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18" r:id="rId2"/>
    <p:sldId id="258" r:id="rId3"/>
    <p:sldId id="354" r:id="rId4"/>
    <p:sldId id="260" r:id="rId5"/>
    <p:sldId id="307" r:id="rId6"/>
    <p:sldId id="265" r:id="rId7"/>
    <p:sldId id="264" r:id="rId8"/>
    <p:sldId id="355" r:id="rId9"/>
    <p:sldId id="356" r:id="rId10"/>
    <p:sldId id="311" r:id="rId11"/>
    <p:sldId id="351" r:id="rId12"/>
    <p:sldId id="349" r:id="rId13"/>
    <p:sldId id="353" r:id="rId14"/>
    <p:sldId id="314" r:id="rId15"/>
    <p:sldId id="333" r:id="rId16"/>
    <p:sldId id="335" r:id="rId17"/>
    <p:sldId id="338" r:id="rId18"/>
    <p:sldId id="339" r:id="rId19"/>
    <p:sldId id="343" r:id="rId20"/>
    <p:sldId id="344" r:id="rId21"/>
    <p:sldId id="345" r:id="rId22"/>
    <p:sldId id="342" r:id="rId23"/>
    <p:sldId id="340" r:id="rId24"/>
    <p:sldId id="34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7T09:24:54.853" idx="1">
    <p:pos x="1955" y="89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16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17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18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481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18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23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F92059E-BDF8-49A3-ACF0-42054CF1C005}" type="slidenum">
              <a:rPr lang="en-US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10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8C7E45-B84F-417F-95FA-7F00455A045E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11</a:t>
            </a:fld>
            <a:endParaRPr 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14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15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D59DDF-94DE-4488-A60E-CCDBD0DF92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D59DDF-94DE-4488-A60E-CCDBD0DF92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D59DDF-94DE-4488-A60E-CCDBD0DF92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3318-3551-42B7-B44C-C824FE1C0B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44F5-377A-401F-AF09-6B2DEC2FD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wmf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audio" Target="../media/audio4.wav"/><Relationship Id="rId9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image" Target="../media/image33.GIF"/><Relationship Id="rId5" Type="http://schemas.openxmlformats.org/officeDocument/2006/relationships/audio" Target="../media/audio4.wav"/><Relationship Id="rId10" Type="http://schemas.openxmlformats.org/officeDocument/2006/relationships/image" Target="../media/image39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comments" Target="../comments/comment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96837"/>
            <a:ext cx="9601200" cy="718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3"/>
          <p:cNvSpPr>
            <a:spLocks noTextEdit="1"/>
          </p:cNvSpPr>
          <p:nvPr/>
        </p:nvSpPr>
        <p:spPr>
          <a:xfrm>
            <a:off x="1403350" y="2500056"/>
            <a:ext cx="6500812" cy="262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QUÝ THẦY CÔ GIÁO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VỀ DỰ GIỜ  LỚP 8A</a:t>
            </a:r>
          </a:p>
          <a:p>
            <a:pPr algn="ctr"/>
            <a:endParaRPr lang="en-US" sz="3200" b="1" dirty="0">
              <a:solidFill>
                <a:srgbClr val="FF0066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AutoShape 4"/>
          <p:cNvSpPr/>
          <p:nvPr/>
        </p:nvSpPr>
        <p:spPr>
          <a:xfrm>
            <a:off x="1714500" y="5549900"/>
            <a:ext cx="5715000" cy="1008063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LIÊN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SEN PHƯƠNG</a:t>
            </a:r>
            <a:endParaRPr lang="en-US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008813" y="158750"/>
            <a:ext cx="214312" cy="30480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532813" y="3644900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27013" y="844550"/>
            <a:ext cx="366712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388350" y="1268413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235825" y="5805488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459788" y="51577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331913" y="587692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393382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403350" y="5445125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0" y="2060575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187450" y="1158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7451725" y="18891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6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2643" y="3562350"/>
          <a:ext cx="682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r:id="rId4" imgW="381000" imgH="393700" progId="Equation.DSMT4">
                  <p:embed/>
                </p:oleObj>
              </mc:Choice>
              <mc:Fallback>
                <p:oleObj r:id="rId4" imgW="381000" imgH="3937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672643" y="3562350"/>
                        <a:ext cx="682625" cy="704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77643" y="3562350"/>
          <a:ext cx="682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r:id="rId6" imgW="381000" imgH="393700" progId="Equation.DSMT4">
                  <p:embed/>
                </p:oleObj>
              </mc:Choice>
              <mc:Fallback>
                <p:oleObj r:id="rId6" imgW="381000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3577643" y="3562350"/>
                        <a:ext cx="682625" cy="704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7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60068" y="3581400"/>
          <a:ext cx="641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r:id="rId8" imgW="368300" imgH="393700" progId="Equation.DSMT4">
                  <p:embed/>
                </p:oleObj>
              </mc:Choice>
              <mc:Fallback>
                <p:oleObj r:id="rId8" imgW="368300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>
                      <a:xfrm>
                        <a:off x="2660068" y="3581400"/>
                        <a:ext cx="641350" cy="685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3" name="Object 7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247568" y="3462338"/>
          <a:ext cx="887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r:id="rId10" imgW="419100" imgH="431800" progId="Equation.DSMT4">
                  <p:embed/>
                </p:oleObj>
              </mc:Choice>
              <mc:Fallback>
                <p:oleObj r:id="rId10" imgW="419100" imgH="4318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>
                      <a:xfrm>
                        <a:off x="4247568" y="3462338"/>
                        <a:ext cx="887413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" name="Group 32"/>
          <p:cNvGrpSpPr/>
          <p:nvPr/>
        </p:nvGrpSpPr>
        <p:grpSpPr>
          <a:xfrm>
            <a:off x="1820055" y="903289"/>
            <a:ext cx="6684544" cy="2090737"/>
            <a:chOff x="528" y="1200"/>
            <a:chExt cx="4211" cy="1317"/>
          </a:xfrm>
        </p:grpSpPr>
        <p:grpSp>
          <p:nvGrpSpPr>
            <p:cNvPr id="7181" name="Group 33"/>
            <p:cNvGrpSpPr/>
            <p:nvPr/>
          </p:nvGrpSpPr>
          <p:grpSpPr>
            <a:xfrm>
              <a:off x="3312" y="1200"/>
              <a:ext cx="1427" cy="864"/>
              <a:chOff x="2105" y="448"/>
              <a:chExt cx="1140" cy="686"/>
            </a:xfrm>
          </p:grpSpPr>
          <p:sp>
            <p:nvSpPr>
              <p:cNvPr id="7196" name="Line 34"/>
              <p:cNvSpPr/>
              <p:nvPr/>
            </p:nvSpPr>
            <p:spPr>
              <a:xfrm>
                <a:off x="2213" y="977"/>
                <a:ext cx="906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97" name="Rectangle 35"/>
              <p:cNvSpPr/>
              <p:nvPr/>
            </p:nvSpPr>
            <p:spPr>
              <a:xfrm>
                <a:off x="2634" y="977"/>
                <a:ext cx="64" cy="1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b="1" dirty="0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198" name="Line 36"/>
              <p:cNvSpPr/>
              <p:nvPr/>
            </p:nvSpPr>
            <p:spPr>
              <a:xfrm flipV="1">
                <a:off x="2213" y="647"/>
                <a:ext cx="312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99" name="Rectangle 37"/>
              <p:cNvSpPr/>
              <p:nvPr/>
            </p:nvSpPr>
            <p:spPr>
              <a:xfrm>
                <a:off x="2281" y="678"/>
                <a:ext cx="64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b="1" dirty="0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00" name="Line 38"/>
              <p:cNvSpPr/>
              <p:nvPr/>
            </p:nvSpPr>
            <p:spPr>
              <a:xfrm>
                <a:off x="2525" y="647"/>
                <a:ext cx="594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01" name="Rectangle 39"/>
              <p:cNvSpPr/>
              <p:nvPr/>
            </p:nvSpPr>
            <p:spPr>
              <a:xfrm>
                <a:off x="2849" y="669"/>
                <a:ext cx="3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sz="2000" b="1" dirty="0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02" name="Oval 40"/>
              <p:cNvSpPr/>
              <p:nvPr/>
            </p:nvSpPr>
            <p:spPr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3" name="Rectangle 41"/>
              <p:cNvSpPr/>
              <p:nvPr/>
            </p:nvSpPr>
            <p:spPr>
              <a:xfrm>
                <a:off x="2105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4" name="Oval 42"/>
              <p:cNvSpPr/>
              <p:nvPr/>
            </p:nvSpPr>
            <p:spPr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5" name="Rectangle 43"/>
              <p:cNvSpPr/>
              <p:nvPr/>
            </p:nvSpPr>
            <p:spPr>
              <a:xfrm>
                <a:off x="3137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6" name="Oval 44"/>
              <p:cNvSpPr/>
              <p:nvPr/>
            </p:nvSpPr>
            <p:spPr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7" name="Rectangle 45"/>
              <p:cNvSpPr/>
              <p:nvPr/>
            </p:nvSpPr>
            <p:spPr>
              <a:xfrm>
                <a:off x="2465" y="448"/>
                <a:ext cx="115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82" name="Group 46"/>
            <p:cNvGrpSpPr/>
            <p:nvPr/>
          </p:nvGrpSpPr>
          <p:grpSpPr>
            <a:xfrm>
              <a:off x="528" y="1200"/>
              <a:ext cx="2525" cy="1317"/>
              <a:chOff x="537" y="1485"/>
              <a:chExt cx="2525" cy="1317"/>
            </a:xfrm>
          </p:grpSpPr>
          <p:sp>
            <p:nvSpPr>
              <p:cNvPr id="7184" name="Line 48"/>
              <p:cNvSpPr/>
              <p:nvPr/>
            </p:nvSpPr>
            <p:spPr>
              <a:xfrm>
                <a:off x="642" y="2557"/>
                <a:ext cx="2276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5" name="Rectangle 49"/>
              <p:cNvSpPr/>
              <p:nvPr/>
            </p:nvSpPr>
            <p:spPr>
              <a:xfrm>
                <a:off x="1613" y="2608"/>
                <a:ext cx="8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b="1" dirty="0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186" name="Line 50"/>
              <p:cNvSpPr/>
              <p:nvPr/>
            </p:nvSpPr>
            <p:spPr>
              <a:xfrm flipV="1">
                <a:off x="633" y="1737"/>
                <a:ext cx="789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7" name="Line 51"/>
              <p:cNvSpPr/>
              <p:nvPr/>
            </p:nvSpPr>
            <p:spPr>
              <a:xfrm>
                <a:off x="1431" y="1733"/>
                <a:ext cx="1487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8" name="Rectangle 52"/>
              <p:cNvSpPr/>
              <p:nvPr/>
            </p:nvSpPr>
            <p:spPr>
              <a:xfrm flipH="1">
                <a:off x="889" y="1958"/>
                <a:ext cx="4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4</a:t>
                </a:r>
                <a:endParaRPr lang="en-US" sz="2000" b="1">
                  <a:solidFill>
                    <a:srgbClr val="E000E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sz="2000" b="1" dirty="0">
                  <a:solidFill>
                    <a:srgbClr val="E000E0"/>
                  </a:solidFill>
                  <a:latin typeface="VNI-Murray" pitchFamily="2" charset="0"/>
                </a:endParaRPr>
              </a:p>
            </p:txBody>
          </p:sp>
          <p:sp>
            <p:nvSpPr>
              <p:cNvPr id="7189" name="Rectangle 53"/>
              <p:cNvSpPr/>
              <p:nvPr/>
            </p:nvSpPr>
            <p:spPr>
              <a:xfrm>
                <a:off x="2144" y="1937"/>
                <a:ext cx="8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b="1" dirty="0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190" name="Oval 54"/>
              <p:cNvSpPr/>
              <p:nvPr/>
            </p:nvSpPr>
            <p:spPr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1" name="Rectangle 55"/>
              <p:cNvSpPr/>
              <p:nvPr/>
            </p:nvSpPr>
            <p:spPr>
              <a:xfrm>
                <a:off x="537" y="2550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2" name="Oval 56"/>
              <p:cNvSpPr/>
              <p:nvPr/>
            </p:nvSpPr>
            <p:spPr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3" name="Rectangle 57"/>
              <p:cNvSpPr/>
              <p:nvPr/>
            </p:nvSpPr>
            <p:spPr>
              <a:xfrm>
                <a:off x="2955" y="2542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4" name="Oval 58"/>
              <p:cNvSpPr/>
              <p:nvPr/>
            </p:nvSpPr>
            <p:spPr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5" name="Rectangle 59"/>
              <p:cNvSpPr/>
              <p:nvPr/>
            </p:nvSpPr>
            <p:spPr>
              <a:xfrm>
                <a:off x="1359" y="1485"/>
                <a:ext cx="116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588" name="Rectangle 60"/>
          <p:cNvSpPr/>
          <p:nvPr/>
        </p:nvSpPr>
        <p:spPr>
          <a:xfrm>
            <a:off x="1617238" y="4350980"/>
            <a:ext cx="5867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sym typeface="Symbol" panose="05050102010706020507" pitchFamily="18" charset="2"/>
              </a:rPr>
              <a:t>Ở bài tập </a:t>
            </a:r>
            <a:r>
              <a:rPr sz="2800" b="1" dirty="0">
                <a:latin typeface="Times New Roman" panose="02020603050405020304" pitchFamily="18" charset="0"/>
                <a:sym typeface="Symbol" panose="05050102010706020507" pitchFamily="18" charset="2"/>
              </a:rPr>
              <a:t>?1 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∆A’B’C’      ∆ABC</a:t>
            </a:r>
            <a:r>
              <a:rPr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2595" name="AutoShape 67"/>
          <p:cNvSpPr/>
          <p:nvPr/>
        </p:nvSpPr>
        <p:spPr>
          <a:xfrm>
            <a:off x="2685959" y="5083135"/>
            <a:ext cx="5956595" cy="1574063"/>
          </a:xfrm>
          <a:prstGeom prst="cloudCallout">
            <a:avLst>
              <a:gd name="adj1" fmla="val -36543"/>
              <a:gd name="adj2" fmla="val -65971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  <a:tileRect/>
          </a:gradFill>
          <a:ln w="28575" cap="flat" cmpd="sng">
            <a:solidFill>
              <a:srgbClr val="FF33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lí</a:t>
            </a:r>
            <a:r>
              <a:rPr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  <a:endParaRPr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Text Box 68"/>
          <p:cNvSpPr txBox="1"/>
          <p:nvPr/>
        </p:nvSpPr>
        <p:spPr>
          <a:xfrm>
            <a:off x="2895600" y="-214312"/>
            <a:ext cx="4572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2607" name="Text Box 79"/>
          <p:cNvSpPr txBox="1"/>
          <p:nvPr/>
        </p:nvSpPr>
        <p:spPr>
          <a:xfrm>
            <a:off x="2355268" y="3740150"/>
            <a:ext cx="419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=         </a:t>
            </a:r>
            <a:r>
              <a:rPr lang="en-US" dirty="0">
                <a:latin typeface="Times New Roman" panose="02020603050405020304" pitchFamily="18" charset="0"/>
              </a:rPr>
              <a:t>     </a:t>
            </a:r>
            <a:r>
              <a:rPr dirty="0"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10" y="4515437"/>
            <a:ext cx="390580" cy="247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8280" y="2950807"/>
            <a:ext cx="127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Ta</a:t>
            </a:r>
            <a:r>
              <a:rPr lang="vi-VN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thấy</a:t>
            </a:r>
            <a:r>
              <a:rPr lang="vi-VN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583" y="2940049"/>
            <a:ext cx="399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∆A’B’C’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∆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ABC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có: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8" grpId="0"/>
      <p:bldP spid="22595" grpId="0" animBg="1"/>
      <p:bldP spid="2260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76981" y="1796846"/>
            <a:ext cx="8849032" cy="131998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185"/>
          <p:cNvSpPr txBox="1">
            <a:spLocks noChangeArrowheads="1"/>
          </p:cNvSpPr>
          <p:nvPr/>
        </p:nvSpPr>
        <p:spPr bwMode="auto">
          <a:xfrm>
            <a:off x="781537" y="879467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6" y="-5268"/>
            <a:ext cx="4921591" cy="2357873"/>
          </a:xfrm>
          <a:prstGeom prst="rect">
            <a:avLst/>
          </a:prstGeom>
        </p:spPr>
      </p:pic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273843" y="2615067"/>
            <a:ext cx="3154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195"/>
              <p:cNvSpPr>
                <a:spLocks noChangeArrowheads="1"/>
              </p:cNvSpPr>
              <p:nvPr/>
            </p:nvSpPr>
            <p:spPr bwMode="auto">
              <a:xfrm>
                <a:off x="378716" y="3198023"/>
                <a:ext cx="73691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∆</m:t>
                    </m:r>
                    <m:r>
                      <a:rPr lang="en-US" altLang="en-US" sz="24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𝐴𝐵𝐶</m:t>
                    </m:r>
                    <m: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v</m:t>
                    </m:r>
                    <m: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à 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b</m:t>
                    </m:r>
                    <m: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ằ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ng</m:t>
                    </m:r>
                    <m:r>
                      <a:rPr lang="en-US" altLang="en-US" sz="24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 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∆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𝐴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𝐵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𝐶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endParaRPr>
              </a:p>
            </p:txBody>
          </p:sp>
        </mc:Choice>
        <mc:Fallback>
          <p:sp>
            <p:nvSpPr>
              <p:cNvPr id="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716" y="3198023"/>
                <a:ext cx="7369150" cy="461665"/>
              </a:xfrm>
              <a:prstGeom prst="rect">
                <a:avLst/>
              </a:prstGeom>
              <a:blipFill>
                <a:blip r:embed="rId3"/>
                <a:stretch>
                  <a:fillRect l="-1241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67"/>
          <p:cNvSpPr txBox="1">
            <a:spLocks noChangeArrowheads="1"/>
          </p:cNvSpPr>
          <p:nvPr/>
        </p:nvSpPr>
        <p:spPr bwMode="auto">
          <a:xfrm>
            <a:off x="304799" y="4249142"/>
            <a:ext cx="5259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69"/>
              <p:cNvSpPr>
                <a:spLocks noChangeArrowheads="1"/>
              </p:cNvSpPr>
              <p:nvPr/>
            </p:nvSpPr>
            <p:spPr bwMode="auto">
              <a:xfrm>
                <a:off x="304800" y="4685058"/>
                <a:ext cx="725043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685058"/>
                <a:ext cx="725043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" b="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425" y="1331438"/>
            <a:ext cx="1991430" cy="479632"/>
          </a:xfrm>
          <a:prstGeom prst="rect">
            <a:avLst/>
          </a:prstGeom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470049" y="653143"/>
            <a:ext cx="590550" cy="208121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461862" y="653143"/>
            <a:ext cx="2008188" cy="20701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461862" y="2723243"/>
            <a:ext cx="2598738" cy="11113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442812" y="2704193"/>
            <a:ext cx="38100" cy="381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442812" y="2704193"/>
            <a:ext cx="38100" cy="38100"/>
          </a:xfrm>
          <a:prstGeom prst="ellips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382487" y="2772456"/>
            <a:ext cx="196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B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49412" y="634094"/>
            <a:ext cx="38100" cy="381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449412" y="634094"/>
            <a:ext cx="38100" cy="38100"/>
          </a:xfrm>
          <a:prstGeom prst="ellips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431949" y="388031"/>
            <a:ext cx="206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7041549" y="2715306"/>
            <a:ext cx="38100" cy="381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7041549" y="2715306"/>
            <a:ext cx="38100" cy="38100"/>
          </a:xfrm>
          <a:prstGeom prst="ellipse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7090762" y="2781981"/>
            <a:ext cx="2016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051939" y="1322011"/>
            <a:ext cx="2019902" cy="3999951"/>
            <a:chOff x="7079649" y="1397000"/>
            <a:chExt cx="2019902" cy="3952034"/>
          </a:xfrm>
        </p:grpSpPr>
        <p:sp>
          <p:nvSpPr>
            <p:cNvPr id="33" name="AutoShape 26"/>
            <p:cNvSpPr>
              <a:spLocks noChangeAspect="1" noChangeArrowheads="1" noTextEdit="1"/>
            </p:cNvSpPr>
            <p:nvPr/>
          </p:nvSpPr>
          <p:spPr bwMode="auto">
            <a:xfrm>
              <a:off x="7079649" y="3572622"/>
              <a:ext cx="1708150" cy="177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8609013" y="1663700"/>
              <a:ext cx="300038" cy="10398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7608888" y="2703513"/>
              <a:ext cx="130016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7608888" y="1663700"/>
              <a:ext cx="1000125" cy="10398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9" name="Group 39"/>
            <p:cNvGrpSpPr/>
            <p:nvPr/>
          </p:nvGrpSpPr>
          <p:grpSpPr bwMode="auto">
            <a:xfrm>
              <a:off x="7532688" y="2684463"/>
              <a:ext cx="242888" cy="357187"/>
              <a:chOff x="4745" y="1691"/>
              <a:chExt cx="153" cy="225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4781" y="169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Oval 37"/>
              <p:cNvSpPr>
                <a:spLocks noChangeArrowheads="1"/>
              </p:cNvSpPr>
              <p:nvPr/>
            </p:nvSpPr>
            <p:spPr bwMode="auto">
              <a:xfrm>
                <a:off x="4781" y="1691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4745" y="1734"/>
                <a:ext cx="15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</a:rPr>
                  <a:t>B'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43"/>
            <p:cNvGrpSpPr/>
            <p:nvPr/>
          </p:nvGrpSpPr>
          <p:grpSpPr bwMode="auto">
            <a:xfrm>
              <a:off x="8589963" y="1397000"/>
              <a:ext cx="252413" cy="288925"/>
              <a:chOff x="5411" y="880"/>
              <a:chExt cx="159" cy="182"/>
            </a:xfrm>
          </p:grpSpPr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5412" y="1036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5412" y="1036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5411" y="880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</a:rPr>
                  <a:t>A'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" name="Group 47"/>
            <p:cNvGrpSpPr/>
            <p:nvPr/>
          </p:nvGrpSpPr>
          <p:grpSpPr bwMode="auto">
            <a:xfrm>
              <a:off x="8856663" y="2684463"/>
              <a:ext cx="242888" cy="357187"/>
              <a:chOff x="5579" y="1691"/>
              <a:chExt cx="153" cy="225"/>
            </a:xfrm>
          </p:grpSpPr>
          <p:sp>
            <p:nvSpPr>
              <p:cNvPr id="42" name="Oval 44"/>
              <p:cNvSpPr>
                <a:spLocks noChangeArrowheads="1"/>
              </p:cNvSpPr>
              <p:nvPr/>
            </p:nvSpPr>
            <p:spPr bwMode="auto">
              <a:xfrm>
                <a:off x="5600" y="169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Oval 45"/>
              <p:cNvSpPr>
                <a:spLocks noChangeArrowheads="1"/>
              </p:cNvSpPr>
              <p:nvPr/>
            </p:nvSpPr>
            <p:spPr bwMode="auto">
              <a:xfrm>
                <a:off x="5600" y="1691"/>
                <a:ext cx="24" cy="24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5579" y="1734"/>
                <a:ext cx="15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</a:rPr>
                  <a:t>C'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378716" y="3733993"/>
                <a:ext cx="53767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-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Chứng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minh tam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giác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mới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en-US" altLang="en-US" sz="2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bằng</a:t>
                </a:r>
                <a:r>
                  <a:rPr lang="en-US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∆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𝐴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𝐵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𝐶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’</m:t>
                    </m:r>
                    <m:r>
                      <a:rPr lang="en-US" altLang="en-US" sz="24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3" panose="05040102010807070707" pitchFamily="18" charset="2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endParaRP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6" y="3733993"/>
                <a:ext cx="5376793" cy="461665"/>
              </a:xfrm>
              <a:prstGeom prst="rect">
                <a:avLst/>
              </a:prstGeom>
              <a:blipFill>
                <a:blip r:embed="rId6"/>
                <a:stretch>
                  <a:fillRect l="-170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04800" y="5246777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//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46777"/>
                <a:ext cx="4572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63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04800" y="5720601"/>
                <a:ext cx="55287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Tam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20601"/>
                <a:ext cx="5528758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81" r="8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59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5367873" y="5930494"/>
          <a:ext cx="3391722" cy="92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Equation" r:id="rId3" imgW="69494400" imgH="17373600" progId="Equation.DSMT4">
                  <p:embed/>
                </p:oleObj>
              </mc:Choice>
              <mc:Fallback>
                <p:oleObj name="Equation" r:id="rId3" imgW="69494400" imgH="17373600" progId="Equation.DSMT4">
                  <p:embed/>
                  <p:pic>
                    <p:nvPicPr>
                      <p:cNvPr id="0" name="Picture 165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7873" y="5930494"/>
                        <a:ext cx="3391722" cy="9275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367651" y="4756492"/>
          <a:ext cx="1369255" cy="55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Equation" r:id="rId5" imgW="19202400" imgH="9448800" progId="Equation.DSMT4">
                  <p:embed/>
                </p:oleObj>
              </mc:Choice>
              <mc:Fallback>
                <p:oleObj name="Equation" r:id="rId5" imgW="19202400" imgH="9448800" progId="Equation.DSMT4">
                  <p:embed/>
                  <p:pic>
                    <p:nvPicPr>
                      <p:cNvPr id="0" name="Picture 16594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7367651" y="4756492"/>
                        <a:ext cx="1369255" cy="550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06153" y="4799317"/>
          <a:ext cx="1384056" cy="5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Equation" r:id="rId7" imgW="18897600" imgH="9448800" progId="Equation.DSMT4">
                  <p:embed/>
                </p:oleObj>
              </mc:Choice>
              <mc:Fallback>
                <p:oleObj name="Equation" r:id="rId7" imgW="18897600" imgH="9448800" progId="Equation.DSMT4">
                  <p:embed/>
                  <p:pic>
                    <p:nvPicPr>
                      <p:cNvPr id="0" name="Picture 16595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5506153" y="4799317"/>
                        <a:ext cx="1384056" cy="5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57698" y="4054538"/>
          <a:ext cx="13700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7" name="Equation" r:id="rId9" imgW="17678400" imgH="4267200" progId="Equation.DSMT4">
                  <p:embed/>
                </p:oleObj>
              </mc:Choice>
              <mc:Fallback>
                <p:oleObj name="Equation" r:id="rId9" imgW="17678400" imgH="4267200" progId="Equation.DSMT4">
                  <p:embed/>
                  <p:pic>
                    <p:nvPicPr>
                      <p:cNvPr id="0" name="Picture 16596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5457698" y="4054538"/>
                        <a:ext cx="1370012" cy="330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53444" y="2620008"/>
            <a:ext cx="2694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AMN =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A’B’C’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85619" y="1725519"/>
            <a:ext cx="2630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AMN      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A’B’C’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70" y="1796438"/>
            <a:ext cx="463005" cy="318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4999" y="407767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= A’B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068" y="248358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MN//BC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71966" y="1594500"/>
            <a:ext cx="339257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AMN       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ABC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0" y="1724047"/>
            <a:ext cx="419756" cy="288767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96445" y="342601"/>
            <a:ext cx="4279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A’B’C’       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ABC</a:t>
            </a:r>
            <a:r>
              <a:rPr lang="el-GR" altLang="vi-VN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407579"/>
            <a:ext cx="463005" cy="318520"/>
          </a:xfrm>
          <a:prstGeom prst="rect">
            <a:avLst/>
          </a:prstGeom>
        </p:spPr>
      </p:pic>
      <p:sp>
        <p:nvSpPr>
          <p:cNvPr id="28" name="Line 32"/>
          <p:cNvSpPr/>
          <p:nvPr/>
        </p:nvSpPr>
        <p:spPr>
          <a:xfrm flipV="1">
            <a:off x="1891891" y="1211566"/>
            <a:ext cx="4093160" cy="21408"/>
          </a:xfrm>
          <a:prstGeom prst="line">
            <a:avLst/>
          </a:prstGeom>
          <a:ln w="2857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" name="Up Arrow 28"/>
          <p:cNvSpPr/>
          <p:nvPr/>
        </p:nvSpPr>
        <p:spPr>
          <a:xfrm>
            <a:off x="4033750" y="749902"/>
            <a:ext cx="231503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1801884" y="1221388"/>
            <a:ext cx="231503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5850927" y="1229035"/>
            <a:ext cx="224131" cy="546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5918132" y="3000218"/>
            <a:ext cx="257578" cy="5142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5905760" y="2081171"/>
            <a:ext cx="237132" cy="6321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Line 32"/>
          <p:cNvSpPr/>
          <p:nvPr/>
        </p:nvSpPr>
        <p:spPr>
          <a:xfrm flipV="1">
            <a:off x="3540370" y="3535233"/>
            <a:ext cx="4391397" cy="40964"/>
          </a:xfrm>
          <a:prstGeom prst="line">
            <a:avLst/>
          </a:prstGeom>
          <a:ln w="2857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8307" y="3534772"/>
            <a:ext cx="268247" cy="481626"/>
          </a:xfrm>
          <a:prstGeom prst="rect">
            <a:avLst/>
          </a:prstGeom>
        </p:spPr>
      </p:pic>
      <p:sp>
        <p:nvSpPr>
          <p:cNvPr id="36" name="Up Arrow 35"/>
          <p:cNvSpPr/>
          <p:nvPr/>
        </p:nvSpPr>
        <p:spPr>
          <a:xfrm>
            <a:off x="3457473" y="3568407"/>
            <a:ext cx="231503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7820776" y="3534772"/>
            <a:ext cx="209533" cy="461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5569" y="4268573"/>
            <a:ext cx="296849" cy="647112"/>
          </a:xfrm>
          <a:prstGeom prst="rect">
            <a:avLst/>
          </a:prstGeom>
        </p:spPr>
      </p:pic>
      <p:sp>
        <p:nvSpPr>
          <p:cNvPr id="39" name="Up Arrow 38"/>
          <p:cNvSpPr/>
          <p:nvPr/>
        </p:nvSpPr>
        <p:spPr>
          <a:xfrm>
            <a:off x="1828459" y="2000924"/>
            <a:ext cx="231503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5966678" y="4343081"/>
            <a:ext cx="231503" cy="461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Line 32"/>
          <p:cNvSpPr/>
          <p:nvPr/>
        </p:nvSpPr>
        <p:spPr>
          <a:xfrm flipV="1">
            <a:off x="6033884" y="5801730"/>
            <a:ext cx="1996425" cy="17478"/>
          </a:xfrm>
          <a:prstGeom prst="line">
            <a:avLst/>
          </a:prstGeom>
          <a:ln w="2857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" name="Up Arrow 41"/>
          <p:cNvSpPr/>
          <p:nvPr/>
        </p:nvSpPr>
        <p:spPr>
          <a:xfrm>
            <a:off x="5985051" y="5219325"/>
            <a:ext cx="231503" cy="627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7931768" y="5184898"/>
            <a:ext cx="210650" cy="6168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7063734" y="5770933"/>
            <a:ext cx="194379" cy="5712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2137" y="3966289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+mj-lt"/>
              </a:rPr>
              <a:t>MN = B’C’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2" grpId="0"/>
      <p:bldP spid="24" grpId="0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/>
          <p:nvPr/>
        </p:nvSpPr>
        <p:spPr>
          <a:xfrm>
            <a:off x="0" y="27709"/>
            <a:ext cx="9152890" cy="73856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/>
            <a:endParaRPr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sz="28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Lưu ý:</a:t>
            </a:r>
          </a:p>
          <a:p>
            <a:pPr algn="l" eaLnBrk="0" hangingPunct="0"/>
            <a:endParaRPr sz="2800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- Khi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lập tỉ số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giữa các cạnh của hai tam giác ta phải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lập tỉ số: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+ C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ạnh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lớn nhất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tam giác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này với cạnh 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lớn nhất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của tam giác kia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C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ạnh 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nhỏ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nhất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tam giác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này với cạnh 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nhỏ nhất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của tam giác kia</a:t>
            </a:r>
          </a:p>
          <a:p>
            <a:pPr algn="l" eaLnBrk="0" hangingPunct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ạnh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còn lại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tam giác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này với cạnh còn lại của tam giác kia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- R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ồi so sánh ba tỉ số đó.</a:t>
            </a:r>
          </a:p>
          <a:p>
            <a:pPr algn="l" eaLnBrk="0" hangingPunct="0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+ Nếu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ba tỉ số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đó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bằng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nhau thì ta kết luận hai tam giác đó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đồng dạng.</a:t>
            </a:r>
          </a:p>
          <a:p>
            <a:pPr algn="l" eaLnBrk="0" hangingPunct="0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+Nếu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một trong ba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tỉ số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bằng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nhau thì ta kết luận hai tam giác đó </a:t>
            </a:r>
            <a:r>
              <a:rPr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đồng dạng.</a:t>
            </a:r>
          </a:p>
          <a:p>
            <a:pPr algn="l" eaLnBrk="0" hangingPunct="0"/>
            <a:endParaRPr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0" hangingPunct="0"/>
            <a:endParaRPr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/>
          <p:nvPr/>
        </p:nvSpPr>
        <p:spPr>
          <a:xfrm>
            <a:off x="838200" y="304800"/>
            <a:ext cx="83058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Tìm trong hình vẽ 34 các cặp tam giác đồng dạng</a:t>
            </a:r>
          </a:p>
        </p:txBody>
      </p:sp>
      <p:sp>
        <p:nvSpPr>
          <p:cNvPr id="21506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grpSp>
        <p:nvGrpSpPr>
          <p:cNvPr id="33799" name="Group 7"/>
          <p:cNvGrpSpPr/>
          <p:nvPr/>
        </p:nvGrpSpPr>
        <p:grpSpPr>
          <a:xfrm>
            <a:off x="381000" y="1143000"/>
            <a:ext cx="8248650" cy="3262313"/>
            <a:chOff x="288" y="1392"/>
            <a:chExt cx="5196" cy="2055"/>
          </a:xfrm>
        </p:grpSpPr>
        <p:grpSp>
          <p:nvGrpSpPr>
            <p:cNvPr id="21508" name="Group 8"/>
            <p:cNvGrpSpPr/>
            <p:nvPr/>
          </p:nvGrpSpPr>
          <p:grpSpPr>
            <a:xfrm>
              <a:off x="288" y="1584"/>
              <a:ext cx="1958" cy="1671"/>
              <a:chOff x="288" y="1584"/>
              <a:chExt cx="1958" cy="1671"/>
            </a:xfrm>
          </p:grpSpPr>
          <p:grpSp>
            <p:nvGrpSpPr>
              <p:cNvPr id="21509" name="Group 9"/>
              <p:cNvGrpSpPr/>
              <p:nvPr/>
            </p:nvGrpSpPr>
            <p:grpSpPr>
              <a:xfrm>
                <a:off x="576" y="2112"/>
                <a:ext cx="1059" cy="718"/>
                <a:chOff x="571" y="1986"/>
                <a:chExt cx="1059" cy="718"/>
              </a:xfrm>
            </p:grpSpPr>
            <p:sp>
              <p:nvSpPr>
                <p:cNvPr id="21510" name="Rectangle 10"/>
                <p:cNvSpPr/>
                <p:nvPr/>
              </p:nvSpPr>
              <p:spPr>
                <a:xfrm>
                  <a:off x="1152" y="2589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8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11" name="Rectangle 11"/>
                <p:cNvSpPr/>
                <p:nvPr/>
              </p:nvSpPr>
              <p:spPr>
                <a:xfrm>
                  <a:off x="571" y="2015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4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12" name="Rectangle 12"/>
                <p:cNvSpPr/>
                <p:nvPr/>
              </p:nvSpPr>
              <p:spPr>
                <a:xfrm>
                  <a:off x="1577" y="1986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6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3" name="Group 13"/>
              <p:cNvGrpSpPr/>
              <p:nvPr/>
            </p:nvGrpSpPr>
            <p:grpSpPr>
              <a:xfrm>
                <a:off x="288" y="1584"/>
                <a:ext cx="1958" cy="1333"/>
                <a:chOff x="270" y="1417"/>
                <a:chExt cx="1958" cy="1333"/>
              </a:xfrm>
            </p:grpSpPr>
            <p:sp>
              <p:nvSpPr>
                <p:cNvPr id="21514" name="Line 14"/>
                <p:cNvSpPr/>
                <p:nvPr/>
              </p:nvSpPr>
              <p:spPr>
                <a:xfrm>
                  <a:off x="424" y="2570"/>
                  <a:ext cx="1655" cy="0"/>
                </a:xfrm>
                <a:prstGeom prst="line">
                  <a:avLst/>
                </a:prstGeom>
                <a:ln w="28575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1515" name="Group 15"/>
                <p:cNvGrpSpPr/>
                <p:nvPr/>
              </p:nvGrpSpPr>
              <p:grpSpPr>
                <a:xfrm>
                  <a:off x="270" y="1417"/>
                  <a:ext cx="1958" cy="1333"/>
                  <a:chOff x="270" y="1417"/>
                  <a:chExt cx="1958" cy="1333"/>
                </a:xfrm>
              </p:grpSpPr>
              <p:sp>
                <p:nvSpPr>
                  <p:cNvPr id="21516" name="Line 16"/>
                  <p:cNvSpPr/>
                  <p:nvPr/>
                </p:nvSpPr>
                <p:spPr>
                  <a:xfrm flipV="1">
                    <a:off x="424" y="1645"/>
                    <a:ext cx="501" cy="925"/>
                  </a:xfrm>
                  <a:prstGeom prst="line">
                    <a:avLst/>
                  </a:prstGeom>
                  <a:ln w="28575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1517" name="Line 17"/>
                  <p:cNvSpPr/>
                  <p:nvPr/>
                </p:nvSpPr>
                <p:spPr>
                  <a:xfrm>
                    <a:off x="925" y="1645"/>
                    <a:ext cx="1154" cy="925"/>
                  </a:xfrm>
                  <a:prstGeom prst="line">
                    <a:avLst/>
                  </a:prstGeom>
                  <a:ln w="28575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1518" name="Oval 18"/>
                  <p:cNvSpPr/>
                  <p:nvPr/>
                </p:nvSpPr>
                <p:spPr>
                  <a:xfrm>
                    <a:off x="407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19" name="Rectangle 19"/>
                  <p:cNvSpPr/>
                  <p:nvPr/>
                </p:nvSpPr>
                <p:spPr>
                  <a:xfrm>
                    <a:off x="270" y="2558"/>
                    <a:ext cx="107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endParaRPr lang="en-US" sz="20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20" name="Oval 20"/>
                  <p:cNvSpPr/>
                  <p:nvPr/>
                </p:nvSpPr>
                <p:spPr>
                  <a:xfrm>
                    <a:off x="2062" y="2550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21" name="Rectangle 21"/>
                  <p:cNvSpPr/>
                  <p:nvPr/>
                </p:nvSpPr>
                <p:spPr>
                  <a:xfrm>
                    <a:off x="2120" y="2549"/>
                    <a:ext cx="108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endParaRPr lang="en-US" sz="20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22" name="Oval 22"/>
                  <p:cNvSpPr/>
                  <p:nvPr/>
                </p:nvSpPr>
                <p:spPr>
                  <a:xfrm>
                    <a:off x="908" y="1625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23" name="Rectangle 23"/>
                  <p:cNvSpPr/>
                  <p:nvPr/>
                </p:nvSpPr>
                <p:spPr>
                  <a:xfrm>
                    <a:off x="891" y="1417"/>
                    <a:ext cx="115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lang="en-US" sz="2000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1524" name="Text Box 24"/>
              <p:cNvSpPr txBox="1"/>
              <p:nvPr/>
            </p:nvSpPr>
            <p:spPr>
              <a:xfrm>
                <a:off x="720" y="2928"/>
                <a:ext cx="336" cy="3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panose="02020603050405020304" pitchFamily="18" charset="0"/>
                  </a:rPr>
                  <a:t>a)</a:t>
                </a:r>
              </a:p>
            </p:txBody>
          </p:sp>
        </p:grpSp>
        <p:grpSp>
          <p:nvGrpSpPr>
            <p:cNvPr id="21525" name="Group 25"/>
            <p:cNvGrpSpPr/>
            <p:nvPr/>
          </p:nvGrpSpPr>
          <p:grpSpPr>
            <a:xfrm>
              <a:off x="3696" y="1392"/>
              <a:ext cx="1788" cy="2055"/>
              <a:chOff x="3696" y="1392"/>
              <a:chExt cx="1788" cy="2055"/>
            </a:xfrm>
          </p:grpSpPr>
          <p:grpSp>
            <p:nvGrpSpPr>
              <p:cNvPr id="21526" name="Group 26"/>
              <p:cNvGrpSpPr/>
              <p:nvPr/>
            </p:nvGrpSpPr>
            <p:grpSpPr>
              <a:xfrm>
                <a:off x="3984" y="1728"/>
                <a:ext cx="890" cy="906"/>
                <a:chOff x="4109" y="1428"/>
                <a:chExt cx="890" cy="906"/>
              </a:xfrm>
            </p:grpSpPr>
            <p:sp>
              <p:nvSpPr>
                <p:cNvPr id="21527" name="Rectangle 27"/>
                <p:cNvSpPr/>
                <p:nvPr/>
              </p:nvSpPr>
              <p:spPr>
                <a:xfrm>
                  <a:off x="4109" y="1946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5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8" name="Rectangle 28"/>
                <p:cNvSpPr/>
                <p:nvPr/>
              </p:nvSpPr>
              <p:spPr>
                <a:xfrm>
                  <a:off x="4946" y="2219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4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9" name="Rectangle 29"/>
                <p:cNvSpPr/>
                <p:nvPr/>
              </p:nvSpPr>
              <p:spPr>
                <a:xfrm>
                  <a:off x="4695" y="1428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6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0" name="Group 30"/>
              <p:cNvGrpSpPr/>
              <p:nvPr/>
            </p:nvGrpSpPr>
            <p:grpSpPr>
              <a:xfrm>
                <a:off x="3696" y="1392"/>
                <a:ext cx="1788" cy="1724"/>
                <a:chOff x="3784" y="1104"/>
                <a:chExt cx="1788" cy="1724"/>
              </a:xfrm>
            </p:grpSpPr>
            <p:sp>
              <p:nvSpPr>
                <p:cNvPr id="21531" name="Rectangle 31"/>
                <p:cNvSpPr/>
                <p:nvPr/>
              </p:nvSpPr>
              <p:spPr>
                <a:xfrm>
                  <a:off x="4445" y="2636"/>
                  <a:ext cx="53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32" name="Group 32"/>
                <p:cNvGrpSpPr/>
                <p:nvPr/>
              </p:nvGrpSpPr>
              <p:grpSpPr>
                <a:xfrm>
                  <a:off x="3901" y="1313"/>
                  <a:ext cx="1496" cy="1307"/>
                  <a:chOff x="3901" y="1313"/>
                  <a:chExt cx="1496" cy="1307"/>
                </a:xfrm>
              </p:grpSpPr>
              <p:sp>
                <p:nvSpPr>
                  <p:cNvPr id="21533" name="Line 33"/>
                  <p:cNvSpPr/>
                  <p:nvPr/>
                </p:nvSpPr>
                <p:spPr>
                  <a:xfrm>
                    <a:off x="3917" y="1333"/>
                    <a:ext cx="594" cy="1267"/>
                  </a:xfrm>
                  <a:prstGeom prst="line">
                    <a:avLst/>
                  </a:prstGeom>
                  <a:ln w="28575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1534" name="Line 34"/>
                  <p:cNvSpPr/>
                  <p:nvPr/>
                </p:nvSpPr>
                <p:spPr>
                  <a:xfrm flipV="1">
                    <a:off x="4511" y="1816"/>
                    <a:ext cx="869" cy="784"/>
                  </a:xfrm>
                  <a:prstGeom prst="line">
                    <a:avLst/>
                  </a:prstGeom>
                  <a:ln w="28575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1535" name="Line 35"/>
                  <p:cNvSpPr/>
                  <p:nvPr/>
                </p:nvSpPr>
                <p:spPr>
                  <a:xfrm>
                    <a:off x="3917" y="1333"/>
                    <a:ext cx="1463" cy="483"/>
                  </a:xfrm>
                  <a:prstGeom prst="line">
                    <a:avLst/>
                  </a:prstGeom>
                  <a:ln w="28575" cap="flat" cmpd="sng">
                    <a:solidFill>
                      <a:srgbClr val="3333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1536" name="Oval 36"/>
                  <p:cNvSpPr/>
                  <p:nvPr/>
                </p:nvSpPr>
                <p:spPr>
                  <a:xfrm>
                    <a:off x="3901" y="1313"/>
                    <a:ext cx="33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7" name="Oval 37"/>
                  <p:cNvSpPr/>
                  <p:nvPr/>
                </p:nvSpPr>
                <p:spPr>
                  <a:xfrm>
                    <a:off x="4494" y="2580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538" name="Oval 38"/>
                  <p:cNvSpPr/>
                  <p:nvPr/>
                </p:nvSpPr>
                <p:spPr>
                  <a:xfrm>
                    <a:off x="5363" y="1796"/>
                    <a:ext cx="34" cy="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 cap="flat" cmpd="sng">
                    <a:solidFill>
                      <a:srgbClr val="01010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en-US" sz="1800" b="1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39" name="Rectangle 39"/>
                <p:cNvSpPr/>
                <p:nvPr/>
              </p:nvSpPr>
              <p:spPr>
                <a:xfrm>
                  <a:off x="5456" y="1736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K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0" name="Rectangle 40"/>
                <p:cNvSpPr/>
                <p:nvPr/>
              </p:nvSpPr>
              <p:spPr>
                <a:xfrm>
                  <a:off x="3784" y="1104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H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541" name="Text Box 41"/>
              <p:cNvSpPr txBox="1"/>
              <p:nvPr/>
            </p:nvSpPr>
            <p:spPr>
              <a:xfrm>
                <a:off x="4320" y="3120"/>
                <a:ext cx="336" cy="3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panose="02020603050405020304" pitchFamily="18" charset="0"/>
                  </a:rPr>
                  <a:t>c)</a:t>
                </a:r>
              </a:p>
            </p:txBody>
          </p:sp>
        </p:grpSp>
        <p:grpSp>
          <p:nvGrpSpPr>
            <p:cNvPr id="21542" name="Group 42"/>
            <p:cNvGrpSpPr/>
            <p:nvPr/>
          </p:nvGrpSpPr>
          <p:grpSpPr>
            <a:xfrm>
              <a:off x="2208" y="1728"/>
              <a:ext cx="1489" cy="1431"/>
              <a:chOff x="2208" y="1728"/>
              <a:chExt cx="1489" cy="1431"/>
            </a:xfrm>
          </p:grpSpPr>
          <p:grpSp>
            <p:nvGrpSpPr>
              <p:cNvPr id="21543" name="Group 43"/>
              <p:cNvGrpSpPr/>
              <p:nvPr/>
            </p:nvGrpSpPr>
            <p:grpSpPr>
              <a:xfrm>
                <a:off x="2688" y="2160"/>
                <a:ext cx="765" cy="600"/>
                <a:chOff x="2780" y="1873"/>
                <a:chExt cx="765" cy="600"/>
              </a:xfrm>
            </p:grpSpPr>
            <p:sp>
              <p:nvSpPr>
                <p:cNvPr id="21544" name="Rectangle 44"/>
                <p:cNvSpPr/>
                <p:nvPr/>
              </p:nvSpPr>
              <p:spPr>
                <a:xfrm>
                  <a:off x="2976" y="2358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4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5" name="Rectangle 45"/>
                <p:cNvSpPr/>
                <p:nvPr/>
              </p:nvSpPr>
              <p:spPr>
                <a:xfrm>
                  <a:off x="2780" y="1873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3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6" name="Rectangle 46"/>
                <p:cNvSpPr/>
                <p:nvPr/>
              </p:nvSpPr>
              <p:spPr>
                <a:xfrm>
                  <a:off x="3492" y="1895"/>
                  <a:ext cx="53" cy="1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FF"/>
                      </a:solidFill>
                      <a:latin typeface="MS Sans Serif" charset="0"/>
                    </a:rPr>
                    <a:t>2</a:t>
                  </a:r>
                  <a:endParaRPr lang="en-US" sz="1800" b="1" dirty="0">
                    <a:solidFill>
                      <a:srgbClr val="FF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47" name="Group 47"/>
              <p:cNvGrpSpPr/>
              <p:nvPr/>
            </p:nvGrpSpPr>
            <p:grpSpPr>
              <a:xfrm>
                <a:off x="2208" y="1728"/>
                <a:ext cx="1489" cy="1012"/>
                <a:chOff x="2286" y="1488"/>
                <a:chExt cx="1489" cy="1012"/>
              </a:xfrm>
            </p:grpSpPr>
            <p:sp>
              <p:nvSpPr>
                <p:cNvPr id="21548" name="Line 48"/>
                <p:cNvSpPr/>
                <p:nvPr/>
              </p:nvSpPr>
              <p:spPr>
                <a:xfrm>
                  <a:off x="2446" y="2339"/>
                  <a:ext cx="1171" cy="0"/>
                </a:xfrm>
                <a:prstGeom prst="line">
                  <a:avLst/>
                </a:prstGeom>
                <a:ln w="28575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549" name="Line 49"/>
                <p:cNvSpPr/>
                <p:nvPr/>
              </p:nvSpPr>
              <p:spPr>
                <a:xfrm flipV="1">
                  <a:off x="2446" y="1715"/>
                  <a:ext cx="778" cy="624"/>
                </a:xfrm>
                <a:prstGeom prst="line">
                  <a:avLst/>
                </a:prstGeom>
                <a:ln w="28575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550" name="Line 50"/>
                <p:cNvSpPr/>
                <p:nvPr/>
              </p:nvSpPr>
              <p:spPr>
                <a:xfrm>
                  <a:off x="3224" y="1715"/>
                  <a:ext cx="393" cy="624"/>
                </a:xfrm>
                <a:prstGeom prst="line">
                  <a:avLst/>
                </a:prstGeom>
                <a:ln w="28575" cap="flat" cmpd="sng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551" name="Oval 51"/>
                <p:cNvSpPr/>
                <p:nvPr/>
              </p:nvSpPr>
              <p:spPr>
                <a:xfrm>
                  <a:off x="243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>
                  <a:solidFill>
                    <a:srgbClr val="0101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en-US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2" name="Rectangle 52"/>
                <p:cNvSpPr/>
                <p:nvPr/>
              </p:nvSpPr>
              <p:spPr>
                <a:xfrm>
                  <a:off x="2286" y="2288"/>
                  <a:ext cx="98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3" name="Oval 53"/>
                <p:cNvSpPr/>
                <p:nvPr/>
              </p:nvSpPr>
              <p:spPr>
                <a:xfrm>
                  <a:off x="3600" y="2318"/>
                  <a:ext cx="33" cy="41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>
                  <a:solidFill>
                    <a:srgbClr val="0101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en-US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4" name="Rectangle 54"/>
                <p:cNvSpPr/>
                <p:nvPr/>
              </p:nvSpPr>
              <p:spPr>
                <a:xfrm>
                  <a:off x="3685" y="2308"/>
                  <a:ext cx="90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5" name="Oval 55"/>
                <p:cNvSpPr/>
                <p:nvPr/>
              </p:nvSpPr>
              <p:spPr>
                <a:xfrm>
                  <a:off x="3207" y="1695"/>
                  <a:ext cx="33" cy="4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>
                  <a:solidFill>
                    <a:srgbClr val="0101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en-US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6" name="Rectangle 56"/>
                <p:cNvSpPr/>
                <p:nvPr/>
              </p:nvSpPr>
              <p:spPr>
                <a:xfrm>
                  <a:off x="3207" y="1488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en-US" sz="20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557" name="Text Box 57"/>
              <p:cNvSpPr txBox="1"/>
              <p:nvPr/>
            </p:nvSpPr>
            <p:spPr>
              <a:xfrm>
                <a:off x="2688" y="2832"/>
                <a:ext cx="336" cy="32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panose="02020603050405020304" pitchFamily="18" charset="0"/>
                  </a:rPr>
                  <a:t>b)</a:t>
                </a:r>
              </a:p>
            </p:txBody>
          </p:sp>
        </p:grpSp>
      </p:grpSp>
      <p:sp>
        <p:nvSpPr>
          <p:cNvPr id="33854" name="AutoShape 62"/>
          <p:cNvSpPr/>
          <p:nvPr/>
        </p:nvSpPr>
        <p:spPr>
          <a:xfrm>
            <a:off x="199231" y="377826"/>
            <a:ext cx="533400" cy="457200"/>
          </a:xfrm>
          <a:prstGeom prst="flowChartAlternateProcess">
            <a:avLst/>
          </a:prstGeom>
          <a:solidFill>
            <a:srgbClr val="FFFF99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 dirty="0">
                <a:latin typeface="Times New Roman" panose="02020603050405020304" pitchFamily="18" charset="0"/>
              </a:rPr>
              <a:t>?2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5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/>
          <p:cNvSpPr/>
          <p:nvPr/>
        </p:nvSpPr>
        <p:spPr>
          <a:xfrm>
            <a:off x="685800" y="304800"/>
            <a:ext cx="7162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sz="3200" dirty="0">
                <a:solidFill>
                  <a:srgbClr val="006666"/>
                </a:solidFill>
                <a:latin typeface="Times New Roman" panose="02020603050405020304" pitchFamily="18" charset="0"/>
              </a:rPr>
              <a:t>* Nêu trường hợp đồng dạng thứ nhất ? </a:t>
            </a:r>
          </a:p>
        </p:txBody>
      </p:sp>
      <p:sp>
        <p:nvSpPr>
          <p:cNvPr id="52231" name="AutoShape 7"/>
          <p:cNvSpPr/>
          <p:nvPr/>
        </p:nvSpPr>
        <p:spPr>
          <a:xfrm>
            <a:off x="304800" y="1143000"/>
            <a:ext cx="8458200" cy="1371600"/>
          </a:xfrm>
          <a:prstGeom prst="flowChartAlternateProcess">
            <a:avLst/>
          </a:prstGeom>
          <a:solidFill>
            <a:srgbClr val="FFFF99"/>
          </a:solidFill>
          <a:ln w="28575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* So sánh trường hợp bằng nhau thứ nhất </a:t>
            </a:r>
            <a:r>
              <a:rPr lang="en-US" sz="28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tam giác</a:t>
            </a:r>
          </a:p>
          <a:p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với trường hợp đồng dạng thứ nhất </a:t>
            </a:r>
            <a:r>
              <a:rPr lang="en-US" sz="28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tam giác ?</a:t>
            </a:r>
          </a:p>
        </p:txBody>
      </p:sp>
      <p:graphicFrame>
        <p:nvGraphicFramePr>
          <p:cNvPr id="52256" name="Group 32"/>
          <p:cNvGraphicFramePr>
            <a:graphicFrameLocks noGrp="1"/>
          </p:cNvGraphicFramePr>
          <p:nvPr>
            <p:ph/>
          </p:nvPr>
        </p:nvGraphicFramePr>
        <p:xfrm>
          <a:off x="609600" y="4408170"/>
          <a:ext cx="8229600" cy="231645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053" marR="9405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4053" marR="9405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kia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4053" marR="9405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</a:rPr>
                        <a:t>tỉ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</a:rPr>
                        <a:t>lệ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kia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4053" marR="9405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49" name="Text Box 25"/>
          <p:cNvSpPr txBox="1"/>
          <p:nvPr/>
        </p:nvSpPr>
        <p:spPr>
          <a:xfrm>
            <a:off x="1223703" y="2655570"/>
            <a:ext cx="2133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Trả lời</a:t>
            </a:r>
            <a:r>
              <a:rPr lang="en-US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2251" name="Text Box 27"/>
          <p:cNvSpPr txBox="1"/>
          <p:nvPr/>
        </p:nvSpPr>
        <p:spPr>
          <a:xfrm>
            <a:off x="609600" y="3223260"/>
            <a:ext cx="6477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Giống nhau: Đều xét đến điều kiện ba cạnh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252" name="Text Box 28"/>
          <p:cNvSpPr txBox="1"/>
          <p:nvPr/>
        </p:nvSpPr>
        <p:spPr>
          <a:xfrm>
            <a:off x="117764" y="3625215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Khác nhau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ldLvl="0" animBg="1"/>
      <p:bldP spid="52229" grpId="1" bldLvl="0" animBg="1"/>
      <p:bldP spid="52231" grpId="0" bldLvl="0" animBg="1"/>
      <p:bldP spid="52249" grpId="0"/>
      <p:bldP spid="52251" grpId="0"/>
      <p:bldP spid="522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/>
          <p:nvPr/>
        </p:nvSpPr>
        <p:spPr>
          <a:xfrm>
            <a:off x="86360" y="587375"/>
            <a:ext cx="3352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Bài 29 -SGK/74</a:t>
            </a:r>
          </a:p>
        </p:txBody>
      </p:sp>
      <p:sp>
        <p:nvSpPr>
          <p:cNvPr id="31746" name="Text Box 3"/>
          <p:cNvSpPr txBox="1"/>
          <p:nvPr/>
        </p:nvSpPr>
        <p:spPr>
          <a:xfrm>
            <a:off x="0" y="1109345"/>
            <a:ext cx="91440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Cho hai tam giác ABC và A’B’C’ có kích thước như trong hình vẽ</a:t>
            </a:r>
          </a:p>
        </p:txBody>
      </p:sp>
      <p:grpSp>
        <p:nvGrpSpPr>
          <p:cNvPr id="31747" name="Group 4"/>
          <p:cNvGrpSpPr/>
          <p:nvPr/>
        </p:nvGrpSpPr>
        <p:grpSpPr>
          <a:xfrm>
            <a:off x="914400" y="1828800"/>
            <a:ext cx="7924800" cy="2513445"/>
            <a:chOff x="576" y="576"/>
            <a:chExt cx="5026" cy="1244"/>
          </a:xfrm>
        </p:grpSpPr>
        <p:grpSp>
          <p:nvGrpSpPr>
            <p:cNvPr id="31748" name="Group 5"/>
            <p:cNvGrpSpPr/>
            <p:nvPr/>
          </p:nvGrpSpPr>
          <p:grpSpPr>
            <a:xfrm>
              <a:off x="576" y="576"/>
              <a:ext cx="2394" cy="1244"/>
              <a:chOff x="1366" y="1207"/>
              <a:chExt cx="2394" cy="1244"/>
            </a:xfrm>
          </p:grpSpPr>
          <p:sp>
            <p:nvSpPr>
              <p:cNvPr id="31749" name="Line 6"/>
              <p:cNvSpPr/>
              <p:nvPr/>
            </p:nvSpPr>
            <p:spPr>
              <a:xfrm flipH="1">
                <a:off x="1555" y="1389"/>
                <a:ext cx="454" cy="90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0" name="Line 7"/>
              <p:cNvSpPr/>
              <p:nvPr/>
            </p:nvSpPr>
            <p:spPr>
              <a:xfrm>
                <a:off x="2009" y="1389"/>
                <a:ext cx="1587" cy="90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1" name="Line 8"/>
              <p:cNvSpPr/>
              <p:nvPr/>
            </p:nvSpPr>
            <p:spPr>
              <a:xfrm>
                <a:off x="1555" y="2296"/>
                <a:ext cx="204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52" name="Text Box 9"/>
              <p:cNvSpPr txBox="1"/>
              <p:nvPr/>
            </p:nvSpPr>
            <p:spPr>
              <a:xfrm>
                <a:off x="1883" y="1207"/>
                <a:ext cx="272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753" name="Text Box 10"/>
              <p:cNvSpPr txBox="1"/>
              <p:nvPr/>
            </p:nvSpPr>
            <p:spPr>
              <a:xfrm>
                <a:off x="1366" y="2173"/>
                <a:ext cx="226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754" name="Text Box 11"/>
              <p:cNvSpPr txBox="1"/>
              <p:nvPr/>
            </p:nvSpPr>
            <p:spPr>
              <a:xfrm>
                <a:off x="3578" y="2173"/>
                <a:ext cx="182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755" name="Text Box 12"/>
              <p:cNvSpPr txBox="1"/>
              <p:nvPr/>
            </p:nvSpPr>
            <p:spPr>
              <a:xfrm>
                <a:off x="1637" y="1672"/>
                <a:ext cx="273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1756" name="Text Box 13"/>
              <p:cNvSpPr txBox="1"/>
              <p:nvPr/>
            </p:nvSpPr>
            <p:spPr>
              <a:xfrm>
                <a:off x="2758" y="1672"/>
                <a:ext cx="499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31757" name="Text Box 14"/>
              <p:cNvSpPr txBox="1"/>
              <p:nvPr/>
            </p:nvSpPr>
            <p:spPr>
              <a:xfrm>
                <a:off x="2508" y="2269"/>
                <a:ext cx="635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  <p:grpSp>
          <p:nvGrpSpPr>
            <p:cNvPr id="31758" name="Group 15"/>
            <p:cNvGrpSpPr/>
            <p:nvPr/>
          </p:nvGrpSpPr>
          <p:grpSpPr>
            <a:xfrm>
              <a:off x="3832" y="768"/>
              <a:ext cx="1770" cy="997"/>
              <a:chOff x="3061" y="1590"/>
              <a:chExt cx="1770" cy="997"/>
            </a:xfrm>
          </p:grpSpPr>
          <p:sp>
            <p:nvSpPr>
              <p:cNvPr id="31759" name="Line 16"/>
              <p:cNvSpPr/>
              <p:nvPr/>
            </p:nvSpPr>
            <p:spPr>
              <a:xfrm flipH="1">
                <a:off x="3243" y="1797"/>
                <a:ext cx="272" cy="63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60" name="Line 17"/>
              <p:cNvSpPr/>
              <p:nvPr/>
            </p:nvSpPr>
            <p:spPr>
              <a:xfrm>
                <a:off x="3515" y="1797"/>
                <a:ext cx="1089" cy="63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61" name="Line 18"/>
              <p:cNvSpPr/>
              <p:nvPr/>
            </p:nvSpPr>
            <p:spPr>
              <a:xfrm>
                <a:off x="3243" y="2428"/>
                <a:ext cx="1361" cy="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62" name="Text Box 19"/>
              <p:cNvSpPr txBox="1"/>
              <p:nvPr/>
            </p:nvSpPr>
            <p:spPr>
              <a:xfrm>
                <a:off x="3411" y="1590"/>
                <a:ext cx="318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1763" name="Text Box 20"/>
              <p:cNvSpPr txBox="1"/>
              <p:nvPr/>
            </p:nvSpPr>
            <p:spPr>
              <a:xfrm>
                <a:off x="3061" y="2297"/>
                <a:ext cx="363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1764" name="Text Box 21"/>
              <p:cNvSpPr txBox="1"/>
              <p:nvPr/>
            </p:nvSpPr>
            <p:spPr>
              <a:xfrm>
                <a:off x="4558" y="2296"/>
                <a:ext cx="273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1765" name="Text Box 22"/>
              <p:cNvSpPr txBox="1"/>
              <p:nvPr/>
            </p:nvSpPr>
            <p:spPr>
              <a:xfrm>
                <a:off x="3161" y="2024"/>
                <a:ext cx="1270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b="1" dirty="0">
                    <a:latin typeface=".VnArial" pitchFamily="34" charset="0"/>
                  </a:rPr>
                  <a:t>                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800" b="1" dirty="0">
                    <a:latin typeface=".VnArial" pitchFamily="34" charset="0"/>
                  </a:rPr>
                  <a:t>             </a:t>
                </a:r>
              </a:p>
            </p:txBody>
          </p:sp>
          <p:sp>
            <p:nvSpPr>
              <p:cNvPr id="31766" name="Text Box 23"/>
              <p:cNvSpPr txBox="1"/>
              <p:nvPr/>
            </p:nvSpPr>
            <p:spPr>
              <a:xfrm>
                <a:off x="3833" y="2405"/>
                <a:ext cx="408" cy="1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31767" name="Text Box 24"/>
          <p:cNvSpPr txBox="1"/>
          <p:nvPr/>
        </p:nvSpPr>
        <p:spPr>
          <a:xfrm>
            <a:off x="0" y="4419600"/>
            <a:ext cx="9144000" cy="1168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ABC và A’B’C’ có đồng dạng với nhau không vì sao?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b) Tính tỉ số chu vi của hai tam giác đó.</a:t>
            </a:r>
          </a:p>
        </p:txBody>
      </p:sp>
      <p:sp>
        <p:nvSpPr>
          <p:cNvPr id="31768" name="Text Box 25"/>
          <p:cNvSpPr txBox="1"/>
          <p:nvPr/>
        </p:nvSpPr>
        <p:spPr>
          <a:xfrm>
            <a:off x="609600" y="6400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2"/>
          <p:cNvSpPr txBox="1"/>
          <p:nvPr/>
        </p:nvSpPr>
        <p:spPr>
          <a:xfrm>
            <a:off x="12064" y="61595"/>
            <a:ext cx="2678687" cy="93871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u="sng" dirty="0">
                <a:latin typeface="Times New Roman" panose="02020603050405020304" pitchFamily="18" charset="0"/>
              </a:rPr>
              <a:t>Bài 29 -SGK/74</a:t>
            </a:r>
          </a:p>
          <a:p>
            <a:pPr eaLnBrk="0" hangingPunct="0"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4034" name="Text Box 2"/>
          <p:cNvSpPr txBox="1"/>
          <p:nvPr/>
        </p:nvSpPr>
        <p:spPr>
          <a:xfrm>
            <a:off x="-415762" y="652374"/>
            <a:ext cx="20438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tỉ số:</a:t>
            </a:r>
          </a:p>
        </p:txBody>
      </p:sp>
      <p:sp>
        <p:nvSpPr>
          <p:cNvPr id="44042" name="Text Box 10"/>
          <p:cNvSpPr txBox="1"/>
          <p:nvPr/>
        </p:nvSpPr>
        <p:spPr>
          <a:xfrm>
            <a:off x="152401" y="3971349"/>
            <a:ext cx="7563461" cy="11695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 smtClean="0">
                <a:latin typeface="Times New Roman" panose="02020603050405020304" pitchFamily="18" charset="0"/>
              </a:rPr>
              <a:t>b) Áp dụng </a:t>
            </a:r>
            <a:r>
              <a:rPr lang="vi-VN" sz="2800" dirty="0">
                <a:latin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</a:rPr>
              <a:t>ính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</a:rPr>
              <a:t>của </a:t>
            </a:r>
            <a:r>
              <a:rPr lang="en-US" sz="2800" dirty="0" err="1" smtClean="0">
                <a:latin typeface="Times New Roman" panose="02020603050405020304" pitchFamily="18" charset="0"/>
              </a:rPr>
              <a:t>dãy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tỉ số </a:t>
            </a:r>
            <a:r>
              <a:rPr 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nhau</a:t>
            </a:r>
            <a:r>
              <a:rPr lang="vi-VN" sz="2800" dirty="0" smtClean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vi-VN" sz="2800" dirty="0" smtClean="0">
                <a:latin typeface="Times New Roman" panose="02020603050405020304" pitchFamily="18" charset="0"/>
              </a:rPr>
              <a:t>Ta có: 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4043" name="Text Box 11"/>
          <p:cNvSpPr txBox="1"/>
          <p:nvPr/>
        </p:nvSpPr>
        <p:spPr>
          <a:xfrm>
            <a:off x="228600" y="5486400"/>
            <a:ext cx="85344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* Nhận xét: Tỉ số chu vi của hai tam giác đồng dạng bằng tỉ số đồng dạng của hai tam giác đó.</a:t>
            </a:r>
          </a:p>
        </p:txBody>
      </p:sp>
      <p:graphicFrame>
        <p:nvGraphicFramePr>
          <p:cNvPr id="44045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219200"/>
          <a:ext cx="1524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2" r:id="rId4" imgW="20421600" imgH="9448800" progId="Equation.DSMT4">
                  <p:embed/>
                </p:oleObj>
              </mc:Choice>
              <mc:Fallback>
                <p:oleObj r:id="rId4" imgW="20421600" imgH="94488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19200"/>
                        <a:ext cx="1524000" cy="7032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0" name="Group 20"/>
          <p:cNvGrpSpPr/>
          <p:nvPr/>
        </p:nvGrpSpPr>
        <p:grpSpPr>
          <a:xfrm>
            <a:off x="2362200" y="76200"/>
            <a:ext cx="6553200" cy="1862138"/>
            <a:chOff x="516" y="576"/>
            <a:chExt cx="5146" cy="1323"/>
          </a:xfrm>
        </p:grpSpPr>
        <p:grpSp>
          <p:nvGrpSpPr>
            <p:cNvPr id="33801" name="Group 21"/>
            <p:cNvGrpSpPr/>
            <p:nvPr/>
          </p:nvGrpSpPr>
          <p:grpSpPr>
            <a:xfrm>
              <a:off x="516" y="576"/>
              <a:ext cx="2459" cy="1323"/>
              <a:chOff x="1306" y="1207"/>
              <a:chExt cx="2459" cy="1323"/>
            </a:xfrm>
          </p:grpSpPr>
          <p:sp>
            <p:nvSpPr>
              <p:cNvPr id="33802" name="Line 22"/>
              <p:cNvSpPr/>
              <p:nvPr/>
            </p:nvSpPr>
            <p:spPr>
              <a:xfrm flipH="1">
                <a:off x="1555" y="1389"/>
                <a:ext cx="454" cy="90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3" name="Line 23"/>
              <p:cNvSpPr/>
              <p:nvPr/>
            </p:nvSpPr>
            <p:spPr>
              <a:xfrm>
                <a:off x="2009" y="1389"/>
                <a:ext cx="1587" cy="90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4" name="Line 24"/>
              <p:cNvSpPr/>
              <p:nvPr/>
            </p:nvSpPr>
            <p:spPr>
              <a:xfrm>
                <a:off x="1555" y="2296"/>
                <a:ext cx="204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05" name="Text Box 25"/>
              <p:cNvSpPr txBox="1"/>
              <p:nvPr/>
            </p:nvSpPr>
            <p:spPr>
              <a:xfrm>
                <a:off x="1883" y="1207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A</a:t>
                </a:r>
              </a:p>
            </p:txBody>
          </p:sp>
          <p:sp>
            <p:nvSpPr>
              <p:cNvPr id="33806" name="Text Box 26"/>
              <p:cNvSpPr txBox="1"/>
              <p:nvPr/>
            </p:nvSpPr>
            <p:spPr>
              <a:xfrm>
                <a:off x="1306" y="2172"/>
                <a:ext cx="226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B</a:t>
                </a:r>
              </a:p>
            </p:txBody>
          </p:sp>
          <p:sp>
            <p:nvSpPr>
              <p:cNvPr id="33807" name="Text Box 27"/>
              <p:cNvSpPr txBox="1"/>
              <p:nvPr/>
            </p:nvSpPr>
            <p:spPr>
              <a:xfrm>
                <a:off x="3572" y="2172"/>
                <a:ext cx="19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C</a:t>
                </a:r>
              </a:p>
            </p:txBody>
          </p:sp>
          <p:sp>
            <p:nvSpPr>
              <p:cNvPr id="33808" name="Text Box 28"/>
              <p:cNvSpPr txBox="1"/>
              <p:nvPr/>
            </p:nvSpPr>
            <p:spPr>
              <a:xfrm>
                <a:off x="1578" y="1672"/>
                <a:ext cx="332" cy="2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6</a:t>
                </a:r>
              </a:p>
            </p:txBody>
          </p:sp>
          <p:sp>
            <p:nvSpPr>
              <p:cNvPr id="33809" name="Text Box 29"/>
              <p:cNvSpPr txBox="1"/>
              <p:nvPr/>
            </p:nvSpPr>
            <p:spPr>
              <a:xfrm>
                <a:off x="2758" y="1672"/>
                <a:ext cx="498" cy="2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9</a:t>
                </a:r>
              </a:p>
            </p:txBody>
          </p:sp>
          <p:sp>
            <p:nvSpPr>
              <p:cNvPr id="33810" name="Text Box 30"/>
              <p:cNvSpPr txBox="1"/>
              <p:nvPr/>
            </p:nvSpPr>
            <p:spPr>
              <a:xfrm>
                <a:off x="2508" y="2270"/>
                <a:ext cx="635" cy="2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12</a:t>
                </a:r>
              </a:p>
            </p:txBody>
          </p:sp>
        </p:grpSp>
        <p:grpSp>
          <p:nvGrpSpPr>
            <p:cNvPr id="33811" name="Group 31"/>
            <p:cNvGrpSpPr/>
            <p:nvPr/>
          </p:nvGrpSpPr>
          <p:grpSpPr>
            <a:xfrm>
              <a:off x="3747" y="768"/>
              <a:ext cx="1915" cy="1076"/>
              <a:chOff x="2976" y="1590"/>
              <a:chExt cx="1915" cy="1076"/>
            </a:xfrm>
          </p:grpSpPr>
          <p:sp>
            <p:nvSpPr>
              <p:cNvPr id="33812" name="Line 32"/>
              <p:cNvSpPr/>
              <p:nvPr/>
            </p:nvSpPr>
            <p:spPr>
              <a:xfrm flipH="1">
                <a:off x="3243" y="1797"/>
                <a:ext cx="272" cy="63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13" name="Line 33"/>
              <p:cNvSpPr/>
              <p:nvPr/>
            </p:nvSpPr>
            <p:spPr>
              <a:xfrm>
                <a:off x="3515" y="1797"/>
                <a:ext cx="1089" cy="63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14" name="Line 34"/>
              <p:cNvSpPr/>
              <p:nvPr/>
            </p:nvSpPr>
            <p:spPr>
              <a:xfrm>
                <a:off x="3243" y="2428"/>
                <a:ext cx="1361" cy="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15" name="Text Box 35"/>
              <p:cNvSpPr txBox="1"/>
              <p:nvPr/>
            </p:nvSpPr>
            <p:spPr>
              <a:xfrm>
                <a:off x="3413" y="1590"/>
                <a:ext cx="316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A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3816" name="Text Box 36"/>
              <p:cNvSpPr txBox="1"/>
              <p:nvPr/>
            </p:nvSpPr>
            <p:spPr>
              <a:xfrm>
                <a:off x="2976" y="2373"/>
                <a:ext cx="362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B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3817" name="Text Box 37"/>
              <p:cNvSpPr txBox="1"/>
              <p:nvPr/>
            </p:nvSpPr>
            <p:spPr>
              <a:xfrm>
                <a:off x="4558" y="2296"/>
                <a:ext cx="333" cy="2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C</a:t>
                </a:r>
                <a:r>
                  <a:rPr lang="en-US" sz="1800" b="1" baseline="30000" dirty="0">
                    <a:latin typeface=".VnArial" pitchFamily="34" charset="0"/>
                  </a:rPr>
                  <a:t>’</a:t>
                </a:r>
                <a:endParaRPr lang="en-US" sz="1800" b="1" dirty="0">
                  <a:latin typeface=".VnArial" pitchFamily="34" charset="0"/>
                </a:endParaRPr>
              </a:p>
            </p:txBody>
          </p:sp>
          <p:sp>
            <p:nvSpPr>
              <p:cNvPr id="33818" name="Text Box 38"/>
              <p:cNvSpPr txBox="1"/>
              <p:nvPr/>
            </p:nvSpPr>
            <p:spPr>
              <a:xfrm>
                <a:off x="3161" y="2024"/>
                <a:ext cx="1269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4</a:t>
                </a:r>
              </a:p>
            </p:txBody>
          </p:sp>
          <p:sp>
            <p:nvSpPr>
              <p:cNvPr id="33819" name="Text Box 39"/>
              <p:cNvSpPr txBox="1"/>
              <p:nvPr/>
            </p:nvSpPr>
            <p:spPr>
              <a:xfrm>
                <a:off x="3834" y="2405"/>
                <a:ext cx="407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.VnArial" pitchFamily="34" charset="0"/>
                  </a:rPr>
                  <a:t>8</a:t>
                </a:r>
              </a:p>
            </p:txBody>
          </p:sp>
        </p:grpSp>
      </p:grpSp>
      <p:sp>
        <p:nvSpPr>
          <p:cNvPr id="33820" name="Text Box 40"/>
          <p:cNvSpPr txBox="1"/>
          <p:nvPr/>
        </p:nvSpPr>
        <p:spPr>
          <a:xfrm>
            <a:off x="7696200" y="8382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3821" name="Text Box 44"/>
          <p:cNvSpPr txBox="1"/>
          <p:nvPr/>
        </p:nvSpPr>
        <p:spPr>
          <a:xfrm>
            <a:off x="152401" y="3800475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4077" name="Text Box 45"/>
          <p:cNvSpPr txBox="1"/>
          <p:nvPr/>
        </p:nvSpPr>
        <p:spPr>
          <a:xfrm>
            <a:off x="76200" y="3581400"/>
            <a:ext cx="42710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∆ABC     </a:t>
            </a:r>
            <a:r>
              <a:rPr lang="vi-V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∆A’B’C’ (c. c. c)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>
            <a:off x="4572000" y="2133600"/>
            <a:ext cx="4572000" cy="1371600"/>
          </a:xfrm>
          <a:prstGeom prst="wedgeEllipseCallout">
            <a:avLst>
              <a:gd name="adj1" fmla="val -22917"/>
              <a:gd name="adj2" fmla="val -113889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6600FF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4087" name="AutoShape 55"/>
          <p:cNvSpPr/>
          <p:nvPr/>
        </p:nvSpPr>
        <p:spPr>
          <a:xfrm>
            <a:off x="4837937" y="1677244"/>
            <a:ext cx="4143543" cy="2590800"/>
          </a:xfrm>
          <a:prstGeom prst="cloudCallout">
            <a:avLst>
              <a:gd name="adj1" fmla="val 29739"/>
              <a:gd name="adj2" fmla="val 5666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en-US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Qua bài tập trên em có nhận xét gì về tỉ số chu vi của hai tam giác đồng dạng  và tỉ số đồng dạng của hai tam giác đó ?</a:t>
            </a:r>
          </a:p>
        </p:txBody>
      </p:sp>
      <p:graphicFrame>
        <p:nvGraphicFramePr>
          <p:cNvPr id="44098" name="Object 66"/>
          <p:cNvGraphicFramePr>
            <a:graphicFrameLocks noChangeAspect="1"/>
          </p:cNvGraphicFramePr>
          <p:nvPr/>
        </p:nvGraphicFramePr>
        <p:xfrm>
          <a:off x="1440872" y="4495800"/>
          <a:ext cx="220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" r:id="rId6" imgW="35356800" imgH="9448800" progId="Equation.DSMT4">
                  <p:embed/>
                </p:oleObj>
              </mc:Choice>
              <mc:Fallback>
                <p:oleObj r:id="rId6" imgW="35356800" imgH="94488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0872" y="4495800"/>
                        <a:ext cx="22098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Callout 39"/>
          <p:cNvSpPr/>
          <p:nvPr/>
        </p:nvSpPr>
        <p:spPr>
          <a:xfrm>
            <a:off x="2834315" y="1977996"/>
            <a:ext cx="4724400" cy="1905000"/>
          </a:xfrm>
          <a:prstGeom prst="wedgeEllipseCallout">
            <a:avLst>
              <a:gd name="adj1" fmla="val 20148"/>
              <a:gd name="adj2" fmla="val -84162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Để xét ABC và A’B’C’ có đồng dạng với nhau không ta làm như thế nào?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1" name="Object 39"/>
          <p:cNvGraphicFramePr>
            <a:graphicFrameLocks noChangeAspect="1"/>
          </p:cNvGraphicFramePr>
          <p:nvPr/>
        </p:nvGraphicFramePr>
        <p:xfrm>
          <a:off x="3803072" y="4572000"/>
          <a:ext cx="19065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4" r:id="rId8" imgW="28956000" imgH="9448800" progId="Equation.3">
                  <p:embed/>
                </p:oleObj>
              </mc:Choice>
              <mc:Fallback>
                <p:oleObj r:id="rId8" imgW="28956000" imgH="94488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3072" y="4572000"/>
                        <a:ext cx="1906588" cy="62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9" name="Object 41"/>
          <p:cNvGraphicFramePr>
            <a:graphicFrameLocks noChangeAspect="1"/>
          </p:cNvGraphicFramePr>
          <p:nvPr/>
        </p:nvGraphicFramePr>
        <p:xfrm>
          <a:off x="76200" y="1905000"/>
          <a:ext cx="1600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5" r:id="rId10" imgW="20726400" imgH="9448800" progId="Equation.DSMT4">
                  <p:embed/>
                </p:oleObj>
              </mc:Choice>
              <mc:Fallback>
                <p:oleObj r:id="rId10" imgW="20726400" imgH="94488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" y="1905000"/>
                        <a:ext cx="1600200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70" name="Object 42"/>
          <p:cNvGraphicFramePr>
            <a:graphicFrameLocks noChangeAspect="1"/>
          </p:cNvGraphicFramePr>
          <p:nvPr/>
        </p:nvGraphicFramePr>
        <p:xfrm>
          <a:off x="76200" y="2667000"/>
          <a:ext cx="1676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" r:id="rId12" imgW="21945600" imgH="9448800" progId="Equation.DSMT4">
                  <p:embed/>
                </p:oleObj>
              </mc:Choice>
              <mc:Fallback>
                <p:oleObj r:id="rId12" imgW="21945600" imgH="9448800" progId="Equation.DSMT4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00" y="2667000"/>
                        <a:ext cx="1676400" cy="722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71" name="Object 43"/>
          <p:cNvGraphicFramePr>
            <a:graphicFrameLocks noChangeAspect="1"/>
          </p:cNvGraphicFramePr>
          <p:nvPr/>
        </p:nvGraphicFramePr>
        <p:xfrm>
          <a:off x="1981200" y="1981200"/>
          <a:ext cx="3352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" r:id="rId14" imgW="40538400" imgH="9448800" progId="Equation.DSMT4">
                  <p:embed/>
                </p:oleObj>
              </mc:Choice>
              <mc:Fallback>
                <p:oleObj r:id="rId14" imgW="40538400" imgH="9448800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1981200"/>
                        <a:ext cx="3352800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72" name="AutoShape 44"/>
          <p:cNvSpPr/>
          <p:nvPr/>
        </p:nvSpPr>
        <p:spPr>
          <a:xfrm>
            <a:off x="1676400" y="1371600"/>
            <a:ext cx="228600" cy="1828800"/>
          </a:xfrm>
          <a:prstGeom prst="rightBrace">
            <a:avLst>
              <a:gd name="adj1" fmla="val 6662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73773" name="Object 45"/>
          <p:cNvGraphicFramePr>
            <a:graphicFrameLocks noChangeAspect="1"/>
          </p:cNvGraphicFramePr>
          <p:nvPr/>
        </p:nvGraphicFramePr>
        <p:xfrm>
          <a:off x="5788082" y="4522153"/>
          <a:ext cx="2590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" r:id="rId16" imgW="1244600" imgH="393700" progId="Equation.3">
                  <p:embed/>
                </p:oleObj>
              </mc:Choice>
              <mc:Fallback>
                <p:oleObj r:id="rId16" imgW="1244600" imgH="3937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88082" y="4522153"/>
                        <a:ext cx="2590800" cy="722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6" y="3720124"/>
            <a:ext cx="469304" cy="24606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12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77" grpId="0"/>
      <p:bldP spid="44079" grpId="0" bldLvl="0" animBg="1"/>
      <p:bldP spid="44079" grpId="1" bldLvl="0" animBg="1"/>
      <p:bldP spid="44087" grpId="0" bldLvl="0" animBg="1"/>
      <p:bldP spid="44087" grpId="1" bldLvl="0" animBg="1"/>
      <p:bldP spid="40" grpId="0" bldLvl="0" animBg="1"/>
      <p:bldP spid="40" grpId="1" bldLvl="0" animBg="1"/>
      <p:bldP spid="7377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BT: 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ãy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ọn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u trả lời 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vi-VN" altLang="x-none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076450" y="1295400"/>
          <a:ext cx="2101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r:id="rId5" imgW="1155700" imgH="419100" progId="Equation.DSMT4">
                  <p:embed/>
                </p:oleObj>
              </mc:Choice>
              <mc:Fallback>
                <p:oleObj r:id="rId5" imgW="1155700" imgH="4191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2076450" y="1295400"/>
                        <a:ext cx="2101850" cy="762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4"/>
          <p:cNvGrpSpPr/>
          <p:nvPr/>
        </p:nvGrpSpPr>
        <p:grpSpPr>
          <a:xfrm>
            <a:off x="1295400" y="2133600"/>
            <a:ext cx="3124200" cy="457200"/>
            <a:chOff x="912" y="1296"/>
            <a:chExt cx="1968" cy="288"/>
          </a:xfrm>
        </p:grpSpPr>
        <p:sp>
          <p:nvSpPr>
            <p:cNvPr id="20511" name="Text Box 5"/>
            <p:cNvSpPr txBox="1"/>
            <p:nvPr/>
          </p:nvSpPr>
          <p:spPr>
            <a:xfrm>
              <a:off x="912" y="1296"/>
              <a:ext cx="19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 RSK     PQM</a:t>
              </a:r>
            </a:p>
          </p:txBody>
        </p:sp>
        <p:sp>
          <p:nvSpPr>
            <p:cNvPr id="20512" name="Text Box 6"/>
            <p:cNvSpPr txBox="1"/>
            <p:nvPr/>
          </p:nvSpPr>
          <p:spPr>
            <a:xfrm rot="-5400000">
              <a:off x="1777" y="129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S</a:t>
              </a:r>
              <a:endParaRPr lang="vi-VN" altLang="x-none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0485" name="Text Box 7"/>
          <p:cNvSpPr txBox="1"/>
          <p:nvPr/>
        </p:nvSpPr>
        <p:spPr>
          <a:xfrm>
            <a:off x="1600200" y="914400"/>
            <a:ext cx="5410200" cy="978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 RSK v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PQM c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6" name="Group 8"/>
          <p:cNvGrpSpPr/>
          <p:nvPr/>
        </p:nvGrpSpPr>
        <p:grpSpPr>
          <a:xfrm>
            <a:off x="1219200" y="2971800"/>
            <a:ext cx="3124200" cy="457200"/>
            <a:chOff x="912" y="1296"/>
            <a:chExt cx="1968" cy="288"/>
          </a:xfrm>
        </p:grpSpPr>
        <p:sp>
          <p:nvSpPr>
            <p:cNvPr id="20509" name="Text Box 9"/>
            <p:cNvSpPr txBox="1"/>
            <p:nvPr/>
          </p:nvSpPr>
          <p:spPr>
            <a:xfrm>
              <a:off x="912" y="1296"/>
              <a:ext cx="19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 RSK     QPM</a:t>
              </a:r>
            </a:p>
          </p:txBody>
        </p:sp>
        <p:sp>
          <p:nvSpPr>
            <p:cNvPr id="20510" name="Text Box 10"/>
            <p:cNvSpPr txBox="1"/>
            <p:nvPr/>
          </p:nvSpPr>
          <p:spPr>
            <a:xfrm rot="-5400000">
              <a:off x="1777" y="129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S</a:t>
              </a:r>
              <a:endParaRPr lang="vi-VN" altLang="x-none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7" name="Group 11"/>
          <p:cNvGrpSpPr/>
          <p:nvPr/>
        </p:nvGrpSpPr>
        <p:grpSpPr>
          <a:xfrm>
            <a:off x="1219200" y="3962400"/>
            <a:ext cx="3124200" cy="457200"/>
            <a:chOff x="912" y="1296"/>
            <a:chExt cx="1968" cy="288"/>
          </a:xfrm>
        </p:grpSpPr>
        <p:sp>
          <p:nvSpPr>
            <p:cNvPr id="20507" name="Text Box 12"/>
            <p:cNvSpPr txBox="1"/>
            <p:nvPr/>
          </p:nvSpPr>
          <p:spPr>
            <a:xfrm>
              <a:off x="912" y="1296"/>
              <a:ext cx="19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 SKR     PMQ</a:t>
              </a:r>
            </a:p>
          </p:txBody>
        </p:sp>
        <p:sp>
          <p:nvSpPr>
            <p:cNvPr id="20508" name="Text Box 13"/>
            <p:cNvSpPr txBox="1"/>
            <p:nvPr/>
          </p:nvSpPr>
          <p:spPr>
            <a:xfrm rot="-5400000">
              <a:off x="1777" y="129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S</a:t>
              </a:r>
              <a:endParaRPr lang="vi-VN" altLang="x-none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8" name="Group 14"/>
          <p:cNvGrpSpPr/>
          <p:nvPr/>
        </p:nvGrpSpPr>
        <p:grpSpPr>
          <a:xfrm>
            <a:off x="1295400" y="4724400"/>
            <a:ext cx="3124200" cy="457200"/>
            <a:chOff x="912" y="1296"/>
            <a:chExt cx="1968" cy="288"/>
          </a:xfrm>
        </p:grpSpPr>
        <p:sp>
          <p:nvSpPr>
            <p:cNvPr id="20505" name="Text Box 15"/>
            <p:cNvSpPr txBox="1"/>
            <p:nvPr/>
          </p:nvSpPr>
          <p:spPr>
            <a:xfrm>
              <a:off x="912" y="1296"/>
              <a:ext cx="19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 RSK     QMP</a:t>
              </a:r>
            </a:p>
          </p:txBody>
        </p:sp>
        <p:sp>
          <p:nvSpPr>
            <p:cNvPr id="20506" name="Text Box 16"/>
            <p:cNvSpPr txBox="1"/>
            <p:nvPr/>
          </p:nvSpPr>
          <p:spPr>
            <a:xfrm rot="-5400000">
              <a:off x="1777" y="1294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S</a:t>
              </a:r>
              <a:endParaRPr lang="vi-VN" altLang="x-none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20177" name="Group 17"/>
          <p:cNvGrpSpPr/>
          <p:nvPr/>
        </p:nvGrpSpPr>
        <p:grpSpPr>
          <a:xfrm>
            <a:off x="762000" y="2057400"/>
            <a:ext cx="533400" cy="708025"/>
            <a:chOff x="288" y="1296"/>
            <a:chExt cx="336" cy="446"/>
          </a:xfrm>
        </p:grpSpPr>
        <p:pic>
          <p:nvPicPr>
            <p:cNvPr id="20503" name="Picture 18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Text Box 19"/>
            <p:cNvSpPr txBox="1"/>
            <p:nvPr/>
          </p:nvSpPr>
          <p:spPr>
            <a:xfrm>
              <a:off x="384" y="1296"/>
              <a:ext cx="192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20180" name="Group 20"/>
          <p:cNvGrpSpPr/>
          <p:nvPr/>
        </p:nvGrpSpPr>
        <p:grpSpPr>
          <a:xfrm>
            <a:off x="762000" y="2871788"/>
            <a:ext cx="533400" cy="701675"/>
            <a:chOff x="288" y="1281"/>
            <a:chExt cx="336" cy="442"/>
          </a:xfrm>
        </p:grpSpPr>
        <p:pic>
          <p:nvPicPr>
            <p:cNvPr id="20501" name="Picture 21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2" name="Text Box 22"/>
            <p:cNvSpPr txBox="1"/>
            <p:nvPr/>
          </p:nvSpPr>
          <p:spPr>
            <a:xfrm>
              <a:off x="312" y="1281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0183" name="Group 23"/>
          <p:cNvGrpSpPr/>
          <p:nvPr/>
        </p:nvGrpSpPr>
        <p:grpSpPr>
          <a:xfrm>
            <a:off x="762000" y="3787775"/>
            <a:ext cx="533400" cy="701675"/>
            <a:chOff x="288" y="1282"/>
            <a:chExt cx="336" cy="442"/>
          </a:xfrm>
        </p:grpSpPr>
        <p:pic>
          <p:nvPicPr>
            <p:cNvPr id="20499" name="Picture 24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0" name="Text Box 25"/>
            <p:cNvSpPr txBox="1"/>
            <p:nvPr/>
          </p:nvSpPr>
          <p:spPr>
            <a:xfrm>
              <a:off x="288" y="1282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20186" name="Group 26"/>
          <p:cNvGrpSpPr/>
          <p:nvPr/>
        </p:nvGrpSpPr>
        <p:grpSpPr>
          <a:xfrm>
            <a:off x="762000" y="4557713"/>
            <a:ext cx="533400" cy="701675"/>
            <a:chOff x="288" y="1287"/>
            <a:chExt cx="336" cy="442"/>
          </a:xfrm>
        </p:grpSpPr>
        <p:pic>
          <p:nvPicPr>
            <p:cNvPr id="20497" name="Picture 27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8" name="Text Box 28"/>
            <p:cNvSpPr txBox="1"/>
            <p:nvPr/>
          </p:nvSpPr>
          <p:spPr>
            <a:xfrm>
              <a:off x="312" y="1287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20189" name="Text Box 29"/>
          <p:cNvSpPr txBox="1"/>
          <p:nvPr/>
        </p:nvSpPr>
        <p:spPr>
          <a:xfrm>
            <a:off x="4648200" y="2139733"/>
            <a:ext cx="3810000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Rất tiếc bạn đã trả lời sai</a:t>
            </a:r>
          </a:p>
        </p:txBody>
      </p:sp>
      <p:sp>
        <p:nvSpPr>
          <p:cNvPr id="220190" name="Text Box 30"/>
          <p:cNvSpPr txBox="1"/>
          <p:nvPr/>
        </p:nvSpPr>
        <p:spPr>
          <a:xfrm>
            <a:off x="4648201" y="3954700"/>
            <a:ext cx="3886200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mừng bạn đã trả lời đúng</a:t>
            </a:r>
          </a:p>
        </p:txBody>
      </p:sp>
      <p:sp>
        <p:nvSpPr>
          <p:cNvPr id="220191" name="Text Box 31"/>
          <p:cNvSpPr txBox="1"/>
          <p:nvPr/>
        </p:nvSpPr>
        <p:spPr>
          <a:xfrm>
            <a:off x="4648200" y="4724400"/>
            <a:ext cx="3886200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Rất tiếc bạn đã trả lời sai</a:t>
            </a:r>
          </a:p>
        </p:txBody>
      </p:sp>
      <p:sp>
        <p:nvSpPr>
          <p:cNvPr id="220192" name="Text Box 32"/>
          <p:cNvSpPr txBox="1"/>
          <p:nvPr/>
        </p:nvSpPr>
        <p:spPr>
          <a:xfrm>
            <a:off x="4648200" y="2971800"/>
            <a:ext cx="3886200" cy="3762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đã trả lời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0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7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8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8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186"/>
                  </p:tgtEl>
                </p:cond>
              </p:nextCondLst>
            </p:seq>
          </p:childTnLst>
        </p:cTn>
      </p:par>
    </p:tnLst>
    <p:bldLst>
      <p:bldP spid="220189" grpId="0" bldLvl="0" animBg="1"/>
      <p:bldP spid="220189" grpId="1" bldLvl="0" animBg="1"/>
      <p:bldP spid="220190" grpId="0" bldLvl="0" animBg="1"/>
      <p:bldP spid="220190" grpId="1" bldLvl="0" animBg="1"/>
      <p:bldP spid="220191" grpId="0" bldLvl="0" animBg="1"/>
      <p:bldP spid="220191" grpId="1" bldLvl="0" animBg="1"/>
      <p:bldP spid="220192" grpId="0" bldLvl="0" animBg="1"/>
      <p:bldP spid="220192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505" y="927834"/>
            <a:ext cx="414557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238" y="2089549"/>
            <a:ext cx="7305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Có </a:t>
            </a:r>
            <a:r>
              <a:rPr lang="vi-VN" sz="2800" dirty="0">
                <a:latin typeface="+mj-lt"/>
              </a:rPr>
              <a:t>4 ô cửa bí mật, trong đó có 3 ô cửa </a:t>
            </a:r>
            <a:r>
              <a:rPr lang="vi-VN" sz="2800" dirty="0" smtClean="0">
                <a:latin typeface="+mj-lt"/>
              </a:rPr>
              <a:t>chứa câu </a:t>
            </a:r>
            <a:r>
              <a:rPr lang="vi-VN" sz="2800" dirty="0">
                <a:latin typeface="+mj-lt"/>
              </a:rPr>
              <a:t>hỏi và 1 ô cửa may mắn</a:t>
            </a:r>
          </a:p>
          <a:p>
            <a:pPr algn="just"/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Mỗi </a:t>
            </a:r>
            <a:r>
              <a:rPr lang="vi-VN" sz="2800" dirty="0">
                <a:latin typeface="+mj-lt"/>
              </a:rPr>
              <a:t>bạn sẽ lựa chọn 1 ô cửa, nếu trả </a:t>
            </a:r>
            <a:r>
              <a:rPr lang="vi-VN" sz="2800" dirty="0" smtClean="0">
                <a:latin typeface="+mj-lt"/>
              </a:rPr>
              <a:t>lời đúng </a:t>
            </a:r>
            <a:r>
              <a:rPr lang="vi-VN" sz="2800" dirty="0">
                <a:latin typeface="+mj-lt"/>
              </a:rPr>
              <a:t>được mở 1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 1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</a:rPr>
              <a:t>phần quà.</a:t>
            </a:r>
          </a:p>
          <a:p>
            <a:pPr algn="just"/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Nếu </a:t>
            </a:r>
            <a:r>
              <a:rPr lang="vi-VN" sz="2800" dirty="0">
                <a:latin typeface="+mj-lt"/>
              </a:rPr>
              <a:t>bạn nào lựa chọn được ô cửa may </a:t>
            </a:r>
            <a:r>
              <a:rPr lang="vi-VN" sz="2800" dirty="0" smtClean="0">
                <a:latin typeface="+mj-lt"/>
              </a:rPr>
              <a:t>mắn thì </a:t>
            </a:r>
            <a:r>
              <a:rPr lang="vi-VN" sz="2800" dirty="0">
                <a:latin typeface="+mj-lt"/>
              </a:rPr>
              <a:t>sẽ có 10 điểm.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" action="ppaction://noaction">
              <a:snd r:embed="rId3" name="Ban lam sai roi.wav"/>
            </a:hlinkClick>
          </p:cNvPr>
          <p:cNvSpPr txBox="1"/>
          <p:nvPr/>
        </p:nvSpPr>
        <p:spPr>
          <a:xfrm>
            <a:off x="990600" y="3581400"/>
            <a:ext cx="5226050" cy="4603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và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dm, 1dm,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dm.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>
            <a:hlinkClick r:id="" action="ppaction://noaction">
              <a:snd r:embed="rId4" name="Vo tay.wav"/>
            </a:hlinkClick>
          </p:cNvPr>
          <p:cNvSpPr txBox="1"/>
          <p:nvPr/>
        </p:nvSpPr>
        <p:spPr>
          <a:xfrm>
            <a:off x="838200" y="2743200"/>
            <a:ext cx="5529263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3cm, 4cm, 6cm và  9cm, 15cm, 18cm.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4">
            <a:hlinkClick r:id="" action="ppaction://noaction">
              <a:snd r:embed="rId3" name="Ban lam sai roi.wav"/>
            </a:hlinkClick>
          </p:cNvPr>
          <p:cNvSpPr/>
          <p:nvPr/>
        </p:nvSpPr>
        <p:spPr>
          <a:xfrm>
            <a:off x="762000" y="1752600"/>
            <a:ext cx="538480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b="1" dirty="0">
                <a:solidFill>
                  <a:schemeClr val="tx1"/>
                </a:solidFill>
                <a:latin typeface="VNI-Aptima" pitchFamily="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000" b="1" dirty="0">
                <a:latin typeface="Arial" panose="020B0604020202020204" pitchFamily="34" charset="0"/>
              </a:rPr>
              <a:t>, 5cm, 6cm và  8mm, 10mm, 12mm.</a:t>
            </a:r>
            <a:r>
              <a:rPr sz="2800" b="1" dirty="0">
                <a:solidFill>
                  <a:schemeClr val="tx1"/>
                </a:solidFill>
                <a:latin typeface="VNI-Aptima" pitchFamily="2" charset="0"/>
                <a:cs typeface="Arial" panose="020B0604020202020204" pitchFamily="34" charset="0"/>
              </a:rPr>
              <a:t>   </a:t>
            </a:r>
            <a:endParaRPr sz="2800" b="1" dirty="0">
              <a:solidFill>
                <a:schemeClr val="tx1"/>
              </a:solidFill>
              <a:latin typeface="VNI-Aptima" pitchFamily="2" charset="0"/>
              <a:ea typeface="Arial" panose="020B0604020202020204" pitchFamily="34" charset="0"/>
            </a:endParaRPr>
          </a:p>
        </p:txBody>
      </p:sp>
      <p:sp>
        <p:nvSpPr>
          <p:cNvPr id="15365" name="Text Box 8"/>
          <p:cNvSpPr txBox="1"/>
          <p:nvPr/>
        </p:nvSpPr>
        <p:spPr>
          <a:xfrm>
            <a:off x="762000" y="762000"/>
            <a:ext cx="6705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mà các cạnh có độ dài như sau thì đồng dạng với nhau:</a:t>
            </a:r>
          </a:p>
        </p:txBody>
      </p:sp>
      <p:sp>
        <p:nvSpPr>
          <p:cNvPr id="15366" name="Text Box 9"/>
          <p:cNvSpPr txBox="1"/>
          <p:nvPr/>
        </p:nvSpPr>
        <p:spPr>
          <a:xfrm>
            <a:off x="1905000" y="228600"/>
            <a:ext cx="4038600" cy="461665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nào sau đây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7" name="Rectangle 10"/>
          <p:cNvSpPr/>
          <p:nvPr/>
        </p:nvSpPr>
        <p:spPr>
          <a:xfrm>
            <a:off x="123825" y="152400"/>
            <a:ext cx="8915400" cy="66294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200715" name="Object 11"/>
          <p:cNvGraphicFramePr>
            <a:graphicFrameLocks noChangeAspect="1"/>
          </p:cNvGraphicFramePr>
          <p:nvPr/>
        </p:nvGraphicFramePr>
        <p:xfrm>
          <a:off x="5867400" y="16764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" r:id="rId5" imgW="1193800" imgH="419100" progId="Equation.DSMT4">
                  <p:embed/>
                </p:oleObj>
              </mc:Choice>
              <mc:Fallback>
                <p:oleObj r:id="rId5" imgW="1193800" imgH="4191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1676400"/>
                        <a:ext cx="198120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6" name="Object 12"/>
          <p:cNvGraphicFramePr>
            <a:graphicFrameLocks noChangeAspect="1"/>
          </p:cNvGraphicFramePr>
          <p:nvPr/>
        </p:nvGraphicFramePr>
        <p:xfrm>
          <a:off x="5715000" y="3429000"/>
          <a:ext cx="1828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" r:id="rId7" imgW="1091565" imgH="419100" progId="Equation.DSMT4">
                  <p:embed/>
                </p:oleObj>
              </mc:Choice>
              <mc:Fallback>
                <p:oleObj r:id="rId7" imgW="1091565" imgH="419100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0" y="3429000"/>
                        <a:ext cx="1828800" cy="77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6">
            <a:hlinkClick r:id="" action="ppaction://noaction">
              <a:snd r:embed="rId4" name="Vo tay.wav"/>
            </a:hlinkClick>
          </p:cNvPr>
          <p:cNvSpPr txBox="1"/>
          <p:nvPr/>
        </p:nvSpPr>
        <p:spPr>
          <a:xfrm>
            <a:off x="838200" y="4495800"/>
            <a:ext cx="449580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4m, 6m, 8m và  5dm, 10dm, 9dm.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727" name="Group 23"/>
          <p:cNvGrpSpPr/>
          <p:nvPr/>
        </p:nvGrpSpPr>
        <p:grpSpPr>
          <a:xfrm>
            <a:off x="228600" y="1706563"/>
            <a:ext cx="533400" cy="701675"/>
            <a:chOff x="288" y="1267"/>
            <a:chExt cx="336" cy="442"/>
          </a:xfrm>
        </p:grpSpPr>
        <p:pic>
          <p:nvPicPr>
            <p:cNvPr id="15388" name="Picture 24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9" name="Text Box 25"/>
            <p:cNvSpPr txBox="1"/>
            <p:nvPr/>
          </p:nvSpPr>
          <p:spPr>
            <a:xfrm>
              <a:off x="303" y="1267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00730" name="Group 26"/>
          <p:cNvGrpSpPr/>
          <p:nvPr/>
        </p:nvGrpSpPr>
        <p:grpSpPr>
          <a:xfrm>
            <a:off x="228600" y="2659063"/>
            <a:ext cx="533400" cy="701675"/>
            <a:chOff x="288" y="1291"/>
            <a:chExt cx="336" cy="442"/>
          </a:xfrm>
        </p:grpSpPr>
        <p:pic>
          <p:nvPicPr>
            <p:cNvPr id="15386" name="Picture 27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7" name="Text Box 28"/>
            <p:cNvSpPr txBox="1"/>
            <p:nvPr/>
          </p:nvSpPr>
          <p:spPr>
            <a:xfrm>
              <a:off x="303" y="1291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0733" name="Group 29"/>
          <p:cNvGrpSpPr/>
          <p:nvPr/>
        </p:nvGrpSpPr>
        <p:grpSpPr>
          <a:xfrm>
            <a:off x="228600" y="3498850"/>
            <a:ext cx="533400" cy="708025"/>
            <a:chOff x="288" y="1292"/>
            <a:chExt cx="336" cy="446"/>
          </a:xfrm>
        </p:grpSpPr>
        <p:pic>
          <p:nvPicPr>
            <p:cNvPr id="15384" name="Picture 30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5" name="Text Box 31"/>
            <p:cNvSpPr txBox="1"/>
            <p:nvPr/>
          </p:nvSpPr>
          <p:spPr>
            <a:xfrm>
              <a:off x="336" y="1292"/>
              <a:ext cx="240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00736" name="Group 32"/>
          <p:cNvGrpSpPr/>
          <p:nvPr/>
        </p:nvGrpSpPr>
        <p:grpSpPr>
          <a:xfrm>
            <a:off x="228600" y="4403725"/>
            <a:ext cx="533400" cy="701675"/>
            <a:chOff x="288" y="1286"/>
            <a:chExt cx="336" cy="442"/>
          </a:xfrm>
        </p:grpSpPr>
        <p:pic>
          <p:nvPicPr>
            <p:cNvPr id="15382" name="Picture 33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3" name="Text Box 34"/>
            <p:cNvSpPr txBox="1"/>
            <p:nvPr/>
          </p:nvSpPr>
          <p:spPr>
            <a:xfrm>
              <a:off x="303" y="1286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00744" name="Group 40"/>
          <p:cNvGrpSpPr/>
          <p:nvPr/>
        </p:nvGrpSpPr>
        <p:grpSpPr>
          <a:xfrm>
            <a:off x="5791200" y="2667000"/>
            <a:ext cx="2286000" cy="676275"/>
            <a:chOff x="3648" y="1680"/>
            <a:chExt cx="1440" cy="426"/>
          </a:xfrm>
        </p:grpSpPr>
        <p:graphicFrame>
          <p:nvGraphicFramePr>
            <p:cNvPr id="15380" name="Object 14"/>
            <p:cNvGraphicFramePr>
              <a:graphicFrameLocks noChangeAspect="1"/>
            </p:cNvGraphicFramePr>
            <p:nvPr/>
          </p:nvGraphicFramePr>
          <p:xfrm>
            <a:off x="3648" y="1680"/>
            <a:ext cx="864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" r:id="rId10" imgW="850265" imgH="419100" progId="Equation.DSMT4">
                    <p:embed/>
                  </p:oleObj>
                </mc:Choice>
                <mc:Fallback>
                  <p:oleObj r:id="rId10" imgW="850265" imgH="419100" progId="Equation.DSMT4">
                    <p:embed/>
                    <p:pic>
                      <p:nvPicPr>
                        <p:cNvPr id="0" name="Picture 310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48" y="1680"/>
                          <a:ext cx="864" cy="4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1" name="Text Box 39"/>
            <p:cNvSpPr txBox="1"/>
            <p:nvPr/>
          </p:nvSpPr>
          <p:spPr>
            <a:xfrm>
              <a:off x="4704" y="1776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200746" name="Group 42"/>
          <p:cNvGrpSpPr/>
          <p:nvPr/>
        </p:nvGrpSpPr>
        <p:grpSpPr>
          <a:xfrm>
            <a:off x="5715000" y="4419600"/>
            <a:ext cx="2667000" cy="762000"/>
            <a:chOff x="3600" y="2784"/>
            <a:chExt cx="1680" cy="480"/>
          </a:xfrm>
        </p:grpSpPr>
        <p:graphicFrame>
          <p:nvGraphicFramePr>
            <p:cNvPr id="15378" name="Object 20"/>
            <p:cNvGraphicFramePr>
              <a:graphicFrameLocks noChangeAspect="1"/>
            </p:cNvGraphicFramePr>
            <p:nvPr/>
          </p:nvGraphicFramePr>
          <p:xfrm>
            <a:off x="3600" y="2784"/>
            <a:ext cx="100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4" r:id="rId12" imgW="939800" imgH="419100" progId="Equation.DSMT4">
                    <p:embed/>
                  </p:oleObj>
                </mc:Choice>
                <mc:Fallback>
                  <p:oleObj r:id="rId12" imgW="939800" imgH="419100" progId="Equation.DSMT4">
                    <p:embed/>
                    <p:pic>
                      <p:nvPicPr>
                        <p:cNvPr id="0" name="Picture 310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00" y="2784"/>
                          <a:ext cx="1008" cy="4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9" name="Text Box 41"/>
            <p:cNvSpPr txBox="1"/>
            <p:nvPr/>
          </p:nvSpPr>
          <p:spPr>
            <a:xfrm>
              <a:off x="4752" y="2880"/>
              <a:ext cx="5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Sai</a:t>
              </a:r>
            </a:p>
          </p:txBody>
        </p:sp>
      </p:grpSp>
      <p:sp>
        <p:nvSpPr>
          <p:cNvPr id="15377" name="AutoShape 43">
            <a:hlinkClick r:id=""/>
          </p:cNvPr>
          <p:cNvSpPr/>
          <p:nvPr/>
        </p:nvSpPr>
        <p:spPr>
          <a:xfrm>
            <a:off x="8077200" y="6096000"/>
            <a:ext cx="609600" cy="381000"/>
          </a:xfrm>
          <a:prstGeom prst="actionButtonForwardNex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157995"/>
          <p:cNvPicPr>
            <a:picLocks noChangeAspect="1"/>
          </p:cNvPicPr>
          <p:nvPr/>
        </p:nvPicPr>
        <p:blipFill>
          <a:blip r:embed="rId6">
            <a:lum bright="79999" contrast="-92000"/>
          </a:blip>
          <a:stretch>
            <a:fillRect/>
          </a:stretch>
        </p:blipFill>
        <p:spPr>
          <a:xfrm>
            <a:off x="-131560" y="18254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33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95475" y="1601788"/>
          <a:ext cx="23447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" r:id="rId7" imgW="1371600" imgH="431800" progId="Equation.DSMT4">
                  <p:embed/>
                </p:oleObj>
              </mc:Choice>
              <mc:Fallback>
                <p:oleObj r:id="rId7" imgW="1371600" imgH="4318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1895475" y="1601788"/>
                        <a:ext cx="2344738" cy="7381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18605" y="2299493"/>
          <a:ext cx="161099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r:id="rId9" imgW="444500" imgH="774065" progId="Equation.3">
                  <p:embed/>
                </p:oleObj>
              </mc:Choice>
              <mc:Fallback>
                <p:oleObj r:id="rId9" imgW="444500" imgH="774065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518605" y="2299493"/>
                        <a:ext cx="1610990" cy="28082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11"/>
          <p:cNvSpPr txBox="1"/>
          <p:nvPr/>
        </p:nvSpPr>
        <p:spPr>
          <a:xfrm>
            <a:off x="1143000" y="381000"/>
            <a:ext cx="67691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BT: H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ãy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ọn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 trả lời</a:t>
            </a:r>
            <a:r>
              <a:rPr sz="3200" b="1" dirty="0">
                <a:latin typeface="Times New Roman" panose="02020603050405020304" pitchFamily="18" charset="0"/>
              </a:rPr>
              <a:t> 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grpSp>
        <p:nvGrpSpPr>
          <p:cNvPr id="206869" name="Group 21"/>
          <p:cNvGrpSpPr/>
          <p:nvPr/>
        </p:nvGrpSpPr>
        <p:grpSpPr>
          <a:xfrm>
            <a:off x="886694" y="2414084"/>
            <a:ext cx="533400" cy="701675"/>
            <a:chOff x="288" y="1275"/>
            <a:chExt cx="336" cy="442"/>
          </a:xfrm>
        </p:grpSpPr>
        <p:pic>
          <p:nvPicPr>
            <p:cNvPr id="14362" name="Picture 13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3" name="Text Box 14"/>
            <p:cNvSpPr txBox="1"/>
            <p:nvPr/>
          </p:nvSpPr>
          <p:spPr>
            <a:xfrm>
              <a:off x="313" y="1275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4343" name="Text Box 16"/>
          <p:cNvSpPr txBox="1"/>
          <p:nvPr/>
        </p:nvSpPr>
        <p:spPr>
          <a:xfrm>
            <a:off x="1143000" y="928687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RSK và PQM c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:</a:t>
            </a:r>
          </a:p>
        </p:txBody>
      </p:sp>
      <p:sp>
        <p:nvSpPr>
          <p:cNvPr id="14344" name="Text Box 17"/>
          <p:cNvSpPr txBox="1"/>
          <p:nvPr/>
        </p:nvSpPr>
        <p:spPr>
          <a:xfrm>
            <a:off x="1470172" y="5284356"/>
            <a:ext cx="2970268" cy="10747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  <a:sym typeface="Wingdings 3" panose="05040102010807070707" pitchFamily="18" charset="2"/>
              </a:rPr>
              <a:t>Cả A, B, C đều sai</a:t>
            </a:r>
          </a:p>
          <a:p>
            <a:pPr algn="ctr" eaLnBrk="1" hangingPunct="1">
              <a:spcBef>
                <a:spcPct val="50000"/>
              </a:spcBef>
            </a:pPr>
            <a:endParaRPr sz="2800" b="1" dirty="0">
              <a:latin typeface="Times New Roman" panose="02020603050405020304" pitchFamily="18" charset="0"/>
            </a:endParaRPr>
          </a:p>
        </p:txBody>
      </p:sp>
      <p:grpSp>
        <p:nvGrpSpPr>
          <p:cNvPr id="206870" name="Group 22"/>
          <p:cNvGrpSpPr/>
          <p:nvPr/>
        </p:nvGrpSpPr>
        <p:grpSpPr>
          <a:xfrm>
            <a:off x="900550" y="3351502"/>
            <a:ext cx="533400" cy="701675"/>
            <a:chOff x="288" y="1303"/>
            <a:chExt cx="336" cy="442"/>
          </a:xfrm>
        </p:grpSpPr>
        <p:pic>
          <p:nvPicPr>
            <p:cNvPr id="14360" name="Picture 23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1" name="Text Box 24"/>
            <p:cNvSpPr txBox="1"/>
            <p:nvPr/>
          </p:nvSpPr>
          <p:spPr>
            <a:xfrm>
              <a:off x="319" y="1303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6873" name="Group 25"/>
          <p:cNvGrpSpPr/>
          <p:nvPr/>
        </p:nvGrpSpPr>
        <p:grpSpPr>
          <a:xfrm>
            <a:off x="870098" y="4263308"/>
            <a:ext cx="533400" cy="701675"/>
            <a:chOff x="288" y="1295"/>
            <a:chExt cx="336" cy="442"/>
          </a:xfrm>
        </p:grpSpPr>
        <p:pic>
          <p:nvPicPr>
            <p:cNvPr id="14358" name="Picture 26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9" name="Text Box 27"/>
            <p:cNvSpPr txBox="1"/>
            <p:nvPr/>
          </p:nvSpPr>
          <p:spPr>
            <a:xfrm>
              <a:off x="295" y="1295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06876" name="Group 28"/>
          <p:cNvGrpSpPr/>
          <p:nvPr/>
        </p:nvGrpSpPr>
        <p:grpSpPr>
          <a:xfrm>
            <a:off x="898672" y="5078136"/>
            <a:ext cx="533400" cy="701675"/>
            <a:chOff x="288" y="1289"/>
            <a:chExt cx="336" cy="442"/>
          </a:xfrm>
        </p:grpSpPr>
        <p:pic>
          <p:nvPicPr>
            <p:cNvPr id="14356" name="Picture 29" descr="DISCSPIN_1_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" y="1344"/>
              <a:ext cx="336" cy="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7" name="Text Box 30"/>
            <p:cNvSpPr txBox="1"/>
            <p:nvPr/>
          </p:nvSpPr>
          <p:spPr>
            <a:xfrm>
              <a:off x="312" y="1289"/>
              <a:ext cx="28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4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06879" name="Text Box 31"/>
          <p:cNvSpPr txBox="1"/>
          <p:nvPr/>
        </p:nvSpPr>
        <p:spPr>
          <a:xfrm>
            <a:off x="3657600" y="2582862"/>
            <a:ext cx="3810000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Rất tiếc bạn đã trả lời sai</a:t>
            </a:r>
          </a:p>
        </p:txBody>
      </p:sp>
      <p:sp>
        <p:nvSpPr>
          <p:cNvPr id="206880" name="Text Box 32"/>
          <p:cNvSpPr txBox="1"/>
          <p:nvPr/>
        </p:nvSpPr>
        <p:spPr>
          <a:xfrm>
            <a:off x="3657600" y="4352644"/>
            <a:ext cx="4837962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mừng bạn đã trả lời đúng</a:t>
            </a:r>
          </a:p>
        </p:txBody>
      </p:sp>
      <p:sp>
        <p:nvSpPr>
          <p:cNvPr id="206881" name="Text Box 33"/>
          <p:cNvSpPr txBox="1"/>
          <p:nvPr/>
        </p:nvSpPr>
        <p:spPr>
          <a:xfrm>
            <a:off x="4478540" y="5228361"/>
            <a:ext cx="3886200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Rất tiếc bạn đã trả lời sai</a:t>
            </a:r>
          </a:p>
        </p:txBody>
      </p:sp>
      <p:sp>
        <p:nvSpPr>
          <p:cNvPr id="206882" name="Text Box 34"/>
          <p:cNvSpPr txBox="1"/>
          <p:nvPr/>
        </p:nvSpPr>
        <p:spPr>
          <a:xfrm>
            <a:off x="3657600" y="3530599"/>
            <a:ext cx="3886200" cy="466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Rất tiếc bạn đã trả lời sai</a:t>
            </a:r>
          </a:p>
        </p:txBody>
      </p:sp>
      <p:grpSp>
        <p:nvGrpSpPr>
          <p:cNvPr id="206887" name="Group 39"/>
          <p:cNvGrpSpPr/>
          <p:nvPr/>
        </p:nvGrpSpPr>
        <p:grpSpPr>
          <a:xfrm>
            <a:off x="3962400" y="1760105"/>
            <a:ext cx="3581400" cy="457200"/>
            <a:chOff x="3087" y="1125"/>
            <a:chExt cx="2256" cy="288"/>
          </a:xfrm>
        </p:grpSpPr>
        <p:sp>
          <p:nvSpPr>
            <p:cNvPr id="14354" name="Text Box 36"/>
            <p:cNvSpPr txBox="1"/>
            <p:nvPr/>
          </p:nvSpPr>
          <p:spPr>
            <a:xfrm>
              <a:off x="3087" y="1125"/>
              <a:ext cx="22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b="1" dirty="0">
                  <a:latin typeface="Arial" panose="020B0604020202020204" pitchFamily="34" charset="0"/>
                  <a:sym typeface="Wingdings 3" panose="05040102010807070707" pitchFamily="18" charset="2"/>
                </a:rPr>
                <a:t>=&gt; </a:t>
              </a:r>
              <a:r>
                <a:rPr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RSK</a:t>
              </a:r>
              <a:r>
                <a:rPr sz="2400" b="1" dirty="0">
                  <a:latin typeface="Arial" panose="020B0604020202020204" pitchFamily="34" charset="0"/>
                  <a:sym typeface="Wingdings 3" panose="05040102010807070707" pitchFamily="18" charset="2"/>
                </a:rPr>
                <a:t>     PQM</a:t>
              </a:r>
            </a:p>
          </p:txBody>
        </p:sp>
        <p:sp>
          <p:nvSpPr>
            <p:cNvPr id="14355" name="Text Box 37"/>
            <p:cNvSpPr txBox="1"/>
            <p:nvPr/>
          </p:nvSpPr>
          <p:spPr>
            <a:xfrm rot="-5400000">
              <a:off x="4256" y="1120"/>
              <a:ext cx="2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400" b="1" dirty="0">
                  <a:latin typeface="Times New Roman" panose="02020603050405020304" pitchFamily="18" charset="0"/>
                </a:rPr>
                <a:t>S</a:t>
              </a:r>
              <a:endParaRPr lang="vi-VN" altLang="x-none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353" name="AutoShape 41">
            <a:hlinkClick r:id=""/>
          </p:cNvPr>
          <p:cNvSpPr/>
          <p:nvPr/>
        </p:nvSpPr>
        <p:spPr>
          <a:xfrm>
            <a:off x="8229600" y="6019800"/>
            <a:ext cx="457200" cy="304800"/>
          </a:xfrm>
          <a:prstGeom prst="actionButtonForwardNex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0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6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0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76"/>
                  </p:tgtEl>
                </p:cond>
              </p:nextCondLst>
            </p:seq>
          </p:childTnLst>
        </p:cTn>
      </p:par>
    </p:tnLst>
    <p:bldLst>
      <p:bldP spid="206879" grpId="0" bldLvl="0" animBg="1"/>
      <p:bldP spid="206879" grpId="1" bldLvl="0" animBg="1"/>
      <p:bldP spid="206880" grpId="0" bldLvl="0" animBg="1"/>
      <p:bldP spid="206880" grpId="1" bldLvl="0" animBg="1"/>
      <p:bldP spid="206881" grpId="0" bldLvl="0" animBg="1"/>
      <p:bldP spid="206881" grpId="1" bldLvl="0" animBg="1"/>
      <p:bldP spid="206882" grpId="0" bldLvl="0" animBg="1"/>
      <p:bldP spid="206882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body" sz="half" idx="1"/>
          </p:nvPr>
        </p:nvSpPr>
        <p:spPr>
          <a:xfrm>
            <a:off x="28575" y="153670"/>
            <a:ext cx="9246235" cy="953929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  <a:buNone/>
            </a:pPr>
            <a:r>
              <a:rPr dirty="0">
                <a:solidFill>
                  <a:srgbClr val="0000FF"/>
                </a:solidFill>
              </a:rPr>
              <a:t>	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BT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t</a:t>
            </a:r>
            <a:r>
              <a:rPr lang="vi-VN" altLang="x-none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ứ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gi</a:t>
            </a:r>
            <a:r>
              <a:rPr lang="vi-VN" altLang="x-none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ác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ABCD, AB = 3cm, BC= 5cm, CD= 12cm, AD = 10cm, AC = 6cm, như hình bên. Ch</a:t>
            </a:r>
            <a:r>
              <a:rPr lang="vi-VN" altLang="x-none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 ABCD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là hình thang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vi-VN" altLang="x-none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1"/>
          <p:cNvSpPr txBox="1"/>
          <p:nvPr/>
        </p:nvSpPr>
        <p:spPr>
          <a:xfrm>
            <a:off x="5043046" y="3124200"/>
            <a:ext cx="504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x-none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Text Box 28"/>
          <p:cNvSpPr txBox="1"/>
          <p:nvPr/>
        </p:nvSpPr>
        <p:spPr>
          <a:xfrm>
            <a:off x="4433446" y="2590800"/>
            <a:ext cx="259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5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1" y="1083021"/>
            <a:ext cx="3505835" cy="2752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6"/>
          <p:cNvSpPr txBox="1"/>
          <p:nvPr/>
        </p:nvSpPr>
        <p:spPr>
          <a:xfrm>
            <a:off x="3448205" y="1444119"/>
            <a:ext cx="4111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là hình thang</a:t>
            </a:r>
          </a:p>
        </p:txBody>
      </p:sp>
      <p:sp>
        <p:nvSpPr>
          <p:cNvPr id="17" name="AutoShape 19"/>
          <p:cNvSpPr/>
          <p:nvPr/>
        </p:nvSpPr>
        <p:spPr>
          <a:xfrm rot="16200000">
            <a:off x="5080473" y="4390245"/>
            <a:ext cx="503237" cy="228600"/>
          </a:xfrm>
          <a:prstGeom prst="rightArrow">
            <a:avLst>
              <a:gd name="adj1" fmla="val 50000"/>
              <a:gd name="adj2" fmla="val 5503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AutoShape 20"/>
          <p:cNvSpPr/>
          <p:nvPr/>
        </p:nvSpPr>
        <p:spPr>
          <a:xfrm rot="16200000">
            <a:off x="5061105" y="3216085"/>
            <a:ext cx="563562" cy="250190"/>
          </a:xfrm>
          <a:prstGeom prst="rightArrow">
            <a:avLst>
              <a:gd name="adj1" fmla="val 50000"/>
              <a:gd name="adj2" fmla="val 5465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" name="Group 26"/>
          <p:cNvGrpSpPr/>
          <p:nvPr/>
        </p:nvGrpSpPr>
        <p:grpSpPr>
          <a:xfrm>
            <a:off x="3655057" y="4755196"/>
            <a:ext cx="3581400" cy="519113"/>
            <a:chOff x="2542" y="1891"/>
            <a:chExt cx="2256" cy="327"/>
          </a:xfrm>
        </p:grpSpPr>
        <p:sp>
          <p:nvSpPr>
            <p:cNvPr id="20" name="Text Box 25"/>
            <p:cNvSpPr txBox="1"/>
            <p:nvPr/>
          </p:nvSpPr>
          <p:spPr>
            <a:xfrm>
              <a:off x="2542" y="1891"/>
              <a:ext cx="22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800" b="1" dirty="0">
                  <a:latin typeface="Times New Roman" panose="02020603050405020304" pitchFamily="18" charset="0"/>
                  <a:sym typeface="Wingdings 3" panose="05040102010807070707" pitchFamily="18" charset="2"/>
                </a:rPr>
                <a:t>ABC      CAD</a:t>
              </a:r>
            </a:p>
          </p:txBody>
        </p:sp>
        <p:sp>
          <p:nvSpPr>
            <p:cNvPr id="21" name="Text Box 22"/>
            <p:cNvSpPr txBox="1"/>
            <p:nvPr/>
          </p:nvSpPr>
          <p:spPr>
            <a:xfrm rot="16200000" flipH="1">
              <a:off x="3519" y="1929"/>
              <a:ext cx="19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S</a:t>
              </a:r>
              <a:endParaRPr lang="vi-VN" altLang="x-none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24"/>
          <p:cNvSpPr txBox="1"/>
          <p:nvPr/>
        </p:nvSpPr>
        <p:spPr>
          <a:xfrm>
            <a:off x="4475318" y="2479961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sym typeface="Wingdings 3" panose="05040102010807070707" pitchFamily="18" charset="2"/>
              </a:rPr>
              <a:t>AB //CD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23" name="AutoShape 20"/>
          <p:cNvSpPr/>
          <p:nvPr/>
        </p:nvSpPr>
        <p:spPr>
          <a:xfrm rot="16200000">
            <a:off x="5133971" y="2109756"/>
            <a:ext cx="454025" cy="286385"/>
          </a:xfrm>
          <a:prstGeom prst="rightArrow">
            <a:avLst>
              <a:gd name="adj1" fmla="val 50000"/>
              <a:gd name="adj2" fmla="val 5465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44" y="3723253"/>
            <a:ext cx="1981477" cy="48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 bldLvl="0" animBg="1"/>
      <p:bldP spid="22" grpId="0"/>
      <p:bldP spid="2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105400"/>
            <a:ext cx="1371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6" name="Text Box 6"/>
          <p:cNvSpPr txBox="1"/>
          <p:nvPr/>
        </p:nvSpPr>
        <p:spPr>
          <a:xfrm>
            <a:off x="104775" y="1403985"/>
            <a:ext cx="8429625" cy="82994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+ Học thuộc định lí trường hợp đồng dạng thứ nhất của hai tam giác,</a:t>
            </a:r>
            <a:r>
              <a:rPr lang="en-US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47" name="Text Box 7"/>
          <p:cNvSpPr txBox="1"/>
          <p:nvPr/>
        </p:nvSpPr>
        <p:spPr>
          <a:xfrm>
            <a:off x="152400" y="1773238"/>
            <a:ext cx="8153400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cần nắm kĩ hai bước chứng minh định lí:</a:t>
            </a:r>
          </a:p>
        </p:txBody>
      </p:sp>
      <p:sp>
        <p:nvSpPr>
          <p:cNvPr id="61448" name="Text Box 8"/>
          <p:cNvSpPr txBox="1"/>
          <p:nvPr/>
        </p:nvSpPr>
        <p:spPr>
          <a:xfrm>
            <a:off x="1524000" y="2895600"/>
            <a:ext cx="7239000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* Chứng minh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AMN =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A’B’C’</a:t>
            </a:r>
            <a:r>
              <a:rPr lang="en-US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49" name="Text Box 9"/>
          <p:cNvSpPr txBox="1"/>
          <p:nvPr/>
        </p:nvSpPr>
        <p:spPr>
          <a:xfrm>
            <a:off x="152083" y="3640455"/>
            <a:ext cx="5786437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+ BTVN: 30; 31/75 (SGK)   </a:t>
            </a:r>
            <a:r>
              <a:rPr lang="en-US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50" name="Text Box 10"/>
          <p:cNvSpPr txBox="1"/>
          <p:nvPr/>
        </p:nvSpPr>
        <p:spPr>
          <a:xfrm>
            <a:off x="-76200" y="4800600"/>
            <a:ext cx="8458200" cy="46037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marL="177800" indent="-177800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+ Xem trước bài:</a:t>
            </a:r>
            <a:r>
              <a:rPr lang="en-US" sz="2400" b="1" i="1" dirty="0">
                <a:latin typeface="Times New Roman" panose="02020603050405020304" pitchFamily="18" charset="0"/>
              </a:rPr>
              <a:t> “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HỢP ĐỒNG DẠNG THỨ HAI</a:t>
            </a:r>
            <a:r>
              <a:rPr lang="en-US" sz="2400" b="1" i="1" dirty="0">
                <a:solidFill>
                  <a:srgbClr val="800000"/>
                </a:solidFill>
                <a:latin typeface="Times New Roman" panose="02020603050405020304" pitchFamily="18" charset="0"/>
              </a:rPr>
              <a:t> ”</a:t>
            </a:r>
          </a:p>
        </p:txBody>
      </p:sp>
      <p:sp>
        <p:nvSpPr>
          <p:cNvPr id="61457" name="Rectangle 17"/>
          <p:cNvSpPr/>
          <p:nvPr/>
        </p:nvSpPr>
        <p:spPr>
          <a:xfrm>
            <a:off x="1104900" y="4100830"/>
            <a:ext cx="3620135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29,30,31,33/ 71 – 72  (SBT)</a:t>
            </a:r>
          </a:p>
        </p:txBody>
      </p:sp>
      <p:sp>
        <p:nvSpPr>
          <p:cNvPr id="35848" name="Text Box 18"/>
          <p:cNvSpPr txBox="1"/>
          <p:nvPr/>
        </p:nvSpPr>
        <p:spPr>
          <a:xfrm>
            <a:off x="8305800" y="242888"/>
            <a:ext cx="2286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1459" name="Text Box 19"/>
          <p:cNvSpPr txBox="1"/>
          <p:nvPr/>
        </p:nvSpPr>
        <p:spPr>
          <a:xfrm>
            <a:off x="1524000" y="2376170"/>
            <a:ext cx="5257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*</a:t>
            </a:r>
            <a:r>
              <a:rPr lang="en-US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Dựng ∆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AMN       ∆ABC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60" name="Freeform 20"/>
          <p:cNvSpPr/>
          <p:nvPr/>
        </p:nvSpPr>
        <p:spPr>
          <a:xfrm>
            <a:off x="3705860" y="2529840"/>
            <a:ext cx="228600" cy="152400"/>
          </a:xfrm>
          <a:custGeom>
            <a:avLst/>
            <a:gdLst/>
            <a:ahLst/>
            <a:cxnLst>
              <a:cxn ang="0">
                <a:pos x="33587303" y="52968588"/>
              </a:cxn>
              <a:cxn ang="0">
                <a:pos x="22473865" y="7130503"/>
              </a:cxn>
              <a:cxn ang="0">
                <a:pos x="11113439" y="7130503"/>
              </a:cxn>
              <a:cxn ang="0">
                <a:pos x="0" y="52968588"/>
              </a:cxn>
              <a:cxn ang="0">
                <a:pos x="11113439" y="145664122"/>
              </a:cxn>
              <a:cxn ang="0">
                <a:pos x="44700742" y="98806673"/>
              </a:cxn>
              <a:cxn ang="0">
                <a:pos x="67174607" y="52968588"/>
              </a:cxn>
              <a:cxn ang="0">
                <a:pos x="89648472" y="7130503"/>
              </a:cxn>
              <a:cxn ang="0">
                <a:pos x="100761910" y="7130503"/>
              </a:cxn>
              <a:cxn ang="0">
                <a:pos x="111875349" y="52968588"/>
              </a:cxn>
              <a:cxn ang="0">
                <a:pos x="111875349" y="98806673"/>
              </a:cxn>
              <a:cxn ang="0">
                <a:pos x="100761910" y="145664122"/>
              </a:cxn>
              <a:cxn ang="0">
                <a:pos x="89648472" y="145664122"/>
              </a:cxn>
              <a:cxn ang="0">
                <a:pos x="78288046" y="98806673"/>
              </a:cxn>
            </a:cxnLst>
            <a:rect l="0" t="0" r="0" b="0"/>
            <a:pathLst>
              <a:path w="460" h="151">
                <a:moveTo>
                  <a:pt x="136" y="52"/>
                </a:moveTo>
                <a:cubicBezTo>
                  <a:pt x="121" y="33"/>
                  <a:pt x="106" y="14"/>
                  <a:pt x="91" y="7"/>
                </a:cubicBezTo>
                <a:cubicBezTo>
                  <a:pt x="76" y="0"/>
                  <a:pt x="60" y="0"/>
                  <a:pt x="45" y="7"/>
                </a:cubicBezTo>
                <a:cubicBezTo>
                  <a:pt x="30" y="14"/>
                  <a:pt x="0" y="29"/>
                  <a:pt x="0" y="52"/>
                </a:cubicBezTo>
                <a:cubicBezTo>
                  <a:pt x="0" y="75"/>
                  <a:pt x="15" y="136"/>
                  <a:pt x="45" y="143"/>
                </a:cubicBezTo>
                <a:cubicBezTo>
                  <a:pt x="75" y="150"/>
                  <a:pt x="143" y="112"/>
                  <a:pt x="181" y="97"/>
                </a:cubicBezTo>
                <a:cubicBezTo>
                  <a:pt x="219" y="82"/>
                  <a:pt x="242" y="67"/>
                  <a:pt x="272" y="52"/>
                </a:cubicBezTo>
                <a:cubicBezTo>
                  <a:pt x="302" y="37"/>
                  <a:pt x="340" y="14"/>
                  <a:pt x="363" y="7"/>
                </a:cubicBezTo>
                <a:cubicBezTo>
                  <a:pt x="386" y="0"/>
                  <a:pt x="393" y="0"/>
                  <a:pt x="408" y="7"/>
                </a:cubicBezTo>
                <a:cubicBezTo>
                  <a:pt x="423" y="14"/>
                  <a:pt x="446" y="37"/>
                  <a:pt x="453" y="52"/>
                </a:cubicBezTo>
                <a:cubicBezTo>
                  <a:pt x="460" y="67"/>
                  <a:pt x="460" y="82"/>
                  <a:pt x="453" y="97"/>
                </a:cubicBezTo>
                <a:cubicBezTo>
                  <a:pt x="446" y="112"/>
                  <a:pt x="423" y="135"/>
                  <a:pt x="408" y="143"/>
                </a:cubicBezTo>
                <a:cubicBezTo>
                  <a:pt x="393" y="151"/>
                  <a:pt x="378" y="151"/>
                  <a:pt x="363" y="143"/>
                </a:cubicBezTo>
                <a:cubicBezTo>
                  <a:pt x="348" y="135"/>
                  <a:pt x="325" y="105"/>
                  <a:pt x="317" y="97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5851" name="Picture 21" descr="BOOK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5665788"/>
            <a:ext cx="3733800" cy="111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647700" y="0"/>
            <a:ext cx="7010400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VỀ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448" grpId="0"/>
      <p:bldP spid="61449" grpId="0"/>
      <p:bldP spid="61450" grpId="0"/>
      <p:bldP spid="61457" grpId="0"/>
      <p:bldP spid="614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/>
          <p:nvPr/>
        </p:nvSpPr>
        <p:spPr>
          <a:xfrm>
            <a:off x="609600" y="228600"/>
            <a:ext cx="769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HD BÀI 31 ( SGK)</a:t>
            </a:r>
          </a:p>
        </p:txBody>
      </p:sp>
      <p:sp>
        <p:nvSpPr>
          <p:cNvPr id="22531" name="Text Box 3"/>
          <p:cNvSpPr txBox="1"/>
          <p:nvPr/>
        </p:nvSpPr>
        <p:spPr>
          <a:xfrm>
            <a:off x="228600" y="12192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6" name="Text Box 4"/>
          <p:cNvSpPr txBox="1"/>
          <p:nvPr/>
        </p:nvSpPr>
        <p:spPr>
          <a:xfrm>
            <a:off x="-457200" y="2209800"/>
            <a:ext cx="8839200" cy="227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LG : Gọi hai cạnh tương ứng là A’B’ và AB . </a:t>
            </a:r>
          </a:p>
          <a:p>
            <a:pPr algn="ctr" eaLnBrk="1" hangingPunct="1">
              <a:spcBef>
                <a:spcPct val="50000"/>
              </a:spcBef>
            </a:pPr>
            <a:r>
              <a:rPr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Có AB – A’B’  =12,5 (cm)</a:t>
            </a:r>
          </a:p>
          <a:p>
            <a:pPr algn="ctr" eaLnBrk="1" hangingPunct="1">
              <a:spcBef>
                <a:spcPct val="50000"/>
              </a:spcBef>
            </a:pPr>
            <a:r>
              <a:rPr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Do hai tam giác đồng dạng nên ta có :</a:t>
            </a:r>
          </a:p>
          <a:p>
            <a:pPr algn="ctr" eaLnBrk="1" hangingPunct="1">
              <a:spcBef>
                <a:spcPct val="50000"/>
              </a:spcBef>
            </a:pPr>
            <a:endParaRPr sz="2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299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800850" y="685800"/>
          <a:ext cx="417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" r:id="rId3" imgW="215900" imgH="393065" progId="Equation.3">
                  <p:embed/>
                </p:oleObj>
              </mc:Choice>
              <mc:Fallback>
                <p:oleObj r:id="rId3" imgW="215900" imgH="393065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800850" y="685800"/>
                        <a:ext cx="417513" cy="762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36600" y="4114800"/>
          <a:ext cx="7594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" r:id="rId5" imgW="3706495" imgH="1040765" progId="Equation.3">
                  <p:embed/>
                </p:oleObj>
              </mc:Choice>
              <mc:Fallback>
                <p:oleObj r:id="rId5" imgW="3706495" imgH="1040765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736600" y="4114800"/>
                        <a:ext cx="7594600" cy="2133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9" name="Text Box 7"/>
          <p:cNvSpPr txBox="1"/>
          <p:nvPr/>
        </p:nvSpPr>
        <p:spPr>
          <a:xfrm>
            <a:off x="685800" y="6019800"/>
            <a:ext cx="762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Do đó  AB = A’B’ +12,5 = 106,25 (cm)</a:t>
            </a:r>
          </a:p>
        </p:txBody>
      </p:sp>
      <p:sp>
        <p:nvSpPr>
          <p:cNvPr id="213000" name="Text Box 8"/>
          <p:cNvSpPr txBox="1"/>
          <p:nvPr/>
        </p:nvSpPr>
        <p:spPr>
          <a:xfrm>
            <a:off x="304800" y="762000"/>
            <a:ext cx="83820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Cho hai tam giác đồng dạng có tỉ số chu vi là             và hiệu độ dài hai cạnh  tương ứng của chúng là 12,5 cm . Tính hai cạnh đó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213001" name="Text Box 9"/>
          <p:cNvSpPr txBox="1"/>
          <p:nvPr/>
        </p:nvSpPr>
        <p:spPr>
          <a:xfrm>
            <a:off x="6553200" y="4038600"/>
            <a:ext cx="2133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(t/c dãy tỉ số bằng nhau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6" grpId="0"/>
      <p:bldP spid="212999" grpId="0"/>
      <p:bldP spid="213000" grpId="0"/>
      <p:bldP spid="2130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2"/>
          <p:cNvGrpSpPr/>
          <p:nvPr/>
        </p:nvGrpSpPr>
        <p:grpSpPr>
          <a:xfrm>
            <a:off x="2361876" y="1946299"/>
            <a:ext cx="5416434" cy="2166937"/>
            <a:chOff x="528" y="1152"/>
            <a:chExt cx="4211" cy="1365"/>
          </a:xfrm>
        </p:grpSpPr>
        <p:grpSp>
          <p:nvGrpSpPr>
            <p:cNvPr id="46" name="Group 33"/>
            <p:cNvGrpSpPr/>
            <p:nvPr/>
          </p:nvGrpSpPr>
          <p:grpSpPr>
            <a:xfrm>
              <a:off x="3312" y="1200"/>
              <a:ext cx="1427" cy="845"/>
              <a:chOff x="2105" y="448"/>
              <a:chExt cx="1140" cy="671"/>
            </a:xfrm>
          </p:grpSpPr>
          <p:sp>
            <p:nvSpPr>
              <p:cNvPr id="60" name="Line 34"/>
              <p:cNvSpPr/>
              <p:nvPr/>
            </p:nvSpPr>
            <p:spPr>
              <a:xfrm>
                <a:off x="2213" y="977"/>
                <a:ext cx="906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" name="Line 36"/>
              <p:cNvSpPr/>
              <p:nvPr/>
            </p:nvSpPr>
            <p:spPr>
              <a:xfrm flipV="1">
                <a:off x="2213" y="647"/>
                <a:ext cx="312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" name="Line 38"/>
              <p:cNvSpPr/>
              <p:nvPr/>
            </p:nvSpPr>
            <p:spPr>
              <a:xfrm>
                <a:off x="2525" y="647"/>
                <a:ext cx="594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" name="Rectangle 39"/>
              <p:cNvSpPr/>
              <p:nvPr/>
            </p:nvSpPr>
            <p:spPr>
              <a:xfrm>
                <a:off x="2849" y="669"/>
                <a:ext cx="3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sz="2000" b="1" dirty="0">
                  <a:solidFill>
                    <a:srgbClr val="53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40"/>
              <p:cNvSpPr/>
              <p:nvPr/>
            </p:nvSpPr>
            <p:spPr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Rectangle 41"/>
              <p:cNvSpPr/>
              <p:nvPr/>
            </p:nvSpPr>
            <p:spPr>
              <a:xfrm>
                <a:off x="2105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Oval 42"/>
              <p:cNvSpPr/>
              <p:nvPr/>
            </p:nvSpPr>
            <p:spPr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43"/>
              <p:cNvSpPr/>
              <p:nvPr/>
            </p:nvSpPr>
            <p:spPr>
              <a:xfrm>
                <a:off x="3137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44"/>
              <p:cNvSpPr/>
              <p:nvPr/>
            </p:nvSpPr>
            <p:spPr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Rectangle 45"/>
              <p:cNvSpPr/>
              <p:nvPr/>
            </p:nvSpPr>
            <p:spPr>
              <a:xfrm>
                <a:off x="2465" y="448"/>
                <a:ext cx="115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8" y="1152"/>
              <a:ext cx="2525" cy="1365"/>
              <a:chOff x="537" y="1437"/>
              <a:chExt cx="2525" cy="136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310" y="1437"/>
                <a:ext cx="38" cy="49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48"/>
              <p:cNvSpPr/>
              <p:nvPr/>
            </p:nvSpPr>
            <p:spPr>
              <a:xfrm>
                <a:off x="642" y="2557"/>
                <a:ext cx="2276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0" name="Rectangle 49"/>
              <p:cNvSpPr/>
              <p:nvPr/>
            </p:nvSpPr>
            <p:spPr>
              <a:xfrm>
                <a:off x="1613" y="2608"/>
                <a:ext cx="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sz="2000" b="1" dirty="0">
                  <a:solidFill>
                    <a:srgbClr val="E000E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50"/>
              <p:cNvSpPr/>
              <p:nvPr/>
            </p:nvSpPr>
            <p:spPr>
              <a:xfrm flipV="1">
                <a:off x="633" y="1737"/>
                <a:ext cx="789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Line 51"/>
              <p:cNvSpPr/>
              <p:nvPr/>
            </p:nvSpPr>
            <p:spPr>
              <a:xfrm>
                <a:off x="1431" y="1733"/>
                <a:ext cx="1487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" name="Rectangle 52"/>
              <p:cNvSpPr/>
              <p:nvPr/>
            </p:nvSpPr>
            <p:spPr>
              <a:xfrm flipH="1">
                <a:off x="889" y="1958"/>
                <a:ext cx="4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lang="en-US" sz="2000" b="1" dirty="0">
                  <a:solidFill>
                    <a:srgbClr val="E000E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sz="2000" b="1" dirty="0">
                  <a:solidFill>
                    <a:srgbClr val="E000E0"/>
                  </a:solidFill>
                  <a:latin typeface="VNI-Murray" pitchFamily="2" charset="0"/>
                </a:endParaRPr>
              </a:p>
            </p:txBody>
          </p:sp>
          <p:sp>
            <p:nvSpPr>
              <p:cNvPr id="54" name="Oval 54"/>
              <p:cNvSpPr/>
              <p:nvPr/>
            </p:nvSpPr>
            <p:spPr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Rectangle 55"/>
              <p:cNvSpPr/>
              <p:nvPr/>
            </p:nvSpPr>
            <p:spPr>
              <a:xfrm>
                <a:off x="537" y="2550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56"/>
              <p:cNvSpPr/>
              <p:nvPr/>
            </p:nvSpPr>
            <p:spPr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Rectangle 57"/>
              <p:cNvSpPr/>
              <p:nvPr/>
            </p:nvSpPr>
            <p:spPr>
              <a:xfrm>
                <a:off x="2955" y="2542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58"/>
              <p:cNvSpPr/>
              <p:nvPr/>
            </p:nvSpPr>
            <p:spPr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Rectangle 59"/>
              <p:cNvSpPr/>
              <p:nvPr/>
            </p:nvSpPr>
            <p:spPr>
              <a:xfrm>
                <a:off x="1359" y="1485"/>
                <a:ext cx="116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Rectangle 36">
            <a:hlinkClick r:id="rId2" action="ppaction://hlinksldjump"/>
          </p:cNvPr>
          <p:cNvSpPr/>
          <p:nvPr/>
        </p:nvSpPr>
        <p:spPr>
          <a:xfrm>
            <a:off x="5096435" y="3680388"/>
            <a:ext cx="3282114" cy="24853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 smtClean="0">
                <a:solidFill>
                  <a:prstClr val="white"/>
                </a:solidFill>
              </a:rPr>
              <a:t>4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1770327" y="3662455"/>
            <a:ext cx="3311153" cy="24853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 smtClean="0">
                <a:solidFill>
                  <a:prstClr val="white"/>
                </a:solidFill>
              </a:rPr>
              <a:t>3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5126345" y="1242896"/>
            <a:ext cx="3274979" cy="24649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 smtClean="0">
                <a:solidFill>
                  <a:prstClr val="white"/>
                </a:solidFill>
              </a:rPr>
              <a:t>2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0" name="Rectangle 39">
            <a:hlinkClick r:id="rId5" action="ppaction://hlinksldjump"/>
          </p:cNvPr>
          <p:cNvSpPr/>
          <p:nvPr/>
        </p:nvSpPr>
        <p:spPr>
          <a:xfrm>
            <a:off x="1748841" y="1234236"/>
            <a:ext cx="3378809" cy="248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 smtClean="0"/>
              <a:t>1</a:t>
            </a:r>
            <a:endParaRPr lang="en-US" sz="5400" dirty="0"/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7778310" y="6267396"/>
            <a:ext cx="572842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"/>
          <p:cNvSpPr/>
          <p:nvPr/>
        </p:nvSpPr>
        <p:spPr>
          <a:xfrm>
            <a:off x="1220150" y="3919263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S"/>
          <p:cNvSpPr/>
          <p:nvPr/>
        </p:nvSpPr>
        <p:spPr>
          <a:xfrm>
            <a:off x="1220150" y="2807546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4522" y="2051964"/>
                <a:ext cx="7213321" cy="2861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𝐴𝑀𝑁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𝑀𝑁𝐴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𝐴𝑀𝑁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𝐴𝑁𝑀</m:t>
                    </m:r>
                  </m:oMath>
                </a14:m>
                <a:endParaRPr lang="en-US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22" y="2051964"/>
                <a:ext cx="7213321" cy="2861310"/>
              </a:xfrm>
              <a:prstGeom prst="rect">
                <a:avLst/>
              </a:prstGeom>
              <a:blipFill rotWithShape="1">
                <a:blip r:embed="rId5"/>
                <a:stretch>
                  <a:fillRect t="-10" r="5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"/>
          <p:cNvSpPr/>
          <p:nvPr/>
        </p:nvSpPr>
        <p:spPr>
          <a:xfrm>
            <a:off x="1220150" y="3343989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S"/>
          <p:cNvSpPr/>
          <p:nvPr/>
        </p:nvSpPr>
        <p:spPr>
          <a:xfrm>
            <a:off x="1220150" y="4455706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Rectangle 24"/>
          <p:cNvSpPr/>
          <p:nvPr/>
        </p:nvSpPr>
        <p:spPr>
          <a:xfrm>
            <a:off x="1794522" y="1281787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400" dirty="0"/>
          </a:p>
        </p:txBody>
      </p:sp>
      <p:sp>
        <p:nvSpPr>
          <p:cNvPr id="26" name="Oval 25"/>
          <p:cNvSpPr/>
          <p:nvPr/>
        </p:nvSpPr>
        <p:spPr>
          <a:xfrm>
            <a:off x="1794522" y="3845097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56" y="2539186"/>
            <a:ext cx="2023551" cy="2169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7152707" y="6211593"/>
            <a:ext cx="675200" cy="383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5666770" y="11522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0" y="102364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1" grpId="0" animBg="1"/>
      <p:bldP spid="26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"/>
          <p:cNvSpPr/>
          <p:nvPr/>
        </p:nvSpPr>
        <p:spPr>
          <a:xfrm>
            <a:off x="613189" y="5456636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S"/>
          <p:cNvSpPr/>
          <p:nvPr/>
        </p:nvSpPr>
        <p:spPr>
          <a:xfrm>
            <a:off x="624619" y="3133535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7765" y="2133505"/>
                <a:ext cx="7087504" cy="3810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65" y="2133505"/>
                <a:ext cx="7087504" cy="3810635"/>
              </a:xfrm>
              <a:prstGeom prst="rect">
                <a:avLst/>
              </a:prstGeom>
              <a:blipFill rotWithShape="1">
                <a:blip r:embed="rId6"/>
                <a:stretch>
                  <a:fillRect l="-5" t="-14" r="8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"/>
          <p:cNvSpPr/>
          <p:nvPr/>
        </p:nvSpPr>
        <p:spPr>
          <a:xfrm>
            <a:off x="613189" y="3912548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S"/>
          <p:cNvSpPr/>
          <p:nvPr/>
        </p:nvSpPr>
        <p:spPr>
          <a:xfrm>
            <a:off x="624618" y="4686676"/>
            <a:ext cx="515891" cy="252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Rectangle 24"/>
          <p:cNvSpPr/>
          <p:nvPr/>
        </p:nvSpPr>
        <p:spPr>
          <a:xfrm>
            <a:off x="1863796" y="1334493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000" dirty="0"/>
          </a:p>
        </p:txBody>
      </p:sp>
      <p:sp>
        <p:nvSpPr>
          <p:cNvPr id="26" name="Oval 25"/>
          <p:cNvSpPr/>
          <p:nvPr/>
        </p:nvSpPr>
        <p:spPr>
          <a:xfrm>
            <a:off x="1128779" y="5348938"/>
            <a:ext cx="468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Content Placeholder 5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22" y="2251728"/>
            <a:ext cx="3021965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6954981" y="5751286"/>
            <a:ext cx="609600" cy="385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5985427" y="13323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7" y="1203753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0" grpId="0" bldLvl="0" animBg="1"/>
      <p:bldP spid="11" grpId="0" bldLvl="0" animBg="1"/>
      <p:bldP spid="26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7987895" y="6006180"/>
            <a:ext cx="5957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"/>
          <p:cNvSpPr/>
          <p:nvPr/>
        </p:nvSpPr>
        <p:spPr>
          <a:xfrm>
            <a:off x="610204" y="4222127"/>
            <a:ext cx="399770" cy="24768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S"/>
          <p:cNvSpPr/>
          <p:nvPr/>
        </p:nvSpPr>
        <p:spPr>
          <a:xfrm>
            <a:off x="693439" y="2534582"/>
            <a:ext cx="399770" cy="25876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36917" y="1737618"/>
                <a:ext cx="7446276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A.Nếu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𝐴𝑀𝑁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endParaRPr lang="en-US" altLang="en-US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tỉ số đồng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:r>
                  <a:rPr lang="en-US" alt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vi-VN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endParaRPr lang="vi-VN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en-US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7" y="1737618"/>
                <a:ext cx="7446276" cy="3970318"/>
              </a:xfrm>
              <a:prstGeom prst="rect">
                <a:avLst/>
              </a:prstGeom>
              <a:blipFill rotWithShape="1">
                <a:blip r:embed="rId7"/>
                <a:stretch>
                  <a:fillRect l="-4" t="-6" r="7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"/>
          <p:cNvSpPr/>
          <p:nvPr/>
        </p:nvSpPr>
        <p:spPr>
          <a:xfrm>
            <a:off x="667947" y="3057739"/>
            <a:ext cx="399770" cy="23555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S"/>
          <p:cNvSpPr/>
          <p:nvPr/>
        </p:nvSpPr>
        <p:spPr>
          <a:xfrm>
            <a:off x="649730" y="5250927"/>
            <a:ext cx="417987" cy="2446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610227" y="893633"/>
            <a:ext cx="1781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4000" dirty="0"/>
          </a:p>
        </p:txBody>
      </p:sp>
      <p:sp>
        <p:nvSpPr>
          <p:cNvPr id="20" name="Oval 19"/>
          <p:cNvSpPr/>
          <p:nvPr/>
        </p:nvSpPr>
        <p:spPr>
          <a:xfrm>
            <a:off x="1109540" y="4097466"/>
            <a:ext cx="468000" cy="467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5819167" y="1332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17" y="204889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9" y="3048003"/>
            <a:ext cx="390580" cy="304990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72" y="5704382"/>
            <a:ext cx="390580" cy="423360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2" y="2491746"/>
            <a:ext cx="322794" cy="349720"/>
          </a:xfrm>
          <a:prstGeom prst="rect">
            <a:avLst/>
          </a:prstGeo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03" y="4781652"/>
            <a:ext cx="390580" cy="2476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6475" y="5093748"/>
            <a:ext cx="3172268" cy="552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7869" y="5646660"/>
            <a:ext cx="3429479" cy="971686"/>
          </a:xfrm>
          <a:prstGeom prst="rect">
            <a:avLst/>
          </a:prstGeom>
        </p:spPr>
      </p:pic>
      <p:sp>
        <p:nvSpPr>
          <p:cNvPr id="64" name="AutoShape 44"/>
          <p:cNvSpPr/>
          <p:nvPr/>
        </p:nvSpPr>
        <p:spPr>
          <a:xfrm>
            <a:off x="4788519" y="5309982"/>
            <a:ext cx="204338" cy="1212561"/>
          </a:xfrm>
          <a:prstGeom prst="rightBrace">
            <a:avLst>
              <a:gd name="adj1" fmla="val 4587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5" name="Text Box 45"/>
          <p:cNvSpPr txBox="1"/>
          <p:nvPr/>
        </p:nvSpPr>
        <p:spPr>
          <a:xfrm>
            <a:off x="4971944" y="5678322"/>
            <a:ext cx="29113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∆ABC 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vi-V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∆A’B’C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’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08" y="3023019"/>
            <a:ext cx="390580" cy="304990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31" y="3593124"/>
            <a:ext cx="390580" cy="304990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13" y="4143765"/>
            <a:ext cx="390580" cy="304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17" grpId="0" bldLvl="0" animBg="1"/>
      <p:bldP spid="18" grpId="0" bldLvl="0" animBg="1"/>
      <p:bldP spid="20" grpId="0" bldLvl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10945" y="5805055"/>
            <a:ext cx="429491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31429" y="2086100"/>
            <a:ext cx="3888026" cy="3552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Ô CỬA MAY MẮN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3019" y="4631726"/>
          <a:ext cx="3429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4" imgW="1269365" imgH="393700" progId="Equation.3">
                  <p:embed/>
                </p:oleObj>
              </mc:Choice>
              <mc:Fallback>
                <p:oleObj name="Equation" r:id="rId4" imgW="1269365" imgH="3937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019" y="4631726"/>
                        <a:ext cx="3429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5"/>
          <p:cNvSpPr txBox="1"/>
          <p:nvPr/>
        </p:nvSpPr>
        <p:spPr>
          <a:xfrm>
            <a:off x="5473533" y="4823543"/>
            <a:ext cx="31679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∆ABC     </a:t>
            </a:r>
            <a:r>
              <a:rPr lang="vi-V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∆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A’B’C’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20" y="4919887"/>
            <a:ext cx="385879" cy="268977"/>
          </a:xfrm>
          <a:prstGeom prst="rect">
            <a:avLst/>
          </a:prstGeom>
        </p:spPr>
      </p:pic>
      <p:grpSp>
        <p:nvGrpSpPr>
          <p:cNvPr id="9" name="Group 32"/>
          <p:cNvGrpSpPr/>
          <p:nvPr/>
        </p:nvGrpSpPr>
        <p:grpSpPr>
          <a:xfrm>
            <a:off x="1991898" y="1508874"/>
            <a:ext cx="5416434" cy="2090737"/>
            <a:chOff x="528" y="1200"/>
            <a:chExt cx="4211" cy="1317"/>
          </a:xfrm>
        </p:grpSpPr>
        <p:grpSp>
          <p:nvGrpSpPr>
            <p:cNvPr id="10" name="Group 33"/>
            <p:cNvGrpSpPr/>
            <p:nvPr/>
          </p:nvGrpSpPr>
          <p:grpSpPr>
            <a:xfrm>
              <a:off x="3312" y="1200"/>
              <a:ext cx="1427" cy="845"/>
              <a:chOff x="2105" y="448"/>
              <a:chExt cx="1140" cy="671"/>
            </a:xfrm>
          </p:grpSpPr>
          <p:sp>
            <p:nvSpPr>
              <p:cNvPr id="24" name="Line 34"/>
              <p:cNvSpPr/>
              <p:nvPr/>
            </p:nvSpPr>
            <p:spPr>
              <a:xfrm>
                <a:off x="2213" y="977"/>
                <a:ext cx="906" cy="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6"/>
              <p:cNvSpPr/>
              <p:nvPr/>
            </p:nvSpPr>
            <p:spPr>
              <a:xfrm flipV="1">
                <a:off x="2213" y="647"/>
                <a:ext cx="312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8"/>
              <p:cNvSpPr/>
              <p:nvPr/>
            </p:nvSpPr>
            <p:spPr>
              <a:xfrm>
                <a:off x="2525" y="647"/>
                <a:ext cx="594" cy="33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Rectangle 39"/>
              <p:cNvSpPr/>
              <p:nvPr/>
            </p:nvSpPr>
            <p:spPr>
              <a:xfrm>
                <a:off x="2849" y="669"/>
                <a:ext cx="3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sz="2000" b="1" dirty="0">
                  <a:solidFill>
                    <a:srgbClr val="53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40"/>
              <p:cNvSpPr/>
              <p:nvPr/>
            </p:nvSpPr>
            <p:spPr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41"/>
              <p:cNvSpPr/>
              <p:nvPr/>
            </p:nvSpPr>
            <p:spPr>
              <a:xfrm>
                <a:off x="2105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42"/>
              <p:cNvSpPr/>
              <p:nvPr/>
            </p:nvSpPr>
            <p:spPr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43"/>
              <p:cNvSpPr/>
              <p:nvPr/>
            </p:nvSpPr>
            <p:spPr>
              <a:xfrm>
                <a:off x="3137" y="965"/>
                <a:ext cx="108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44"/>
              <p:cNvSpPr/>
              <p:nvPr/>
            </p:nvSpPr>
            <p:spPr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45"/>
              <p:cNvSpPr/>
              <p:nvPr/>
            </p:nvSpPr>
            <p:spPr>
              <a:xfrm>
                <a:off x="2465" y="448"/>
                <a:ext cx="115" cy="1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528" y="1200"/>
              <a:ext cx="2525" cy="1317"/>
              <a:chOff x="537" y="1485"/>
              <a:chExt cx="2525" cy="1317"/>
            </a:xfrm>
          </p:grpSpPr>
          <p:sp>
            <p:nvSpPr>
              <p:cNvPr id="13" name="Line 48"/>
              <p:cNvSpPr/>
              <p:nvPr/>
            </p:nvSpPr>
            <p:spPr>
              <a:xfrm>
                <a:off x="642" y="2557"/>
                <a:ext cx="2276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Rectangle 49"/>
              <p:cNvSpPr/>
              <p:nvPr/>
            </p:nvSpPr>
            <p:spPr>
              <a:xfrm>
                <a:off x="1613" y="2608"/>
                <a:ext cx="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sz="2000" b="1" dirty="0">
                  <a:solidFill>
                    <a:srgbClr val="E000E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50"/>
              <p:cNvSpPr/>
              <p:nvPr/>
            </p:nvSpPr>
            <p:spPr>
              <a:xfrm flipV="1">
                <a:off x="633" y="1737"/>
                <a:ext cx="789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1"/>
              <p:cNvSpPr/>
              <p:nvPr/>
            </p:nvSpPr>
            <p:spPr>
              <a:xfrm>
                <a:off x="1431" y="1733"/>
                <a:ext cx="1487" cy="82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Rectangle 52"/>
              <p:cNvSpPr/>
              <p:nvPr/>
            </p:nvSpPr>
            <p:spPr>
              <a:xfrm flipH="1">
                <a:off x="889" y="1958"/>
                <a:ext cx="4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lang="en-US" sz="2000" b="1" dirty="0">
                  <a:solidFill>
                    <a:srgbClr val="E000E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sz="2000" b="1" dirty="0">
                  <a:solidFill>
                    <a:srgbClr val="E000E0"/>
                  </a:solidFill>
                  <a:latin typeface="VNI-Murray" pitchFamily="2" charset="0"/>
                </a:endParaRPr>
              </a:p>
            </p:txBody>
          </p:sp>
          <p:sp>
            <p:nvSpPr>
              <p:cNvPr id="18" name="Oval 54"/>
              <p:cNvSpPr/>
              <p:nvPr/>
            </p:nvSpPr>
            <p:spPr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55"/>
              <p:cNvSpPr/>
              <p:nvPr/>
            </p:nvSpPr>
            <p:spPr>
              <a:xfrm>
                <a:off x="537" y="2550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56"/>
              <p:cNvSpPr/>
              <p:nvPr/>
            </p:nvSpPr>
            <p:spPr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57"/>
              <p:cNvSpPr/>
              <p:nvPr/>
            </p:nvSpPr>
            <p:spPr>
              <a:xfrm>
                <a:off x="2955" y="2542"/>
                <a:ext cx="107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58"/>
              <p:cNvSpPr/>
              <p:nvPr/>
            </p:nvSpPr>
            <p:spPr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 cap="flat" cmpd="sng">
                <a:solidFill>
                  <a:srgbClr val="01010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59"/>
              <p:cNvSpPr/>
              <p:nvPr/>
            </p:nvSpPr>
            <p:spPr>
              <a:xfrm>
                <a:off x="1359" y="1485"/>
                <a:ext cx="116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974513" y="33210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0" name="Picture 185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74513" y="3321034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45"/>
          <p:cNvSpPr txBox="1"/>
          <p:nvPr/>
        </p:nvSpPr>
        <p:spPr>
          <a:xfrm>
            <a:off x="1453019" y="3970504"/>
            <a:ext cx="43130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Nếu </a:t>
            </a:r>
            <a:r>
              <a:rPr 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∆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ABC </a:t>
            </a:r>
            <a:r>
              <a:rPr lang="vi-VN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và </a:t>
            </a:r>
            <a:r>
              <a:rPr 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∆</a:t>
            </a:r>
            <a:r>
              <a:rPr 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A’B’C’ </a:t>
            </a:r>
            <a:r>
              <a:rPr lang="vi-VN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có</a:t>
            </a:r>
            <a:r>
              <a:rPr lang="vi-VN" sz="24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0673" y="4631726"/>
            <a:ext cx="48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09600" y="838200"/>
            <a:ext cx="457200" cy="457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28600" y="762006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Hai tam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57200" y="3810303"/>
            <a:ext cx="830580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cạnh AB, AC của tam giác ABC lần lượt lấy hai điểm M, N sao cho AM =A’B’= 2cm,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= A’C’= 3cm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8458200" cy="159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MN.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Mối quan hệ giữa các tam giác ABC, tam giác A’B’C’ và tam giác AMN?</a:t>
            </a:r>
          </a:p>
        </p:txBody>
      </p:sp>
      <p:grpSp>
        <p:nvGrpSpPr>
          <p:cNvPr id="58375" name="Group 7"/>
          <p:cNvGrpSpPr/>
          <p:nvPr/>
        </p:nvGrpSpPr>
        <p:grpSpPr bwMode="auto">
          <a:xfrm>
            <a:off x="1295400" y="1752605"/>
            <a:ext cx="6732588" cy="2209801"/>
            <a:chOff x="528" y="1164"/>
            <a:chExt cx="4241" cy="1392"/>
          </a:xfrm>
        </p:grpSpPr>
        <p:grpSp>
          <p:nvGrpSpPr>
            <p:cNvPr id="58376" name="Group 8"/>
            <p:cNvGrpSpPr/>
            <p:nvPr/>
          </p:nvGrpSpPr>
          <p:grpSpPr bwMode="auto">
            <a:xfrm>
              <a:off x="3313" y="1200"/>
              <a:ext cx="1456" cy="900"/>
              <a:chOff x="2105" y="448"/>
              <a:chExt cx="1163" cy="714"/>
            </a:xfrm>
          </p:grpSpPr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213" y="977"/>
                <a:ext cx="90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2675" y="977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 flipV="1">
                <a:off x="2213" y="647"/>
                <a:ext cx="312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80" name="Rectangle 12"/>
              <p:cNvSpPr>
                <a:spLocks noChangeArrowheads="1"/>
              </p:cNvSpPr>
              <p:nvPr/>
            </p:nvSpPr>
            <p:spPr bwMode="auto">
              <a:xfrm>
                <a:off x="2219" y="686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525" y="647"/>
                <a:ext cx="594" cy="33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82" name="Rectangle 14"/>
              <p:cNvSpPr>
                <a:spLocks noChangeArrowheads="1"/>
              </p:cNvSpPr>
              <p:nvPr/>
            </p:nvSpPr>
            <p:spPr bwMode="auto">
              <a:xfrm>
                <a:off x="2843" y="648"/>
                <a:ext cx="7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53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8383" name="Oval 15"/>
              <p:cNvSpPr>
                <a:spLocks noChangeArrowheads="1"/>
              </p:cNvSpPr>
              <p:nvPr/>
            </p:nvSpPr>
            <p:spPr bwMode="auto">
              <a:xfrm>
                <a:off x="2201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84" name="Rectangle 16"/>
              <p:cNvSpPr>
                <a:spLocks noChangeArrowheads="1"/>
              </p:cNvSpPr>
              <p:nvPr/>
            </p:nvSpPr>
            <p:spPr bwMode="auto">
              <a:xfrm>
                <a:off x="2105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</a:p>
            </p:txBody>
          </p:sp>
          <p:sp>
            <p:nvSpPr>
              <p:cNvPr id="58385" name="Oval 17"/>
              <p:cNvSpPr>
                <a:spLocks noChangeArrowheads="1"/>
              </p:cNvSpPr>
              <p:nvPr/>
            </p:nvSpPr>
            <p:spPr bwMode="auto">
              <a:xfrm>
                <a:off x="3107" y="96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3137" y="965"/>
                <a:ext cx="13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auto">
              <a:xfrm>
                <a:off x="2513" y="635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/>
            </p:nvSpPr>
            <p:spPr bwMode="auto">
              <a:xfrm>
                <a:off x="2465" y="448"/>
                <a:ext cx="14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</a:p>
            </p:txBody>
          </p:sp>
        </p:grpSp>
        <p:grpSp>
          <p:nvGrpSpPr>
            <p:cNvPr id="58389" name="Group 21"/>
            <p:cNvGrpSpPr/>
            <p:nvPr/>
          </p:nvGrpSpPr>
          <p:grpSpPr bwMode="auto">
            <a:xfrm>
              <a:off x="528" y="1164"/>
              <a:ext cx="2547" cy="1392"/>
              <a:chOff x="537" y="1449"/>
              <a:chExt cx="2547" cy="1392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642" y="2557"/>
                <a:ext cx="22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/>
            </p:nvSpPr>
            <p:spPr bwMode="auto">
              <a:xfrm>
                <a:off x="1613" y="2608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V="1">
                <a:off x="633" y="1737"/>
                <a:ext cx="789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1431" y="1733"/>
                <a:ext cx="1487" cy="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/>
            </p:nvSpPr>
            <p:spPr bwMode="auto">
              <a:xfrm>
                <a:off x="867" y="1881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/>
            </p:nvSpPr>
            <p:spPr bwMode="auto">
              <a:xfrm>
                <a:off x="2217" y="1833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E000E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8397" name="Oval 29"/>
              <p:cNvSpPr>
                <a:spLocks noChangeArrowheads="1"/>
              </p:cNvSpPr>
              <p:nvPr/>
            </p:nvSpPr>
            <p:spPr bwMode="auto">
              <a:xfrm>
                <a:off x="627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/>
            </p:nvSpPr>
            <p:spPr bwMode="auto">
              <a:xfrm>
                <a:off x="537" y="2550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8399" name="Oval 31"/>
              <p:cNvSpPr>
                <a:spLocks noChangeArrowheads="1"/>
              </p:cNvSpPr>
              <p:nvPr/>
            </p:nvSpPr>
            <p:spPr bwMode="auto">
              <a:xfrm>
                <a:off x="2903" y="2542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/>
            </p:nvSpPr>
            <p:spPr bwMode="auto">
              <a:xfrm>
                <a:off x="2955" y="2542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8401" name="Oval 33"/>
              <p:cNvSpPr>
                <a:spLocks noChangeArrowheads="1"/>
              </p:cNvSpPr>
              <p:nvPr/>
            </p:nvSpPr>
            <p:spPr bwMode="auto">
              <a:xfrm>
                <a:off x="1416" y="1718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10101"/>
                </a:solidFill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/>
            </p:nvSpPr>
            <p:spPr bwMode="auto">
              <a:xfrm>
                <a:off x="1353" y="1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8403" name="Line 35"/>
          <p:cNvSpPr>
            <a:spLocks noChangeShapeType="1"/>
          </p:cNvSpPr>
          <p:nvPr/>
        </p:nvSpPr>
        <p:spPr bwMode="auto">
          <a:xfrm flipV="1">
            <a:off x="5915027" y="2205037"/>
            <a:ext cx="6207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559558" y="2205037"/>
            <a:ext cx="1179513" cy="660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2060583" y="28368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406" name="Group 38"/>
          <p:cNvGrpSpPr/>
          <p:nvPr/>
        </p:nvGrpSpPr>
        <p:grpSpPr bwMode="auto">
          <a:xfrm>
            <a:off x="3829049" y="2614611"/>
            <a:ext cx="466328" cy="368969"/>
            <a:chOff x="1298" y="1208"/>
            <a:chExt cx="235" cy="184"/>
          </a:xfrm>
        </p:grpSpPr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1298" y="1289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1421" y="1208"/>
              <a:ext cx="1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8409" name="Group 41"/>
          <p:cNvGrpSpPr/>
          <p:nvPr/>
        </p:nvGrpSpPr>
        <p:grpSpPr bwMode="auto">
          <a:xfrm>
            <a:off x="1633541" y="2690806"/>
            <a:ext cx="496887" cy="368549"/>
            <a:chOff x="300" y="912"/>
            <a:chExt cx="250" cy="185"/>
          </a:xfrm>
        </p:grpSpPr>
        <p:sp>
          <p:nvSpPr>
            <p:cNvPr id="58410" name="Oval 42"/>
            <p:cNvSpPr>
              <a:spLocks noChangeArrowheads="1"/>
            </p:cNvSpPr>
            <p:nvPr/>
          </p:nvSpPr>
          <p:spPr bwMode="auto">
            <a:xfrm>
              <a:off x="515" y="957"/>
              <a:ext cx="35" cy="4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10101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300" y="912"/>
              <a:ext cx="13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7 L -0.41718 -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4.81481E-6 L -0.41961 -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ldLvl="0" animBg="1"/>
      <p:bldP spid="58372" grpId="0" bldLvl="0" animBg="1"/>
      <p:bldP spid="58373" grpId="0" bldLvl="0" animBg="1"/>
      <p:bldP spid="58374" grpId="0" bldLvl="0" animBg="1"/>
      <p:bldP spid="58403" grpId="0" bldLvl="0" animBg="1"/>
      <p:bldP spid="58403" grpId="1" bldLvl="0" animBg="1"/>
      <p:bldP spid="58404" grpId="0" bldLvl="0" animBg="1"/>
      <p:bldP spid="58404" grpId="1" bldLvl="0" animBg="1"/>
      <p:bldP spid="5840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1463</Words>
  <PresentationFormat>On-screen Show (4:3)</PresentationFormat>
  <Paragraphs>353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宋体</vt:lpstr>
      <vt:lpstr>.VnArial</vt:lpstr>
      <vt:lpstr>Arial</vt:lpstr>
      <vt:lpstr>Calibri</vt:lpstr>
      <vt:lpstr>Calibri Light</vt:lpstr>
      <vt:lpstr>Cambria Math</vt:lpstr>
      <vt:lpstr>MS Sans Serif</vt:lpstr>
      <vt:lpstr>Palatino Linotype</vt:lpstr>
      <vt:lpstr>Symbol</vt:lpstr>
      <vt:lpstr>Times New Roman</vt:lpstr>
      <vt:lpstr>VNI-Aptima</vt:lpstr>
      <vt:lpstr>VNI-Murray</vt:lpstr>
      <vt:lpstr>Wingdings</vt:lpstr>
      <vt:lpstr>Wingdings 3</vt:lpstr>
      <vt:lpstr>Office Theme</vt:lpstr>
      <vt:lpstr>MathType 7.0 Equation</vt:lpstr>
      <vt:lpstr>Equation</vt:lpstr>
      <vt:lpstr>Equation.3</vt:lpstr>
      <vt:lpstr>PowerPoint Presentation</vt:lpstr>
      <vt:lpstr>Ô CỬA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BT: Hãy chọn câu trả lời đúng: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2020-02-04T02:00:00Z</dcterms:created>
  <dcterms:modified xsi:type="dcterms:W3CDTF">2021-03-08T03:48:30Z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