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66" r:id="rId15"/>
    <p:sldId id="270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69" d="100"/>
          <a:sy n="69" d="100"/>
        </p:scale>
        <p:origin x="468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C97A4-46DA-40FB-A853-9906AE62B20B}" type="datetimeFigureOut">
              <a:rPr lang="en-US" smtClean="0"/>
              <a:t>23/07/2022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0E327-81E4-4137-A916-04C1FFDB25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524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C97A4-46DA-40FB-A853-9906AE62B20B}" type="datetimeFigureOut">
              <a:rPr lang="en-US" smtClean="0"/>
              <a:t>23/07/2022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0E327-81E4-4137-A916-04C1FFDB25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597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C97A4-46DA-40FB-A853-9906AE62B20B}" type="datetimeFigureOut">
              <a:rPr lang="en-US" smtClean="0"/>
              <a:t>23/07/2022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0E327-81E4-4137-A916-04C1FFDB25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7230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C97A4-46DA-40FB-A853-9906AE62B20B}" type="datetimeFigureOut">
              <a:rPr lang="en-US" smtClean="0"/>
              <a:t>23/07/2022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0E327-81E4-4137-A916-04C1FFDB25A1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345153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C97A4-46DA-40FB-A853-9906AE62B20B}" type="datetimeFigureOut">
              <a:rPr lang="en-US" smtClean="0"/>
              <a:t>23/07/2022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0E327-81E4-4137-A916-04C1FFDB25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811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C97A4-46DA-40FB-A853-9906AE62B20B}" type="datetimeFigureOut">
              <a:rPr lang="en-US" smtClean="0"/>
              <a:t>23/07/2022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0E327-81E4-4137-A916-04C1FFDB25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3495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C97A4-46DA-40FB-A853-9906AE62B20B}" type="datetimeFigureOut">
              <a:rPr lang="en-US" smtClean="0"/>
              <a:t>23/07/2022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0E327-81E4-4137-A916-04C1FFDB25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3839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C97A4-46DA-40FB-A853-9906AE62B20B}" type="datetimeFigureOut">
              <a:rPr lang="en-US" smtClean="0"/>
              <a:t>23/07/2022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0E327-81E4-4137-A916-04C1FFDB25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1195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C97A4-46DA-40FB-A853-9906AE62B20B}" type="datetimeFigureOut">
              <a:rPr lang="en-US" smtClean="0"/>
              <a:t>23/07/2022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0E327-81E4-4137-A916-04C1FFDB25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12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C97A4-46DA-40FB-A853-9906AE62B20B}" type="datetimeFigureOut">
              <a:rPr lang="en-US" smtClean="0"/>
              <a:t>23/07/2022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0E327-81E4-4137-A916-04C1FFDB25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445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C97A4-46DA-40FB-A853-9906AE62B20B}" type="datetimeFigureOut">
              <a:rPr lang="en-US" smtClean="0"/>
              <a:t>23/07/2022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0E327-81E4-4137-A916-04C1FFDB25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7749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C97A4-46DA-40FB-A853-9906AE62B20B}" type="datetimeFigureOut">
              <a:rPr lang="en-US" smtClean="0"/>
              <a:t>23/07/2022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0E327-81E4-4137-A916-04C1FFDB25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0673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C97A4-46DA-40FB-A853-9906AE62B20B}" type="datetimeFigureOut">
              <a:rPr lang="en-US" smtClean="0"/>
              <a:t>23/07/2022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0E327-81E4-4137-A916-04C1FFDB25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792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C97A4-46DA-40FB-A853-9906AE62B20B}" type="datetimeFigureOut">
              <a:rPr lang="en-US" smtClean="0"/>
              <a:t>23/07/2022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0E327-81E4-4137-A916-04C1FFDB25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1008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C97A4-46DA-40FB-A853-9906AE62B20B}" type="datetimeFigureOut">
              <a:rPr lang="en-US" smtClean="0"/>
              <a:t>23/07/2022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0E327-81E4-4137-A916-04C1FFDB25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9832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C97A4-46DA-40FB-A853-9906AE62B20B}" type="datetimeFigureOut">
              <a:rPr lang="en-US" smtClean="0"/>
              <a:t>23/07/2022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0E327-81E4-4137-A916-04C1FFDB25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5406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C97A4-46DA-40FB-A853-9906AE62B20B}" type="datetimeFigureOut">
              <a:rPr lang="en-US" smtClean="0"/>
              <a:t>23/07/2022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0E327-81E4-4137-A916-04C1FFDB25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1213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24BC97A4-46DA-40FB-A853-9906AE62B20B}" type="datetimeFigureOut">
              <a:rPr lang="en-US" smtClean="0"/>
              <a:t>23/07/2022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50E327-81E4-4137-A916-04C1FFDB25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40529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hyperlink" Target="Lyn%20Chakrii%20-%20Chrome.lnk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7163" y="1865744"/>
            <a:ext cx="11416145" cy="2660073"/>
          </a:xfrm>
        </p:spPr>
        <p:txBody>
          <a:bodyPr/>
          <a:lstStyle/>
          <a:p>
            <a:pPr algn="ctr"/>
            <a:r>
              <a:rPr lang="en-US" dirty="0" smtClean="0"/>
              <a:t>BÀI 12. </a:t>
            </a:r>
            <a:br>
              <a:rPr lang="en-US" dirty="0" smtClean="0"/>
            </a:br>
            <a:r>
              <a:rPr lang="en-US" dirty="0" smtClean="0"/>
              <a:t>CHUYỂN ĐỘNG NÉM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809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436" y="323273"/>
            <a:ext cx="119149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HOẠT ĐỘNG </a:t>
            </a:r>
            <a:r>
              <a:rPr lang="en-US" sz="4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NHÓM CHUYỂN ĐỘNG NÉM XIÊN</a:t>
            </a:r>
            <a:endParaRPr lang="en-US" sz="4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2582" y="1699491"/>
            <a:ext cx="11212945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en-US" sz="3200" i="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Thế</a:t>
            </a:r>
            <a:r>
              <a:rPr lang="en-US" sz="3200" i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nào là chuyển động ném xiên? Chuyển động ném xiên được phân tích thành các thành phần như thế </a:t>
            </a:r>
            <a:r>
              <a:rPr lang="en-US" sz="3200" i="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nào</a:t>
            </a:r>
            <a:r>
              <a:rPr lang="en-US" sz="3200" i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  <a:p>
            <a:endParaRPr lang="en-US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3200" i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</a:t>
            </a:r>
            <a:r>
              <a:rPr lang="en-US" sz="3200" i="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xây</a:t>
            </a:r>
            <a:r>
              <a:rPr lang="en-US" sz="3200" i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dựng công thức xác định độ cao cực đại và tầm bay xa của chuyển động ném xiên?</a:t>
            </a:r>
            <a:endParaRPr lang="en-US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4482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5637" y="332509"/>
            <a:ext cx="92455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II. CHUYỂN ĐỘNG NÉM XIÊN</a:t>
            </a:r>
            <a:endParaRPr lang="en-US" sz="4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5637" y="1376218"/>
            <a:ext cx="853439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24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Phân</a:t>
            </a:r>
            <a:r>
              <a:rPr lang="en-US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tích</a:t>
            </a:r>
            <a:r>
              <a:rPr lang="en-US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chuyển</a:t>
            </a:r>
            <a:r>
              <a:rPr lang="en-US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động</a:t>
            </a:r>
            <a:r>
              <a:rPr lang="en-US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ném</a:t>
            </a:r>
            <a:r>
              <a:rPr lang="en-US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xiên</a:t>
            </a:r>
            <a:r>
              <a:rPr lang="en-US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endParaRPr lang="en-US" sz="24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Chuyển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động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ném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xiên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được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phân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tích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thành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hai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thành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phần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thành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phần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theo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phương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thẳng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đứng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thành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phần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theo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phương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ngang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endParaRPr lang="en-US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9097818" y="0"/>
            <a:ext cx="3094182" cy="267756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15636" y="3684542"/>
            <a:ext cx="89500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</a:t>
            </a:r>
            <a:r>
              <a:rPr lang="en-US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Công</a:t>
            </a:r>
            <a:r>
              <a:rPr lang="en-US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thức</a:t>
            </a:r>
            <a:r>
              <a:rPr lang="en-US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xác</a:t>
            </a:r>
            <a:r>
              <a:rPr lang="en-US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định</a:t>
            </a:r>
            <a:r>
              <a:rPr lang="en-US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tầm</a:t>
            </a:r>
            <a:r>
              <a:rPr lang="en-US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bay </a:t>
            </a:r>
            <a:r>
              <a:rPr lang="en-US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cao</a:t>
            </a:r>
            <a:r>
              <a:rPr lang="en-US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</a:t>
            </a:r>
            <a:r>
              <a:rPr lang="en-US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tầm</a:t>
            </a:r>
            <a:r>
              <a:rPr lang="en-US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bay </a:t>
            </a:r>
            <a:r>
              <a:rPr lang="en-US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xa</a:t>
            </a:r>
            <a:r>
              <a:rPr lang="en-US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của</a:t>
            </a:r>
            <a:r>
              <a:rPr lang="en-US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chuyển</a:t>
            </a:r>
            <a:r>
              <a:rPr lang="en-US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động</a:t>
            </a:r>
            <a:r>
              <a:rPr lang="en-US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ném</a:t>
            </a:r>
            <a:r>
              <a:rPr lang="en-US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xiên</a:t>
            </a:r>
            <a:r>
              <a:rPr lang="en-US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endParaRPr lang="en-US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n-US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Picture 6"/>
          <p:cNvPicPr/>
          <p:nvPr/>
        </p:nvPicPr>
        <p:blipFill>
          <a:blip r:embed="rId3"/>
          <a:stretch>
            <a:fillRect/>
          </a:stretch>
        </p:blipFill>
        <p:spPr>
          <a:xfrm>
            <a:off x="1334655" y="5019963"/>
            <a:ext cx="3556000" cy="1445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349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7855" y="323273"/>
            <a:ext cx="107788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LUYỆN TẬP CHUYỂN ĐỘNG NÉM XIÊN</a:t>
            </a:r>
            <a:endParaRPr lang="en-US" sz="4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1283856" y="1415212"/>
            <a:ext cx="9066212" cy="4768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000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7855" y="323273"/>
            <a:ext cx="107788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HOẠT ĐỘNG TRẢI NGHIỆM</a:t>
            </a:r>
            <a:endParaRPr lang="en-US" sz="4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Picture 4"/>
          <p:cNvPicPr/>
          <p:nvPr/>
        </p:nvPicPr>
        <p:blipFill>
          <a:blip r:embed="rId2"/>
          <a:stretch>
            <a:fillRect/>
          </a:stretch>
        </p:blipFill>
        <p:spPr>
          <a:xfrm>
            <a:off x="83127" y="1645746"/>
            <a:ext cx="12016509" cy="5022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517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0582" y="323273"/>
            <a:ext cx="92455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CHUYỂN ĐỘNG NÉM </a:t>
            </a:r>
            <a:endParaRPr lang="en-US" sz="4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63" y="1163782"/>
            <a:ext cx="12034981" cy="5606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831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7163" y="1865744"/>
            <a:ext cx="11416145" cy="2660073"/>
          </a:xfrm>
        </p:spPr>
        <p:txBody>
          <a:bodyPr/>
          <a:lstStyle/>
          <a:p>
            <a:pPr algn="ctr"/>
            <a:r>
              <a:rPr lang="en-US" sz="4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HDVN: ÔN TẬP KIẾN THỨC ĐÃ HỌC</a:t>
            </a:r>
            <a:br>
              <a:rPr lang="en-US" sz="4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sz="4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BÁO CÁO HOẠT ĐỘNG TRẢI NGHIỆM</a:t>
            </a:r>
            <a:endParaRPr lang="en-US" sz="4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2981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0364" y="129309"/>
            <a:ext cx="97997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Hãy</a:t>
            </a:r>
            <a:r>
              <a:rPr lang="en-US" sz="4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44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quan</a:t>
            </a:r>
            <a:r>
              <a:rPr lang="en-US" sz="4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44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sát</a:t>
            </a:r>
            <a:r>
              <a:rPr lang="en-US" sz="4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44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đoạn</a:t>
            </a:r>
            <a:r>
              <a:rPr lang="en-US" sz="4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video </a:t>
            </a:r>
            <a:r>
              <a:rPr lang="en-US" sz="44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sau</a:t>
            </a:r>
            <a:r>
              <a:rPr lang="en-US" sz="4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  <a:endParaRPr lang="en-US" sz="4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5091" y="1228436"/>
            <a:ext cx="9485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https://www.youtube.com/watch?v=ps14FZrAp_s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927454"/>
            <a:ext cx="12192000" cy="4930546"/>
          </a:xfrm>
          <a:prstGeom prst="rect">
            <a:avLst/>
          </a:prstGeom>
        </p:spPr>
      </p:pic>
      <p:pic>
        <p:nvPicPr>
          <p:cNvPr id="5" name="Cú nhảy giúp tài năng trẻ Bùi Văn Đông phá kỷ lục nhảy xa SEA Game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639127" y="2106727"/>
            <a:ext cx="8128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882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6219" y="314036"/>
            <a:ext cx="89223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I. CHUYỂN ĐỘNG NÉM NGANG</a:t>
            </a:r>
            <a:endParaRPr lang="en-US" sz="4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478" y="1513203"/>
            <a:ext cx="6917904" cy="515545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6364" y="1665603"/>
            <a:ext cx="46643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Một</a:t>
            </a:r>
            <a:r>
              <a:rPr lang="en-US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số</a:t>
            </a:r>
            <a:r>
              <a:rPr lang="en-US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hình</a:t>
            </a:r>
            <a:r>
              <a:rPr lang="en-US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ảnh</a:t>
            </a:r>
            <a:r>
              <a:rPr lang="en-US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ví</a:t>
            </a:r>
            <a:r>
              <a:rPr lang="en-US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dụ</a:t>
            </a:r>
            <a:r>
              <a:rPr lang="en-US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về</a:t>
            </a:r>
            <a:r>
              <a:rPr lang="en-US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chuyện</a:t>
            </a:r>
            <a:r>
              <a:rPr lang="en-US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động</a:t>
            </a:r>
            <a:r>
              <a:rPr lang="en-US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ném</a:t>
            </a:r>
            <a:endParaRPr lang="en-US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6548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9381" y="138545"/>
            <a:ext cx="100399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HOẠT </a:t>
            </a:r>
            <a:r>
              <a:rPr lang="en-US" sz="4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ĐỘNG NHÓM</a:t>
            </a:r>
          </a:p>
          <a:p>
            <a:r>
              <a:rPr lang="en-US" sz="4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CHUYỂN </a:t>
            </a:r>
            <a:r>
              <a:rPr lang="en-US" sz="4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ĐỘNG NÉM NGANG</a:t>
            </a:r>
            <a:endParaRPr lang="en-US" sz="4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2509" y="1461984"/>
            <a:ext cx="11739418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H1.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Thế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nào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là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chuyển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động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ném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ngang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H2.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Quan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sát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thí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nghiệm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H12.1,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em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hãy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cho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biết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hai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viên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bi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có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chạm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đất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cùng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lúc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không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Có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thể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dựa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vào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dấu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hiệu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gì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để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có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kết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luận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đó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H3.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Hãy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nhận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xét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về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sự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thay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đổi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vị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trí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theo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phương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thẳng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đứng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của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hai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viên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bi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sau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những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khoảng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thời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gian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bằng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nhau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H4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Dựa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vào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ảnh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chụp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hoạt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nghiệm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hãy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chứng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minh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thành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phần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chuyển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động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theo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phương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ngang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là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chuyển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động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thẳng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đều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Xây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dựng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biểu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thức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tính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tầm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bay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xa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theo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phương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ngang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H5.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Xây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dựng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công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thức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tính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thời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gian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chuyển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động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ném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  <a:p>
            <a:endParaRPr lang="en-US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3129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2509" y="323273"/>
            <a:ext cx="54956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THÍ NGHIỆM</a:t>
            </a:r>
            <a:endParaRPr lang="en-US" sz="4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69818" y="1163782"/>
            <a:ext cx="10695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4" action="ppaction://hlinkfile"/>
              </a:rPr>
              <a:t>https://www.youtube.com/watch?v=hgnqK5I1y-A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75684" y="2115005"/>
            <a:ext cx="6831590" cy="4652304"/>
          </a:xfrm>
          <a:prstGeom prst="rect">
            <a:avLst/>
          </a:prstGeom>
        </p:spPr>
      </p:pic>
      <p:pic>
        <p:nvPicPr>
          <p:cNvPr id="5" name="VIDEO THÍ NGHIỆM KIỂM CHỨNG CHUYỂN ĐỘNG NÉM NGAN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175683" y="2115005"/>
            <a:ext cx="6933189" cy="4622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54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6219" y="314036"/>
            <a:ext cx="89223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I. CHUYỂN ĐỘNG NÉM NGANG</a:t>
            </a:r>
            <a:endParaRPr lang="en-US" sz="4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7782" y="1265382"/>
            <a:ext cx="11841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</a:t>
            </a:r>
            <a:r>
              <a:rPr lang="en-US" sz="2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Khái</a:t>
            </a:r>
            <a:r>
              <a:rPr lang="en-US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niệm</a:t>
            </a:r>
            <a:endPara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Là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chuyển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động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có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vận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tốc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ban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đầu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theo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phương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ngang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chuyển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động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dưới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tác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dụng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của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trọng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lực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891" y="2071830"/>
            <a:ext cx="120442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</a:t>
            </a:r>
            <a:r>
              <a:rPr lang="en-US" sz="20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Thí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nghiệm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Hai bi </a:t>
            </a:r>
            <a:r>
              <a:rPr lang="en-US" sz="20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từ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cùng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một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độ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cao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Bi A </a:t>
            </a:r>
            <a:r>
              <a:rPr lang="en-US" sz="20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chuyển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động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ném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ngang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Bi B </a:t>
            </a:r>
            <a:r>
              <a:rPr lang="en-US" sz="20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rơi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tự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do </a:t>
            </a:r>
            <a:r>
              <a:rPr lang="en-US" sz="20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đều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chạm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đất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cùng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một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lúc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en-US" sz="20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en-US" sz="20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Thành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phần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chuyển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động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theo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phương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thẳng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đứng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của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Bi A </a:t>
            </a:r>
            <a:r>
              <a:rPr lang="en-US" sz="20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giống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chuyển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động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rơi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tự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do </a:t>
            </a:r>
            <a:r>
              <a:rPr lang="en-US" sz="20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của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bi B.</a:t>
            </a:r>
            <a:endPara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891" y="3274291"/>
            <a:ext cx="118410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en-US" sz="20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Phân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tích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kết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quả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thí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nghiệm</a:t>
            </a:r>
            <a:endPara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en-US" sz="20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Chuyển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động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ném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ngang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được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phân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tích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thành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hai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thành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phần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thành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phần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chuyển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động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theo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phương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thẳng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đứng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thành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phần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chuyển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động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theo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phương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nằm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ngang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73891" y="4289954"/>
                <a:ext cx="11841018" cy="7186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en-US" sz="2000" b="1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- </a:t>
                </a:r>
                <a:r>
                  <a:rPr lang="en-US" sz="2000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Độ</a:t>
                </a:r>
                <a:r>
                  <a:rPr lang="en-US" sz="20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en-US" sz="2000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cao</a:t>
                </a:r>
                <a:r>
                  <a:rPr lang="en-US" sz="20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en-US" sz="2000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của</a:t>
                </a:r>
                <a:r>
                  <a:rPr lang="en-US" sz="20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en-US" sz="2000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vật</a:t>
                </a:r>
                <a:r>
                  <a:rPr lang="en-US" sz="20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H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/>
                        </m:ctrlPr>
                      </m:fPr>
                      <m:num>
                        <m:r>
                          <a:rPr lang="en-US" sz="2000" i="1"/>
                          <m:t>1</m:t>
                        </m:r>
                      </m:num>
                      <m:den>
                        <m:r>
                          <a:rPr lang="en-US" sz="2000" i="1"/>
                          <m:t>2</m:t>
                        </m:r>
                      </m:den>
                    </m:f>
                    <m:r>
                      <a:rPr lang="en-US" sz="2000" i="1"/>
                      <m:t>𝑔</m:t>
                    </m:r>
                    <m:sSup>
                      <m:sSupPr>
                        <m:ctrlPr>
                          <a:rPr lang="en-US" sz="2000" i="1"/>
                        </m:ctrlPr>
                      </m:sSupPr>
                      <m:e>
                        <m:r>
                          <a:rPr lang="en-US" sz="2000" i="1"/>
                          <m:t>𝑡</m:t>
                        </m:r>
                      </m:e>
                      <m:sup>
                        <m:r>
                          <a:rPr lang="en-US" sz="2000" i="1"/>
                          <m:t>2</m:t>
                        </m:r>
                      </m:sup>
                    </m:sSup>
                    <m:r>
                      <a:rPr lang="en-US" sz="2000" b="0" i="0" smtClean="0">
                        <a:latin typeface="Cambria Math" panose="02040503050406030204" pitchFamily="18" charset="0"/>
                      </a:rPr>
                      <m:t>                         </m:t>
                    </m:r>
                  </m:oMath>
                </a14:m>
                <a:r>
                  <a:rPr lang="en-US" sz="2000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Thời </a:t>
                </a:r>
                <a:r>
                  <a:rPr lang="en-US" sz="2000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gian</a:t>
                </a:r>
                <a:r>
                  <a:rPr lang="en-US" sz="20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en-US" sz="2000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rơi</a:t>
                </a:r>
                <a:r>
                  <a:rPr lang="en-US" sz="20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: t 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000" i="1"/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sz="2000" i="1"/>
                            </m:ctrlPr>
                          </m:fPr>
                          <m:num>
                            <m:r>
                              <a:rPr lang="en-US" sz="2000" i="1"/>
                              <m:t>2</m:t>
                            </m:r>
                            <m:r>
                              <a:rPr lang="en-US" sz="2000" i="1"/>
                              <m:t>𝐻</m:t>
                            </m:r>
                          </m:num>
                          <m:den>
                            <m:r>
                              <a:rPr lang="en-US" sz="2000" i="1"/>
                              <m:t>𝑔</m:t>
                            </m:r>
                          </m:den>
                        </m:f>
                      </m:e>
                    </m:rad>
                  </m:oMath>
                </a14:m>
                <a:endParaRPr lang="en-US" sz="20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891" y="4289954"/>
                <a:ext cx="11841018" cy="718658"/>
              </a:xfrm>
              <a:prstGeom prst="rect">
                <a:avLst/>
              </a:prstGeom>
              <a:blipFill>
                <a:blip r:embed="rId2"/>
                <a:stretch>
                  <a:fillRect l="-5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73891" y="4905507"/>
                <a:ext cx="11841018" cy="10264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-</a:t>
                </a:r>
                <a:r>
                  <a:rPr lang="en-US" dirty="0"/>
                  <a:t> </a:t>
                </a:r>
                <a:r>
                  <a:rPr lang="en-US" sz="2000" dirty="0" err="1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Tầm</a:t>
                </a:r>
                <a:r>
                  <a:rPr lang="en-US" sz="2000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en-US" sz="20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bay </a:t>
                </a:r>
                <a:r>
                  <a:rPr lang="en-US" sz="2000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xa</a:t>
                </a:r>
                <a:r>
                  <a:rPr lang="en-US" sz="20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: </a:t>
                </a:r>
                <a:r>
                  <a:rPr lang="en-US" sz="2000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 </a:t>
                </a:r>
                <a:r>
                  <a:rPr lang="en-US" sz="2000" dirty="0" smtClean="0"/>
                  <a:t>L </a:t>
                </a:r>
                <a:r>
                  <a:rPr lang="en-US" sz="2000" dirty="0"/>
                  <a:t>= v</a:t>
                </a:r>
                <a:r>
                  <a:rPr lang="en-US" sz="2000" baseline="-25000" dirty="0"/>
                  <a:t>0</a:t>
                </a:r>
                <a:r>
                  <a:rPr lang="en-US" sz="2000" dirty="0"/>
                  <a:t>.t = v</a:t>
                </a:r>
                <a:r>
                  <a:rPr lang="en-US" sz="2000" baseline="-25000" dirty="0"/>
                  <a:t>0.</a:t>
                </a:r>
                <a14:m>
                  <m:oMath xmlns:m="http://schemas.openxmlformats.org/officeDocument/2006/math">
                    <m:r>
                      <a:rPr lang="en-US" sz="2000" i="1"/>
                      <m:t> </m:t>
                    </m:r>
                    <m:rad>
                      <m:radPr>
                        <m:degHide m:val="on"/>
                        <m:ctrlPr>
                          <a:rPr lang="en-US" sz="2000" i="1"/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sz="2000" i="1"/>
                            </m:ctrlPr>
                          </m:fPr>
                          <m:num>
                            <m:r>
                              <a:rPr lang="en-US" sz="2000" i="1"/>
                              <m:t>2</m:t>
                            </m:r>
                            <m:r>
                              <a:rPr lang="en-US" sz="2000" i="1"/>
                              <m:t>𝐻</m:t>
                            </m:r>
                          </m:num>
                          <m:den>
                            <m:r>
                              <a:rPr lang="en-US" sz="2000" i="1"/>
                              <m:t>𝑔</m:t>
                            </m:r>
                          </m:den>
                        </m:f>
                      </m:e>
                    </m:rad>
                  </m:oMath>
                </a14:m>
                <a:endParaRPr lang="en-US" sz="2000" dirty="0"/>
              </a:p>
              <a:p>
                <a:endParaRPr lang="en-US" sz="20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891" y="4905507"/>
                <a:ext cx="11841018" cy="1026435"/>
              </a:xfrm>
              <a:prstGeom prst="rect">
                <a:avLst/>
              </a:prstGeom>
              <a:blipFill>
                <a:blip r:embed="rId3"/>
                <a:stretch>
                  <a:fillRect l="-5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98027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9455" y="221673"/>
            <a:ext cx="99290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LUYỆN TẬP CHUYỂN ĐỘNG NÉM NGANG</a:t>
            </a:r>
            <a:endParaRPr lang="en-US" sz="4000" b="1" dirty="0"/>
          </a:p>
        </p:txBody>
      </p:sp>
      <p:pic>
        <p:nvPicPr>
          <p:cNvPr id="5" name="Picture 4"/>
          <p:cNvPicPr/>
          <p:nvPr/>
        </p:nvPicPr>
        <p:blipFill>
          <a:blip r:embed="rId2"/>
          <a:stretch>
            <a:fillRect/>
          </a:stretch>
        </p:blipFill>
        <p:spPr>
          <a:xfrm>
            <a:off x="1" y="929559"/>
            <a:ext cx="12192000" cy="5928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69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9455" y="221673"/>
            <a:ext cx="99290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LUYỆN TẬP CHUYỂN ĐỘNG NÉM NGANG</a:t>
            </a:r>
            <a:endParaRPr lang="en-US" sz="4000" b="1" dirty="0"/>
          </a:p>
        </p:txBody>
      </p:sp>
      <p:pic>
        <p:nvPicPr>
          <p:cNvPr id="5" name="Picture 4"/>
          <p:cNvPicPr/>
          <p:nvPr/>
        </p:nvPicPr>
        <p:blipFill>
          <a:blip r:embed="rId2"/>
          <a:stretch>
            <a:fillRect/>
          </a:stretch>
        </p:blipFill>
        <p:spPr>
          <a:xfrm>
            <a:off x="1" y="1058868"/>
            <a:ext cx="6095999" cy="3956477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6225309" y="1058868"/>
                <a:ext cx="5865091" cy="28816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en-US" dirty="0" smtClean="0"/>
                  <a:t>1a. Do  </a:t>
                </a:r>
                <a:r>
                  <a:rPr lang="en-US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t 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𝐻</m:t>
                            </m:r>
                          </m:num>
                          <m:den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𝑔</m:t>
                            </m:r>
                          </m:den>
                        </m:f>
                      </m:e>
                    </m:rad>
                    <m:r>
                      <a:rPr lang="en-US" b="0" i="0" smtClean="0">
                        <a:latin typeface="Cambria Math" panose="02040503050406030204" pitchFamily="18" charset="0"/>
                      </a:rPr>
                      <m:t>  </m:t>
                    </m:r>
                  </m:oMath>
                </a14:m>
                <a:r>
                  <a:rPr lang="en-US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en-US" dirty="0" err="1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nên</a:t>
                </a:r>
                <a:r>
                  <a:rPr lang="en-US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en-US" dirty="0" err="1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vật</a:t>
                </a:r>
                <a:r>
                  <a:rPr lang="en-US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en-US" dirty="0" err="1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ném</a:t>
                </a:r>
                <a:r>
                  <a:rPr lang="en-US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en-US" dirty="0" err="1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từ</a:t>
                </a:r>
                <a:r>
                  <a:rPr lang="en-US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en-US" dirty="0" err="1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độ</a:t>
                </a:r>
                <a:r>
                  <a:rPr lang="en-US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en-US" dirty="0" err="1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cao</a:t>
                </a:r>
                <a:r>
                  <a:rPr lang="en-US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h</a:t>
                </a:r>
                <a:r>
                  <a:rPr lang="en-US" baseline="-25000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</a:t>
                </a:r>
                <a:r>
                  <a:rPr lang="en-US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en-US" dirty="0" err="1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sẽ</a:t>
                </a:r>
                <a:r>
                  <a:rPr lang="en-US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en-US" dirty="0" err="1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chạm</a:t>
                </a:r>
                <a:r>
                  <a:rPr lang="en-US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en-US" dirty="0" err="1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đất</a:t>
                </a:r>
                <a:r>
                  <a:rPr lang="en-US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en-US" dirty="0" err="1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trước</a:t>
                </a:r>
                <a:r>
                  <a:rPr lang="en-US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.</a:t>
                </a:r>
              </a:p>
              <a:p>
                <a:pPr lvl="0"/>
                <a:r>
                  <a:rPr lang="en-US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1b. Do </a:t>
                </a:r>
                <a:r>
                  <a:rPr lang="en-US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:   </a:t>
                </a:r>
                <a:r>
                  <a:rPr lang="en-US" dirty="0"/>
                  <a:t>L </a:t>
                </a:r>
                <a:r>
                  <a:rPr lang="en-US" dirty="0"/>
                  <a:t>= v</a:t>
                </a:r>
                <a:r>
                  <a:rPr lang="en-US" baseline="-25000" dirty="0"/>
                  <a:t>0</a:t>
                </a:r>
                <a:r>
                  <a:rPr lang="en-US" dirty="0"/>
                  <a:t>.t = v</a:t>
                </a:r>
                <a:r>
                  <a:rPr lang="en-US" baseline="-25000" dirty="0"/>
                  <a:t>0.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rad>
                      <m:radPr>
                        <m:degHide m:val="o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𝐻</m:t>
                            </m:r>
                          </m:num>
                          <m:den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𝑔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en-US" dirty="0" err="1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nên</a:t>
                </a:r>
                <a:r>
                  <a:rPr lang="en-US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en-US" dirty="0" err="1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vật</a:t>
                </a:r>
                <a:r>
                  <a:rPr lang="en-US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en-US" dirty="0" err="1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ném</a:t>
                </a:r>
                <a:r>
                  <a:rPr lang="en-US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en-US" dirty="0" err="1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từ</a:t>
                </a:r>
                <a:r>
                  <a:rPr lang="en-US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en-US" dirty="0" err="1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độ</a:t>
                </a:r>
                <a:r>
                  <a:rPr lang="en-US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en-US" dirty="0" err="1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cao</a:t>
                </a:r>
                <a:r>
                  <a:rPr lang="en-US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h</a:t>
                </a:r>
                <a:r>
                  <a:rPr lang="en-US" baseline="-25000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</a:t>
                </a:r>
                <a:r>
                  <a:rPr lang="en-US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en-US" dirty="0" err="1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sẽ</a:t>
                </a:r>
                <a:r>
                  <a:rPr lang="en-US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en-US" dirty="0" err="1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có</a:t>
                </a:r>
                <a:r>
                  <a:rPr lang="en-US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en-US" dirty="0" err="1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tầm</a:t>
                </a:r>
                <a:r>
                  <a:rPr lang="en-US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bay </a:t>
                </a:r>
                <a:r>
                  <a:rPr lang="en-US" dirty="0" err="1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xa</a:t>
                </a:r>
                <a:r>
                  <a:rPr lang="en-US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, </a:t>
                </a:r>
                <a:r>
                  <a:rPr lang="en-US" dirty="0" err="1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xa</a:t>
                </a:r>
                <a:r>
                  <a:rPr lang="en-US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en-US" dirty="0" err="1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hơn</a:t>
                </a:r>
                <a:r>
                  <a:rPr lang="en-US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.</a:t>
                </a:r>
              </a:p>
              <a:p>
                <a:pPr lvl="0"/>
                <a:r>
                  <a:rPr lang="en-US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2.</a:t>
                </a:r>
              </a:p>
              <a:p>
                <a:pPr marL="342900" lvl="0" indent="-342900">
                  <a:buAutoNum type="alphaLcPeriod"/>
                </a:pPr>
                <a:r>
                  <a:rPr lang="en-US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t = 10s.</a:t>
                </a:r>
              </a:p>
              <a:p>
                <a:pPr marL="342900" lvl="0" indent="-342900">
                  <a:buAutoNum type="alphaLcPeriod"/>
                </a:pPr>
                <a:r>
                  <a:rPr lang="en-US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L = 1000m</a:t>
                </a:r>
              </a:p>
              <a:p>
                <a:pPr marL="342900" lvl="0" indent="-342900">
                  <a:buAutoNum type="alphaLcPeriod"/>
                </a:pPr>
                <a:r>
                  <a:rPr lang="en-US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v = 140 m/s</a:t>
                </a:r>
                <a:endParaRPr lang="en-US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25309" y="1058868"/>
                <a:ext cx="5865091" cy="2881686"/>
              </a:xfrm>
              <a:prstGeom prst="rect">
                <a:avLst/>
              </a:prstGeom>
              <a:blipFill>
                <a:blip r:embed="rId3"/>
                <a:stretch>
                  <a:fillRect l="-832" r="-208" b="-25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00194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0582" y="323273"/>
            <a:ext cx="92455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II. CHUYỂN ĐỘNG NÉM XIÊN</a:t>
            </a:r>
            <a:endParaRPr lang="en-US" sz="4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10182" y="2992581"/>
            <a:ext cx="35744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HOẠT ĐỘNG NHÓM</a:t>
            </a:r>
            <a:endParaRPr lang="en-US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4165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629</TotalTime>
  <Words>463</Words>
  <Application>Microsoft Office PowerPoint</Application>
  <PresentationFormat>Widescreen</PresentationFormat>
  <Paragraphs>47</Paragraphs>
  <Slides>15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Cambria Math</vt:lpstr>
      <vt:lpstr>Century Gothic</vt:lpstr>
      <vt:lpstr>Tahoma</vt:lpstr>
      <vt:lpstr>Wingdings 3</vt:lpstr>
      <vt:lpstr>Ion</vt:lpstr>
      <vt:lpstr>BÀI 12.  CHUYỂN ĐỘNG NÉM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HDVN: ÔN TẬP KIẾN THỨC ĐÃ HỌC BÁO CÁO HOẠT ĐỘNG TRẢI NGHIỆM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BÀI 12.  CHUYỂN ĐỘNG NÉM</dc:title>
  <dc:creator>Mr Dung</dc:creator>
  <cp:lastModifiedBy>Mr Dung</cp:lastModifiedBy>
  <cp:revision>35</cp:revision>
  <dcterms:created xsi:type="dcterms:W3CDTF">2022-07-22T15:23:54Z</dcterms:created>
  <dcterms:modified xsi:type="dcterms:W3CDTF">2022-07-23T16:24:53Z</dcterms:modified>
</cp:coreProperties>
</file>