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7" r:id="rId3"/>
    <p:sldId id="405" r:id="rId4"/>
    <p:sldId id="375" r:id="rId5"/>
    <p:sldId id="356" r:id="rId6"/>
    <p:sldId id="406" r:id="rId7"/>
    <p:sldId id="407" r:id="rId8"/>
    <p:sldId id="379" r:id="rId9"/>
    <p:sldId id="389" r:id="rId10"/>
    <p:sldId id="391" r:id="rId11"/>
    <p:sldId id="345" r:id="rId12"/>
    <p:sldId id="361" r:id="rId13"/>
    <p:sldId id="408" r:id="rId14"/>
    <p:sldId id="393" r:id="rId15"/>
    <p:sldId id="409" r:id="rId16"/>
    <p:sldId id="371" r:id="rId17"/>
  </p:sldIdLst>
  <p:sldSz cx="24384000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Tiến Đạt" initials="NTĐ" lastIdx="1" clrIdx="0">
    <p:extLst>
      <p:ext uri="{19B8F6BF-5375-455C-9EA6-DF929625EA0E}">
        <p15:presenceInfo xmlns:p15="http://schemas.microsoft.com/office/powerpoint/2012/main" userId="S::105190330@sv.dut.edu.vn::010e0f18-fd11-41b6-a2cd-c690d9e31e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AB"/>
    <a:srgbClr val="135F82"/>
    <a:srgbClr val="776249"/>
    <a:srgbClr val="FFFFFF"/>
    <a:srgbClr val="0000FF"/>
    <a:srgbClr val="FF0066"/>
    <a:srgbClr val="3333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374" autoAdjust="0"/>
  </p:normalViewPr>
  <p:slideViewPr>
    <p:cSldViewPr>
      <p:cViewPr varScale="1">
        <p:scale>
          <a:sx n="35" d="100"/>
          <a:sy n="35" d="100"/>
        </p:scale>
        <p:origin x="150" y="16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05/09/2021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ch</a:t>
            </a:r>
            <a:r>
              <a:rPr lang="vi-VN"/>
              <a:t>ư</a:t>
            </a:r>
            <a:r>
              <a:rPr lang="en-US"/>
              <a:t>a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và</a:t>
            </a:r>
            <a:r>
              <a:rPr lang="en-US"/>
              <a:t> </a:t>
            </a:r>
            <a:r>
              <a:rPr lang="en-US" err="1"/>
              <a:t>hợp</a:t>
            </a:r>
            <a:r>
              <a:rPr lang="en-US"/>
              <a:t> </a:t>
            </a:r>
            <a:r>
              <a:rPr lang="en-US" err="1"/>
              <a:t>lí</a:t>
            </a:r>
            <a:r>
              <a:rPr lang="en-US"/>
              <a:t>. </a:t>
            </a:r>
            <a:r>
              <a:rPr lang="en-US" err="1"/>
              <a:t>Nên</a:t>
            </a:r>
            <a:r>
              <a:rPr lang="en-US"/>
              <a:t> </a:t>
            </a:r>
            <a:r>
              <a:rPr lang="en-US" err="1"/>
              <a:t>để</a:t>
            </a:r>
            <a:r>
              <a:rPr lang="en-US"/>
              <a:t> </a:t>
            </a:r>
            <a:r>
              <a:rPr lang="en-US" err="1"/>
              <a:t>khung</a:t>
            </a:r>
            <a:r>
              <a:rPr lang="en-US"/>
              <a:t> </a:t>
            </a:r>
            <a:r>
              <a:rPr lang="en-US" err="1"/>
              <a:t>xuất</a:t>
            </a:r>
            <a:r>
              <a:rPr lang="en-US"/>
              <a:t> </a:t>
            </a:r>
            <a:r>
              <a:rPr lang="en-US" err="1"/>
              <a:t>hiện</a:t>
            </a:r>
            <a:r>
              <a:rPr lang="en-US"/>
              <a:t> tr</a:t>
            </a:r>
            <a:r>
              <a:rPr lang="vi-VN"/>
              <a:t>ư</a:t>
            </a:r>
            <a:r>
              <a:rPr lang="en-US" err="1"/>
              <a:t>ớc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/>
                  <a:t>Giữ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4. </a:t>
                </a:r>
                <a:r>
                  <a:rPr lang="en-US" err="1"/>
                  <a:t>Các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</a:t>
                </a:r>
                <a:r>
                  <a:rPr lang="en-US" err="1"/>
                  <a:t>dùng</a:t>
                </a:r>
                <a:r>
                  <a:rPr lang="en-US"/>
                  <a:t> </a:t>
                </a:r>
                <a:r>
                  <a:rPr lang="en-US" err="1"/>
                  <a:t>đồng</a:t>
                </a:r>
                <a:r>
                  <a:rPr lang="en-US"/>
                  <a:t> </a:t>
                </a:r>
                <a:r>
                  <a:rPr lang="en-US" err="1"/>
                  <a:t>nhất</a:t>
                </a:r>
                <a:r>
                  <a:rPr lang="en-US"/>
                  <a:t> </a:t>
                </a:r>
                <a:r>
                  <a:rPr lang="en-US" err="1"/>
                  <a:t>từ</a:t>
                </a:r>
                <a:r>
                  <a:rPr lang="en-US"/>
                  <a:t> </a:t>
                </a:r>
                <a:r>
                  <a:rPr lang="en-US" err="1"/>
                  <a:t>trái</a:t>
                </a:r>
                <a:r>
                  <a:rPr lang="en-US"/>
                  <a:t> sang </a:t>
                </a:r>
                <a:r>
                  <a:rPr lang="en-US" err="1"/>
                  <a:t>phải</a:t>
                </a:r>
                <a:r>
                  <a:rPr lang="en-US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Viết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/>
                  <a:t> </a:t>
                </a:r>
                <a:r>
                  <a:rPr lang="en-US" err="1"/>
                  <a:t>sai</a:t>
                </a:r>
                <a:r>
                  <a:rPr lang="en-US" baseline="0"/>
                  <a:t> ở </a:t>
                </a:r>
                <a:r>
                  <a:rPr lang="en-US" baseline="0" err="1"/>
                  <a:t>hiệu</a:t>
                </a:r>
                <a:r>
                  <a:rPr lang="en-US" baseline="0"/>
                  <a:t> </a:t>
                </a:r>
                <a:r>
                  <a:rPr lang="en-US" baseline="0" err="1"/>
                  <a:t>ứng</a:t>
                </a:r>
                <a:r>
                  <a:rPr lang="en-US" baseline="0"/>
                  <a:t> 5.</a:t>
                </a:r>
                <a:endParaRPr lang="en-US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err="1"/>
                  <a:t>Tách</a:t>
                </a:r>
                <a:r>
                  <a:rPr lang="en-US"/>
                  <a:t> 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 6 </a:t>
                </a:r>
                <a:r>
                  <a:rPr lang="en-US" err="1"/>
                  <a:t>thảnh</a:t>
                </a:r>
                <a:r>
                  <a:rPr lang="en-US"/>
                  <a:t> 2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ứng</a:t>
                </a:r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0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0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0.png"/><Relationship Id="rId10" Type="http://schemas.openxmlformats.org/officeDocument/2006/relationships/image" Target="../media/image53.png"/><Relationship Id="rId4" Type="http://schemas.openxmlformats.org/officeDocument/2006/relationships/image" Target="../media/image63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4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87013" y="3450227"/>
            <a:ext cx="6518303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Chu Van An" panose="02020603050405020304"/>
                <a:ea typeface="Tahoma" pitchFamily="34" charset="0"/>
                <a:cs typeface="Chu Van An" panose="02020603050405020304" pitchFamily="18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36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60270" algn="l"/>
              </a:tabLst>
            </a:pPr>
            <a:r>
              <a:rPr lang="en-US" sz="6000" b="1" spc="-4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Chương 1: HÀM SỐ LƯỢNG GIÁC</a:t>
            </a:r>
            <a:endParaRPr lang="en-US" sz="6000">
              <a:solidFill>
                <a:srgbClr val="776249"/>
              </a:solidFill>
              <a:latin typeface="Chu Van An" panose="02020603050405020304"/>
              <a:ea typeface="MS Mincho" panose="02020609040205080304" pitchFamily="49" charset="-128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60270" algn="l"/>
              </a:tabLst>
            </a:pPr>
            <a:r>
              <a:rPr lang="en-US" sz="6000" b="1" spc="-40">
                <a:solidFill>
                  <a:srgbClr val="776249"/>
                </a:solidFill>
                <a:latin typeface="Chu Van An" panose="02020603050405020304"/>
                <a:ea typeface="MS Mincho" panose="02020609040205080304" pitchFamily="49" charset="-128"/>
              </a:rPr>
              <a:t>VÀ PHƯƠNG TRÌNH LƯỢNG GIÁC</a:t>
            </a:r>
            <a:endParaRPr lang="en-US" sz="6000">
              <a:solidFill>
                <a:srgbClr val="776249"/>
              </a:solidFill>
              <a:latin typeface="Chu Van An" panose="02020603050405020304"/>
              <a:ea typeface="MS Mincho" panose="02020609040205080304" pitchFamily="49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676400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32504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758867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267200" y="9062635"/>
            <a:ext cx="14849139" cy="1200329"/>
            <a:chOff x="7459670" y="7456090"/>
            <a:chExt cx="14851072" cy="12004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993187" y="7456090"/>
                  <a:ext cx="13317555" cy="1200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b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</a:t>
                  </a:r>
                  <a:r>
                    <a:rPr lang="en-US" sz="6000" b="1" spc="-4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72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7200" b="0" i="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72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72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72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func>
                    </m:oMath>
                  </a14:m>
                  <a:endParaRPr lang="en-US" sz="6000" b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456090"/>
                  <a:ext cx="13317555" cy="1200486"/>
                </a:xfrm>
                <a:prstGeom prst="rect">
                  <a:avLst/>
                </a:prstGeom>
                <a:blipFill>
                  <a:blip r:embed="rId5"/>
                  <a:stretch>
                    <a:fillRect l="-2793" t="-4061" b="-2994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3235380" y="7184802"/>
            <a:ext cx="18370778" cy="2123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600" b="1" spc="-40">
                <a:solidFill>
                  <a:srgbClr val="135F82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 2: PHƯƠNG TRÌNH LƯỢNG GIÁC CƠ BẢN</a:t>
            </a:r>
            <a:endParaRPr lang="en-US" sz="6600">
              <a:solidFill>
                <a:srgbClr val="135F82"/>
              </a:solidFill>
            </a:endParaRPr>
          </a:p>
          <a:p>
            <a:pPr algn="ctr"/>
            <a:endParaRPr lang="en-US" sz="6599" b="1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659152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570456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255219" cy="960327"/>
              <a:chOff x="739068" y="1515168"/>
              <a:chExt cx="82552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10031" y="1644739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2133601" y="4724400"/>
            <a:ext cx="18059399" cy="7527317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6600"/>
              <a:t>+ </a:t>
            </a: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tự đọc bài “Bất phương trình lượng giác” – Bài đọc thêm, SGK Đại số và Giải tích 11 cơ bản, trang 37.</a:t>
            </a:r>
          </a:p>
          <a:p>
            <a:pPr algn="just">
              <a:lnSpc>
                <a:spcPct val="150000"/>
              </a:lnSpc>
            </a:pP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+ Học sinh tự lấy ví dụ và tự thực hiện để tìm nghiệm của bất phương trình lượng giác.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781800" y="3157683"/>
            <a:ext cx="12496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</a:rPr>
              <a:t>HOẠT ĐỘNG TÌM TÒI MỞ RỘNG</a:t>
            </a:r>
            <a:endParaRPr lang="vi-VN" sz="4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29944" y="8124686"/>
            <a:ext cx="22136901" cy="511049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0394" y="2557042"/>
            <a:ext cx="23391942" cy="5406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09433" y="2524177"/>
                <a:ext cx="22565882" cy="11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>
                    <a:cs typeface="Arial" pitchFamily="34" charset="0"/>
                  </a:rPr>
                  <a:t>Giải phương trình sau: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</a:rPr>
                      <m:t>ot</m:t>
                    </m:r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6000" i="1">
                        <a:latin typeface="Cambria Math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600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433" y="2524177"/>
                <a:ext cx="22565882" cy="1102546"/>
              </a:xfrm>
              <a:prstGeom prst="rect">
                <a:avLst/>
              </a:prstGeom>
              <a:blipFill>
                <a:blip r:embed="rId5"/>
                <a:stretch>
                  <a:fillRect l="-1621" t="-8287" b="-370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0526" y="3597418"/>
                <a:ext cx="8217715" cy="166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0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000" i="1">
                          <a:latin typeface="Cambria Math"/>
                        </a:rPr>
                        <m:t>𝑥</m:t>
                      </m:r>
                      <m:r>
                        <a:rPr lang="en-US" sz="6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526" y="3597418"/>
                <a:ext cx="8217715" cy="1667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896600" y="3693569"/>
                <a:ext cx="10052647" cy="1824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i="1">
                          <a:latin typeface="Cambria Math"/>
                        </a:rPr>
                        <m:t>𝜋</m:t>
                      </m:r>
                      <m:r>
                        <a:rPr lang="en-US" sz="6600">
                          <a:latin typeface="Cambria Math"/>
                        </a:rPr>
                        <m:t>,(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i="1">
                          <a:latin typeface="Cambria Math"/>
                        </a:rPr>
                        <m:t>∈</m:t>
                      </m:r>
                      <m:r>
                        <a:rPr lang="en-US" sz="6600" i="1">
                          <a:latin typeface="Cambria Math"/>
                        </a:rPr>
                        <m:t>𝑍</m:t>
                      </m:r>
                      <m:r>
                        <a:rPr lang="en-US" sz="6600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66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0" y="3693569"/>
                <a:ext cx="10052647" cy="18247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62259" y="5677365"/>
                <a:ext cx="8245982" cy="181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59" y="5677365"/>
                <a:ext cx="8245982" cy="1818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129929" y="5695975"/>
                <a:ext cx="10479280" cy="2222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>
                          <a:latin typeface="Cambria Math"/>
                        </a:rPr>
                        <m:t>𝑥</m:t>
                      </m:r>
                      <m:r>
                        <a:rPr lang="en-US" sz="66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6600" b="0" i="0" smtClean="0">
                          <a:latin typeface="Cambria Math" panose="02040503050406030204" pitchFamily="18" charset="0"/>
                        </a:rPr>
                        <m:t>arccot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6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i="1">
                          <a:latin typeface="Cambria Math"/>
                        </a:rPr>
                        <m:t>𝑘</m:t>
                      </m:r>
                      <m:r>
                        <a:rPr lang="en-US" sz="66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929" y="5695975"/>
                <a:ext cx="10479280" cy="22223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1119447" y="41296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1995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79F643-61F0-4D69-BBFB-B151EF2566A5}"/>
                  </a:ext>
                </a:extLst>
              </p:cNvPr>
              <p:cNvSpPr/>
              <p:nvPr/>
            </p:nvSpPr>
            <p:spPr>
              <a:xfrm>
                <a:off x="1838259" y="9638171"/>
                <a:ext cx="18583341" cy="1824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6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6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cot</m:t>
                          </m:r>
                        </m:fName>
                        <m:e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func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6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en-US" sz="66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6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cot</m:t>
                          </m:r>
                        </m:fName>
                        <m:e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func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66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6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US" sz="66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66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66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6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⇔</m:t>
                          </m:r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66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66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66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6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66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n-US" sz="660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66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6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79F643-61F0-4D69-BBFB-B151EF256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59" y="9638171"/>
                <a:ext cx="18583341" cy="18247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64621" y="6705303"/>
            <a:ext cx="22136901" cy="654828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M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864621" y="2702802"/>
            <a:ext cx="23391942" cy="419829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243313" y="1157741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313" y="1157741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05072" y="2442481"/>
                <a:ext cx="17834574" cy="262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vị trí biểu diễn các nghiệm của phương trình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66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x</m:t>
                            </m:r>
                            <m:r>
                              <a:rPr lang="en-US" sz="660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60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6600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60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trên đường tròn lượng giác là: </a:t>
                </a:r>
                <a:endParaRPr lang="vi-VN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72" y="2442481"/>
                <a:ext cx="17834574" cy="2628027"/>
              </a:xfrm>
              <a:prstGeom prst="rect">
                <a:avLst/>
              </a:prstGeom>
              <a:blipFill>
                <a:blip r:embed="rId5"/>
                <a:stretch>
                  <a:fillRect l="-2324" t="-8121" r="-1777" b="-71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8754" y="5275965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54" y="5275965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407586" y="5332084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86" y="5332084"/>
                <a:ext cx="438854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92000" y="525478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8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5254788"/>
                <a:ext cx="4447108" cy="830997"/>
              </a:xfrm>
              <a:prstGeom prst="rect">
                <a:avLst/>
              </a:prstGeom>
              <a:blipFill>
                <a:blip r:embed="rId8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231583" y="5328611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583" y="5328611"/>
                <a:ext cx="4023461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895209" y="515432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03C25-1696-4314-8131-79CB3E4BCF80}"/>
                  </a:ext>
                </a:extLst>
              </p:cNvPr>
              <p:cNvSpPr txBox="1"/>
              <p:nvPr/>
            </p:nvSpPr>
            <p:spPr>
              <a:xfrm>
                <a:off x="1115307" y="9259849"/>
                <a:ext cx="20435146" cy="1732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660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vi-VN" sz="6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vi-VN" sz="66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⇔2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vi-VN" sz="6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03C25-1696-4314-8131-79CB3E4B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307" y="9259849"/>
                <a:ext cx="20435146" cy="17324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95D9F3-ED77-400B-B517-170671C1080F}"/>
                  </a:ext>
                </a:extLst>
              </p:cNvPr>
              <p:cNvSpPr txBox="1"/>
              <p:nvPr/>
            </p:nvSpPr>
            <p:spPr>
              <a:xfrm>
                <a:off x="1876833" y="11032038"/>
                <a:ext cx="16979968" cy="1921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ặ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𝑘h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</a:rPr>
                        <m:t>:0≤</m:t>
                      </m:r>
                      <m:f>
                        <m:fPr>
                          <m:ctrlP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vi-VN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=0;1;2;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6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95D9F3-ED77-400B-B517-170671C1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833" y="11032038"/>
                <a:ext cx="16979968" cy="19217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E03C25-1696-4314-8131-79CB3E4BCF80}"/>
                  </a:ext>
                </a:extLst>
              </p:cNvPr>
              <p:cNvSpPr txBox="1"/>
              <p:nvPr/>
            </p:nvSpPr>
            <p:spPr>
              <a:xfrm>
                <a:off x="1226405" y="7637667"/>
                <a:ext cx="15070792" cy="1732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Đ</m:t>
                          </m:r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KX</m:t>
                          </m:r>
                          <m: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Đ:</m:t>
                          </m:r>
                        </m:fName>
                        <m:e>
                          <m:d>
                            <m:dPr>
                              <m:ctrlPr>
                                <a:rPr lang="vi-VN" sz="6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func>
                            <m:funcPr>
                              <m:ctrlP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/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vi-VN" sz="6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vi-VN" sz="66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FE03C25-1696-4314-8131-79CB3E4B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05" y="7637667"/>
                <a:ext cx="15070792" cy="17324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6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9055" y="6355103"/>
            <a:ext cx="22136901" cy="654828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M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19777" y="2337263"/>
            <a:ext cx="23391942" cy="419829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05072" y="2442481"/>
                <a:ext cx="17834574" cy="1203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h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ươ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ng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tr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ì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nh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3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−15°</m:t>
                            </m:r>
                          </m:e>
                        </m:d>
                      </m:e>
                    </m:func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60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nghiệm là:</a:t>
                </a:r>
                <a:endParaRPr lang="vi-VN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72" y="2442481"/>
                <a:ext cx="17834574" cy="1203663"/>
              </a:xfrm>
              <a:prstGeom prst="rect">
                <a:avLst/>
              </a:prstGeom>
              <a:blipFill>
                <a:blip r:embed="rId4"/>
                <a:stretch>
                  <a:fillRect l="-2324" t="-9645" b="-38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158" y="3898329"/>
                <a:ext cx="723904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=60°+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180°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58" y="3898329"/>
                <a:ext cx="7239042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941720" y="5141487"/>
                <a:ext cx="774508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=45°+</m:t>
                      </m:r>
                      <m:r>
                        <a:rPr lang="en-US" sz="660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180°</m:t>
                      </m:r>
                    </m:oMath>
                  </m:oMathPara>
                </a14:m>
                <a:endParaRPr lang="en-GB" sz="6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20" y="5141487"/>
                <a:ext cx="7745080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601200" y="3884268"/>
                <a:ext cx="685173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=45°+</m:t>
                      </m:r>
                      <m:r>
                        <a:rPr lang="en-US" sz="660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6</m:t>
                      </m:r>
                      <m:r>
                        <a:rPr lang="en-US" sz="660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0°</m:t>
                      </m:r>
                    </m:oMath>
                  </m:oMathPara>
                </a14:m>
                <a:endParaRPr lang="en-GB" sz="6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3884268"/>
                <a:ext cx="6851732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747199" y="5156613"/>
                <a:ext cx="685173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=15°+</m:t>
                      </m:r>
                      <m:r>
                        <a:rPr lang="en-US" sz="660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60</m:t>
                      </m:r>
                      <m:r>
                        <a:rPr lang="en-US" sz="6600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US" sz="66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199" y="5156613"/>
                <a:ext cx="6851732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9601200" y="5141487"/>
            <a:ext cx="1072553" cy="116891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263D5E-1B7D-4443-8E4C-47558924F948}"/>
                  </a:ext>
                </a:extLst>
              </p:cNvPr>
              <p:cNvSpPr txBox="1"/>
              <p:nvPr/>
            </p:nvSpPr>
            <p:spPr>
              <a:xfrm>
                <a:off x="2281707" y="9629243"/>
                <a:ext cx="1771767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/>
                        <m:e>
                          <m:d>
                            <m:dPr>
                              <m:ctrlPr>
                                <a:rPr lang="vi-VN" sz="6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−15°</m:t>
                              </m:r>
                            </m:e>
                          </m:d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600" i="1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.180°⇔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=15°+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vi-VN" sz="6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</m:oMath>
                  </m:oMathPara>
                </a14:m>
                <a:endParaRPr lang="vi-VN" sz="6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263D5E-1B7D-4443-8E4C-47558924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707" y="9629243"/>
                <a:ext cx="1771767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BFC727-A996-4168-9E33-BDC8BAEEAFE0}"/>
                  </a:ext>
                </a:extLst>
              </p:cNvPr>
              <p:cNvSpPr/>
              <p:nvPr/>
            </p:nvSpPr>
            <p:spPr>
              <a:xfrm>
                <a:off x="18692859" y="4182135"/>
                <a:ext cx="302493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60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BFC727-A996-4168-9E33-BDC8BAEEA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2859" y="4182135"/>
                <a:ext cx="3024931" cy="11079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4263D5E-1B7D-4443-8E4C-47558924F948}"/>
                  </a:ext>
                </a:extLst>
              </p:cNvPr>
              <p:cNvSpPr txBox="1"/>
              <p:nvPr/>
            </p:nvSpPr>
            <p:spPr>
              <a:xfrm>
                <a:off x="2161383" y="8289700"/>
                <a:ext cx="17994734" cy="1135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660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d>
                            <m:dPr>
                              <m:ctrlPr>
                                <a:rPr lang="vi-VN" sz="6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−15°</m:t>
                              </m:r>
                            </m:e>
                          </m:d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𝑐𝑜𝑡</m:t>
                          </m:r>
                          <m:d>
                            <m:dPr>
                              <m:ctrlPr>
                                <a:rPr lang="vi-VN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6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6600" i="1">
                                  <a:latin typeface="Cambria Math" panose="02040503050406030204" pitchFamily="18" charset="0"/>
                                </a:rPr>
                                <m:t>−15°</m:t>
                              </m:r>
                            </m:e>
                          </m:d>
                          <m:r>
                            <a:rPr lang="vi-VN" sz="6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66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⁡(30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vi-VN" sz="66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4263D5E-1B7D-4443-8E4C-47558924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83" y="8289700"/>
                <a:ext cx="17994734" cy="11353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53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6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36763" y="8605082"/>
            <a:ext cx="22136901" cy="4781207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09007" y="2385368"/>
            <a:ext cx="23391942" cy="604594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8504" y="11577413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685684" y="2446247"/>
                <a:ext cx="2256588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=−3</m:t>
                        </m:r>
                      </m:e>
                    </m:func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nghiệm là: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84" y="2446247"/>
                <a:ext cx="22565882" cy="1107996"/>
              </a:xfrm>
              <a:prstGeom prst="rect">
                <a:avLst/>
              </a:prstGeom>
              <a:blipFill>
                <a:blip r:embed="rId5"/>
                <a:stretch>
                  <a:fillRect l="-1864" t="-18681" b="-412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4690" y="4331320"/>
                <a:ext cx="522492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ô 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𝑛𝑔h𝑖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480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90" y="4331320"/>
                <a:ext cx="5224926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972799" y="4247448"/>
                <a:ext cx="8656269" cy="181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66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6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6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,(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GB" sz="6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9" y="4247448"/>
                <a:ext cx="8656269" cy="1818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466296" y="6568219"/>
                <a:ext cx="988894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arccot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(−3)+</m:t>
                      </m:r>
                      <m:r>
                        <m:rPr>
                          <m:nor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l-GR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π</m:t>
                      </m:r>
                    </m:oMath>
                  </m:oMathPara>
                </a14:m>
                <a:endParaRPr lang="en-GB" sz="6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96" y="6568219"/>
                <a:ext cx="9888948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1355244" y="6494829"/>
                <a:ext cx="11274223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66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6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arccot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−3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n-US" sz="6600" b="0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66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π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244" y="6494829"/>
                <a:ext cx="11274223" cy="1107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148827" y="6674351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357649-8C4F-446F-8207-880B4E19A465}"/>
                  </a:ext>
                </a:extLst>
              </p:cNvPr>
              <p:cNvSpPr txBox="1"/>
              <p:nvPr/>
            </p:nvSpPr>
            <p:spPr>
              <a:xfrm>
                <a:off x="20127638" y="5211198"/>
                <a:ext cx="284026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357649-8C4F-446F-8207-880B4E19A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638" y="5211198"/>
                <a:ext cx="284026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47B8C2-E9D8-4402-A9CD-B72C751104C9}"/>
                  </a:ext>
                </a:extLst>
              </p:cNvPr>
              <p:cNvSpPr txBox="1"/>
              <p:nvPr/>
            </p:nvSpPr>
            <p:spPr>
              <a:xfrm>
                <a:off x="2531673" y="10359331"/>
                <a:ext cx="13424893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6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660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</a:rPr>
                            <m:t>=−3⇔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𝑎𝑟𝑐</m:t>
                          </m:r>
                          <m:func>
                            <m:funcPr>
                              <m:ctrlP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vi-VN" sz="6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vi-VN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vi-VN" sz="6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47B8C2-E9D8-4402-A9CD-B72C7511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673" y="10359331"/>
                <a:ext cx="1342489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5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969785" y="7553331"/>
            <a:ext cx="22136901" cy="6162669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M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14298" y="2459033"/>
            <a:ext cx="23391942" cy="5115831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412901" y="1208473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901" y="1208473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591918" y="2368267"/>
            <a:ext cx="19514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8359" y="4578675"/>
                <a:ext cx="571264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60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unc>
                        <m:funcPr>
                          <m:ctrlPr>
                            <a:rPr lang="en-US" sz="6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tan</m:t>
                          </m:r>
                        </m:fName>
                        <m:e>
                          <m:r>
                            <a:rPr lang="en-US" sz="6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6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func>
                      <m:r>
                        <a:rPr lang="en-US" sz="60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60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6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359" y="4578675"/>
                <a:ext cx="5712646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592310" y="5907640"/>
                <a:ext cx="7629905" cy="1725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60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60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60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60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60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 b="0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6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sz="6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10" y="5907640"/>
                <a:ext cx="7629905" cy="17251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015935" y="4883913"/>
                <a:ext cx="571264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cot</m:t>
                          </m:r>
                        </m:fName>
                        <m:e>
                          <m:r>
                            <a:rPr lang="en-US" sz="6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func>
                      <m:r>
                        <a:rPr lang="en-US" sz="60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=0</m:t>
                      </m:r>
                    </m:oMath>
                  </m:oMathPara>
                </a14:m>
                <a:endParaRPr lang="en-GB" sz="6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935" y="4883913"/>
                <a:ext cx="5712646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430000" y="6269398"/>
                <a:ext cx="6110656" cy="112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60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600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600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60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 b="0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cot</m:t>
                          </m:r>
                        </m:fName>
                        <m:e>
                          <m:r>
                            <a:rPr lang="en-US" sz="6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e>
                      </m:func>
                      <m:r>
                        <a:rPr lang="en-US" sz="60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00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r>
                        <m:rPr>
                          <m:nor/>
                        </m:rPr>
                        <a:rPr lang="en-US" sz="6000"/>
                        <m:t>.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6269398"/>
                <a:ext cx="6110656" cy="1124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880642" y="462306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6930BA-71B9-4995-9ACF-226EB263925E}"/>
                  </a:ext>
                </a:extLst>
              </p:cNvPr>
              <p:cNvSpPr txBox="1"/>
              <p:nvPr/>
            </p:nvSpPr>
            <p:spPr>
              <a:xfrm>
                <a:off x="1344674" y="8366004"/>
                <a:ext cx="16929164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𝑘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nghiệm dương bé nhất là: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6930BA-71B9-4995-9ACF-226EB2639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674" y="8366004"/>
                <a:ext cx="16929164" cy="1231106"/>
              </a:xfrm>
              <a:prstGeom prst="rect">
                <a:avLst/>
              </a:prstGeom>
              <a:blipFill>
                <a:blip r:embed="rId8"/>
                <a:stretch>
                  <a:fillRect l="-72" t="-11386" b="-193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4CEC9A-E6E0-4660-A752-FE97295C4F18}"/>
                  </a:ext>
                </a:extLst>
              </p:cNvPr>
              <p:cNvSpPr txBox="1"/>
              <p:nvPr/>
            </p:nvSpPr>
            <p:spPr>
              <a:xfrm>
                <a:off x="1289125" y="9847430"/>
                <a:ext cx="16929164" cy="13004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000" b="0"/>
                  <a:t>B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nghiệm dương bé nhất là: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4CEC9A-E6E0-4660-A752-FE97295C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25" y="9847430"/>
                <a:ext cx="16929164" cy="1300484"/>
              </a:xfrm>
              <a:prstGeom prst="rect">
                <a:avLst/>
              </a:prstGeom>
              <a:blipFill>
                <a:blip r:embed="rId9"/>
                <a:stretch>
                  <a:fillRect l="-2700" t="-5140" b="-200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A2A5B1-6DE7-485D-BB14-C4F6CFACDD10}"/>
                  </a:ext>
                </a:extLst>
              </p:cNvPr>
              <p:cNvSpPr txBox="1"/>
              <p:nvPr/>
            </p:nvSpPr>
            <p:spPr>
              <a:xfrm>
                <a:off x="1229188" y="11186197"/>
                <a:ext cx="16929164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6000" b="0"/>
                  <a:t>C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nghiệm dương bé nhất là: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A2A5B1-6DE7-485D-BB14-C4F6CFAC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88" y="11186197"/>
                <a:ext cx="16929164" cy="1231106"/>
              </a:xfrm>
              <a:prstGeom prst="rect">
                <a:avLst/>
              </a:prstGeom>
              <a:blipFill>
                <a:blip r:embed="rId10"/>
                <a:stretch>
                  <a:fillRect l="-2737" t="-11386" b="-212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871E957-A866-42B6-A6D1-0B3B100AEECF}"/>
                  </a:ext>
                </a:extLst>
              </p:cNvPr>
              <p:cNvSpPr txBox="1"/>
              <p:nvPr/>
            </p:nvSpPr>
            <p:spPr>
              <a:xfrm>
                <a:off x="1229188" y="12268200"/>
                <a:ext cx="16929164" cy="13251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 nghiệm dương bé nhất là: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871E957-A866-42B6-A6D1-0B3B100A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88" y="12268200"/>
                <a:ext cx="16929164" cy="1325171"/>
              </a:xfrm>
              <a:prstGeom prst="rect">
                <a:avLst/>
              </a:prstGeom>
              <a:blipFill>
                <a:blip r:embed="rId11"/>
                <a:stretch>
                  <a:fillRect t="-3687" b="-175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2ED5D8A-261D-4B03-AF17-9B2D95EB2D59}"/>
                  </a:ext>
                </a:extLst>
              </p:cNvPr>
              <p:cNvSpPr txBox="1"/>
              <p:nvPr/>
            </p:nvSpPr>
            <p:spPr>
              <a:xfrm>
                <a:off x="19214281" y="9659272"/>
                <a:ext cx="284026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66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2ED5D8A-261D-4B03-AF17-9B2D95EB2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4281" y="9659272"/>
                <a:ext cx="2840265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56" grpId="0"/>
      <p:bldP spid="58" grpId="0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21681" y="3976304"/>
            <a:ext cx="221955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err="1">
                  <a:solidFill>
                    <a:srgbClr val="FF0000"/>
                  </a:solidFill>
                </a:rPr>
                <a:t>TIẾT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HỌC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KẾT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THÚC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b="1" err="1">
                  <a:solidFill>
                    <a:srgbClr val="FF0000"/>
                  </a:solidFill>
                </a:rPr>
                <a:t>TRÂN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TRỌNG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CÁM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ƠN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CÁC</a:t>
              </a:r>
              <a:r>
                <a:rPr lang="en-US" sz="6600" b="1">
                  <a:solidFill>
                    <a:srgbClr val="FF0000"/>
                  </a:solidFill>
                </a:rPr>
                <a:t> EM </a:t>
              </a:r>
              <a:r>
                <a:rPr lang="en-US" sz="6600" b="1" err="1">
                  <a:solidFill>
                    <a:srgbClr val="FF0000"/>
                  </a:solidFill>
                </a:rPr>
                <a:t>HỌC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SINH</a:t>
              </a:r>
              <a:r>
                <a:rPr lang="en-US" sz="6600" b="1">
                  <a:solidFill>
                    <a:srgbClr val="FF0000"/>
                  </a:solidFill>
                </a:rPr>
                <a:t> </a:t>
              </a:r>
              <a:r>
                <a:rPr lang="en-US" sz="6600" b="1" err="1">
                  <a:solidFill>
                    <a:srgbClr val="FF0000"/>
                  </a:solidFill>
                </a:rPr>
                <a:t>ĐÃ</a:t>
              </a:r>
              <a:r>
                <a:rPr lang="en-US" sz="6600" b="1">
                  <a:solidFill>
                    <a:srgbClr val="FF0000"/>
                  </a:solidFill>
                </a:rPr>
                <a:t> THEO </a:t>
              </a:r>
              <a:r>
                <a:rPr lang="en-US" sz="6600" b="1" err="1">
                  <a:solidFill>
                    <a:srgbClr val="FF0000"/>
                  </a:solidFill>
                </a:rPr>
                <a:t>DÕI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14656" y="2129037"/>
            <a:ext cx="8915144" cy="101566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6000" b="1">
                <a:solidFill>
                  <a:srgbClr val="0000FF"/>
                </a:solidFill>
              </a:rPr>
              <a:t>Kiểm tra bài cũ: </a:t>
            </a:r>
            <a:endParaRPr lang="vi-VN" sz="60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914656" y="3352800"/>
                <a:ext cx="22173944" cy="116095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spc="-40"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sz="6600" spc="-4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Điều kiện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</m:func>
                  </m:oMath>
                </a14:m>
                <a:endParaRPr lang="vi-VN" sz="66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56" y="3352800"/>
                <a:ext cx="22173944" cy="1160959"/>
              </a:xfrm>
              <a:prstGeom prst="rect">
                <a:avLst/>
              </a:prstGeom>
              <a:blipFill>
                <a:blip r:embed="rId3"/>
                <a:stretch>
                  <a:fillRect l="-1182" t="-13158" b="-4000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46721B-272B-4DEE-9279-BCCAE37A138E}"/>
                  </a:ext>
                </a:extLst>
              </p:cNvPr>
              <p:cNvSpPr txBox="1"/>
              <p:nvPr/>
            </p:nvSpPr>
            <p:spPr>
              <a:xfrm>
                <a:off x="1066992" y="5105400"/>
                <a:ext cx="21869272" cy="2467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𝑐𝑜𝑡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6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≠0⇔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,(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6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vi-VN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46721B-272B-4DEE-9279-BCCAE37A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92" y="5105400"/>
                <a:ext cx="21869272" cy="2467086"/>
              </a:xfrm>
              <a:prstGeom prst="rect">
                <a:avLst/>
              </a:prstGeom>
              <a:blipFill>
                <a:blip r:embed="rId4"/>
                <a:stretch>
                  <a:fillRect l="-1895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>
            <a:extLst>
              <a:ext uri="{FF2B5EF4-FFF2-40B4-BE49-F238E27FC236}">
                <a16:creationId xmlns:a16="http://schemas.microsoft.com/office/drawing/2014/main" id="{D724630B-FEA9-4DCC-8F28-0B525672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38197" r="45512" b="35576"/>
          <a:stretch>
            <a:fillRect/>
          </a:stretch>
        </p:blipFill>
        <p:spPr bwMode="auto">
          <a:xfrm>
            <a:off x="435429" y="3874531"/>
            <a:ext cx="16310882" cy="633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8619D-C45D-4ACD-9DEB-1F29E9AD8492}"/>
              </a:ext>
            </a:extLst>
          </p:cNvPr>
          <p:cNvSpPr txBox="1"/>
          <p:nvPr/>
        </p:nvSpPr>
        <p:spPr>
          <a:xfrm>
            <a:off x="54429" y="1449411"/>
            <a:ext cx="2179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 thị hàm số y = cot x, y = a. Có nhận xét gì về mối quan hệ của các hoành độ giao điểm của hai đồ thị đó</a:t>
            </a:r>
            <a:endParaRPr lang="vi-VN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B62508E8-0F9D-4B68-9F01-E544ADB9F0B5}"/>
                  </a:ext>
                </a:extLst>
              </p:cNvPr>
              <p:cNvSpPr/>
              <p:nvPr/>
            </p:nvSpPr>
            <p:spPr>
              <a:xfrm>
                <a:off x="914400" y="10210800"/>
                <a:ext cx="12039600" cy="3810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hoành độ giao điểm của hai đồ thị sai khác nhau một bội số của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Arrow: Right 2">
                <a:extLst>
                  <a:ext uri="{FF2B5EF4-FFF2-40B4-BE49-F238E27FC236}">
                    <a16:creationId xmlns:a16="http://schemas.microsoft.com/office/drawing/2014/main" id="{B62508E8-0F9D-4B68-9F01-E544ADB9F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0210800"/>
                <a:ext cx="12039600" cy="3810000"/>
              </a:xfrm>
              <a:prstGeom prst="rightArrow">
                <a:avLst/>
              </a:prstGeom>
              <a:blipFill>
                <a:blip r:embed="rId3"/>
                <a:stretch>
                  <a:fillRect l="-2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09FAF1A1-9B67-48E6-814A-44E70AFE472D}"/>
                  </a:ext>
                </a:extLst>
              </p:cNvPr>
              <p:cNvSpPr/>
              <p:nvPr/>
            </p:nvSpPr>
            <p:spPr>
              <a:xfrm>
                <a:off x="14249400" y="3573069"/>
                <a:ext cx="11832772" cy="10175588"/>
              </a:xfrm>
              <a:prstGeom prst="cloudCallout">
                <a:avLst>
                  <a:gd name="adj1" fmla="val -18425"/>
                  <a:gd name="adj2" fmla="val 5961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algn="ctr"/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cot x = a.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cot x = 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6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(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vi-VN" dirty="0"/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09FAF1A1-9B67-48E6-814A-44E70AFE4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3573069"/>
                <a:ext cx="11832772" cy="10175588"/>
              </a:xfrm>
              <a:prstGeom prst="cloudCallout">
                <a:avLst>
                  <a:gd name="adj1" fmla="val -18425"/>
                  <a:gd name="adj2" fmla="val 5961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8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1219200" y="1828801"/>
            <a:ext cx="14849139" cy="1107996"/>
            <a:chOff x="7459670" y="7456091"/>
            <a:chExt cx="14851072" cy="1108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TRÌNH </a:t>
                  </a:r>
                  <a14:m>
                    <m:oMath xmlns:m="http://schemas.openxmlformats.org/officeDocument/2006/math"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𝐜𝐨𝐭</m:t>
                      </m:r>
                      <m:r>
                        <a:rPr lang="en-US" sz="6600" b="1" i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66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66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(1)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456091"/>
                  <a:ext cx="13317555" cy="1108141"/>
                </a:xfrm>
                <a:prstGeom prst="rect">
                  <a:avLst/>
                </a:prstGeom>
                <a:blipFill>
                  <a:blip r:embed="rId2"/>
                  <a:stretch>
                    <a:fillRect l="-2106" b="-2087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7" name="Round Same Side Corner Rectangle 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673543" y="3676885"/>
                <a:ext cx="20809553" cy="248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6600" spc="-40" dirty="0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6600" spc="-4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Điều</a:t>
                </a:r>
                <a:r>
                  <a:rPr lang="en-US" sz="6600" spc="-4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spc="-4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kiện</a:t>
                </a:r>
                <a:r>
                  <a:rPr lang="en-US" sz="6600" spc="-4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spc="-4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6600" spc="-4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spc="-4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phương</a:t>
                </a:r>
                <a:r>
                  <a:rPr lang="en-US" sz="6600" spc="-4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spc="-4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6600" spc="-4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66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43" y="3676885"/>
                <a:ext cx="20809553" cy="2488630"/>
              </a:xfrm>
              <a:prstGeom prst="rect">
                <a:avLst/>
              </a:prstGeom>
              <a:blipFill>
                <a:blip r:embed="rId3"/>
                <a:stretch>
                  <a:fillRect l="-2022" t="-6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673543" y="5307730"/>
                <a:ext cx="20809553" cy="507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6600" spc="-4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</a:t>
                </a:r>
                <a:r>
                  <a:rPr lang="en-US" sz="6600" spc="-4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Gọi</a:t>
                </a:r>
                <a:r>
                  <a:rPr lang="en-US" sz="6600" spc="-4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6600" b="0" i="1" spc="-4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hoành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giao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sSub>
                          <m:sSubPr>
                            <m:ctrlPr>
                              <a:rPr lang="en-US" sz="6600" b="0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6600" b="0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6600" b="0" i="1" smtClean="0">
                                <a:effectLst/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thỏa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mãn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điều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kiện</a:t>
                </a:r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66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66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6600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6600" dirty="0" err="1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Kí</a:t>
                </a:r>
                <a:r>
                  <a:rPr lang="en-US" sz="6600" dirty="0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hiệu</a:t>
                </a:r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arc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𝑐𝑜𝑡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 </a:t>
                </a:r>
                <a:r>
                  <a:rPr lang="en-US" sz="66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Khi</a:t>
                </a:r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, </a:t>
                </a:r>
                <a:r>
                  <a:rPr lang="en-US" sz="66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nghiệm</a:t>
                </a:r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phương</a:t>
                </a:r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endParaRPr lang="en-US" sz="6600" dirty="0" smtClean="0"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6600" dirty="0" err="1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6600" dirty="0" smtClean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6600" dirty="0"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arc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𝑐𝑜𝑡</m:t>
                        </m:r>
                      </m:fName>
                      <m:e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,(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6600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43" y="5307730"/>
                <a:ext cx="20809553" cy="5072158"/>
              </a:xfrm>
              <a:prstGeom prst="rect">
                <a:avLst/>
              </a:prstGeom>
              <a:blipFill>
                <a:blip r:embed="rId4"/>
                <a:stretch>
                  <a:fillRect l="-2022" t="-3125" r="-2022" b="-6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6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90134" y="1817201"/>
            <a:ext cx="6216444" cy="1107996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+ </a:t>
            </a:r>
            <a:r>
              <a:rPr lang="fr-FR" sz="6600" b="1">
                <a:solidFill>
                  <a:srgbClr val="0000FF"/>
                </a:solidFill>
              </a:rPr>
              <a:t>Chú ý:</a:t>
            </a:r>
            <a:endParaRPr lang="vi-VN" sz="44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4652" y="2910020"/>
                <a:ext cx="16993066" cy="1427570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600">
                    <a:latin typeface="Arial" pitchFamily="34" charset="0"/>
                    <a:cs typeface="Arial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660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6600" i="1">
                            <a:latin typeface="Cambria Math"/>
                          </a:rPr>
                          <m:t>𝛼</m:t>
                        </m:r>
                      </m:e>
                    </m:func>
                    <m:r>
                      <a:rPr lang="en-US" sz="6600" i="1">
                        <a:latin typeface="Cambria Math"/>
                      </a:rPr>
                      <m:t>⇔</m:t>
                    </m:r>
                    <m:r>
                      <a:rPr lang="en-US" sz="6600" i="1">
                        <a:latin typeface="Cambria Math"/>
                      </a:rPr>
                      <m:t>𝑥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i="1">
                        <a:latin typeface="Cambria Math"/>
                      </a:rPr>
                      <m:t>𝛼</m:t>
                    </m:r>
                    <m:r>
                      <a:rPr lang="en-US" sz="6600" i="1">
                        <a:latin typeface="Cambria Math"/>
                      </a:rPr>
                      <m:t>+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𝑘</m:t>
                        </m:r>
                        <m:r>
                          <a:rPr lang="en-US" sz="6600" i="1">
                            <a:latin typeface="Cambria Math"/>
                          </a:rPr>
                          <m:t>∈</m:t>
                        </m:r>
                        <m:r>
                          <a:rPr lang="en-US" sz="6600" i="1">
                            <a:latin typeface="Cambria Math"/>
                          </a:rPr>
                          <m:t>ℤ</m:t>
                        </m:r>
                      </m:e>
                    </m:d>
                    <m:r>
                      <a:rPr lang="en-US" sz="66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660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52" y="2910020"/>
                <a:ext cx="16993066" cy="1427570"/>
              </a:xfrm>
              <a:prstGeom prst="rect">
                <a:avLst/>
              </a:prstGeom>
              <a:blipFill>
                <a:blip r:embed="rId3"/>
                <a:stretch>
                  <a:fillRect l="-2439" b="-3106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92881" y="7231911"/>
                <a:ext cx="16993066" cy="2950744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600">
                    <a:latin typeface="Arial" pitchFamily="34" charset="0"/>
                    <a:cs typeface="Arial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latin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en-US" sz="660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endParaRPr lang="en-US" sz="6600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⇔</m:t>
                    </m:r>
                    <m:r>
                      <a:rPr lang="en-US" sz="6600" i="1">
                        <a:latin typeface="Cambria Math"/>
                      </a:rPr>
                      <m:t>𝑥</m:t>
                    </m:r>
                    <m:r>
                      <a:rPr lang="en-US" sz="6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i="1">
                            <a:latin typeface="Cambria Math"/>
                          </a:rPr>
                          <m:t>𝛽</m:t>
                        </m:r>
                      </m:e>
                      <m:sup>
                        <m:r>
                          <a:rPr lang="en-US" sz="66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6600" i="1">
                        <a:latin typeface="Cambria Math"/>
                      </a:rPr>
                      <m:t>+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660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6600">
                        <a:latin typeface="Cambria Math"/>
                      </a:rPr>
                      <m:t>(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i="1">
                        <a:latin typeface="Cambria Math"/>
                      </a:rPr>
                      <m:t>∈</m:t>
                    </m:r>
                    <m:r>
                      <a:rPr lang="en-US" sz="6600" i="1">
                        <a:latin typeface="Cambria Math"/>
                      </a:rPr>
                      <m:t>ℤ</m:t>
                    </m:r>
                    <m:r>
                      <a:rPr lang="en-US" sz="6600">
                        <a:latin typeface="Cambria Math"/>
                      </a:rPr>
                      <m:t>)</m:t>
                    </m:r>
                  </m:oMath>
                </a14:m>
                <a:r>
                  <a:rPr lang="en-US" sz="660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81" y="7231911"/>
                <a:ext cx="16993066" cy="2950744"/>
              </a:xfrm>
              <a:prstGeom prst="rect">
                <a:avLst/>
              </a:prstGeom>
              <a:blipFill>
                <a:blip r:embed="rId4"/>
                <a:stretch>
                  <a:fillRect l="-2476" b="-1466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192881" y="9473694"/>
            <a:ext cx="14809119" cy="295106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c) Trong một công thức nghiệm không dùng đồng thời 2 đơn vị đo.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92881" y="4428210"/>
                <a:ext cx="16993066" cy="2956835"/>
              </a:xfrm>
              <a:prstGeom prst="rect">
                <a:avLst/>
              </a:prstGeom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600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quát</a:t>
                </a:r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6600" i="1"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6600">
                            <a:latin typeface="Cambria Math"/>
                          </a:rPr>
                          <m:t>g</m:t>
                        </m:r>
                        <m:d>
                          <m:d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6600"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</m:func>
                  </m:oMath>
                </a14:m>
                <a:endParaRPr lang="en-US" sz="660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6600" i="1">
                        <a:latin typeface="Cambria Math"/>
                      </a:rPr>
                      <m:t>⇔</m:t>
                    </m:r>
                    <m:r>
                      <a:rPr lang="en-US" sz="6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+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i="1">
                        <a:latin typeface="Cambria Math"/>
                      </a:rPr>
                      <m:t>𝜋</m:t>
                    </m:r>
                    <m:r>
                      <a:rPr lang="en-US" sz="6600">
                        <a:latin typeface="Cambria Math"/>
                      </a:rPr>
                      <m:t>(</m:t>
                    </m:r>
                    <m:r>
                      <a:rPr lang="en-US" sz="6600" i="1">
                        <a:latin typeface="Cambria Math"/>
                      </a:rPr>
                      <m:t>𝑘</m:t>
                    </m:r>
                    <m:r>
                      <a:rPr lang="en-US" sz="6600" i="1">
                        <a:latin typeface="Cambria Math"/>
                      </a:rPr>
                      <m:t>∈</m:t>
                    </m:r>
                    <m:r>
                      <a:rPr lang="en-US" sz="6600" i="1">
                        <a:latin typeface="Cambria Math"/>
                      </a:rPr>
                      <m:t>ℤ</m:t>
                    </m:r>
                    <m:r>
                      <a:rPr lang="en-US" sz="6600">
                        <a:latin typeface="Cambria Math"/>
                      </a:rPr>
                      <m:t>)</m:t>
                    </m:r>
                  </m:oMath>
                </a14:m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881" y="4428210"/>
                <a:ext cx="16993066" cy="2956835"/>
              </a:xfrm>
              <a:prstGeom prst="rect">
                <a:avLst/>
              </a:prstGeom>
              <a:blipFill>
                <a:blip r:embed="rId5"/>
                <a:stretch>
                  <a:fillRect l="-2476" b="-1484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57477" y="2910020"/>
            <a:ext cx="15272657" cy="1043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9" grpId="0"/>
      <p:bldP spid="20" grpId="0"/>
      <p:bldP spid="2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8C2F5C-0AC3-4319-A565-22FDA1E5A296}"/>
              </a:ext>
            </a:extLst>
          </p:cNvPr>
          <p:cNvSpPr/>
          <p:nvPr/>
        </p:nvSpPr>
        <p:spPr>
          <a:xfrm>
            <a:off x="609600" y="2774671"/>
            <a:ext cx="17907000" cy="1785104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6600" b="1">
                <a:solidFill>
                  <a:srgbClr val="0000CC"/>
                </a:solidFill>
              </a:rPr>
              <a:t>+ </a:t>
            </a:r>
            <a:r>
              <a:rPr lang="en-US" sz="6600" b="1">
                <a:solidFill>
                  <a:srgbClr val="0000CC"/>
                </a:solidFill>
              </a:rPr>
              <a:t>Các trường hợp đặc biệt</a:t>
            </a:r>
          </a:p>
          <a:p>
            <a:endParaRPr lang="vi-VN" sz="4400" b="1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04AC1C-7FE0-4EAB-8D6E-771131C4C268}"/>
                  </a:ext>
                </a:extLst>
              </p:cNvPr>
              <p:cNvSpPr/>
              <p:nvPr/>
            </p:nvSpPr>
            <p:spPr>
              <a:xfrm>
                <a:off x="1219200" y="4800600"/>
                <a:ext cx="19507200" cy="556165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 numCol="1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660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66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660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6600" i="0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cot</m:t>
                                </m:r>
                              </m:fName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6600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𝑘</m:t>
                                </m:r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6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660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6600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cot</m:t>
                                </m:r>
                              </m:fName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6600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6600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600" b="0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𝑘</m:t>
                                </m:r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  <m:r>
                              <a:rPr lang="en-US" sz="6600" b="0" i="1" smtClean="0">
                                <a:latin typeface="Cambria Math"/>
                                <a:ea typeface="Cambria Math" pitchFamily="18" charset="0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660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6600" i="0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cot</m:t>
                                </m:r>
                              </m:fName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6600" b="0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6600">
                                <a:latin typeface="Cambria Math" pitchFamily="18" charset="0"/>
                                <a:ea typeface="Cambria Math" pitchFamily="18" charset="0"/>
                              </a:rPr>
                              <m:t>0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660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60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600" b="0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𝑘</m:t>
                            </m:r>
                            <m:r>
                              <a:rPr lang="en-US" sz="6600" i="1">
                                <a:latin typeface="Cambria Math" pitchFamily="18" charset="0"/>
                                <a:ea typeface="Cambria Math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𝑘</m:t>
                                </m:r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6600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66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604AC1C-7FE0-4EAB-8D6E-771131C4C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00600"/>
                <a:ext cx="19507200" cy="5561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5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2EAFB-F6AA-4311-9C39-EFB7BCBE4604}"/>
                  </a:ext>
                </a:extLst>
              </p:cNvPr>
              <p:cNvSpPr txBox="1"/>
              <p:nvPr/>
            </p:nvSpPr>
            <p:spPr>
              <a:xfrm>
                <a:off x="457200" y="2219384"/>
                <a:ext cx="22555200" cy="221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>
                    <a:solidFill>
                      <a:srgbClr val="0000CC"/>
                    </a:solidFill>
                  </a:rPr>
                  <a:t>Ví dụ</a:t>
                </a:r>
                <a:r>
                  <a:rPr 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Họ nghiệm nào d</a:t>
                </a:r>
                <a:r>
                  <a:rPr lang="vi-VN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ưới đây là họ nghiệm của phương trình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6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vi-VN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6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6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func>
                  </m:oMath>
                </a14:m>
                <a:endParaRPr lang="vi-VN" sz="6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52EAFB-F6AA-4311-9C39-EFB7BCBE4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19384"/>
                <a:ext cx="22555200" cy="2219325"/>
              </a:xfrm>
              <a:prstGeom prst="rect">
                <a:avLst/>
              </a:prstGeom>
              <a:blipFill>
                <a:blip r:embed="rId2"/>
                <a:stretch>
                  <a:fillRect l="-1838" t="-101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ABDF3FF-ACD4-4607-9C41-80DBF62795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274358"/>
                  </p:ext>
                </p:extLst>
              </p:nvPr>
            </p:nvGraphicFramePr>
            <p:xfrm>
              <a:off x="986589" y="4845336"/>
              <a:ext cx="22757822" cy="47802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757822">
                      <a:extLst>
                        <a:ext uri="{9D8B030D-6E8A-4147-A177-3AD203B41FA5}">
                          <a16:colId xmlns:a16="http://schemas.microsoft.com/office/drawing/2014/main" val="3430214438"/>
                        </a:ext>
                      </a:extLst>
                    </a:gridCol>
                  </a:tblGrid>
                  <a:tr h="239010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6600">
                              <a:effectLst/>
                            </a:rPr>
                            <a:t>A.</a:t>
                          </a:r>
                          <a14:m>
                            <m:oMath xmlns:m="http://schemas.openxmlformats.org/officeDocument/2006/math">
                              <m:r>
                                <a:rPr lang="vi-VN" sz="6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6600">
                              <a:effectLst/>
                            </a:rPr>
                            <a:t>                          </a:t>
                          </a:r>
                          <a:r>
                            <a:rPr lang="en-US" sz="6600">
                              <a:effectLst/>
                            </a:rPr>
                            <a:t>                         B.    </a:t>
                          </a:r>
                          <a:endParaRPr lang="vi-VN" sz="6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2441292575"/>
                      </a:ext>
                    </a:extLst>
                  </a:tr>
                  <a:tr h="239010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vi-VN" sz="6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3220632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ABDF3FF-ACD4-4607-9C41-80DBF62795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1274358"/>
                  </p:ext>
                </p:extLst>
              </p:nvPr>
            </p:nvGraphicFramePr>
            <p:xfrm>
              <a:off x="986589" y="4845336"/>
              <a:ext cx="22757822" cy="478020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2757822">
                      <a:extLst>
                        <a:ext uri="{9D8B030D-6E8A-4147-A177-3AD203B41FA5}">
                          <a16:colId xmlns:a16="http://schemas.microsoft.com/office/drawing/2014/main" val="3430214438"/>
                        </a:ext>
                      </a:extLst>
                    </a:gridCol>
                  </a:tblGrid>
                  <a:tr h="2390104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114300" marR="114300" marT="0" marB="0">
                        <a:blipFill>
                          <a:blip r:embed="rId3"/>
                          <a:stretch>
                            <a:fillRect l="-27" t="-10178" r="-54" b="-100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1292575"/>
                      </a:ext>
                    </a:extLst>
                  </a:tr>
                  <a:tr h="2390104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vi-VN" sz="66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32206323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7">
            <a:extLst>
              <a:ext uri="{FF2B5EF4-FFF2-40B4-BE49-F238E27FC236}">
                <a16:creationId xmlns:a16="http://schemas.microsoft.com/office/drawing/2014/main" id="{440E28E0-5B20-471A-8DEA-4A5C30EE0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218613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vi-VN" altLang="ja-JP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vi-VN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95427E-4EDF-41A4-B857-022C50EA7FD2}"/>
              </a:ext>
            </a:extLst>
          </p:cNvPr>
          <p:cNvSpPr/>
          <p:nvPr/>
        </p:nvSpPr>
        <p:spPr>
          <a:xfrm>
            <a:off x="659642" y="5046861"/>
            <a:ext cx="1346489" cy="1121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</a:t>
            </a:r>
            <a:endParaRPr lang="vi-VN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730C20-1BDF-4919-8CB2-9A38B55E76C5}"/>
              </a:ext>
            </a:extLst>
          </p:cNvPr>
          <p:cNvSpPr/>
          <p:nvPr/>
        </p:nvSpPr>
        <p:spPr>
          <a:xfrm>
            <a:off x="12192000" y="4986408"/>
            <a:ext cx="1421822" cy="1055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B</a:t>
            </a:r>
            <a:endParaRPr lang="vi-VN" b="1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686B5B2-C520-4AB2-AD2C-ED18D6011675}"/>
              </a:ext>
            </a:extLst>
          </p:cNvPr>
          <p:cNvSpPr/>
          <p:nvPr/>
        </p:nvSpPr>
        <p:spPr>
          <a:xfrm>
            <a:off x="659642" y="8196733"/>
            <a:ext cx="1371600" cy="995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</a:t>
            </a:r>
            <a:endParaRPr lang="vi-VN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3E25A9-A71E-4594-B542-67358D61A618}"/>
              </a:ext>
            </a:extLst>
          </p:cNvPr>
          <p:cNvSpPr/>
          <p:nvPr/>
        </p:nvSpPr>
        <p:spPr>
          <a:xfrm>
            <a:off x="12167937" y="8178940"/>
            <a:ext cx="1421822" cy="903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</a:t>
            </a:r>
            <a:endParaRPr lang="vi-V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88442F-DAB4-40F9-85A2-9B92FBCD1E22}"/>
                  </a:ext>
                </a:extLst>
              </p:cNvPr>
              <p:cNvSpPr txBox="1"/>
              <p:nvPr/>
            </p:nvSpPr>
            <p:spPr>
              <a:xfrm>
                <a:off x="1701511" y="10928351"/>
                <a:ext cx="17424689" cy="1445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600"/>
                  <a:t>ĐÁP ÁN: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6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6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vi-VN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6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6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sz="6600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f>
                              <m:fPr>
                                <m:ctrlPr>
                                  <a:rPr lang="vi-VN" sz="6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vi-VN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⇔</m:t>
                            </m:r>
                            <m:r>
                              <a:rPr lang="vi-VN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6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6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vi-VN" sz="6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vi-VN" sz="6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vi-VN" sz="6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func>
                      </m:e>
                    </m:func>
                  </m:oMath>
                </a14:m>
                <a:endParaRPr lang="vi-VN" sz="66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88442F-DAB4-40F9-85A2-9B92FBCD1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511" y="10928351"/>
                <a:ext cx="17424689" cy="1445973"/>
              </a:xfrm>
              <a:prstGeom prst="rect">
                <a:avLst/>
              </a:prstGeom>
              <a:blipFill>
                <a:blip r:embed="rId12"/>
                <a:stretch>
                  <a:fillRect l="-2378" t="-8439" b="-147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CD43CA-DAA3-4E50-983D-9CA608BF30EB}"/>
                  </a:ext>
                </a:extLst>
              </p:cNvPr>
              <p:cNvSpPr/>
              <p:nvPr/>
            </p:nvSpPr>
            <p:spPr>
              <a:xfrm>
                <a:off x="2153653" y="4791875"/>
                <a:ext cx="7068730" cy="144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6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6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6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/>
                  <a:t> </a:t>
                </a:r>
                <a:endParaRPr lang="vi-VN" sz="660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5CD43CA-DAA3-4E50-983D-9CA608BF3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53" y="4791875"/>
                <a:ext cx="7068730" cy="14447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300898-E8FC-4803-9D17-CA98E0436974}"/>
                  </a:ext>
                </a:extLst>
              </p:cNvPr>
              <p:cNvSpPr/>
              <p:nvPr/>
            </p:nvSpPr>
            <p:spPr>
              <a:xfrm>
                <a:off x="13637885" y="4815843"/>
                <a:ext cx="7068730" cy="1445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6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/>
                  <a:t> </a:t>
                </a:r>
                <a:endParaRPr lang="vi-VN" sz="66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300898-E8FC-4803-9D17-CA98E0436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7885" y="4815843"/>
                <a:ext cx="7068730" cy="14459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C9B4A3-69E0-4FFB-9125-1DA825B4F1B8}"/>
                  </a:ext>
                </a:extLst>
              </p:cNvPr>
              <p:cNvSpPr/>
              <p:nvPr/>
            </p:nvSpPr>
            <p:spPr>
              <a:xfrm>
                <a:off x="1919614" y="7998661"/>
                <a:ext cx="7536807" cy="1444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6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/>
                  <a:t> </a:t>
                </a:r>
                <a:endParaRPr lang="vi-VN" sz="660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C9B4A3-69E0-4FFB-9125-1DA825B4F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14" y="7998661"/>
                <a:ext cx="7536807" cy="1444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4D53A2-7967-4F71-896C-C6B879AA942D}"/>
                  </a:ext>
                </a:extLst>
              </p:cNvPr>
              <p:cNvSpPr/>
              <p:nvPr/>
            </p:nvSpPr>
            <p:spPr>
              <a:xfrm>
                <a:off x="13786937" y="7997442"/>
                <a:ext cx="7536807" cy="1445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6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6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/>
                  <a:t> </a:t>
                </a:r>
                <a:endParaRPr lang="vi-VN" sz="660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4D53A2-7967-4F71-896C-C6B879AA94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937" y="7997442"/>
                <a:ext cx="7536807" cy="14459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8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533400" y="2362200"/>
            <a:ext cx="21793200" cy="1785104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6600" b="1">
                <a:solidFill>
                  <a:srgbClr val="0000FF"/>
                </a:solidFill>
              </a:rPr>
              <a:t>+ Ví dụ :</a:t>
            </a: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Giải các phương trình sau</a:t>
            </a:r>
          </a:p>
          <a:p>
            <a:endParaRPr lang="vi-VN" sz="44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3558579"/>
                <a:ext cx="22783800" cy="6738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a:rPr lang="en-US" sz="66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6600" i="0" smtClean="0">
                            <a:latin typeface="Cambria Math" pitchFamily="18" charset="0"/>
                            <a:ea typeface="Cambria Math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66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</m:func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cot</m:t>
                    </m:r>
                    <m: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3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​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 	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>
                        <a:latin typeface="Cambria Math" panose="02040503050406030204" pitchFamily="18" charset="0"/>
                        <a:ea typeface="Cambria Math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ot</m:t>
                    </m:r>
                    <m:r>
                      <a:rPr lang="en-US" sz="6600">
                        <a:latin typeface="Cambria Math" pitchFamily="18" charset="0"/>
                        <a:ea typeface="Cambria Math" pitchFamily="18" charset="0"/>
                      </a:rPr>
                      <m:t>(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3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6600" b="0" i="1" smtClean="0"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sSup>
                      <m:sSup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15</m:t>
                        </m:r>
                      </m:e>
                      <m:sup>
                        <m:r>
                          <a:rPr lang="en-US" sz="6600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p>
                    </m:sSup>
                    <m:r>
                      <a:rPr lang="en-US" sz="660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	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6600">
                    <a:latin typeface="Cambria Math" pitchFamily="18" charset="0"/>
                    <a:ea typeface="Cambria Math" pitchFamily="18" charset="0"/>
                  </a:rPr>
                  <a:t>4)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cot</m:t>
                        </m:r>
                        <m:r>
                          <a:rPr lang="en-US" sz="6600" b="0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ctrlP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)</m:t>
                        </m:r>
                      </m:e>
                    </m:func>
                    <m:r>
                      <a:rPr lang="en-US" sz="66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func>
                      <m:func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600" i="0" smtClean="0">
                            <a:latin typeface="Cambria Math" pitchFamily="18" charset="0"/>
                            <a:ea typeface="Cambria Math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sz="660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660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58579"/>
                <a:ext cx="22783800" cy="6738511"/>
              </a:xfrm>
              <a:prstGeom prst="rect">
                <a:avLst/>
              </a:prstGeom>
              <a:blipFill>
                <a:blip r:embed="rId3"/>
                <a:stretch>
                  <a:fillRect l="-1819" b="-10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4391025" y="3892537"/>
            <a:ext cx="16868775" cy="2123658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6600" b="1">
                <a:solidFill>
                  <a:srgbClr val="0000FF"/>
                </a:solidFill>
              </a:rPr>
              <a:t>Bài tập: </a:t>
            </a:r>
            <a:r>
              <a:rPr lang="en-US" sz="6600">
                <a:latin typeface="Times New Roman" panose="02020603050405020304" pitchFamily="18" charset="0"/>
                <a:cs typeface="Times New Roman" panose="02020603050405020304" pitchFamily="18" charset="0"/>
              </a:rPr>
              <a:t>Giải các phương trình sau</a:t>
            </a:r>
          </a:p>
          <a:p>
            <a:endParaRPr lang="vi-VN" sz="6600" b="1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91025" y="5562600"/>
                <a:ext cx="18364200" cy="2628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ot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6600"/>
                  <a:t>	                 </a:t>
                </a:r>
              </a:p>
              <a:p>
                <a:pPr marL="742950" indent="-742950"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60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ot</m:t>
                    </m:r>
                    <m:d>
                      <m:d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6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66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6600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sz="6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6600"/>
                  <a:t>	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025" y="5562600"/>
                <a:ext cx="18364200" cy="2628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6248400" y="2438400"/>
            <a:ext cx="12496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</a:rPr>
              <a:t>HOẠT ĐỘNG LUYỆN TẬP VÀ VẬN DỤNG</a:t>
            </a:r>
            <a:endParaRPr lang="vi-VN" sz="4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5413</TotalTime>
  <Words>1010</Words>
  <Application>Microsoft Office PowerPoint</Application>
  <PresentationFormat>Custom</PresentationFormat>
  <Paragraphs>166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659</cp:revision>
  <dcterms:created xsi:type="dcterms:W3CDTF">2013-08-31T11:42:51Z</dcterms:created>
  <dcterms:modified xsi:type="dcterms:W3CDTF">2021-09-05T04:47:15Z</dcterms:modified>
</cp:coreProperties>
</file>