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71" r:id="rId5"/>
    <p:sldId id="261" r:id="rId6"/>
    <p:sldId id="259" r:id="rId7"/>
    <p:sldId id="272" r:id="rId8"/>
    <p:sldId id="260" r:id="rId9"/>
    <p:sldId id="264" r:id="rId10"/>
    <p:sldId id="273" r:id="rId11"/>
    <p:sldId id="274" r:id="rId12"/>
    <p:sldId id="275" r:id="rId13"/>
    <p:sldId id="267" r:id="rId14"/>
    <p:sldId id="262" r:id="rId15"/>
    <p:sldId id="269" r:id="rId16"/>
    <p:sldId id="276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FF"/>
    <a:srgbClr val="FF00FF"/>
    <a:srgbClr val="FF99FF"/>
    <a:srgbClr val="D5760B"/>
    <a:srgbClr val="67873F"/>
    <a:srgbClr val="FF6900"/>
    <a:srgbClr val="F9F9F9"/>
    <a:srgbClr val="0ACEFF"/>
    <a:srgbClr val="BDAC82"/>
    <a:srgbClr val="683C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861" autoAdjust="0"/>
    <p:restoredTop sz="94660"/>
  </p:normalViewPr>
  <p:slideViewPr>
    <p:cSldViewPr snapToGrid="0">
      <p:cViewPr>
        <p:scale>
          <a:sx n="50" d="100"/>
          <a:sy n="50" d="100"/>
        </p:scale>
        <p:origin x="267" y="3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0D0DA2-EDB2-4A3E-8175-34C300B2AEB6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E46C8A-90CA-4D6C-B846-B71F6733D4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4950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8626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7896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985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45953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302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08658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3254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3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5635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4015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7595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4383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868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1735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3">
            <a:extLst>
              <a:ext uri="{FF2B5EF4-FFF2-40B4-BE49-F238E27FC236}">
                <a16:creationId xmlns:a16="http://schemas.microsoft.com/office/drawing/2014/main" id="{28544327-1537-4377-9B9A-777EE0B6944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8" name="图片 6">
            <a:extLst>
              <a:ext uri="{FF2B5EF4-FFF2-40B4-BE49-F238E27FC236}">
                <a16:creationId xmlns:a16="http://schemas.microsoft.com/office/drawing/2014/main" id="{AFF40BB0-C4D8-4020-83B8-91C7F2881A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9" name="图片 28">
            <a:extLst>
              <a:ext uri="{FF2B5EF4-FFF2-40B4-BE49-F238E27FC236}">
                <a16:creationId xmlns:a16="http://schemas.microsoft.com/office/drawing/2014/main" id="{37AF2FAE-5B48-4C29-AA70-D855244F434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65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267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575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95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63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212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526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8354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87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214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91B7B95-319A-47BC-8F19-306856B3C9D9}" type="datetimeFigureOut">
              <a:rPr lang="zh-CN" altLang="en-US" smtClean="0"/>
              <a:t>2022/4/23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1238564-5E22-4236-90C0-7E85C43140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96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12191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jp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.jp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53" y="0"/>
            <a:ext cx="12405353" cy="69707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6482139" y="4420592"/>
            <a:ext cx="4736372" cy="30465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47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6" y="4927599"/>
            <a:ext cx="583267" cy="409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89" y="5663638"/>
            <a:ext cx="466376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1" y="991464"/>
            <a:ext cx="1487438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9" y="731606"/>
            <a:ext cx="1997731" cy="623914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066160" y="2078232"/>
            <a:ext cx="2013693" cy="1168595"/>
            <a:chOff x="8066160" y="2078232"/>
            <a:chExt cx="2013693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074543" y="2078232"/>
              <a:ext cx="192822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HP-087" panose="020B08030503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066160" y="2348542"/>
              <a:ext cx="201369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err="1">
                  <a:solidFill>
                    <a:srgbClr val="FF6900"/>
                  </a:solidFill>
                  <a:latin typeface="HP-087" panose="020B0803050302020204" pitchFamily="34" charset="0"/>
                  <a:ea typeface="方正少儿简体" panose="03000509000000000000" pitchFamily="65" charset="-122"/>
                </a:rPr>
                <a:t>nghiệm</a:t>
              </a:r>
              <a:endParaRPr lang="zh-CN" altLang="en-US" sz="3600" dirty="0">
                <a:solidFill>
                  <a:srgbClr val="FF6900"/>
                </a:solidFill>
                <a:latin typeface="HP-087" panose="020B0803050302020204" pitchFamily="34" charset="0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06995" y="1690223"/>
            <a:ext cx="1500815" cy="1168595"/>
            <a:chOff x="3006995" y="1690223"/>
            <a:chExt cx="1500815" cy="1168595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06995" y="1690223"/>
              <a:ext cx="1459148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HP-087" panose="020B08030503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015094" y="1951245"/>
              <a:ext cx="149271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err="1">
                  <a:solidFill>
                    <a:srgbClr val="099F00"/>
                  </a:solidFill>
                  <a:latin typeface="HP-087" panose="020B0803050302020204" pitchFamily="34" charset="0"/>
                  <a:ea typeface="方正少儿简体" panose="03000509000000000000" pitchFamily="65" charset="-122"/>
                </a:rPr>
                <a:t>Hoạt</a:t>
              </a:r>
              <a:endParaRPr lang="zh-CN" altLang="en-US" sz="3600" dirty="0">
                <a:solidFill>
                  <a:srgbClr val="099F00"/>
                </a:solidFill>
                <a:latin typeface="HP-087" panose="020B0803050302020204" pitchFamily="34" charset="0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56749" y="2054235"/>
            <a:ext cx="1548992" cy="1168595"/>
            <a:chOff x="4656749" y="2054235"/>
            <a:chExt cx="1548992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673677" y="2054235"/>
              <a:ext cx="1532064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HP-087" panose="020B08030503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656749" y="2295833"/>
              <a:ext cx="154080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err="1">
                  <a:solidFill>
                    <a:srgbClr val="FFC000"/>
                  </a:solidFill>
                  <a:latin typeface="HP-087" panose="020B0803050302020204" pitchFamily="34" charset="0"/>
                  <a:ea typeface="方正少儿简体" panose="03000509000000000000" pitchFamily="65" charset="-122"/>
                </a:rPr>
                <a:t>động</a:t>
              </a:r>
              <a:endParaRPr lang="zh-CN" altLang="en-US" sz="3600" dirty="0">
                <a:solidFill>
                  <a:srgbClr val="FFC000"/>
                </a:solidFill>
                <a:latin typeface="HP-087" panose="020B08030503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45751" y="1967332"/>
            <a:ext cx="1354086" cy="1168595"/>
            <a:chOff x="6545751" y="1967332"/>
            <a:chExt cx="1354086" cy="1168595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HP-087" panose="020B08030503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20703" y="2268254"/>
              <a:ext cx="121058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err="1">
                  <a:solidFill>
                    <a:srgbClr val="FF4F66"/>
                  </a:solidFill>
                  <a:latin typeface="HP-087" panose="020B0803050302020204" pitchFamily="34" charset="0"/>
                  <a:ea typeface="方正少儿简体" panose="03000509000000000000" pitchFamily="65" charset="-122"/>
                </a:rPr>
                <a:t>trải</a:t>
              </a:r>
              <a:endParaRPr lang="zh-CN" altLang="en-US" sz="3600" dirty="0">
                <a:solidFill>
                  <a:srgbClr val="FF4F66"/>
                </a:solidFill>
                <a:latin typeface="HP-087" panose="020B0803050302020204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709943" y="1804998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Montserrat Alternates Black" panose="00000A00000000000000" pitchFamily="50" charset="0"/>
            </a:endParaRPr>
          </a:p>
        </p:txBody>
      </p:sp>
      <p:sp>
        <p:nvSpPr>
          <p:cNvPr id="25" name="矩形 24"/>
          <p:cNvSpPr/>
          <p:nvPr/>
        </p:nvSpPr>
        <p:spPr>
          <a:xfrm rot="20118966">
            <a:off x="4635925" y="181663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Montserrat Alternates Black" panose="00000A00000000000000" pitchFamily="50" charset="0"/>
            </a:endParaRPr>
          </a:p>
        </p:txBody>
      </p:sp>
      <p:sp>
        <p:nvSpPr>
          <p:cNvPr id="26" name="矩形 25"/>
          <p:cNvSpPr/>
          <p:nvPr/>
        </p:nvSpPr>
        <p:spPr>
          <a:xfrm rot="1119809">
            <a:off x="7357675" y="1852964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Montserrat Alternates Black" panose="00000A00000000000000" pitchFamily="50" charset="0"/>
            </a:endParaRPr>
          </a:p>
        </p:txBody>
      </p:sp>
      <p:sp>
        <p:nvSpPr>
          <p:cNvPr id="27" name="矩形 26"/>
          <p:cNvSpPr/>
          <p:nvPr/>
        </p:nvSpPr>
        <p:spPr>
          <a:xfrm rot="20691888">
            <a:off x="9084817" y="2014730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Montserrat Alternates Black" panose="00000A00000000000000" pitchFamily="50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767189" y="3694907"/>
            <a:ext cx="69104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Tuần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32: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Tìm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kiếm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sự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hỗ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trợ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từ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thầy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cô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SVN-Anastasia" panose="020B0606040200020203" pitchFamily="34" charset="0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115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6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    <p:cBhvr>
                                            <p:cTn id="17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115" y="41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9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    <p:cBhvr>
                                            <p:cTn id="20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792" y="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475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625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9270"/>
                                </p:stCondLst>
                                <p:childTnLst>
                                  <p:par>
                                    <p:cTn id="8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6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    <p:cBhvr>
                                            <p:cTn id="17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115" y="41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9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    <p:cBhvr>
                                            <p:cTn id="20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792" y="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475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625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9270"/>
                                </p:stCondLst>
                                <p:childTnLst>
                                  <p:par>
                                    <p:cTn id="8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1F9DFC79-51A4-4439-BBF2-78CA7A42F088}"/>
              </a:ext>
            </a:extLst>
          </p:cNvPr>
          <p:cNvSpPr txBox="1"/>
          <p:nvPr/>
        </p:nvSpPr>
        <p:spPr>
          <a:xfrm>
            <a:off x="1352548" y="751660"/>
            <a:ext cx="9395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Thực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hành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kiếm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sự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hỗ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trợ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thầy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cô</a:t>
            </a:r>
            <a:endParaRPr lang="en-US" sz="3200" b="1" dirty="0">
              <a:solidFill>
                <a:srgbClr val="FFFF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43143D-5723-405E-8E03-E3118C290738}"/>
              </a:ext>
            </a:extLst>
          </p:cNvPr>
          <p:cNvSpPr txBox="1"/>
          <p:nvPr/>
        </p:nvSpPr>
        <p:spPr>
          <a:xfrm>
            <a:off x="1352548" y="1338987"/>
            <a:ext cx="93954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Quan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tranh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thảo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luận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cách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xử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lí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Tú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tình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huống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sau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6076D7-823A-433F-A8F5-12D6601616B0}"/>
              </a:ext>
            </a:extLst>
          </p:cNvPr>
          <p:cNvSpPr txBox="1"/>
          <p:nvPr/>
        </p:nvSpPr>
        <p:spPr>
          <a:xfrm>
            <a:off x="1352548" y="2725202"/>
            <a:ext cx="431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Đóng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vai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xử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lí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tình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huống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D2D6EF22-35C1-4433-94EF-38A3083E4901}"/>
              </a:ext>
            </a:extLst>
          </p:cNvPr>
          <p:cNvSpPr/>
          <p:nvPr/>
        </p:nvSpPr>
        <p:spPr>
          <a:xfrm>
            <a:off x="2774703" y="3957452"/>
            <a:ext cx="2335013" cy="1407596"/>
          </a:xfrm>
          <a:prstGeom prst="wedgeRoundRectCallout">
            <a:avLst>
              <a:gd name="adj1" fmla="val -68537"/>
              <a:gd name="adj2" fmla="val -14273"/>
              <a:gd name="adj3" fmla="val 16667"/>
            </a:avLst>
          </a:prstGeom>
          <a:noFill/>
          <a:ln>
            <a:solidFill>
              <a:srgbClr val="92D05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SVN-Ziclets" panose="02000603000000000000" pitchFamily="2" charset="0"/>
              </a:rPr>
              <a:t>THẢO LUẬN NHÓM</a:t>
            </a:r>
          </a:p>
        </p:txBody>
      </p:sp>
      <p:pic>
        <p:nvPicPr>
          <p:cNvPr id="10" name="Picture 9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88E1AF85-6D00-4F46-ACD4-F1A4876E97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1883" y="3138109"/>
            <a:ext cx="3433170" cy="34331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B5FC9E6-EF0F-46F8-87D3-D530A438DA49}"/>
              </a:ext>
            </a:extLst>
          </p:cNvPr>
          <p:cNvSpPr txBox="1"/>
          <p:nvPr/>
        </p:nvSpPr>
        <p:spPr>
          <a:xfrm>
            <a:off x="2168975" y="5381423"/>
            <a:ext cx="92392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Chia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sẻ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điều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học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cách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xử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lí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tình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huống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B0901E18-BE89-4A12-841D-35EEB2DD89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94" t="20796" r="12983" b="17951"/>
          <a:stretch/>
        </p:blipFill>
        <p:spPr>
          <a:xfrm>
            <a:off x="5484963" y="2333058"/>
            <a:ext cx="5477572" cy="31068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0821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:a16="http://schemas.microsoft.com/office/drawing/2014/main" id="{335864EF-78ED-4F23-B00C-E4E7C55CB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66" y="1672094"/>
            <a:ext cx="3092563" cy="42550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5F8464-20B3-4C7D-9883-81B768EEF36D}"/>
              </a:ext>
            </a:extLst>
          </p:cNvPr>
          <p:cNvSpPr txBox="1"/>
          <p:nvPr/>
        </p:nvSpPr>
        <p:spPr>
          <a:xfrm>
            <a:off x="4017551" y="1546890"/>
            <a:ext cx="62184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SVN-Ziclets" panose="02000603000000000000" pitchFamily="2" charset="0"/>
              </a:rPr>
              <a:t>Góc</a:t>
            </a:r>
            <a:endParaRPr lang="en-US" sz="9600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SVN-Ziclets" panose="02000603000000000000" pitchFamily="2" charset="0"/>
            </a:endParaRPr>
          </a:p>
          <a:p>
            <a:pPr algn="ctr"/>
            <a:r>
              <a:rPr lang="en-US" sz="9600" dirty="0">
                <a:solidFill>
                  <a:srgbClr val="00B0F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SVN-Ziclets" panose="02000603000000000000" pitchFamily="2" charset="0"/>
              </a:rPr>
              <a:t>CHIA SẺ</a:t>
            </a:r>
          </a:p>
        </p:txBody>
      </p:sp>
    </p:spTree>
    <p:extLst>
      <p:ext uri="{BB962C8B-B14F-4D97-AF65-F5344CB8AC3E}">
        <p14:creationId xmlns:p14="http://schemas.microsoft.com/office/powerpoint/2010/main" val="341058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461" y="4264666"/>
            <a:ext cx="1485863" cy="2480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170" y="4200525"/>
            <a:ext cx="1293449" cy="25548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118" y="4398214"/>
            <a:ext cx="1592759" cy="24693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0C76BE-2E48-4EE3-B3E2-C67794ECE93A}"/>
              </a:ext>
            </a:extLst>
          </p:cNvPr>
          <p:cNvSpPr txBox="1"/>
          <p:nvPr/>
        </p:nvSpPr>
        <p:spPr>
          <a:xfrm>
            <a:off x="4568147" y="748141"/>
            <a:ext cx="3055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ln w="28575">
                  <a:solidFill>
                    <a:srgbClr val="FF00FF"/>
                  </a:solidFill>
                </a:ln>
                <a:solidFill>
                  <a:srgbClr val="FF66FF"/>
                </a:solidFill>
                <a:effectLst>
                  <a:glow rad="228600">
                    <a:srgbClr val="FF99FF">
                      <a:alpha val="40000"/>
                    </a:srgbClr>
                  </a:glow>
                </a:effectLst>
                <a:latin typeface="SVN-Ziclets" panose="02000603000000000000" pitchFamily="2" charset="0"/>
              </a:rPr>
              <a:t>Kết</a:t>
            </a:r>
            <a:r>
              <a:rPr lang="en-US" sz="4800" b="1" dirty="0">
                <a:ln w="28575">
                  <a:solidFill>
                    <a:srgbClr val="FF00FF"/>
                  </a:solidFill>
                </a:ln>
                <a:solidFill>
                  <a:srgbClr val="FF66FF"/>
                </a:solidFill>
                <a:effectLst>
                  <a:glow rad="228600">
                    <a:srgbClr val="FF99FF">
                      <a:alpha val="40000"/>
                    </a:srgbClr>
                  </a:glow>
                </a:effectLst>
                <a:latin typeface="SVN-Ziclets" panose="02000603000000000000" pitchFamily="2" charset="0"/>
              </a:rPr>
              <a:t> </a:t>
            </a:r>
            <a:r>
              <a:rPr lang="en-US" sz="4800" b="1" dirty="0" err="1">
                <a:ln w="28575">
                  <a:solidFill>
                    <a:srgbClr val="FF00FF"/>
                  </a:solidFill>
                </a:ln>
                <a:solidFill>
                  <a:srgbClr val="FF66FF"/>
                </a:solidFill>
                <a:effectLst>
                  <a:glow rad="228600">
                    <a:srgbClr val="FF99FF">
                      <a:alpha val="40000"/>
                    </a:srgbClr>
                  </a:glow>
                </a:effectLst>
                <a:latin typeface="SVN-Ziclets" panose="02000603000000000000" pitchFamily="2" charset="0"/>
              </a:rPr>
              <a:t>luận</a:t>
            </a:r>
            <a:endParaRPr lang="en-US" sz="4800" b="1" dirty="0">
              <a:ln w="28575">
                <a:solidFill>
                  <a:srgbClr val="FF00FF"/>
                </a:solidFill>
              </a:ln>
              <a:solidFill>
                <a:srgbClr val="FF66FF"/>
              </a:solidFill>
              <a:effectLst>
                <a:glow rad="228600">
                  <a:srgbClr val="FF99FF">
                    <a:alpha val="40000"/>
                  </a:srgbClr>
                </a:glow>
              </a:effectLst>
              <a:latin typeface="SVN-Ziclets" panose="02000603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C89862C-A75A-4DB3-9E0C-08D0FC0CE4DA}"/>
              </a:ext>
            </a:extLst>
          </p:cNvPr>
          <p:cNvSpPr txBox="1"/>
          <p:nvPr/>
        </p:nvSpPr>
        <p:spPr>
          <a:xfrm>
            <a:off x="1197429" y="1872059"/>
            <a:ext cx="979714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	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Các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em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hãy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mạnh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dạn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tìm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đến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sự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hỗ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trợ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từ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thầy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cô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khi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gặp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những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mâu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thuẫn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với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bạn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mà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không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thể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tự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mình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giải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quyết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được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466361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76896" y="1941520"/>
              <a:ext cx="421249" cy="6850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chemeClr val="bg1">
                      <a:lumMod val="95000"/>
                    </a:schemeClr>
                  </a:solidFill>
                  <a:effectLst>
                    <a:glow rad="228600">
                      <a:schemeClr val="bg1">
                        <a:alpha val="40000"/>
                      </a:schemeClr>
                    </a:glow>
                  </a:effectLst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4</a:t>
              </a:r>
              <a:endParaRPr lang="zh-CN" altLang="en-US" sz="54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bg1">
                      <a:alpha val="40000"/>
                    </a:schemeClr>
                  </a:glow>
                </a:effectLst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274579" y="2854811"/>
            <a:ext cx="520206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err="1">
                <a:ln w="2857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Hoạt</a:t>
            </a:r>
            <a:r>
              <a:rPr lang="en-US" altLang="zh-CN" sz="5400" dirty="0">
                <a:ln w="2857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5400" dirty="0" err="1">
                <a:ln w="2857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động</a:t>
            </a:r>
            <a:r>
              <a:rPr lang="en-US" altLang="zh-CN" sz="5400" dirty="0">
                <a:ln w="2857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5400" dirty="0" err="1">
                <a:ln w="2857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tiếp</a:t>
            </a:r>
            <a:r>
              <a:rPr lang="en-US" altLang="zh-CN" sz="5400" dirty="0">
                <a:ln w="2857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5400" dirty="0" err="1">
                <a:ln w="28575">
                  <a:solidFill>
                    <a:srgbClr val="00B050"/>
                  </a:solidFill>
                </a:ln>
                <a:solidFill>
                  <a:srgbClr val="92D05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nối</a:t>
            </a:r>
            <a:endParaRPr lang="zh-CN" altLang="en-US" sz="5400" dirty="0">
              <a:ln w="28575">
                <a:solidFill>
                  <a:srgbClr val="00B050"/>
                </a:solidFill>
              </a:ln>
              <a:solidFill>
                <a:srgbClr val="92D05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latin typeface="HP-102" panose="02000000000000000000" pitchFamily="2" charset="0"/>
              <a:ea typeface="方正少儿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73" y="2593549"/>
            <a:ext cx="1679608" cy="350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521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750">
        <p14:honeycomb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8" fill="hold">
                          <p:stCondLst>
                            <p:cond delay="indefinite"/>
                          </p:stCondLst>
                          <p:childTnLst>
                            <p:par>
                              <p:cTn id="1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47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3" fill="hold">
                          <p:stCondLst>
                            <p:cond delay="indefinite"/>
                          </p:stCondLst>
                          <p:childTnLst>
                            <p:par>
                              <p:cTn id="2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5" presetID="32" presetClass="emph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1" fill="hold">
                          <p:stCondLst>
                            <p:cond delay="indefinite"/>
                          </p:stCondLst>
                          <p:childTnLst>
                            <p:par>
                              <p:cTn id="3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3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47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31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1" fill="hold">
                          <p:stCondLst>
                            <p:cond delay="indefinite"/>
                          </p:stCondLst>
                          <p:childTnLst>
                            <p:par>
                              <p:cTn id="5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3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3590622" y="20303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698" y="3871857"/>
            <a:ext cx="2153499" cy="2313556"/>
          </a:xfrm>
          <a:prstGeom prst="rect">
            <a:avLst/>
          </a:prstGeom>
        </p:spPr>
      </p:pic>
      <p:pic>
        <p:nvPicPr>
          <p:cNvPr id="8" name="Picture 7" descr="Graphical user interface&#10;&#10;Description automatically generated">
            <a:extLst>
              <a:ext uri="{FF2B5EF4-FFF2-40B4-BE49-F238E27FC236}">
                <a16:creationId xmlns:a16="http://schemas.microsoft.com/office/drawing/2014/main" id="{77E2CD51-4F8B-4A25-9A11-241A8109528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79" t="25447" r="27703" b="9003"/>
          <a:stretch/>
        </p:blipFill>
        <p:spPr>
          <a:xfrm>
            <a:off x="3912797" y="2108650"/>
            <a:ext cx="4227782" cy="39555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62BC6C8A-69E5-4A76-BD8C-D6E3A5587240}"/>
              </a:ext>
            </a:extLst>
          </p:cNvPr>
          <p:cNvSpPr txBox="1"/>
          <p:nvPr/>
        </p:nvSpPr>
        <p:spPr>
          <a:xfrm>
            <a:off x="1509898" y="903793"/>
            <a:ext cx="95685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	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Thực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hiện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tìm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kiếm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sự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hỗ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trợ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thầy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cô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bè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khi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tự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giải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quyết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mâu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thuẫn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6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2864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2258915"/>
            <a:ext cx="7327899" cy="372629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67BCC86-80F1-4A9A-A1CC-538BD7810504}"/>
              </a:ext>
            </a:extLst>
          </p:cNvPr>
          <p:cNvSpPr txBox="1"/>
          <p:nvPr/>
        </p:nvSpPr>
        <p:spPr>
          <a:xfrm>
            <a:off x="2280227" y="1210186"/>
            <a:ext cx="7327899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5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HP-087" panose="020B0803050302020204" pitchFamily="34" charset="0"/>
              </a:rPr>
              <a:t>CỦNG CỐ</a:t>
            </a:r>
          </a:p>
        </p:txBody>
      </p:sp>
    </p:spTree>
    <p:extLst>
      <p:ext uri="{BB962C8B-B14F-4D97-AF65-F5344CB8AC3E}">
        <p14:creationId xmlns:p14="http://schemas.microsoft.com/office/powerpoint/2010/main" val="25481582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2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3353" y="0"/>
            <a:ext cx="12405353" cy="697074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6482139" y="4420592"/>
            <a:ext cx="4736372" cy="30465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2047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735626" y="4927599"/>
            <a:ext cx="583267" cy="40957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12295989" y="5663638"/>
            <a:ext cx="466376" cy="43663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37701" y="991464"/>
            <a:ext cx="1487438" cy="13932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269" y="731606"/>
            <a:ext cx="1997731" cy="6239144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8074543" y="2078232"/>
            <a:ext cx="1928226" cy="1168595"/>
            <a:chOff x="8074543" y="2078232"/>
            <a:chExt cx="192822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074543" y="2078232"/>
              <a:ext cx="192822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HP-087" panose="020B0803050302020204" pitchFamily="34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621601" y="2348542"/>
              <a:ext cx="90281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err="1">
                  <a:solidFill>
                    <a:srgbClr val="FF6900"/>
                  </a:solidFill>
                  <a:latin typeface="HP-087" panose="020B0803050302020204" pitchFamily="34" charset="0"/>
                  <a:ea typeface="方正少儿简体" panose="03000509000000000000" pitchFamily="65" charset="-122"/>
                </a:rPr>
                <a:t>Em</a:t>
              </a:r>
              <a:endParaRPr lang="zh-CN" altLang="en-US" sz="3600" dirty="0">
                <a:solidFill>
                  <a:srgbClr val="FF6900"/>
                </a:solidFill>
                <a:latin typeface="HP-087" panose="020B0803050302020204" pitchFamily="34" charset="0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06995" y="1690223"/>
            <a:ext cx="1459148" cy="1168595"/>
            <a:chOff x="3006995" y="1690223"/>
            <a:chExt cx="1459148" cy="1168595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06995" y="1690223"/>
              <a:ext cx="1459148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HP-087" panose="020B0803050302020204" pitchFamily="3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48945" y="1951245"/>
              <a:ext cx="122501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err="1">
                  <a:solidFill>
                    <a:srgbClr val="099F00"/>
                  </a:solidFill>
                  <a:latin typeface="HP-087" panose="020B0803050302020204" pitchFamily="34" charset="0"/>
                  <a:ea typeface="方正少儿简体" panose="03000509000000000000" pitchFamily="65" charset="-122"/>
                </a:rPr>
                <a:t>Tạm</a:t>
              </a:r>
              <a:endParaRPr lang="zh-CN" altLang="en-US" sz="3600" dirty="0">
                <a:solidFill>
                  <a:srgbClr val="099F00"/>
                </a:solidFill>
                <a:latin typeface="HP-087" panose="020B0803050302020204" pitchFamily="34" charset="0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673677" y="2054235"/>
            <a:ext cx="1532064" cy="1168595"/>
            <a:chOff x="4673677" y="2054235"/>
            <a:chExt cx="1532064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673677" y="2054235"/>
              <a:ext cx="1532064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HP-087" panose="020B08030503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41095" y="2295833"/>
              <a:ext cx="117211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err="1">
                  <a:solidFill>
                    <a:srgbClr val="FFC000"/>
                  </a:solidFill>
                  <a:latin typeface="HP-087" panose="020B0803050302020204" pitchFamily="34" charset="0"/>
                  <a:ea typeface="方正少儿简体" panose="03000509000000000000" pitchFamily="65" charset="-122"/>
                </a:rPr>
                <a:t>Biệt</a:t>
              </a:r>
              <a:endParaRPr lang="zh-CN" altLang="en-US" sz="3600" dirty="0">
                <a:solidFill>
                  <a:srgbClr val="FFC000"/>
                </a:solidFill>
                <a:latin typeface="HP-087" panose="020B08030503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545751" y="1967332"/>
            <a:ext cx="1354086" cy="1168595"/>
            <a:chOff x="6545751" y="1967332"/>
            <a:chExt cx="1354086" cy="1168595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HP-087" panose="020B0803050302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33528" y="2268254"/>
              <a:ext cx="118494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 err="1">
                  <a:solidFill>
                    <a:srgbClr val="FF4F66"/>
                  </a:solidFill>
                  <a:latin typeface="HP-087" panose="020B0803050302020204" pitchFamily="34" charset="0"/>
                  <a:ea typeface="方正少儿简体" panose="03000509000000000000" pitchFamily="65" charset="-122"/>
                </a:rPr>
                <a:t>Các</a:t>
              </a:r>
              <a:endParaRPr lang="zh-CN" altLang="en-US" sz="3600" dirty="0">
                <a:solidFill>
                  <a:srgbClr val="FF4F66"/>
                </a:solidFill>
                <a:latin typeface="HP-087" panose="020B0803050302020204" pitchFamily="34" charset="0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709943" y="1804998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Montserrat Alternates Black" panose="00000A00000000000000" pitchFamily="50" charset="0"/>
            </a:endParaRPr>
          </a:p>
        </p:txBody>
      </p:sp>
      <p:sp>
        <p:nvSpPr>
          <p:cNvPr id="25" name="矩形 24"/>
          <p:cNvSpPr/>
          <p:nvPr/>
        </p:nvSpPr>
        <p:spPr>
          <a:xfrm rot="20118966">
            <a:off x="4635925" y="1816637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Montserrat Alternates Black" panose="00000A00000000000000" pitchFamily="50" charset="0"/>
            </a:endParaRPr>
          </a:p>
        </p:txBody>
      </p:sp>
      <p:sp>
        <p:nvSpPr>
          <p:cNvPr id="26" name="矩形 25"/>
          <p:cNvSpPr/>
          <p:nvPr/>
        </p:nvSpPr>
        <p:spPr>
          <a:xfrm rot="1119809">
            <a:off x="7357675" y="1852964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Montserrat Alternates Black" panose="00000A00000000000000" pitchFamily="50" charset="0"/>
            </a:endParaRPr>
          </a:p>
        </p:txBody>
      </p:sp>
      <p:sp>
        <p:nvSpPr>
          <p:cNvPr id="27" name="矩形 26"/>
          <p:cNvSpPr/>
          <p:nvPr/>
        </p:nvSpPr>
        <p:spPr>
          <a:xfrm rot="20691888">
            <a:off x="9084817" y="2014730"/>
            <a:ext cx="654056" cy="177371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>
              <a:latin typeface="Montserrat Alternates Black" panose="00000A00000000000000" pitchFamily="50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70790" y="3694907"/>
            <a:ext cx="6450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Chúc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các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em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chăm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ngoan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-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học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6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giỏi</a:t>
            </a:r>
            <a:r>
              <a:rPr lang="en-US" altLang="zh-CN" sz="36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!</a:t>
            </a:r>
            <a:endParaRPr lang="zh-CN" altLang="en-US" sz="3600" dirty="0">
              <a:solidFill>
                <a:schemeClr val="bg1">
                  <a:lumMod val="95000"/>
                </a:schemeClr>
              </a:solidFill>
              <a:latin typeface="SVN-Anastasia" panose="020B0606040200020203" pitchFamily="34" charset="0"/>
              <a:ea typeface="方正少儿简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89589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blinds dir="vert"/>
      </p:transition>
    </mc:Choice>
    <mc:Fallback>
      <p:transition spd="slow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6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    <p:cBhvr>
                                            <p:cTn id="17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115" y="41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9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    <p:cBhvr>
                                            <p:cTn id="20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792" y="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475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625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9190"/>
                                </p:stCondLst>
                                <p:childTnLst>
                                  <p:par>
                                    <p:cTn id="8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3250"/>
                                </p:stCondLst>
                                <p:childTnLst>
                                  <p:par>
                                    <p:cTn id="16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    <p:cBhvr>
                                            <p:cTn id="17" dur="3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9115" y="4167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19" presetID="0" presetClass="path" presetSubtype="0" accel="50000" decel="5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    <p:cBhvr>
                                            <p:cTn id="20" dur="2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792" y="85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9500"/>
                                </p:stCondLst>
                                <p:childTnLst>
                                  <p:par>
                                    <p:cTn id="2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11000"/>
                                </p:stCondLst>
                                <p:childTnLst>
                                  <p:par>
                                    <p:cTn id="2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0" dur="7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11750"/>
                                </p:stCondLst>
                                <p:childTnLst>
                                  <p:par>
                                    <p:cTn id="3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75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1475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15750"/>
                                </p:stCondLst>
                                <p:childTnLst>
                                  <p:par>
                                    <p:cTn id="56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16250"/>
                                </p:stCondLst>
                                <p:childTnLst>
                                  <p:par>
                                    <p:cTn id="6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6750"/>
                                </p:stCondLst>
                                <p:childTnLst>
                                  <p:par>
                                    <p:cTn id="6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17250"/>
                                </p:stCondLst>
                                <p:childTnLst>
                                  <p:par>
                                    <p:cTn id="6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17750"/>
                                </p:stCondLst>
                                <p:childTnLst>
                                  <p:par>
                                    <p:cTn id="72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4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8" dur="400" tmFilter="0,0; .5, 1; 1, 1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9190"/>
                                </p:stCondLst>
                                <p:childTnLst>
                                  <p:par>
                                    <p:cTn id="80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82" dur="125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5" grpId="0" animBg="1"/>
          <p:bldP spid="26" grpId="0" animBg="1"/>
          <p:bldP spid="27" grpId="0" animBg="1"/>
          <p:bldP spid="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251846" y="1335936"/>
            <a:ext cx="2018501" cy="707886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4000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VN-Anastasia" panose="020B0606040200020203" pitchFamily="34" charset="0"/>
                <a:ea typeface="方正少儿简体" panose="03000509000000000000" pitchFamily="65" charset="-122"/>
              </a:rPr>
              <a:t>Nội</a:t>
            </a:r>
            <a:r>
              <a:rPr lang="en-US" altLang="zh-CN" sz="40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VN-Anastasia" panose="020B0606040200020203" pitchFamily="34" charset="0"/>
                <a:ea typeface="方正少儿简体" panose="03000509000000000000" pitchFamily="65" charset="-122"/>
              </a:rPr>
              <a:t> dung</a:t>
            </a:r>
            <a:endParaRPr lang="zh-CN" altLang="en-US" sz="40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VN-Anastasia" panose="020B0606040200020203" pitchFamily="34" charset="0"/>
              <a:ea typeface="方正少儿简体" panose="03000509000000000000" pitchFamily="65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702" y="2858695"/>
            <a:ext cx="2469476" cy="3624038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989814" y="1324884"/>
            <a:ext cx="947935" cy="928481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50086" y="1943172"/>
              <a:ext cx="470183" cy="688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1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989814" y="2359058"/>
            <a:ext cx="947935" cy="928481"/>
            <a:chOff x="3620985" y="1717006"/>
            <a:chExt cx="1010329" cy="989595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0" name="文本框 39"/>
            <p:cNvSpPr txBox="1"/>
            <p:nvPr/>
          </p:nvSpPr>
          <p:spPr>
            <a:xfrm>
              <a:off x="3850086" y="1911771"/>
              <a:ext cx="470183" cy="688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2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989814" y="3393232"/>
            <a:ext cx="947935" cy="928481"/>
            <a:chOff x="3620985" y="1717006"/>
            <a:chExt cx="1010329" cy="989595"/>
          </a:xfrm>
        </p:grpSpPr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6" name="文本框 45"/>
            <p:cNvSpPr txBox="1"/>
            <p:nvPr/>
          </p:nvSpPr>
          <p:spPr>
            <a:xfrm>
              <a:off x="3862386" y="1927427"/>
              <a:ext cx="470183" cy="68887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3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989814" y="4427407"/>
            <a:ext cx="947935" cy="928481"/>
            <a:chOff x="3620985" y="1717006"/>
            <a:chExt cx="1010329" cy="989595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3850086" y="1929564"/>
              <a:ext cx="470183" cy="6888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>
                      <a:lumMod val="9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4</a:t>
              </a:r>
              <a:endParaRPr lang="zh-CN" altLang="en-US" sz="3600" dirty="0">
                <a:solidFill>
                  <a:schemeClr val="bg1">
                    <a:lumMod val="9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021010" y="1604761"/>
            <a:ext cx="17812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Khởi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động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SVN-Anastasia" panose="020B0606040200020203" pitchFamily="34" charset="0"/>
              <a:ea typeface="方正少儿简体" panose="03000509000000000000" pitchFamily="65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21010" y="2647026"/>
            <a:ext cx="41200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Chia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sẻ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mâu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thuẫn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với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bạn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SVN-Anastasia" panose="020B0606040200020203" pitchFamily="34" charset="0"/>
              <a:ea typeface="方正少儿简体" panose="03000509000000000000" pitchFamily="65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992861" y="3497924"/>
            <a:ext cx="44169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Thực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hành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tìm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kiếm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sự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hỗ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trợ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từ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thầy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cô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SVN-Anastasia" panose="020B0606040200020203" pitchFamily="34" charset="0"/>
              <a:ea typeface="方正少儿简体" panose="03000509000000000000" pitchFamily="65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021010" y="4718054"/>
            <a:ext cx="301877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Hoạt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động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tiếp</a:t>
            </a:r>
            <a:r>
              <a:rPr lang="en-US" altLang="zh-CN" sz="3200" dirty="0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 </a:t>
            </a:r>
            <a:r>
              <a:rPr lang="en-US" altLang="zh-CN" sz="3200" dirty="0" err="1">
                <a:solidFill>
                  <a:schemeClr val="bg1">
                    <a:lumMod val="95000"/>
                  </a:schemeClr>
                </a:solidFill>
                <a:latin typeface="SVN-Anastasia" panose="020B0606040200020203" pitchFamily="34" charset="0"/>
                <a:ea typeface="方正少儿简体" panose="03000509000000000000" pitchFamily="65" charset="-122"/>
              </a:rPr>
              <a:t>nối</a:t>
            </a:r>
            <a:endParaRPr lang="zh-CN" altLang="en-US" sz="3200" dirty="0">
              <a:solidFill>
                <a:schemeClr val="bg1">
                  <a:lumMod val="95000"/>
                </a:schemeClr>
              </a:solidFill>
              <a:latin typeface="SVN-Anastasia" panose="020B0606040200020203" pitchFamily="34" charset="0"/>
              <a:ea typeface="方正少儿简体" panose="03000509000000000000" pitchFamily="65" charset="-122"/>
            </a:endParaRPr>
          </a:p>
        </p:txBody>
      </p:sp>
      <p:pic>
        <p:nvPicPr>
          <p:cNvPr id="55" name="图片 5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626" y="3651746"/>
            <a:ext cx="2761982" cy="2967264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74791"/>
      </p:ext>
    </p:extLst>
  </p:cSld>
  <p:clrMapOvr>
    <a:masterClrMapping/>
  </p:clrMapOvr>
  <p:transition spd="slow">
    <p:push dir="u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5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6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7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8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  <p:bldP spid="52" grpId="0"/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8250"/>
                                </p:stCondLst>
                                <p:childTnLst>
                                  <p:par>
                                    <p:cTn id="52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75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5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2" fill="hold">
                                <p:stCondLst>
                                  <p:cond delay="9750"/>
                                </p:stCondLst>
                                <p:childTnLst>
                                  <p:par>
                                    <p:cTn id="6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10500"/>
                                </p:stCondLst>
                                <p:childTnLst>
                                  <p:par>
                                    <p:cTn id="7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11250"/>
                                </p:stCondLst>
                                <p:childTnLst>
                                  <p:par>
                                    <p:cTn id="74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6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0" fill="hold">
                                <p:stCondLst>
                                  <p:cond delay="12000"/>
                                </p:stCondLst>
                                <p:childTnLst>
                                  <p:par>
                                    <p:cTn id="8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3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12750"/>
                                </p:stCondLst>
                                <p:childTnLst>
                                  <p:par>
                                    <p:cTn id="85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  <p:bldP spid="52" grpId="0"/>
          <p:bldP spid="53" grpId="0"/>
          <p:bldP spid="54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332075" y="1335936"/>
            <a:ext cx="183415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600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VN-Anastasia" panose="020B0606040200020203" pitchFamily="34" charset="0"/>
                <a:ea typeface="方正少儿简体" panose="03000509000000000000" pitchFamily="65" charset="-122"/>
              </a:rPr>
              <a:t>Nội</a:t>
            </a:r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VN-Anastasia" panose="020B0606040200020203" pitchFamily="34" charset="0"/>
                <a:ea typeface="方正少儿简体" panose="03000509000000000000" pitchFamily="65" charset="-122"/>
              </a:rPr>
              <a:t> dung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VN-Anastasia" panose="020B0606040200020203" pitchFamily="34" charset="0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84424" y="2002951"/>
              <a:ext cx="483450" cy="616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dirty="0">
                  <a:solidFill>
                    <a:schemeClr val="bg1">
                      <a:lumMod val="95000"/>
                    </a:schemeClr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1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274578" y="2705945"/>
            <a:ext cx="432522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lumMod val="9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KHỞI ĐỘNG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  <a:effectLst>
                <a:glow rad="101600">
                  <a:schemeClr val="bg1">
                    <a:lumMod val="95000"/>
                    <a:alpha val="40000"/>
                  </a:schemeClr>
                </a:glow>
              </a:effectLst>
              <a:latin typeface="HP-102" panose="02000000000000000000" pitchFamily="2" charset="0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42473" y="3251200"/>
            <a:ext cx="1823758" cy="294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7324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" name="Bạn Bè Mâu Thuẫn Vì Vũng Nước">
            <a:hlinkClick r:id="" action="ppaction://media"/>
            <a:extLst>
              <a:ext uri="{FF2B5EF4-FFF2-40B4-BE49-F238E27FC236}">
                <a16:creationId xmlns:a16="http://schemas.microsoft.com/office/drawing/2014/main" id="{7AFE9926-D12F-42D7-9BA4-01059C77458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6046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 showWhenStopped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41" y="217650"/>
            <a:ext cx="2636837" cy="22365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1326816" y="1398386"/>
            <a:ext cx="183896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600" b="1" dirty="0" err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VN-Anastasia" panose="020B0606040200020203" pitchFamily="34" charset="0"/>
                <a:ea typeface="方正少儿简体" panose="03000509000000000000" pitchFamily="65" charset="-122"/>
              </a:rPr>
              <a:t>Nội</a:t>
            </a:r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VN-Anastasia" panose="020B0606040200020203" pitchFamily="34" charset="0"/>
                <a:ea typeface="方正少儿简体" panose="03000509000000000000" pitchFamily="65" charset="-122"/>
              </a:rPr>
              <a:t> dung</a:t>
            </a:r>
            <a:endParaRPr lang="zh-CN" altLang="en-US" sz="3600" b="1" dirty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VN-Anastasia" panose="020B0606040200020203" pitchFamily="34" charset="0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883532" y="1979467"/>
              <a:ext cx="404598" cy="616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>
                      <a:lumMod val="95000"/>
                    </a:schemeClr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2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300552" y="2926727"/>
            <a:ext cx="537999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Chia </a:t>
            </a:r>
            <a:r>
              <a:rPr lang="en-US" altLang="zh-CN" sz="4000" dirty="0" err="1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sẻ</a:t>
            </a: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000" dirty="0" err="1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mâu</a:t>
            </a: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000" dirty="0" err="1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thuẫn</a:t>
            </a: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000" dirty="0" err="1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với</a:t>
            </a:r>
            <a:r>
              <a:rPr lang="en-US" altLang="zh-CN" sz="4000" dirty="0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000" dirty="0" err="1">
                <a:solidFill>
                  <a:schemeClr val="bg1">
                    <a:lumMod val="95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bạn</a:t>
            </a:r>
            <a:endParaRPr lang="zh-CN" altLang="en-US" sz="4000" dirty="0">
              <a:solidFill>
                <a:schemeClr val="bg1">
                  <a:lumMod val="95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  <a:latin typeface="HP-102" panose="02000000000000000000" pitchFamily="2" charset="0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3367" y="3219114"/>
            <a:ext cx="2685280" cy="271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15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22" presetID="32" presetClass="emp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3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4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5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6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7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2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35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6750"/>
                                </p:stCondLst>
                                <p:childTnLst>
                                  <p:par>
                                    <p:cTn id="41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4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75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/>
          <p:bldP spid="5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47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8499" y="-9525"/>
            <a:ext cx="12405353" cy="697074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54701"/>
            <a:ext cx="12204700" cy="1003300"/>
          </a:xfrm>
          <a:prstGeom prst="rect">
            <a:avLst/>
          </a:prstGeom>
        </p:spPr>
      </p:pic>
      <p:pic>
        <p:nvPicPr>
          <p:cNvPr id="5" name="Picture 4" descr="A picture containing text, person, indoor, screenshot&#10;&#10;Description automatically generated">
            <a:extLst>
              <a:ext uri="{FF2B5EF4-FFF2-40B4-BE49-F238E27FC236}">
                <a16:creationId xmlns:a16="http://schemas.microsoft.com/office/drawing/2014/main" id="{2BE7CC3D-7D66-44D9-9EF7-564FEA846EFE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66" t="36225" r="8442" b="6029"/>
          <a:stretch/>
        </p:blipFill>
        <p:spPr>
          <a:xfrm>
            <a:off x="5519651" y="2059580"/>
            <a:ext cx="5519836" cy="3434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2E1542E-61A0-4D86-8037-B3BDB4C7E42A}"/>
              </a:ext>
            </a:extLst>
          </p:cNvPr>
          <p:cNvSpPr txBox="1"/>
          <p:nvPr/>
        </p:nvSpPr>
        <p:spPr>
          <a:xfrm>
            <a:off x="1352548" y="751660"/>
            <a:ext cx="9395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Chia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sẻ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mâu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thuẫn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lang="en-US" sz="3200" b="1" dirty="0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rgbClr val="FFFF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endParaRPr lang="en-US" sz="3200" b="1" dirty="0">
              <a:solidFill>
                <a:srgbClr val="FFFF0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2385A58-B93B-4554-A5F2-235A40244A65}"/>
              </a:ext>
            </a:extLst>
          </p:cNvPr>
          <p:cNvSpPr txBox="1"/>
          <p:nvPr/>
        </p:nvSpPr>
        <p:spPr>
          <a:xfrm>
            <a:off x="1352548" y="1338987"/>
            <a:ext cx="93954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Chia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sẻ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lần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mâu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thuẫn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cần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sự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hỗ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trợ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thầy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cô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47817D49-3D26-4718-A772-615CF7E82993}"/>
              </a:ext>
            </a:extLst>
          </p:cNvPr>
          <p:cNvSpPr txBox="1"/>
          <p:nvPr/>
        </p:nvSpPr>
        <p:spPr>
          <a:xfrm>
            <a:off x="1352548" y="2725202"/>
            <a:ext cx="431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Lắng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nghe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kiến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thầy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cô</a:t>
            </a:r>
            <a:r>
              <a:rPr lang="en-US" sz="3200" b="1" dirty="0">
                <a:solidFill>
                  <a:schemeClr val="bg1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pic>
        <p:nvPicPr>
          <p:cNvPr id="16" name="Picture 15" descr="A picture containing toy, doll, vector graphics&#10;&#10;Description automatically generated">
            <a:extLst>
              <a:ext uri="{FF2B5EF4-FFF2-40B4-BE49-F238E27FC236}">
                <a16:creationId xmlns:a16="http://schemas.microsoft.com/office/drawing/2014/main" id="{F7CE2C5C-C362-4B51-A395-B6021F4C356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21883" y="3138109"/>
            <a:ext cx="3433170" cy="3433170"/>
          </a:xfrm>
          <a:prstGeom prst="rect">
            <a:avLst/>
          </a:prstGeom>
        </p:spPr>
      </p:pic>
      <p:sp>
        <p:nvSpPr>
          <p:cNvPr id="17" name="Speech Bubble: Rectangle with Corners Rounded 16">
            <a:extLst>
              <a:ext uri="{FF2B5EF4-FFF2-40B4-BE49-F238E27FC236}">
                <a16:creationId xmlns:a16="http://schemas.microsoft.com/office/drawing/2014/main" id="{A65640D4-ADD3-4FDA-A5D2-AE22B0729C1D}"/>
              </a:ext>
            </a:extLst>
          </p:cNvPr>
          <p:cNvSpPr/>
          <p:nvPr/>
        </p:nvSpPr>
        <p:spPr>
          <a:xfrm>
            <a:off x="2774703" y="3957452"/>
            <a:ext cx="2335013" cy="1407596"/>
          </a:xfrm>
          <a:prstGeom prst="wedgeRoundRectCallout">
            <a:avLst>
              <a:gd name="adj1" fmla="val -68537"/>
              <a:gd name="adj2" fmla="val -14273"/>
              <a:gd name="adj3" fmla="val 16667"/>
            </a:avLst>
          </a:prstGeom>
          <a:noFill/>
          <a:ln>
            <a:solidFill>
              <a:srgbClr val="92D050"/>
            </a:solidFill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SVN-Ziclets" panose="02000603000000000000" pitchFamily="2" charset="0"/>
              </a:rPr>
              <a:t>THẢO LUẬN NHÓM</a:t>
            </a:r>
          </a:p>
        </p:txBody>
      </p:sp>
    </p:spTree>
    <p:extLst>
      <p:ext uri="{BB962C8B-B14F-4D97-AF65-F5344CB8AC3E}">
        <p14:creationId xmlns:p14="http://schemas.microsoft.com/office/powerpoint/2010/main" val="3465207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6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7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51" grpId="0"/>
          <p:bldP spid="54" grpId="0"/>
          <p:bldP spid="1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6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10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16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14" presetClass="entr" presetSubtype="1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8" fill="hold">
                          <p:stCondLst>
                            <p:cond delay="indefinite"/>
                          </p:stCondLst>
                          <p:childTnLst>
                            <p:par>
                              <p:cTn id="3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6" presetClass="entr" presetSubtype="3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out)">
                                          <p:cBhvr>
                                            <p:cTn id="47" dur="2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51" grpId="0"/>
          <p:bldP spid="54" grpId="0"/>
          <p:bldP spid="17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2">
            <a:extLst>
              <a:ext uri="{FF2B5EF4-FFF2-40B4-BE49-F238E27FC236}">
                <a16:creationId xmlns:a16="http://schemas.microsoft.com/office/drawing/2014/main" id="{335864EF-78ED-4F23-B00C-E4E7C55CBF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6166" y="1672094"/>
            <a:ext cx="3092563" cy="425501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F5F8464-20B3-4C7D-9883-81B768EEF36D}"/>
              </a:ext>
            </a:extLst>
          </p:cNvPr>
          <p:cNvSpPr txBox="1"/>
          <p:nvPr/>
        </p:nvSpPr>
        <p:spPr>
          <a:xfrm>
            <a:off x="4017551" y="1546890"/>
            <a:ext cx="621843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dirty="0" err="1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SVN-Ziclets" panose="02000603000000000000" pitchFamily="2" charset="0"/>
              </a:rPr>
              <a:t>Góc</a:t>
            </a:r>
            <a:endParaRPr lang="en-US" sz="9600" dirty="0">
              <a:solidFill>
                <a:schemeClr val="accent2">
                  <a:lumMod val="60000"/>
                  <a:lumOff val="40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SVN-Ziclets" panose="02000603000000000000" pitchFamily="2" charset="0"/>
            </a:endParaRPr>
          </a:p>
          <a:p>
            <a:pPr algn="ctr"/>
            <a:r>
              <a:rPr lang="en-US" sz="9600" dirty="0">
                <a:solidFill>
                  <a:srgbClr val="00B0F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</a:effectLst>
                <a:latin typeface="SVN-Ziclets" panose="02000603000000000000" pitchFamily="2" charset="0"/>
              </a:rPr>
              <a:t>CHIA SẺ</a:t>
            </a:r>
          </a:p>
        </p:txBody>
      </p:sp>
    </p:spTree>
    <p:extLst>
      <p:ext uri="{BB962C8B-B14F-4D97-AF65-F5344CB8AC3E}">
        <p14:creationId xmlns:p14="http://schemas.microsoft.com/office/powerpoint/2010/main" val="3941247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2461" y="4264666"/>
            <a:ext cx="1485863" cy="248000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6170" y="4200525"/>
            <a:ext cx="1293449" cy="2554829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8118" y="4398214"/>
            <a:ext cx="1592759" cy="246931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80C76BE-2E48-4EE3-B3E2-C67794ECE93A}"/>
              </a:ext>
            </a:extLst>
          </p:cNvPr>
          <p:cNvSpPr txBox="1"/>
          <p:nvPr/>
        </p:nvSpPr>
        <p:spPr>
          <a:xfrm>
            <a:off x="4568147" y="748141"/>
            <a:ext cx="30557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>
                <a:ln w="28575">
                  <a:solidFill>
                    <a:srgbClr val="FF00FF"/>
                  </a:solidFill>
                </a:ln>
                <a:solidFill>
                  <a:srgbClr val="FF66FF"/>
                </a:solidFill>
                <a:effectLst>
                  <a:glow rad="228600">
                    <a:srgbClr val="FF99FF">
                      <a:alpha val="40000"/>
                    </a:srgbClr>
                  </a:glow>
                </a:effectLst>
                <a:latin typeface="SVN-Ziclets" panose="02000603000000000000" pitchFamily="2" charset="0"/>
              </a:rPr>
              <a:t>Kết</a:t>
            </a:r>
            <a:r>
              <a:rPr lang="en-US" sz="4800" b="1" dirty="0">
                <a:ln w="28575">
                  <a:solidFill>
                    <a:srgbClr val="FF00FF"/>
                  </a:solidFill>
                </a:ln>
                <a:solidFill>
                  <a:srgbClr val="FF66FF"/>
                </a:solidFill>
                <a:effectLst>
                  <a:glow rad="228600">
                    <a:srgbClr val="FF99FF">
                      <a:alpha val="40000"/>
                    </a:srgbClr>
                  </a:glow>
                </a:effectLst>
                <a:latin typeface="SVN-Ziclets" panose="02000603000000000000" pitchFamily="2" charset="0"/>
              </a:rPr>
              <a:t> </a:t>
            </a:r>
            <a:r>
              <a:rPr lang="en-US" sz="4800" b="1" dirty="0" err="1">
                <a:ln w="28575">
                  <a:solidFill>
                    <a:srgbClr val="FF00FF"/>
                  </a:solidFill>
                </a:ln>
                <a:solidFill>
                  <a:srgbClr val="FF66FF"/>
                </a:solidFill>
                <a:effectLst>
                  <a:glow rad="228600">
                    <a:srgbClr val="FF99FF">
                      <a:alpha val="40000"/>
                    </a:srgbClr>
                  </a:glow>
                </a:effectLst>
                <a:latin typeface="SVN-Ziclets" panose="02000603000000000000" pitchFamily="2" charset="0"/>
              </a:rPr>
              <a:t>luận</a:t>
            </a:r>
            <a:endParaRPr lang="en-US" sz="4800" b="1" dirty="0">
              <a:ln w="28575">
                <a:solidFill>
                  <a:srgbClr val="FF00FF"/>
                </a:solidFill>
              </a:ln>
              <a:solidFill>
                <a:srgbClr val="FF66FF"/>
              </a:solidFill>
              <a:effectLst>
                <a:glow rad="228600">
                  <a:srgbClr val="FF99FF">
                    <a:alpha val="40000"/>
                  </a:srgbClr>
                </a:glow>
              </a:effectLst>
              <a:latin typeface="SVN-Ziclets" panose="02000603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C89862C-A75A-4DB3-9E0C-08D0FC0CE4DA}"/>
              </a:ext>
            </a:extLst>
          </p:cNvPr>
          <p:cNvSpPr txBox="1"/>
          <p:nvPr/>
        </p:nvSpPr>
        <p:spPr>
          <a:xfrm>
            <a:off x="1197429" y="1872059"/>
            <a:ext cx="97971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	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Việc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xảy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ra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mâu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thuẫn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với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bạn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là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điều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không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thể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không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tránh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khỏi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.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Thầy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cô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luôn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ở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bên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cạnh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giúp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đỡ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các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em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hoà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giải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những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mâu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thuẫn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 </a:t>
            </a:r>
            <a:r>
              <a:rPr lang="en-US" sz="4400" b="1" dirty="0" err="1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đó</a:t>
            </a:r>
            <a:r>
              <a:rPr lang="en-US" sz="4400" b="1" dirty="0">
                <a:ln w="28575"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latin typeface="SVN-Anastasia" panose="020B0606040200020203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219493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3590622" y="1746263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 dirty="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3912797" y="2552198"/>
            <a:ext cx="1361782" cy="1333835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901125" y="1976515"/>
              <a:ext cx="390327" cy="6165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dirty="0">
                  <a:solidFill>
                    <a:schemeClr val="bg1">
                      <a:lumMod val="95000"/>
                    </a:schemeClr>
                  </a:solidFill>
                  <a:effectLst>
                    <a:glow rad="2286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3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274579" y="2434285"/>
            <a:ext cx="4986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Thực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hành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tìm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kiếm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sự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hỗ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trợ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từ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thầy</a:t>
            </a:r>
            <a:r>
              <a:rPr lang="en-US" altLang="zh-CN" sz="4800" dirty="0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 </a:t>
            </a:r>
            <a:r>
              <a:rPr lang="en-US" altLang="zh-CN" sz="4800" dirty="0" err="1">
                <a:solidFill>
                  <a:schemeClr val="bg1">
                    <a:lumMod val="95000"/>
                  </a:schemeClr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HP-102" panose="02000000000000000000" pitchFamily="2" charset="0"/>
                <a:ea typeface="方正少儿简体" panose="03000509000000000000" pitchFamily="65" charset="-122"/>
              </a:rPr>
              <a:t>cô</a:t>
            </a:r>
            <a:endParaRPr lang="zh-CN" altLang="en-US" sz="4800" dirty="0">
              <a:solidFill>
                <a:schemeClr val="bg1">
                  <a:lumMod val="95000"/>
                </a:schemeClr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  <a:latin typeface="HP-102" panose="02000000000000000000" pitchFamily="2" charset="0"/>
              <a:ea typeface="方正少儿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241" y="2865680"/>
            <a:ext cx="3133488" cy="3169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2380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1A06DBF0-5131-4C7F-965F-9B1F098B7269"/>
  <p:tag name="ISPRING_SCORM_RATE_SLIDES" val="1"/>
  <p:tag name="ISPRING_SCORM_PASSING_SCORE" val="100.000000000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Chfj0d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AoX49HWYZvqAsDAAC1CgAAJwAAAHVuaXZlcnNhbC9mbGFzaF9wdWJsaXNoaW5nX3NldHRpbmdzLnhtbNVW3U4aQRS+5ykm03gpqxarJQvGCKREBSK01Ssz7BzYibMz251ZEK/6NH2wPknP7AhCtM2qNWnDBcz5+c53fuYw4dFtIskMMiO0atDd6g4loCLNhZo26OdRZ/uQEmOZ4kxqBQ2qNCVHzUqY5mMpTDwEa9HUEIRRpp7aBo2tTetBMJ/Pq8KkmdNqmVvEN9VIJ0GagQFlIQtSyRb4ZRcpGNqsVAgJvehc81wCERwpKOHYMdmRzMQ08GZjFt1MM50rfqKlzkg2HTfou8Nj91naeKiWSEC55EwThU5s64xz4fgwORR3QGIQ0xiJH9QomQtu4wbdqzkUtA4eoxTYPgfmUE40JqPsPXwClnFmmT/6eBZurVkKvIgvFEtENEINcfk3aGt0/elq0L446/ZOr0f9/tmoO/AkCp9gEycMNgOFSEjnWQSrOCGzlkUx8kafCZMGwmBdtDSbaLVBzp3JWEusfeGF85CMgfdYAmvdGN4I1UHLXUommIhcNOhxJpikRFgmRbRyNvnYWGGL/nfWLQli4ZwBOR/Sh/C+OlHMMgPrtJYa42oeNb/qXHKy0DmR4gaI1QTzzxP8FQNZbw6ZZDoppDg+lhgpMOJMwBz4UVHTe8DfBbrCEEmOnji5qQTrI3zLxR0Zw0RniAtshjOOcmE8fvVZwCkz5gGULTluDc+6rfZ1t9dqX265BBmfMRU9ExwbDklq3wKfYe5KYwgpNVZzDQIrE7HcQNEfLnhhVibN0rFjNiua7hpZgGK7BfLxmKiIcDSFyqEsYMQU0UouCIvwChk3QjOhc4MSPywe2ryIoHclQhVUp3iDMFjGISuDtrO79762/+Hg8GO9Gvz8/mP7j073a2UgmYvm98rJHxfLark8vnNh4HbB06vBZvm/uRkGF+0vZeraa1+OSnWzPSwF1y9j1T8tY3XhV9lgbY2VooB7aOqXHm4iKRJhgf/NEXvBmLzqH8TP2NuMyRvm/Jqr8d+k7E+rx8jG6yMMnnweOU0ilEiwEG4jrt5Uzf3aDr5nnlRVKoi2+dRsVn4BUEsDBBQAAgAIAChfj0e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KF+PRzlO0w7fAgAAxgkAACYAAAB1bml2ZXJzYWwvaHRtbF9wdWJsaXNoaW5nX3NldHRpbmdzLnhtbM1WwU4bMRC95yssVxzJAqWFRpsgRIJApSQiaQsn5KwnWQuvvbW9CeHUr+mH9Us6XpOQCBotCKoqh2THM2/emxnPJj64zSSZgLFCqybdrm9RAirRXKhxk34dHG/uU2IdU5xJraBJlabkoFWL82IohU374By6WoIwyjZy16Spc3kjiqbTaV3Y3PhTLQuH+Lae6CzKDVhQDkyUSzbDLzfLwdJWrUZIHExfNC8kEMGRghKeHZMnLpM0Cl5DltyMjS4UP9JSG2LGwyZ9t3/oP3OfgNQWGSivzbbQ6M2uwTgXng6TfXEHJAUxTpH33i4lU8Fd2qQ7ux4FvaPHKCV2kMA8ypFGLcrdw2fgGGeOhceQz8Gts3NDMPGZYplIBnhCvPwmbQ+uT656nYuz0/PP14Nu92xw2gskyphoFSeOVhPFSEgXJoFFnpg5x5IUeWPMiEkLcbRsmruNtFoh55/JUEssfRlFyQiZylmTHhrBJCXCMSmSxaljZgzuWEjU4GO36yPl6ANg0JukzFhYTjQ/sb6KSeu7LiQnM10QKW6AOE1QUZHhrxTIcrnJyOistEpmHbFScCATAVPgB2WV7gH/lugKU2QFRuIo5hJcyPCjEHdkCCNtEBfYBIcW7cIG/PqzgHNm7QMom3Pc6J+dtjvXp+ftzuWGF8j4hKnkmeDYQshy9xb4DLUrjSmk1FjNJQisTMIKC2V/uOClWxWZlXOnbFI23TeyBMV2C+QTMPEgwdESqoCqgAlTRCs5IyzBS2H9CE2ELixawrAEaPsigiGUCFVSHeOCwmSGg6mCtrW98373w8e9/U+NevT756/NtUH3i6Inmc8WNsXR2lWxWBeP71wc+Rv69GV3pvhXd7130flWpVLnnctBpf50+pXgulW8up+reF2E5dRbWkyVKOBmGYc1hrtFikw44K85NC9o/PotH8bilRr/hirWju//KyI8LV7qK2/xOHryb0YN7av/vVq1P1BLAwQUAAIACAAoX49HaHFSkZoBAAAfBgAAHwAAAHVuaXZlcnNhbC9odG1sX3NraW5fc2V0dGluZ3MuanONlE1vwjAMhu/8CpRdJ8Q+YbuhwaRJHCaN27RDKKZUpEmVpB0d4r+vDl9N6o7FF/Ly5HXsKt52utViEes+d7fut9u/+3unAWpW53Dt66JFT1FnRiQLmCUpiEQCC5DiePQk784EZcykM52XH2hran5M4T9LLkwdzwgLTWiGOlwQ4DehbajDPyexU6trX1Ot0fPcWiV7kZIWpO1JpVPuGHb16la9xABWBegL6JJH4JkO3Gojz44PA4w6F6k047Kcqlj15jxax1rlctGWf1VmoKtPvt4D/afBy8SzE4mxbxbSMPFkiNFOZhqMgUPexwkGCQs+B1Hz7bv1B+oZNwsK6CIxiT3SoxuMOp3xGBpdGo4wfExWXo1uDjCanIWN3RN3txgeIXgJumE1vsfwQJXl2T8+YKZVjB1poM2en1Ch+CKR8SF1H4Pk8LJo29a9c6Hu+mPmPSEVPKEV9fzSttkRgoYArTeWjnlNkHdK2QlKlEQORWjUtCroOWLDOYL7zy7j1vJolVbjoRqOVRu4XoOeKSWq239dumeYq7P7BVBLAwQUAAIACAAoX49HGtrqO6oAAAAfAQAAGgAAAHVuaXZlcnNhbC9pMThuX3ByZXNldHMueG1snY8xD8IgEIV3fgW5XbBb0wDdTNwcdDYVUUno0XDU+vOF1Bhnh0vuXd73Xk71rzHwp0vkI2poxBa4QxuvHu8aTsfdpgVOecDrECI6DRiB94Yp37R4SI5cJl4ikDQ8cp46KZdlEZ6mVBIohjmXYBI2jrLMGFFWUk4rCivb+b/ozw0MY5yry+xD3qMpe1GrhVOyGipzdig83iLIalDy667KzpRLRRFK/jxm2BtQSwMEFAACAAgAKF+PR7O/s1BtAAAAcgAAABwAAAB1bml2ZXJzYWwvbG9jYWxfc2V0dGluZ3MueG1sDcw9DoMwDEDhnVNYnsrQv42BwMZYVSo9gBUshOTYKLGqcnuyveHT68d/EvhxLptpwOftgcAabdl0Dfidp2uHUJx0ITHlgGoI49D0YpHkw+4VFtiFDs4zpxrOL0pVvjMXVievZ7hE248W70NzAlBLAwQUAAIACACDgI9FzoIJN+wCAACICAAAFAAAAHVuaXZlcnNhbC9wbGF5ZXIueG1srVVNb9swDD2nwP6DoXutpF3XNJBbdAWKHdahQNZtt0C1GVuLbXmSXDf99aP8bc/pVmAHAzbF90jxkTS7ek5i5wmUFjL1yMKdEwdSXwYiDT3y8PX2eEmuLt8dsSzme1COCDySp8ICeEycALSvRGYQfM9N5JGewUVm4mRKSCXMHrnPkLuLtCTvjmbokmqPRMZkK0qLonCFRkQaahnnlkS7vkxopkBDakDRKg3iNNiV+Tsan0Sm1Owz0D1kZt4euCZpOZ61GJAUp65UIT2Zzxf0x93ntR9Bwo9Fqg1PfSAOVnJWlvKR+7s7GeQxaGubsSrJNRhjkyhtM2ZWYrFMHa18j1QOmwS05iFoN05DQissnQCzbcx1VPPoAa3l1TtR85Z+G/u9adxK5WjnnOWPsdARHvUhnXUSyOgwKkvK65Yd9NB00K1lIo6CX7lQEJSf39oWmS9IFbDtuDJPVxc+HuDbLfeNVPsbhGEX1Qq6rWhuJZpbgloOt42+7ihIc9stcJMraEo1Y08iAPmFK8VtW1walQOjI2ONpUMwo9WVa5E6QVhkkvjsH7SxfiNpfurXlCkB/0OYT0jU1kSkATzfCvQxkGBNDWCxrc01WezamF1OOn9Men09MFU51qLgRRzDVQg4hgE3nHZ2eggKimt08XM1wvYODoIjEUYxPmaSYXx6kCbhajfJ0Ds4CI6lv5uAtua2jHRcx1EztR3E6MQ6YX6ujUzES9megz1jVmUfvjZyzdF1JtqD8/kfoziI0QzmlkysLvvW21fN4b2dU6M7n01WWQbdivMAJs8qr2YW8mzkE8CW57G56efU7MMedJTz1HRMc33HfpfFWryAU4jA/ukWp7YmEdie8ciH5WmPAfXE7TIIX5qmIjJaS1KpeUg5hrV5ElBUmGpWPqLqoZJ5Goy0cbPu56Bj3FXXCrgTwxYzXZxg88nMI+/xpb7LxdlFd5XzxUWDLfO6rwJXubxhVdcJd51B635tL8LqmcfX31BLAwQUAAIACAAoX49HftmEoxEIAABeHgAAKQAAAHVuaXZlcnNhbC9za2luX2N1c3RvbWl6YXRpb25fc2V0dGluZ3MueG1srVnrbuO6Ef5/noJwcYBToIgv8i2F14UudCKsLftYSrLbojBoiYmFSKIr0d7NgX/0afpgfZIOKSmWHMeRdmvFQTSc+WY4N14ySp79SN8lnIX+H4T7LLIp5370lIx/QWjksoDFi5gmlCfNI+XBjzz2zYwemaABNeEk8kjs6WI0GbfQRH7QcKAOjSG8dbVuBw26uIOHyMA9HcauFeNa0WHM6LT1UfMEIsWNqUsjfh511CyNvhUwo4TG3Iw8+n2slLmLQ+UZ3MTE84EvGfe74jnkWg9GVzyo2+4NevjQURVF6SO9Z7SN1mEwuB6obYRb3V5LOWjDjtJRULvXa1/3D+1Bp6fA2+S6DyhdfN1H3UG32zEOHdwBaaSqmtHRDwPlut1WQRseXuuHyUQbtFqo3W4rXePQ6ysTrYWAWwEMVRkKByqGoin9g6qp7aGCJvpEm3QP2MB9vYeGHdxvtQ5dTVNaraNzj7MruutIrTyd3J0fAJ4NwdlRkVvNM8k1cndxDMwODbcB4RRFJKSfGjInIy4zFv3msu3LnxtZgspkztlzu8rUlAhkATY+gzVqypGcTdpVLIwiHfnep8Z6xzmLrlwWcYC6ilgckqAx/lOaO9nMqkiyPY3ryD0Slx7VDeSnqlimC/IZnktCLgu3JHqZsid2tSbu81PMdpFXyczNy5bGgR89A3freqDji4oCP+Emp2HJPjwUT3WxLcQzocK8PhZPJcmArGmQa2zJTw25o8qPPXIiuvcTn0tRtS2eS6Jb8kTLARiq4rksE4GWctQG4vlYiNPvHNgVUf6di+wBeaFxWUnaLi9Kse1uWzeftjF7Es4uy30c6Fe5gEH3iZ6EhS3xVBISExQKK0Upc5ucv3HCmL2e9pJRCFoguMXmkpEk5EJb6fPZQrW+rqbzm/lKM28aYz2tSiTK8pffOv3h93avD60rE6wIZc/U6bQMhiRYr1UNy3KW8+kKAPF0ZeEvTmMsftcWnd85U9PCjXH2R22AxRLfN8bidxXRu+USW87KnpoGXpn2ypo70i9T7GCjMf7KdmhD9hRxhvY+/Yb4hiLoz35MURL4nhwQPduPdrSCPmM+U01rtcS2szR1x5xbjbHN4vjlLxKZ7PgGsmdDEuT5CVkH1JNqIUfk+La4RMEP3/jAyULiR1dVtC/VB9O6WTnz+dReYcvIKY0xjjxkxERoqg+0VG28BIyYwEL+Y+IrmX0SAalBUBvk1ry5ncLXEYbc+k+bAL78B6xZYAjJgkYVBCFx8BKyzrYf5ktD+BAUIoK2JEm+sdgrJU0xdBWwTUufQ2rqTgHfETA5NgTej1xIHeryCngzbNvqDV5p8y+Q41Cb85pC889Qkp9rCn3FNtQQtiuIWeq9eaOKihBlmBdIXoMuEfkevCDiuiAnvLn32S4BivAwlImsxqS2Ihv/fgdxNNXpmWJPMcHPMoJP/p6CFbFXKaugAenYEHn1+53599VENafYWEGiGfOHlSP7o9BHoJFEjCMSBExMA1QTb08il6I1dckOyuEF2Dzfk2wi/NKYf+38PxDhWRP6NetfloG//HpV37pS13trZAi7ZlAGm5Ut/0h7YQY/aIhI+HetqOKA+ibYaSlrJlSG5rNaQhg6umhd0ISDWoKmNQF12akDGoc46tQCsOYZhsXQT8Dcg+dKhtyDR+tBPGDNNh1YtB/oWmxjKwjLcKdROx9pcdgIKJz0XqO9po8MyiWgZJ8uiNADZfirRLmw5JZalGM6UzDcAsyndF0F1MAPxWa8GuzdDOeuSNtKaT4PbBd4soYD/1m2FvDzLqRv1/PHmIWSGpAkz+u0uf3tJw1Jp7hM9S7qLUQ2Vpf67UpXLR2L/aGoqqC6HOSosGzq2KupqgkESNaQcHcDjfVRbNurY6X7OwNPVMDL3GtTErub//77P9VhTuxJqSij/rUuDpSg6Fr4Fe8fFuM0+WcFHEfVyqLypaJgtj3ORavvlh0T0uT/sgEl6WIQslDcWFRSDYmYhVF1HFW/nUGu2jI12S52K63fRZCZuvwM7Ufu3BrjGYmfoX05jAV1gaTnRW7y2jYcDyw7HvgRrSn+0+uBmLxjLlaqYciTHNRo4LvP6SLowXY0u7VBARzpauDpt6oFPfIEkno+r48pl5i8HUFLSN+PDWF/dsV5JRzPx3D+ZjteOm5HPGbBQlxUvL2ZAwZxrwJpPOaxOKDlb0WOZMO+ZbEbP5IgAbYi6ZR1ATYsxMYsgyzTTrmXona8Im5GOWW8ZwF0Zz2dTgG6TD+V0nVNXuQVFbzS3lgOm+ZsqGD6kXjKb9Hv/A1/gXjKb4slaw679Lc2nQ4VRfPbFY3ERXqV2AEPjWSXynjytzKPsGAqbtmSwkQyQpkzZB4dy6XX8UOalbOgFQ1uvmPxKHrdRMyEzPrFzg4lJwPH9G1ezt8R93lA309uOQ8owaKr5fu5Csh4zpVAeht86oyUivjLln5qwPafuBvR6ZMGyjA+NYQ70wv39+S2eT8T7awgKa25LBrKfi7beS2Vkeji9VSxtNgvC42ab/w0al6K0CiDfT+A0S5c0xhDDvjQ5bIIlYlF9k1+sXEv94Uncu+MFgH4BrAjOKnklVAglBJLbqvyaklfiuPhLuB+QPc0b1UFQsE5l+c/SqA6Lie3yqf0kRfTO6PUroKs1x1zsdwDC/R3peS5qKjkZKRm0XGyTuTsz3SrfPE52nhmOcrbtEj3Yodm/CTqzTOqgPc974+axWUWetSbf5qd0kAU8N79F/L/AFBLAwQUAAIACAApX49HQ3Z2Hb0RAAAVYAAAFwAAAHVuaXZlcnNhbC91bml2ZXJzYWwucG5n7dx5VJLZ3wBwl9JSy1aX0bSaJrFSU1sc9zJLzRI1K0ukUrJFs9yFAK1RS52sNJcxwSX31FLTFBGnxQ1zCyVFoCxXBEIDFAReml915pd1zvvn+57zcA4Phy+He7/3cj934Y/nJvjwgWVKvyjJyMgsc3TY5yYjswgsIyMfskRBGkleN3RX+iIb7HZgr0x5p/aE9M0ivz2H9sjIPE5Snj+9WPp+6WUHz2AZmeXPPz9lWwKLfGVkoCWO+/YcifBmUl/Fe43Qmt9pJys+Um0qfmt73+HsRnO3PXtcl96Uv3ltxZpr5vGgXLOlG9Ojndb84bBk0cpkxx3r0ztyOdfhfAJd9Mc9mEfFk0lWSflkvdwrWkEprhRbL2Ck4UqSXpmjWUN1prgr75unBp9cRLgcK/fifFDROBUlq/Dvyyk9lWodt4AHvzjyux7zdAnz08TD2rGgTfHGTTLyKtv/dWnSkO9zGsTio4IY/QacfYd8vytJeoErlGSQsD7hbFqombXtgrqiohcrlGRplwq5iRllTxMjV/93BdLLVG70Bb0W1Ow7RVl72A8qUNMoCgvyVyfe4XsawxaUrq+waE2M6+kF34uWlZeLV12lu+n76ravz07fdChjU902o+8/mqdELY5vLzIx+b4bpOGgIu0FYduzTXL2sCOamt83uknut63OSlkzPgtao7zmnusPGikNO+svbFzHT/NxOpq+xnysReb73lQDbclrb/1ROMOtfUE446f5pDzcrh/SmbTgx9gGPrL/3p0fhU3yUxaETX6ej+dpt/H7ugsGw/HsosQtv/4o7OukvyDs+/N8Kp896P7d5vu4xiNbV02P/T8Kt6W4LQi3/jwf3xjHnGDUgsF1KjrXpCTxR+G7+vkLwrc1f5pPm1Ly3rF5jYUj6ycDzv43d6cF4fWmP83n7trNMZ1zxj8Y6T8B4FSQAgAAAAAAAAAAAAAAAAAAAAAAAAAAAAAAAAAAAAAAAAAAAAAAAAAAAAAAAAAAAAAAAAAAAAAAAAAAAAAAAAAAAAAAAAAAAAAAAAAAAAAAAAAAAAAAAAAAAAAAAAAAAAAAAAAAAAAAAAAAAAAAAAAAAAAAAAAAAAAAAAAAAAAAAAAAAAAAAAAAAAD4/wPg8hSfjsZGBiks+KSp6Yy8XHzUpuyFd5+LkpV9qXhTddWC+leAnR85P9L4vz+uo/PVQLWBdEyWDRoVNtqRMdCWrOfXZS2carbq45YwjpGryo2mHpn+d0WfloWgG6kvsAEt3oWCuVqMtXj2vaONPFkINXrtjZqiUF4Qy+plnZeDdgfS7uNnhxO01J15OM6koJ/La+vVO/hdCmffCrgMLQslBzl7kYoXm3KbW99RI7pqM+p1AWw8KtI1x4pn9BRTgsc6Azwsz8edJCMm3yXWzR/QRe4oLTROQ4rnxvzI5RAhGUYQCxgDmYGNdfxPLBz7FhziQ8MQVdCnn16dm8ZXSaaqulgWQhbTLe1kCCY08wmFTYai8ewg90Cy/f7lwwEqkDT3wsOveAgbdxdFvFeViRYvi3bWm6b5pf1NrrvAktbGYn6RxuqlsYYznRZsFbG/Z5om3IoimK8PUIU7GP+e7X8xq4SB7Nad59ox5VUtH/Gfz6STkfOzHDSkfPigCCl65O2iaj37lia5FYk0TEbvKa2quOzmJya5uzBFEnOy0gZmTdGY1fzH58rvj+G9IAXeNYbkS2lBrq65MekCiV3tgOWvzPrfAn0IDDf2RbwqLNKDd/RztkQbtVh/eKPp2S/9muebLb7C/jTx+sAunepx45DMgIvamgg8Y5d1a9yndG1ws3fPoYahFRj9rgpdM0bciIBuLJufqjeDiip/uYcf11+zKj0I4hVWZ3TWILF6ppRrb58sYKtpD85sSe0L8JBAekqpZw2aqon34mocStb3QB7Mj9lIMrRODxINTSqnKEX8HAMMD2fItd7dVaoEYhwvL7sAG31/sS7JaGx06OutHpOXkXxgl4a7Hiois2IvXb+OQmTOCiZrdMzjHnepg1PnPTyY5ct9rh8QydAICa0NWm1yMCT03CD1TH2tXUysgI16U/Kou3/D2mcnNhWDepFzoznP7NGHelP3J1ibqWt68gJIlK2FduR8+9Qcxm5ecnsDscynrib+nue0NWKAi9xmcdHv1Zdx7a5C8vHxH1YVlD49bDdWGV9bd74ieOr93ypZHlZQW0+T7Orn67TAk9BZYVJSDyF6Mo5XE6QR/L7OmRdzhhZAlnOy2Rwi397wtpe/nT1tF33mzp2wrFSklk8FsZt7sKGMkXwuaB3en8f5MP9t/vS/Hl1v0eKKGkoW86l2tW31jS42U7Xu4SOa5gnG0vb3rwGPWtXY46K3PCTNvEzmonoGqqMqW29EmYjJD5LmHoyZMERmwbTOzC+cdrU1uaK6SZF3zoxPqVr4P5xhkisu6Jgn5Ywpgy4uAYWSs+yTkt04D3QOwjrkE5dT0zE2zAR36rJCrbL6pGg3NF3EdKK22E5ggqkjJcLMe4M+2ST6kxb382l0tjGYZ3q38c/H5JdysL90dQM7E74afmMor27kPZSBY0WsGJiTLEFM9OaDcrVP2GZwxSHE16iug0p9W6z//rNOuQtF0KlBgSuielHKLiJ2AzS0IZ7RyKio6qzL3Y+wzGRBirZgSEy36FL7crUj9aobKcgMuBXVwe1dntBElN1rJdnwq8En50gtquKddcGQXQbZV6X6gwlNfWNx9ljFMGo1H41rvBmMqMP/J7Xj2GgPydHWD2Mkj8ap2489GpmHrlInAtlrwM8WO4mihiBbOuTrx8s1meUW3HnW626GlmD9x3kO9gbjIcPQhEu65mhBiFdjRj7Zdh5NR64YUDs2OFJfC0lYx21Q2ioUxWbm4CL6QjMFuwavt/ZzdYIhvASz4mJ9rCUjedDFRlRNdh3D348yoYXDcZGR30bagZe201sTGLo8gQsbz6fh2R4M4Thrxkb06fXAyUD8ToSIS2YLUWE0RjFB+Pa6Ko91p1uMliDewiHcBgFdn36MDIu7RCiuqDCEkvNpLSxiDeM4+4AIiXdJoNHhqCyoFQFxi8vnwhlsht81eyPClGc1I9NSJz5qlULKhtsYdsJyeUKSeB8UG8EeqgsO/KMfWtCHVgZZF1x1/rYGffYA3bZaaZD4ib2hR4yz/0OgE9aD3XqsfAhBSTB0l0QcDyxF6g5JlqXaSOZnaAk1ZsYjSE3zQv2KUrQONdvdNU9cTbgoWW/ORpaT3a8Ui0nCIRo9Xp9bmNXyzE7ENlUr62tptCFaS/PamK1ytC1H1byLv9i/tQmFbeUJX4CyH+30Jc5onv4yoUlXBzx8Z7weU/fjoCo34Lce0R7C4hSWKnetxSVqfSh0dryxo4GdRBCycHhiOHkdFz7pYp/y+Eo2oi4nKQnm7ScU42kE3nSCXDuqgoB3xtPXup6wnYzLDWukUk5lMKjojErjEGuRFItcu+8O9zt1DUYXHG3PJySLJZ2IrIePm78tg907L68ghPp5z54rvS3AhHjbFhMk00Qj9kmYyuKUmvbx5rufm8laVeW8Q0MQcXw0NEwiW22fB5NzwjPDbgU8Ngn0rCyJctsV23nAdqXz5l8z4ttHkD2TWivA6R8jo7/CMlORJy66JiZWL3YQrYe6GCSSzuRqgbfIVbcwx6EFBp6jZRW4nuyyo4PvC6ubugknu97wL453tDRixCYNNHL9pVAFJufkJFKrXtkFbd+b64r3D+/pRSKkszH3n5ozVoBR85yWAUogAa+YKzyCPtaVCX9jyE5oLv9lBfgN3UNIC+T9ZzNh5vU5lUhZmLTJqlGDqKZATp7hydM5OpIHiPAUHn/tynoXaqijshGXwGRZhKqnwehJG9DEBlrNg/PscDw2QQ0k4j+hVbAoU7RQvx5IyKIUidUKX/XThHMGcJrJ7suIjA2WzLm1B5QYyS7WvyO4fcf8Ahs4zUgXvcP3062kOwxE2kq35fzVw28opJHl/LBV4OX8+blw8Zcf5FGpwmGMZV3I1XP05zx1kIge+5qg7JKwVHR8e4g6Bo6gKh4LCKdPSAr+0rdZrUpluXsf41uemDqXROllXXsNzVbBi+ONApC96Pk0XqW0g2A+41e3gRXUQAQRjzI1UYjFeGzSL0rAdGKscOEZ9f74DtL18Ejoi7A221XgemwR5dOVHgYl35TbKNB+9nWYqGg9vfzuWfSiFJFOUwjNJ7saR/uEVu5KV9zLNPRUo5bBQM6J61YmIq1mWM/c0WTI7Q6cdIqsIKTuNtgS+txVQrap2JKd8mexrp3Ovhr1IxcCpoeCu5haLvWu+YYnjUy5byGo2eQsU3Nzvx281cGl3IDofsk+g2ztdautG6mpX3vGUN6v8/7Nje3dQb49ge/O01/XeDTn4j5+ynM6iSGNCLemPqYfq9iaTaKcJ6AivG0n6DGFYpycIzUzjzVK0rHL93ZBEISEK+fWyuY7b3vvYjuxKIWYZsSm7vQjjLQ1jFkJxvOqXKznfHkiPh0xWGk6+/G5Kp9VMnKeo0nSewqzrguBnm3XEwgWDaBiBhrSSl061ECN75wOwSNjv6wf6+Sle1DaSSfnOUw1YkCQgybcdqUbkWECgn7hNVvEqQE4cubMXiGORSl92i1ulGxFFjaq2nUWNjbyUJ+68ljtr4cdIAUYwriobKYEbVY2Fo6GBeO9EFZUnMGTmUM+bggocW+GhnlmpHRNNZfN19Gu0Zl5oOs42SyaLK3gYSYlfKykfWtFhzd84jeOL3HYUdl7uO2y7YnRZGKlbP4hWfVXWotTqHNn9ULHRjxPf9u3TvaVHlRMgW18XtDQ0d3SVODVFeqddDDN0GCty+Q2VYPshzNRzZ1pmIjhm3gojrRsk8cLAfGuAMeCXRDPtP6atEQ6zdyBVKogh9fBxfXWtLjyuDHh5vhvyypEfqwLS6+7YfIBCaEXBrZTfg9nDfVy9tlOWInbOO9bJE8MPUNq74uVRnLidFaBF62Rhf19fUcFY/Vot/qSLjo1MH2IdwnxpTSQfKELllYsLQz1ubBnlGJ6fdUUJHzw9xPZIai3q8FhM8ZeQzF+0qFYNaX3JsdoBYatpfftlty1y4YaIk3hlikwgovVwzStadRxMmM7jcVlkPO4Nxc7saHEMWpMobRbCXsnbJbH4z76h0esBB/VBd9VZP4ibHtCa/4nKaY0KfEl9LekuBoaPoSWIR5xWQadxw+c4hIiOMPR8w9PRffeBHEZN8asbkypQ69eMcolSbD89ZVcRqJIDcNU0Zdrn5R3opIvT+nVwozSaNgr4wkJY8LYb5sSM3OFfo5oopJO1vkgLdyqtfZJcQVjPfqwdOfbzzFqKzWbNZaYi17tpk9Zxb4kQX3m3/gkvaKhJUhZmLKu/Ih0TrSqTDoZBD49nuGHuXmRWVJ4l8uBBPqMK/8xppsVCB9KvfT1JOOwjGS19CinaqygoRPekZRjWkL0b+dCXnKLKBHjKgWW6CDbgX633TXm+I/PlKtW6x1OvAUKHYBn6MexKq0H2LnR9V3vtjQ69DEsbwhNWcMBw0he3Y0vDQkbaCqR3Alcu+dUO0N7xvRjjVh6MtI+ykl6mCzfvmtjZtDl3ZeG0vt8chrmp4nC/SlVfl0sSIF0eqgiYiMa2I0f/31KbNr1SxH6BqUf4TmlvrJZrNLwpw096U+90tkD/W2y+dago1yjNp/lZyZhqXPkCaWN3AjpljFGQBdD4N4I5hM8DkmaebEaCqrhKMcwOgz+dSaUBJ7KRDWum5n5SMJGh4tE2Okrj47YZkwr1MxVqht6pWeZh144SqA9/WeNoYzyX4XyFyd/fxblKCxKoVWYxPpZ6viNPPzu9Bz2Mkq6STjeu/1/fwrXUAKh5zlxdtPRzxb8kaGybTuY+eENFi2eiLp6e0GhMvLKKkcsfud12UjM1v/gJu1NTXLyfYdvvRILW5Re5m1mt+dtRth4+v13/elnsv9yFA0og7hjFQSx21+khf9fnHqLVii5V23Dl3MSvaSjJVY4BL/8+vTfCxO2uJg96LDzLgsrkedrrXleWXxmpYz04Wh/eF/53lPX/gdQSwMEFAACAAgAKV+PR4l3YEJKAAAAawAAABsAAAB1bml2ZXJzYWwvdW5pdmVyc2FsLnBuZy54bWyzsa/IzVEoSy0qzszPs1Uy1DNQsrfj5bIpKEoty0wtV6gAigEFIUBJoRLINUJwyzNTSjKAQgYWBgjBjNTM9IwSWyULQ4SgPtBMAFBLAQIAABQAAgAIAChfj0daf7mZOgQAAOEOAAAdAAAAAAAAAAEAAAAAAAAAAAB1bml2ZXJzYWwvY29tbW9uX21lc3NhZ2VzLmxuZ1BLAQIAABQAAgAIAChfj0dZhm+oCwMAALUKAAAnAAAAAAAAAAEAAAAAAHUEAAB1bml2ZXJzYWwvZmxhc2hfcHVibGlzaGluZ19zZXR0aW5ncy54bWxQSwECAAAUAAIACAAoX49HtfwJZLoCAABVCgAAIQAAAAAAAAABAAAAAADFBwAAdW5pdmVyc2FsL2ZsYXNoX3NraW5fc2V0dGluZ3MueG1sUEsBAgAAFAACAAgAKF+PRzlO0w7fAgAAxgkAACYAAAAAAAAAAQAAAAAAvgoAAHVuaXZlcnNhbC9odG1sX3B1Ymxpc2hpbmdfc2V0dGluZ3MueG1sUEsBAgAAFAACAAgAKF+PR2hxUpGaAQAAHwYAAB8AAAAAAAAAAQAAAAAA4Q0AAHVuaXZlcnNhbC9odG1sX3NraW5fc2V0dGluZ3MuanNQSwECAAAUAAIACAAoX49HGtrqO6oAAAAfAQAAGgAAAAAAAAABAAAAAAC4DwAAdW5pdmVyc2FsL2kxOG5fcHJlc2V0cy54bWxQSwECAAAUAAIACAAoX49Hs7+zUG0AAAByAAAAHAAAAAAAAAABAAAAAACaEAAAdW5pdmVyc2FsL2xvY2FsX3NldHRpbmdzLnhtbFBLAQIAABQAAgAIAIOAj0XOggk37AIAAIgIAAAUAAAAAAAAAAEAAAAAAEERAAB1bml2ZXJzYWwvcGxheWVyLnhtbFBLAQIAABQAAgAIAChfj0d+2YSjEQgAAF4eAAApAAAAAAAAAAEAAAAAAF8UAAB1bml2ZXJzYWwvc2tpbl9jdXN0b21pemF0aW9uX3NldHRpbmdzLnhtbFBLAQIAABQAAgAIAClfj0dDdnYdvREAABVgAAAXAAAAAAAAAAAAAAAAALccAAB1bml2ZXJzYWwvdW5pdmVyc2FsLnBuZ1BLAQIAABQAAgAIAClfj0eJd2BCSgAAAGsAAAAbAAAAAAAAAAEAAAAAAKkuAAB1bml2ZXJzYWwvdW5pdmVyc2FsLnBuZy54bWxQSwUGAAAAAAsACwBJAwAALC8AAAAA"/>
  <p:tag name="ISPRING_RESOURCE_PATHS_HASH_PRESENTER" val="703e8db1d25db51118f3acd9c2b6e0fcd63b521a"/>
  <p:tag name="ISPRING_PRESENTATION_TITLE" val="19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620</TotalTime>
  <Words>290</Words>
  <Application>Microsoft Office PowerPoint</Application>
  <PresentationFormat>Widescreen</PresentationFormat>
  <Paragraphs>61</Paragraphs>
  <Slides>16</Slides>
  <Notes>13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Arial</vt:lpstr>
      <vt:lpstr>Arial-Rounded</vt:lpstr>
      <vt:lpstr>AvantGarde</vt:lpstr>
      <vt:lpstr>Calibri</vt:lpstr>
      <vt:lpstr>Calibri Light</vt:lpstr>
      <vt:lpstr>HP-087</vt:lpstr>
      <vt:lpstr>HP-102</vt:lpstr>
      <vt:lpstr>Montserrat Alternates Black</vt:lpstr>
      <vt:lpstr>SVN-Anastasia</vt:lpstr>
      <vt:lpstr>SVN-Ziclets</vt:lpstr>
      <vt:lpstr>方正少儿简体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更多资源关注@好教师</Manager>
  <Company>更多资源关注@好教师</Company>
  <LinksUpToDate>false</LinksUpToDate>
  <SharedDoc>false</SharedDoc>
  <HyperlinkBase>更多资源关注@好教师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更多资源关注@好教师</dc:title>
  <dc:subject>更多资源关注@好教师</dc:subject>
  <dc:creator>更多资源关注@好教师</dc:creator>
  <cp:keywords>更多资源关注@好教师</cp:keywords>
  <dc:description>更多资源关注@好教师</dc:description>
  <cp:lastModifiedBy>TH Mai Động - 0964298488 Nguyễn Thị Tuyết Nga -</cp:lastModifiedBy>
  <cp:revision>5</cp:revision>
  <dcterms:created xsi:type="dcterms:W3CDTF">2016-02-15T09:22:52Z</dcterms:created>
  <dcterms:modified xsi:type="dcterms:W3CDTF">2022-04-22T19:28:51Z</dcterms:modified>
  <cp:category>更多资源关注@好教师</cp:category>
</cp:coreProperties>
</file>