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4" r:id="rId3"/>
    <p:sldId id="324" r:id="rId4"/>
    <p:sldId id="273" r:id="rId5"/>
    <p:sldId id="332" r:id="rId6"/>
    <p:sldId id="333" r:id="rId7"/>
    <p:sldId id="334" r:id="rId8"/>
    <p:sldId id="340" r:id="rId9"/>
    <p:sldId id="341" r:id="rId10"/>
    <p:sldId id="342" r:id="rId11"/>
    <p:sldId id="343" r:id="rId12"/>
    <p:sldId id="325" r:id="rId13"/>
    <p:sldId id="31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D0DEEC"/>
    <a:srgbClr val="6593C3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65" d="100"/>
          <a:sy n="65" d="100"/>
        </p:scale>
        <p:origin x="60" y="87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3. GRAMMAR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Choose the sentence that best combines each pair of the following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566C-0B82-B74A-CE89-380E0B3E4F4E}"/>
              </a:ext>
            </a:extLst>
          </p:cNvPr>
          <p:cNvSpPr txBox="1"/>
          <p:nvPr/>
        </p:nvSpPr>
        <p:spPr>
          <a:xfrm>
            <a:off x="338814" y="1789381"/>
            <a:ext cx="89725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400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baby gibbon grew very quickly. We didn’t expect that.</a:t>
            </a:r>
          </a:p>
          <a:p>
            <a:endParaRPr lang="en-US" sz="800" b="0" i="1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A</a:t>
            </a:r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baby gibbon didn’t grow quickly as we expected.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baby gibbon grew as quickly as we expected.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baby gibbon expected that it would grow quickly.</a:t>
            </a: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D</a:t>
            </a:r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baby gibbon grew more quickly than we expected.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endParaRPr lang="en-US" sz="24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A17FC-BDBE-BE67-3F3C-7C9399C7A84F}"/>
              </a:ext>
            </a:extLst>
          </p:cNvPr>
          <p:cNvSpPr/>
          <p:nvPr/>
        </p:nvSpPr>
        <p:spPr>
          <a:xfrm>
            <a:off x="371973" y="3404508"/>
            <a:ext cx="408214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790" y="749979"/>
            <a:ext cx="5107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Protecting endangered species </a:t>
            </a:r>
          </a:p>
          <a:p>
            <a:r>
              <a:rPr lang="en-US" sz="2200" dirty="0" smtClean="0"/>
              <a:t>Work in groups. Make a poster about an endangered species and suggest ways to protect it. Present your poster to the class. Use these questions as cues for your poster and 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is the species?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are the threats facing these animals?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IUCN level of conservation are they in?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should be done to protect them? </a:t>
            </a:r>
            <a:endParaRPr lang="en-US" sz="2200" dirty="0"/>
          </a:p>
        </p:txBody>
      </p:sp>
      <p:pic>
        <p:nvPicPr>
          <p:cNvPr id="2056" name="Picture 8" descr="btnmt.1cdn.vn/2018/09/19/dong-vat-hoang-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18" y="1460090"/>
            <a:ext cx="3649451" cy="30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Revise all the knowledge of the whole unit.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Make a poster.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7" y="61968"/>
            <a:ext cx="5209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for the next lesson - Unit </a:t>
            </a:r>
            <a:r>
              <a:rPr lang="en-GB" dirty="0">
                <a:latin typeface="+mn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7" y="61968"/>
            <a:ext cx="4752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UTMFacebookK&amp;TBold"/>
                  <a:cs typeface="Times New Roman" panose="02020603050405020304" pitchFamily="18" charset="0"/>
                </a:rPr>
                <a:t>Unit 8</a:t>
              </a:r>
              <a:endParaRPr lang="en-US" sz="4400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266122" y="418267"/>
            <a:ext cx="687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UTMFacebookK&amp;TBold"/>
              </a:rPr>
              <a:t>WILDLIFE CONSERVATION</a:t>
            </a:r>
            <a:endParaRPr lang="en-US" sz="40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1399717" y="3111291"/>
            <a:ext cx="7025825" cy="857068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3955140" y="2268692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Revise vocabulary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473308"/>
            <a:ext cx="3659538" cy="76918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Pronunciation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2: Vocabulary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3: Grammar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580829"/>
            <a:ext cx="3659539" cy="57574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Protecting endangered species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67228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358776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4747650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71449" y="961803"/>
            <a:ext cx="7571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Revise all the words learned in Unit 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1. PRONUNCIATION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Underline the parts where assimilation occurs. Listen and check. Then practice saying these sentences in pairs.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9B66D-5B77-3C1D-B3E4-5DD1B3DCBFD4}"/>
              </a:ext>
            </a:extLst>
          </p:cNvPr>
          <p:cNvSpPr txBox="1"/>
          <p:nvPr/>
        </p:nvSpPr>
        <p:spPr>
          <a:xfrm>
            <a:off x="380137" y="1932234"/>
            <a:ext cx="8420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Have you been to the new conservation park in town?</a:t>
            </a:r>
          </a:p>
          <a:p>
            <a:endParaRPr lang="en-US" sz="24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Animals are brought to the park from different places.</a:t>
            </a:r>
          </a:p>
          <a:p>
            <a:endParaRPr lang="en-US" sz="24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My sister follows a special diet and doesn’t eat red meat.</a:t>
            </a:r>
          </a:p>
          <a:p>
            <a:endParaRPr lang="en-US" sz="24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got back home from a trip to the animal rescue </a:t>
            </a:r>
            <a:r>
              <a:rPr lang="en-US" sz="24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centre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br>
              <a:rPr lang="en-US" sz="2400" dirty="0">
                <a:cs typeface="Times New Roman" panose="02020603050405020304" pitchFamily="18" charset="0"/>
              </a:rPr>
            </a:b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B3C71-F275-A675-4214-1E88BC37BE58}"/>
              </a:ext>
            </a:extLst>
          </p:cNvPr>
          <p:cNvSpPr txBox="1"/>
          <p:nvPr/>
        </p:nvSpPr>
        <p:spPr>
          <a:xfrm>
            <a:off x="3731078" y="231865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/ˌ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kɒnsəˈveɪʃm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pɑːk</a:t>
            </a:r>
            <a:r>
              <a:rPr lang="en-US" sz="2400" kern="0" dirty="0">
                <a:solidFill>
                  <a:srgbClr val="FF0000"/>
                </a:solidFill>
                <a:ea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E310D9-D5A3-0AF6-31D9-9C159806DF91}"/>
              </a:ext>
            </a:extLst>
          </p:cNvPr>
          <p:cNvCxnSpPr>
            <a:cxnSpLocks/>
          </p:cNvCxnSpPr>
          <p:nvPr/>
        </p:nvCxnSpPr>
        <p:spPr>
          <a:xfrm>
            <a:off x="4057650" y="2318657"/>
            <a:ext cx="2139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D0BE39-DDB2-03D7-EFFE-329E6639664C}"/>
              </a:ext>
            </a:extLst>
          </p:cNvPr>
          <p:cNvSpPr txBox="1"/>
          <p:nvPr/>
        </p:nvSpPr>
        <p:spPr>
          <a:xfrm>
            <a:off x="5274129" y="30479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dɪfrənp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pleɪs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216CFE-FF0E-6C7B-F7F5-A7B6273C23BF}"/>
              </a:ext>
            </a:extLst>
          </p:cNvPr>
          <p:cNvCxnSpPr>
            <a:cxnSpLocks/>
          </p:cNvCxnSpPr>
          <p:nvPr/>
        </p:nvCxnSpPr>
        <p:spPr>
          <a:xfrm>
            <a:off x="5393871" y="3058886"/>
            <a:ext cx="1872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9CC356-45C6-226A-203C-A15173C1DAF6}"/>
              </a:ext>
            </a:extLst>
          </p:cNvPr>
          <p:cNvSpPr txBox="1"/>
          <p:nvPr/>
        </p:nvSpPr>
        <p:spPr>
          <a:xfrm>
            <a:off x="6259037" y="3789657"/>
            <a:ext cx="1682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/ˈreb 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miːt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1D0F0F-19EC-8570-C3FD-F7069F615E65}"/>
              </a:ext>
            </a:extLst>
          </p:cNvPr>
          <p:cNvCxnSpPr>
            <a:cxnSpLocks/>
          </p:cNvCxnSpPr>
          <p:nvPr/>
        </p:nvCxnSpPr>
        <p:spPr>
          <a:xfrm>
            <a:off x="6566807" y="3782786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A531A8-FE86-D1C3-959A-25D9AE72E733}"/>
              </a:ext>
            </a:extLst>
          </p:cNvPr>
          <p:cNvSpPr txBox="1"/>
          <p:nvPr/>
        </p:nvSpPr>
        <p:spPr>
          <a:xfrm>
            <a:off x="934810" y="4476746"/>
            <a:ext cx="4923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gɒp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ˈ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bæk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086BD6-3B44-9E8D-B85F-16521ACFAF41}"/>
              </a:ext>
            </a:extLst>
          </p:cNvPr>
          <p:cNvCxnSpPr>
            <a:cxnSpLocks/>
          </p:cNvCxnSpPr>
          <p:nvPr/>
        </p:nvCxnSpPr>
        <p:spPr>
          <a:xfrm>
            <a:off x="1240971" y="451485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062 - U8. LOOKING BACK - PRONUNCIATION">
            <a:hlinkClick r:id="" action="ppaction://media"/>
            <a:extLst>
              <a:ext uri="{FF2B5EF4-FFF2-40B4-BE49-F238E27FC236}">
                <a16:creationId xmlns:a16="http://schemas.microsoft.com/office/drawing/2014/main" id="{752BC9EE-633B-5496-5705-D37F50C95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394" y="28991"/>
            <a:ext cx="593242" cy="5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6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8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2. VOCABULARY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Choose the correct answers to complete these sentences.</a:t>
            </a:r>
            <a:endParaRPr lang="en-US" sz="2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F269F-911C-C02B-421B-A67D76C22CE2}"/>
              </a:ext>
            </a:extLst>
          </p:cNvPr>
          <p:cNvSpPr txBox="1"/>
          <p:nvPr/>
        </p:nvSpPr>
        <p:spPr>
          <a:xfrm>
            <a:off x="342897" y="1582051"/>
            <a:ext cx="88011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To </a:t>
            </a:r>
            <a:r>
              <a:rPr lang="en-US" sz="2400" b="1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survive/rescue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the young cubs should be released into the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wild when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they are aged eight to ten months.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volunteers are participating in a campaign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conserve/degrade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rainforests.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animals looked so weak because they were kept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captivity/extinction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for a long time.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species of animals are becoming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extinct/common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because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habitat loss.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br>
              <a:rPr lang="en-US" sz="2400" dirty="0">
                <a:cs typeface="Times New Roman" panose="02020603050405020304" pitchFamily="18" charset="0"/>
              </a:rPr>
            </a:b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ABED68-0C0D-E713-A1BF-82630A1D3CBB}"/>
              </a:ext>
            </a:extLst>
          </p:cNvPr>
          <p:cNvCxnSpPr>
            <a:cxnSpLocks/>
          </p:cNvCxnSpPr>
          <p:nvPr/>
        </p:nvCxnSpPr>
        <p:spPr>
          <a:xfrm>
            <a:off x="1134836" y="1967594"/>
            <a:ext cx="9307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C25B9E-B079-4CB9-2A6A-5AAD5C593E24}"/>
              </a:ext>
            </a:extLst>
          </p:cNvPr>
          <p:cNvCxnSpPr>
            <a:cxnSpLocks/>
          </p:cNvCxnSpPr>
          <p:nvPr/>
        </p:nvCxnSpPr>
        <p:spPr>
          <a:xfrm>
            <a:off x="380137" y="3080220"/>
            <a:ext cx="107224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2A177C-0132-87F6-C39F-0876CAEF09FA}"/>
              </a:ext>
            </a:extLst>
          </p:cNvPr>
          <p:cNvCxnSpPr>
            <a:cxnSpLocks/>
          </p:cNvCxnSpPr>
          <p:nvPr/>
        </p:nvCxnSpPr>
        <p:spPr>
          <a:xfrm>
            <a:off x="380137" y="3815445"/>
            <a:ext cx="107224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C0BF66-0DE7-07F8-B071-4B7EDBAF5600}"/>
              </a:ext>
            </a:extLst>
          </p:cNvPr>
          <p:cNvCxnSpPr>
            <a:cxnSpLocks/>
          </p:cNvCxnSpPr>
          <p:nvPr/>
        </p:nvCxnSpPr>
        <p:spPr>
          <a:xfrm>
            <a:off x="5573487" y="4163789"/>
            <a:ext cx="85180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3. GRAMMAR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Choose the sentence that best combines each pair of the following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566C-0B82-B74A-CE89-380E0B3E4F4E}"/>
              </a:ext>
            </a:extLst>
          </p:cNvPr>
          <p:cNvSpPr txBox="1"/>
          <p:nvPr/>
        </p:nvSpPr>
        <p:spPr>
          <a:xfrm>
            <a:off x="257174" y="1748560"/>
            <a:ext cx="89725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</a:t>
            </a:r>
            <a:r>
              <a:rPr lang="en-US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000" b="0" i="1" dirty="0">
                <a:effectLst/>
                <a:cs typeface="Times New Roman" panose="02020603050405020304" pitchFamily="18" charset="0"/>
              </a:rPr>
              <a:t>People continue to buy clothes made of wild animal skins. This will encourage poaching and illegal trade in body parts.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A.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If people continue to buy clothes made of wild animal skins, this will encourage poaching and illegal trade in body parts.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If poaching and illegal trade in body parts are encouraged, people will continue to buy clothes made of wild animal skins.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Unless people continue to buy clothes made of wild animal skins, this will encourage poaching and illegal trade in body parts.</a:t>
            </a:r>
          </a:p>
          <a:p>
            <a:r>
              <a:rPr lang="en-US" sz="2000" b="1" dirty="0">
                <a:solidFill>
                  <a:srgbClr val="E45A83"/>
                </a:solidFill>
                <a:cs typeface="Times New Roman" panose="02020603050405020304" pitchFamily="18" charset="0"/>
              </a:rPr>
              <a:t>D</a:t>
            </a:r>
            <a:r>
              <a:rPr lang="en-US" sz="20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Unless people are encouraged to poach and trade body parts illegally, they will continue to buy clothes made of wild animal skins.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A17FC-BDBE-BE67-3F3C-7C9399C7A84F}"/>
              </a:ext>
            </a:extLst>
          </p:cNvPr>
          <p:cNvSpPr/>
          <p:nvPr/>
        </p:nvSpPr>
        <p:spPr>
          <a:xfrm>
            <a:off x="269423" y="2367642"/>
            <a:ext cx="408214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3. GRAMMAR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Choose the sentence that best combines each pair of the following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566C-0B82-B74A-CE89-380E0B3E4F4E}"/>
              </a:ext>
            </a:extLst>
          </p:cNvPr>
          <p:cNvSpPr txBox="1"/>
          <p:nvPr/>
        </p:nvSpPr>
        <p:spPr>
          <a:xfrm>
            <a:off x="257174" y="1748560"/>
            <a:ext cx="8972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</a:t>
            </a:r>
            <a:r>
              <a:rPr lang="en-US" sz="24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Sharks are not dangerous. People think they are dangerous.</a:t>
            </a: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A. </a:t>
            </a:r>
            <a:r>
              <a:rPr lang="en-US" sz="2400" dirty="0">
                <a:cs typeface="Times New Roman" panose="02020603050405020304" pitchFamily="18" charset="0"/>
              </a:rPr>
              <a:t>Sharks are as dangerous as people think.</a:t>
            </a: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B. </a:t>
            </a:r>
            <a:r>
              <a:rPr lang="en-US" sz="2400" dirty="0">
                <a:cs typeface="Times New Roman" panose="02020603050405020304" pitchFamily="18" charset="0"/>
              </a:rPr>
              <a:t>Sharks are not as dangerous as people think.</a:t>
            </a: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C. </a:t>
            </a:r>
            <a:r>
              <a:rPr lang="en-US" sz="2400" dirty="0">
                <a:cs typeface="Times New Roman" panose="02020603050405020304" pitchFamily="18" charset="0"/>
              </a:rPr>
              <a:t>Sharks are more dangerous than people think.</a:t>
            </a:r>
          </a:p>
          <a:p>
            <a:r>
              <a:rPr lang="en-US" sz="2400" b="1" dirty="0">
                <a:solidFill>
                  <a:srgbClr val="E45A83"/>
                </a:solidFill>
                <a:cs typeface="Times New Roman" panose="02020603050405020304" pitchFamily="18" charset="0"/>
              </a:rPr>
              <a:t>d. </a:t>
            </a:r>
            <a:r>
              <a:rPr lang="en-US" sz="2400" dirty="0">
                <a:cs typeface="Times New Roman" panose="02020603050405020304" pitchFamily="18" charset="0"/>
              </a:rPr>
              <a:t>Sharks are thought to be more dangerous. </a:t>
            </a:r>
            <a:br>
              <a:rPr lang="en-US" sz="2400" dirty="0">
                <a:cs typeface="Times New Roman" panose="02020603050405020304" pitchFamily="18" charset="0"/>
              </a:rPr>
            </a:br>
            <a:endParaRPr lang="en-US" sz="24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A17FC-BDBE-BE67-3F3C-7C9399C7A84F}"/>
              </a:ext>
            </a:extLst>
          </p:cNvPr>
          <p:cNvSpPr/>
          <p:nvPr/>
        </p:nvSpPr>
        <p:spPr>
          <a:xfrm>
            <a:off x="257174" y="2548839"/>
            <a:ext cx="408214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42898" y="649743"/>
            <a:ext cx="880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3. GRAMMAR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Choose the sentence that best combines each pair of the following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566C-0B82-B74A-CE89-380E0B3E4F4E}"/>
              </a:ext>
            </a:extLst>
          </p:cNvPr>
          <p:cNvSpPr txBox="1"/>
          <p:nvPr/>
        </p:nvSpPr>
        <p:spPr>
          <a:xfrm>
            <a:off x="257174" y="1748560"/>
            <a:ext cx="897255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200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should try our best to conserve wildlife in the area. Otherwise, many wild animals may not survive.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a. </a:t>
            </a:r>
            <a:r>
              <a:rPr lang="en-US" sz="2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Unless many wild animals survive, we will try our best to conserve wildlife in the area.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2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If we try our best to conserve wildlife in the area, many wild animals may not survive.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2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Unless we try our best to conserve wildlife in the area, many wild animals may not survive.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2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If we do not try our best to conserve wildlife in the area, many wild animals may survive.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br>
              <a:rPr lang="en-US" sz="2200" dirty="0">
                <a:cs typeface="Times New Roman" panose="02020603050405020304" pitchFamily="18" charset="0"/>
              </a:rPr>
            </a:br>
            <a:endParaRPr lang="en-US" sz="22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A17FC-BDBE-BE67-3F3C-7C9399C7A84F}"/>
              </a:ext>
            </a:extLst>
          </p:cNvPr>
          <p:cNvSpPr/>
          <p:nvPr/>
        </p:nvSpPr>
        <p:spPr>
          <a:xfrm>
            <a:off x="212930" y="3778447"/>
            <a:ext cx="408214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</TotalTime>
  <Words>778</Words>
  <PresentationFormat>On-screen Show (16:9)</PresentationFormat>
  <Paragraphs>100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2024-06-12T02:59:19Z</dcterms:modified>
</cp:coreProperties>
</file>