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2" roundtripDataSignature="AMtx7miEtanF31vNBaVNyjdzZ3Y9GbIz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6" name="Google Shape;21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showMasterSp="0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showMasterSp="0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7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8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showMasterSp="0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0" name="Google Shape;30;p2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1" name="Google Shape;3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2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showMasterSp="0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jpg"/><Relationship Id="rId4" Type="http://schemas.openxmlformats.org/officeDocument/2006/relationships/image" Target="../media/image1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2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gif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" y="0"/>
            <a:ext cx="91439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>
            <p:ph type="title"/>
          </p:nvPr>
        </p:nvSpPr>
        <p:spPr>
          <a:xfrm>
            <a:off x="152400" y="350838"/>
            <a:ext cx="8763000" cy="201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Times New Roman"/>
              <a:buNone/>
            </a:pPr>
            <a:r>
              <a:rPr b="1" lang="en-US" sz="3200">
                <a:solidFill>
                  <a:srgbClr val="0C0C0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CHÀO MỪNG QUÝ THẦY CÔ VÀ CÁC EM ĐẾN VỚI BÀI GIẢNG</a:t>
            </a:r>
            <a:endParaRPr b="1" sz="3200">
              <a:solidFill>
                <a:srgbClr val="0C0C0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"/>
          <p:cNvSpPr txBox="1"/>
          <p:nvPr>
            <p:ph idx="1" type="body"/>
          </p:nvPr>
        </p:nvSpPr>
        <p:spPr>
          <a:xfrm>
            <a:off x="1752600" y="2667000"/>
            <a:ext cx="6172200" cy="3459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Giáo viên hướng dẫn : Bùi Thị Mến 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Giáo sinh thực tập : Trần Ngọc Ánh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Lớp : 11A8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 p14:dur="1600">
    <p:blinds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b="1" i="1" lang="en-US" sz="3600" u="sng">
                <a:latin typeface="Times New Roman"/>
                <a:ea typeface="Times New Roman"/>
                <a:cs typeface="Times New Roman"/>
                <a:sym typeface="Times New Roman"/>
              </a:rPr>
              <a:t>Bước 2</a:t>
            </a:r>
            <a:r>
              <a:rPr b="1" i="1" lang="en-US" sz="3600">
                <a:latin typeface="Times New Roman"/>
                <a:ea typeface="Times New Roman"/>
                <a:cs typeface="Times New Roman"/>
                <a:sym typeface="Times New Roman"/>
              </a:rPr>
              <a:t>:        </a:t>
            </a: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Lập dàn ý 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1" name="Google Shape;181;p10"/>
          <p:cNvSpPr txBox="1"/>
          <p:nvPr>
            <p:ph idx="1" type="body"/>
          </p:nvPr>
        </p:nvSpPr>
        <p:spPr>
          <a:xfrm>
            <a:off x="990600" y="1600200"/>
            <a:ext cx="76962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lang="en-US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Giới thiệu vấn đề bình luận như thế nào?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lang="en-US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Chỉ ra những điểm tốt - xấu, phải - trái, đúng - sai, hay - dở của vấn đề. Quan điểm, đánh giá, nhận xét của bản thân?</a:t>
            </a:r>
            <a:endParaRPr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lang="en-US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Ý nghĩa sâu rộng của vấn đề?</a:t>
            </a:r>
            <a:endParaRPr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7" name="Google Shape;187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tile algn="tl" flip="none" tx="0" sx="100000" ty="0" sy="100000"/>
        </a:blip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2"/>
          <p:cNvSpPr txBox="1"/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b="1" i="1" lang="en-US" sz="3600" u="sng">
                <a:latin typeface="Times New Roman"/>
                <a:ea typeface="Times New Roman"/>
                <a:cs typeface="Times New Roman"/>
                <a:sym typeface="Times New Roman"/>
              </a:rPr>
              <a:t>Bước 2</a:t>
            </a:r>
            <a:r>
              <a:rPr b="1" i="1" lang="en-US" sz="3600">
                <a:latin typeface="Times New Roman"/>
                <a:ea typeface="Times New Roman"/>
                <a:cs typeface="Times New Roman"/>
                <a:sym typeface="Times New Roman"/>
              </a:rPr>
              <a:t>:        Lập dàn ý  </a:t>
            </a:r>
            <a:endParaRPr b="1" i="1"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93" name="Google Shape;193;p12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7540" y="1700971"/>
            <a:ext cx="8228919" cy="4522858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12"/>
          <p:cNvSpPr/>
          <p:nvPr/>
        </p:nvSpPr>
        <p:spPr>
          <a:xfrm>
            <a:off x="465944" y="1301741"/>
            <a:ext cx="2338142" cy="1627632"/>
          </a:xfrm>
          <a:prstGeom prst="notched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LUẬN ĐIỂM 1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5" name="Google Shape;195;p12"/>
          <p:cNvSpPr/>
          <p:nvPr/>
        </p:nvSpPr>
        <p:spPr>
          <a:xfrm>
            <a:off x="535575" y="3200400"/>
            <a:ext cx="2261137" cy="1590172"/>
          </a:xfrm>
          <a:prstGeom prst="notched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LUẬN ĐIỂM 2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Google Shape;196;p12"/>
          <p:cNvSpPr/>
          <p:nvPr/>
        </p:nvSpPr>
        <p:spPr>
          <a:xfrm>
            <a:off x="458570" y="5091880"/>
            <a:ext cx="2338142" cy="1600200"/>
          </a:xfrm>
          <a:prstGeom prst="notched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LUẬN ĐIỂM 3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7" name="Google Shape;197;p12"/>
          <p:cNvSpPr/>
          <p:nvPr/>
        </p:nvSpPr>
        <p:spPr>
          <a:xfrm>
            <a:off x="3436374" y="1282076"/>
            <a:ext cx="5181600" cy="1399032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Biểu hiện lời ăn, tiếng nói của học sinh văn minh, thanh lịch. 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8" name="Google Shape;198;p12"/>
          <p:cNvSpPr/>
          <p:nvPr/>
        </p:nvSpPr>
        <p:spPr>
          <a:xfrm>
            <a:off x="3429000" y="3200400"/>
            <a:ext cx="5181600" cy="1416879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Những thói hư, tật xấu trong lời ăn tiếng nói của học sinh 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9" name="Google Shape;199;p12"/>
          <p:cNvSpPr/>
          <p:nvPr/>
        </p:nvSpPr>
        <p:spPr>
          <a:xfrm>
            <a:off x="3429000" y="5091880"/>
            <a:ext cx="5181600" cy="138512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759336"/>
              </a:gs>
              <a:gs pos="80000">
                <a:srgbClr val="99C247"/>
              </a:gs>
              <a:gs pos="100000">
                <a:srgbClr val="9BC545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Rèn luyện thói quen nói “cảm ơn” và “xin lỗi” trong giao tiếp. </a:t>
            </a:r>
            <a:endParaRPr sz="2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>
    <mc:Choice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Google Shape;204;p1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27039"/>
            <a:ext cx="91439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13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2800"/>
              <a:buFont typeface="Times New Roman"/>
              <a:buNone/>
            </a:pPr>
            <a:r>
              <a:rPr i="1" lang="en-US" sz="2800">
                <a:solidFill>
                  <a:srgbClr val="36609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LUẬN ĐIỂM 1</a:t>
            </a:r>
            <a:endParaRPr i="1" sz="2800">
              <a:solidFill>
                <a:srgbClr val="36609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6" name="Google Shape;206;p13"/>
          <p:cNvSpPr/>
          <p:nvPr/>
        </p:nvSpPr>
        <p:spPr>
          <a:xfrm>
            <a:off x="3102077" y="1371600"/>
            <a:ext cx="1676400" cy="4825181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BIỂU HIỆN LỜI ĂN, TIẾNG NÓI CỦA HỌC SINH VĂN MINH, THANH LỊCH</a:t>
            </a:r>
            <a:endParaRPr sz="28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" name="Google Shape;207;p13"/>
          <p:cNvSpPr/>
          <p:nvPr/>
        </p:nvSpPr>
        <p:spPr>
          <a:xfrm>
            <a:off x="6054213" y="990600"/>
            <a:ext cx="2841523" cy="2219632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Biết nói lời cảm ơn khi nhận được sự giúp đỡ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Google Shape;208;p13"/>
          <p:cNvSpPr/>
          <p:nvPr/>
        </p:nvSpPr>
        <p:spPr>
          <a:xfrm>
            <a:off x="6150693" y="3961784"/>
            <a:ext cx="2841523" cy="2057400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Biết nói lời xin lỗi khi làm việc sai trái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9" name="Google Shape;209;p13"/>
          <p:cNvCxnSpPr>
            <a:stCxn id="206" idx="3"/>
          </p:cNvCxnSpPr>
          <p:nvPr/>
        </p:nvCxnSpPr>
        <p:spPr>
          <a:xfrm flipH="1" rot="10800000">
            <a:off x="4778477" y="2269491"/>
            <a:ext cx="1218600" cy="1514700"/>
          </a:xfrm>
          <a:prstGeom prst="straightConnector1">
            <a:avLst/>
          </a:prstGeom>
          <a:noFill/>
          <a:ln cap="flat" cmpd="sng" w="254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210" name="Google Shape;210;p13"/>
          <p:cNvCxnSpPr/>
          <p:nvPr/>
        </p:nvCxnSpPr>
        <p:spPr>
          <a:xfrm>
            <a:off x="4815350" y="3711982"/>
            <a:ext cx="1275736" cy="1351322"/>
          </a:xfrm>
          <a:prstGeom prst="straightConnector1">
            <a:avLst/>
          </a:prstGeom>
          <a:noFill/>
          <a:ln cap="flat" cmpd="sng" w="254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211" name="Google Shape;211;p13"/>
          <p:cNvSpPr/>
          <p:nvPr/>
        </p:nvSpPr>
        <p:spPr>
          <a:xfrm>
            <a:off x="304799" y="2628284"/>
            <a:ext cx="2582197" cy="2362200"/>
          </a:xfrm>
          <a:prstGeom prst="stripedRightArrow">
            <a:avLst>
              <a:gd fmla="val 50000" name="adj1"/>
              <a:gd fmla="val 77389" name="adj2"/>
            </a:avLst>
          </a:prstGeom>
          <a:solidFill>
            <a:schemeClr val="accent1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LUẬN ĐIỂM 1</a:t>
            </a:r>
            <a:endParaRPr sz="2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2" name="Google Shape;212;p13"/>
          <p:cNvSpPr/>
          <p:nvPr/>
        </p:nvSpPr>
        <p:spPr>
          <a:xfrm flipH="1" rot="10800000">
            <a:off x="5967567" y="2100416"/>
            <a:ext cx="169606" cy="168992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3"/>
          <p:cNvSpPr/>
          <p:nvPr/>
        </p:nvSpPr>
        <p:spPr>
          <a:xfrm flipH="1">
            <a:off x="6000751" y="4990484"/>
            <a:ext cx="152400" cy="145641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Google Shape;21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14"/>
          <p:cNvSpPr txBox="1"/>
          <p:nvPr>
            <p:ph type="title"/>
          </p:nvPr>
        </p:nvSpPr>
        <p:spPr>
          <a:xfrm>
            <a:off x="457200" y="76200"/>
            <a:ext cx="5791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i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Luận điểm 2 </a:t>
            </a:r>
            <a:endParaRPr i="1" sz="3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1" name="Google Shape;221;p14"/>
          <p:cNvSpPr/>
          <p:nvPr/>
        </p:nvSpPr>
        <p:spPr>
          <a:xfrm>
            <a:off x="5715000" y="569042"/>
            <a:ext cx="2853813" cy="1295400"/>
          </a:xfrm>
          <a:prstGeom prst="rect">
            <a:avLst/>
          </a:prstGeom>
          <a:gradFill>
            <a:gsLst>
              <a:gs pos="0">
                <a:srgbClr val="992D2B"/>
              </a:gs>
              <a:gs pos="80000">
                <a:srgbClr val="C93D39"/>
              </a:gs>
              <a:gs pos="100000">
                <a:srgbClr val="CD3A36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Nói không đầu, không đuôi, không lễ phép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22" name="Google Shape;222;p14"/>
          <p:cNvCxnSpPr/>
          <p:nvPr/>
        </p:nvCxnSpPr>
        <p:spPr>
          <a:xfrm>
            <a:off x="304800" y="3733800"/>
            <a:ext cx="533400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223" name="Google Shape;223;p14"/>
          <p:cNvCxnSpPr/>
          <p:nvPr/>
        </p:nvCxnSpPr>
        <p:spPr>
          <a:xfrm>
            <a:off x="304800" y="1039761"/>
            <a:ext cx="24581" cy="5056239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224" name="Google Shape;224;p14"/>
          <p:cNvSpPr/>
          <p:nvPr/>
        </p:nvSpPr>
        <p:spPr>
          <a:xfrm>
            <a:off x="825910" y="2590800"/>
            <a:ext cx="1495425" cy="2095500"/>
          </a:xfrm>
          <a:prstGeom prst="bevel">
            <a:avLst>
              <a:gd fmla="val 12500" name="adj"/>
            </a:avLst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LUẬN ĐIỂM 2 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25" name="Google Shape;225;p14"/>
          <p:cNvCxnSpPr/>
          <p:nvPr/>
        </p:nvCxnSpPr>
        <p:spPr>
          <a:xfrm>
            <a:off x="304800" y="6100916"/>
            <a:ext cx="5663381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226" name="Google Shape;226;p14"/>
          <p:cNvCxnSpPr/>
          <p:nvPr/>
        </p:nvCxnSpPr>
        <p:spPr>
          <a:xfrm>
            <a:off x="329381" y="1039761"/>
            <a:ext cx="5385618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sp>
        <p:nvSpPr>
          <p:cNvPr id="227" name="Google Shape;227;p14"/>
          <p:cNvSpPr/>
          <p:nvPr/>
        </p:nvSpPr>
        <p:spPr>
          <a:xfrm>
            <a:off x="2971801" y="1809750"/>
            <a:ext cx="1981200" cy="3657600"/>
          </a:xfrm>
          <a:prstGeom prst="ellipse">
            <a:avLst/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Những thói hư, tật xấu trong lời ăn tiếng nói của học sinh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8" name="Google Shape;228;p14"/>
          <p:cNvSpPr/>
          <p:nvPr/>
        </p:nvSpPr>
        <p:spPr>
          <a:xfrm>
            <a:off x="5714999" y="2908504"/>
            <a:ext cx="2853813" cy="1308919"/>
          </a:xfrm>
          <a:prstGeom prst="rect">
            <a:avLst/>
          </a:prstGeom>
          <a:gradFill>
            <a:gsLst>
              <a:gs pos="0">
                <a:srgbClr val="992D2B"/>
              </a:gs>
              <a:gs pos="80000">
                <a:srgbClr val="C93D39"/>
              </a:gs>
              <a:gs pos="100000">
                <a:srgbClr val="CD3A36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Không biết nói lời cảm ơn và xin lỗi 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9" name="Google Shape;229;p14"/>
          <p:cNvSpPr/>
          <p:nvPr/>
        </p:nvSpPr>
        <p:spPr>
          <a:xfrm>
            <a:off x="5715000" y="5299587"/>
            <a:ext cx="2853813" cy="1295400"/>
          </a:xfrm>
          <a:prstGeom prst="rect">
            <a:avLst/>
          </a:prstGeom>
          <a:gradFill>
            <a:gsLst>
              <a:gs pos="0">
                <a:srgbClr val="992D2B"/>
              </a:gs>
              <a:gs pos="80000">
                <a:srgbClr val="C93D39"/>
              </a:gs>
              <a:gs pos="100000">
                <a:srgbClr val="CD3A36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Nói nhưng không tôn trọng người nghe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30" name="Google Shape;230;p14"/>
          <p:cNvCxnSpPr/>
          <p:nvPr/>
        </p:nvCxnSpPr>
        <p:spPr>
          <a:xfrm>
            <a:off x="8908026" y="1091380"/>
            <a:ext cx="7374" cy="5009536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231" name="Google Shape;231;p14"/>
          <p:cNvCxnSpPr/>
          <p:nvPr/>
        </p:nvCxnSpPr>
        <p:spPr>
          <a:xfrm rot="10800000">
            <a:off x="8602918" y="6096000"/>
            <a:ext cx="312482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232" name="Google Shape;232;p14"/>
          <p:cNvCxnSpPr/>
          <p:nvPr/>
        </p:nvCxnSpPr>
        <p:spPr>
          <a:xfrm>
            <a:off x="8568813" y="1091380"/>
            <a:ext cx="339213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  <p:cxnSp>
        <p:nvCxnSpPr>
          <p:cNvPr id="233" name="Google Shape;233;p14"/>
          <p:cNvCxnSpPr/>
          <p:nvPr/>
        </p:nvCxnSpPr>
        <p:spPr>
          <a:xfrm>
            <a:off x="8534708" y="3733800"/>
            <a:ext cx="373318" cy="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</p:cxnSp>
    </p:spTree>
  </p:cSld>
  <p:clrMapOvr>
    <a:masterClrMapping/>
  </p:clrMapOvr>
  <mc:AlternateContent>
    <mc:Choice Requires="p14">
      <p:transition spd="slow" p14:dur="4400">
        <p14:honeycomb/>
      </p:transition>
    </mc:Choice>
    <mc:Fallback>
      <p:transition spd="med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Google Shape;23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15"/>
          <p:cNvSpPr/>
          <p:nvPr/>
        </p:nvSpPr>
        <p:spPr>
          <a:xfrm>
            <a:off x="1714500" y="1828800"/>
            <a:ext cx="5715000" cy="1905000"/>
          </a:xfrm>
          <a:prstGeom prst="downArrowCallout">
            <a:avLst>
              <a:gd fmla="val 20852" name="adj1"/>
              <a:gd fmla="val 25000" name="adj2"/>
              <a:gd fmla="val 25000" name="adj3"/>
              <a:gd fmla="val 64977" name="adj4"/>
            </a:avLst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Rèn luyện thói quen nói cảm ơn và xin lỗi trong giao tiếp 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0" name="Google Shape;240;p15"/>
          <p:cNvSpPr/>
          <p:nvPr/>
        </p:nvSpPr>
        <p:spPr>
          <a:xfrm>
            <a:off x="381000" y="3962400"/>
            <a:ext cx="2057400" cy="2743200"/>
          </a:xfrm>
          <a:prstGeom prst="flowChartMagneticDisk">
            <a:avLst/>
          </a:prstGeom>
          <a:solidFill>
            <a:schemeClr val="accent3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Ăn nói lịch sự, có văn hóa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1" name="Google Shape;241;p15"/>
          <p:cNvSpPr/>
          <p:nvPr/>
        </p:nvSpPr>
        <p:spPr>
          <a:xfrm>
            <a:off x="3640984" y="3964858"/>
            <a:ext cx="2127455" cy="2743200"/>
          </a:xfrm>
          <a:prstGeom prst="flowChartMagneticDisk">
            <a:avLst/>
          </a:prstGeom>
          <a:solidFill>
            <a:schemeClr val="accent3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Trôn trọng người nghe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2" name="Google Shape;242;p15"/>
          <p:cNvSpPr/>
          <p:nvPr/>
        </p:nvSpPr>
        <p:spPr>
          <a:xfrm>
            <a:off x="6781800" y="3962400"/>
            <a:ext cx="2057400" cy="2743200"/>
          </a:xfrm>
          <a:prstGeom prst="flowChartMagneticDisk">
            <a:avLst/>
          </a:prstGeom>
          <a:solidFill>
            <a:schemeClr val="accent3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Lựa lời nói cho vừa lòng nhau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3" name="Google Shape;243;p15"/>
          <p:cNvSpPr/>
          <p:nvPr/>
        </p:nvSpPr>
        <p:spPr>
          <a:xfrm>
            <a:off x="2534264" y="5336458"/>
            <a:ext cx="1047136" cy="329774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15"/>
          <p:cNvSpPr/>
          <p:nvPr/>
        </p:nvSpPr>
        <p:spPr>
          <a:xfrm>
            <a:off x="5840362" y="5306568"/>
            <a:ext cx="913122" cy="359664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15"/>
          <p:cNvSpPr/>
          <p:nvPr/>
        </p:nvSpPr>
        <p:spPr>
          <a:xfrm>
            <a:off x="3453581" y="0"/>
            <a:ext cx="2236838" cy="1371600"/>
          </a:xfrm>
          <a:prstGeom prst="ellipse">
            <a:avLst/>
          </a:prstGeom>
          <a:gradFill>
            <a:gsLst>
              <a:gs pos="0">
                <a:srgbClr val="759336"/>
              </a:gs>
              <a:gs pos="80000">
                <a:srgbClr val="99C247"/>
              </a:gs>
              <a:gs pos="100000">
                <a:srgbClr val="9BC545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LUẬN ĐIỂM 3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>
    <mc:Choice Requires="p14">
      <p:transition spd="slow" p14:dur="4000">
        <p14:vortex dir="r"/>
      </p:transition>
    </mc:Choice>
    <mc:Fallback>
      <p:transition spd="med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Google Shape;250;p1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457200" y="0"/>
            <a:ext cx="10058400" cy="6934200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16"/>
          <p:cNvSpPr txBox="1"/>
          <p:nvPr>
            <p:ph type="title"/>
          </p:nvPr>
        </p:nvSpPr>
        <p:spPr>
          <a:xfrm>
            <a:off x="0" y="762000"/>
            <a:ext cx="8686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b="1" i="1" lang="en-US" sz="3600" u="sng">
                <a:latin typeface="Times New Roman"/>
                <a:ea typeface="Times New Roman"/>
                <a:cs typeface="Times New Roman"/>
                <a:sym typeface="Times New Roman"/>
              </a:rPr>
              <a:t>Bước 3</a:t>
            </a:r>
            <a:r>
              <a:rPr b="1" i="1" lang="en-US" sz="3600">
                <a:latin typeface="Times New Roman"/>
                <a:ea typeface="Times New Roman"/>
                <a:cs typeface="Times New Roman"/>
                <a:sym typeface="Times New Roman"/>
              </a:rPr>
              <a:t>:         Viết bài </a:t>
            </a:r>
            <a:endParaRPr b="1" i="1" sz="36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2" name="Google Shape;252;p16"/>
          <p:cNvSpPr/>
          <p:nvPr/>
        </p:nvSpPr>
        <p:spPr>
          <a:xfrm>
            <a:off x="458428" y="2057400"/>
            <a:ext cx="2132371" cy="1981200"/>
          </a:xfrm>
          <a:prstGeom prst="flowChartMultidocument">
            <a:avLst/>
          </a:prstGeom>
          <a:solidFill>
            <a:schemeClr val="accent2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MỞ BÀI 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3" name="Google Shape;253;p16"/>
          <p:cNvSpPr/>
          <p:nvPr/>
        </p:nvSpPr>
        <p:spPr>
          <a:xfrm>
            <a:off x="3657600" y="2057400"/>
            <a:ext cx="2133600" cy="1981200"/>
          </a:xfrm>
          <a:prstGeom prst="flowChartMultidocument">
            <a:avLst/>
          </a:prstGeom>
          <a:solidFill>
            <a:schemeClr val="accent3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THÂN BÀI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4" name="Google Shape;254;p16"/>
          <p:cNvSpPr/>
          <p:nvPr/>
        </p:nvSpPr>
        <p:spPr>
          <a:xfrm>
            <a:off x="6952475" y="2057400"/>
            <a:ext cx="1944649" cy="1981200"/>
          </a:xfrm>
          <a:prstGeom prst="flowChartMultidocument">
            <a:avLst/>
          </a:prstGeom>
          <a:solidFill>
            <a:schemeClr val="accent6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KẾT BÀI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5" name="Google Shape;255;p16"/>
          <p:cNvSpPr/>
          <p:nvPr/>
        </p:nvSpPr>
        <p:spPr>
          <a:xfrm>
            <a:off x="154858" y="4232787"/>
            <a:ext cx="2588342" cy="2209800"/>
          </a:xfrm>
          <a:prstGeom prst="ellipse">
            <a:avLst/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Nêu vấn đề cần bình luận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6" name="Google Shape;256;p16"/>
          <p:cNvSpPr/>
          <p:nvPr/>
        </p:nvSpPr>
        <p:spPr>
          <a:xfrm>
            <a:off x="3276600" y="4385187"/>
            <a:ext cx="2590800" cy="2133600"/>
          </a:xfrm>
          <a:prstGeom prst="ellipse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Đánh giá, bàn bạc vấn đề 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7" name="Google Shape;257;p16"/>
          <p:cNvSpPr/>
          <p:nvPr/>
        </p:nvSpPr>
        <p:spPr>
          <a:xfrm>
            <a:off x="6407105" y="4495800"/>
            <a:ext cx="2514600" cy="1981200"/>
          </a:xfrm>
          <a:prstGeom prst="ellipse">
            <a:avLst/>
          </a:prstGeom>
          <a:gradFill>
            <a:gsLst>
              <a:gs pos="0">
                <a:srgbClr val="FFBB82"/>
              </a:gs>
              <a:gs pos="35000">
                <a:srgbClr val="FFCFA8"/>
              </a:gs>
              <a:gs pos="100000">
                <a:srgbClr val="FFEBD9"/>
              </a:gs>
            </a:gsLst>
            <a:lin ang="16200000" scaled="0"/>
          </a:gradFill>
          <a:ln cap="flat" cmpd="sng" w="9525">
            <a:solidFill>
              <a:srgbClr val="F5913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Kết thúc vấn đề. Liên hệ bản thân.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 p14:dur="2500">
    <p:checker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u="sng">
                <a:latin typeface="Times New Roman"/>
                <a:ea typeface="Times New Roman"/>
                <a:cs typeface="Times New Roman"/>
                <a:sym typeface="Times New Roman"/>
              </a:rPr>
              <a:t>Tiết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:100 tiếng việt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838198" y="3200400"/>
            <a:ext cx="777240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3200" u="none" cap="none" strike="noStrike">
              <a:solidFill>
                <a:srgbClr val="DF322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-152399" y="2551837"/>
            <a:ext cx="9220200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LUYỆN TẬP THAO TÁC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LẬP LUẬN BÌNH LUẬN </a:t>
            </a:r>
            <a:endParaRPr b="1" i="0" sz="54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 p14:dur="800">
    <p:circl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822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lang="en-US" sz="2400">
                <a:latin typeface="Times New Roman"/>
                <a:ea typeface="Times New Roman"/>
                <a:cs typeface="Times New Roman"/>
                <a:sym typeface="Times New Roman"/>
              </a:rPr>
              <a:t>I. NHẮC LẠI KIẾN THỨC </a:t>
            </a:r>
            <a:b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4800600" y="533400"/>
            <a:ext cx="3810000" cy="5105400"/>
          </a:xfrm>
          <a:prstGeom prst="horizontalScroll">
            <a:avLst>
              <a:gd fmla="val 22855" name="adj"/>
            </a:avLst>
          </a:prstGeom>
          <a:solidFill>
            <a:schemeClr val="accent5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TRÒ CHƠI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CHỌN ĐÁP ÁN ĐÚNG 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5" name="Google Shape;105;p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4343400"/>
            <a:ext cx="2114550" cy="216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/>
          <p:nvPr/>
        </p:nvSpPr>
        <p:spPr>
          <a:xfrm>
            <a:off x="304800" y="381000"/>
            <a:ext cx="1981200" cy="10668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84150" sx="110000" algn="ctr" dir="11520000" dist="241300" sy="110000">
              <a:srgbClr val="000000">
                <a:alpha val="1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1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4"/>
          <p:cNvSpPr/>
          <p:nvPr/>
        </p:nvSpPr>
        <p:spPr>
          <a:xfrm>
            <a:off x="457200" y="2286000"/>
            <a:ext cx="1810365" cy="3581400"/>
          </a:xfrm>
          <a:prstGeom prst="roundRect">
            <a:avLst>
              <a:gd fmla="val 26805" name="adj"/>
            </a:avLst>
          </a:prstGeom>
          <a:gradFill>
            <a:gsLst>
              <a:gs pos="0">
                <a:srgbClr val="992D2B"/>
              </a:gs>
              <a:gs pos="80000">
                <a:srgbClr val="C93D39"/>
              </a:gs>
              <a:gs pos="100000">
                <a:srgbClr val="CD3A36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Mục đích của thao tác lập luận bình luận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4"/>
          <p:cNvSpPr/>
          <p:nvPr/>
        </p:nvSpPr>
        <p:spPr>
          <a:xfrm>
            <a:off x="3463413" y="2578509"/>
            <a:ext cx="5147187" cy="1160206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B. Hiều vấn đề cần bình luận 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3463413" y="4343400"/>
            <a:ext cx="5147187" cy="1138084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Tin vấn đề cần bình luận 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4"/>
          <p:cNvSpPr/>
          <p:nvPr/>
        </p:nvSpPr>
        <p:spPr>
          <a:xfrm>
            <a:off x="3463413" y="914400"/>
            <a:ext cx="5147187" cy="11430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Tán đồng ý kiến, đánh giá, bàn bạc  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Google Shape;115;p4"/>
          <p:cNvSpPr/>
          <p:nvPr/>
        </p:nvSpPr>
        <p:spPr>
          <a:xfrm>
            <a:off x="7848600" y="5867400"/>
            <a:ext cx="914400" cy="914400"/>
          </a:xfrm>
          <a:prstGeom prst="star6">
            <a:avLst>
              <a:gd fmla="val 28868" name="adj"/>
              <a:gd fmla="val 115470" name="hf"/>
            </a:avLst>
          </a:prstGeom>
          <a:solidFill>
            <a:srgbClr val="FFFF00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/>
          <p:nvPr/>
        </p:nvSpPr>
        <p:spPr>
          <a:xfrm>
            <a:off x="323850" y="304800"/>
            <a:ext cx="2171700" cy="1143000"/>
          </a:xfrm>
          <a:prstGeom prst="flowChartConnector">
            <a:avLst/>
          </a:prstGeom>
          <a:solidFill>
            <a:schemeClr val="accent2"/>
          </a:solidFill>
          <a:ln>
            <a:noFill/>
          </a:ln>
          <a:effectLst>
            <a:outerShdw blurRad="184150" sx="110000" algn="ctr" dir="11520000" dist="241300" sy="110000">
              <a:srgbClr val="000000">
                <a:alpha val="1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2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p5"/>
          <p:cNvSpPr/>
          <p:nvPr/>
        </p:nvSpPr>
        <p:spPr>
          <a:xfrm>
            <a:off x="323850" y="2286000"/>
            <a:ext cx="1733550" cy="3276600"/>
          </a:xfrm>
          <a:prstGeom prst="roundRect">
            <a:avLst>
              <a:gd fmla="val 34884" name="adj"/>
            </a:avLst>
          </a:prstGeom>
          <a:gradFill>
            <a:gsLst>
              <a:gs pos="0">
                <a:srgbClr val="992D2B"/>
              </a:gs>
              <a:gs pos="80000">
                <a:srgbClr val="C93D39"/>
              </a:gs>
              <a:gs pos="100000">
                <a:srgbClr val="CD3A36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Yêu cầu của thao tác lập luận bình luận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5"/>
          <p:cNvSpPr/>
          <p:nvPr/>
        </p:nvSpPr>
        <p:spPr>
          <a:xfrm>
            <a:off x="3657600" y="901495"/>
            <a:ext cx="4763729" cy="109261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Ngắn gọn, chủ quan, khái quát 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5"/>
          <p:cNvSpPr/>
          <p:nvPr/>
        </p:nvSpPr>
        <p:spPr>
          <a:xfrm>
            <a:off x="3655143" y="2667000"/>
            <a:ext cx="4800599" cy="12573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B. Chỉ chú ý đến việc nêu và bảo vệ quan điểm của người bình luận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Google Shape;124;p5"/>
          <p:cNvSpPr/>
          <p:nvPr/>
        </p:nvSpPr>
        <p:spPr>
          <a:xfrm>
            <a:off x="3694471" y="4510548"/>
            <a:ext cx="4763728" cy="1204452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Trung thực, khách quan, rõ ràng,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chi tiết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5"/>
          <p:cNvSpPr/>
          <p:nvPr/>
        </p:nvSpPr>
        <p:spPr>
          <a:xfrm>
            <a:off x="8153399" y="6019800"/>
            <a:ext cx="761999" cy="744794"/>
          </a:xfrm>
          <a:prstGeom prst="heart">
            <a:avLst/>
          </a:prstGeom>
          <a:solidFill>
            <a:srgbClr val="FF0000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/>
          <p:nvPr/>
        </p:nvSpPr>
        <p:spPr>
          <a:xfrm>
            <a:off x="457200" y="308487"/>
            <a:ext cx="1905000" cy="990600"/>
          </a:xfrm>
          <a:prstGeom prst="flowChartConnector">
            <a:avLst/>
          </a:prstGeom>
          <a:solidFill>
            <a:schemeClr val="accent2"/>
          </a:solidFill>
          <a:ln>
            <a:noFill/>
          </a:ln>
          <a:effectLst>
            <a:outerShdw blurRad="184150" sx="110000" algn="ctr" dir="11520000" dist="241300" sy="110000">
              <a:srgbClr val="000000">
                <a:alpha val="1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3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" name="Google Shape;131;p6"/>
          <p:cNvSpPr/>
          <p:nvPr/>
        </p:nvSpPr>
        <p:spPr>
          <a:xfrm>
            <a:off x="457200" y="2209800"/>
            <a:ext cx="1676400" cy="3200400"/>
          </a:xfrm>
          <a:prstGeom prst="roundRect">
            <a:avLst>
              <a:gd fmla="val 40860" name="adj"/>
            </a:avLst>
          </a:prstGeom>
          <a:gradFill>
            <a:gsLst>
              <a:gs pos="0">
                <a:srgbClr val="992D2B"/>
              </a:gs>
              <a:gs pos="80000">
                <a:srgbClr val="C93D39"/>
              </a:gs>
              <a:gs pos="100000">
                <a:srgbClr val="CD3A36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Cách bình luận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Google Shape;132;p6"/>
          <p:cNvSpPr/>
          <p:nvPr/>
        </p:nvSpPr>
        <p:spPr>
          <a:xfrm>
            <a:off x="3877597" y="1066800"/>
            <a:ext cx="4504403" cy="11430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Nêu - Bàn - Đánh giá vấn đề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Google Shape;133;p6"/>
          <p:cNvSpPr/>
          <p:nvPr/>
        </p:nvSpPr>
        <p:spPr>
          <a:xfrm>
            <a:off x="3877597" y="2895600"/>
            <a:ext cx="4504403" cy="11430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B. Nêu - Đánh giá - Bàn về vấn đề 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p6"/>
          <p:cNvSpPr/>
          <p:nvPr/>
        </p:nvSpPr>
        <p:spPr>
          <a:xfrm>
            <a:off x="4000499" y="4584290"/>
            <a:ext cx="4381501" cy="120691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Đánh giá - Nêu - Bàn về vấn đề 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Google Shape;135;p6"/>
          <p:cNvSpPr/>
          <p:nvPr/>
        </p:nvSpPr>
        <p:spPr>
          <a:xfrm>
            <a:off x="8077199" y="5943600"/>
            <a:ext cx="838201" cy="742335"/>
          </a:xfrm>
          <a:prstGeom prst="plus">
            <a:avLst>
              <a:gd fmla="val 25000" name="adj"/>
            </a:avLst>
          </a:prstGeom>
          <a:solidFill>
            <a:schemeClr val="accent3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290" y="-457200"/>
            <a:ext cx="9144000" cy="7315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7"/>
          <p:cNvSpPr txBox="1"/>
          <p:nvPr>
            <p:ph type="title"/>
          </p:nvPr>
        </p:nvSpPr>
        <p:spPr>
          <a:xfrm>
            <a:off x="838200" y="274638"/>
            <a:ext cx="7848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lang="en-US" sz="2400">
                <a:latin typeface="Times New Roman"/>
                <a:ea typeface="Times New Roman"/>
                <a:cs typeface="Times New Roman"/>
                <a:sym typeface="Times New Roman"/>
              </a:rPr>
              <a:t>II. BÀI TẬP</a:t>
            </a:r>
            <a:endParaRPr b="1"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Google Shape;142;p7"/>
          <p:cNvSpPr/>
          <p:nvPr/>
        </p:nvSpPr>
        <p:spPr>
          <a:xfrm>
            <a:off x="4574458" y="381000"/>
            <a:ext cx="3657600" cy="5562600"/>
          </a:xfrm>
          <a:prstGeom prst="ellipseRibbon">
            <a:avLst>
              <a:gd fmla="val 36830" name="adj1"/>
              <a:gd fmla="val 65412" name="adj2"/>
              <a:gd fmla="val 16957" name="adj3"/>
            </a:avLst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cap="flat" cmpd="sng" w="9525">
            <a:solidFill>
              <a:srgbClr val="BD4B48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Lời ăn tiếng nói của một học sinh văn minh, thanh lịch. </a:t>
            </a:r>
            <a:endParaRPr sz="3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822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8"/>
          <p:cNvSpPr txBox="1"/>
          <p:nvPr>
            <p:ph type="title"/>
          </p:nvPr>
        </p:nvSpPr>
        <p:spPr>
          <a:xfrm>
            <a:off x="1560513" y="152400"/>
            <a:ext cx="5678488" cy="1143000"/>
          </a:xfrm>
          <a:prstGeom prst="rect">
            <a:avLst/>
          </a:prstGeom>
          <a:gradFill>
            <a:gsLst>
              <a:gs pos="0">
                <a:srgbClr val="C8B2E9"/>
              </a:gs>
              <a:gs pos="35000">
                <a:srgbClr val="D6CAED"/>
              </a:gs>
              <a:gs pos="100000">
                <a:srgbClr val="EFE8FA"/>
              </a:gs>
            </a:gsLst>
            <a:lin ang="16200000" scaled="0"/>
          </a:gradFill>
          <a:ln cap="flat" cmpd="sng" w="9525">
            <a:solidFill>
              <a:srgbClr val="7C5F9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b="1" lang="en-US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 dung bài học </a:t>
            </a:r>
            <a:endParaRPr b="1"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49" name="Google Shape;149;p8"/>
          <p:cNvGrpSpPr/>
          <p:nvPr/>
        </p:nvGrpSpPr>
        <p:grpSpPr>
          <a:xfrm>
            <a:off x="381000" y="1628165"/>
            <a:ext cx="2359025" cy="4031566"/>
            <a:chOff x="457200" y="1239996"/>
            <a:chExt cx="2177144" cy="2804885"/>
          </a:xfrm>
        </p:grpSpPr>
        <p:sp>
          <p:nvSpPr>
            <p:cNvPr id="150" name="Google Shape;150;p8"/>
            <p:cNvSpPr/>
            <p:nvPr/>
          </p:nvSpPr>
          <p:spPr>
            <a:xfrm>
              <a:off x="457200" y="1239996"/>
              <a:ext cx="2177144" cy="2804885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63500" sx="102000" rotWithShape="0" algn="ctr" sy="1020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1" name="Google Shape;151;p8"/>
            <p:cNvSpPr/>
            <p:nvPr/>
          </p:nvSpPr>
          <p:spPr>
            <a:xfrm>
              <a:off x="536316" y="1293865"/>
              <a:ext cx="2018913" cy="2694698"/>
            </a:xfrm>
            <a:prstGeom prst="rect">
              <a:avLst/>
            </a:prstGeom>
            <a:noFill/>
            <a:ln cap="flat" cmpd="sng" w="19050">
              <a:solidFill>
                <a:srgbClr val="D99593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52" name="Google Shape;152;p8"/>
          <p:cNvGrpSpPr/>
          <p:nvPr/>
        </p:nvGrpSpPr>
        <p:grpSpPr>
          <a:xfrm>
            <a:off x="3357880" y="1626404"/>
            <a:ext cx="2359025" cy="4031567"/>
            <a:chOff x="457200" y="1239996"/>
            <a:chExt cx="2177144" cy="2804886"/>
          </a:xfrm>
        </p:grpSpPr>
        <p:sp>
          <p:nvSpPr>
            <p:cNvPr id="153" name="Google Shape;153;p8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63500" sx="102000" rotWithShape="0" algn="ctr" sy="1020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4" name="Google Shape;154;p8"/>
            <p:cNvSpPr/>
            <p:nvPr/>
          </p:nvSpPr>
          <p:spPr>
            <a:xfrm>
              <a:off x="536316" y="1293865"/>
              <a:ext cx="2018913" cy="2694698"/>
            </a:xfrm>
            <a:prstGeom prst="rect">
              <a:avLst/>
            </a:prstGeom>
            <a:noFill/>
            <a:ln cap="flat" cmpd="sng" w="19050">
              <a:solidFill>
                <a:srgbClr val="D99593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155" name="Google Shape;155;p8"/>
          <p:cNvGrpSpPr/>
          <p:nvPr/>
        </p:nvGrpSpPr>
        <p:grpSpPr>
          <a:xfrm>
            <a:off x="6258486" y="1628165"/>
            <a:ext cx="2359025" cy="4031569"/>
            <a:chOff x="457200" y="1239996"/>
            <a:chExt cx="2177144" cy="2804886"/>
          </a:xfrm>
        </p:grpSpPr>
        <p:sp>
          <p:nvSpPr>
            <p:cNvPr id="156" name="Google Shape;156;p8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63500" sx="102000" rotWithShape="0" algn="ctr" sy="1020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7" name="Google Shape;157;p8"/>
            <p:cNvSpPr/>
            <p:nvPr/>
          </p:nvSpPr>
          <p:spPr>
            <a:xfrm>
              <a:off x="536316" y="1293865"/>
              <a:ext cx="2018913" cy="2694698"/>
            </a:xfrm>
            <a:prstGeom prst="rect">
              <a:avLst/>
            </a:prstGeom>
            <a:noFill/>
            <a:ln cap="flat" cmpd="sng" w="19050">
              <a:solidFill>
                <a:srgbClr val="D99593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58" name="Google Shape;158;p8"/>
          <p:cNvSpPr/>
          <p:nvPr/>
        </p:nvSpPr>
        <p:spPr>
          <a:xfrm>
            <a:off x="466725" y="1828800"/>
            <a:ext cx="2187574" cy="831168"/>
          </a:xfrm>
          <a:prstGeom prst="bevel">
            <a:avLst>
              <a:gd fmla="val 24921" name="adj"/>
            </a:avLst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TÌM HIỂU ĐỀ 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9" name="Google Shape;159;p8"/>
          <p:cNvSpPr/>
          <p:nvPr/>
        </p:nvSpPr>
        <p:spPr>
          <a:xfrm>
            <a:off x="3438524" y="1828800"/>
            <a:ext cx="2187575" cy="831167"/>
          </a:xfrm>
          <a:prstGeom prst="bevel">
            <a:avLst>
              <a:gd fmla="val 21372" name="adj"/>
            </a:avLst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cap="flat" cmpd="sng" w="9525">
            <a:solidFill>
              <a:srgbClr val="97B853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LẬP DÀN Ý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" name="Google Shape;160;p8"/>
          <p:cNvSpPr/>
          <p:nvPr/>
        </p:nvSpPr>
        <p:spPr>
          <a:xfrm>
            <a:off x="6344212" y="1850924"/>
            <a:ext cx="2187575" cy="831167"/>
          </a:xfrm>
          <a:prstGeom prst="bevel">
            <a:avLst>
              <a:gd fmla="val 12500" name="adj"/>
            </a:avLst>
          </a:prstGeom>
          <a:gradFill>
            <a:gsLst>
              <a:gs pos="0">
                <a:srgbClr val="FFBB82"/>
              </a:gs>
              <a:gs pos="35000">
                <a:srgbClr val="FFCFA8"/>
              </a:gs>
              <a:gs pos="100000">
                <a:srgbClr val="FFEBD9"/>
              </a:gs>
            </a:gsLst>
            <a:lin ang="16200000" scaled="0"/>
          </a:gradFill>
          <a:ln cap="flat" cmpd="sng" w="9525">
            <a:solidFill>
              <a:srgbClr val="F5913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VIẾT BÀI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1" name="Google Shape;161;p8"/>
          <p:cNvSpPr/>
          <p:nvPr/>
        </p:nvSpPr>
        <p:spPr>
          <a:xfrm>
            <a:off x="466725" y="3585566"/>
            <a:ext cx="2187575" cy="10772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-"/>
            </a:pPr>
            <a:r>
              <a:rPr b="1"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XÁC ĐỊNH KIỂU BÀI 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841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-"/>
            </a:pPr>
            <a:r>
              <a:rPr b="1"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 DUNG 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2" name="Google Shape;162;p8"/>
          <p:cNvSpPr/>
          <p:nvPr/>
        </p:nvSpPr>
        <p:spPr>
          <a:xfrm>
            <a:off x="3438525" y="3708920"/>
            <a:ext cx="2187575" cy="8309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-"/>
            </a:pPr>
            <a:r>
              <a:rPr b="1"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LUẬN ĐIỂM</a:t>
            </a:r>
            <a:endParaRPr/>
          </a:p>
          <a:p>
            <a:pPr indent="-1841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-"/>
            </a:pPr>
            <a:r>
              <a:rPr b="1"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LUẬN CỨ 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3" name="Google Shape;163;p8"/>
          <p:cNvSpPr/>
          <p:nvPr/>
        </p:nvSpPr>
        <p:spPr>
          <a:xfrm>
            <a:off x="6329464" y="3643948"/>
            <a:ext cx="2172826" cy="13234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-"/>
            </a:pPr>
            <a:r>
              <a:rPr b="1"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MỞ BÀI</a:t>
            </a:r>
            <a:endParaRPr/>
          </a:p>
          <a:p>
            <a:pPr indent="-1841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-"/>
            </a:pPr>
            <a:r>
              <a:rPr b="1"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THÂN BÀI</a:t>
            </a:r>
            <a:endParaRPr/>
          </a:p>
          <a:p>
            <a:pPr indent="-1841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-"/>
            </a:pPr>
            <a:r>
              <a:rPr b="1"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KẾT BÀI</a:t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>
    <mc:Choice Requires="p14">
      <p:transition spd="slow" p14:dur="800">
        <p14:flythrough dir="out"/>
      </p:transition>
    </mc:Choice>
    <mc:Fallback>
      <p:transition spd="med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b="1" i="1" lang="en-US" sz="3600" u="sng">
                <a:latin typeface="Times New Roman"/>
                <a:ea typeface="Times New Roman"/>
                <a:cs typeface="Times New Roman"/>
                <a:sym typeface="Times New Roman"/>
              </a:rPr>
              <a:t>Bước 1</a:t>
            </a:r>
            <a:r>
              <a:rPr lang="en-US" sz="3600">
                <a:latin typeface="Times New Roman"/>
                <a:ea typeface="Times New Roman"/>
                <a:cs typeface="Times New Roman"/>
                <a:sym typeface="Times New Roman"/>
              </a:rPr>
              <a:t>:          Tìm hiểu đề 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0" name="Google Shape;170;p9"/>
          <p:cNvSpPr txBox="1"/>
          <p:nvPr>
            <p:ph idx="1" type="body"/>
          </p:nvPr>
        </p:nvSpPr>
        <p:spPr>
          <a:xfrm>
            <a:off x="190499" y="1600200"/>
            <a:ext cx="4038600" cy="4678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lphaLcPeriod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Xác định kiểu bài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1" name="Google Shape;171;p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b. Nội dung bình luận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Google Shape;172;p9"/>
          <p:cNvSpPr/>
          <p:nvPr/>
        </p:nvSpPr>
        <p:spPr>
          <a:xfrm>
            <a:off x="304800" y="2438400"/>
            <a:ext cx="3429000" cy="2362200"/>
          </a:xfrm>
          <a:prstGeom prst="downArrowCallout">
            <a:avLst>
              <a:gd fmla="val 0" name="adj1"/>
              <a:gd fmla="val 21254" name="adj2"/>
              <a:gd fmla="val 23710" name="adj3"/>
              <a:gd fmla="val 64977" name="adj4"/>
            </a:avLst>
          </a:prstGeom>
          <a:gradFill>
            <a:gsLst>
              <a:gs pos="0">
                <a:srgbClr val="759336"/>
              </a:gs>
              <a:gs pos="80000">
                <a:srgbClr val="99C247"/>
              </a:gs>
              <a:gs pos="100000">
                <a:srgbClr val="9BC545"/>
              </a:gs>
            </a:gsLst>
            <a:lin ang="16200000" scaled="0"/>
          </a:gradFill>
          <a:ln>
            <a:noFill/>
          </a:ln>
          <a:effectLst>
            <a:outerShdw blurRad="190500" algn="ctr" dir="2700000" dist="228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BÌNH LUẬN VỀ MỘT VẤN ĐỀ XÃ HỘI 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" name="Google Shape;173;p9"/>
          <p:cNvSpPr/>
          <p:nvPr/>
        </p:nvSpPr>
        <p:spPr>
          <a:xfrm>
            <a:off x="1116012" y="5634506"/>
            <a:ext cx="2187575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Google Shape;174;p9"/>
          <p:cNvSpPr/>
          <p:nvPr/>
        </p:nvSpPr>
        <p:spPr>
          <a:xfrm>
            <a:off x="5043334" y="2438400"/>
            <a:ext cx="3390901" cy="2362200"/>
          </a:xfrm>
          <a:prstGeom prst="downArrowCallout">
            <a:avLst>
              <a:gd fmla="val 0" name="adj1"/>
              <a:gd fmla="val 25000" name="adj2"/>
              <a:gd fmla="val 25000" name="adj3"/>
              <a:gd fmla="val 64977" name="adj4"/>
            </a:avLst>
          </a:prstGeom>
          <a:gradFill>
            <a:gsLst>
              <a:gs pos="0">
                <a:srgbClr val="C86C1F"/>
              </a:gs>
              <a:gs pos="80000">
                <a:srgbClr val="FF8E29"/>
              </a:gs>
              <a:gs pos="100000">
                <a:srgbClr val="FF8D25"/>
              </a:gs>
            </a:gsLst>
            <a:lin ang="16200000" scaled="0"/>
          </a:gradFill>
          <a:ln>
            <a:noFill/>
          </a:ln>
          <a:effectLst>
            <a:outerShdw blurRad="190500" algn="ctr" dir="2700000" dist="228600">
              <a:srgbClr val="000000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BIẾT NÓI LỜI CẢM ƠN VÀ XIN LỖI 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2017-03-19T15:16:07Z</dcterms:created>
  <dc:creator>admin</dc:creator>
</cp:coreProperties>
</file>