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1" r:id="rId3"/>
    <p:sldId id="259" r:id="rId4"/>
    <p:sldId id="265" r:id="rId5"/>
    <p:sldId id="286" r:id="rId6"/>
    <p:sldId id="287" r:id="rId7"/>
    <p:sldId id="264" r:id="rId8"/>
    <p:sldId id="295" r:id="rId9"/>
    <p:sldId id="289" r:id="rId10"/>
    <p:sldId id="296" r:id="rId11"/>
    <p:sldId id="297" r:id="rId12"/>
    <p:sldId id="299" r:id="rId13"/>
    <p:sldId id="300" r:id="rId14"/>
    <p:sldId id="275" r:id="rId15"/>
    <p:sldId id="262" r:id="rId16"/>
    <p:sldId id="258" r:id="rId17"/>
    <p:sldId id="279" r:id="rId18"/>
    <p:sldId id="302" r:id="rId19"/>
    <p:sldId id="301" r:id="rId20"/>
    <p:sldId id="267" r:id="rId21"/>
    <p:sldId id="268" r:id="rId22"/>
    <p:sldId id="270" r:id="rId23"/>
  </p:sldIdLst>
  <p:sldSz cx="18288000" cy="10287000"/>
  <p:notesSz cx="6858000" cy="9144000"/>
  <p:embeddedFontLs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FE9"/>
    <a:srgbClr val="FCDDCF"/>
    <a:srgbClr val="FFFFCC"/>
    <a:srgbClr val="FFE4D1"/>
    <a:srgbClr val="F2613A"/>
    <a:srgbClr val="F69276"/>
    <a:srgbClr val="2D3456"/>
    <a:srgbClr val="FFCDAB"/>
    <a:srgbClr val="FFF9F5"/>
    <a:srgbClr val="7679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22" autoAdjust="0"/>
  </p:normalViewPr>
  <p:slideViewPr>
    <p:cSldViewPr>
      <p:cViewPr varScale="1">
        <p:scale>
          <a:sx n="42" d="100"/>
          <a:sy n="42" d="100"/>
        </p:scale>
        <p:origin x="804"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18" Type="http://schemas.openxmlformats.org/officeDocument/2006/relationships/image" Target="../media/image8.png"/><Relationship Id="rId3" Type="http://schemas.openxmlformats.org/officeDocument/2006/relationships/image" Target="../media/image25.svg"/><Relationship Id="rId7" Type="http://schemas.openxmlformats.org/officeDocument/2006/relationships/image" Target="../media/image29.svg"/><Relationship Id="rId12" Type="http://schemas.openxmlformats.org/officeDocument/2006/relationships/image" Target="../media/image6.png"/><Relationship Id="rId17" Type="http://schemas.openxmlformats.org/officeDocument/2006/relationships/image" Target="../media/image3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5.png"/><Relationship Id="rId19" Type="http://schemas.openxmlformats.org/officeDocument/2006/relationships/image" Target="../media/image19.svg"/><Relationship Id="rId4" Type="http://schemas.openxmlformats.org/officeDocument/2006/relationships/image" Target="../media/image2.png"/><Relationship Id="rId9" Type="http://schemas.openxmlformats.org/officeDocument/2006/relationships/image" Target="../media/image31.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9.svg"/><Relationship Id="rId7" Type="http://schemas.openxmlformats.org/officeDocument/2006/relationships/image" Target="../media/image2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31.png"/><Relationship Id="rId10" Type="http://schemas.openxmlformats.org/officeDocument/2006/relationships/image" Target="../media/image80.svg"/><Relationship Id="rId4" Type="http://schemas.openxmlformats.org/officeDocument/2006/relationships/image" Target="../media/image27.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9.svg"/><Relationship Id="rId7" Type="http://schemas.openxmlformats.org/officeDocument/2006/relationships/image" Target="../media/image2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31.png"/><Relationship Id="rId10" Type="http://schemas.openxmlformats.org/officeDocument/2006/relationships/image" Target="../media/image80.svg"/><Relationship Id="rId4" Type="http://schemas.openxmlformats.org/officeDocument/2006/relationships/image" Target="../media/image27.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9.svg"/><Relationship Id="rId7" Type="http://schemas.openxmlformats.org/officeDocument/2006/relationships/image" Target="../media/image2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31.png"/><Relationship Id="rId10" Type="http://schemas.openxmlformats.org/officeDocument/2006/relationships/image" Target="../media/image80.svg"/><Relationship Id="rId4" Type="http://schemas.openxmlformats.org/officeDocument/2006/relationships/image" Target="../media/image27.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57.svg"/><Relationship Id="rId5" Type="http://schemas.openxmlformats.org/officeDocument/2006/relationships/image" Target="../media/image53.sv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9.sv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82.svg"/><Relationship Id="rId3" Type="http://schemas.openxmlformats.org/officeDocument/2006/relationships/image" Target="../media/image51.svg"/><Relationship Id="rId7" Type="http://schemas.openxmlformats.org/officeDocument/2006/relationships/image" Target="../media/image55.svg"/><Relationship Id="rId12" Type="http://schemas.openxmlformats.org/officeDocument/2006/relationships/image" Target="../media/image36.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9.svg"/><Relationship Id="rId5" Type="http://schemas.openxmlformats.org/officeDocument/2006/relationships/image" Target="../media/image53.svg"/><Relationship Id="rId15" Type="http://schemas.openxmlformats.org/officeDocument/2006/relationships/image" Target="../media/image84.svg"/><Relationship Id="rId10" Type="http://schemas.openxmlformats.org/officeDocument/2006/relationships/image" Target="../media/image22.png"/><Relationship Id="rId4" Type="http://schemas.openxmlformats.org/officeDocument/2006/relationships/image" Target="../media/image20.png"/><Relationship Id="rId9" Type="http://schemas.openxmlformats.org/officeDocument/2006/relationships/image" Target="../media/image71.svg"/><Relationship Id="rId1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86.svg"/><Relationship Id="rId7" Type="http://schemas.openxmlformats.org/officeDocument/2006/relationships/image" Target="../media/image90.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88.sv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92.svg"/><Relationship Id="rId7" Type="http://schemas.openxmlformats.org/officeDocument/2006/relationships/image" Target="../media/image94.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9.sv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26" Type="http://schemas.openxmlformats.org/officeDocument/2006/relationships/image" Target="../media/image47.png"/><Relationship Id="rId3" Type="http://schemas.openxmlformats.org/officeDocument/2006/relationships/image" Target="../media/image25.svg"/><Relationship Id="rId21" Type="http://schemas.openxmlformats.org/officeDocument/2006/relationships/image" Target="../media/image62.svg"/><Relationship Id="rId7" Type="http://schemas.openxmlformats.org/officeDocument/2006/relationships/image" Target="../media/image96.svg"/><Relationship Id="rId25" Type="http://schemas.openxmlformats.org/officeDocument/2006/relationships/image" Target="../media/image64.svg"/><Relationship Id="rId2" Type="http://schemas.openxmlformats.org/officeDocument/2006/relationships/image" Target="../media/image1.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31.png"/><Relationship Id="rId24" Type="http://schemas.openxmlformats.org/officeDocument/2006/relationships/image" Target="../media/image46.png"/><Relationship Id="rId5" Type="http://schemas.openxmlformats.org/officeDocument/2006/relationships/image" Target="../media/image27.svg"/><Relationship Id="rId23" Type="http://schemas.openxmlformats.org/officeDocument/2006/relationships/image" Target="../media/image11.svg"/><Relationship Id="rId10" Type="http://schemas.openxmlformats.org/officeDocument/2006/relationships/image" Target="../media/image27.png"/><Relationship Id="rId19"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60.svg"/><Relationship Id="rId22" Type="http://schemas.openxmlformats.org/officeDocument/2006/relationships/image" Target="../media/image32.png"/><Relationship Id="rId27" Type="http://schemas.openxmlformats.org/officeDocument/2006/relationships/image" Target="../media/image69.sv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26" Type="http://schemas.openxmlformats.org/officeDocument/2006/relationships/image" Target="../media/image47.png"/><Relationship Id="rId3" Type="http://schemas.openxmlformats.org/officeDocument/2006/relationships/image" Target="../media/image25.svg"/><Relationship Id="rId21" Type="http://schemas.openxmlformats.org/officeDocument/2006/relationships/image" Target="../media/image62.svg"/><Relationship Id="rId7" Type="http://schemas.openxmlformats.org/officeDocument/2006/relationships/image" Target="../media/image96.svg"/><Relationship Id="rId25" Type="http://schemas.openxmlformats.org/officeDocument/2006/relationships/image" Target="../media/image64.svg"/><Relationship Id="rId2" Type="http://schemas.openxmlformats.org/officeDocument/2006/relationships/image" Target="../media/image1.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31.png"/><Relationship Id="rId24" Type="http://schemas.openxmlformats.org/officeDocument/2006/relationships/image" Target="../media/image46.png"/><Relationship Id="rId5" Type="http://schemas.openxmlformats.org/officeDocument/2006/relationships/image" Target="../media/image27.svg"/><Relationship Id="rId23" Type="http://schemas.openxmlformats.org/officeDocument/2006/relationships/image" Target="../media/image11.svg"/><Relationship Id="rId10" Type="http://schemas.openxmlformats.org/officeDocument/2006/relationships/image" Target="../media/image27.png"/><Relationship Id="rId19"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60.svg"/><Relationship Id="rId22" Type="http://schemas.openxmlformats.org/officeDocument/2006/relationships/image" Target="../media/image32.png"/><Relationship Id="rId27" Type="http://schemas.openxmlformats.org/officeDocument/2006/relationships/image" Target="../media/image69.svg"/></Relationships>
</file>

<file path=ppt/slides/_rels/slide19.xml.rels><?xml version="1.0" encoding="UTF-8" standalone="yes"?>
<Relationships xmlns="http://schemas.openxmlformats.org/package/2006/relationships"><Relationship Id="rId3" Type="http://schemas.openxmlformats.org/officeDocument/2006/relationships/image" Target="../media/image92.svg"/><Relationship Id="rId7" Type="http://schemas.openxmlformats.org/officeDocument/2006/relationships/image" Target="../media/image94.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9.sv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27.svg"/><Relationship Id="rId18" Type="http://schemas.openxmlformats.org/officeDocument/2006/relationships/image" Target="../media/image16.png"/><Relationship Id="rId3" Type="http://schemas.openxmlformats.org/officeDocument/2006/relationships/image" Target="../media/image39.svg"/><Relationship Id="rId21" Type="http://schemas.openxmlformats.org/officeDocument/2006/relationships/image" Target="../media/image18.png"/><Relationship Id="rId7" Type="http://schemas.openxmlformats.org/officeDocument/2006/relationships/image" Target="../media/image43.svg"/><Relationship Id="rId12" Type="http://schemas.openxmlformats.org/officeDocument/2006/relationships/image" Target="../media/image13.png"/><Relationship Id="rId17" Type="http://schemas.openxmlformats.org/officeDocument/2006/relationships/image" Target="../media/image9.svg"/><Relationship Id="rId2" Type="http://schemas.openxmlformats.org/officeDocument/2006/relationships/image" Target="../media/image9.png"/><Relationship Id="rId16" Type="http://schemas.openxmlformats.org/officeDocument/2006/relationships/image" Target="../media/image15.png"/><Relationship Id="rId20" Type="http://schemas.openxmlformats.org/officeDocument/2006/relationships/image" Target="../media/image47.sv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5.svg"/><Relationship Id="rId5" Type="http://schemas.openxmlformats.org/officeDocument/2006/relationships/image" Target="../media/image41.svg"/><Relationship Id="rId15" Type="http://schemas.openxmlformats.org/officeDocument/2006/relationships/image" Target="../media/image29.svg"/><Relationship Id="rId10" Type="http://schemas.openxmlformats.org/officeDocument/2006/relationships/image" Target="../media/image1.png"/><Relationship Id="rId19"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image" Target="../media/image45.svg"/><Relationship Id="rId14" Type="http://schemas.openxmlformats.org/officeDocument/2006/relationships/image" Target="../media/image14.png"/><Relationship Id="rId22" Type="http://schemas.openxmlformats.org/officeDocument/2006/relationships/image" Target="../media/image49.svg"/></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106.svg"/><Relationship Id="rId3" Type="http://schemas.openxmlformats.org/officeDocument/2006/relationships/image" Target="../media/image49.png"/><Relationship Id="rId7" Type="http://schemas.openxmlformats.org/officeDocument/2006/relationships/image" Target="../media/image19.svg"/><Relationship Id="rId12"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11.svg"/><Relationship Id="rId5" Type="http://schemas.openxmlformats.org/officeDocument/2006/relationships/image" Target="../media/image9.svg"/><Relationship Id="rId15" Type="http://schemas.openxmlformats.org/officeDocument/2006/relationships/image" Target="../media/image100.svg"/><Relationship Id="rId10" Type="http://schemas.openxmlformats.org/officeDocument/2006/relationships/image" Target="../media/image32.png"/><Relationship Id="rId4" Type="http://schemas.openxmlformats.org/officeDocument/2006/relationships/image" Target="../media/image50.png"/><Relationship Id="rId9" Type="http://schemas.openxmlformats.org/officeDocument/2006/relationships/image" Target="../media/image104.svg"/><Relationship Id="rId14" Type="http://schemas.openxmlformats.org/officeDocument/2006/relationships/image" Target="../media/image54.png"/></Relationships>
</file>

<file path=ppt/slides/_rels/slide2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9.svg"/><Relationship Id="rId7" Type="http://schemas.openxmlformats.org/officeDocument/2006/relationships/image" Target="../media/image35.sv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86.svg"/><Relationship Id="rId10" Type="http://schemas.openxmlformats.org/officeDocument/2006/relationships/image" Target="../media/image58.png"/><Relationship Id="rId4" Type="http://schemas.openxmlformats.org/officeDocument/2006/relationships/image" Target="../media/image38.png"/><Relationship Id="rId9" Type="http://schemas.openxmlformats.org/officeDocument/2006/relationships/image" Target="../media/image64.svg"/></Relationships>
</file>

<file path=ppt/slides/_rels/slide22.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35.svg"/><Relationship Id="rId18" Type="http://schemas.openxmlformats.org/officeDocument/2006/relationships/image" Target="../media/image31.png"/><Relationship Id="rId3" Type="http://schemas.openxmlformats.org/officeDocument/2006/relationships/image" Target="../media/image25.svg"/><Relationship Id="rId21" Type="http://schemas.openxmlformats.org/officeDocument/2006/relationships/image" Target="../media/image62.svg"/><Relationship Id="rId7" Type="http://schemas.openxmlformats.org/officeDocument/2006/relationships/image" Target="../media/image29.svg"/><Relationship Id="rId12" Type="http://schemas.openxmlformats.org/officeDocument/2006/relationships/image" Target="../media/image61.png"/><Relationship Id="rId17" Type="http://schemas.openxmlformats.org/officeDocument/2006/relationships/image" Target="../media/image111.svg"/><Relationship Id="rId2" Type="http://schemas.openxmlformats.org/officeDocument/2006/relationships/image" Target="../media/image1.png"/><Relationship Id="rId16" Type="http://schemas.openxmlformats.org/officeDocument/2006/relationships/image" Target="../media/image62.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9.svg"/><Relationship Id="rId5" Type="http://schemas.openxmlformats.org/officeDocument/2006/relationships/image" Target="../media/image27.svg"/><Relationship Id="rId15" Type="http://schemas.openxmlformats.org/officeDocument/2006/relationships/image" Target="../media/image19.svg"/><Relationship Id="rId23" Type="http://schemas.openxmlformats.org/officeDocument/2006/relationships/image" Target="../media/image100.svg"/><Relationship Id="rId10" Type="http://schemas.openxmlformats.org/officeDocument/2006/relationships/image" Target="../media/image60.png"/><Relationship Id="rId19"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9.svg"/><Relationship Id="rId14" Type="http://schemas.openxmlformats.org/officeDocument/2006/relationships/image" Target="../media/image8.png"/><Relationship Id="rId22" Type="http://schemas.openxmlformats.org/officeDocument/2006/relationships/image" Target="../media/image54.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57.svg"/><Relationship Id="rId5" Type="http://schemas.openxmlformats.org/officeDocument/2006/relationships/image" Target="../media/image53.sv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60.svg"/><Relationship Id="rId11" Type="http://schemas.openxmlformats.org/officeDocument/2006/relationships/image" Target="../media/image64.svg"/><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image" Target="../media/image9.svg"/><Relationship Id="rId9" Type="http://schemas.openxmlformats.org/officeDocument/2006/relationships/image" Target="../media/image62.sv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53.svg"/><Relationship Id="rId4" Type="http://schemas.openxmlformats.org/officeDocument/2006/relationships/image" Target="../media/image20.png"/><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1.svg"/><Relationship Id="rId7" Type="http://schemas.openxmlformats.org/officeDocument/2006/relationships/image" Target="../media/image9.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55.svg"/><Relationship Id="rId4" Type="http://schemas.openxmlformats.org/officeDocument/2006/relationships/image" Target="../media/image21.png"/><Relationship Id="rId9" Type="http://schemas.openxmlformats.org/officeDocument/2006/relationships/image" Target="../media/image53.svg"/></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31.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62.svg"/><Relationship Id="rId5" Type="http://schemas.openxmlformats.org/officeDocument/2006/relationships/image" Target="../media/image28.pn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57.svg"/><Relationship Id="rId5" Type="http://schemas.openxmlformats.org/officeDocument/2006/relationships/image" Target="../media/image53.sv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9.svg"/><Relationship Id="rId7" Type="http://schemas.openxmlformats.org/officeDocument/2006/relationships/image" Target="../media/image2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31.png"/><Relationship Id="rId10" Type="http://schemas.openxmlformats.org/officeDocument/2006/relationships/image" Target="../media/image80.svg"/><Relationship Id="rId4" Type="http://schemas.openxmlformats.org/officeDocument/2006/relationships/image" Target="../media/image27.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8E6AD17-9F18-26A5-1B6A-F80F048D05E7}"/>
              </a:ext>
            </a:extLst>
          </p:cNvPr>
          <p:cNvGrpSpPr/>
          <p:nvPr/>
        </p:nvGrpSpPr>
        <p:grpSpPr>
          <a:xfrm>
            <a:off x="2357332" y="692216"/>
            <a:ext cx="13573337" cy="8262395"/>
            <a:chOff x="2357332" y="692216"/>
            <a:chExt cx="13573337" cy="8262395"/>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357332" y="1332389"/>
              <a:ext cx="13573337" cy="7622222"/>
            </a:xfrm>
            <a:prstGeom prst="rect">
              <a:avLst/>
            </a:prstGeom>
          </p:spPr>
        </p:pic>
        <p:grpSp>
          <p:nvGrpSpPr>
            <p:cNvPr id="16" name="Group 15">
              <a:extLst>
                <a:ext uri="{FF2B5EF4-FFF2-40B4-BE49-F238E27FC236}">
                  <a16:creationId xmlns:a16="http://schemas.microsoft.com/office/drawing/2014/main" id="{95C5AAFC-4F74-B4B8-78FA-87DCC7D9BACE}"/>
                </a:ext>
              </a:extLst>
            </p:cNvPr>
            <p:cNvGrpSpPr/>
            <p:nvPr/>
          </p:nvGrpSpPr>
          <p:grpSpPr>
            <a:xfrm>
              <a:off x="2486107" y="692216"/>
              <a:ext cx="13033314" cy="8031455"/>
              <a:chOff x="2486107" y="692216"/>
              <a:chExt cx="13033314" cy="8031455"/>
            </a:xfrm>
          </p:grpSpPr>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768580" y="1563329"/>
                <a:ext cx="12750841" cy="716034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406874" flipH="1">
                <a:off x="11955482" y="692216"/>
                <a:ext cx="1614912" cy="1885778"/>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406874" flipH="1">
                <a:off x="4114342" y="693189"/>
                <a:ext cx="1614912" cy="1885778"/>
              </a:xfrm>
              <a:prstGeom prst="rect">
                <a:avLst/>
              </a:prstGeom>
            </p:spPr>
          </p:pic>
          <p:sp>
            <p:nvSpPr>
              <p:cNvPr id="15" name="TextBox 14">
                <a:extLst>
                  <a:ext uri="{FF2B5EF4-FFF2-40B4-BE49-F238E27FC236}">
                    <a16:creationId xmlns:a16="http://schemas.microsoft.com/office/drawing/2014/main" id="{C532A2A0-91A4-566A-048F-1321042ADAEC}"/>
                  </a:ext>
                </a:extLst>
              </p:cNvPr>
              <p:cNvSpPr txBox="1"/>
              <p:nvPr/>
            </p:nvSpPr>
            <p:spPr>
              <a:xfrm>
                <a:off x="2486107" y="2631762"/>
                <a:ext cx="12409546" cy="5767926"/>
              </a:xfrm>
              <a:prstGeom prst="rect">
                <a:avLst/>
              </a:prstGeom>
              <a:noFill/>
            </p:spPr>
            <p:txBody>
              <a:bodyPr wrap="square">
                <a:spAutoFit/>
              </a:bodyPr>
              <a:lstStyle/>
              <a:p>
                <a:pPr algn="ctr">
                  <a:lnSpc>
                    <a:spcPct val="150000"/>
                  </a:lnSpc>
                  <a:spcBef>
                    <a:spcPts val="600"/>
                  </a:spcBef>
                  <a:spcAft>
                    <a:spcPts val="600"/>
                  </a:spcAft>
                </a:pPr>
                <a:r>
                  <a:rPr lang="en-US" sz="7200" b="1" dirty="0" smtClean="0">
                    <a:solidFill>
                      <a:srgbClr val="F2613A"/>
                    </a:solidFill>
                    <a:effectLst/>
                    <a:latin typeface="Arial" panose="020B0604020202020204" pitchFamily="34" charset="0"/>
                    <a:ea typeface="Times New Roman" panose="02020603050405020304" pitchFamily="18" charset="0"/>
                    <a:cs typeface="Arial" panose="020B0604020202020204" pitchFamily="34" charset="0"/>
                  </a:rPr>
                  <a:t> </a:t>
                </a:r>
                <a:r>
                  <a:rPr lang="en-US" sz="4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VIẾT </a:t>
                </a:r>
                <a:r>
                  <a:rPr lang="en-US" sz="4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 </a:t>
                </a:r>
                <a:r>
                  <a:rPr lang="en-US" sz="44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 THUYẾT MINH VỀ MỘT ĐỐI TƯỢNG </a:t>
                </a:r>
                <a:r>
                  <a:rPr lang="vi-VN" sz="4400" b="1">
                    <a:solidFill>
                      <a:srgbClr val="FF0000"/>
                    </a:solidFill>
                    <a:latin typeface="Times New Roman" panose="02020603050405020304" pitchFamily="18" charset="0"/>
                    <a:cs typeface="Times New Roman" panose="02020603050405020304" pitchFamily="18" charset="0"/>
                  </a:rPr>
                  <a:t>CÓ LỒNG GHÉP MỘT HAY NHIỀU YẾU TỐ NHƯ MIÊU TẢ, TỰ SỰ, BIỂU CẢM, NGHỊ LUẬN.</a:t>
                </a:r>
                <a:endParaRPr lang="en-US" sz="4400">
                  <a:solidFill>
                    <a:srgbClr val="FF0000"/>
                  </a:solidFill>
                  <a:latin typeface="Times New Roman" panose="02020603050405020304" pitchFamily="18" charset="0"/>
                  <a:cs typeface="Times New Roman" panose="02020603050405020304" pitchFamily="18" charset="0"/>
                </a:endParaRPr>
              </a:p>
              <a:p>
                <a:pPr algn="ctr">
                  <a:lnSpc>
                    <a:spcPct val="150000"/>
                  </a:lnSpc>
                  <a:spcBef>
                    <a:spcPts val="600"/>
                  </a:spcBef>
                  <a:spcAft>
                    <a:spcPts val="600"/>
                  </a:spcAft>
                </a:pPr>
                <a:endParaRPr lang="en-US" sz="4000" b="1" dirty="0">
                  <a:solidFill>
                    <a:srgbClr val="F2613A"/>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386807">
            <a:off x="12664901" y="7875572"/>
            <a:ext cx="1498375" cy="2765456"/>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b="8577"/>
          <a:stretch>
            <a:fillRect/>
          </a:stretch>
        </p:blipFill>
        <p:spPr>
          <a:xfrm>
            <a:off x="13562108" y="5026888"/>
            <a:ext cx="4725892" cy="5260111"/>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694883" y="1028700"/>
            <a:ext cx="1128834" cy="1417486"/>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58939" y="550751"/>
            <a:ext cx="1640844" cy="1563277"/>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490225">
            <a:off x="447278" y="7752884"/>
            <a:ext cx="1664166" cy="1766972"/>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59759">
            <a:off x="17454238" y="53932"/>
            <a:ext cx="758413" cy="952344"/>
          </a:xfrm>
          <a:prstGeom prst="rect">
            <a:avLst/>
          </a:prstGeom>
        </p:spPr>
      </p:pic>
      <p:pic>
        <p:nvPicPr>
          <p:cNvPr id="7" name="Picture 7"/>
          <p:cNvPicPr>
            <a:picLocks noChangeAspect="1"/>
          </p:cNvPicPr>
          <p:nvPr/>
        </p:nvPicPr>
        <p:blipFill>
          <a:blip r:embed="rId4"/>
          <a:srcRect/>
          <a:stretch>
            <a:fillRect/>
          </a:stretch>
        </p:blipFill>
        <p:spPr>
          <a:xfrm>
            <a:off x="1" y="8225405"/>
            <a:ext cx="1524000" cy="2080546"/>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0" y="0"/>
            <a:ext cx="3029863" cy="1863366"/>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flipV="1">
            <a:off x="15258137" y="8442586"/>
            <a:ext cx="3029863" cy="1863366"/>
          </a:xfrm>
          <a:prstGeom prst="rect">
            <a:avLst/>
          </a:prstGeom>
        </p:spPr>
      </p:pic>
      <p:sp>
        <p:nvSpPr>
          <p:cNvPr id="8" name="Rectangle 7">
            <a:extLst>
              <a:ext uri="{FF2B5EF4-FFF2-40B4-BE49-F238E27FC236}">
                <a16:creationId xmlns:a16="http://schemas.microsoft.com/office/drawing/2014/main" id="{43C52500-D0FF-121B-0F1F-62F12543016F}"/>
              </a:ext>
            </a:extLst>
          </p:cNvPr>
          <p:cNvSpPr/>
          <p:nvPr/>
        </p:nvSpPr>
        <p:spPr>
          <a:xfrm>
            <a:off x="2324100" y="760340"/>
            <a:ext cx="13639800" cy="3099636"/>
          </a:xfrm>
          <a:prstGeom prst="rect">
            <a:avLst/>
          </a:prstGeom>
          <a:solidFill>
            <a:srgbClr val="FFE4D1"/>
          </a:solidFill>
          <a:ln>
            <a:solidFill>
              <a:srgbClr val="FFE4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tabLst>
                <a:tab pos="90170" algn="l"/>
                <a:tab pos="180340" algn="l"/>
                <a:tab pos="270510" algn="l"/>
              </a:tabLst>
            </a:pPr>
            <a:r>
              <a:rPr lang="en-US" sz="4000" i="1" smtClean="0">
                <a:solidFill>
                  <a:schemeClr val="tx1"/>
                </a:solidFill>
                <a:latin typeface="Times New Roman" panose="02020603050405020304" pitchFamily="18" charset="0"/>
                <a:cs typeface="Times New Roman" panose="02020603050405020304" pitchFamily="18" charset="0"/>
              </a:rPr>
              <a:t>2</a:t>
            </a:r>
            <a:r>
              <a:rPr lang="en-US" sz="4000" i="1">
                <a:solidFill>
                  <a:schemeClr val="tx1"/>
                </a:solidFill>
                <a:latin typeface="Times New Roman" panose="02020603050405020304" pitchFamily="18" charset="0"/>
                <a:cs typeface="Times New Roman" panose="02020603050405020304" pitchFamily="18" charset="0"/>
              </a:rPr>
              <a:t>. Bài thuyết minh đã giải thích, trình bày những </a:t>
            </a:r>
            <a:r>
              <a:rPr lang="en-US" sz="4000" i="1" smtClean="0">
                <a:solidFill>
                  <a:schemeClr val="tx1"/>
                </a:solidFill>
                <a:latin typeface="Times New Roman" panose="02020603050405020304" pitchFamily="18" charset="0"/>
                <a:cs typeface="Times New Roman" panose="02020603050405020304" pitchFamily="18" charset="0"/>
              </a:rPr>
              <a:t>nội </a:t>
            </a:r>
            <a:r>
              <a:rPr lang="en-US" sz="4000" i="1">
                <a:solidFill>
                  <a:schemeClr val="tx1"/>
                </a:solidFill>
                <a:latin typeface="Times New Roman" panose="02020603050405020304" pitchFamily="18" charset="0"/>
                <a:cs typeface="Times New Roman" panose="02020603050405020304" pitchFamily="18" charset="0"/>
              </a:rPr>
              <a:t>dung cụ thể nào? Các nội dung ấy đã làm rõ đặc điểm nào của đối tượng?</a:t>
            </a:r>
            <a:endParaRPr lang="en-US" sz="4000">
              <a:solidFill>
                <a:schemeClr val="tx1"/>
              </a:solidFill>
              <a:latin typeface="Times New Roman" panose="02020603050405020304" pitchFamily="18" charset="0"/>
              <a:cs typeface="Times New Roman" panose="02020603050405020304" pitchFamily="18" charset="0"/>
            </a:endParaRPr>
          </a:p>
          <a:p>
            <a:pPr algn="just">
              <a:lnSpc>
                <a:spcPct val="150000"/>
              </a:lnSpc>
              <a:tabLst>
                <a:tab pos="90170" algn="l"/>
                <a:tab pos="180340" algn="l"/>
                <a:tab pos="270510" algn="l"/>
              </a:tabLst>
            </a:pPr>
            <a:r>
              <a:rPr lang="en-US" sz="400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1" name="TextBox 10">
            <a:extLst>
              <a:ext uri="{FF2B5EF4-FFF2-40B4-BE49-F238E27FC236}">
                <a16:creationId xmlns:a16="http://schemas.microsoft.com/office/drawing/2014/main" id="{A4C87414-2383-6F40-F511-71D0C66BDC9D}"/>
              </a:ext>
            </a:extLst>
          </p:cNvPr>
          <p:cNvSpPr txBox="1"/>
          <p:nvPr/>
        </p:nvSpPr>
        <p:spPr>
          <a:xfrm>
            <a:off x="4114800" y="4055798"/>
            <a:ext cx="12801600" cy="7478970"/>
          </a:xfrm>
          <a:prstGeom prst="rect">
            <a:avLst/>
          </a:prstGeom>
          <a:noFill/>
        </p:spPr>
        <p:txBody>
          <a:bodyPr wrap="square">
            <a:spAutoFit/>
          </a:bodyPr>
          <a:lstStyle/>
          <a:p>
            <a:pPr algn="ctr">
              <a:lnSpc>
                <a:spcPct val="150000"/>
              </a:lnSpc>
              <a:tabLst>
                <a:tab pos="90170" algn="l"/>
                <a:tab pos="180340" algn="l"/>
                <a:tab pos="270510" algn="l"/>
              </a:tabLst>
            </a:pPr>
            <a:r>
              <a:rPr lang="en-US" sz="40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Câu trả lời</a:t>
            </a:r>
            <a:r>
              <a:rPr lang="en-US" sz="4000" b="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p>
          <a:p>
            <a:r>
              <a:rPr lang="en-US" sz="4000">
                <a:latin typeface="Times New Roman" panose="02020603050405020304" pitchFamily="18" charset="0"/>
                <a:cs typeface="Times New Roman" panose="02020603050405020304" pitchFamily="18" charset="0"/>
              </a:rPr>
              <a:t>Bài thuyết minh đã giải thích, trình bày về:</a:t>
            </a:r>
          </a:p>
          <a:p>
            <a:r>
              <a:rPr lang="en-US" sz="4000">
                <a:latin typeface="Times New Roman" panose="02020603050405020304" pitchFamily="18" charset="0"/>
                <a:cs typeface="Times New Roman" panose="02020603050405020304" pitchFamily="18" charset="0"/>
              </a:rPr>
              <a:t>- Nội dung câu chuyện được đề cập trong tác phẩm "Tôi thấy hoa vàng trên cỏ xanh".</a:t>
            </a:r>
          </a:p>
          <a:p>
            <a:r>
              <a:rPr lang="en-US" sz="4000">
                <a:latin typeface="Times New Roman" panose="02020603050405020304" pitchFamily="18" charset="0"/>
                <a:cs typeface="Times New Roman" panose="02020603050405020304" pitchFamily="18" charset="0"/>
              </a:rPr>
              <a:t>- Những vẻ đẹp/thành công của tác phẩm "Tôi thấy hoa vàng trên cỏ xanh".</a:t>
            </a:r>
          </a:p>
          <a:p>
            <a:pPr marL="571500" indent="-571500">
              <a:buFontTx/>
              <a:buChar char="-"/>
            </a:pPr>
            <a:r>
              <a:rPr lang="en-US" sz="4000" smtClean="0">
                <a:latin typeface="Times New Roman" panose="02020603050405020304" pitchFamily="18" charset="0"/>
                <a:cs typeface="Times New Roman" panose="02020603050405020304" pitchFamily="18" charset="0"/>
              </a:rPr>
              <a:t>Những </a:t>
            </a:r>
            <a:r>
              <a:rPr lang="en-US" sz="4000">
                <a:latin typeface="Times New Roman" panose="02020603050405020304" pitchFamily="18" charset="0"/>
                <a:cs typeface="Times New Roman" panose="02020603050405020304" pitchFamily="18" charset="0"/>
              </a:rPr>
              <a:t>tín hiệu từ công chúng và dư luận đối với tác phẩm</a:t>
            </a:r>
            <a:r>
              <a:rPr lang="en-US" sz="4000" smtClean="0">
                <a:latin typeface="Times New Roman" panose="02020603050405020304" pitchFamily="18" charset="0"/>
                <a:cs typeface="Times New Roman" panose="02020603050405020304" pitchFamily="18" charset="0"/>
              </a:rPr>
              <a:t>.</a:t>
            </a:r>
          </a:p>
          <a:p>
            <a:pPr marL="571500" indent="-571500">
              <a:buFontTx/>
              <a:buChar char="-"/>
            </a:pPr>
            <a:r>
              <a:rPr lang="en-US" sz="4000" smtClean="0">
                <a:latin typeface="Times New Roman" panose="02020603050405020304" pitchFamily="18" charset="0"/>
                <a:cs typeface="Times New Roman" panose="02020603050405020304" pitchFamily="18" charset="0"/>
              </a:rPr>
              <a:t>Các </a:t>
            </a:r>
            <a:r>
              <a:rPr lang="en-US" sz="4000">
                <a:latin typeface="Times New Roman" panose="02020603050405020304" pitchFamily="18" charset="0"/>
                <a:cs typeface="Times New Roman" panose="02020603050405020304" pitchFamily="18" charset="0"/>
              </a:rPr>
              <a:t>nội dung ấy đã làm rõ được giá trị của tác phẩm, sức hấp dẫn của tác phẩm đối với người đọc.</a:t>
            </a:r>
          </a:p>
          <a:p>
            <a:pPr marL="571500" indent="-571500">
              <a:buFontTx/>
              <a:buChar char="-"/>
            </a:pPr>
            <a:endParaRPr lang="en-US" sz="4000">
              <a:latin typeface="Times New Roman" panose="02020603050405020304" pitchFamily="18" charset="0"/>
              <a:cs typeface="Times New Roman" panose="02020603050405020304" pitchFamily="18" charset="0"/>
            </a:endParaRPr>
          </a:p>
          <a:p>
            <a:pPr algn="just">
              <a:lnSpc>
                <a:spcPct val="150000"/>
              </a:lnSpc>
              <a:tabLst>
                <a:tab pos="90170" algn="l"/>
                <a:tab pos="180340" algn="l"/>
                <a:tab pos="270510" algn="l"/>
              </a:tabLst>
            </a:pPr>
            <a:endParaRPr lang="en-US" sz="400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2" name="Picture 6">
            <a:extLst>
              <a:ext uri="{FF2B5EF4-FFF2-40B4-BE49-F238E27FC236}">
                <a16:creationId xmlns:a16="http://schemas.microsoft.com/office/drawing/2014/main" id="{C63FF31A-B46D-9D96-29B2-A90B42FA387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609600" y="5135880"/>
            <a:ext cx="2842694" cy="2057400"/>
          </a:xfrm>
          <a:prstGeom prst="rect">
            <a:avLst/>
          </a:prstGeom>
        </p:spPr>
      </p:pic>
    </p:spTree>
    <p:extLst>
      <p:ext uri="{BB962C8B-B14F-4D97-AF65-F5344CB8AC3E}">
        <p14:creationId xmlns:p14="http://schemas.microsoft.com/office/powerpoint/2010/main" val="3091213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59759">
            <a:off x="17454238" y="53932"/>
            <a:ext cx="758413" cy="952344"/>
          </a:xfrm>
          <a:prstGeom prst="rect">
            <a:avLst/>
          </a:prstGeom>
        </p:spPr>
      </p:pic>
      <p:pic>
        <p:nvPicPr>
          <p:cNvPr id="7" name="Picture 7"/>
          <p:cNvPicPr>
            <a:picLocks noChangeAspect="1"/>
          </p:cNvPicPr>
          <p:nvPr/>
        </p:nvPicPr>
        <p:blipFill>
          <a:blip r:embed="rId4"/>
          <a:srcRect/>
          <a:stretch>
            <a:fillRect/>
          </a:stretch>
        </p:blipFill>
        <p:spPr>
          <a:xfrm>
            <a:off x="1" y="8225405"/>
            <a:ext cx="1524000" cy="2080546"/>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0" y="0"/>
            <a:ext cx="3029863" cy="1863366"/>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flipV="1">
            <a:off x="15258137" y="8442586"/>
            <a:ext cx="3029863" cy="1863366"/>
          </a:xfrm>
          <a:prstGeom prst="rect">
            <a:avLst/>
          </a:prstGeom>
        </p:spPr>
      </p:pic>
      <p:sp>
        <p:nvSpPr>
          <p:cNvPr id="8" name="Rectangle 7">
            <a:extLst>
              <a:ext uri="{FF2B5EF4-FFF2-40B4-BE49-F238E27FC236}">
                <a16:creationId xmlns:a16="http://schemas.microsoft.com/office/drawing/2014/main" id="{43C52500-D0FF-121B-0F1F-62F12543016F}"/>
              </a:ext>
            </a:extLst>
          </p:cNvPr>
          <p:cNvSpPr/>
          <p:nvPr/>
        </p:nvSpPr>
        <p:spPr>
          <a:xfrm>
            <a:off x="609600" y="530104"/>
            <a:ext cx="16784531" cy="2653975"/>
          </a:xfrm>
          <a:prstGeom prst="rect">
            <a:avLst/>
          </a:prstGeom>
          <a:solidFill>
            <a:srgbClr val="FFE4D1"/>
          </a:solidFill>
          <a:ln>
            <a:solidFill>
              <a:srgbClr val="FFE4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tabLst>
                <a:tab pos="90170" algn="l"/>
                <a:tab pos="180340" algn="l"/>
                <a:tab pos="270510" algn="l"/>
              </a:tabLst>
            </a:pPr>
            <a:r>
              <a:rPr lang="en-US" sz="4000" i="1">
                <a:solidFill>
                  <a:schemeClr val="tx1"/>
                </a:solidFill>
                <a:latin typeface="Times New Roman" panose="02020603050405020304" pitchFamily="18" charset="0"/>
                <a:cs typeface="Times New Roman" panose="02020603050405020304" pitchFamily="18" charset="0"/>
              </a:rPr>
              <a:t>3. Văn bản đã lồng ghép những yếu tố nào trong các yếu tố miêu tả, biểu cảm, tự sự, nghị luận? Cách người viết lồng ghép các yếu tố trên trong văn bản có gì đáng lưu ý</a:t>
            </a:r>
            <a:r>
              <a:rPr lang="en-US" sz="4000" i="1" smtClean="0">
                <a:solidFill>
                  <a:schemeClr val="tx1"/>
                </a:solidFill>
                <a:latin typeface="Times New Roman" panose="02020603050405020304" pitchFamily="18" charset="0"/>
                <a:cs typeface="Times New Roman" panose="02020603050405020304" pitchFamily="18" charset="0"/>
              </a:rPr>
              <a:t>?</a:t>
            </a:r>
            <a:endParaRPr lang="en-US" sz="4000">
              <a:solidFill>
                <a:schemeClr val="tx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4C87414-2383-6F40-F511-71D0C66BDC9D}"/>
              </a:ext>
            </a:extLst>
          </p:cNvPr>
          <p:cNvSpPr txBox="1"/>
          <p:nvPr/>
        </p:nvSpPr>
        <p:spPr>
          <a:xfrm>
            <a:off x="2362200" y="3402818"/>
            <a:ext cx="15773399" cy="7478970"/>
          </a:xfrm>
          <a:prstGeom prst="rect">
            <a:avLst/>
          </a:prstGeom>
          <a:noFill/>
        </p:spPr>
        <p:txBody>
          <a:bodyPr wrap="square">
            <a:spAutoFit/>
          </a:bodyPr>
          <a:lstStyle/>
          <a:p>
            <a:pPr algn="ctr">
              <a:lnSpc>
                <a:spcPct val="150000"/>
              </a:lnSpc>
              <a:tabLst>
                <a:tab pos="90170" algn="l"/>
                <a:tab pos="180340" algn="l"/>
                <a:tab pos="270510" algn="l"/>
              </a:tabLst>
            </a:pPr>
            <a:r>
              <a:rPr lang="en-US" sz="40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Câu trả lời</a:t>
            </a:r>
            <a:r>
              <a:rPr lang="en-US" sz="4000" b="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p>
          <a:p>
            <a:pPr algn="just"/>
            <a:r>
              <a:rPr lang="en-US" sz="4000">
                <a:latin typeface="Times New Roman" panose="02020603050405020304" pitchFamily="18" charset="0"/>
                <a:cs typeface="Times New Roman" panose="02020603050405020304" pitchFamily="18" charset="0"/>
              </a:rPr>
              <a:t>Văn bản đã lồng ghép những yếu tố:</a:t>
            </a:r>
          </a:p>
          <a:p>
            <a:pPr algn="just"/>
            <a:r>
              <a:rPr lang="en-US" sz="4000">
                <a:latin typeface="Times New Roman" panose="02020603050405020304" pitchFamily="18" charset="0"/>
                <a:cs typeface="Times New Roman" panose="02020603050405020304" pitchFamily="18" charset="0"/>
              </a:rPr>
              <a:t>- Tự sự khi nói về nội dung câu chuyện được đề cập trong tác phẩm.</a:t>
            </a:r>
          </a:p>
          <a:p>
            <a:pPr algn="just"/>
            <a:r>
              <a:rPr lang="en-US" sz="4000">
                <a:latin typeface="Times New Roman" panose="02020603050405020304" pitchFamily="18" charset="0"/>
                <a:cs typeface="Times New Roman" panose="02020603050405020304" pitchFamily="18" charset="0"/>
              </a:rPr>
              <a:t>- Miêu tả khi nói về những vẻ đẹp của tác phẩm và sự đón nhận của công chúng với tác phẩm.</a:t>
            </a:r>
          </a:p>
          <a:p>
            <a:pPr algn="just"/>
            <a:r>
              <a:rPr lang="en-US" sz="4000">
                <a:latin typeface="Times New Roman" panose="02020603050405020304" pitchFamily="18" charset="0"/>
                <a:cs typeface="Times New Roman" panose="02020603050405020304" pitchFamily="18" charset="0"/>
              </a:rPr>
              <a:t>- Biểu cảm khi bày tỏ cảm xúc về những thành công, vẻ đẹp của tác phẩm...</a:t>
            </a:r>
          </a:p>
          <a:p>
            <a:pPr algn="just"/>
            <a:r>
              <a:rPr lang="en-US" sz="4000">
                <a:latin typeface="Times New Roman" panose="02020603050405020304" pitchFamily="18" charset="0"/>
                <a:cs typeface="Times New Roman" panose="02020603050405020304" pitchFamily="18" charset="0"/>
              </a:rPr>
              <a:t>- Nghị luận khi bày tỏ quan điểm của mình về những khía cạnh, những vấn đề trong tác phẩm.</a:t>
            </a:r>
          </a:p>
          <a:p>
            <a:pPr algn="just"/>
            <a:r>
              <a:rPr lang="en-US" sz="4000">
                <a:latin typeface="Times New Roman" panose="02020603050405020304" pitchFamily="18" charset="0"/>
                <a:cs typeface="Times New Roman" panose="02020603050405020304" pitchFamily="18" charset="0"/>
              </a:rPr>
              <a:t>=&gt; Làm cho những thông tin của văn bản hiện lên rõ ràng, cụ thể; văn bản trở nên hấp dẫn, thuyết phục hơn và bộc lộ được tình cảm của người viết. </a:t>
            </a:r>
          </a:p>
          <a:p>
            <a:pPr algn="just">
              <a:lnSpc>
                <a:spcPct val="150000"/>
              </a:lnSpc>
              <a:tabLst>
                <a:tab pos="90170" algn="l"/>
                <a:tab pos="180340" algn="l"/>
                <a:tab pos="270510" algn="l"/>
              </a:tabLst>
            </a:pPr>
            <a:endParaRPr lang="en-US" sz="400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2" name="Picture 6">
            <a:extLst>
              <a:ext uri="{FF2B5EF4-FFF2-40B4-BE49-F238E27FC236}">
                <a16:creationId xmlns:a16="http://schemas.microsoft.com/office/drawing/2014/main" id="{C63FF31A-B46D-9D96-29B2-A90B42FA387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0" y="4531748"/>
            <a:ext cx="2209800" cy="2057400"/>
          </a:xfrm>
          <a:prstGeom prst="rect">
            <a:avLst/>
          </a:prstGeom>
        </p:spPr>
      </p:pic>
    </p:spTree>
    <p:extLst>
      <p:ext uri="{BB962C8B-B14F-4D97-AF65-F5344CB8AC3E}">
        <p14:creationId xmlns:p14="http://schemas.microsoft.com/office/powerpoint/2010/main" val="19123636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59759">
            <a:off x="17454238" y="53932"/>
            <a:ext cx="758413" cy="952344"/>
          </a:xfrm>
          <a:prstGeom prst="rect">
            <a:avLst/>
          </a:prstGeom>
        </p:spPr>
      </p:pic>
      <p:pic>
        <p:nvPicPr>
          <p:cNvPr id="7" name="Picture 7"/>
          <p:cNvPicPr>
            <a:picLocks noChangeAspect="1"/>
          </p:cNvPicPr>
          <p:nvPr/>
        </p:nvPicPr>
        <p:blipFill>
          <a:blip r:embed="rId4"/>
          <a:srcRect/>
          <a:stretch>
            <a:fillRect/>
          </a:stretch>
        </p:blipFill>
        <p:spPr>
          <a:xfrm>
            <a:off x="1" y="8225405"/>
            <a:ext cx="1524000" cy="2080546"/>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0" y="0"/>
            <a:ext cx="3029863" cy="1863366"/>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flipV="1">
            <a:off x="15258137" y="8442586"/>
            <a:ext cx="3029863" cy="1863366"/>
          </a:xfrm>
          <a:prstGeom prst="rect">
            <a:avLst/>
          </a:prstGeom>
        </p:spPr>
      </p:pic>
      <p:sp>
        <p:nvSpPr>
          <p:cNvPr id="8" name="Rectangle 7">
            <a:extLst>
              <a:ext uri="{FF2B5EF4-FFF2-40B4-BE49-F238E27FC236}">
                <a16:creationId xmlns:a16="http://schemas.microsoft.com/office/drawing/2014/main" id="{43C52500-D0FF-121B-0F1F-62F12543016F}"/>
              </a:ext>
            </a:extLst>
          </p:cNvPr>
          <p:cNvSpPr/>
          <p:nvPr/>
        </p:nvSpPr>
        <p:spPr>
          <a:xfrm>
            <a:off x="1143000" y="510756"/>
            <a:ext cx="16459200" cy="1889543"/>
          </a:xfrm>
          <a:prstGeom prst="rect">
            <a:avLst/>
          </a:prstGeom>
          <a:solidFill>
            <a:srgbClr val="FFE4D1"/>
          </a:solidFill>
          <a:ln>
            <a:solidFill>
              <a:srgbClr val="FFE4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i="1" smtClean="0">
              <a:solidFill>
                <a:schemeClr val="tx1"/>
              </a:solidFill>
              <a:latin typeface="Times New Roman" panose="02020603050405020304" pitchFamily="18" charset="0"/>
              <a:cs typeface="Times New Roman" panose="02020603050405020304" pitchFamily="18" charset="0"/>
            </a:endParaRPr>
          </a:p>
          <a:p>
            <a:endParaRPr lang="en-US" sz="4000" i="1">
              <a:solidFill>
                <a:schemeClr val="tx1"/>
              </a:solidFill>
              <a:latin typeface="Times New Roman" panose="02020603050405020304" pitchFamily="18" charset="0"/>
              <a:cs typeface="Times New Roman" panose="02020603050405020304" pitchFamily="18" charset="0"/>
            </a:endParaRPr>
          </a:p>
          <a:p>
            <a:r>
              <a:rPr lang="en-US" sz="4000" i="1" smtClean="0">
                <a:solidFill>
                  <a:schemeClr val="tx1"/>
                </a:solidFill>
                <a:latin typeface="Times New Roman" panose="02020603050405020304" pitchFamily="18" charset="0"/>
                <a:cs typeface="Times New Roman" panose="02020603050405020304" pitchFamily="18" charset="0"/>
              </a:rPr>
              <a:t>4.Tác </a:t>
            </a:r>
            <a:r>
              <a:rPr lang="en-US" sz="4000" i="1">
                <a:solidFill>
                  <a:schemeClr val="tx1"/>
                </a:solidFill>
                <a:latin typeface="Times New Roman" panose="02020603050405020304" pitchFamily="18" charset="0"/>
                <a:cs typeface="Times New Roman" panose="02020603050405020304" pitchFamily="18" charset="0"/>
              </a:rPr>
              <a:t>giả đã sắp xếp các nội dung cụ thể trong bài viết trên theo trật tự nào?</a:t>
            </a:r>
            <a:endParaRPr lang="en-US" sz="4000">
              <a:solidFill>
                <a:schemeClr val="tx1"/>
              </a:solidFill>
              <a:latin typeface="Times New Roman" panose="02020603050405020304" pitchFamily="18" charset="0"/>
              <a:cs typeface="Times New Roman" panose="02020603050405020304" pitchFamily="18" charset="0"/>
            </a:endParaRPr>
          </a:p>
          <a:p>
            <a:r>
              <a:rPr lang="en-US" sz="4000" b="1">
                <a:latin typeface="Times New Roman" panose="02020603050405020304" pitchFamily="18" charset="0"/>
                <a:cs typeface="Times New Roman" panose="02020603050405020304" pitchFamily="18" charset="0"/>
              </a:rPr>
              <a:t> </a:t>
            </a:r>
            <a:endParaRPr lang="en-US" sz="4000">
              <a:latin typeface="Times New Roman" panose="02020603050405020304" pitchFamily="18" charset="0"/>
              <a:cs typeface="Times New Roman" panose="02020603050405020304" pitchFamily="18" charset="0"/>
            </a:endParaRPr>
          </a:p>
          <a:p>
            <a:pPr algn="just">
              <a:lnSpc>
                <a:spcPct val="150000"/>
              </a:lnSpc>
              <a:tabLst>
                <a:tab pos="90170" algn="l"/>
                <a:tab pos="180340" algn="l"/>
                <a:tab pos="270510" algn="l"/>
              </a:tabLst>
            </a:pPr>
            <a:endParaRPr lang="en-US" sz="3600">
              <a:latin typeface="Arial" panose="020B0604020202020204" pitchFamily="34" charset="0"/>
              <a:ea typeface="Times New Roman" panose="02020603050405020304" pitchFamily="18" charset="0"/>
              <a:cs typeface="Arial" panose="020B0604020202020204" pitchFamily="34" charset="0"/>
            </a:endParaRPr>
          </a:p>
        </p:txBody>
      </p:sp>
      <p:sp>
        <p:nvSpPr>
          <p:cNvPr id="11" name="TextBox 10">
            <a:extLst>
              <a:ext uri="{FF2B5EF4-FFF2-40B4-BE49-F238E27FC236}">
                <a16:creationId xmlns:a16="http://schemas.microsoft.com/office/drawing/2014/main" id="{A4C87414-2383-6F40-F511-71D0C66BDC9D}"/>
              </a:ext>
            </a:extLst>
          </p:cNvPr>
          <p:cNvSpPr txBox="1"/>
          <p:nvPr/>
        </p:nvSpPr>
        <p:spPr>
          <a:xfrm>
            <a:off x="3467534" y="4103755"/>
            <a:ext cx="14226106" cy="2862322"/>
          </a:xfrm>
          <a:prstGeom prst="rect">
            <a:avLst/>
          </a:prstGeom>
          <a:noFill/>
        </p:spPr>
        <p:txBody>
          <a:bodyPr wrap="square">
            <a:spAutoFit/>
          </a:bodyPr>
          <a:lstStyle/>
          <a:p>
            <a:pPr algn="ctr">
              <a:lnSpc>
                <a:spcPct val="150000"/>
              </a:lnSpc>
              <a:tabLst>
                <a:tab pos="90170" algn="l"/>
                <a:tab pos="180340" algn="l"/>
                <a:tab pos="270510" algn="l"/>
              </a:tabLst>
            </a:pPr>
            <a:r>
              <a:rPr lang="en-US" sz="40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Câu trả lời</a:t>
            </a:r>
            <a:r>
              <a:rPr lang="en-US" sz="4000" b="1" smtClean="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p>
          <a:p>
            <a:pPr algn="ctr">
              <a:lnSpc>
                <a:spcPct val="150000"/>
              </a:lnSpc>
              <a:tabLst>
                <a:tab pos="90170" algn="l"/>
                <a:tab pos="180340" algn="l"/>
                <a:tab pos="270510" algn="l"/>
              </a:tabLst>
            </a:pPr>
            <a:r>
              <a:rPr lang="en-US" sz="4000">
                <a:latin typeface="Times New Roman" panose="02020603050405020304" pitchFamily="18" charset="0"/>
                <a:cs typeface="Times New Roman" panose="02020603050405020304" pitchFamily="18" charset="0"/>
              </a:rPr>
              <a:t>Tác giả đã sắp xếp các nội dung cụ thể trong bài viết theo trật tự: nội dung - hình thức nghệ thuật - giá trị của tác phẩm.</a:t>
            </a:r>
            <a:endParaRPr lang="en-US" sz="4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2" name="Picture 6">
            <a:extLst>
              <a:ext uri="{FF2B5EF4-FFF2-40B4-BE49-F238E27FC236}">
                <a16:creationId xmlns:a16="http://schemas.microsoft.com/office/drawing/2014/main" id="{C63FF31A-B46D-9D96-29B2-A90B42FA387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609600" y="5135880"/>
            <a:ext cx="2842694" cy="2057400"/>
          </a:xfrm>
          <a:prstGeom prst="rect">
            <a:avLst/>
          </a:prstGeom>
        </p:spPr>
      </p:pic>
    </p:spTree>
    <p:extLst>
      <p:ext uri="{BB962C8B-B14F-4D97-AF65-F5344CB8AC3E}">
        <p14:creationId xmlns:p14="http://schemas.microsoft.com/office/powerpoint/2010/main" val="36307800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49911" r="20505"/>
          <a:stretch>
            <a:fillRect/>
          </a:stretch>
        </p:blipFill>
        <p:spPr>
          <a:xfrm>
            <a:off x="14621085" y="-222486"/>
            <a:ext cx="3666915" cy="1566935"/>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18707" r="3854"/>
          <a:stretch>
            <a:fillRect/>
          </a:stretch>
        </p:blipFill>
        <p:spPr>
          <a:xfrm>
            <a:off x="0" y="0"/>
            <a:ext cx="1666541" cy="3345010"/>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49911" r="20505"/>
          <a:stretch>
            <a:fillRect/>
          </a:stretch>
        </p:blipFill>
        <p:spPr>
          <a:xfrm flipH="1" flipV="1">
            <a:off x="0" y="8685462"/>
            <a:ext cx="3747892" cy="1601538"/>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210692" y="8915166"/>
            <a:ext cx="1077308" cy="1352784"/>
          </a:xfrm>
          <a:prstGeom prst="rect">
            <a:avLst/>
          </a:prstGeom>
        </p:spPr>
      </p:pic>
      <p:grpSp>
        <p:nvGrpSpPr>
          <p:cNvPr id="15" name="Group 14">
            <a:extLst>
              <a:ext uri="{FF2B5EF4-FFF2-40B4-BE49-F238E27FC236}">
                <a16:creationId xmlns:a16="http://schemas.microsoft.com/office/drawing/2014/main" id="{3AF29E32-CC19-A4CC-B72D-85B115DFFB05}"/>
              </a:ext>
            </a:extLst>
          </p:cNvPr>
          <p:cNvGrpSpPr/>
          <p:nvPr/>
        </p:nvGrpSpPr>
        <p:grpSpPr>
          <a:xfrm>
            <a:off x="4167800" y="2822103"/>
            <a:ext cx="9952400" cy="5043252"/>
            <a:chOff x="4167800" y="2822103"/>
            <a:chExt cx="9952400" cy="5043252"/>
          </a:xfrm>
        </p:grpSpPr>
        <p:grpSp>
          <p:nvGrpSpPr>
            <p:cNvPr id="2" name="Group 1">
              <a:extLst>
                <a:ext uri="{FF2B5EF4-FFF2-40B4-BE49-F238E27FC236}">
                  <a16:creationId xmlns:a16="http://schemas.microsoft.com/office/drawing/2014/main" id="{FCEB1D41-4E7B-35DB-7A0F-01C65141A6A5}"/>
                </a:ext>
              </a:extLst>
            </p:cNvPr>
            <p:cNvGrpSpPr/>
            <p:nvPr/>
          </p:nvGrpSpPr>
          <p:grpSpPr>
            <a:xfrm>
              <a:off x="4167800" y="3605570"/>
              <a:ext cx="9952400" cy="4259785"/>
              <a:chOff x="1625727" y="1436835"/>
              <a:chExt cx="15078457" cy="4259785"/>
            </a:xfrm>
          </p:grpSpPr>
          <p:grpSp>
            <p:nvGrpSpPr>
              <p:cNvPr id="3" name="Group 4">
                <a:extLst>
                  <a:ext uri="{FF2B5EF4-FFF2-40B4-BE49-F238E27FC236}">
                    <a16:creationId xmlns:a16="http://schemas.microsoft.com/office/drawing/2014/main" id="{9CA26B9A-9489-7573-298C-906CF90FEF20}"/>
                  </a:ext>
                </a:extLst>
              </p:cNvPr>
              <p:cNvGrpSpPr/>
              <p:nvPr/>
            </p:nvGrpSpPr>
            <p:grpSpPr>
              <a:xfrm>
                <a:off x="1625727" y="1436835"/>
                <a:ext cx="15032355" cy="4259785"/>
                <a:chOff x="-3810" y="0"/>
                <a:chExt cx="4555259" cy="1375562"/>
              </a:xfrm>
            </p:grpSpPr>
            <p:sp>
              <p:nvSpPr>
                <p:cNvPr id="5" name="Freeform 5">
                  <a:extLst>
                    <a:ext uri="{FF2B5EF4-FFF2-40B4-BE49-F238E27FC236}">
                      <a16:creationId xmlns:a16="http://schemas.microsoft.com/office/drawing/2014/main" id="{D498F4DB-E597-A60A-ADD3-A016316E1C91}"/>
                    </a:ext>
                  </a:extLst>
                </p:cNvPr>
                <p:cNvSpPr/>
                <p:nvPr/>
              </p:nvSpPr>
              <p:spPr>
                <a:xfrm>
                  <a:off x="10160" y="16510"/>
                  <a:ext cx="4526049" cy="1344512"/>
                </a:xfrm>
                <a:custGeom>
                  <a:avLst/>
                  <a:gdLst/>
                  <a:ahLst/>
                  <a:cxnLst/>
                  <a:rect l="l" t="t" r="r" b="b"/>
                  <a:pathLst>
                    <a:path w="4526049" h="1980200">
                      <a:moveTo>
                        <a:pt x="4526049" y="1980200"/>
                      </a:moveTo>
                      <a:lnTo>
                        <a:pt x="0" y="1972579"/>
                      </a:lnTo>
                      <a:lnTo>
                        <a:pt x="0" y="700012"/>
                      </a:lnTo>
                      <a:lnTo>
                        <a:pt x="17780" y="19050"/>
                      </a:lnTo>
                      <a:lnTo>
                        <a:pt x="2254927" y="0"/>
                      </a:lnTo>
                      <a:lnTo>
                        <a:pt x="4506999" y="5080"/>
                      </a:lnTo>
                      <a:close/>
                    </a:path>
                  </a:pathLst>
                </a:custGeom>
                <a:solidFill>
                  <a:srgbClr val="FFFFFF"/>
                </a:solidFill>
              </p:spPr>
            </p:sp>
            <p:sp>
              <p:nvSpPr>
                <p:cNvPr id="6" name="Freeform 6">
                  <a:extLst>
                    <a:ext uri="{FF2B5EF4-FFF2-40B4-BE49-F238E27FC236}">
                      <a16:creationId xmlns:a16="http://schemas.microsoft.com/office/drawing/2014/main" id="{5B5251D1-FFD9-8E6F-2BF8-E16AB12FF66F}"/>
                    </a:ext>
                  </a:extLst>
                </p:cNvPr>
                <p:cNvSpPr/>
                <p:nvPr/>
              </p:nvSpPr>
              <p:spPr>
                <a:xfrm>
                  <a:off x="-3810" y="0"/>
                  <a:ext cx="4555259" cy="1375562"/>
                </a:xfrm>
                <a:custGeom>
                  <a:avLst/>
                  <a:gdLst/>
                  <a:ahLst/>
                  <a:cxnLst/>
                  <a:rect l="l" t="t" r="r" b="b"/>
                  <a:pathLst>
                    <a:path w="4555259" h="2006869">
                      <a:moveTo>
                        <a:pt x="4520969" y="21590"/>
                      </a:moveTo>
                      <a:cubicBezTo>
                        <a:pt x="4522239" y="34290"/>
                        <a:pt x="4522239" y="44450"/>
                        <a:pt x="4523509" y="54610"/>
                      </a:cubicBezTo>
                      <a:cubicBezTo>
                        <a:pt x="4526049" y="93443"/>
                        <a:pt x="4527319" y="135584"/>
                        <a:pt x="4529859" y="176220"/>
                      </a:cubicBezTo>
                      <a:cubicBezTo>
                        <a:pt x="4529859" y="234915"/>
                        <a:pt x="4542559" y="1392276"/>
                        <a:pt x="4548909" y="1450972"/>
                      </a:cubicBezTo>
                      <a:cubicBezTo>
                        <a:pt x="4555259" y="1539768"/>
                        <a:pt x="4551449" y="1630069"/>
                        <a:pt x="4551449" y="1718865"/>
                      </a:cubicBezTo>
                      <a:cubicBezTo>
                        <a:pt x="4551449" y="1797126"/>
                        <a:pt x="4552719" y="1869367"/>
                        <a:pt x="4553989" y="1945909"/>
                      </a:cubicBezTo>
                      <a:cubicBezTo>
                        <a:pt x="4553989" y="1967499"/>
                        <a:pt x="4553989" y="1981469"/>
                        <a:pt x="4553989" y="2005599"/>
                      </a:cubicBezTo>
                      <a:cubicBezTo>
                        <a:pt x="4531129" y="2005599"/>
                        <a:pt x="4510809" y="2006869"/>
                        <a:pt x="4481275" y="2005599"/>
                      </a:cubicBezTo>
                      <a:cubicBezTo>
                        <a:pt x="4252287" y="2000519"/>
                        <a:pt x="4019776" y="2006869"/>
                        <a:pt x="3790788" y="2001789"/>
                      </a:cubicBezTo>
                      <a:cubicBezTo>
                        <a:pt x="3653395" y="1997979"/>
                        <a:pt x="3519525" y="2000519"/>
                        <a:pt x="3382132" y="1997979"/>
                      </a:cubicBezTo>
                      <a:cubicBezTo>
                        <a:pt x="3318720" y="1996709"/>
                        <a:pt x="3255308" y="1995439"/>
                        <a:pt x="3191896" y="1994169"/>
                      </a:cubicBezTo>
                      <a:cubicBezTo>
                        <a:pt x="3153144" y="1994169"/>
                        <a:pt x="3117915" y="1995439"/>
                        <a:pt x="3079163" y="1995439"/>
                      </a:cubicBezTo>
                      <a:cubicBezTo>
                        <a:pt x="2980522" y="1994169"/>
                        <a:pt x="2709259" y="1995439"/>
                        <a:pt x="2610618" y="1994169"/>
                      </a:cubicBezTo>
                      <a:cubicBezTo>
                        <a:pt x="2540160" y="1992899"/>
                        <a:pt x="1131002" y="2001789"/>
                        <a:pt x="1060544" y="2000519"/>
                      </a:cubicBezTo>
                      <a:cubicBezTo>
                        <a:pt x="1042930" y="2000519"/>
                        <a:pt x="1021793" y="2001789"/>
                        <a:pt x="1004178" y="2001789"/>
                      </a:cubicBezTo>
                      <a:cubicBezTo>
                        <a:pt x="961903" y="2001789"/>
                        <a:pt x="923152" y="2003059"/>
                        <a:pt x="880877" y="2003059"/>
                      </a:cubicBezTo>
                      <a:cubicBezTo>
                        <a:pt x="775190" y="2003059"/>
                        <a:pt x="673026" y="2001789"/>
                        <a:pt x="567339" y="2000519"/>
                      </a:cubicBezTo>
                      <a:cubicBezTo>
                        <a:pt x="503927" y="1999249"/>
                        <a:pt x="440515" y="1997979"/>
                        <a:pt x="380626" y="1996709"/>
                      </a:cubicBezTo>
                      <a:cubicBezTo>
                        <a:pt x="267893" y="1995439"/>
                        <a:pt x="155161" y="1994169"/>
                        <a:pt x="48260" y="1994169"/>
                      </a:cubicBezTo>
                      <a:cubicBezTo>
                        <a:pt x="38100" y="1994169"/>
                        <a:pt x="29210" y="1994169"/>
                        <a:pt x="19050" y="1992899"/>
                      </a:cubicBezTo>
                      <a:cubicBezTo>
                        <a:pt x="10160" y="1991629"/>
                        <a:pt x="5080" y="1985279"/>
                        <a:pt x="7620" y="1976389"/>
                      </a:cubicBezTo>
                      <a:cubicBezTo>
                        <a:pt x="16510" y="1944618"/>
                        <a:pt x="12700" y="1906993"/>
                        <a:pt x="11430" y="1867862"/>
                      </a:cubicBezTo>
                      <a:cubicBezTo>
                        <a:pt x="10160" y="1788096"/>
                        <a:pt x="6350" y="1709835"/>
                        <a:pt x="7620" y="1630069"/>
                      </a:cubicBezTo>
                      <a:cubicBezTo>
                        <a:pt x="5080" y="1530738"/>
                        <a:pt x="0" y="301136"/>
                        <a:pt x="7620" y="200300"/>
                      </a:cubicBezTo>
                      <a:cubicBezTo>
                        <a:pt x="8890" y="180735"/>
                        <a:pt x="7620" y="159664"/>
                        <a:pt x="8890" y="140099"/>
                      </a:cubicBezTo>
                      <a:cubicBezTo>
                        <a:pt x="10160" y="108494"/>
                        <a:pt x="12700" y="73878"/>
                        <a:pt x="13970" y="44450"/>
                      </a:cubicBezTo>
                      <a:cubicBezTo>
                        <a:pt x="13970" y="41910"/>
                        <a:pt x="15240" y="39370"/>
                        <a:pt x="16510" y="38100"/>
                      </a:cubicBezTo>
                      <a:cubicBezTo>
                        <a:pt x="38100" y="35560"/>
                        <a:pt x="67088" y="30480"/>
                        <a:pt x="123455" y="29210"/>
                      </a:cubicBezTo>
                      <a:cubicBezTo>
                        <a:pt x="218573" y="25400"/>
                        <a:pt x="313691" y="22860"/>
                        <a:pt x="412332" y="20320"/>
                      </a:cubicBezTo>
                      <a:cubicBezTo>
                        <a:pt x="479267" y="17780"/>
                        <a:pt x="546202" y="16510"/>
                        <a:pt x="609614" y="13970"/>
                      </a:cubicBezTo>
                      <a:cubicBezTo>
                        <a:pt x="673026" y="11430"/>
                        <a:pt x="739961" y="8890"/>
                        <a:pt x="803373" y="8890"/>
                      </a:cubicBezTo>
                      <a:cubicBezTo>
                        <a:pt x="873831" y="7620"/>
                        <a:pt x="944289" y="10160"/>
                        <a:pt x="1014747" y="8890"/>
                      </a:cubicBezTo>
                      <a:cubicBezTo>
                        <a:pt x="1102819" y="8890"/>
                        <a:pt x="2698690" y="6350"/>
                        <a:pt x="2786763" y="5080"/>
                      </a:cubicBezTo>
                      <a:cubicBezTo>
                        <a:pt x="2871312" y="3810"/>
                        <a:pt x="2955862" y="2540"/>
                        <a:pt x="3043934" y="2540"/>
                      </a:cubicBezTo>
                      <a:cubicBezTo>
                        <a:pt x="3188373" y="1270"/>
                        <a:pt x="3329288" y="0"/>
                        <a:pt x="3473727" y="0"/>
                      </a:cubicBezTo>
                      <a:cubicBezTo>
                        <a:pt x="3533616" y="0"/>
                        <a:pt x="3597029" y="2540"/>
                        <a:pt x="3656918" y="2540"/>
                      </a:cubicBezTo>
                      <a:cubicBezTo>
                        <a:pt x="3822494" y="3810"/>
                        <a:pt x="3991593" y="5080"/>
                        <a:pt x="4157168" y="7620"/>
                      </a:cubicBezTo>
                      <a:cubicBezTo>
                        <a:pt x="4245241" y="8890"/>
                        <a:pt x="4333314" y="12700"/>
                        <a:pt x="4421386" y="16510"/>
                      </a:cubicBezTo>
                      <a:cubicBezTo>
                        <a:pt x="4442523" y="16510"/>
                        <a:pt x="4463661" y="16510"/>
                        <a:pt x="4481275" y="16510"/>
                      </a:cubicBezTo>
                      <a:cubicBezTo>
                        <a:pt x="4501919" y="17780"/>
                        <a:pt x="4510809" y="20320"/>
                        <a:pt x="4520969" y="21590"/>
                      </a:cubicBezTo>
                      <a:close/>
                      <a:moveTo>
                        <a:pt x="4531129" y="1989089"/>
                      </a:moveTo>
                      <a:cubicBezTo>
                        <a:pt x="4532399" y="1972579"/>
                        <a:pt x="4533669" y="1959879"/>
                        <a:pt x="4533669" y="1947179"/>
                      </a:cubicBezTo>
                      <a:cubicBezTo>
                        <a:pt x="4532399" y="1861842"/>
                        <a:pt x="4531129" y="1782076"/>
                        <a:pt x="4531129" y="1696290"/>
                      </a:cubicBezTo>
                      <a:cubicBezTo>
                        <a:pt x="4531129" y="1657160"/>
                        <a:pt x="4533669" y="1618029"/>
                        <a:pt x="4532399" y="1578898"/>
                      </a:cubicBezTo>
                      <a:cubicBezTo>
                        <a:pt x="4532399" y="1542778"/>
                        <a:pt x="4531129" y="1505152"/>
                        <a:pt x="4529859" y="1469032"/>
                      </a:cubicBezTo>
                      <a:cubicBezTo>
                        <a:pt x="4524779" y="1413346"/>
                        <a:pt x="4513349" y="260501"/>
                        <a:pt x="4513349" y="204815"/>
                      </a:cubicBezTo>
                      <a:cubicBezTo>
                        <a:pt x="4510809" y="158159"/>
                        <a:pt x="4508269" y="109999"/>
                        <a:pt x="4505729" y="63500"/>
                      </a:cubicBezTo>
                      <a:cubicBezTo>
                        <a:pt x="4504459" y="44450"/>
                        <a:pt x="4503189" y="43180"/>
                        <a:pt x="4470706" y="41910"/>
                      </a:cubicBezTo>
                      <a:cubicBezTo>
                        <a:pt x="4460138" y="41910"/>
                        <a:pt x="4453092" y="41910"/>
                        <a:pt x="4442523" y="40640"/>
                      </a:cubicBezTo>
                      <a:cubicBezTo>
                        <a:pt x="4354451" y="36830"/>
                        <a:pt x="4262855" y="31750"/>
                        <a:pt x="4174783" y="30480"/>
                      </a:cubicBezTo>
                      <a:cubicBezTo>
                        <a:pt x="3959887" y="26670"/>
                        <a:pt x="3741467" y="25400"/>
                        <a:pt x="3526571" y="22860"/>
                      </a:cubicBezTo>
                      <a:cubicBezTo>
                        <a:pt x="3494865" y="22860"/>
                        <a:pt x="3459636" y="22860"/>
                        <a:pt x="3427930" y="22860"/>
                      </a:cubicBezTo>
                      <a:cubicBezTo>
                        <a:pt x="3375086" y="22860"/>
                        <a:pt x="3322243" y="22860"/>
                        <a:pt x="3272922" y="22860"/>
                      </a:cubicBezTo>
                      <a:cubicBezTo>
                        <a:pt x="3160190" y="22860"/>
                        <a:pt x="3047457" y="22860"/>
                        <a:pt x="2938247" y="24130"/>
                      </a:cubicBezTo>
                      <a:cubicBezTo>
                        <a:pt x="2843129" y="25400"/>
                        <a:pt x="1240212" y="29210"/>
                        <a:pt x="1145094" y="29210"/>
                      </a:cubicBezTo>
                      <a:cubicBezTo>
                        <a:pt x="990087" y="29210"/>
                        <a:pt x="835079" y="26670"/>
                        <a:pt x="680072" y="33020"/>
                      </a:cubicBezTo>
                      <a:cubicBezTo>
                        <a:pt x="599045" y="36830"/>
                        <a:pt x="521542" y="36830"/>
                        <a:pt x="444038" y="38100"/>
                      </a:cubicBezTo>
                      <a:cubicBezTo>
                        <a:pt x="310168" y="41910"/>
                        <a:pt x="176298" y="45720"/>
                        <a:pt x="49530" y="50800"/>
                      </a:cubicBezTo>
                      <a:cubicBezTo>
                        <a:pt x="36830" y="50800"/>
                        <a:pt x="34290" y="53340"/>
                        <a:pt x="33020" y="69363"/>
                      </a:cubicBezTo>
                      <a:cubicBezTo>
                        <a:pt x="31750" y="96453"/>
                        <a:pt x="31750" y="123544"/>
                        <a:pt x="30480" y="150634"/>
                      </a:cubicBezTo>
                      <a:cubicBezTo>
                        <a:pt x="29210" y="195785"/>
                        <a:pt x="26670" y="239430"/>
                        <a:pt x="25400" y="284581"/>
                      </a:cubicBezTo>
                      <a:cubicBezTo>
                        <a:pt x="20320" y="332742"/>
                        <a:pt x="26670" y="1509667"/>
                        <a:pt x="29210" y="1557828"/>
                      </a:cubicBezTo>
                      <a:cubicBezTo>
                        <a:pt x="29210" y="1608999"/>
                        <a:pt x="29210" y="1661675"/>
                        <a:pt x="30480" y="1712845"/>
                      </a:cubicBezTo>
                      <a:cubicBezTo>
                        <a:pt x="30480" y="1750471"/>
                        <a:pt x="33020" y="1788096"/>
                        <a:pt x="33020" y="1825722"/>
                      </a:cubicBezTo>
                      <a:cubicBezTo>
                        <a:pt x="33020" y="1866357"/>
                        <a:pt x="33020" y="1906993"/>
                        <a:pt x="31750" y="1947179"/>
                      </a:cubicBezTo>
                      <a:cubicBezTo>
                        <a:pt x="31750" y="1950989"/>
                        <a:pt x="31750" y="1953529"/>
                        <a:pt x="31750" y="1957339"/>
                      </a:cubicBezTo>
                      <a:cubicBezTo>
                        <a:pt x="31750" y="1967499"/>
                        <a:pt x="35560" y="1971309"/>
                        <a:pt x="44450" y="1971309"/>
                      </a:cubicBezTo>
                      <a:cubicBezTo>
                        <a:pt x="74134" y="1971309"/>
                        <a:pt x="123455" y="1972579"/>
                        <a:pt x="169252" y="1972579"/>
                      </a:cubicBezTo>
                      <a:cubicBezTo>
                        <a:pt x="236187" y="1972579"/>
                        <a:pt x="306645" y="1970039"/>
                        <a:pt x="373580" y="1972579"/>
                      </a:cubicBezTo>
                      <a:cubicBezTo>
                        <a:pt x="482790" y="1976389"/>
                        <a:pt x="592000" y="1978929"/>
                        <a:pt x="701209" y="1977659"/>
                      </a:cubicBezTo>
                      <a:cubicBezTo>
                        <a:pt x="771667" y="1976389"/>
                        <a:pt x="838602" y="1978929"/>
                        <a:pt x="909060" y="1978929"/>
                      </a:cubicBezTo>
                      <a:cubicBezTo>
                        <a:pt x="1011224" y="1978929"/>
                        <a:pt x="1113388" y="1977659"/>
                        <a:pt x="1215552" y="1978929"/>
                      </a:cubicBezTo>
                      <a:cubicBezTo>
                        <a:pt x="1367036" y="1980199"/>
                        <a:pt x="3029843" y="1970039"/>
                        <a:pt x="3184850" y="1972579"/>
                      </a:cubicBezTo>
                      <a:cubicBezTo>
                        <a:pt x="3251785" y="1973849"/>
                        <a:pt x="3318720" y="1975119"/>
                        <a:pt x="3382132" y="1975119"/>
                      </a:cubicBezTo>
                      <a:cubicBezTo>
                        <a:pt x="3498387" y="1977659"/>
                        <a:pt x="3611120" y="1973849"/>
                        <a:pt x="3727376" y="1977659"/>
                      </a:cubicBezTo>
                      <a:cubicBezTo>
                        <a:pt x="3822494" y="1980199"/>
                        <a:pt x="3917612" y="1980199"/>
                        <a:pt x="4012730" y="1982739"/>
                      </a:cubicBezTo>
                      <a:cubicBezTo>
                        <a:pt x="4153646" y="1986549"/>
                        <a:pt x="4294562" y="1989089"/>
                        <a:pt x="4435477" y="1990359"/>
                      </a:cubicBezTo>
                      <a:cubicBezTo>
                        <a:pt x="4488321" y="1990360"/>
                        <a:pt x="4510809" y="1989089"/>
                        <a:pt x="4531129" y="1989089"/>
                      </a:cubicBezTo>
                      <a:close/>
                    </a:path>
                  </a:pathLst>
                </a:custGeom>
                <a:solidFill>
                  <a:srgbClr val="FFFFFF"/>
                </a:solidFill>
              </p:spPr>
            </p:sp>
          </p:grpSp>
          <p:sp>
            <p:nvSpPr>
              <p:cNvPr id="4" name="TextBox 12">
                <a:extLst>
                  <a:ext uri="{FF2B5EF4-FFF2-40B4-BE49-F238E27FC236}">
                    <a16:creationId xmlns:a16="http://schemas.microsoft.com/office/drawing/2014/main" id="{1F838C53-584D-A207-13BE-EFD8CBD11337}"/>
                  </a:ext>
                </a:extLst>
              </p:cNvPr>
              <p:cNvSpPr txBox="1"/>
              <p:nvPr/>
            </p:nvSpPr>
            <p:spPr>
              <a:xfrm>
                <a:off x="2196375" y="2750267"/>
                <a:ext cx="14507809" cy="1335237"/>
              </a:xfrm>
              <a:prstGeom prst="rect">
                <a:avLst/>
              </a:prstGeom>
            </p:spPr>
            <p:txBody>
              <a:bodyPr wrap="square" lIns="0" tIns="0" rIns="0" bIns="0" rtlCol="0" anchor="t">
                <a:spAutoFit/>
              </a:bodyPr>
              <a:lstStyle/>
              <a:p>
                <a:pPr algn="ctr">
                  <a:lnSpc>
                    <a:spcPct val="150000"/>
                  </a:lnSpc>
                </a:pPr>
                <a:r>
                  <a:rPr lang="en-US" sz="6600" b="1">
                    <a:solidFill>
                      <a:srgbClr val="F69276"/>
                    </a:solidFill>
                    <a:latin typeface="Arial" panose="020B0604020202020204" pitchFamily="34" charset="0"/>
                    <a:cs typeface="Arial" panose="020B0604020202020204" pitchFamily="34" charset="0"/>
                  </a:rPr>
                  <a:t>TẠO LẬP VĂN BẢN</a:t>
                </a:r>
                <a:endParaRPr lang="en-US" sz="8800" b="1" dirty="0">
                  <a:solidFill>
                    <a:srgbClr val="F69276"/>
                  </a:solidFill>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83DD7AEE-5606-0315-F80C-5B4FBC9E6B31}"/>
                </a:ext>
              </a:extLst>
            </p:cNvPr>
            <p:cNvGrpSpPr/>
            <p:nvPr/>
          </p:nvGrpSpPr>
          <p:grpSpPr>
            <a:xfrm>
              <a:off x="7025317" y="2822103"/>
              <a:ext cx="4237365" cy="1566934"/>
              <a:chOff x="3398323" y="711973"/>
              <a:chExt cx="11491348" cy="1566934"/>
            </a:xfrm>
          </p:grpSpPr>
          <p:pic>
            <p:nvPicPr>
              <p:cNvPr id="11" name="Picture 11">
                <a:extLst>
                  <a:ext uri="{FF2B5EF4-FFF2-40B4-BE49-F238E27FC236}">
                    <a16:creationId xmlns:a16="http://schemas.microsoft.com/office/drawing/2014/main" id="{E9CE6525-FA98-F985-AFC2-C86FA2B2843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t="9471" b="42194"/>
              <a:stretch>
                <a:fillRect/>
              </a:stretch>
            </p:blipFill>
            <p:spPr>
              <a:xfrm rot="10800000">
                <a:off x="3398323" y="711973"/>
                <a:ext cx="11491348" cy="1566934"/>
              </a:xfrm>
              <a:prstGeom prst="rect">
                <a:avLst/>
              </a:prstGeom>
            </p:spPr>
          </p:pic>
          <p:sp>
            <p:nvSpPr>
              <p:cNvPr id="14" name="TextBox 13">
                <a:extLst>
                  <a:ext uri="{FF2B5EF4-FFF2-40B4-BE49-F238E27FC236}">
                    <a16:creationId xmlns:a16="http://schemas.microsoft.com/office/drawing/2014/main" id="{E76755B4-7AA8-57A8-330A-547C24D3F6F5}"/>
                  </a:ext>
                </a:extLst>
              </p:cNvPr>
              <p:cNvSpPr txBox="1"/>
              <p:nvPr/>
            </p:nvSpPr>
            <p:spPr>
              <a:xfrm>
                <a:off x="4215890" y="1245928"/>
                <a:ext cx="9856208" cy="756617"/>
              </a:xfrm>
              <a:prstGeom prst="rect">
                <a:avLst/>
              </a:prstGeom>
            </p:spPr>
            <p:txBody>
              <a:bodyPr wrap="square" lIns="0" tIns="0" rIns="0" bIns="0" rtlCol="0" anchor="t">
                <a:spAutoFit/>
              </a:bodyPr>
              <a:lstStyle/>
              <a:p>
                <a:pPr algn="ctr">
                  <a:lnSpc>
                    <a:spcPts val="5880"/>
                  </a:lnSpc>
                  <a:spcBef>
                    <a:spcPct val="0"/>
                  </a:spcBef>
                </a:pPr>
                <a:r>
                  <a:rPr lang="en-US" sz="6600" b="1" spc="84">
                    <a:latin typeface="Arial" panose="020B0604020202020204" pitchFamily="34" charset="0"/>
                    <a:cs typeface="Arial" panose="020B0604020202020204" pitchFamily="34" charset="0"/>
                  </a:rPr>
                  <a:t>PHẦN 3</a:t>
                </a:r>
                <a:endParaRPr lang="en-US" sz="6600" b="1" spc="84"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8513554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49911" r="20505"/>
          <a:stretch>
            <a:fillRect/>
          </a:stretch>
        </p:blipFill>
        <p:spPr>
          <a:xfrm>
            <a:off x="14621085" y="0"/>
            <a:ext cx="3666915" cy="1566935"/>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18707" r="3854"/>
          <a:stretch>
            <a:fillRect/>
          </a:stretch>
        </p:blipFill>
        <p:spPr>
          <a:xfrm>
            <a:off x="0" y="0"/>
            <a:ext cx="1666541" cy="3345010"/>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49911" r="20505"/>
          <a:stretch>
            <a:fillRect/>
          </a:stretch>
        </p:blipFill>
        <p:spPr>
          <a:xfrm flipH="1" flipV="1">
            <a:off x="0" y="8685462"/>
            <a:ext cx="3747892" cy="1601538"/>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734593">
            <a:off x="16232325" y="8241590"/>
            <a:ext cx="1417140" cy="2185819"/>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454542" y="6562066"/>
            <a:ext cx="1077308" cy="1352784"/>
          </a:xfrm>
          <a:prstGeom prst="rect">
            <a:avLst/>
          </a:prstGeom>
        </p:spPr>
      </p:pic>
      <p:grpSp>
        <p:nvGrpSpPr>
          <p:cNvPr id="2" name="Group 1">
            <a:extLst>
              <a:ext uri="{FF2B5EF4-FFF2-40B4-BE49-F238E27FC236}">
                <a16:creationId xmlns:a16="http://schemas.microsoft.com/office/drawing/2014/main" id="{9672A920-EEFE-5177-B3D8-94F5299503E5}"/>
              </a:ext>
            </a:extLst>
          </p:cNvPr>
          <p:cNvGrpSpPr/>
          <p:nvPr/>
        </p:nvGrpSpPr>
        <p:grpSpPr>
          <a:xfrm>
            <a:off x="2133600" y="2828292"/>
            <a:ext cx="7010400" cy="4630416"/>
            <a:chOff x="2164080" y="1901340"/>
            <a:chExt cx="7010400" cy="4630416"/>
          </a:xfrm>
        </p:grpSpPr>
        <p:grpSp>
          <p:nvGrpSpPr>
            <p:cNvPr id="18" name="Group 17">
              <a:extLst>
                <a:ext uri="{FF2B5EF4-FFF2-40B4-BE49-F238E27FC236}">
                  <a16:creationId xmlns:a16="http://schemas.microsoft.com/office/drawing/2014/main" id="{6B12D212-B866-FE71-D017-74BAB6517C4B}"/>
                </a:ext>
              </a:extLst>
            </p:cNvPr>
            <p:cNvGrpSpPr/>
            <p:nvPr/>
          </p:nvGrpSpPr>
          <p:grpSpPr>
            <a:xfrm>
              <a:off x="2164080" y="1901340"/>
              <a:ext cx="7010400" cy="4630416"/>
              <a:chOff x="1905000" y="436884"/>
              <a:chExt cx="14743508" cy="8787827"/>
            </a:xfrm>
          </p:grpSpPr>
          <p:sp>
            <p:nvSpPr>
              <p:cNvPr id="14" name="Freeform: Shape 13">
                <a:extLst>
                  <a:ext uri="{FF2B5EF4-FFF2-40B4-BE49-F238E27FC236}">
                    <a16:creationId xmlns:a16="http://schemas.microsoft.com/office/drawing/2014/main" id="{C943CADE-E4BC-99D7-C264-712894E28308}"/>
                  </a:ext>
                </a:extLst>
              </p:cNvPr>
              <p:cNvSpPr/>
              <p:nvPr/>
            </p:nvSpPr>
            <p:spPr>
              <a:xfrm>
                <a:off x="1905000" y="1062289"/>
                <a:ext cx="14743508" cy="8162422"/>
              </a:xfrm>
              <a:custGeom>
                <a:avLst/>
                <a:gdLst>
                  <a:gd name="connsiteX0" fmla="*/ 10646293 w 10725181"/>
                  <a:gd name="connsiteY0" fmla="*/ 5930254 h 6032915"/>
                  <a:gd name="connsiteX1" fmla="*/ 9996447 w 10725181"/>
                  <a:gd name="connsiteY1" fmla="*/ 6020439 h 6032915"/>
                  <a:gd name="connsiteX2" fmla="*/ 753506 w 10725181"/>
                  <a:gd name="connsiteY2" fmla="*/ 5975813 h 6032915"/>
                  <a:gd name="connsiteX3" fmla="*/ 74794 w 10725181"/>
                  <a:gd name="connsiteY3" fmla="*/ 5918953 h 6032915"/>
                  <a:gd name="connsiteX4" fmla="*/ 3462 w 10725181"/>
                  <a:gd name="connsiteY4" fmla="*/ 5209677 h 6032915"/>
                  <a:gd name="connsiteX5" fmla="*/ 27287 w 10725181"/>
                  <a:gd name="connsiteY5" fmla="*/ 4416291 h 6032915"/>
                  <a:gd name="connsiteX6" fmla="*/ 101000 w 10725181"/>
                  <a:gd name="connsiteY6" fmla="*/ 352835 h 6032915"/>
                  <a:gd name="connsiteX7" fmla="*/ 178189 w 10725181"/>
                  <a:gd name="connsiteY7" fmla="*/ 119661 h 6032915"/>
                  <a:gd name="connsiteX8" fmla="*/ 1575432 w 10725181"/>
                  <a:gd name="connsiteY8" fmla="*/ 62456 h 6032915"/>
                  <a:gd name="connsiteX9" fmla="*/ 3764189 w 10725181"/>
                  <a:gd name="connsiteY9" fmla="*/ 81153 h 6032915"/>
                  <a:gd name="connsiteX10" fmla="*/ 8141572 w 10725181"/>
                  <a:gd name="connsiteY10" fmla="*/ 105720 h 6032915"/>
                  <a:gd name="connsiteX11" fmla="*/ 10587435 w 10725181"/>
                  <a:gd name="connsiteY11" fmla="*/ 165288 h 6032915"/>
                  <a:gd name="connsiteX12" fmla="*/ 10640369 w 10725181"/>
                  <a:gd name="connsiteY12" fmla="*/ 595184 h 6032915"/>
                  <a:gd name="connsiteX13" fmla="*/ 10700900 w 10725181"/>
                  <a:gd name="connsiteY13" fmla="*/ 4152350 h 6032915"/>
                  <a:gd name="connsiteX14" fmla="*/ 10646293 w 10725181"/>
                  <a:gd name="connsiteY14" fmla="*/ 5930254 h 603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25181" h="6032915">
                    <a:moveTo>
                      <a:pt x="10646293" y="5930254"/>
                    </a:moveTo>
                    <a:cubicBezTo>
                      <a:pt x="10524443" y="6060495"/>
                      <a:pt x="10156260" y="6018124"/>
                      <a:pt x="9996447" y="6020439"/>
                    </a:cubicBezTo>
                    <a:cubicBezTo>
                      <a:pt x="6916229" y="6065016"/>
                      <a:pt x="3834169" y="5975813"/>
                      <a:pt x="753506" y="5975813"/>
                    </a:cubicBezTo>
                    <a:cubicBezTo>
                      <a:pt x="520592" y="5974191"/>
                      <a:pt x="137704" y="6000811"/>
                      <a:pt x="74794" y="5918953"/>
                    </a:cubicBezTo>
                    <a:cubicBezTo>
                      <a:pt x="-13264" y="5804371"/>
                      <a:pt x="-1567" y="5396377"/>
                      <a:pt x="3462" y="5209677"/>
                    </a:cubicBezTo>
                    <a:cubicBezTo>
                      <a:pt x="10572" y="4945169"/>
                      <a:pt x="20308" y="4680769"/>
                      <a:pt x="27287" y="4416291"/>
                    </a:cubicBezTo>
                    <a:cubicBezTo>
                      <a:pt x="63008" y="3062624"/>
                      <a:pt x="136368" y="1707287"/>
                      <a:pt x="101000" y="352835"/>
                    </a:cubicBezTo>
                    <a:cubicBezTo>
                      <a:pt x="98799" y="268541"/>
                      <a:pt x="113964" y="176200"/>
                      <a:pt x="178189" y="119661"/>
                    </a:cubicBezTo>
                    <a:cubicBezTo>
                      <a:pt x="435463" y="-106670"/>
                      <a:pt x="1255873" y="56455"/>
                      <a:pt x="1575432" y="62456"/>
                    </a:cubicBezTo>
                    <a:cubicBezTo>
                      <a:pt x="2304758" y="76153"/>
                      <a:pt x="3034748" y="75027"/>
                      <a:pt x="3764189" y="81153"/>
                    </a:cubicBezTo>
                    <a:cubicBezTo>
                      <a:pt x="5223287" y="93406"/>
                      <a:pt x="6682414" y="104058"/>
                      <a:pt x="8141572" y="105720"/>
                    </a:cubicBezTo>
                    <a:cubicBezTo>
                      <a:pt x="8591069" y="106231"/>
                      <a:pt x="10452066" y="45107"/>
                      <a:pt x="10587435" y="165288"/>
                    </a:cubicBezTo>
                    <a:cubicBezTo>
                      <a:pt x="10637048" y="209335"/>
                      <a:pt x="10639776" y="529855"/>
                      <a:pt x="10640369" y="595184"/>
                    </a:cubicBezTo>
                    <a:cubicBezTo>
                      <a:pt x="10651241" y="1781008"/>
                      <a:pt x="10690180" y="2966540"/>
                      <a:pt x="10700900" y="4152350"/>
                    </a:cubicBezTo>
                    <a:cubicBezTo>
                      <a:pt x="10703623" y="4453455"/>
                      <a:pt x="10780286" y="5786944"/>
                      <a:pt x="10646293" y="5930254"/>
                    </a:cubicBezTo>
                    <a:close/>
                  </a:path>
                </a:pathLst>
              </a:custGeom>
              <a:solidFill>
                <a:srgbClr val="FFE4D1"/>
              </a:solidFill>
              <a:ln w="5586" cap="flat">
                <a:noFill/>
                <a:prstDash val="solid"/>
                <a:miter/>
              </a:ln>
            </p:spPr>
            <p:txBody>
              <a:bodyPr rtlCol="0" anchor="ctr"/>
              <a:lstStyle/>
              <a:p>
                <a:endParaRPr lang="en-US"/>
              </a:p>
            </p:txBody>
          </p:sp>
          <p:pic>
            <p:nvPicPr>
              <p:cNvPr id="5" name="Picture 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32936">
                <a:off x="2010717" y="436884"/>
                <a:ext cx="951138" cy="1755456"/>
              </a:xfrm>
              <a:prstGeom prst="rect">
                <a:avLst/>
              </a:prstGeom>
            </p:spPr>
          </p:pic>
        </p:grpSp>
        <p:sp>
          <p:nvSpPr>
            <p:cNvPr id="17" name="TextBox 16">
              <a:extLst>
                <a:ext uri="{FF2B5EF4-FFF2-40B4-BE49-F238E27FC236}">
                  <a16:creationId xmlns:a16="http://schemas.microsoft.com/office/drawing/2014/main" id="{F7251288-C4E5-D212-111C-396CB653DACE}"/>
                </a:ext>
              </a:extLst>
            </p:cNvPr>
            <p:cNvSpPr txBox="1"/>
            <p:nvPr/>
          </p:nvSpPr>
          <p:spPr>
            <a:xfrm>
              <a:off x="2577016" y="2878115"/>
              <a:ext cx="6243185" cy="2123658"/>
            </a:xfrm>
            <a:prstGeom prst="rect">
              <a:avLst/>
            </a:prstGeom>
            <a:noFill/>
          </p:spPr>
          <p:txBody>
            <a:bodyPr wrap="square">
              <a:spAutoFit/>
            </a:bodyPr>
            <a:lstStyle/>
            <a:p>
              <a:pPr algn="just">
                <a:lnSpc>
                  <a:spcPct val="150000"/>
                </a:lnSpc>
                <a:spcAft>
                  <a:spcPts val="800"/>
                </a:spcAft>
              </a:pPr>
              <a:r>
                <a:rPr lang="en-US" sz="4400">
                  <a:solidFill>
                    <a:srgbClr val="000000"/>
                  </a:solidFill>
                  <a:latin typeface="Arial" panose="020B0604020202020204" pitchFamily="34" charset="0"/>
                  <a:ea typeface="Calibri" panose="020F0502020204030204" pitchFamily="34" charset="0"/>
                  <a:cs typeface="Arial" panose="020B0604020202020204" pitchFamily="34" charset="0"/>
                </a:rPr>
                <a:t>Nêu quy trình viết văn </a:t>
              </a:r>
              <a:r>
                <a:rPr lang="en-US" sz="4400" smtClean="0">
                  <a:solidFill>
                    <a:srgbClr val="000000"/>
                  </a:solidFill>
                  <a:latin typeface="Arial" panose="020B0604020202020204" pitchFamily="34" charset="0"/>
                  <a:ea typeface="Calibri" panose="020F0502020204030204" pitchFamily="34" charset="0"/>
                  <a:cs typeface="Arial" panose="020B0604020202020204" pitchFamily="34" charset="0"/>
                </a:rPr>
                <a:t>bản gồm bốn bước.</a:t>
              </a:r>
              <a:endPar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grpSp>
      <p:pic>
        <p:nvPicPr>
          <p:cNvPr id="3" name="Picture 23">
            <a:extLst>
              <a:ext uri="{FF2B5EF4-FFF2-40B4-BE49-F238E27FC236}">
                <a16:creationId xmlns:a16="http://schemas.microsoft.com/office/drawing/2014/main" id="{C81CC6E1-4761-C2BC-73E5-B0AAA975310B}"/>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0288855" y="1259357"/>
            <a:ext cx="6398341" cy="9027643"/>
          </a:xfrm>
          <a:prstGeom prst="rect">
            <a:avLst/>
          </a:prstGeom>
        </p:spPr>
      </p:pic>
    </p:spTree>
    <p:extLst>
      <p:ext uri="{BB962C8B-B14F-4D97-AF65-F5344CB8AC3E}">
        <p14:creationId xmlns:p14="http://schemas.microsoft.com/office/powerpoint/2010/main" val="29019625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3A070367-FDEF-8593-D15F-A03DD36C7C46}"/>
              </a:ext>
            </a:extLst>
          </p:cNvPr>
          <p:cNvGrpSpPr/>
          <p:nvPr/>
        </p:nvGrpSpPr>
        <p:grpSpPr>
          <a:xfrm>
            <a:off x="905076" y="4541520"/>
            <a:ext cx="4850055" cy="4572000"/>
            <a:chOff x="668320" y="1282591"/>
            <a:chExt cx="4850055" cy="4572000"/>
          </a:xfrm>
        </p:grpSpPr>
        <p:grpSp>
          <p:nvGrpSpPr>
            <p:cNvPr id="45" name="Group 2">
              <a:extLst>
                <a:ext uri="{FF2B5EF4-FFF2-40B4-BE49-F238E27FC236}">
                  <a16:creationId xmlns:a16="http://schemas.microsoft.com/office/drawing/2014/main" id="{7241E5A6-3179-92AF-C275-A7148E7C83AF}"/>
                </a:ext>
              </a:extLst>
            </p:cNvPr>
            <p:cNvGrpSpPr>
              <a:grpSpLocks noChangeAspect="1"/>
            </p:cNvGrpSpPr>
            <p:nvPr/>
          </p:nvGrpSpPr>
          <p:grpSpPr>
            <a:xfrm>
              <a:off x="807348" y="1282591"/>
              <a:ext cx="4572000" cy="4572000"/>
              <a:chOff x="-304822" y="-294661"/>
              <a:chExt cx="3916936" cy="3916937"/>
            </a:xfrm>
          </p:grpSpPr>
          <p:sp>
            <p:nvSpPr>
              <p:cNvPr id="47" name="Freeform 3">
                <a:extLst>
                  <a:ext uri="{FF2B5EF4-FFF2-40B4-BE49-F238E27FC236}">
                    <a16:creationId xmlns:a16="http://schemas.microsoft.com/office/drawing/2014/main" id="{C8101A7A-4CFF-7E5D-7FF7-0248BB5C05EB}"/>
                  </a:ext>
                </a:extLst>
              </p:cNvPr>
              <p:cNvSpPr/>
              <p:nvPr/>
            </p:nvSpPr>
            <p:spPr>
              <a:xfrm>
                <a:off x="-304822" y="-294661"/>
                <a:ext cx="3916936" cy="3916937"/>
              </a:xfrm>
              <a:custGeom>
                <a:avLst/>
                <a:gdLst/>
                <a:ahLst/>
                <a:cxnLst/>
                <a:rect l="l" t="t" r="r" b="b"/>
                <a:pathLst>
                  <a:path w="6487160" h="6352540">
                    <a:moveTo>
                      <a:pt x="6322060" y="3176270"/>
                    </a:moveTo>
                    <a:cubicBezTo>
                      <a:pt x="6322060" y="2844800"/>
                      <a:pt x="6487160" y="2493010"/>
                      <a:pt x="6385560" y="2194560"/>
                    </a:cubicBezTo>
                    <a:cubicBezTo>
                      <a:pt x="6281420" y="1884680"/>
                      <a:pt x="5928360" y="1694180"/>
                      <a:pt x="5734050" y="1436370"/>
                    </a:cubicBezTo>
                    <a:cubicBezTo>
                      <a:pt x="5537200" y="1176020"/>
                      <a:pt x="5455920" y="796290"/>
                      <a:pt x="5185410" y="607060"/>
                    </a:cubicBezTo>
                    <a:cubicBezTo>
                      <a:pt x="4917440" y="420370"/>
                      <a:pt x="4517390" y="462280"/>
                      <a:pt x="4196080" y="360680"/>
                    </a:cubicBezTo>
                    <a:cubicBezTo>
                      <a:pt x="3884930" y="264160"/>
                      <a:pt x="3589020" y="0"/>
                      <a:pt x="3244850" y="0"/>
                    </a:cubicBezTo>
                    <a:cubicBezTo>
                      <a:pt x="2900680" y="0"/>
                      <a:pt x="2603500" y="262890"/>
                      <a:pt x="2293620" y="360680"/>
                    </a:cubicBezTo>
                    <a:cubicBezTo>
                      <a:pt x="1972310" y="461010"/>
                      <a:pt x="1570990" y="419100"/>
                      <a:pt x="1303020" y="607060"/>
                    </a:cubicBezTo>
                    <a:cubicBezTo>
                      <a:pt x="1032510" y="796290"/>
                      <a:pt x="951230" y="1176020"/>
                      <a:pt x="754380" y="1436370"/>
                    </a:cubicBezTo>
                    <a:cubicBezTo>
                      <a:pt x="558800" y="1694180"/>
                      <a:pt x="207010" y="1884680"/>
                      <a:pt x="101600" y="2194560"/>
                    </a:cubicBezTo>
                    <a:cubicBezTo>
                      <a:pt x="1270" y="2493010"/>
                      <a:pt x="165100" y="2844800"/>
                      <a:pt x="165100" y="3176270"/>
                    </a:cubicBezTo>
                    <a:cubicBezTo>
                      <a:pt x="165100" y="3507740"/>
                      <a:pt x="0" y="3859530"/>
                      <a:pt x="101600" y="4157980"/>
                    </a:cubicBezTo>
                    <a:cubicBezTo>
                      <a:pt x="205740" y="4467860"/>
                      <a:pt x="558800" y="4658360"/>
                      <a:pt x="753110" y="4916170"/>
                    </a:cubicBezTo>
                    <a:cubicBezTo>
                      <a:pt x="949960" y="5176520"/>
                      <a:pt x="1031240" y="5556250"/>
                      <a:pt x="1301750" y="5745480"/>
                    </a:cubicBezTo>
                    <a:cubicBezTo>
                      <a:pt x="1569720" y="5933440"/>
                      <a:pt x="1969770" y="5891530"/>
                      <a:pt x="2292350" y="5991860"/>
                    </a:cubicBezTo>
                    <a:cubicBezTo>
                      <a:pt x="2603500" y="6088380"/>
                      <a:pt x="2899410" y="6352540"/>
                      <a:pt x="3243580" y="6352540"/>
                    </a:cubicBezTo>
                    <a:cubicBezTo>
                      <a:pt x="3587750" y="6352540"/>
                      <a:pt x="3884930" y="6089650"/>
                      <a:pt x="4194810" y="5991860"/>
                    </a:cubicBezTo>
                    <a:cubicBezTo>
                      <a:pt x="4516120" y="5891530"/>
                      <a:pt x="4917440" y="5933440"/>
                      <a:pt x="5185410" y="5745480"/>
                    </a:cubicBezTo>
                    <a:cubicBezTo>
                      <a:pt x="5455920" y="5556250"/>
                      <a:pt x="5537200" y="5176520"/>
                      <a:pt x="5734050" y="4916170"/>
                    </a:cubicBezTo>
                    <a:cubicBezTo>
                      <a:pt x="5929630" y="4658360"/>
                      <a:pt x="6281420" y="4467860"/>
                      <a:pt x="6385560" y="4157980"/>
                    </a:cubicBezTo>
                    <a:cubicBezTo>
                      <a:pt x="6487160" y="3858260"/>
                      <a:pt x="6322060" y="3506470"/>
                      <a:pt x="6322060" y="3176270"/>
                    </a:cubicBezTo>
                    <a:close/>
                  </a:path>
                </a:pathLst>
              </a:custGeom>
              <a:solidFill>
                <a:srgbClr val="FFFFCC"/>
              </a:solidFill>
            </p:spPr>
          </p:sp>
        </p:grpSp>
        <p:sp>
          <p:nvSpPr>
            <p:cNvPr id="46" name="TextBox 45">
              <a:extLst>
                <a:ext uri="{FF2B5EF4-FFF2-40B4-BE49-F238E27FC236}">
                  <a16:creationId xmlns:a16="http://schemas.microsoft.com/office/drawing/2014/main" id="{A0C243DC-B715-9DD1-93A7-D18976DF97FA}"/>
                </a:ext>
              </a:extLst>
            </p:cNvPr>
            <p:cNvSpPr txBox="1"/>
            <p:nvPr/>
          </p:nvSpPr>
          <p:spPr>
            <a:xfrm>
              <a:off x="668320" y="3161834"/>
              <a:ext cx="4850055" cy="707886"/>
            </a:xfrm>
            <a:prstGeom prst="rect">
              <a:avLst/>
            </a:prstGeom>
            <a:noFill/>
          </p:spPr>
          <p:txBody>
            <a:bodyPr wrap="square">
              <a:spAutoFit/>
            </a:bodyPr>
            <a:lstStyle/>
            <a:p>
              <a:pPr algn="ctr"/>
              <a:r>
                <a:rPr lang="en-US" sz="4000">
                  <a:solidFill>
                    <a:schemeClr val="tx1"/>
                  </a:solidFill>
                  <a:latin typeface="Arial" panose="020B0604020202020204" pitchFamily="34" charset="0"/>
                  <a:cs typeface="Arial" panose="020B0604020202020204" pitchFamily="34" charset="0"/>
                </a:rPr>
                <a:t>Xác định đề tài</a:t>
              </a:r>
            </a:p>
          </p:txBody>
        </p:sp>
      </p:grpSp>
      <p:grpSp>
        <p:nvGrpSpPr>
          <p:cNvPr id="48" name="Group 47">
            <a:extLst>
              <a:ext uri="{FF2B5EF4-FFF2-40B4-BE49-F238E27FC236}">
                <a16:creationId xmlns:a16="http://schemas.microsoft.com/office/drawing/2014/main" id="{D0BA1FC9-449D-8A2A-4586-201FCFDF1642}"/>
              </a:ext>
            </a:extLst>
          </p:cNvPr>
          <p:cNvGrpSpPr/>
          <p:nvPr/>
        </p:nvGrpSpPr>
        <p:grpSpPr>
          <a:xfrm>
            <a:off x="7010399" y="4558325"/>
            <a:ext cx="4850055" cy="4572000"/>
            <a:chOff x="668320" y="1282591"/>
            <a:chExt cx="4850055" cy="4572000"/>
          </a:xfrm>
        </p:grpSpPr>
        <p:grpSp>
          <p:nvGrpSpPr>
            <p:cNvPr id="49" name="Group 2">
              <a:extLst>
                <a:ext uri="{FF2B5EF4-FFF2-40B4-BE49-F238E27FC236}">
                  <a16:creationId xmlns:a16="http://schemas.microsoft.com/office/drawing/2014/main" id="{18FB6DF3-073E-4015-9714-D2AED3F6D07E}"/>
                </a:ext>
              </a:extLst>
            </p:cNvPr>
            <p:cNvGrpSpPr>
              <a:grpSpLocks noChangeAspect="1"/>
            </p:cNvGrpSpPr>
            <p:nvPr/>
          </p:nvGrpSpPr>
          <p:grpSpPr>
            <a:xfrm>
              <a:off x="807348" y="1282591"/>
              <a:ext cx="4572000" cy="4572000"/>
              <a:chOff x="-304822" y="-294661"/>
              <a:chExt cx="3916936" cy="3916937"/>
            </a:xfrm>
          </p:grpSpPr>
          <p:sp>
            <p:nvSpPr>
              <p:cNvPr id="51" name="Freeform 3">
                <a:extLst>
                  <a:ext uri="{FF2B5EF4-FFF2-40B4-BE49-F238E27FC236}">
                    <a16:creationId xmlns:a16="http://schemas.microsoft.com/office/drawing/2014/main" id="{614D8FBA-C13E-DE10-D7AF-8797C2AAC93B}"/>
                  </a:ext>
                </a:extLst>
              </p:cNvPr>
              <p:cNvSpPr/>
              <p:nvPr/>
            </p:nvSpPr>
            <p:spPr>
              <a:xfrm>
                <a:off x="-304822" y="-294661"/>
                <a:ext cx="3916936" cy="3916937"/>
              </a:xfrm>
              <a:custGeom>
                <a:avLst/>
                <a:gdLst/>
                <a:ahLst/>
                <a:cxnLst/>
                <a:rect l="l" t="t" r="r" b="b"/>
                <a:pathLst>
                  <a:path w="6487160" h="6352540">
                    <a:moveTo>
                      <a:pt x="6322060" y="3176270"/>
                    </a:moveTo>
                    <a:cubicBezTo>
                      <a:pt x="6322060" y="2844800"/>
                      <a:pt x="6487160" y="2493010"/>
                      <a:pt x="6385560" y="2194560"/>
                    </a:cubicBezTo>
                    <a:cubicBezTo>
                      <a:pt x="6281420" y="1884680"/>
                      <a:pt x="5928360" y="1694180"/>
                      <a:pt x="5734050" y="1436370"/>
                    </a:cubicBezTo>
                    <a:cubicBezTo>
                      <a:pt x="5537200" y="1176020"/>
                      <a:pt x="5455920" y="796290"/>
                      <a:pt x="5185410" y="607060"/>
                    </a:cubicBezTo>
                    <a:cubicBezTo>
                      <a:pt x="4917440" y="420370"/>
                      <a:pt x="4517390" y="462280"/>
                      <a:pt x="4196080" y="360680"/>
                    </a:cubicBezTo>
                    <a:cubicBezTo>
                      <a:pt x="3884930" y="264160"/>
                      <a:pt x="3589020" y="0"/>
                      <a:pt x="3244850" y="0"/>
                    </a:cubicBezTo>
                    <a:cubicBezTo>
                      <a:pt x="2900680" y="0"/>
                      <a:pt x="2603500" y="262890"/>
                      <a:pt x="2293620" y="360680"/>
                    </a:cubicBezTo>
                    <a:cubicBezTo>
                      <a:pt x="1972310" y="461010"/>
                      <a:pt x="1570990" y="419100"/>
                      <a:pt x="1303020" y="607060"/>
                    </a:cubicBezTo>
                    <a:cubicBezTo>
                      <a:pt x="1032510" y="796290"/>
                      <a:pt x="951230" y="1176020"/>
                      <a:pt x="754380" y="1436370"/>
                    </a:cubicBezTo>
                    <a:cubicBezTo>
                      <a:pt x="558800" y="1694180"/>
                      <a:pt x="207010" y="1884680"/>
                      <a:pt x="101600" y="2194560"/>
                    </a:cubicBezTo>
                    <a:cubicBezTo>
                      <a:pt x="1270" y="2493010"/>
                      <a:pt x="165100" y="2844800"/>
                      <a:pt x="165100" y="3176270"/>
                    </a:cubicBezTo>
                    <a:cubicBezTo>
                      <a:pt x="165100" y="3507740"/>
                      <a:pt x="0" y="3859530"/>
                      <a:pt x="101600" y="4157980"/>
                    </a:cubicBezTo>
                    <a:cubicBezTo>
                      <a:pt x="205740" y="4467860"/>
                      <a:pt x="558800" y="4658360"/>
                      <a:pt x="753110" y="4916170"/>
                    </a:cubicBezTo>
                    <a:cubicBezTo>
                      <a:pt x="949960" y="5176520"/>
                      <a:pt x="1031240" y="5556250"/>
                      <a:pt x="1301750" y="5745480"/>
                    </a:cubicBezTo>
                    <a:cubicBezTo>
                      <a:pt x="1569720" y="5933440"/>
                      <a:pt x="1969770" y="5891530"/>
                      <a:pt x="2292350" y="5991860"/>
                    </a:cubicBezTo>
                    <a:cubicBezTo>
                      <a:pt x="2603500" y="6088380"/>
                      <a:pt x="2899410" y="6352540"/>
                      <a:pt x="3243580" y="6352540"/>
                    </a:cubicBezTo>
                    <a:cubicBezTo>
                      <a:pt x="3587750" y="6352540"/>
                      <a:pt x="3884930" y="6089650"/>
                      <a:pt x="4194810" y="5991860"/>
                    </a:cubicBezTo>
                    <a:cubicBezTo>
                      <a:pt x="4516120" y="5891530"/>
                      <a:pt x="4917440" y="5933440"/>
                      <a:pt x="5185410" y="5745480"/>
                    </a:cubicBezTo>
                    <a:cubicBezTo>
                      <a:pt x="5455920" y="5556250"/>
                      <a:pt x="5537200" y="5176520"/>
                      <a:pt x="5734050" y="4916170"/>
                    </a:cubicBezTo>
                    <a:cubicBezTo>
                      <a:pt x="5929630" y="4658360"/>
                      <a:pt x="6281420" y="4467860"/>
                      <a:pt x="6385560" y="4157980"/>
                    </a:cubicBezTo>
                    <a:cubicBezTo>
                      <a:pt x="6487160" y="3858260"/>
                      <a:pt x="6322060" y="3506470"/>
                      <a:pt x="6322060" y="3176270"/>
                    </a:cubicBezTo>
                    <a:close/>
                  </a:path>
                </a:pathLst>
              </a:custGeom>
              <a:solidFill>
                <a:srgbClr val="FFFFCC"/>
              </a:solidFill>
            </p:spPr>
          </p:sp>
        </p:grpSp>
        <p:sp>
          <p:nvSpPr>
            <p:cNvPr id="50" name="TextBox 49">
              <a:extLst>
                <a:ext uri="{FF2B5EF4-FFF2-40B4-BE49-F238E27FC236}">
                  <a16:creationId xmlns:a16="http://schemas.microsoft.com/office/drawing/2014/main" id="{63E30CE4-2447-3C90-E8F2-D28EE16CDB0B}"/>
                </a:ext>
              </a:extLst>
            </p:cNvPr>
            <p:cNvSpPr txBox="1"/>
            <p:nvPr/>
          </p:nvSpPr>
          <p:spPr>
            <a:xfrm>
              <a:off x="668320" y="2639324"/>
              <a:ext cx="4850055" cy="1824923"/>
            </a:xfrm>
            <a:prstGeom prst="rect">
              <a:avLst/>
            </a:prstGeom>
            <a:noFill/>
          </p:spPr>
          <p:txBody>
            <a:bodyPr wrap="square">
              <a:spAutoFit/>
            </a:bodyPr>
            <a:lstStyle/>
            <a:p>
              <a:pPr algn="ctr">
                <a:lnSpc>
                  <a:spcPct val="150000"/>
                </a:lnSpc>
              </a:pPr>
              <a:r>
                <a:rPr lang="en-US" sz="4000">
                  <a:solidFill>
                    <a:schemeClr val="tx1"/>
                  </a:solidFill>
                  <a:latin typeface="Arial" panose="020B0604020202020204" pitchFamily="34" charset="0"/>
                  <a:cs typeface="Arial" panose="020B0604020202020204" pitchFamily="34" charset="0"/>
                </a:rPr>
                <a:t>Xác định mục đích viết, đối tượng đọc</a:t>
              </a:r>
            </a:p>
          </p:txBody>
        </p:sp>
      </p:grpSp>
      <p:grpSp>
        <p:nvGrpSpPr>
          <p:cNvPr id="52" name="Group 51">
            <a:extLst>
              <a:ext uri="{FF2B5EF4-FFF2-40B4-BE49-F238E27FC236}">
                <a16:creationId xmlns:a16="http://schemas.microsoft.com/office/drawing/2014/main" id="{43F5D23E-88CC-B03D-61D6-837FDFE94AEA}"/>
              </a:ext>
            </a:extLst>
          </p:cNvPr>
          <p:cNvGrpSpPr/>
          <p:nvPr/>
        </p:nvGrpSpPr>
        <p:grpSpPr>
          <a:xfrm>
            <a:off x="12532869" y="4565945"/>
            <a:ext cx="4850055" cy="4572000"/>
            <a:chOff x="733211" y="1282591"/>
            <a:chExt cx="4850055" cy="4572000"/>
          </a:xfrm>
        </p:grpSpPr>
        <p:grpSp>
          <p:nvGrpSpPr>
            <p:cNvPr id="53" name="Group 2">
              <a:extLst>
                <a:ext uri="{FF2B5EF4-FFF2-40B4-BE49-F238E27FC236}">
                  <a16:creationId xmlns:a16="http://schemas.microsoft.com/office/drawing/2014/main" id="{C50C98CD-822C-7869-05FF-1F0D02827DEF}"/>
                </a:ext>
              </a:extLst>
            </p:cNvPr>
            <p:cNvGrpSpPr>
              <a:grpSpLocks noChangeAspect="1"/>
            </p:cNvGrpSpPr>
            <p:nvPr/>
          </p:nvGrpSpPr>
          <p:grpSpPr>
            <a:xfrm>
              <a:off x="807348" y="1282591"/>
              <a:ext cx="4572000" cy="4572000"/>
              <a:chOff x="-304822" y="-294661"/>
              <a:chExt cx="3916936" cy="3916937"/>
            </a:xfrm>
          </p:grpSpPr>
          <p:sp>
            <p:nvSpPr>
              <p:cNvPr id="55" name="Freeform 3">
                <a:extLst>
                  <a:ext uri="{FF2B5EF4-FFF2-40B4-BE49-F238E27FC236}">
                    <a16:creationId xmlns:a16="http://schemas.microsoft.com/office/drawing/2014/main" id="{17778717-E481-27BB-2360-15524BF91E11}"/>
                  </a:ext>
                </a:extLst>
              </p:cNvPr>
              <p:cNvSpPr/>
              <p:nvPr/>
            </p:nvSpPr>
            <p:spPr>
              <a:xfrm>
                <a:off x="-304822" y="-294661"/>
                <a:ext cx="3916936" cy="3916937"/>
              </a:xfrm>
              <a:custGeom>
                <a:avLst/>
                <a:gdLst/>
                <a:ahLst/>
                <a:cxnLst/>
                <a:rect l="l" t="t" r="r" b="b"/>
                <a:pathLst>
                  <a:path w="6487160" h="6352540">
                    <a:moveTo>
                      <a:pt x="6322060" y="3176270"/>
                    </a:moveTo>
                    <a:cubicBezTo>
                      <a:pt x="6322060" y="2844800"/>
                      <a:pt x="6487160" y="2493010"/>
                      <a:pt x="6385560" y="2194560"/>
                    </a:cubicBezTo>
                    <a:cubicBezTo>
                      <a:pt x="6281420" y="1884680"/>
                      <a:pt x="5928360" y="1694180"/>
                      <a:pt x="5734050" y="1436370"/>
                    </a:cubicBezTo>
                    <a:cubicBezTo>
                      <a:pt x="5537200" y="1176020"/>
                      <a:pt x="5455920" y="796290"/>
                      <a:pt x="5185410" y="607060"/>
                    </a:cubicBezTo>
                    <a:cubicBezTo>
                      <a:pt x="4917440" y="420370"/>
                      <a:pt x="4517390" y="462280"/>
                      <a:pt x="4196080" y="360680"/>
                    </a:cubicBezTo>
                    <a:cubicBezTo>
                      <a:pt x="3884930" y="264160"/>
                      <a:pt x="3589020" y="0"/>
                      <a:pt x="3244850" y="0"/>
                    </a:cubicBezTo>
                    <a:cubicBezTo>
                      <a:pt x="2900680" y="0"/>
                      <a:pt x="2603500" y="262890"/>
                      <a:pt x="2293620" y="360680"/>
                    </a:cubicBezTo>
                    <a:cubicBezTo>
                      <a:pt x="1972310" y="461010"/>
                      <a:pt x="1570990" y="419100"/>
                      <a:pt x="1303020" y="607060"/>
                    </a:cubicBezTo>
                    <a:cubicBezTo>
                      <a:pt x="1032510" y="796290"/>
                      <a:pt x="951230" y="1176020"/>
                      <a:pt x="754380" y="1436370"/>
                    </a:cubicBezTo>
                    <a:cubicBezTo>
                      <a:pt x="558800" y="1694180"/>
                      <a:pt x="207010" y="1884680"/>
                      <a:pt x="101600" y="2194560"/>
                    </a:cubicBezTo>
                    <a:cubicBezTo>
                      <a:pt x="1270" y="2493010"/>
                      <a:pt x="165100" y="2844800"/>
                      <a:pt x="165100" y="3176270"/>
                    </a:cubicBezTo>
                    <a:cubicBezTo>
                      <a:pt x="165100" y="3507740"/>
                      <a:pt x="0" y="3859530"/>
                      <a:pt x="101600" y="4157980"/>
                    </a:cubicBezTo>
                    <a:cubicBezTo>
                      <a:pt x="205740" y="4467860"/>
                      <a:pt x="558800" y="4658360"/>
                      <a:pt x="753110" y="4916170"/>
                    </a:cubicBezTo>
                    <a:cubicBezTo>
                      <a:pt x="949960" y="5176520"/>
                      <a:pt x="1031240" y="5556250"/>
                      <a:pt x="1301750" y="5745480"/>
                    </a:cubicBezTo>
                    <a:cubicBezTo>
                      <a:pt x="1569720" y="5933440"/>
                      <a:pt x="1969770" y="5891530"/>
                      <a:pt x="2292350" y="5991860"/>
                    </a:cubicBezTo>
                    <a:cubicBezTo>
                      <a:pt x="2603500" y="6088380"/>
                      <a:pt x="2899410" y="6352540"/>
                      <a:pt x="3243580" y="6352540"/>
                    </a:cubicBezTo>
                    <a:cubicBezTo>
                      <a:pt x="3587750" y="6352540"/>
                      <a:pt x="3884930" y="6089650"/>
                      <a:pt x="4194810" y="5991860"/>
                    </a:cubicBezTo>
                    <a:cubicBezTo>
                      <a:pt x="4516120" y="5891530"/>
                      <a:pt x="4917440" y="5933440"/>
                      <a:pt x="5185410" y="5745480"/>
                    </a:cubicBezTo>
                    <a:cubicBezTo>
                      <a:pt x="5455920" y="5556250"/>
                      <a:pt x="5537200" y="5176520"/>
                      <a:pt x="5734050" y="4916170"/>
                    </a:cubicBezTo>
                    <a:cubicBezTo>
                      <a:pt x="5929630" y="4658360"/>
                      <a:pt x="6281420" y="4467860"/>
                      <a:pt x="6385560" y="4157980"/>
                    </a:cubicBezTo>
                    <a:cubicBezTo>
                      <a:pt x="6487160" y="3858260"/>
                      <a:pt x="6322060" y="3506470"/>
                      <a:pt x="6322060" y="3176270"/>
                    </a:cubicBezTo>
                    <a:close/>
                  </a:path>
                </a:pathLst>
              </a:custGeom>
              <a:solidFill>
                <a:srgbClr val="FFFFCC"/>
              </a:solidFill>
            </p:spPr>
          </p:sp>
        </p:grpSp>
        <p:sp>
          <p:nvSpPr>
            <p:cNvPr id="54" name="TextBox 53">
              <a:extLst>
                <a:ext uri="{FF2B5EF4-FFF2-40B4-BE49-F238E27FC236}">
                  <a16:creationId xmlns:a16="http://schemas.microsoft.com/office/drawing/2014/main" id="{A2B133DB-72ED-620A-9F93-0C713654A088}"/>
                </a:ext>
              </a:extLst>
            </p:cNvPr>
            <p:cNvSpPr txBox="1"/>
            <p:nvPr/>
          </p:nvSpPr>
          <p:spPr>
            <a:xfrm>
              <a:off x="733211" y="3263849"/>
              <a:ext cx="4850055" cy="707886"/>
            </a:xfrm>
            <a:prstGeom prst="rect">
              <a:avLst/>
            </a:prstGeom>
            <a:noFill/>
          </p:spPr>
          <p:txBody>
            <a:bodyPr wrap="square">
              <a:spAutoFit/>
            </a:bodyPr>
            <a:lstStyle/>
            <a:p>
              <a:pPr algn="ctr"/>
              <a:r>
                <a:rPr lang="en-US" sz="4000">
                  <a:solidFill>
                    <a:schemeClr val="tx1"/>
                  </a:solidFill>
                  <a:latin typeface="Arial" panose="020B0604020202020204" pitchFamily="34" charset="0"/>
                  <a:cs typeface="Arial" panose="020B0604020202020204" pitchFamily="34" charset="0"/>
                </a:rPr>
                <a:t>Thu thập dữ liệu</a:t>
              </a:r>
            </a:p>
          </p:txBody>
        </p:sp>
      </p:grpSp>
      <p:pic>
        <p:nvPicPr>
          <p:cNvPr id="17"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61967" y="-1798"/>
            <a:ext cx="2375657" cy="1939130"/>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22194" b="33815"/>
          <a:stretch>
            <a:fillRect/>
          </a:stretch>
        </p:blipFill>
        <p:spPr>
          <a:xfrm flipH="1">
            <a:off x="15766852" y="9400685"/>
            <a:ext cx="2521148" cy="886315"/>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947086">
            <a:off x="714590" y="8970101"/>
            <a:ext cx="668385" cy="668385"/>
          </a:xfrm>
          <a:prstGeom prst="rect">
            <a:avLst/>
          </a:prstGeom>
        </p:spPr>
      </p:pic>
      <p:sp>
        <p:nvSpPr>
          <p:cNvPr id="2" name="TextBox 1">
            <a:extLst>
              <a:ext uri="{FF2B5EF4-FFF2-40B4-BE49-F238E27FC236}">
                <a16:creationId xmlns:a16="http://schemas.microsoft.com/office/drawing/2014/main" id="{D104C676-CB79-B145-FB89-E4CC4A6F8B9B}"/>
              </a:ext>
            </a:extLst>
          </p:cNvPr>
          <p:cNvSpPr txBox="1"/>
          <p:nvPr/>
        </p:nvSpPr>
        <p:spPr>
          <a:xfrm>
            <a:off x="1068609" y="647700"/>
            <a:ext cx="16150781" cy="1015663"/>
          </a:xfrm>
          <a:prstGeom prst="rect">
            <a:avLst/>
          </a:prstGeom>
          <a:noFill/>
        </p:spPr>
        <p:txBody>
          <a:bodyPr wrap="square">
            <a:spAutoFit/>
          </a:bodyPr>
          <a:lstStyle/>
          <a:p>
            <a:pPr algn="ctr">
              <a:lnSpc>
                <a:spcPct val="150000"/>
              </a:lnSpc>
              <a:tabLst>
                <a:tab pos="90170" algn="l"/>
                <a:tab pos="180340" algn="l"/>
                <a:tab pos="270510" algn="l"/>
              </a:tabLst>
            </a:pPr>
            <a:r>
              <a:rPr lang="en-US" sz="4000" b="1" i="1">
                <a:solidFill>
                  <a:srgbClr val="C00000"/>
                </a:solidFill>
                <a:latin typeface="Arial" panose="020B0604020202020204" pitchFamily="34" charset="0"/>
                <a:ea typeface="Times New Roman" panose="02020603050405020304" pitchFamily="18" charset="0"/>
                <a:cs typeface="Arial" panose="020B0604020202020204" pitchFamily="34" charset="0"/>
              </a:rPr>
              <a:t>Quy trình viết văn </a:t>
            </a:r>
            <a:r>
              <a:rPr lang="en-US" sz="4000" b="1" i="1" smtClean="0">
                <a:solidFill>
                  <a:srgbClr val="C00000"/>
                </a:solidFill>
                <a:latin typeface="Arial" panose="020B0604020202020204" pitchFamily="34" charset="0"/>
                <a:ea typeface="Times New Roman" panose="02020603050405020304" pitchFamily="18" charset="0"/>
                <a:cs typeface="Arial" panose="020B0604020202020204" pitchFamily="34" charset="0"/>
              </a:rPr>
              <a:t>bản:</a:t>
            </a:r>
            <a:endParaRPr lang="en-US" sz="3600" b="1" i="1">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Arrow: Pentagon 2">
            <a:extLst>
              <a:ext uri="{FF2B5EF4-FFF2-40B4-BE49-F238E27FC236}">
                <a16:creationId xmlns:a16="http://schemas.microsoft.com/office/drawing/2014/main" id="{BDD6EC4D-BB57-EE96-DEDB-95623BE4660E}"/>
              </a:ext>
            </a:extLst>
          </p:cNvPr>
          <p:cNvSpPr/>
          <p:nvPr/>
        </p:nvSpPr>
        <p:spPr>
          <a:xfrm>
            <a:off x="1219200" y="1979455"/>
            <a:ext cx="8305800" cy="1676400"/>
          </a:xfrm>
          <a:prstGeom prst="homePlate">
            <a:avLst/>
          </a:prstGeom>
          <a:solidFill>
            <a:srgbClr val="FFE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latin typeface="Arial" panose="020B0604020202020204" pitchFamily="34" charset="0"/>
                <a:cs typeface="Arial" panose="020B0604020202020204" pitchFamily="34" charset="0"/>
              </a:rPr>
              <a:t>Bước 1: Chuẩn bị viết</a:t>
            </a:r>
          </a:p>
        </p:txBody>
      </p:sp>
      <p:sp>
        <p:nvSpPr>
          <p:cNvPr id="4" name="Arrow: Pentagon 3">
            <a:extLst>
              <a:ext uri="{FF2B5EF4-FFF2-40B4-BE49-F238E27FC236}">
                <a16:creationId xmlns:a16="http://schemas.microsoft.com/office/drawing/2014/main" id="{A71ABDB4-F726-3D10-5BF7-8C94958D59C8}"/>
              </a:ext>
            </a:extLst>
          </p:cNvPr>
          <p:cNvSpPr/>
          <p:nvPr/>
        </p:nvSpPr>
        <p:spPr>
          <a:xfrm>
            <a:off x="2568104" y="3889376"/>
            <a:ext cx="8305800" cy="1676400"/>
          </a:xfrm>
          <a:prstGeom prst="homePlate">
            <a:avLst/>
          </a:prstGeom>
          <a:solidFill>
            <a:srgbClr val="FFE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a:solidFill>
                  <a:schemeClr val="tx1"/>
                </a:solidFill>
                <a:latin typeface="Arial" panose="020B0604020202020204" pitchFamily="34" charset="0"/>
                <a:cs typeface="Arial" panose="020B0604020202020204" pitchFamily="34" charset="0"/>
              </a:rPr>
              <a:t>Bước 2: Tìm ý và lập dàn ý</a:t>
            </a:r>
            <a:endParaRPr lang="en-US" sz="4400">
              <a:solidFill>
                <a:schemeClr val="tx1"/>
              </a:solidFill>
              <a:latin typeface="Arial" panose="020B0604020202020204" pitchFamily="34" charset="0"/>
              <a:cs typeface="Arial" panose="020B0604020202020204" pitchFamily="34" charset="0"/>
            </a:endParaRPr>
          </a:p>
        </p:txBody>
      </p:sp>
      <p:sp>
        <p:nvSpPr>
          <p:cNvPr id="8" name="Arrow: Pentagon 7">
            <a:extLst>
              <a:ext uri="{FF2B5EF4-FFF2-40B4-BE49-F238E27FC236}">
                <a16:creationId xmlns:a16="http://schemas.microsoft.com/office/drawing/2014/main" id="{BFDD1A88-BBA2-FF0D-707A-204901163149}"/>
              </a:ext>
            </a:extLst>
          </p:cNvPr>
          <p:cNvSpPr/>
          <p:nvPr/>
        </p:nvSpPr>
        <p:spPr>
          <a:xfrm>
            <a:off x="3886200" y="5811838"/>
            <a:ext cx="8305800" cy="1676400"/>
          </a:xfrm>
          <a:prstGeom prst="homePlate">
            <a:avLst/>
          </a:prstGeom>
          <a:solidFill>
            <a:srgbClr val="FFE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a:solidFill>
                  <a:schemeClr val="tx1"/>
                </a:solidFill>
                <a:latin typeface="Arial" panose="020B0604020202020204" pitchFamily="34" charset="0"/>
                <a:cs typeface="Arial" panose="020B0604020202020204" pitchFamily="34" charset="0"/>
              </a:rPr>
              <a:t>Bước 3: Viết bài</a:t>
            </a:r>
            <a:endParaRPr lang="en-US" sz="4400">
              <a:solidFill>
                <a:schemeClr val="tx1"/>
              </a:solidFill>
              <a:latin typeface="Arial" panose="020B0604020202020204" pitchFamily="34" charset="0"/>
              <a:cs typeface="Arial" panose="020B0604020202020204" pitchFamily="34" charset="0"/>
            </a:endParaRPr>
          </a:p>
        </p:txBody>
      </p:sp>
      <p:sp>
        <p:nvSpPr>
          <p:cNvPr id="10" name="Arrow: Pentagon 9">
            <a:extLst>
              <a:ext uri="{FF2B5EF4-FFF2-40B4-BE49-F238E27FC236}">
                <a16:creationId xmlns:a16="http://schemas.microsoft.com/office/drawing/2014/main" id="{3DD398F5-3983-C928-549E-430F59C9CFD5}"/>
              </a:ext>
            </a:extLst>
          </p:cNvPr>
          <p:cNvSpPr/>
          <p:nvPr/>
        </p:nvSpPr>
        <p:spPr>
          <a:xfrm>
            <a:off x="7010400" y="7734300"/>
            <a:ext cx="8305800" cy="1676400"/>
          </a:xfrm>
          <a:prstGeom prst="homePlate">
            <a:avLst/>
          </a:prstGeom>
          <a:solidFill>
            <a:srgbClr val="FFE4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a:solidFill>
                  <a:schemeClr val="tx1"/>
                </a:solidFill>
                <a:latin typeface="Arial" panose="020B0604020202020204" pitchFamily="34" charset="0"/>
                <a:cs typeface="Arial" panose="020B0604020202020204" pitchFamily="34" charset="0"/>
              </a:rPr>
              <a:t>Bước 4: Xem lại và chỉnh sửa</a:t>
            </a:r>
            <a:endParaRPr lang="en-US" sz="4400">
              <a:solidFill>
                <a:schemeClr val="tx1"/>
              </a:solidFill>
              <a:latin typeface="Arial" panose="020B0604020202020204" pitchFamily="34" charset="0"/>
              <a:cs typeface="Arial" panose="020B0604020202020204" pitchFamily="34" charset="0"/>
            </a:endParaRPr>
          </a:p>
        </p:txBody>
      </p:sp>
      <p:sp>
        <p:nvSpPr>
          <p:cNvPr id="56" name="Left Brace 55">
            <a:extLst>
              <a:ext uri="{FF2B5EF4-FFF2-40B4-BE49-F238E27FC236}">
                <a16:creationId xmlns:a16="http://schemas.microsoft.com/office/drawing/2014/main" id="{FAAF6BB1-D744-21E0-607F-69F7F22563C2}"/>
              </a:ext>
            </a:extLst>
          </p:cNvPr>
          <p:cNvSpPr/>
          <p:nvPr/>
        </p:nvSpPr>
        <p:spPr>
          <a:xfrm>
            <a:off x="10955753" y="3517107"/>
            <a:ext cx="582854" cy="2420938"/>
          </a:xfrm>
          <a:prstGeom prst="leftBrace">
            <a:avLst>
              <a:gd name="adj1" fmla="val 42336"/>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74F495F9-A815-821B-08C5-47AFB650D867}"/>
              </a:ext>
            </a:extLst>
          </p:cNvPr>
          <p:cNvSpPr/>
          <p:nvPr/>
        </p:nvSpPr>
        <p:spPr>
          <a:xfrm>
            <a:off x="11620456" y="2969367"/>
            <a:ext cx="5905544" cy="1223030"/>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Tìm ý</a:t>
            </a:r>
          </a:p>
        </p:txBody>
      </p:sp>
      <p:sp>
        <p:nvSpPr>
          <p:cNvPr id="58" name="Rectangle: Rounded Corners 57">
            <a:extLst>
              <a:ext uri="{FF2B5EF4-FFF2-40B4-BE49-F238E27FC236}">
                <a16:creationId xmlns:a16="http://schemas.microsoft.com/office/drawing/2014/main" id="{0D372612-C9DA-A3FA-7D46-50A88C9CBCDF}"/>
              </a:ext>
            </a:extLst>
          </p:cNvPr>
          <p:cNvSpPr/>
          <p:nvPr/>
        </p:nvSpPr>
        <p:spPr>
          <a:xfrm>
            <a:off x="11538607" y="5251933"/>
            <a:ext cx="5905544" cy="1223030"/>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chemeClr val="tx1"/>
                </a:solidFill>
                <a:latin typeface="Arial" panose="020B0604020202020204" pitchFamily="34" charset="0"/>
                <a:cs typeface="Arial" panose="020B0604020202020204" pitchFamily="34" charset="0"/>
              </a:rPr>
              <a:t>Lập dàn ý</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p:cTn id="24" dur="500" fill="hold"/>
                                        <p:tgtEl>
                                          <p:spTgt spid="48"/>
                                        </p:tgtEl>
                                        <p:attrNameLst>
                                          <p:attrName>ppt_w</p:attrName>
                                        </p:attrNameLst>
                                      </p:cBhvr>
                                      <p:tavLst>
                                        <p:tav tm="0">
                                          <p:val>
                                            <p:fltVal val="0"/>
                                          </p:val>
                                        </p:tav>
                                        <p:tav tm="100000">
                                          <p:val>
                                            <p:strVal val="#ppt_w"/>
                                          </p:val>
                                        </p:tav>
                                      </p:tavLst>
                                    </p:anim>
                                    <p:anim calcmode="lin" valueType="num">
                                      <p:cBhvr>
                                        <p:cTn id="25" dur="500" fill="hold"/>
                                        <p:tgtEl>
                                          <p:spTgt spid="48"/>
                                        </p:tgtEl>
                                        <p:attrNameLst>
                                          <p:attrName>ppt_h</p:attrName>
                                        </p:attrNameLst>
                                      </p:cBhvr>
                                      <p:tavLst>
                                        <p:tav tm="0">
                                          <p:val>
                                            <p:fltVal val="0"/>
                                          </p:val>
                                        </p:tav>
                                        <p:tav tm="100000">
                                          <p:val>
                                            <p:strVal val="#ppt_h"/>
                                          </p:val>
                                        </p:tav>
                                      </p:tavLst>
                                    </p:anim>
                                    <p:animEffect transition="in" filter="fade">
                                      <p:cBhvr>
                                        <p:cTn id="26" dur="500"/>
                                        <p:tgtEl>
                                          <p:spTgt spid="4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p:cTn id="31" dur="500" fill="hold"/>
                                        <p:tgtEl>
                                          <p:spTgt spid="52"/>
                                        </p:tgtEl>
                                        <p:attrNameLst>
                                          <p:attrName>ppt_w</p:attrName>
                                        </p:attrNameLst>
                                      </p:cBhvr>
                                      <p:tavLst>
                                        <p:tav tm="0">
                                          <p:val>
                                            <p:fltVal val="0"/>
                                          </p:val>
                                        </p:tav>
                                        <p:tav tm="100000">
                                          <p:val>
                                            <p:strVal val="#ppt_w"/>
                                          </p:val>
                                        </p:tav>
                                      </p:tavLst>
                                    </p:anim>
                                    <p:anim calcmode="lin" valueType="num">
                                      <p:cBhvr>
                                        <p:cTn id="32" dur="500" fill="hold"/>
                                        <p:tgtEl>
                                          <p:spTgt spid="52"/>
                                        </p:tgtEl>
                                        <p:attrNameLst>
                                          <p:attrName>ppt_h</p:attrName>
                                        </p:attrNameLst>
                                      </p:cBhvr>
                                      <p:tavLst>
                                        <p:tav tm="0">
                                          <p:val>
                                            <p:fltVal val="0"/>
                                          </p:val>
                                        </p:tav>
                                        <p:tav tm="100000">
                                          <p:val>
                                            <p:strVal val="#ppt_h"/>
                                          </p:val>
                                        </p:tav>
                                      </p:tavLst>
                                    </p:anim>
                                    <p:animEffect transition="in" filter="fade">
                                      <p:cBhvr>
                                        <p:cTn id="33" dur="500"/>
                                        <p:tgtEl>
                                          <p:spTgt spid="5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44"/>
                                        </p:tgtEl>
                                      </p:cBhvr>
                                    </p:animEffect>
                                    <p:set>
                                      <p:cBhvr>
                                        <p:cTn id="38" dur="1" fill="hold">
                                          <p:stCondLst>
                                            <p:cond delay="499"/>
                                          </p:stCondLst>
                                        </p:cTn>
                                        <p:tgtEl>
                                          <p:spTgt spid="44"/>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48"/>
                                        </p:tgtEl>
                                      </p:cBhvr>
                                    </p:animEffect>
                                    <p:set>
                                      <p:cBhvr>
                                        <p:cTn id="41" dur="1" fill="hold">
                                          <p:stCondLst>
                                            <p:cond delay="499"/>
                                          </p:stCondLst>
                                        </p:cTn>
                                        <p:tgtEl>
                                          <p:spTgt spid="48"/>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52"/>
                                        </p:tgtEl>
                                      </p:cBhvr>
                                    </p:animEffect>
                                    <p:set>
                                      <p:cBhvr>
                                        <p:cTn id="44" dur="1" fill="hold">
                                          <p:stCondLst>
                                            <p:cond delay="499"/>
                                          </p:stCondLst>
                                        </p:cTn>
                                        <p:tgtEl>
                                          <p:spTgt spid="5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wipe(left)">
                                      <p:cBhvr>
                                        <p:cTn id="54" dur="500"/>
                                        <p:tgtEl>
                                          <p:spTgt spid="56"/>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left)">
                                      <p:cBhvr>
                                        <p:cTn id="57" dur="500"/>
                                        <p:tgtEl>
                                          <p:spTgt spid="57"/>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wipe(left)">
                                      <p:cBhvr>
                                        <p:cTn id="60" dur="500"/>
                                        <p:tgtEl>
                                          <p:spTgt spid="5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56"/>
                                        </p:tgtEl>
                                      </p:cBhvr>
                                    </p:animEffect>
                                    <p:set>
                                      <p:cBhvr>
                                        <p:cTn id="65" dur="1" fill="hold">
                                          <p:stCondLst>
                                            <p:cond delay="499"/>
                                          </p:stCondLst>
                                        </p:cTn>
                                        <p:tgtEl>
                                          <p:spTgt spid="56"/>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57"/>
                                        </p:tgtEl>
                                      </p:cBhvr>
                                    </p:animEffect>
                                    <p:set>
                                      <p:cBhvr>
                                        <p:cTn id="68" dur="1" fill="hold">
                                          <p:stCondLst>
                                            <p:cond delay="499"/>
                                          </p:stCondLst>
                                        </p:cTn>
                                        <p:tgtEl>
                                          <p:spTgt spid="57"/>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58"/>
                                        </p:tgtEl>
                                      </p:cBhvr>
                                    </p:animEffect>
                                    <p:set>
                                      <p:cBhvr>
                                        <p:cTn id="71" dur="1" fill="hold">
                                          <p:stCondLst>
                                            <p:cond delay="499"/>
                                          </p:stCondLst>
                                        </p:cTn>
                                        <p:tgtEl>
                                          <p:spTgt spid="58"/>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wipe(left)">
                                      <p:cBhvr>
                                        <p:cTn id="76" dur="500"/>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wipe(left)">
                                      <p:cBhvr>
                                        <p:cTn id="8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8" grpId="0" animBg="1"/>
      <p:bldP spid="10" grpId="0" animBg="1"/>
      <p:bldP spid="56" grpId="0" animBg="1"/>
      <p:bldP spid="56" grpId="1" animBg="1"/>
      <p:bldP spid="57" grpId="0" animBg="1"/>
      <p:bldP spid="57" grpId="1" animBg="1"/>
      <p:bldP spid="58" grpId="0" animBg="1"/>
      <p:bldP spid="5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5286984" y="-329882"/>
            <a:ext cx="2654042" cy="3347989"/>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9054633"/>
            <a:ext cx="981412" cy="1232367"/>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947086">
            <a:off x="17091476" y="145183"/>
            <a:ext cx="1032591" cy="1032591"/>
          </a:xfrm>
          <a:prstGeom prst="rect">
            <a:avLst/>
          </a:prstGeom>
        </p:spPr>
      </p:pic>
      <p:sp>
        <p:nvSpPr>
          <p:cNvPr id="2" name="TextBox 1">
            <a:extLst>
              <a:ext uri="{FF2B5EF4-FFF2-40B4-BE49-F238E27FC236}">
                <a16:creationId xmlns:a16="http://schemas.microsoft.com/office/drawing/2014/main" id="{F09BA813-7E73-383A-129E-60D1B601FE40}"/>
              </a:ext>
            </a:extLst>
          </p:cNvPr>
          <p:cNvSpPr txBox="1"/>
          <p:nvPr/>
        </p:nvSpPr>
        <p:spPr>
          <a:xfrm>
            <a:off x="1295400" y="2933700"/>
            <a:ext cx="15629737" cy="2954655"/>
          </a:xfrm>
          <a:prstGeom prst="rect">
            <a:avLst/>
          </a:prstGeom>
          <a:noFill/>
        </p:spPr>
        <p:txBody>
          <a:bodyPr wrap="square">
            <a:spAutoFit/>
          </a:bodyPr>
          <a:lstStyle/>
          <a:p>
            <a:pPr marL="90170" algn="ctr">
              <a:lnSpc>
                <a:spcPct val="150000"/>
              </a:lnSpc>
              <a:tabLst>
                <a:tab pos="90170" algn="l"/>
                <a:tab pos="180340" algn="l"/>
                <a:tab pos="270510" algn="l"/>
              </a:tabLst>
            </a:pPr>
            <a:r>
              <a:rPr lang="en-US" sz="4400" b="1" i="1" u="sng">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 bài:</a:t>
            </a:r>
            <a:r>
              <a:rPr lang="en-US" sz="44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i="1" smtClean="0">
                <a:latin typeface="Times New Roman" panose="02020603050405020304" pitchFamily="18" charset="0"/>
                <a:cs typeface="Times New Roman" panose="02020603050405020304" pitchFamily="18" charset="0"/>
              </a:rPr>
              <a:t>Viết </a:t>
            </a:r>
            <a:r>
              <a:rPr lang="en-US" sz="4000" b="1" i="1">
                <a:latin typeface="Times New Roman" panose="02020603050405020304" pitchFamily="18" charset="0"/>
                <a:cs typeface="Times New Roman" panose="02020603050405020304" pitchFamily="18" charset="0"/>
              </a:rPr>
              <a:t>bài văn thuyết minh về tác phẩm “Cây cam ngọt của tôi”(</a:t>
            </a:r>
            <a:r>
              <a:rPr lang="en-US" sz="4000" b="1">
                <a:latin typeface="Times New Roman" panose="02020603050405020304" pitchFamily="18" charset="0"/>
                <a:cs typeface="Times New Roman" panose="02020603050405020304" pitchFamily="18" charset="0"/>
              </a:rPr>
              <a:t>Jose Mauro de Vasconcelos</a:t>
            </a:r>
            <a:r>
              <a:rPr lang="en-US" sz="4000" b="1" i="1">
                <a:latin typeface="Times New Roman" panose="02020603050405020304" pitchFamily="18" charset="0"/>
                <a:cs typeface="Times New Roman" panose="02020603050405020304" pitchFamily="18" charset="0"/>
              </a:rPr>
              <a:t>) để giới thiệu với thầy cô và các bạn trong buổi sinh hoạt CLB đọc sách của trường</a:t>
            </a:r>
            <a:r>
              <a:rPr lang="en-US" sz="4000" b="1" i="1" smtClean="0">
                <a:latin typeface="Times New Roman" panose="02020603050405020304" pitchFamily="18" charset="0"/>
                <a:cs typeface="Times New Roman" panose="02020603050405020304" pitchFamily="18" charset="0"/>
              </a:rPr>
              <a:t>.</a:t>
            </a:r>
            <a:endParaRPr lang="en-US" sz="4000" b="1">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54CAD73-AA5A-46EC-74DD-794DBE4FF57B}"/>
              </a:ext>
            </a:extLst>
          </p:cNvPr>
          <p:cNvGrpSpPr/>
          <p:nvPr/>
        </p:nvGrpSpPr>
        <p:grpSpPr>
          <a:xfrm>
            <a:off x="3627204" y="2536841"/>
            <a:ext cx="9657696" cy="5850875"/>
            <a:chOff x="1028700" y="3343792"/>
            <a:chExt cx="9657696" cy="5850875"/>
          </a:xfrm>
        </p:grpSpPr>
        <p:grpSp>
          <p:nvGrpSpPr>
            <p:cNvPr id="22" name="Group 21">
              <a:extLst>
                <a:ext uri="{FF2B5EF4-FFF2-40B4-BE49-F238E27FC236}">
                  <a16:creationId xmlns:a16="http://schemas.microsoft.com/office/drawing/2014/main" id="{8EC51D90-3BCC-5C45-12C7-E3B97318A1C8}"/>
                </a:ext>
              </a:extLst>
            </p:cNvPr>
            <p:cNvGrpSpPr/>
            <p:nvPr/>
          </p:nvGrpSpPr>
          <p:grpSpPr>
            <a:xfrm>
              <a:off x="1028700" y="3343792"/>
              <a:ext cx="9657696" cy="5850875"/>
              <a:chOff x="1028700" y="3343792"/>
              <a:chExt cx="9657696" cy="5850875"/>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28700" y="3771306"/>
                <a:ext cx="9657696" cy="5423361"/>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21311" y="3935624"/>
                <a:ext cx="9072474" cy="5094725"/>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769454" y="3600499"/>
                <a:ext cx="916128" cy="1017920"/>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769241">
                <a:off x="9484704" y="3343792"/>
                <a:ext cx="737082" cy="575845"/>
              </a:xfrm>
              <a:prstGeom prst="rect">
                <a:avLst/>
              </a:prstGeom>
            </p:spPr>
          </p:pic>
        </p:grpSp>
        <p:sp>
          <p:nvSpPr>
            <p:cNvPr id="24" name="TextBox 23">
              <a:extLst>
                <a:ext uri="{FF2B5EF4-FFF2-40B4-BE49-F238E27FC236}">
                  <a16:creationId xmlns:a16="http://schemas.microsoft.com/office/drawing/2014/main" id="{627E3CAF-D56C-CF45-8241-14E0E8532BF0}"/>
                </a:ext>
              </a:extLst>
            </p:cNvPr>
            <p:cNvSpPr txBox="1"/>
            <p:nvPr/>
          </p:nvSpPr>
          <p:spPr>
            <a:xfrm>
              <a:off x="1831163" y="4976067"/>
              <a:ext cx="8028630" cy="2002023"/>
            </a:xfrm>
            <a:prstGeom prst="rect">
              <a:avLst/>
            </a:prstGeom>
            <a:noFill/>
          </p:spPr>
          <p:txBody>
            <a:bodyPr wrap="square">
              <a:spAutoFit/>
            </a:bodyPr>
            <a:lstStyle/>
            <a:p>
              <a:pPr algn="just">
                <a:lnSpc>
                  <a:spcPct val="150000"/>
                </a:lnSpc>
              </a:pPr>
              <a:r>
                <a:rPr lang="en-US"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 </a:t>
              </a:r>
              <a:r>
                <a:rPr lang="en-US" sz="440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 thảo luận lập dàn ý theo nhóm cho đề bài trên.</a:t>
              </a:r>
              <a:endParaRPr lang="en-US" sz="4400">
                <a:latin typeface="Times New Roman" panose="02020603050405020304" pitchFamily="18" charset="0"/>
                <a:cs typeface="Times New Roman" panose="02020603050405020304" pitchFamily="18" charset="0"/>
              </a:endParaRPr>
            </a:p>
          </p:txBody>
        </p:sp>
      </p:grpSp>
      <p:pic>
        <p:nvPicPr>
          <p:cNvPr id="7" name="Picture 7"/>
          <p:cNvPicPr>
            <a:picLocks noChangeAspect="1"/>
          </p:cNvPicPr>
          <p:nvPr/>
        </p:nvPicPr>
        <p:blipFill>
          <a:blip r:embed="rId10"/>
          <a:srcRect/>
          <a:stretch>
            <a:fillRect/>
          </a:stretch>
        </p:blipFill>
        <p:spPr>
          <a:xfrm>
            <a:off x="0" y="7806070"/>
            <a:ext cx="1831163" cy="2499881"/>
          </a:xfrm>
          <a:prstGeom prst="rect">
            <a:avLst/>
          </a:prstGeom>
        </p:spPr>
      </p:pic>
      <p:pic>
        <p:nvPicPr>
          <p:cNvPr id="13"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0"/>
            <a:ext cx="3029863" cy="1863366"/>
          </a:xfrm>
          <a:prstGeom prst="rect">
            <a:avLst/>
          </a:prstGeom>
        </p:spPr>
      </p:pic>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flipH="1" flipV="1">
            <a:off x="15258137" y="8442586"/>
            <a:ext cx="3029863" cy="1863366"/>
          </a:xfrm>
          <a:prstGeom prst="rect">
            <a:avLst/>
          </a:prstGeom>
        </p:spPr>
      </p:pic>
      <p:pic>
        <p:nvPicPr>
          <p:cNvPr id="15"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8756570">
            <a:off x="3009396" y="1643924"/>
            <a:ext cx="2204278" cy="1831555"/>
          </a:xfrm>
          <a:prstGeom prst="rect">
            <a:avLst/>
          </a:prstGeom>
        </p:spPr>
      </p:pic>
      <p:pic>
        <p:nvPicPr>
          <p:cNvPr id="17" name="Picture 17"/>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flipH="1">
            <a:off x="7878736" y="1028700"/>
            <a:ext cx="1154633" cy="1282925"/>
          </a:xfrm>
          <a:prstGeom prst="rect">
            <a:avLst/>
          </a:prstGeom>
        </p:spPr>
      </p:pic>
      <p:pic>
        <p:nvPicPr>
          <p:cNvPr id="19" name="Picture 19"/>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flipH="1">
            <a:off x="12750515" y="6165230"/>
            <a:ext cx="2507622" cy="2046847"/>
          </a:xfrm>
          <a:prstGeom prst="rect">
            <a:avLst/>
          </a:prstGeom>
        </p:spPr>
      </p:pic>
    </p:spTree>
    <p:extLst>
      <p:ext uri="{BB962C8B-B14F-4D97-AF65-F5344CB8AC3E}">
        <p14:creationId xmlns:p14="http://schemas.microsoft.com/office/powerpoint/2010/main" val="1442861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54CAD73-AA5A-46EC-74DD-794DBE4FF57B}"/>
              </a:ext>
            </a:extLst>
          </p:cNvPr>
          <p:cNvGrpSpPr/>
          <p:nvPr/>
        </p:nvGrpSpPr>
        <p:grpSpPr>
          <a:xfrm>
            <a:off x="4111535" y="2559701"/>
            <a:ext cx="9657696" cy="5850875"/>
            <a:chOff x="1028700" y="3343792"/>
            <a:chExt cx="9657696" cy="5850875"/>
          </a:xfrm>
        </p:grpSpPr>
        <p:grpSp>
          <p:nvGrpSpPr>
            <p:cNvPr id="22" name="Group 21">
              <a:extLst>
                <a:ext uri="{FF2B5EF4-FFF2-40B4-BE49-F238E27FC236}">
                  <a16:creationId xmlns:a16="http://schemas.microsoft.com/office/drawing/2014/main" id="{8EC51D90-3BCC-5C45-12C7-E3B97318A1C8}"/>
                </a:ext>
              </a:extLst>
            </p:cNvPr>
            <p:cNvGrpSpPr/>
            <p:nvPr/>
          </p:nvGrpSpPr>
          <p:grpSpPr>
            <a:xfrm>
              <a:off x="1028700" y="3343792"/>
              <a:ext cx="9657696" cy="5850875"/>
              <a:chOff x="1028700" y="3343792"/>
              <a:chExt cx="9657696" cy="5850875"/>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28700" y="3771306"/>
                <a:ext cx="9657696" cy="5423361"/>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21311" y="3935624"/>
                <a:ext cx="9072474" cy="5094725"/>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769454" y="3600499"/>
                <a:ext cx="916128" cy="1017920"/>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769241">
                <a:off x="9484704" y="3343792"/>
                <a:ext cx="737082" cy="575845"/>
              </a:xfrm>
              <a:prstGeom prst="rect">
                <a:avLst/>
              </a:prstGeom>
            </p:spPr>
          </p:pic>
        </p:grpSp>
        <p:sp>
          <p:nvSpPr>
            <p:cNvPr id="24" name="TextBox 23">
              <a:extLst>
                <a:ext uri="{FF2B5EF4-FFF2-40B4-BE49-F238E27FC236}">
                  <a16:creationId xmlns:a16="http://schemas.microsoft.com/office/drawing/2014/main" id="{627E3CAF-D56C-CF45-8241-14E0E8532BF0}"/>
                </a:ext>
              </a:extLst>
            </p:cNvPr>
            <p:cNvSpPr txBox="1"/>
            <p:nvPr/>
          </p:nvSpPr>
          <p:spPr>
            <a:xfrm>
              <a:off x="1831163" y="4976067"/>
              <a:ext cx="8028630" cy="4154984"/>
            </a:xfrm>
            <a:prstGeom prst="rect">
              <a:avLst/>
            </a:prstGeom>
            <a:noFill/>
          </p:spPr>
          <p:txBody>
            <a:bodyPr wrap="square">
              <a:spAutoFit/>
            </a:bodyPr>
            <a:lstStyle/>
            <a:p>
              <a:pPr algn="just">
                <a:lnSpc>
                  <a:spcPct val="150000"/>
                </a:lnSpc>
              </a:pPr>
              <a:r>
                <a:rPr lang="en-US" sz="440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Gv mời đại diện hai nhóm lên trình bày dàn ý, các nhóm theo dõi và nhận xét theo bảng kiểm ở Bài 1/sgk/28,29.</a:t>
              </a:r>
              <a:endParaRPr lang="en-US" sz="4400">
                <a:latin typeface="Times New Roman" panose="02020603050405020304" pitchFamily="18" charset="0"/>
                <a:cs typeface="Times New Roman" panose="02020603050405020304" pitchFamily="18" charset="0"/>
              </a:endParaRPr>
            </a:p>
          </p:txBody>
        </p:sp>
      </p:grpSp>
      <p:pic>
        <p:nvPicPr>
          <p:cNvPr id="7" name="Picture 7"/>
          <p:cNvPicPr>
            <a:picLocks noChangeAspect="1"/>
          </p:cNvPicPr>
          <p:nvPr/>
        </p:nvPicPr>
        <p:blipFill>
          <a:blip r:embed="rId10"/>
          <a:srcRect/>
          <a:stretch>
            <a:fillRect/>
          </a:stretch>
        </p:blipFill>
        <p:spPr>
          <a:xfrm>
            <a:off x="0" y="7806070"/>
            <a:ext cx="1831163" cy="2499881"/>
          </a:xfrm>
          <a:prstGeom prst="rect">
            <a:avLst/>
          </a:prstGeom>
        </p:spPr>
      </p:pic>
      <p:pic>
        <p:nvPicPr>
          <p:cNvPr id="13"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0"/>
            <a:ext cx="3029863" cy="1863366"/>
          </a:xfrm>
          <a:prstGeom prst="rect">
            <a:avLst/>
          </a:prstGeom>
        </p:spPr>
      </p:pic>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flipH="1" flipV="1">
            <a:off x="15258137" y="8442586"/>
            <a:ext cx="3029863" cy="1863366"/>
          </a:xfrm>
          <a:prstGeom prst="rect">
            <a:avLst/>
          </a:prstGeom>
        </p:spPr>
      </p:pic>
      <p:pic>
        <p:nvPicPr>
          <p:cNvPr id="15"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8756570">
            <a:off x="3009396" y="1643924"/>
            <a:ext cx="2204278" cy="1831555"/>
          </a:xfrm>
          <a:prstGeom prst="rect">
            <a:avLst/>
          </a:prstGeom>
        </p:spPr>
      </p:pic>
      <p:pic>
        <p:nvPicPr>
          <p:cNvPr id="17" name="Picture 17"/>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flipH="1">
            <a:off x="7878736" y="1028700"/>
            <a:ext cx="1154633" cy="1282925"/>
          </a:xfrm>
          <a:prstGeom prst="rect">
            <a:avLst/>
          </a:prstGeom>
        </p:spPr>
      </p:pic>
      <p:pic>
        <p:nvPicPr>
          <p:cNvPr id="19" name="Picture 19"/>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flipH="1">
            <a:off x="12750515" y="6165230"/>
            <a:ext cx="2507622" cy="2046847"/>
          </a:xfrm>
          <a:prstGeom prst="rect">
            <a:avLst/>
          </a:prstGeom>
        </p:spPr>
      </p:pic>
    </p:spTree>
    <p:extLst>
      <p:ext uri="{BB962C8B-B14F-4D97-AF65-F5344CB8AC3E}">
        <p14:creationId xmlns:p14="http://schemas.microsoft.com/office/powerpoint/2010/main" val="2292289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5286984" y="-329882"/>
            <a:ext cx="2654042" cy="3347989"/>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9054633"/>
            <a:ext cx="981412" cy="1232367"/>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947086">
            <a:off x="17091476" y="145183"/>
            <a:ext cx="1032591" cy="1032591"/>
          </a:xfrm>
          <a:prstGeom prst="rect">
            <a:avLst/>
          </a:prstGeom>
        </p:spPr>
      </p:pic>
      <p:graphicFrame>
        <p:nvGraphicFramePr>
          <p:cNvPr id="4" name="Table 3">
            <a:extLst>
              <a:ext uri="{FF2B5EF4-FFF2-40B4-BE49-F238E27FC236}">
                <a16:creationId xmlns:a16="http://schemas.microsoft.com/office/drawing/2014/main" id="{5098CFE1-1DC5-BD3A-CBBB-474515B59245}"/>
              </a:ext>
            </a:extLst>
          </p:cNvPr>
          <p:cNvGraphicFramePr>
            <a:graphicFrameLocks noGrp="1"/>
          </p:cNvGraphicFramePr>
          <p:nvPr>
            <p:extLst>
              <p:ext uri="{D42A27DB-BD31-4B8C-83A1-F6EECF244321}">
                <p14:modId xmlns:p14="http://schemas.microsoft.com/office/powerpoint/2010/main" val="1289976825"/>
              </p:ext>
            </p:extLst>
          </p:nvPr>
        </p:nvGraphicFramePr>
        <p:xfrm>
          <a:off x="490706" y="266700"/>
          <a:ext cx="17223462" cy="9866156"/>
        </p:xfrm>
        <a:graphic>
          <a:graphicData uri="http://schemas.openxmlformats.org/drawingml/2006/table">
            <a:tbl>
              <a:tblPr bandRow="1">
                <a:tableStyleId>{16D9F66E-5EB9-4882-86FB-DCBF35E3C3E4}</a:tableStyleId>
              </a:tblPr>
              <a:tblGrid>
                <a:gridCol w="2668131">
                  <a:extLst>
                    <a:ext uri="{9D8B030D-6E8A-4147-A177-3AD203B41FA5}">
                      <a16:colId xmlns:a16="http://schemas.microsoft.com/office/drawing/2014/main" val="365010133"/>
                    </a:ext>
                  </a:extLst>
                </a:gridCol>
                <a:gridCol w="11125200">
                  <a:extLst>
                    <a:ext uri="{9D8B030D-6E8A-4147-A177-3AD203B41FA5}">
                      <a16:colId xmlns:a16="http://schemas.microsoft.com/office/drawing/2014/main" val="1016546581"/>
                    </a:ext>
                  </a:extLst>
                </a:gridCol>
                <a:gridCol w="1677533">
                  <a:extLst>
                    <a:ext uri="{9D8B030D-6E8A-4147-A177-3AD203B41FA5}">
                      <a16:colId xmlns:a16="http://schemas.microsoft.com/office/drawing/2014/main" val="3798435602"/>
                    </a:ext>
                  </a:extLst>
                </a:gridCol>
                <a:gridCol w="1752598">
                  <a:extLst>
                    <a:ext uri="{9D8B030D-6E8A-4147-A177-3AD203B41FA5}">
                      <a16:colId xmlns:a16="http://schemas.microsoft.com/office/drawing/2014/main" val="3129209186"/>
                    </a:ext>
                  </a:extLst>
                </a:gridCol>
              </a:tblGrid>
              <a:tr h="614548">
                <a:tc gridSpan="2">
                  <a:txBody>
                    <a:bodyPr/>
                    <a:lstStyle/>
                    <a:p>
                      <a:pPr algn="ctr">
                        <a:lnSpc>
                          <a:spcPct val="150000"/>
                        </a:lnSpc>
                        <a:tabLst>
                          <a:tab pos="90170" algn="l"/>
                        </a:tabLst>
                      </a:pPr>
                      <a:r>
                        <a:rPr lang="en-US" sz="2800" b="1">
                          <a:effectLst/>
                          <a:latin typeface="Arial" panose="020B0604020202020204" pitchFamily="34" charset="0"/>
                          <a:cs typeface="Arial" panose="020B0604020202020204" pitchFamily="34" charset="0"/>
                        </a:rPr>
                        <a:t>Nội dung kiểm tra</a:t>
                      </a:r>
                      <a:endParaRPr lang="en-US" sz="2800" b="1">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hMerge="1">
                  <a:txBody>
                    <a:bodyPr/>
                    <a:lstStyle/>
                    <a:p>
                      <a:endParaRPr lang="en-US"/>
                    </a:p>
                  </a:txBody>
                  <a:tcPr/>
                </a:tc>
                <a:tc>
                  <a:txBody>
                    <a:bodyPr/>
                    <a:lstStyle/>
                    <a:p>
                      <a:pPr algn="ctr">
                        <a:lnSpc>
                          <a:spcPct val="150000"/>
                        </a:lnSpc>
                        <a:tabLst>
                          <a:tab pos="90170" algn="l"/>
                        </a:tabLst>
                      </a:pPr>
                      <a:r>
                        <a:rPr lang="en-US" sz="2800" b="1">
                          <a:effectLst/>
                          <a:latin typeface="Arial" panose="020B0604020202020204" pitchFamily="34" charset="0"/>
                          <a:cs typeface="Arial" panose="020B0604020202020204" pitchFamily="34" charset="0"/>
                        </a:rPr>
                        <a:t>Đạt</a:t>
                      </a:r>
                      <a:endParaRPr lang="en-US" sz="2800" b="1">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gn="ctr">
                        <a:lnSpc>
                          <a:spcPct val="150000"/>
                        </a:lnSpc>
                        <a:tabLst>
                          <a:tab pos="90170" algn="l"/>
                        </a:tabLst>
                      </a:pPr>
                      <a:r>
                        <a:rPr lang="en-US" sz="2800" b="1">
                          <a:effectLst/>
                          <a:latin typeface="Arial" panose="020B0604020202020204" pitchFamily="34" charset="0"/>
                          <a:cs typeface="Arial" panose="020B0604020202020204" pitchFamily="34" charset="0"/>
                        </a:rPr>
                        <a:t>Chưa đạt</a:t>
                      </a:r>
                      <a:endParaRPr lang="en-US" sz="2800" b="1">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extLst>
                  <a:ext uri="{0D108BD9-81ED-4DB2-BD59-A6C34878D82A}">
                    <a16:rowId xmlns:a16="http://schemas.microsoft.com/office/drawing/2014/main" val="2615196572"/>
                  </a:ext>
                </a:extLst>
              </a:tr>
              <a:tr h="849976">
                <a:tc>
                  <a:txBody>
                    <a:bodyPr/>
                    <a:lstStyle/>
                    <a:p>
                      <a:pPr algn="ctr">
                        <a:lnSpc>
                          <a:spcPct val="150000"/>
                        </a:lnSpc>
                        <a:tabLst>
                          <a:tab pos="90170" algn="l"/>
                        </a:tabLst>
                      </a:pPr>
                      <a:r>
                        <a:rPr lang="en-US" sz="2800" b="1">
                          <a:effectLst/>
                          <a:latin typeface="Arial" panose="020B0604020202020204" pitchFamily="34" charset="0"/>
                          <a:cs typeface="Arial" panose="020B0604020202020204" pitchFamily="34" charset="0"/>
                        </a:rPr>
                        <a:t>Mở đầu</a:t>
                      </a:r>
                      <a:endParaRPr lang="en-US" sz="2800" b="1">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smtClean="0">
                          <a:effectLst/>
                          <a:latin typeface="Arial" panose="020B0604020202020204" pitchFamily="34" charset="0"/>
                          <a:cs typeface="Arial" panose="020B0604020202020204" pitchFamily="34" charset="0"/>
                        </a:rPr>
                        <a:t>Giới</a:t>
                      </a:r>
                      <a:r>
                        <a:rPr lang="en-US" sz="2800" baseline="0" smtClean="0">
                          <a:effectLst/>
                          <a:latin typeface="Arial" panose="020B0604020202020204" pitchFamily="34" charset="0"/>
                          <a:cs typeface="Arial" panose="020B0604020202020204" pitchFamily="34" charset="0"/>
                        </a:rPr>
                        <a:t> thiệu đối tượng thuyết minh</a:t>
                      </a:r>
                      <a:r>
                        <a:rPr lang="en-US" sz="2800" smtClean="0">
                          <a:effectLst/>
                          <a:latin typeface="Arial" panose="020B0604020202020204" pitchFamily="34" charset="0"/>
                          <a:cs typeface="Arial" panose="020B0604020202020204" pitchFamily="34" charset="0"/>
                        </a:rPr>
                        <a:t>.</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extLst>
                  <a:ext uri="{0D108BD9-81ED-4DB2-BD59-A6C34878D82A}">
                    <a16:rowId xmlns:a16="http://schemas.microsoft.com/office/drawing/2014/main" val="251500342"/>
                  </a:ext>
                </a:extLst>
              </a:tr>
              <a:tr h="909833">
                <a:tc rowSpan="4">
                  <a:txBody>
                    <a:bodyPr/>
                    <a:lstStyle/>
                    <a:p>
                      <a:pPr algn="ctr">
                        <a:lnSpc>
                          <a:spcPct val="150000"/>
                        </a:lnSpc>
                        <a:tabLst>
                          <a:tab pos="90170" algn="l"/>
                        </a:tabLst>
                      </a:pPr>
                      <a:r>
                        <a:rPr lang="en-US" sz="2800" b="1" smtClean="0">
                          <a:effectLst/>
                          <a:latin typeface="Arial" panose="020B0604020202020204" pitchFamily="34" charset="0"/>
                          <a:cs typeface="Arial" panose="020B0604020202020204" pitchFamily="34" charset="0"/>
                        </a:rPr>
                        <a:t>Nội</a:t>
                      </a:r>
                      <a:r>
                        <a:rPr lang="en-US" sz="2800" b="1" baseline="0" smtClean="0">
                          <a:effectLst/>
                          <a:latin typeface="Arial" panose="020B0604020202020204" pitchFamily="34" charset="0"/>
                          <a:cs typeface="Arial" panose="020B0604020202020204" pitchFamily="34" charset="0"/>
                        </a:rPr>
                        <a:t> dung chính</a:t>
                      </a:r>
                      <a:endParaRPr lang="en-US" sz="2800" b="1">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solidFill>
                      <a:srgbClr val="FCDDCF"/>
                    </a:solidFill>
                  </a:tcPr>
                </a:tc>
                <a:tc>
                  <a:txBody>
                    <a:bodyPr/>
                    <a:lstStyle/>
                    <a:p>
                      <a:pPr algn="just">
                        <a:lnSpc>
                          <a:spcPct val="150000"/>
                        </a:lnSpc>
                        <a:tabLst>
                          <a:tab pos="90170" algn="l"/>
                        </a:tabLst>
                      </a:pPr>
                      <a:r>
                        <a:rPr lang="en-US" sz="2800" smtClean="0">
                          <a:effectLst/>
                          <a:latin typeface="Arial" panose="020B0604020202020204" pitchFamily="34" charset="0"/>
                          <a:ea typeface="+mn-ea"/>
                          <a:cs typeface="Arial" panose="020B0604020202020204" pitchFamily="34" charset="0"/>
                        </a:rPr>
                        <a:t>Miêu</a:t>
                      </a:r>
                      <a:r>
                        <a:rPr lang="en-US" sz="2800" baseline="0" smtClean="0">
                          <a:effectLst/>
                          <a:latin typeface="Arial" panose="020B0604020202020204" pitchFamily="34" charset="0"/>
                          <a:ea typeface="+mn-ea"/>
                          <a:cs typeface="Arial" panose="020B0604020202020204" pitchFamily="34" charset="0"/>
                        </a:rPr>
                        <a:t> tả bao quát đối tượng.</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extLst>
                  <a:ext uri="{0D108BD9-81ED-4DB2-BD59-A6C34878D82A}">
                    <a16:rowId xmlns:a16="http://schemas.microsoft.com/office/drawing/2014/main" val="3861302615"/>
                  </a:ext>
                </a:extLst>
              </a:tr>
              <a:tr h="952911">
                <a:tc vMerge="1">
                  <a:txBody>
                    <a:bodyPr/>
                    <a:lstStyle/>
                    <a:p>
                      <a:endParaRPr lang="en-US"/>
                    </a:p>
                  </a:txBody>
                  <a:tcPr/>
                </a:tc>
                <a:tc>
                  <a:txBody>
                    <a:bodyPr/>
                    <a:lstStyle/>
                    <a:p>
                      <a:pPr algn="just">
                        <a:lnSpc>
                          <a:spcPct val="100000"/>
                        </a:lnSpc>
                        <a:tabLst>
                          <a:tab pos="90170" algn="l"/>
                        </a:tabLst>
                      </a:pPr>
                      <a:r>
                        <a:rPr lang="en-US" sz="2800" smtClean="0">
                          <a:effectLst/>
                          <a:latin typeface="Arial" panose="020B0604020202020204" pitchFamily="34" charset="0"/>
                          <a:ea typeface="Times New Roman" panose="02020603050405020304" pitchFamily="18" charset="0"/>
                          <a:cs typeface="Arial" panose="020B0604020202020204" pitchFamily="34" charset="0"/>
                        </a:rPr>
                        <a:t>Trình</a:t>
                      </a:r>
                      <a:r>
                        <a:rPr lang="en-US" sz="2800" baseline="0" smtClean="0">
                          <a:effectLst/>
                          <a:latin typeface="Arial" panose="020B0604020202020204" pitchFamily="34" charset="0"/>
                          <a:ea typeface="Times New Roman" panose="02020603050405020304" pitchFamily="18" charset="0"/>
                          <a:cs typeface="Arial" panose="020B0604020202020204" pitchFamily="34" charset="0"/>
                        </a:rPr>
                        <a:t> bày từng phương diện của đối tượng thuyết minh theo một trình tự hợp lí (trước/sau; trên/dưới; trong/ngoài; khái quát/cụ thể…)</a:t>
                      </a:r>
                      <a:endParaRPr lang="en-US" sz="2800" smtClean="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extLst>
                  <a:ext uri="{0D108BD9-81ED-4DB2-BD59-A6C34878D82A}">
                    <a16:rowId xmlns:a16="http://schemas.microsoft.com/office/drawing/2014/main" val="4167239668"/>
                  </a:ext>
                </a:extLst>
              </a:tr>
              <a:tr h="424988">
                <a:tc vMerge="1">
                  <a:txBody>
                    <a:bodyPr/>
                    <a:lstStyle/>
                    <a:p>
                      <a:endParaRPr lang="en-US"/>
                    </a:p>
                  </a:txBody>
                  <a:tcPr/>
                </a:tc>
                <a:tc>
                  <a:txBody>
                    <a:bodyPr/>
                    <a:lstStyle/>
                    <a:p>
                      <a:pPr algn="just">
                        <a:lnSpc>
                          <a:spcPct val="150000"/>
                        </a:lnSpc>
                        <a:tabLst>
                          <a:tab pos="90170" algn="l"/>
                        </a:tabLst>
                      </a:pPr>
                      <a:r>
                        <a:rPr lang="en-US" sz="2800" smtClean="0">
                          <a:effectLst/>
                          <a:latin typeface="Arial" panose="020B0604020202020204" pitchFamily="34" charset="0"/>
                          <a:cs typeface="Arial" panose="020B0604020202020204" pitchFamily="34" charset="0"/>
                        </a:rPr>
                        <a:t>Tập</a:t>
                      </a:r>
                      <a:r>
                        <a:rPr lang="en-US" sz="2800" baseline="0" smtClean="0">
                          <a:effectLst/>
                          <a:latin typeface="Arial" panose="020B0604020202020204" pitchFamily="34" charset="0"/>
                          <a:cs typeface="Arial" panose="020B0604020202020204" pitchFamily="34" charset="0"/>
                        </a:rPr>
                        <a:t> trung giới thiệu một vài điểm đặc sắc nhất của đối tượng</a:t>
                      </a:r>
                      <a:r>
                        <a:rPr lang="en-US" sz="2800" smtClean="0">
                          <a:effectLst/>
                          <a:latin typeface="Arial" panose="020B0604020202020204" pitchFamily="34" charset="0"/>
                          <a:cs typeface="Arial" panose="020B0604020202020204" pitchFamily="34" charset="0"/>
                        </a:rPr>
                        <a:t>.</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extLst>
                  <a:ext uri="{0D108BD9-81ED-4DB2-BD59-A6C34878D82A}">
                    <a16:rowId xmlns:a16="http://schemas.microsoft.com/office/drawing/2014/main" val="3104308955"/>
                  </a:ext>
                </a:extLst>
              </a:tr>
              <a:tr h="424988">
                <a:tc vMerge="1">
                  <a:txBody>
                    <a:bodyPr/>
                    <a:lstStyle/>
                    <a:p>
                      <a:endParaRPr lang="en-US"/>
                    </a:p>
                  </a:txBody>
                  <a:tcPr/>
                </a:tc>
                <a:tc>
                  <a:txBody>
                    <a:bodyPr/>
                    <a:lstStyle/>
                    <a:p>
                      <a:pPr algn="just">
                        <a:lnSpc>
                          <a:spcPct val="150000"/>
                        </a:lnSpc>
                        <a:tabLst>
                          <a:tab pos="90170" algn="l"/>
                        </a:tabLst>
                      </a:pPr>
                      <a:r>
                        <a:rPr lang="en-US" sz="2800" smtClean="0">
                          <a:effectLst/>
                          <a:latin typeface="Arial" panose="020B0604020202020204" pitchFamily="34" charset="0"/>
                          <a:cs typeface="Arial" panose="020B0604020202020204" pitchFamily="34" charset="0"/>
                        </a:rPr>
                        <a:t>Làm</a:t>
                      </a:r>
                      <a:r>
                        <a:rPr lang="en-US" sz="2800" baseline="0" smtClean="0">
                          <a:effectLst/>
                          <a:latin typeface="Arial" panose="020B0604020202020204" pitchFamily="34" charset="0"/>
                          <a:cs typeface="Arial" panose="020B0604020202020204" pitchFamily="34" charset="0"/>
                        </a:rPr>
                        <a:t> rõ vai trò/giá trị/ý nghĩa của đối tượng</a:t>
                      </a:r>
                      <a:r>
                        <a:rPr lang="en-US" sz="2800" smtClean="0">
                          <a:effectLst/>
                          <a:latin typeface="Arial" panose="020B0604020202020204" pitchFamily="34" charset="0"/>
                          <a:cs typeface="Arial" panose="020B0604020202020204" pitchFamily="34" charset="0"/>
                        </a:rPr>
                        <a:t>.</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extLst>
                  <a:ext uri="{0D108BD9-81ED-4DB2-BD59-A6C34878D82A}">
                    <a16:rowId xmlns:a16="http://schemas.microsoft.com/office/drawing/2014/main" val="613398900"/>
                  </a:ext>
                </a:extLst>
              </a:tr>
              <a:tr h="983391">
                <a:tc>
                  <a:txBody>
                    <a:bodyPr/>
                    <a:lstStyle/>
                    <a:p>
                      <a:pPr algn="ctr">
                        <a:lnSpc>
                          <a:spcPct val="150000"/>
                        </a:lnSpc>
                        <a:tabLst>
                          <a:tab pos="90170" algn="l"/>
                        </a:tabLst>
                      </a:pPr>
                      <a:r>
                        <a:rPr lang="en-US" sz="2800" b="1" smtClean="0">
                          <a:effectLst/>
                          <a:latin typeface="Arial" panose="020B0604020202020204" pitchFamily="34" charset="0"/>
                          <a:cs typeface="Arial" panose="020B0604020202020204" pitchFamily="34" charset="0"/>
                        </a:rPr>
                        <a:t>Kết</a:t>
                      </a:r>
                      <a:r>
                        <a:rPr lang="en-US" sz="2800" b="1" baseline="0" smtClean="0">
                          <a:effectLst/>
                          <a:latin typeface="Arial" panose="020B0604020202020204" pitchFamily="34" charset="0"/>
                          <a:cs typeface="Arial" panose="020B0604020202020204" pitchFamily="34" charset="0"/>
                        </a:rPr>
                        <a:t> thúc</a:t>
                      </a:r>
                      <a:endParaRPr lang="en-US" sz="2800" b="1">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solidFill>
                      <a:srgbClr val="FDEFE9"/>
                    </a:solidFill>
                  </a:tcPr>
                </a:tc>
                <a:tc>
                  <a:txBody>
                    <a:bodyPr/>
                    <a:lstStyle/>
                    <a:p>
                      <a:pPr algn="just">
                        <a:lnSpc>
                          <a:spcPct val="150000"/>
                        </a:lnSpc>
                        <a:tabLst>
                          <a:tab pos="90170" algn="l"/>
                        </a:tabLst>
                      </a:pPr>
                      <a:r>
                        <a:rPr lang="en-US" sz="2800" smtClean="0">
                          <a:effectLst/>
                          <a:latin typeface="Arial" panose="020B0604020202020204" pitchFamily="34" charset="0"/>
                          <a:ea typeface="Times New Roman" panose="02020603050405020304" pitchFamily="18" charset="0"/>
                          <a:cs typeface="Arial" panose="020B0604020202020204" pitchFamily="34" charset="0"/>
                        </a:rPr>
                        <a:t>Đánh</a:t>
                      </a:r>
                      <a:r>
                        <a:rPr lang="en-US" sz="2800" baseline="0" smtClean="0">
                          <a:effectLst/>
                          <a:latin typeface="Arial" panose="020B0604020202020204" pitchFamily="34" charset="0"/>
                          <a:ea typeface="Times New Roman" panose="02020603050405020304" pitchFamily="18" charset="0"/>
                          <a:cs typeface="Arial" panose="020B0604020202020204" pitchFamily="34" charset="0"/>
                        </a:rPr>
                        <a:t> giá chung và nêu cảm nhận về đối tượng thuyết trình.</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extLst>
                  <a:ext uri="{0D108BD9-81ED-4DB2-BD59-A6C34878D82A}">
                    <a16:rowId xmlns:a16="http://schemas.microsoft.com/office/drawing/2014/main" val="2131926897"/>
                  </a:ext>
                </a:extLst>
              </a:tr>
              <a:tr h="424988">
                <a:tc rowSpan="4">
                  <a:txBody>
                    <a:bodyPr/>
                    <a:lstStyle/>
                    <a:p>
                      <a:pPr algn="ctr">
                        <a:lnSpc>
                          <a:spcPct val="150000"/>
                        </a:lnSpc>
                        <a:tabLst>
                          <a:tab pos="90170" algn="l"/>
                        </a:tabLst>
                      </a:pPr>
                      <a:r>
                        <a:rPr lang="en-US" sz="2800" b="1">
                          <a:effectLst/>
                          <a:latin typeface="Arial" panose="020B0604020202020204" pitchFamily="34" charset="0"/>
                          <a:cs typeface="Arial" panose="020B0604020202020204" pitchFamily="34" charset="0"/>
                        </a:rPr>
                        <a:t>Kĩ năng trình bày, diễn đạt</a:t>
                      </a:r>
                      <a:endParaRPr lang="en-US" sz="2800" b="1">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gn="just">
                        <a:lnSpc>
                          <a:spcPct val="150000"/>
                        </a:lnSpc>
                        <a:tabLst>
                          <a:tab pos="90170" algn="l"/>
                        </a:tabLst>
                      </a:pPr>
                      <a:r>
                        <a:rPr lang="en-US" sz="2800" smtClean="0">
                          <a:effectLst/>
                          <a:latin typeface="Arial" panose="020B0604020202020204" pitchFamily="34" charset="0"/>
                          <a:cs typeface="Arial" panose="020B0604020202020204" pitchFamily="34" charset="0"/>
                        </a:rPr>
                        <a:t>Trình</a:t>
                      </a:r>
                      <a:r>
                        <a:rPr lang="en-US" sz="2800" baseline="0" smtClean="0">
                          <a:effectLst/>
                          <a:latin typeface="Arial" panose="020B0604020202020204" pitchFamily="34" charset="0"/>
                          <a:cs typeface="Arial" panose="020B0604020202020204" pitchFamily="34" charset="0"/>
                        </a:rPr>
                        <a:t> bày các ý mạch lạc, hệ thống</a:t>
                      </a:r>
                      <a:r>
                        <a:rPr lang="en-US" sz="2800" smtClean="0">
                          <a:effectLst/>
                          <a:latin typeface="Arial" panose="020B0604020202020204" pitchFamily="34" charset="0"/>
                          <a:cs typeface="Arial" panose="020B0604020202020204" pitchFamily="34" charset="0"/>
                        </a:rPr>
                        <a:t>.</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extLst>
                  <a:ext uri="{0D108BD9-81ED-4DB2-BD59-A6C34878D82A}">
                    <a16:rowId xmlns:a16="http://schemas.microsoft.com/office/drawing/2014/main" val="1711866482"/>
                  </a:ext>
                </a:extLst>
              </a:tr>
              <a:tr h="480822">
                <a:tc vMerge="1">
                  <a:txBody>
                    <a:bodyPr/>
                    <a:lstStyle/>
                    <a:p>
                      <a:endParaRPr lang="en-US"/>
                    </a:p>
                  </a:txBody>
                  <a:tcPr/>
                </a:tc>
                <a:tc>
                  <a:txBody>
                    <a:bodyPr/>
                    <a:lstStyle/>
                    <a:p>
                      <a:pPr algn="just">
                        <a:lnSpc>
                          <a:spcPct val="150000"/>
                        </a:lnSpc>
                        <a:tabLst>
                          <a:tab pos="90170" algn="l"/>
                        </a:tabLst>
                      </a:pPr>
                      <a:r>
                        <a:rPr lang="en-US" sz="2800" smtClean="0">
                          <a:effectLst/>
                          <a:latin typeface="Arial" panose="020B0604020202020204" pitchFamily="34" charset="0"/>
                          <a:ea typeface="Times New Roman" panose="02020603050405020304" pitchFamily="18" charset="0"/>
                          <a:cs typeface="Arial" panose="020B0604020202020204" pitchFamily="34" charset="0"/>
                        </a:rPr>
                        <a:t>Sử</a:t>
                      </a:r>
                      <a:r>
                        <a:rPr lang="en-US" sz="2800" baseline="0" smtClean="0">
                          <a:effectLst/>
                          <a:latin typeface="Arial" panose="020B0604020202020204" pitchFamily="34" charset="0"/>
                          <a:ea typeface="Times New Roman" panose="02020603050405020304" pitchFamily="18" charset="0"/>
                          <a:cs typeface="Arial" panose="020B0604020202020204" pitchFamily="34" charset="0"/>
                        </a:rPr>
                        <a:t> dụng lồng ghép các yếu tố miêu tả, tự sự, biểu cảm, nghị luận để làm tăng hiệu quả thuyết minh.</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extLst>
                  <a:ext uri="{0D108BD9-81ED-4DB2-BD59-A6C34878D82A}">
                    <a16:rowId xmlns:a16="http://schemas.microsoft.com/office/drawing/2014/main" val="1800912254"/>
                  </a:ext>
                </a:extLst>
              </a:tr>
              <a:tr h="892302">
                <a:tc vMerge="1">
                  <a:txBody>
                    <a:bodyPr/>
                    <a:lstStyle/>
                    <a:p>
                      <a:endParaRPr lang="en-US"/>
                    </a:p>
                  </a:txBody>
                  <a:tcPr/>
                </a:tc>
                <a:tc>
                  <a:txBody>
                    <a:bodyPr/>
                    <a:lstStyle/>
                    <a:p>
                      <a:pPr algn="just">
                        <a:lnSpc>
                          <a:spcPct val="150000"/>
                        </a:lnSpc>
                        <a:tabLst>
                          <a:tab pos="90170" algn="l"/>
                        </a:tabLst>
                      </a:pPr>
                      <a:r>
                        <a:rPr lang="en-US" sz="2800">
                          <a:effectLst/>
                          <a:latin typeface="Arial" panose="020B0604020202020204" pitchFamily="34" charset="0"/>
                          <a:cs typeface="Arial" panose="020B0604020202020204" pitchFamily="34" charset="0"/>
                        </a:rPr>
                        <a:t>Sử </a:t>
                      </a:r>
                      <a:r>
                        <a:rPr lang="en-US" sz="2800" smtClean="0">
                          <a:effectLst/>
                          <a:latin typeface="Arial" panose="020B0604020202020204" pitchFamily="34" charset="0"/>
                          <a:cs typeface="Arial" panose="020B0604020202020204" pitchFamily="34" charset="0"/>
                        </a:rPr>
                        <a:t>dụng</a:t>
                      </a:r>
                      <a:r>
                        <a:rPr lang="en-US" sz="2800" baseline="0" smtClean="0">
                          <a:effectLst/>
                          <a:latin typeface="Arial" panose="020B0604020202020204" pitchFamily="34" charset="0"/>
                          <a:cs typeface="Arial" panose="020B0604020202020204" pitchFamily="34" charset="0"/>
                        </a:rPr>
                        <a:t> phương tiện phi ngôn ngữ để hỗ trợ nội dung thuyết minh</a:t>
                      </a:r>
                      <a:r>
                        <a:rPr lang="en-US" sz="2800" smtClean="0">
                          <a:effectLst/>
                          <a:latin typeface="Arial" panose="020B0604020202020204" pitchFamily="34" charset="0"/>
                          <a:cs typeface="Arial" panose="020B0604020202020204" pitchFamily="34" charset="0"/>
                        </a:rPr>
                        <a:t>.</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extLst>
                  <a:ext uri="{0D108BD9-81ED-4DB2-BD59-A6C34878D82A}">
                    <a16:rowId xmlns:a16="http://schemas.microsoft.com/office/drawing/2014/main" val="11619134"/>
                  </a:ext>
                </a:extLst>
              </a:tr>
              <a:tr h="892302">
                <a:tc vMerge="1">
                  <a:txBody>
                    <a:bodyPr/>
                    <a:lstStyle/>
                    <a:p>
                      <a:pPr algn="ctr">
                        <a:lnSpc>
                          <a:spcPct val="150000"/>
                        </a:lnSpc>
                        <a:tabLst>
                          <a:tab pos="90170" algn="l"/>
                        </a:tabLst>
                      </a:pPr>
                      <a:endParaRPr lang="en-US" sz="2800" b="1">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gn="just">
                        <a:lnSpc>
                          <a:spcPct val="150000"/>
                        </a:lnSpc>
                        <a:tabLst>
                          <a:tab pos="90170" algn="l"/>
                        </a:tabLst>
                      </a:pPr>
                      <a:r>
                        <a:rPr lang="en-US" sz="2800" smtClean="0">
                          <a:effectLst/>
                          <a:latin typeface="Arial" panose="020B0604020202020204" pitchFamily="34" charset="0"/>
                          <a:ea typeface="Times New Roman" panose="02020603050405020304" pitchFamily="18" charset="0"/>
                          <a:cs typeface="Arial" panose="020B0604020202020204" pitchFamily="34" charset="0"/>
                        </a:rPr>
                        <a:t>Không</a:t>
                      </a:r>
                      <a:r>
                        <a:rPr lang="en-US" sz="2800" baseline="0" smtClean="0">
                          <a:effectLst/>
                          <a:latin typeface="Arial" panose="020B0604020202020204" pitchFamily="34" charset="0"/>
                          <a:ea typeface="Times New Roman" panose="02020603050405020304" pitchFamily="18" charset="0"/>
                          <a:cs typeface="Arial" panose="020B0604020202020204" pitchFamily="34" charset="0"/>
                        </a:rPr>
                        <a:t> mắc lỗi chính tả, dung từ, viết câu, liên kết câu/đoạn.</a:t>
                      </a: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tc>
                  <a:txBody>
                    <a:bodyPr/>
                    <a:lstStyle/>
                    <a:p>
                      <a:pPr>
                        <a:lnSpc>
                          <a:spcPct val="150000"/>
                        </a:lnSpc>
                        <a:tabLst>
                          <a:tab pos="90170" algn="l"/>
                        </a:tabLst>
                      </a:pPr>
                      <a:endParaRPr lang="en-US" sz="2800">
                        <a:effectLst/>
                        <a:latin typeface="Arial" panose="020B0604020202020204" pitchFamily="34" charset="0"/>
                        <a:ea typeface="Times New Roman" panose="02020603050405020304" pitchFamily="18" charset="0"/>
                        <a:cs typeface="Arial" panose="020B0604020202020204" pitchFamily="34" charset="0"/>
                      </a:endParaRPr>
                    </a:p>
                  </a:txBody>
                  <a:tcPr marL="20990" marR="20990" marT="0" marB="0" anchor="ctr"/>
                </a:tc>
                <a:extLst>
                  <a:ext uri="{0D108BD9-81ED-4DB2-BD59-A6C34878D82A}">
                    <a16:rowId xmlns:a16="http://schemas.microsoft.com/office/drawing/2014/main" val="1333229872"/>
                  </a:ext>
                </a:extLst>
              </a:tr>
            </a:tbl>
          </a:graphicData>
        </a:graphic>
      </p:graphicFrame>
    </p:spTree>
    <p:extLst>
      <p:ext uri="{BB962C8B-B14F-4D97-AF65-F5344CB8AC3E}">
        <p14:creationId xmlns:p14="http://schemas.microsoft.com/office/powerpoint/2010/main" val="39502668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7" name="AutoShape 7"/>
          <p:cNvSpPr/>
          <p:nvPr/>
        </p:nvSpPr>
        <p:spPr>
          <a:xfrm rot="-631056">
            <a:off x="-1116230" y="603644"/>
            <a:ext cx="11727528" cy="0"/>
          </a:xfrm>
          <a:prstGeom prst="line">
            <a:avLst/>
          </a:prstGeom>
          <a:ln w="47625" cap="flat">
            <a:solidFill>
              <a:srgbClr val="FCCEB9"/>
            </a:solidFill>
            <a:prstDash val="solid"/>
            <a:headEnd type="none" w="sm" len="sm"/>
            <a:tailEnd type="none" w="sm" len="sm"/>
          </a:ln>
        </p:spPr>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666494" y="1293077"/>
            <a:ext cx="1181864" cy="1224153"/>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953" y="4960890"/>
            <a:ext cx="2323683" cy="2277209"/>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00553">
            <a:off x="14222828" y="6972536"/>
            <a:ext cx="2311268" cy="2818619"/>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V="1">
            <a:off x="0" y="8153027"/>
            <a:ext cx="3469875" cy="2133973"/>
          </a:xfrm>
          <a:prstGeom prst="rect">
            <a:avLst/>
          </a:prstGeom>
        </p:spPr>
      </p:pic>
      <p:grpSp>
        <p:nvGrpSpPr>
          <p:cNvPr id="20" name="Group 19">
            <a:extLst>
              <a:ext uri="{FF2B5EF4-FFF2-40B4-BE49-F238E27FC236}">
                <a16:creationId xmlns:a16="http://schemas.microsoft.com/office/drawing/2014/main" id="{8D0CBE5A-F53A-D470-8414-D7291690F38C}"/>
              </a:ext>
            </a:extLst>
          </p:cNvPr>
          <p:cNvGrpSpPr/>
          <p:nvPr/>
        </p:nvGrpSpPr>
        <p:grpSpPr>
          <a:xfrm>
            <a:off x="984571" y="335178"/>
            <a:ext cx="6636936" cy="4364103"/>
            <a:chOff x="1731596" y="838700"/>
            <a:chExt cx="6636936" cy="4364103"/>
          </a:xfrm>
        </p:grpSpPr>
        <p:pic>
          <p:nvPicPr>
            <p:cNvPr id="2" name="Picture 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52427">
              <a:off x="1731596" y="1475776"/>
              <a:ext cx="6636936" cy="3727027"/>
            </a:xfrm>
            <a:prstGeom prst="rect">
              <a:avLst/>
            </a:prstGeom>
          </p:spPr>
        </p:pic>
        <p:pic>
          <p:nvPicPr>
            <p:cNvPr id="3" name="Picture 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52427">
              <a:off x="1932683" y="1588698"/>
              <a:ext cx="6234761" cy="3501183"/>
            </a:xfrm>
            <a:prstGeom prst="rect">
              <a:avLst/>
            </a:prstGeom>
          </p:spPr>
        </p:pic>
        <p:pic>
          <p:nvPicPr>
            <p:cNvPr id="4" name="Picture 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659301" flipH="1">
              <a:off x="2470464" y="1319307"/>
              <a:ext cx="789641" cy="922086"/>
            </a:xfrm>
            <a:prstGeom prst="rect">
              <a:avLst/>
            </a:prstGeom>
          </p:spPr>
        </p:pic>
        <p:pic>
          <p:nvPicPr>
            <p:cNvPr id="6" name="Picture 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720782">
              <a:off x="7137261" y="3502989"/>
              <a:ext cx="615445" cy="772819"/>
            </a:xfrm>
            <a:prstGeom prst="rect">
              <a:avLst/>
            </a:prstGeom>
          </p:spPr>
        </p:pic>
        <p:pic>
          <p:nvPicPr>
            <p:cNvPr id="8" name="Picture 8"/>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659301" flipH="1">
              <a:off x="6213176" y="838700"/>
              <a:ext cx="936841" cy="1093976"/>
            </a:xfrm>
            <a:prstGeom prst="rect">
              <a:avLst/>
            </a:prstGeom>
          </p:spPr>
        </p:pic>
        <p:sp>
          <p:nvSpPr>
            <p:cNvPr id="19" name="TextBox 8">
              <a:extLst>
                <a:ext uri="{FF2B5EF4-FFF2-40B4-BE49-F238E27FC236}">
                  <a16:creationId xmlns:a16="http://schemas.microsoft.com/office/drawing/2014/main" id="{E70C5966-A3C8-84E5-041D-B85CF62B6A73}"/>
                </a:ext>
              </a:extLst>
            </p:cNvPr>
            <p:cNvSpPr txBox="1"/>
            <p:nvPr/>
          </p:nvSpPr>
          <p:spPr>
            <a:xfrm rot="21258395">
              <a:off x="2079627" y="2179250"/>
              <a:ext cx="5643393" cy="2364622"/>
            </a:xfrm>
            <a:prstGeom prst="rect">
              <a:avLst/>
            </a:prstGeom>
          </p:spPr>
          <p:txBody>
            <a:bodyPr wrap="square" lIns="0" tIns="0" rIns="0" bIns="0" rtlCol="0" anchor="t">
              <a:spAutoFit/>
            </a:bodyPr>
            <a:lstStyle/>
            <a:p>
              <a:pPr algn="ctr">
                <a:lnSpc>
                  <a:spcPts val="9600"/>
                </a:lnSpc>
              </a:pPr>
              <a:r>
                <a:rPr lang="en-US" sz="7200" b="1">
                  <a:solidFill>
                    <a:srgbClr val="F69276"/>
                  </a:solidFill>
                  <a:latin typeface="Arial" panose="020B0604020202020204" pitchFamily="34" charset="0"/>
                  <a:cs typeface="Arial" panose="020B0604020202020204" pitchFamily="34" charset="0"/>
                </a:rPr>
                <a:t>NỘI DUNG BÀI HỌC</a:t>
              </a:r>
            </a:p>
          </p:txBody>
        </p:sp>
      </p:grpSp>
      <p:grpSp>
        <p:nvGrpSpPr>
          <p:cNvPr id="23" name="Group 22">
            <a:extLst>
              <a:ext uri="{FF2B5EF4-FFF2-40B4-BE49-F238E27FC236}">
                <a16:creationId xmlns:a16="http://schemas.microsoft.com/office/drawing/2014/main" id="{73CDE0CC-60EB-8F7F-8ED1-5CDFC3B0A39D}"/>
              </a:ext>
            </a:extLst>
          </p:cNvPr>
          <p:cNvGrpSpPr/>
          <p:nvPr/>
        </p:nvGrpSpPr>
        <p:grpSpPr>
          <a:xfrm>
            <a:off x="8033689" y="3557410"/>
            <a:ext cx="4681310" cy="5075575"/>
            <a:chOff x="7740820" y="4965745"/>
            <a:chExt cx="4681310" cy="5075575"/>
          </a:xfrm>
        </p:grpSpPr>
        <p:grpSp>
          <p:nvGrpSpPr>
            <p:cNvPr id="22" name="Group 21">
              <a:extLst>
                <a:ext uri="{FF2B5EF4-FFF2-40B4-BE49-F238E27FC236}">
                  <a16:creationId xmlns:a16="http://schemas.microsoft.com/office/drawing/2014/main" id="{0CBD68F6-57BC-0EEE-980C-5C5F2D677427}"/>
                </a:ext>
              </a:extLst>
            </p:cNvPr>
            <p:cNvGrpSpPr/>
            <p:nvPr/>
          </p:nvGrpSpPr>
          <p:grpSpPr>
            <a:xfrm>
              <a:off x="7740821" y="4965745"/>
              <a:ext cx="4681309" cy="5075575"/>
              <a:chOff x="7740821" y="4965745"/>
              <a:chExt cx="4681309" cy="5075575"/>
            </a:xfrm>
          </p:grpSpPr>
          <p:pic>
            <p:nvPicPr>
              <p:cNvPr id="13" name="Picture 13"/>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7740821" y="5186930"/>
                <a:ext cx="4681309" cy="4854390"/>
              </a:xfrm>
              <a:prstGeom prst="rect">
                <a:avLst/>
              </a:prstGeom>
            </p:spPr>
          </p:pic>
          <p:pic>
            <p:nvPicPr>
              <p:cNvPr id="14" name="Picture 14"/>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0007175" y="4965745"/>
                <a:ext cx="635051" cy="853981"/>
              </a:xfrm>
              <a:prstGeom prst="rect">
                <a:avLst/>
              </a:prstGeom>
            </p:spPr>
          </p:pic>
        </p:grpSp>
        <p:sp>
          <p:nvSpPr>
            <p:cNvPr id="21" name="TextBox 20">
              <a:extLst>
                <a:ext uri="{FF2B5EF4-FFF2-40B4-BE49-F238E27FC236}">
                  <a16:creationId xmlns:a16="http://schemas.microsoft.com/office/drawing/2014/main" id="{77105990-AC0A-E7D0-5FB6-31AEB76DAC5B}"/>
                </a:ext>
              </a:extLst>
            </p:cNvPr>
            <p:cNvSpPr txBox="1"/>
            <p:nvPr/>
          </p:nvSpPr>
          <p:spPr>
            <a:xfrm>
              <a:off x="7740820" y="6929003"/>
              <a:ext cx="4681309" cy="1998176"/>
            </a:xfrm>
            <a:prstGeom prst="rect">
              <a:avLst/>
            </a:prstGeom>
            <a:noFill/>
          </p:spPr>
          <p:txBody>
            <a:bodyPr wrap="square">
              <a:spAutoFit/>
            </a:bodyPr>
            <a:lstStyle/>
            <a:p>
              <a:pPr algn="ctr">
                <a:lnSpc>
                  <a:spcPct val="150000"/>
                </a:lnSpc>
              </a:pPr>
              <a:r>
                <a:rPr lang="en-US" sz="4400" b="1">
                  <a:latin typeface="Arial" panose="020B0604020202020204" pitchFamily="34" charset="0"/>
                  <a:cs typeface="Arial" panose="020B0604020202020204" pitchFamily="34" charset="0"/>
                </a:rPr>
                <a:t>II. Phân tích ngữ liệu tham khảo</a:t>
              </a:r>
              <a:endParaRPr lang="en-US" sz="4400" b="1">
                <a:solidFill>
                  <a:schemeClr val="tx1"/>
                </a:solidFill>
                <a:latin typeface="Arial" panose="020B0604020202020204" pitchFamily="34" charset="0"/>
                <a:cs typeface="Arial" panose="020B0604020202020204" pitchFamily="34" charset="0"/>
              </a:endParaRPr>
            </a:p>
          </p:txBody>
        </p:sp>
      </p:grpSp>
      <p:grpSp>
        <p:nvGrpSpPr>
          <p:cNvPr id="25" name="Group 24">
            <a:extLst>
              <a:ext uri="{FF2B5EF4-FFF2-40B4-BE49-F238E27FC236}">
                <a16:creationId xmlns:a16="http://schemas.microsoft.com/office/drawing/2014/main" id="{56C9CEF1-ABDC-DA00-1B3B-7FDE9E56A045}"/>
              </a:ext>
            </a:extLst>
          </p:cNvPr>
          <p:cNvGrpSpPr/>
          <p:nvPr/>
        </p:nvGrpSpPr>
        <p:grpSpPr>
          <a:xfrm>
            <a:off x="13341486" y="241636"/>
            <a:ext cx="4510169" cy="5084168"/>
            <a:chOff x="12749131" y="466239"/>
            <a:chExt cx="4510169" cy="5084168"/>
          </a:xfrm>
        </p:grpSpPr>
        <p:pic>
          <p:nvPicPr>
            <p:cNvPr id="9" name="Picture 9"/>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2749131" y="696017"/>
              <a:ext cx="4510169" cy="4854390"/>
            </a:xfrm>
            <a:prstGeom prst="rect">
              <a:avLst/>
            </a:prstGeom>
          </p:spPr>
        </p:pic>
        <p:pic>
          <p:nvPicPr>
            <p:cNvPr id="10" name="Picture 10"/>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4929914" y="466239"/>
              <a:ext cx="635051" cy="853981"/>
            </a:xfrm>
            <a:prstGeom prst="rect">
              <a:avLst/>
            </a:prstGeom>
          </p:spPr>
        </p:pic>
        <p:sp>
          <p:nvSpPr>
            <p:cNvPr id="24" name="TextBox 23">
              <a:extLst>
                <a:ext uri="{FF2B5EF4-FFF2-40B4-BE49-F238E27FC236}">
                  <a16:creationId xmlns:a16="http://schemas.microsoft.com/office/drawing/2014/main" id="{30D2FB3D-416F-62FC-4879-19270EC482DB}"/>
                </a:ext>
              </a:extLst>
            </p:cNvPr>
            <p:cNvSpPr txBox="1"/>
            <p:nvPr/>
          </p:nvSpPr>
          <p:spPr>
            <a:xfrm>
              <a:off x="13320861" y="2362975"/>
              <a:ext cx="3438000" cy="1998176"/>
            </a:xfrm>
            <a:prstGeom prst="rect">
              <a:avLst/>
            </a:prstGeom>
            <a:noFill/>
          </p:spPr>
          <p:txBody>
            <a:bodyPr wrap="square">
              <a:spAutoFit/>
            </a:bodyPr>
            <a:lstStyle/>
            <a:p>
              <a:pPr algn="ctr">
                <a:lnSpc>
                  <a:spcPct val="150000"/>
                </a:lnSpc>
              </a:pPr>
              <a:r>
                <a:rPr lang="en-US" sz="4400" b="1">
                  <a:latin typeface="Arial" panose="020B0604020202020204" pitchFamily="34" charset="0"/>
                  <a:cs typeface="Arial" panose="020B0604020202020204" pitchFamily="34" charset="0"/>
                </a:rPr>
                <a:t>III. Tạo lập văn bản</a:t>
              </a:r>
            </a:p>
          </p:txBody>
        </p:sp>
      </p:grpSp>
      <p:grpSp>
        <p:nvGrpSpPr>
          <p:cNvPr id="5" name="Group 4">
            <a:extLst>
              <a:ext uri="{FF2B5EF4-FFF2-40B4-BE49-F238E27FC236}">
                <a16:creationId xmlns:a16="http://schemas.microsoft.com/office/drawing/2014/main" id="{1CF753DD-FE45-C2AA-E8A3-DAD1494EB291}"/>
              </a:ext>
            </a:extLst>
          </p:cNvPr>
          <p:cNvGrpSpPr/>
          <p:nvPr/>
        </p:nvGrpSpPr>
        <p:grpSpPr>
          <a:xfrm>
            <a:off x="2823625" y="4778625"/>
            <a:ext cx="4510169" cy="5084168"/>
            <a:chOff x="12749131" y="466239"/>
            <a:chExt cx="4510169" cy="5084168"/>
          </a:xfrm>
        </p:grpSpPr>
        <p:pic>
          <p:nvPicPr>
            <p:cNvPr id="11" name="Picture 9">
              <a:extLst>
                <a:ext uri="{FF2B5EF4-FFF2-40B4-BE49-F238E27FC236}">
                  <a16:creationId xmlns:a16="http://schemas.microsoft.com/office/drawing/2014/main" id="{DD24924D-87C2-33F5-2BE4-E9380CB9D6CA}"/>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2749131" y="696017"/>
              <a:ext cx="4510169" cy="4854390"/>
            </a:xfrm>
            <a:prstGeom prst="rect">
              <a:avLst/>
            </a:prstGeom>
          </p:spPr>
        </p:pic>
        <p:pic>
          <p:nvPicPr>
            <p:cNvPr id="15" name="Picture 10">
              <a:extLst>
                <a:ext uri="{FF2B5EF4-FFF2-40B4-BE49-F238E27FC236}">
                  <a16:creationId xmlns:a16="http://schemas.microsoft.com/office/drawing/2014/main" id="{7FE9DBF7-ABAF-44F1-A69A-EB23934D1004}"/>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4929914" y="466239"/>
              <a:ext cx="635051" cy="853981"/>
            </a:xfrm>
            <a:prstGeom prst="rect">
              <a:avLst/>
            </a:prstGeom>
          </p:spPr>
        </p:pic>
        <p:sp>
          <p:nvSpPr>
            <p:cNvPr id="26" name="TextBox 25">
              <a:extLst>
                <a:ext uri="{FF2B5EF4-FFF2-40B4-BE49-F238E27FC236}">
                  <a16:creationId xmlns:a16="http://schemas.microsoft.com/office/drawing/2014/main" id="{805A64A6-25E4-4170-AAF8-B8288F7E5205}"/>
                </a:ext>
              </a:extLst>
            </p:cNvPr>
            <p:cNvSpPr txBox="1"/>
            <p:nvPr/>
          </p:nvSpPr>
          <p:spPr>
            <a:xfrm>
              <a:off x="13322657" y="2322423"/>
              <a:ext cx="3438000" cy="1998176"/>
            </a:xfrm>
            <a:prstGeom prst="rect">
              <a:avLst/>
            </a:prstGeom>
            <a:noFill/>
          </p:spPr>
          <p:txBody>
            <a:bodyPr wrap="square">
              <a:spAutoFit/>
            </a:bodyPr>
            <a:lstStyle/>
            <a:p>
              <a:pPr algn="ctr">
                <a:lnSpc>
                  <a:spcPct val="150000"/>
                </a:lnSpc>
              </a:pPr>
              <a:r>
                <a:rPr lang="en-US" sz="4400" b="1">
                  <a:latin typeface="Arial" panose="020B0604020202020204" pitchFamily="34" charset="0"/>
                  <a:cs typeface="Arial" panose="020B0604020202020204" pitchFamily="34" charset="0"/>
                </a:rPr>
                <a:t>I. Tri thức về kiểu bài</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2C6B05-D7EE-1260-A0D7-2212D5EF8873}"/>
              </a:ext>
            </a:extLst>
          </p:cNvPr>
          <p:cNvGrpSpPr/>
          <p:nvPr/>
        </p:nvGrpSpPr>
        <p:grpSpPr>
          <a:xfrm>
            <a:off x="2048937" y="1026140"/>
            <a:ext cx="14076884" cy="8419306"/>
            <a:chOff x="2105558" y="714949"/>
            <a:chExt cx="14076884" cy="8419306"/>
          </a:xfrm>
        </p:grpSpPr>
        <p:pic>
          <p:nvPicPr>
            <p:cNvPr id="27" name="Picture 26">
              <a:extLst>
                <a:ext uri="{FF2B5EF4-FFF2-40B4-BE49-F238E27FC236}">
                  <a16:creationId xmlns:a16="http://schemas.microsoft.com/office/drawing/2014/main" id="{310B17F1-E522-7313-DA66-5C64EA9A42D2}"/>
                </a:ext>
              </a:extLst>
            </p:cNvPr>
            <p:cNvPicPr>
              <a:picLocks noChangeAspect="1"/>
            </p:cNvPicPr>
            <p:nvPr/>
          </p:nvPicPr>
          <p:blipFill>
            <a:blip r:embed="rId2"/>
            <a:stretch>
              <a:fillRect/>
            </a:stretch>
          </p:blipFill>
          <p:spPr>
            <a:xfrm>
              <a:off x="2105558" y="714949"/>
              <a:ext cx="14076884" cy="8419306"/>
            </a:xfrm>
            <a:prstGeom prst="rect">
              <a:avLst/>
            </a:prstGeom>
          </p:spPr>
        </p:pic>
        <p:sp>
          <p:nvSpPr>
            <p:cNvPr id="19" name="TextBox 18">
              <a:extLst>
                <a:ext uri="{FF2B5EF4-FFF2-40B4-BE49-F238E27FC236}">
                  <a16:creationId xmlns:a16="http://schemas.microsoft.com/office/drawing/2014/main" id="{37AFA148-D6CD-7905-3385-D9917E88E610}"/>
                </a:ext>
              </a:extLst>
            </p:cNvPr>
            <p:cNvSpPr txBox="1"/>
            <p:nvPr/>
          </p:nvSpPr>
          <p:spPr>
            <a:xfrm>
              <a:off x="3914775" y="1866900"/>
              <a:ext cx="10458450" cy="1427570"/>
            </a:xfrm>
            <a:prstGeom prst="rect">
              <a:avLst/>
            </a:prstGeom>
            <a:noFill/>
          </p:spPr>
          <p:txBody>
            <a:bodyPr wrap="square">
              <a:spAutoFit/>
            </a:bodyPr>
            <a:lstStyle/>
            <a:p>
              <a:pPr algn="ctr">
                <a:lnSpc>
                  <a:spcPct val="150000"/>
                </a:lnSpc>
              </a:pPr>
              <a:r>
                <a:rPr lang="en-US" sz="6600" b="1">
                  <a:solidFill>
                    <a:srgbClr val="2D3456"/>
                  </a:solidFill>
                  <a:latin typeface="Arial" panose="020B0604020202020204" pitchFamily="34" charset="0"/>
                  <a:cs typeface="Arial" panose="020B0604020202020204" pitchFamily="34" charset="0"/>
                </a:rPr>
                <a:t>VẬN DỤNG</a:t>
              </a:r>
            </a:p>
          </p:txBody>
        </p:sp>
        <p:pic>
          <p:nvPicPr>
            <p:cNvPr id="2" name="Picture 8">
              <a:extLst>
                <a:ext uri="{FF2B5EF4-FFF2-40B4-BE49-F238E27FC236}">
                  <a16:creationId xmlns:a16="http://schemas.microsoft.com/office/drawing/2014/main" id="{DC45DF9D-45A4-05C2-4BE3-102E2D896AAE}"/>
                </a:ext>
              </a:extLst>
            </p:cNvPr>
            <p:cNvPicPr>
              <a:picLocks noChangeAspect="1"/>
            </p:cNvPicPr>
            <p:nvPr/>
          </p:nvPicPr>
          <p:blipFill>
            <a:blip r:embed="rId3"/>
            <a:srcRect/>
            <a:stretch>
              <a:fillRect/>
            </a:stretch>
          </p:blipFill>
          <p:spPr>
            <a:xfrm>
              <a:off x="6682748" y="5806497"/>
              <a:ext cx="4764237" cy="3186083"/>
            </a:xfrm>
            <a:prstGeom prst="rect">
              <a:avLst/>
            </a:prstGeom>
          </p:spPr>
        </p:pic>
      </p:grpSp>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2580" y="8832402"/>
            <a:ext cx="976412" cy="1226088"/>
          </a:xfrm>
          <a:prstGeom prst="rect">
            <a:avLst/>
          </a:prstGeom>
        </p:spPr>
      </p:pic>
      <p:grpSp>
        <p:nvGrpSpPr>
          <p:cNvPr id="8" name="Group 8"/>
          <p:cNvGrpSpPr>
            <a:grpSpLocks noChangeAspect="1"/>
          </p:cNvGrpSpPr>
          <p:nvPr/>
        </p:nvGrpSpPr>
        <p:grpSpPr>
          <a:xfrm>
            <a:off x="1028700" y="4311186"/>
            <a:ext cx="3367860" cy="3367847"/>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p:spPr>
        </p:sp>
      </p:grpSp>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921329" y="7817182"/>
            <a:ext cx="2064655" cy="2192201"/>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974953" y="2695608"/>
            <a:ext cx="2301916" cy="1263961"/>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6926260" flipV="1">
            <a:off x="16009407" y="1737513"/>
            <a:ext cx="1888498" cy="1569170"/>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841029">
            <a:off x="813372" y="894096"/>
            <a:ext cx="952525" cy="912692"/>
          </a:xfrm>
          <a:prstGeom prst="rect">
            <a:avLst/>
          </a:prstGeom>
        </p:spPr>
      </p:pic>
      <p:pic>
        <p:nvPicPr>
          <p:cNvPr id="15"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755759">
            <a:off x="5760165" y="9196503"/>
            <a:ext cx="770000" cy="737800"/>
          </a:xfrm>
          <a:prstGeom prst="rect">
            <a:avLst/>
          </a:prstGeom>
        </p:spPr>
      </p:pic>
      <p:sp>
        <p:nvSpPr>
          <p:cNvPr id="16" name="TextBox 15">
            <a:extLst>
              <a:ext uri="{FF2B5EF4-FFF2-40B4-BE49-F238E27FC236}">
                <a16:creationId xmlns:a16="http://schemas.microsoft.com/office/drawing/2014/main" id="{959CD8D1-4DA8-AF02-7DE9-1B9BA59A855A}"/>
              </a:ext>
            </a:extLst>
          </p:cNvPr>
          <p:cNvSpPr txBox="1"/>
          <p:nvPr/>
        </p:nvSpPr>
        <p:spPr>
          <a:xfrm>
            <a:off x="2825539" y="3686785"/>
            <a:ext cx="12636922" cy="3416320"/>
          </a:xfrm>
          <a:prstGeom prst="rect">
            <a:avLst/>
          </a:prstGeom>
          <a:noFill/>
        </p:spPr>
        <p:txBody>
          <a:bodyPr wrap="square">
            <a:spAutoFit/>
          </a:bodyPr>
          <a:lstStyle/>
          <a:p>
            <a:pPr algn="just">
              <a:lnSpc>
                <a:spcPct val="150000"/>
              </a:lnSpc>
            </a:pPr>
            <a:r>
              <a:rPr lang="en-US" sz="4800" b="1" i="1">
                <a:solidFill>
                  <a:srgbClr val="000000"/>
                </a:solidFill>
                <a:latin typeface="Arial" panose="020B0604020202020204" pitchFamily="34" charset="0"/>
                <a:ea typeface="Calibri" panose="020F0502020204030204" pitchFamily="34" charset="0"/>
                <a:cs typeface="Arial" panose="020B0604020202020204" pitchFamily="34" charset="0"/>
              </a:rPr>
              <a:t>Nhiệm vụ: </a:t>
            </a:r>
            <a:r>
              <a:rPr lang="en-US" sz="4800" smtClean="0">
                <a:solidFill>
                  <a:srgbClr val="000000"/>
                </a:solidFill>
                <a:latin typeface="Arial" panose="020B0604020202020204" pitchFamily="34" charset="0"/>
                <a:ea typeface="Calibri" panose="020F0502020204030204" pitchFamily="34" charset="0"/>
                <a:cs typeface="Arial" panose="020B0604020202020204" pitchFamily="34" charset="0"/>
              </a:rPr>
              <a:t>Viết phần mở đầu thành đoạn văn tại lớp</a:t>
            </a:r>
            <a:r>
              <a:rPr lang="vi-VN" sz="4800" smtClean="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4800" smtClean="0">
                <a:solidFill>
                  <a:srgbClr val="000000"/>
                </a:solidFill>
                <a:latin typeface="Arial" panose="020B0604020202020204" pitchFamily="34" charset="0"/>
                <a:ea typeface="Calibri" panose="020F0502020204030204" pitchFamily="34" charset="0"/>
                <a:cs typeface="Arial" panose="020B0604020202020204" pitchFamily="34" charset="0"/>
              </a:rPr>
              <a:t> Về nhà viết các phần còn lại thành văn bản hoàn chỉnh.</a:t>
            </a:r>
            <a:endParaRPr lang="vi-VN" sz="480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98654">
            <a:off x="11119114" y="3098461"/>
            <a:ext cx="430559" cy="540657"/>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304800" y="-419100"/>
            <a:ext cx="2058667" cy="1680387"/>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37502">
            <a:off x="8763813" y="8526496"/>
            <a:ext cx="760375" cy="760375"/>
          </a:xfrm>
          <a:prstGeom prst="rect">
            <a:avLst/>
          </a:prstGeom>
        </p:spPr>
      </p:pic>
      <p:pic>
        <p:nvPicPr>
          <p:cNvPr id="23" name="Picture 2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4754001" y="9359093"/>
            <a:ext cx="555742" cy="617491"/>
          </a:xfrm>
          <a:prstGeom prst="rect">
            <a:avLst/>
          </a:prstGeom>
        </p:spPr>
      </p:pic>
      <p:sp>
        <p:nvSpPr>
          <p:cNvPr id="9" name="TextBox 18">
            <a:extLst>
              <a:ext uri="{FF2B5EF4-FFF2-40B4-BE49-F238E27FC236}">
                <a16:creationId xmlns:a16="http://schemas.microsoft.com/office/drawing/2014/main" id="{9FE35593-51CB-92A9-42C9-C3BB432E42A0}"/>
              </a:ext>
            </a:extLst>
          </p:cNvPr>
          <p:cNvSpPr txBox="1"/>
          <p:nvPr/>
        </p:nvSpPr>
        <p:spPr>
          <a:xfrm>
            <a:off x="3634005" y="1446070"/>
            <a:ext cx="11019989" cy="1133515"/>
          </a:xfrm>
          <a:prstGeom prst="rect">
            <a:avLst/>
          </a:prstGeom>
        </p:spPr>
        <p:txBody>
          <a:bodyPr lIns="0" tIns="0" rIns="0" bIns="0" rtlCol="0" anchor="t">
            <a:spAutoFit/>
          </a:bodyPr>
          <a:lstStyle/>
          <a:p>
            <a:pPr algn="ctr">
              <a:lnSpc>
                <a:spcPts val="9600"/>
              </a:lnSpc>
            </a:pPr>
            <a:r>
              <a:rPr lang="en-US" sz="7200" b="1">
                <a:solidFill>
                  <a:srgbClr val="2D3456"/>
                </a:solidFill>
                <a:latin typeface="Arial" panose="020B0604020202020204" pitchFamily="34" charset="0"/>
                <a:cs typeface="Arial" panose="020B0604020202020204" pitchFamily="34" charset="0"/>
              </a:rPr>
              <a:t>HƯỚNG DẪN VỀ NHÀ</a:t>
            </a:r>
          </a:p>
        </p:txBody>
      </p:sp>
      <p:grpSp>
        <p:nvGrpSpPr>
          <p:cNvPr id="18" name="Group 17">
            <a:extLst>
              <a:ext uri="{FF2B5EF4-FFF2-40B4-BE49-F238E27FC236}">
                <a16:creationId xmlns:a16="http://schemas.microsoft.com/office/drawing/2014/main" id="{5AE254F3-0568-2FD1-B426-DAE9A2A4F805}"/>
              </a:ext>
            </a:extLst>
          </p:cNvPr>
          <p:cNvGrpSpPr/>
          <p:nvPr/>
        </p:nvGrpSpPr>
        <p:grpSpPr>
          <a:xfrm>
            <a:off x="9774314" y="3086478"/>
            <a:ext cx="7358510" cy="5893774"/>
            <a:chOff x="9825444" y="3636439"/>
            <a:chExt cx="7358510" cy="5893774"/>
          </a:xfrm>
        </p:grpSpPr>
        <p:pic>
          <p:nvPicPr>
            <p:cNvPr id="14" name="Picture 13">
              <a:extLst>
                <a:ext uri="{FF2B5EF4-FFF2-40B4-BE49-F238E27FC236}">
                  <a16:creationId xmlns:a16="http://schemas.microsoft.com/office/drawing/2014/main" id="{BC064A35-CE4A-1119-93A0-7D4C58C553AA}"/>
                </a:ext>
              </a:extLst>
            </p:cNvPr>
            <p:cNvPicPr>
              <a:picLocks noChangeAspect="1"/>
            </p:cNvPicPr>
            <p:nvPr/>
          </p:nvPicPr>
          <p:blipFill>
            <a:blip r:embed="rId10"/>
            <a:stretch>
              <a:fillRect/>
            </a:stretch>
          </p:blipFill>
          <p:spPr>
            <a:xfrm>
              <a:off x="9825444" y="3636439"/>
              <a:ext cx="7358510" cy="5893774"/>
            </a:xfrm>
            <a:prstGeom prst="rect">
              <a:avLst/>
            </a:prstGeom>
          </p:spPr>
        </p:pic>
        <p:sp>
          <p:nvSpPr>
            <p:cNvPr id="17" name="TextBox 12">
              <a:extLst>
                <a:ext uri="{FF2B5EF4-FFF2-40B4-BE49-F238E27FC236}">
                  <a16:creationId xmlns:a16="http://schemas.microsoft.com/office/drawing/2014/main" id="{EC142C97-53FB-1240-656C-463F704374E8}"/>
                </a:ext>
              </a:extLst>
            </p:cNvPr>
            <p:cNvSpPr txBox="1"/>
            <p:nvPr/>
          </p:nvSpPr>
          <p:spPr>
            <a:xfrm>
              <a:off x="10025530" y="4905945"/>
              <a:ext cx="6958339" cy="2769989"/>
            </a:xfrm>
            <a:prstGeom prst="rect">
              <a:avLst/>
            </a:prstGeom>
          </p:spPr>
          <p:txBody>
            <a:bodyPr wrap="square" lIns="0" tIns="0" rIns="0" bIns="0" rtlCol="0" anchor="t">
              <a:spAutoFit/>
            </a:bodyPr>
            <a:lstStyle/>
            <a:p>
              <a:pPr algn="ctr">
                <a:lnSpc>
                  <a:spcPct val="150000"/>
                </a:lnSpc>
              </a:pPr>
              <a:r>
                <a:rPr lang="vi-VN" sz="4000">
                  <a:latin typeface="Arial" panose="020B0604020202020204" pitchFamily="34" charset="0"/>
                  <a:cs typeface="Arial" panose="020B0604020202020204" pitchFamily="34" charset="0"/>
                </a:rPr>
                <a:t>Soạn trước bài </a:t>
              </a:r>
              <a:r>
                <a:rPr lang="vi-VN" sz="4000" b="1" i="1">
                  <a:latin typeface="Arial" panose="020B0604020202020204" pitchFamily="34" charset="0"/>
                  <a:cs typeface="Arial" panose="020B0604020202020204" pitchFamily="34" charset="0"/>
                </a:rPr>
                <a:t>Nói và nghe. </a:t>
              </a:r>
              <a:r>
                <a:rPr lang="vi-VN" sz="4000" b="1" i="1" smtClean="0">
                  <a:latin typeface="Arial" panose="020B0604020202020204" pitchFamily="34" charset="0"/>
                  <a:cs typeface="Arial" panose="020B0604020202020204" pitchFamily="34" charset="0"/>
                </a:rPr>
                <a:t>Th</a:t>
              </a:r>
              <a:r>
                <a:rPr lang="en-US" sz="4000" b="1" i="1" smtClean="0">
                  <a:latin typeface="Arial" panose="020B0604020202020204" pitchFamily="34" charset="0"/>
                  <a:cs typeface="Arial" panose="020B0604020202020204" pitchFamily="34" charset="0"/>
                </a:rPr>
                <a:t>ảo luận, tranh luận về một vấn đề trong đời sống.</a:t>
              </a:r>
              <a:endParaRPr lang="en-US" sz="4000" b="1" i="1">
                <a:latin typeface="Arial" panose="020B0604020202020204" pitchFamily="34" charset="0"/>
                <a:cs typeface="Arial" panose="020B0604020202020204" pitchFamily="34" charset="0"/>
              </a:endParaRPr>
            </a:p>
          </p:txBody>
        </p:sp>
      </p:grpSp>
      <p:grpSp>
        <p:nvGrpSpPr>
          <p:cNvPr id="26" name="Group 25">
            <a:extLst>
              <a:ext uri="{FF2B5EF4-FFF2-40B4-BE49-F238E27FC236}">
                <a16:creationId xmlns:a16="http://schemas.microsoft.com/office/drawing/2014/main" id="{60D793A9-6679-EB21-25C7-10D15718D130}"/>
              </a:ext>
            </a:extLst>
          </p:cNvPr>
          <p:cNvGrpSpPr/>
          <p:nvPr/>
        </p:nvGrpSpPr>
        <p:grpSpPr>
          <a:xfrm>
            <a:off x="1132995" y="3086478"/>
            <a:ext cx="7358510" cy="5893774"/>
            <a:chOff x="9825445" y="3837703"/>
            <a:chExt cx="7358510" cy="5893774"/>
          </a:xfrm>
        </p:grpSpPr>
        <p:pic>
          <p:nvPicPr>
            <p:cNvPr id="27" name="Picture 26">
              <a:extLst>
                <a:ext uri="{FF2B5EF4-FFF2-40B4-BE49-F238E27FC236}">
                  <a16:creationId xmlns:a16="http://schemas.microsoft.com/office/drawing/2014/main" id="{2796DED9-BC13-B9C4-587B-3C806230D139}"/>
                </a:ext>
              </a:extLst>
            </p:cNvPr>
            <p:cNvPicPr>
              <a:picLocks noChangeAspect="1"/>
            </p:cNvPicPr>
            <p:nvPr/>
          </p:nvPicPr>
          <p:blipFill>
            <a:blip r:embed="rId10"/>
            <a:stretch>
              <a:fillRect/>
            </a:stretch>
          </p:blipFill>
          <p:spPr>
            <a:xfrm>
              <a:off x="9825445" y="3837703"/>
              <a:ext cx="7358510" cy="5893774"/>
            </a:xfrm>
            <a:prstGeom prst="rect">
              <a:avLst/>
            </a:prstGeom>
          </p:spPr>
        </p:pic>
        <p:sp>
          <p:nvSpPr>
            <p:cNvPr id="28" name="TextBox 12">
              <a:extLst>
                <a:ext uri="{FF2B5EF4-FFF2-40B4-BE49-F238E27FC236}">
                  <a16:creationId xmlns:a16="http://schemas.microsoft.com/office/drawing/2014/main" id="{228A8CBF-5ED0-3879-9EE0-DF85006EAC0A}"/>
                </a:ext>
              </a:extLst>
            </p:cNvPr>
            <p:cNvSpPr txBox="1"/>
            <p:nvPr/>
          </p:nvSpPr>
          <p:spPr>
            <a:xfrm>
              <a:off x="10025530" y="4913565"/>
              <a:ext cx="6958339" cy="4616648"/>
            </a:xfrm>
            <a:prstGeom prst="rect">
              <a:avLst/>
            </a:prstGeom>
          </p:spPr>
          <p:txBody>
            <a:bodyPr wrap="square" lIns="0" tIns="0" rIns="0" bIns="0" rtlCol="0" anchor="t">
              <a:spAutoFit/>
            </a:bodyPr>
            <a:lstStyle/>
            <a:p>
              <a:pPr algn="ctr">
                <a:lnSpc>
                  <a:spcPct val="150000"/>
                </a:lnSpc>
              </a:pPr>
              <a:r>
                <a:rPr lang="en-US" sz="4000">
                  <a:latin typeface="Arial" panose="020B0604020202020204" pitchFamily="34" charset="0"/>
                  <a:cs typeface="Arial" panose="020B0604020202020204" pitchFamily="34" charset="0"/>
                </a:rPr>
                <a:t>Ôn lại bài </a:t>
              </a:r>
              <a:r>
                <a:rPr lang="en-US" sz="4000" b="1" i="1">
                  <a:latin typeface="Arial" panose="020B0604020202020204" pitchFamily="34" charset="0"/>
                  <a:cs typeface="Arial" panose="020B0604020202020204" pitchFamily="34" charset="0"/>
                </a:rPr>
                <a:t>Viết </a:t>
              </a:r>
              <a:r>
                <a:rPr lang="en-US" sz="4000" b="1" i="1" smtClean="0">
                  <a:latin typeface="Arial" panose="020B0604020202020204" pitchFamily="34" charset="0"/>
                  <a:cs typeface="Arial" panose="020B0604020202020204" pitchFamily="34" charset="0"/>
                </a:rPr>
                <a:t>VBTM (về một đối tượng) có lồng ghép một hay nhiều yếu tố như miêu tả, biểu cảm, tự sự, nghị luận</a:t>
              </a:r>
              <a:r>
                <a:rPr lang="en-US" sz="4000" b="1" i="1" smtClean="0">
                  <a:latin typeface="Arial" panose="020B0604020202020204" pitchFamily="34" charset="0"/>
                  <a:cs typeface="Arial" panose="020B0604020202020204" pitchFamily="34" charset="0"/>
                </a:rPr>
                <a:t>.</a:t>
              </a:r>
              <a:endParaRPr lang="en-US" sz="4000" b="1" i="1">
                <a:latin typeface="Arial" panose="020B0604020202020204" pitchFamily="34" charset="0"/>
                <a:cs typeface="Arial" panose="020B0604020202020204"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par>
                                <p:cTn id="13" presetID="22" presetClass="entr" presetSubtype="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357332" y="1332389"/>
            <a:ext cx="13573337" cy="762222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768580" y="1563329"/>
            <a:ext cx="12750841" cy="7160342"/>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406874" flipH="1">
            <a:off x="11955482" y="692216"/>
            <a:ext cx="1614912" cy="1885778"/>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406874" flipH="1">
            <a:off x="4114342" y="693189"/>
            <a:ext cx="1614912" cy="1885778"/>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816795" y="5280132"/>
            <a:ext cx="763097" cy="958226"/>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b="12314"/>
          <a:stretch>
            <a:fillRect/>
          </a:stretch>
        </p:blipFill>
        <p:spPr>
          <a:xfrm>
            <a:off x="13539848" y="6466636"/>
            <a:ext cx="4040044" cy="3820364"/>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981402">
            <a:off x="4117054" y="7303487"/>
            <a:ext cx="675282" cy="675282"/>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490225">
            <a:off x="576052" y="679843"/>
            <a:ext cx="1664166" cy="1766972"/>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3947086">
            <a:off x="13835675" y="4394229"/>
            <a:ext cx="555277" cy="555277"/>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flipV="1">
            <a:off x="0" y="8423634"/>
            <a:ext cx="3029863" cy="1863366"/>
          </a:xfrm>
          <a:prstGeom prst="rect">
            <a:avLst/>
          </a:prstGeom>
        </p:spPr>
      </p:pic>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flipH="1">
            <a:off x="15258137" y="0"/>
            <a:ext cx="3029863" cy="1863366"/>
          </a:xfrm>
          <a:prstGeom prst="rect">
            <a:avLst/>
          </a:prstGeom>
        </p:spPr>
      </p:pic>
      <p:pic>
        <p:nvPicPr>
          <p:cNvPr id="15"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2550592">
            <a:off x="673750" y="3935881"/>
            <a:ext cx="770000" cy="737800"/>
          </a:xfrm>
          <a:prstGeom prst="rect">
            <a:avLst/>
          </a:prstGeom>
        </p:spPr>
      </p:pic>
      <p:sp>
        <p:nvSpPr>
          <p:cNvPr id="17" name="TextBox 16">
            <a:extLst>
              <a:ext uri="{FF2B5EF4-FFF2-40B4-BE49-F238E27FC236}">
                <a16:creationId xmlns:a16="http://schemas.microsoft.com/office/drawing/2014/main" id="{79E96CCD-B8E4-F1CE-0A7F-F4129F3E3C76}"/>
              </a:ext>
            </a:extLst>
          </p:cNvPr>
          <p:cNvSpPr txBox="1"/>
          <p:nvPr/>
        </p:nvSpPr>
        <p:spPr>
          <a:xfrm>
            <a:off x="3029863" y="2375581"/>
            <a:ext cx="11889601" cy="5404172"/>
          </a:xfrm>
          <a:prstGeom prst="rect">
            <a:avLst/>
          </a:prstGeom>
          <a:noFill/>
        </p:spPr>
        <p:txBody>
          <a:bodyPr wrap="square">
            <a:spAutoFit/>
          </a:bodyPr>
          <a:lstStyle/>
          <a:p>
            <a:pPr algn="ctr">
              <a:lnSpc>
                <a:spcPct val="150000"/>
              </a:lnSpc>
            </a:pPr>
            <a:r>
              <a:rPr lang="vi-VN" sz="8000" b="1">
                <a:solidFill>
                  <a:srgbClr val="2D3456"/>
                </a:solidFill>
                <a:latin typeface="Arial" panose="020B0604020202020204" pitchFamily="34" charset="0"/>
                <a:cs typeface="Arial" panose="020B0604020202020204" pitchFamily="34" charset="0"/>
              </a:rPr>
              <a:t>CẢM ƠN CÁC BẠN ĐÃ CHÚ Ý LẮNG NGHE, HẸN GẶP LẠI!</a:t>
            </a:r>
          </a:p>
        </p:txBody>
      </p:sp>
    </p:spTree>
  </p:cSld>
  <p:clrMapOvr>
    <a:masterClrMapping/>
  </p:clrMapOvr>
  <p:transition spd="med">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49911" r="20505"/>
          <a:stretch>
            <a:fillRect/>
          </a:stretch>
        </p:blipFill>
        <p:spPr>
          <a:xfrm>
            <a:off x="14621085" y="-222486"/>
            <a:ext cx="3666915" cy="1566935"/>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18707" r="3854"/>
          <a:stretch>
            <a:fillRect/>
          </a:stretch>
        </p:blipFill>
        <p:spPr>
          <a:xfrm>
            <a:off x="0" y="0"/>
            <a:ext cx="1666541" cy="3345010"/>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49911" r="20505"/>
          <a:stretch>
            <a:fillRect/>
          </a:stretch>
        </p:blipFill>
        <p:spPr>
          <a:xfrm flipH="1" flipV="1">
            <a:off x="0" y="8685462"/>
            <a:ext cx="3747892" cy="1601538"/>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210692" y="8915166"/>
            <a:ext cx="1077308" cy="1352784"/>
          </a:xfrm>
          <a:prstGeom prst="rect">
            <a:avLst/>
          </a:prstGeom>
        </p:spPr>
      </p:pic>
      <p:grpSp>
        <p:nvGrpSpPr>
          <p:cNvPr id="15" name="Group 14">
            <a:extLst>
              <a:ext uri="{FF2B5EF4-FFF2-40B4-BE49-F238E27FC236}">
                <a16:creationId xmlns:a16="http://schemas.microsoft.com/office/drawing/2014/main" id="{3AF29E32-CC19-A4CC-B72D-85B115DFFB05}"/>
              </a:ext>
            </a:extLst>
          </p:cNvPr>
          <p:cNvGrpSpPr/>
          <p:nvPr/>
        </p:nvGrpSpPr>
        <p:grpSpPr>
          <a:xfrm>
            <a:off x="4167800" y="2822103"/>
            <a:ext cx="9952399" cy="5043252"/>
            <a:chOff x="4167800" y="2822103"/>
            <a:chExt cx="9952399" cy="5043252"/>
          </a:xfrm>
        </p:grpSpPr>
        <p:grpSp>
          <p:nvGrpSpPr>
            <p:cNvPr id="2" name="Group 1">
              <a:extLst>
                <a:ext uri="{FF2B5EF4-FFF2-40B4-BE49-F238E27FC236}">
                  <a16:creationId xmlns:a16="http://schemas.microsoft.com/office/drawing/2014/main" id="{FCEB1D41-4E7B-35DB-7A0F-01C65141A6A5}"/>
                </a:ext>
              </a:extLst>
            </p:cNvPr>
            <p:cNvGrpSpPr/>
            <p:nvPr/>
          </p:nvGrpSpPr>
          <p:grpSpPr>
            <a:xfrm>
              <a:off x="4167800" y="3605570"/>
              <a:ext cx="9952399" cy="4259785"/>
              <a:chOff x="1625727" y="1436835"/>
              <a:chExt cx="15078455" cy="4259785"/>
            </a:xfrm>
          </p:grpSpPr>
          <p:grpSp>
            <p:nvGrpSpPr>
              <p:cNvPr id="3" name="Group 4">
                <a:extLst>
                  <a:ext uri="{FF2B5EF4-FFF2-40B4-BE49-F238E27FC236}">
                    <a16:creationId xmlns:a16="http://schemas.microsoft.com/office/drawing/2014/main" id="{9CA26B9A-9489-7573-298C-906CF90FEF20}"/>
                  </a:ext>
                </a:extLst>
              </p:cNvPr>
              <p:cNvGrpSpPr/>
              <p:nvPr/>
            </p:nvGrpSpPr>
            <p:grpSpPr>
              <a:xfrm>
                <a:off x="1625727" y="1436835"/>
                <a:ext cx="15032355" cy="4259785"/>
                <a:chOff x="-3810" y="0"/>
                <a:chExt cx="4555259" cy="1375562"/>
              </a:xfrm>
            </p:grpSpPr>
            <p:sp>
              <p:nvSpPr>
                <p:cNvPr id="5" name="Freeform 5">
                  <a:extLst>
                    <a:ext uri="{FF2B5EF4-FFF2-40B4-BE49-F238E27FC236}">
                      <a16:creationId xmlns:a16="http://schemas.microsoft.com/office/drawing/2014/main" id="{D498F4DB-E597-A60A-ADD3-A016316E1C91}"/>
                    </a:ext>
                  </a:extLst>
                </p:cNvPr>
                <p:cNvSpPr/>
                <p:nvPr/>
              </p:nvSpPr>
              <p:spPr>
                <a:xfrm>
                  <a:off x="10160" y="16510"/>
                  <a:ext cx="4526049" cy="1344512"/>
                </a:xfrm>
                <a:custGeom>
                  <a:avLst/>
                  <a:gdLst/>
                  <a:ahLst/>
                  <a:cxnLst/>
                  <a:rect l="l" t="t" r="r" b="b"/>
                  <a:pathLst>
                    <a:path w="4526049" h="1980200">
                      <a:moveTo>
                        <a:pt x="4526049" y="1980200"/>
                      </a:moveTo>
                      <a:lnTo>
                        <a:pt x="0" y="1972579"/>
                      </a:lnTo>
                      <a:lnTo>
                        <a:pt x="0" y="700012"/>
                      </a:lnTo>
                      <a:lnTo>
                        <a:pt x="17780" y="19050"/>
                      </a:lnTo>
                      <a:lnTo>
                        <a:pt x="2254927" y="0"/>
                      </a:lnTo>
                      <a:lnTo>
                        <a:pt x="4506999" y="5080"/>
                      </a:lnTo>
                      <a:close/>
                    </a:path>
                  </a:pathLst>
                </a:custGeom>
                <a:solidFill>
                  <a:srgbClr val="FFFFFF"/>
                </a:solidFill>
              </p:spPr>
            </p:sp>
            <p:sp>
              <p:nvSpPr>
                <p:cNvPr id="6" name="Freeform 6">
                  <a:extLst>
                    <a:ext uri="{FF2B5EF4-FFF2-40B4-BE49-F238E27FC236}">
                      <a16:creationId xmlns:a16="http://schemas.microsoft.com/office/drawing/2014/main" id="{5B5251D1-FFD9-8E6F-2BF8-E16AB12FF66F}"/>
                    </a:ext>
                  </a:extLst>
                </p:cNvPr>
                <p:cNvSpPr/>
                <p:nvPr/>
              </p:nvSpPr>
              <p:spPr>
                <a:xfrm>
                  <a:off x="-3810" y="0"/>
                  <a:ext cx="4555259" cy="1375562"/>
                </a:xfrm>
                <a:custGeom>
                  <a:avLst/>
                  <a:gdLst/>
                  <a:ahLst/>
                  <a:cxnLst/>
                  <a:rect l="l" t="t" r="r" b="b"/>
                  <a:pathLst>
                    <a:path w="4555259" h="2006869">
                      <a:moveTo>
                        <a:pt x="4520969" y="21590"/>
                      </a:moveTo>
                      <a:cubicBezTo>
                        <a:pt x="4522239" y="34290"/>
                        <a:pt x="4522239" y="44450"/>
                        <a:pt x="4523509" y="54610"/>
                      </a:cubicBezTo>
                      <a:cubicBezTo>
                        <a:pt x="4526049" y="93443"/>
                        <a:pt x="4527319" y="135584"/>
                        <a:pt x="4529859" y="176220"/>
                      </a:cubicBezTo>
                      <a:cubicBezTo>
                        <a:pt x="4529859" y="234915"/>
                        <a:pt x="4542559" y="1392276"/>
                        <a:pt x="4548909" y="1450972"/>
                      </a:cubicBezTo>
                      <a:cubicBezTo>
                        <a:pt x="4555259" y="1539768"/>
                        <a:pt x="4551449" y="1630069"/>
                        <a:pt x="4551449" y="1718865"/>
                      </a:cubicBezTo>
                      <a:cubicBezTo>
                        <a:pt x="4551449" y="1797126"/>
                        <a:pt x="4552719" y="1869367"/>
                        <a:pt x="4553989" y="1945909"/>
                      </a:cubicBezTo>
                      <a:cubicBezTo>
                        <a:pt x="4553989" y="1967499"/>
                        <a:pt x="4553989" y="1981469"/>
                        <a:pt x="4553989" y="2005599"/>
                      </a:cubicBezTo>
                      <a:cubicBezTo>
                        <a:pt x="4531129" y="2005599"/>
                        <a:pt x="4510809" y="2006869"/>
                        <a:pt x="4481275" y="2005599"/>
                      </a:cubicBezTo>
                      <a:cubicBezTo>
                        <a:pt x="4252287" y="2000519"/>
                        <a:pt x="4019776" y="2006869"/>
                        <a:pt x="3790788" y="2001789"/>
                      </a:cubicBezTo>
                      <a:cubicBezTo>
                        <a:pt x="3653395" y="1997979"/>
                        <a:pt x="3519525" y="2000519"/>
                        <a:pt x="3382132" y="1997979"/>
                      </a:cubicBezTo>
                      <a:cubicBezTo>
                        <a:pt x="3318720" y="1996709"/>
                        <a:pt x="3255308" y="1995439"/>
                        <a:pt x="3191896" y="1994169"/>
                      </a:cubicBezTo>
                      <a:cubicBezTo>
                        <a:pt x="3153144" y="1994169"/>
                        <a:pt x="3117915" y="1995439"/>
                        <a:pt x="3079163" y="1995439"/>
                      </a:cubicBezTo>
                      <a:cubicBezTo>
                        <a:pt x="2980522" y="1994169"/>
                        <a:pt x="2709259" y="1995439"/>
                        <a:pt x="2610618" y="1994169"/>
                      </a:cubicBezTo>
                      <a:cubicBezTo>
                        <a:pt x="2540160" y="1992899"/>
                        <a:pt x="1131002" y="2001789"/>
                        <a:pt x="1060544" y="2000519"/>
                      </a:cubicBezTo>
                      <a:cubicBezTo>
                        <a:pt x="1042930" y="2000519"/>
                        <a:pt x="1021793" y="2001789"/>
                        <a:pt x="1004178" y="2001789"/>
                      </a:cubicBezTo>
                      <a:cubicBezTo>
                        <a:pt x="961903" y="2001789"/>
                        <a:pt x="923152" y="2003059"/>
                        <a:pt x="880877" y="2003059"/>
                      </a:cubicBezTo>
                      <a:cubicBezTo>
                        <a:pt x="775190" y="2003059"/>
                        <a:pt x="673026" y="2001789"/>
                        <a:pt x="567339" y="2000519"/>
                      </a:cubicBezTo>
                      <a:cubicBezTo>
                        <a:pt x="503927" y="1999249"/>
                        <a:pt x="440515" y="1997979"/>
                        <a:pt x="380626" y="1996709"/>
                      </a:cubicBezTo>
                      <a:cubicBezTo>
                        <a:pt x="267893" y="1995439"/>
                        <a:pt x="155161" y="1994169"/>
                        <a:pt x="48260" y="1994169"/>
                      </a:cubicBezTo>
                      <a:cubicBezTo>
                        <a:pt x="38100" y="1994169"/>
                        <a:pt x="29210" y="1994169"/>
                        <a:pt x="19050" y="1992899"/>
                      </a:cubicBezTo>
                      <a:cubicBezTo>
                        <a:pt x="10160" y="1991629"/>
                        <a:pt x="5080" y="1985279"/>
                        <a:pt x="7620" y="1976389"/>
                      </a:cubicBezTo>
                      <a:cubicBezTo>
                        <a:pt x="16510" y="1944618"/>
                        <a:pt x="12700" y="1906993"/>
                        <a:pt x="11430" y="1867862"/>
                      </a:cubicBezTo>
                      <a:cubicBezTo>
                        <a:pt x="10160" y="1788096"/>
                        <a:pt x="6350" y="1709835"/>
                        <a:pt x="7620" y="1630069"/>
                      </a:cubicBezTo>
                      <a:cubicBezTo>
                        <a:pt x="5080" y="1530738"/>
                        <a:pt x="0" y="301136"/>
                        <a:pt x="7620" y="200300"/>
                      </a:cubicBezTo>
                      <a:cubicBezTo>
                        <a:pt x="8890" y="180735"/>
                        <a:pt x="7620" y="159664"/>
                        <a:pt x="8890" y="140099"/>
                      </a:cubicBezTo>
                      <a:cubicBezTo>
                        <a:pt x="10160" y="108494"/>
                        <a:pt x="12700" y="73878"/>
                        <a:pt x="13970" y="44450"/>
                      </a:cubicBezTo>
                      <a:cubicBezTo>
                        <a:pt x="13970" y="41910"/>
                        <a:pt x="15240" y="39370"/>
                        <a:pt x="16510" y="38100"/>
                      </a:cubicBezTo>
                      <a:cubicBezTo>
                        <a:pt x="38100" y="35560"/>
                        <a:pt x="67088" y="30480"/>
                        <a:pt x="123455" y="29210"/>
                      </a:cubicBezTo>
                      <a:cubicBezTo>
                        <a:pt x="218573" y="25400"/>
                        <a:pt x="313691" y="22860"/>
                        <a:pt x="412332" y="20320"/>
                      </a:cubicBezTo>
                      <a:cubicBezTo>
                        <a:pt x="479267" y="17780"/>
                        <a:pt x="546202" y="16510"/>
                        <a:pt x="609614" y="13970"/>
                      </a:cubicBezTo>
                      <a:cubicBezTo>
                        <a:pt x="673026" y="11430"/>
                        <a:pt x="739961" y="8890"/>
                        <a:pt x="803373" y="8890"/>
                      </a:cubicBezTo>
                      <a:cubicBezTo>
                        <a:pt x="873831" y="7620"/>
                        <a:pt x="944289" y="10160"/>
                        <a:pt x="1014747" y="8890"/>
                      </a:cubicBezTo>
                      <a:cubicBezTo>
                        <a:pt x="1102819" y="8890"/>
                        <a:pt x="2698690" y="6350"/>
                        <a:pt x="2786763" y="5080"/>
                      </a:cubicBezTo>
                      <a:cubicBezTo>
                        <a:pt x="2871312" y="3810"/>
                        <a:pt x="2955862" y="2540"/>
                        <a:pt x="3043934" y="2540"/>
                      </a:cubicBezTo>
                      <a:cubicBezTo>
                        <a:pt x="3188373" y="1270"/>
                        <a:pt x="3329288" y="0"/>
                        <a:pt x="3473727" y="0"/>
                      </a:cubicBezTo>
                      <a:cubicBezTo>
                        <a:pt x="3533616" y="0"/>
                        <a:pt x="3597029" y="2540"/>
                        <a:pt x="3656918" y="2540"/>
                      </a:cubicBezTo>
                      <a:cubicBezTo>
                        <a:pt x="3822494" y="3810"/>
                        <a:pt x="3991593" y="5080"/>
                        <a:pt x="4157168" y="7620"/>
                      </a:cubicBezTo>
                      <a:cubicBezTo>
                        <a:pt x="4245241" y="8890"/>
                        <a:pt x="4333314" y="12700"/>
                        <a:pt x="4421386" y="16510"/>
                      </a:cubicBezTo>
                      <a:cubicBezTo>
                        <a:pt x="4442523" y="16510"/>
                        <a:pt x="4463661" y="16510"/>
                        <a:pt x="4481275" y="16510"/>
                      </a:cubicBezTo>
                      <a:cubicBezTo>
                        <a:pt x="4501919" y="17780"/>
                        <a:pt x="4510809" y="20320"/>
                        <a:pt x="4520969" y="21590"/>
                      </a:cubicBezTo>
                      <a:close/>
                      <a:moveTo>
                        <a:pt x="4531129" y="1989089"/>
                      </a:moveTo>
                      <a:cubicBezTo>
                        <a:pt x="4532399" y="1972579"/>
                        <a:pt x="4533669" y="1959879"/>
                        <a:pt x="4533669" y="1947179"/>
                      </a:cubicBezTo>
                      <a:cubicBezTo>
                        <a:pt x="4532399" y="1861842"/>
                        <a:pt x="4531129" y="1782076"/>
                        <a:pt x="4531129" y="1696290"/>
                      </a:cubicBezTo>
                      <a:cubicBezTo>
                        <a:pt x="4531129" y="1657160"/>
                        <a:pt x="4533669" y="1618029"/>
                        <a:pt x="4532399" y="1578898"/>
                      </a:cubicBezTo>
                      <a:cubicBezTo>
                        <a:pt x="4532399" y="1542778"/>
                        <a:pt x="4531129" y="1505152"/>
                        <a:pt x="4529859" y="1469032"/>
                      </a:cubicBezTo>
                      <a:cubicBezTo>
                        <a:pt x="4524779" y="1413346"/>
                        <a:pt x="4513349" y="260501"/>
                        <a:pt x="4513349" y="204815"/>
                      </a:cubicBezTo>
                      <a:cubicBezTo>
                        <a:pt x="4510809" y="158159"/>
                        <a:pt x="4508269" y="109999"/>
                        <a:pt x="4505729" y="63500"/>
                      </a:cubicBezTo>
                      <a:cubicBezTo>
                        <a:pt x="4504459" y="44450"/>
                        <a:pt x="4503189" y="43180"/>
                        <a:pt x="4470706" y="41910"/>
                      </a:cubicBezTo>
                      <a:cubicBezTo>
                        <a:pt x="4460138" y="41910"/>
                        <a:pt x="4453092" y="41910"/>
                        <a:pt x="4442523" y="40640"/>
                      </a:cubicBezTo>
                      <a:cubicBezTo>
                        <a:pt x="4354451" y="36830"/>
                        <a:pt x="4262855" y="31750"/>
                        <a:pt x="4174783" y="30480"/>
                      </a:cubicBezTo>
                      <a:cubicBezTo>
                        <a:pt x="3959887" y="26670"/>
                        <a:pt x="3741467" y="25400"/>
                        <a:pt x="3526571" y="22860"/>
                      </a:cubicBezTo>
                      <a:cubicBezTo>
                        <a:pt x="3494865" y="22860"/>
                        <a:pt x="3459636" y="22860"/>
                        <a:pt x="3427930" y="22860"/>
                      </a:cubicBezTo>
                      <a:cubicBezTo>
                        <a:pt x="3375086" y="22860"/>
                        <a:pt x="3322243" y="22860"/>
                        <a:pt x="3272922" y="22860"/>
                      </a:cubicBezTo>
                      <a:cubicBezTo>
                        <a:pt x="3160190" y="22860"/>
                        <a:pt x="3047457" y="22860"/>
                        <a:pt x="2938247" y="24130"/>
                      </a:cubicBezTo>
                      <a:cubicBezTo>
                        <a:pt x="2843129" y="25400"/>
                        <a:pt x="1240212" y="29210"/>
                        <a:pt x="1145094" y="29210"/>
                      </a:cubicBezTo>
                      <a:cubicBezTo>
                        <a:pt x="990087" y="29210"/>
                        <a:pt x="835079" y="26670"/>
                        <a:pt x="680072" y="33020"/>
                      </a:cubicBezTo>
                      <a:cubicBezTo>
                        <a:pt x="599045" y="36830"/>
                        <a:pt x="521542" y="36830"/>
                        <a:pt x="444038" y="38100"/>
                      </a:cubicBezTo>
                      <a:cubicBezTo>
                        <a:pt x="310168" y="41910"/>
                        <a:pt x="176298" y="45720"/>
                        <a:pt x="49530" y="50800"/>
                      </a:cubicBezTo>
                      <a:cubicBezTo>
                        <a:pt x="36830" y="50800"/>
                        <a:pt x="34290" y="53340"/>
                        <a:pt x="33020" y="69363"/>
                      </a:cubicBezTo>
                      <a:cubicBezTo>
                        <a:pt x="31750" y="96453"/>
                        <a:pt x="31750" y="123544"/>
                        <a:pt x="30480" y="150634"/>
                      </a:cubicBezTo>
                      <a:cubicBezTo>
                        <a:pt x="29210" y="195785"/>
                        <a:pt x="26670" y="239430"/>
                        <a:pt x="25400" y="284581"/>
                      </a:cubicBezTo>
                      <a:cubicBezTo>
                        <a:pt x="20320" y="332742"/>
                        <a:pt x="26670" y="1509667"/>
                        <a:pt x="29210" y="1557828"/>
                      </a:cubicBezTo>
                      <a:cubicBezTo>
                        <a:pt x="29210" y="1608999"/>
                        <a:pt x="29210" y="1661675"/>
                        <a:pt x="30480" y="1712845"/>
                      </a:cubicBezTo>
                      <a:cubicBezTo>
                        <a:pt x="30480" y="1750471"/>
                        <a:pt x="33020" y="1788096"/>
                        <a:pt x="33020" y="1825722"/>
                      </a:cubicBezTo>
                      <a:cubicBezTo>
                        <a:pt x="33020" y="1866357"/>
                        <a:pt x="33020" y="1906993"/>
                        <a:pt x="31750" y="1947179"/>
                      </a:cubicBezTo>
                      <a:cubicBezTo>
                        <a:pt x="31750" y="1950989"/>
                        <a:pt x="31750" y="1953529"/>
                        <a:pt x="31750" y="1957339"/>
                      </a:cubicBezTo>
                      <a:cubicBezTo>
                        <a:pt x="31750" y="1967499"/>
                        <a:pt x="35560" y="1971309"/>
                        <a:pt x="44450" y="1971309"/>
                      </a:cubicBezTo>
                      <a:cubicBezTo>
                        <a:pt x="74134" y="1971309"/>
                        <a:pt x="123455" y="1972579"/>
                        <a:pt x="169252" y="1972579"/>
                      </a:cubicBezTo>
                      <a:cubicBezTo>
                        <a:pt x="236187" y="1972579"/>
                        <a:pt x="306645" y="1970039"/>
                        <a:pt x="373580" y="1972579"/>
                      </a:cubicBezTo>
                      <a:cubicBezTo>
                        <a:pt x="482790" y="1976389"/>
                        <a:pt x="592000" y="1978929"/>
                        <a:pt x="701209" y="1977659"/>
                      </a:cubicBezTo>
                      <a:cubicBezTo>
                        <a:pt x="771667" y="1976389"/>
                        <a:pt x="838602" y="1978929"/>
                        <a:pt x="909060" y="1978929"/>
                      </a:cubicBezTo>
                      <a:cubicBezTo>
                        <a:pt x="1011224" y="1978929"/>
                        <a:pt x="1113388" y="1977659"/>
                        <a:pt x="1215552" y="1978929"/>
                      </a:cubicBezTo>
                      <a:cubicBezTo>
                        <a:pt x="1367036" y="1980199"/>
                        <a:pt x="3029843" y="1970039"/>
                        <a:pt x="3184850" y="1972579"/>
                      </a:cubicBezTo>
                      <a:cubicBezTo>
                        <a:pt x="3251785" y="1973849"/>
                        <a:pt x="3318720" y="1975119"/>
                        <a:pt x="3382132" y="1975119"/>
                      </a:cubicBezTo>
                      <a:cubicBezTo>
                        <a:pt x="3498387" y="1977659"/>
                        <a:pt x="3611120" y="1973849"/>
                        <a:pt x="3727376" y="1977659"/>
                      </a:cubicBezTo>
                      <a:cubicBezTo>
                        <a:pt x="3822494" y="1980199"/>
                        <a:pt x="3917612" y="1980199"/>
                        <a:pt x="4012730" y="1982739"/>
                      </a:cubicBezTo>
                      <a:cubicBezTo>
                        <a:pt x="4153646" y="1986549"/>
                        <a:pt x="4294562" y="1989089"/>
                        <a:pt x="4435477" y="1990359"/>
                      </a:cubicBezTo>
                      <a:cubicBezTo>
                        <a:pt x="4488321" y="1990360"/>
                        <a:pt x="4510809" y="1989089"/>
                        <a:pt x="4531129" y="1989089"/>
                      </a:cubicBezTo>
                      <a:close/>
                    </a:path>
                  </a:pathLst>
                </a:custGeom>
                <a:solidFill>
                  <a:srgbClr val="FFFFFF"/>
                </a:solidFill>
              </p:spPr>
            </p:sp>
          </p:grpSp>
          <p:sp>
            <p:nvSpPr>
              <p:cNvPr id="4" name="TextBox 12">
                <a:extLst>
                  <a:ext uri="{FF2B5EF4-FFF2-40B4-BE49-F238E27FC236}">
                    <a16:creationId xmlns:a16="http://schemas.microsoft.com/office/drawing/2014/main" id="{1F838C53-584D-A207-13BE-EFD8CBD11337}"/>
                  </a:ext>
                </a:extLst>
              </p:cNvPr>
              <p:cNvSpPr txBox="1"/>
              <p:nvPr/>
            </p:nvSpPr>
            <p:spPr>
              <a:xfrm>
                <a:off x="2196373" y="2792862"/>
                <a:ext cx="14507809" cy="1335237"/>
              </a:xfrm>
              <a:prstGeom prst="rect">
                <a:avLst/>
              </a:prstGeom>
            </p:spPr>
            <p:txBody>
              <a:bodyPr wrap="square" lIns="0" tIns="0" rIns="0" bIns="0" rtlCol="0" anchor="t">
                <a:spAutoFit/>
              </a:bodyPr>
              <a:lstStyle/>
              <a:p>
                <a:pPr algn="ctr">
                  <a:lnSpc>
                    <a:spcPct val="150000"/>
                  </a:lnSpc>
                </a:pPr>
                <a:r>
                  <a:rPr lang="en-US" sz="6600" b="1">
                    <a:solidFill>
                      <a:srgbClr val="F69276"/>
                    </a:solidFill>
                    <a:latin typeface="Arial" panose="020B0604020202020204" pitchFamily="34" charset="0"/>
                    <a:cs typeface="Arial" panose="020B0604020202020204" pitchFamily="34" charset="0"/>
                  </a:rPr>
                  <a:t>TRI THỨC VỀ KIỂU BÀI</a:t>
                </a:r>
                <a:endParaRPr lang="en-US" sz="8800" b="1" dirty="0">
                  <a:solidFill>
                    <a:srgbClr val="F69276"/>
                  </a:solidFill>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83DD7AEE-5606-0315-F80C-5B4FBC9E6B31}"/>
                </a:ext>
              </a:extLst>
            </p:cNvPr>
            <p:cNvGrpSpPr/>
            <p:nvPr/>
          </p:nvGrpSpPr>
          <p:grpSpPr>
            <a:xfrm>
              <a:off x="7025317" y="2822103"/>
              <a:ext cx="4237365" cy="1566934"/>
              <a:chOff x="3398323" y="711973"/>
              <a:chExt cx="11491348" cy="1566934"/>
            </a:xfrm>
          </p:grpSpPr>
          <p:pic>
            <p:nvPicPr>
              <p:cNvPr id="11" name="Picture 11">
                <a:extLst>
                  <a:ext uri="{FF2B5EF4-FFF2-40B4-BE49-F238E27FC236}">
                    <a16:creationId xmlns:a16="http://schemas.microsoft.com/office/drawing/2014/main" id="{E9CE6525-FA98-F985-AFC2-C86FA2B2843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t="9471" b="42194"/>
              <a:stretch>
                <a:fillRect/>
              </a:stretch>
            </p:blipFill>
            <p:spPr>
              <a:xfrm rot="10800000">
                <a:off x="3398323" y="711973"/>
                <a:ext cx="11491348" cy="1566934"/>
              </a:xfrm>
              <a:prstGeom prst="rect">
                <a:avLst/>
              </a:prstGeom>
            </p:spPr>
          </p:pic>
          <p:sp>
            <p:nvSpPr>
              <p:cNvPr id="14" name="TextBox 13">
                <a:extLst>
                  <a:ext uri="{FF2B5EF4-FFF2-40B4-BE49-F238E27FC236}">
                    <a16:creationId xmlns:a16="http://schemas.microsoft.com/office/drawing/2014/main" id="{E76755B4-7AA8-57A8-330A-547C24D3F6F5}"/>
                  </a:ext>
                </a:extLst>
              </p:cNvPr>
              <p:cNvSpPr txBox="1"/>
              <p:nvPr/>
            </p:nvSpPr>
            <p:spPr>
              <a:xfrm>
                <a:off x="4215890" y="1245928"/>
                <a:ext cx="9856208" cy="756617"/>
              </a:xfrm>
              <a:prstGeom prst="rect">
                <a:avLst/>
              </a:prstGeom>
            </p:spPr>
            <p:txBody>
              <a:bodyPr wrap="square" lIns="0" tIns="0" rIns="0" bIns="0" rtlCol="0" anchor="t">
                <a:spAutoFit/>
              </a:bodyPr>
              <a:lstStyle/>
              <a:p>
                <a:pPr algn="ctr">
                  <a:lnSpc>
                    <a:spcPts val="5880"/>
                  </a:lnSpc>
                  <a:spcBef>
                    <a:spcPct val="0"/>
                  </a:spcBef>
                </a:pPr>
                <a:r>
                  <a:rPr lang="en-US" sz="6600" b="1" spc="84">
                    <a:latin typeface="Arial" panose="020B0604020202020204" pitchFamily="34" charset="0"/>
                    <a:cs typeface="Arial" panose="020B0604020202020204" pitchFamily="34" charset="0"/>
                  </a:rPr>
                  <a:t>PHẦN 1</a:t>
                </a:r>
                <a:endParaRPr lang="en-US" sz="6600" b="1" spc="84" dirty="0">
                  <a:latin typeface="Arial" panose="020B0604020202020204" pitchFamily="34" charset="0"/>
                  <a:cs typeface="Arial" panose="020B0604020202020204" pitchFamily="34" charset="0"/>
                </a:endParaRP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6B9ABB0-2F6E-B318-08A9-E665C15BA8C6}"/>
              </a:ext>
            </a:extLst>
          </p:cNvPr>
          <p:cNvPicPr>
            <a:picLocks noChangeAspect="1"/>
          </p:cNvPicPr>
          <p:nvPr/>
        </p:nvPicPr>
        <p:blipFill rotWithShape="1">
          <a:blip r:embed="rId2"/>
          <a:srcRect l="5618" t="36403" r="5603" b="-1"/>
          <a:stretch/>
        </p:blipFill>
        <p:spPr>
          <a:xfrm>
            <a:off x="-19050" y="-2073"/>
            <a:ext cx="18307050" cy="2326173"/>
          </a:xfrm>
          <a:prstGeom prst="rect">
            <a:avLst/>
          </a:prstGeom>
        </p:spPr>
      </p:pic>
      <p:sp>
        <p:nvSpPr>
          <p:cNvPr id="4" name="TextBox 4"/>
          <p:cNvSpPr txBox="1"/>
          <p:nvPr/>
        </p:nvSpPr>
        <p:spPr>
          <a:xfrm>
            <a:off x="3604768" y="415504"/>
            <a:ext cx="11078463" cy="1146596"/>
          </a:xfrm>
          <a:prstGeom prst="rect">
            <a:avLst/>
          </a:prstGeom>
        </p:spPr>
        <p:txBody>
          <a:bodyPr wrap="square" lIns="0" tIns="0" rIns="0" bIns="0" rtlCol="0" anchor="t">
            <a:spAutoFit/>
          </a:bodyPr>
          <a:lstStyle/>
          <a:p>
            <a:pPr algn="ctr">
              <a:lnSpc>
                <a:spcPts val="10080"/>
              </a:lnSpc>
            </a:pPr>
            <a:r>
              <a:rPr lang="en-US" sz="6000" b="1">
                <a:solidFill>
                  <a:srgbClr val="2D3456"/>
                </a:solidFill>
                <a:latin typeface="Arial" panose="020B0604020202020204" pitchFamily="34" charset="0"/>
                <a:cs typeface="Arial" panose="020B0604020202020204" pitchFamily="34" charset="0"/>
              </a:rPr>
              <a:t>THẢO LUẬN NHÓM</a:t>
            </a:r>
          </a:p>
        </p:txBody>
      </p:sp>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125270"/>
            <a:ext cx="593409" cy="745148"/>
          </a:xfrm>
          <a:prstGeom prst="rect">
            <a:avLst/>
          </a:prstGeom>
        </p:spPr>
      </p:pic>
      <p:pic>
        <p:nvPicPr>
          <p:cNvPr id="6" name="Picture 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9076360">
            <a:off x="2661867" y="1203009"/>
            <a:ext cx="878281" cy="686157"/>
          </a:xfrm>
          <a:prstGeom prst="rect">
            <a:avLst/>
          </a:prstGeom>
        </p:spPr>
      </p:pic>
      <p:sp>
        <p:nvSpPr>
          <p:cNvPr id="8" name="TextBox 8"/>
          <p:cNvSpPr txBox="1"/>
          <p:nvPr/>
        </p:nvSpPr>
        <p:spPr>
          <a:xfrm>
            <a:off x="1218513" y="4000500"/>
            <a:ext cx="7149448" cy="4062651"/>
          </a:xfrm>
          <a:prstGeom prst="rect">
            <a:avLst/>
          </a:prstGeom>
        </p:spPr>
        <p:txBody>
          <a:bodyPr wrap="square" lIns="0" tIns="0" rIns="0" bIns="0" rtlCol="0" anchor="t">
            <a:spAutoFit/>
          </a:bodyPr>
          <a:lstStyle/>
          <a:p>
            <a:pPr lvl="0" algn="just">
              <a:lnSpc>
                <a:spcPct val="150000"/>
              </a:lnSpc>
            </a:pPr>
            <a:r>
              <a:rPr lang="en-US" sz="4400">
                <a:latin typeface="Arial" panose="020B0604020202020204" pitchFamily="34" charset="0"/>
                <a:cs typeface="Arial" panose="020B0604020202020204" pitchFamily="34" charset="0"/>
              </a:rPr>
              <a:t>Đọc thông tin </a:t>
            </a:r>
            <a:r>
              <a:rPr lang="en-US" sz="4400" smtClean="0">
                <a:latin typeface="Arial" panose="020B0604020202020204" pitchFamily="34" charset="0"/>
                <a:cs typeface="Arial" panose="020B0604020202020204" pitchFamily="34" charset="0"/>
              </a:rPr>
              <a:t>SGK </a:t>
            </a:r>
            <a:r>
              <a:rPr lang="en-US" sz="4400">
                <a:latin typeface="Arial" panose="020B0604020202020204" pitchFamily="34" charset="0"/>
                <a:cs typeface="Arial" panose="020B0604020202020204" pitchFamily="34" charset="0"/>
              </a:rPr>
              <a:t>và tìm hiểu về tri thức kiểu bài, sau đó </a:t>
            </a:r>
            <a:r>
              <a:rPr lang="vi-VN" sz="4400">
                <a:cs typeface="Arial" panose="020B0604020202020204" pitchFamily="34" charset="0"/>
              </a:rPr>
              <a:t>vẽ sơ đồ tư duy thể hiện lại tri thức về kiểu </a:t>
            </a:r>
            <a:r>
              <a:rPr lang="vi-VN" sz="4400" smtClean="0">
                <a:cs typeface="Arial" panose="020B0604020202020204" pitchFamily="34" charset="0"/>
              </a:rPr>
              <a:t>bài</a:t>
            </a:r>
            <a:r>
              <a:rPr lang="en-US" sz="4400" smtClean="0">
                <a:cs typeface="Arial" panose="020B0604020202020204" pitchFamily="34" charset="0"/>
              </a:rPr>
              <a:t>.</a:t>
            </a:r>
            <a:endParaRPr lang="vi-VN" sz="4400">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7"/>
          <a:srcRect/>
          <a:stretch>
            <a:fillRect/>
          </a:stretch>
        </p:blipFill>
        <p:spPr>
          <a:xfrm>
            <a:off x="16661093" y="-2073"/>
            <a:ext cx="1626907" cy="2221033"/>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flipV="1">
            <a:off x="15258137" y="8442586"/>
            <a:ext cx="3029863" cy="1863366"/>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75629" y="2997905"/>
            <a:ext cx="1035559" cy="1150622"/>
          </a:xfrm>
          <a:prstGeom prst="rect">
            <a:avLst/>
          </a:prstGeom>
        </p:spPr>
      </p:pic>
      <p:pic>
        <p:nvPicPr>
          <p:cNvPr id="3" name="Picture 3">
            <a:extLst>
              <a:ext uri="{FF2B5EF4-FFF2-40B4-BE49-F238E27FC236}">
                <a16:creationId xmlns:a16="http://schemas.microsoft.com/office/drawing/2014/main" id="{B3971BBF-D21B-95A8-BFD1-A156B4C92792}"/>
              </a:ext>
            </a:extLst>
          </p:cNvPr>
          <p:cNvPicPr>
            <a:picLocks noChangeAspect="1"/>
          </p:cNvPicPr>
          <p:nvPr/>
        </p:nvPicPr>
        <p:blipFill>
          <a:blip r:embed="rId12"/>
          <a:srcRect/>
          <a:stretch>
            <a:fillRect/>
          </a:stretch>
        </p:blipFill>
        <p:spPr>
          <a:xfrm>
            <a:off x="8839200" y="3848100"/>
            <a:ext cx="8977561" cy="4746886"/>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49911" r="20505"/>
          <a:stretch>
            <a:fillRect/>
          </a:stretch>
        </p:blipFill>
        <p:spPr>
          <a:xfrm>
            <a:off x="14621085" y="-222486"/>
            <a:ext cx="3666915" cy="1566935"/>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18707" r="3854"/>
          <a:stretch>
            <a:fillRect/>
          </a:stretch>
        </p:blipFill>
        <p:spPr>
          <a:xfrm>
            <a:off x="21609" y="-876300"/>
            <a:ext cx="1666541" cy="3345010"/>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49911" r="20505"/>
          <a:stretch>
            <a:fillRect/>
          </a:stretch>
        </p:blipFill>
        <p:spPr>
          <a:xfrm flipH="1" flipV="1">
            <a:off x="0" y="8685462"/>
            <a:ext cx="3747892" cy="1601538"/>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210692" y="8915166"/>
            <a:ext cx="1077308" cy="1352784"/>
          </a:xfrm>
          <a:prstGeom prst="rect">
            <a:avLst/>
          </a:prstGeom>
        </p:spPr>
      </p:pic>
      <p:sp>
        <p:nvSpPr>
          <p:cNvPr id="13" name="TextBox 4">
            <a:extLst>
              <a:ext uri="{FF2B5EF4-FFF2-40B4-BE49-F238E27FC236}">
                <a16:creationId xmlns:a16="http://schemas.microsoft.com/office/drawing/2014/main" id="{C02DF661-4EEE-ED2F-2BD9-EE78140094A3}"/>
              </a:ext>
            </a:extLst>
          </p:cNvPr>
          <p:cNvSpPr txBox="1"/>
          <p:nvPr/>
        </p:nvSpPr>
        <p:spPr>
          <a:xfrm>
            <a:off x="3124200" y="1344448"/>
            <a:ext cx="12192000" cy="9233297"/>
          </a:xfrm>
          <a:prstGeom prst="rect">
            <a:avLst/>
          </a:prstGeom>
        </p:spPr>
        <p:txBody>
          <a:bodyPr wrap="square" lIns="0" tIns="0" rIns="0" bIns="0" rtlCol="0" anchor="t">
            <a:spAutoFit/>
          </a:bodyPr>
          <a:lstStyle/>
          <a:p>
            <a:pPr marL="914400" indent="-914400" algn="ctr">
              <a:lnSpc>
                <a:spcPts val="8000"/>
              </a:lnSpc>
              <a:buAutoNum type="arabicPeriod"/>
            </a:pPr>
            <a:r>
              <a:rPr lang="en-US" sz="4800" b="1" smtClean="0">
                <a:solidFill>
                  <a:srgbClr val="F2613A"/>
                </a:solidFill>
                <a:latin typeface="Times New Roman" panose="02020603050405020304" pitchFamily="18" charset="0"/>
                <a:cs typeface="Times New Roman" panose="02020603050405020304" pitchFamily="18" charset="0"/>
              </a:rPr>
              <a:t>Kiểu bài.</a:t>
            </a:r>
          </a:p>
          <a:p>
            <a:pPr algn="just">
              <a:lnSpc>
                <a:spcPts val="8000"/>
              </a:lnSpc>
            </a:pPr>
            <a:r>
              <a:rPr lang="en-US" sz="4800" smtClean="0">
                <a:latin typeface="Times New Roman" panose="02020603050405020304" pitchFamily="18" charset="0"/>
                <a:cs typeface="Times New Roman" panose="02020603050405020304" pitchFamily="18" charset="0"/>
              </a:rPr>
              <a:t>    Văn bản thuyết minh </a:t>
            </a:r>
            <a:r>
              <a:rPr lang="en-US" sz="4800" smtClean="0">
                <a:latin typeface="Times New Roman" panose="02020603050405020304" pitchFamily="18" charset="0"/>
                <a:ea typeface="Calibri" panose="020F0502020204030204" pitchFamily="34" charset="0"/>
                <a:cs typeface="Times New Roman" panose="02020603050405020304" pitchFamily="18" charset="0"/>
              </a:rPr>
              <a:t>về một đối tượng có lồng ghép một hay nhiều yếu tố như biểu cảm, miêu tả, tự sự, nghị luận là:</a:t>
            </a:r>
          </a:p>
          <a:p>
            <a:pPr marL="685800" indent="-685800" algn="just">
              <a:lnSpc>
                <a:spcPts val="8000"/>
              </a:lnSpc>
              <a:buFont typeface="Arial" panose="020B0604020202020204" pitchFamily="34" charset="0"/>
              <a:buChar char="•"/>
            </a:pPr>
            <a:r>
              <a:rPr lang="en-US" sz="4800">
                <a:latin typeface="Times New Roman" panose="02020603050405020304" pitchFamily="18" charset="0"/>
                <a:ea typeface="Calibri" panose="020F0502020204030204" pitchFamily="34" charset="0"/>
                <a:cs typeface="Times New Roman" panose="02020603050405020304" pitchFamily="18" charset="0"/>
              </a:rPr>
              <a:t> </a:t>
            </a:r>
            <a:r>
              <a:rPr lang="en-US" sz="4800" smtClean="0">
                <a:latin typeface="Times New Roman" panose="02020603050405020304" pitchFamily="18" charset="0"/>
                <a:ea typeface="Calibri" panose="020F0502020204030204" pitchFamily="34" charset="0"/>
                <a:cs typeface="Times New Roman" panose="02020603050405020304" pitchFamily="18" charset="0"/>
              </a:rPr>
              <a:t>   </a:t>
            </a:r>
            <a:r>
              <a:rPr lang="en-US" sz="4800" i="1" smtClean="0">
                <a:latin typeface="Times New Roman" panose="02020603050405020304" pitchFamily="18" charset="0"/>
                <a:ea typeface="Calibri" panose="020F0502020204030204" pitchFamily="34" charset="0"/>
                <a:cs typeface="Times New Roman" panose="02020603050405020304" pitchFamily="18" charset="0"/>
              </a:rPr>
              <a:t>kiểu </a:t>
            </a:r>
            <a:r>
              <a:rPr lang="en-US" sz="4800" i="1">
                <a:latin typeface="Times New Roman" panose="02020603050405020304" pitchFamily="18" charset="0"/>
                <a:ea typeface="Calibri" panose="020F0502020204030204" pitchFamily="34" charset="0"/>
                <a:cs typeface="Times New Roman" panose="02020603050405020304" pitchFamily="18" charset="0"/>
              </a:rPr>
              <a:t>bài sử dụng kết hợp nhiều yếu tố, phương tiện để miêu tả, giải thích làm rõ đặc điểm của một đối </a:t>
            </a:r>
            <a:r>
              <a:rPr lang="en-US" sz="4800" i="1" smtClean="0">
                <a:latin typeface="Times New Roman" panose="02020603050405020304" pitchFamily="18" charset="0"/>
                <a:ea typeface="Calibri" panose="020F0502020204030204" pitchFamily="34" charset="0"/>
                <a:cs typeface="Times New Roman" panose="02020603050405020304" pitchFamily="18" charset="0"/>
              </a:rPr>
              <a:t>tượng.</a:t>
            </a:r>
            <a:endParaRPr lang="en-US" sz="4800" i="1" smtClean="0">
              <a:latin typeface="Times New Roman" panose="02020603050405020304" pitchFamily="18" charset="0"/>
              <a:ea typeface="Calibri" panose="020F0502020204030204" pitchFamily="34" charset="0"/>
              <a:cs typeface="Times New Roman" panose="02020603050405020304" pitchFamily="18" charset="0"/>
            </a:endParaRPr>
          </a:p>
          <a:p>
            <a:pPr marL="685800" indent="-685800" algn="just">
              <a:lnSpc>
                <a:spcPts val="8000"/>
              </a:lnSpc>
              <a:buFont typeface="Arial" panose="020B0604020202020204" pitchFamily="34" charset="0"/>
              <a:buChar char="•"/>
            </a:pPr>
            <a:r>
              <a:rPr lang="en-US" sz="4800" i="1" smtClean="0">
                <a:latin typeface="Times New Roman" panose="02020603050405020304" pitchFamily="18" charset="0"/>
                <a:ea typeface="Calibri" panose="020F0502020204030204" pitchFamily="34" charset="0"/>
                <a:cs typeface="Times New Roman" panose="02020603050405020304" pitchFamily="18" charset="0"/>
              </a:rPr>
              <a:t> giúp người đọc hiểu rõ đối tượng ấy.</a:t>
            </a:r>
            <a:endParaRPr lang="en-US" sz="4800">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8000"/>
              </a:lnSpc>
            </a:pPr>
            <a:r>
              <a:rPr lang="en-US" sz="4800" b="1" smtClean="0">
                <a:solidFill>
                  <a:srgbClr val="F2613A"/>
                </a:solidFill>
                <a:latin typeface="Arial" panose="020B0604020202020204" pitchFamily="34" charset="0"/>
                <a:cs typeface="Arial" panose="020B0604020202020204" pitchFamily="34" charset="0"/>
              </a:rPr>
              <a:t>  </a:t>
            </a:r>
            <a:endParaRPr lang="vi-VN" sz="4800" b="1">
              <a:solidFill>
                <a:srgbClr val="F2613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36565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down)">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down)">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49911" r="20505"/>
          <a:stretch>
            <a:fillRect/>
          </a:stretch>
        </p:blipFill>
        <p:spPr>
          <a:xfrm>
            <a:off x="14621085" y="-222486"/>
            <a:ext cx="3666915" cy="1566935"/>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49911" r="20505"/>
          <a:stretch>
            <a:fillRect/>
          </a:stretch>
        </p:blipFill>
        <p:spPr>
          <a:xfrm flipH="1" flipV="1">
            <a:off x="0" y="8685462"/>
            <a:ext cx="3747892" cy="1601538"/>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210692" y="8915166"/>
            <a:ext cx="1077308" cy="1352784"/>
          </a:xfrm>
          <a:prstGeom prst="rect">
            <a:avLst/>
          </a:prstGeom>
        </p:spPr>
      </p:pic>
      <p:pic>
        <p:nvPicPr>
          <p:cNvPr id="2" name="Picture 9">
            <a:extLst>
              <a:ext uri="{FF2B5EF4-FFF2-40B4-BE49-F238E27FC236}">
                <a16:creationId xmlns:a16="http://schemas.microsoft.com/office/drawing/2014/main" id="{CCE125F5-A6C5-F082-3877-79294D2F7AE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18707" r="3854"/>
          <a:stretch>
            <a:fillRect/>
          </a:stretch>
        </p:blipFill>
        <p:spPr>
          <a:xfrm>
            <a:off x="21609" y="-876300"/>
            <a:ext cx="1666541" cy="3345010"/>
          </a:xfrm>
          <a:prstGeom prst="rect">
            <a:avLst/>
          </a:prstGeom>
        </p:spPr>
      </p:pic>
      <p:sp>
        <p:nvSpPr>
          <p:cNvPr id="3" name="TextBox 4">
            <a:extLst>
              <a:ext uri="{FF2B5EF4-FFF2-40B4-BE49-F238E27FC236}">
                <a16:creationId xmlns:a16="http://schemas.microsoft.com/office/drawing/2014/main" id="{82427C6B-9BE2-BC33-AFF1-283DBC9E7BEC}"/>
              </a:ext>
            </a:extLst>
          </p:cNvPr>
          <p:cNvSpPr txBox="1"/>
          <p:nvPr/>
        </p:nvSpPr>
        <p:spPr>
          <a:xfrm>
            <a:off x="4945167" y="571500"/>
            <a:ext cx="8397666" cy="909544"/>
          </a:xfrm>
          <a:prstGeom prst="rect">
            <a:avLst/>
          </a:prstGeom>
        </p:spPr>
        <p:txBody>
          <a:bodyPr wrap="square" lIns="0" tIns="0" rIns="0" bIns="0" rtlCol="0" anchor="t">
            <a:spAutoFit/>
          </a:bodyPr>
          <a:lstStyle/>
          <a:p>
            <a:pPr algn="ctr">
              <a:lnSpc>
                <a:spcPts val="8000"/>
              </a:lnSpc>
            </a:pPr>
            <a:r>
              <a:rPr lang="en-US" sz="4800" b="1">
                <a:solidFill>
                  <a:srgbClr val="F2613A"/>
                </a:solidFill>
                <a:latin typeface="Arial" panose="020B0604020202020204" pitchFamily="34" charset="0"/>
                <a:cs typeface="Arial" panose="020B0604020202020204" pitchFamily="34" charset="0"/>
              </a:rPr>
              <a:t>2. Yêu cầu đối với kiểu bài</a:t>
            </a:r>
            <a:endParaRPr lang="vi-VN" sz="4800" b="1">
              <a:solidFill>
                <a:srgbClr val="F2613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F202C59-AFDD-2F6F-9895-ACE9F8AEED3A}"/>
              </a:ext>
            </a:extLst>
          </p:cNvPr>
          <p:cNvSpPr txBox="1"/>
          <p:nvPr/>
        </p:nvSpPr>
        <p:spPr>
          <a:xfrm>
            <a:off x="1263163" y="1790700"/>
            <a:ext cx="15761674" cy="7080336"/>
          </a:xfrm>
          <a:prstGeom prst="rect">
            <a:avLst/>
          </a:prstGeom>
          <a:noFill/>
        </p:spPr>
        <p:txBody>
          <a:bodyPr wrap="square">
            <a:spAutoFit/>
          </a:bodyPr>
          <a:lstStyle/>
          <a:p>
            <a:pPr marL="571500" indent="-571500" algn="just">
              <a:lnSpc>
                <a:spcPct val="150000"/>
              </a:lnSpc>
              <a:buFontTx/>
              <a:buChar char="-"/>
              <a:tabLst>
                <a:tab pos="90170" algn="l"/>
                <a:tab pos="180340" algn="l"/>
                <a:tab pos="270510" algn="l"/>
              </a:tabLst>
            </a:pPr>
            <a:r>
              <a:rPr lang="en-US" sz="4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a:t>
            </a:r>
            <a:r>
              <a:rPr lang="en-US" sz="4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 đối tượng cần thuyết minh</a:t>
            </a:r>
            <a:r>
              <a:rPr lang="en-US" sz="4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571500" indent="-571500" algn="just">
              <a:lnSpc>
                <a:spcPct val="150000"/>
              </a:lnSpc>
              <a:buFontTx/>
              <a:buChar char="-"/>
              <a:tabLst>
                <a:tab pos="90170" algn="l"/>
                <a:tab pos="180340" algn="l"/>
                <a:tab pos="270510" algn="l"/>
              </a:tabLst>
            </a:pPr>
            <a:r>
              <a:rPr lang="en-US" sz="4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 rõ các đặc điểm của đối tượng.</a:t>
            </a:r>
            <a:endParaRPr lang="en-US" sz="4400">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lgn="just">
              <a:lnSpc>
                <a:spcPct val="150000"/>
              </a:lnSpc>
              <a:buFontTx/>
              <a:buChar char="-"/>
              <a:tabLst>
                <a:tab pos="90170" algn="l"/>
                <a:tab pos="180340" algn="l"/>
                <a:tab pos="270510" algn="l"/>
              </a:tabLst>
            </a:pPr>
            <a:r>
              <a:rPr lang="en-US" sz="4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Lồng ghép được một hay nhiều yếu tố như miêu tả, tự sự, biểu cảm, nghị luận.</a:t>
            </a:r>
          </a:p>
          <a:p>
            <a:pPr marL="571500" indent="-571500" algn="just">
              <a:lnSpc>
                <a:spcPct val="150000"/>
              </a:lnSpc>
              <a:buFontTx/>
              <a:buChar char="-"/>
              <a:tabLst>
                <a:tab pos="90170" algn="l"/>
                <a:tab pos="180340" algn="l"/>
                <a:tab pos="270510" algn="l"/>
              </a:tabLst>
            </a:pPr>
            <a:r>
              <a:rPr lang="en-US" sz="4400" smtClean="0">
                <a:latin typeface="Times New Roman" panose="02020603050405020304" pitchFamily="18" charset="0"/>
                <a:ea typeface="Times New Roman" panose="02020603050405020304" pitchFamily="18" charset="0"/>
                <a:cs typeface="Times New Roman" panose="02020603050405020304" pitchFamily="18" charset="0"/>
              </a:rPr>
              <a:t>Sắp xếp nội dung theo trình tự hợp lí.</a:t>
            </a:r>
            <a:endParaRPr lang="en-US" sz="4400">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lgn="just">
              <a:lnSpc>
                <a:spcPct val="150000"/>
              </a:lnSpc>
              <a:buFontTx/>
              <a:buChar char="-"/>
              <a:tabLst>
                <a:tab pos="90170" algn="l"/>
                <a:tab pos="180340" algn="l"/>
                <a:tab pos="270510" algn="l"/>
              </a:tabLst>
            </a:pPr>
            <a:r>
              <a:rPr lang="en-US" sz="4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 </a:t>
            </a:r>
            <a:r>
              <a:rPr lang="en-US" sz="44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 ngôn ngữ, phương tiện phi ngôn ngữ hỗ trợ phù hợp.</a:t>
            </a:r>
            <a:endParaRPr lang="en-US" sz="4400">
              <a:latin typeface="Times New Roman" panose="02020603050405020304" pitchFamily="18" charset="0"/>
              <a:ea typeface="Times New Roman" panose="02020603050405020304" pitchFamily="18" charset="0"/>
              <a:cs typeface="Times New Roman" panose="02020603050405020304" pitchFamily="18" charset="0"/>
            </a:endParaRPr>
          </a:p>
          <a:p>
            <a:pPr marL="571500" indent="-571500" algn="just">
              <a:lnSpc>
                <a:spcPct val="150000"/>
              </a:lnSpc>
              <a:buFontTx/>
              <a:buChar char="-"/>
              <a:tabLst>
                <a:tab pos="90170" algn="l"/>
                <a:tab pos="180340" algn="l"/>
                <a:tab pos="270510" algn="l"/>
              </a:tabLst>
            </a:pPr>
            <a:r>
              <a:rPr lang="en-US" sz="4400" smtClean="0">
                <a:effectLst/>
                <a:latin typeface="Times New Roman" panose="02020603050405020304" pitchFamily="18" charset="0"/>
                <a:ea typeface="Times New Roman" panose="02020603050405020304" pitchFamily="18" charset="0"/>
                <a:cs typeface="Times New Roman" panose="02020603050405020304" pitchFamily="18" charset="0"/>
              </a:rPr>
              <a:t>Bố cục ba phần: mở </a:t>
            </a:r>
            <a:r>
              <a:rPr lang="en-US" sz="4400">
                <a:effectLst/>
                <a:latin typeface="Times New Roman" panose="02020603050405020304" pitchFamily="18" charset="0"/>
                <a:ea typeface="Times New Roman" panose="02020603050405020304" pitchFamily="18" charset="0"/>
                <a:cs typeface="Times New Roman" panose="02020603050405020304" pitchFamily="18" charset="0"/>
              </a:rPr>
              <a:t>bài, thân bài, kết </a:t>
            </a:r>
            <a:r>
              <a:rPr lang="en-US" sz="4400" smtClean="0">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4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869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Vertic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arn(inVertical)">
                                      <p:cBhvr>
                                        <p:cTn id="3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76EAD5A1-FCC6-1DA4-9B62-D5C9A2CB9E45}"/>
              </a:ext>
            </a:extLst>
          </p:cNvPr>
          <p:cNvCxnSpPr>
            <a:cxnSpLocks/>
          </p:cNvCxnSpPr>
          <p:nvPr/>
        </p:nvCxnSpPr>
        <p:spPr>
          <a:xfrm>
            <a:off x="2971799" y="4000500"/>
            <a:ext cx="0" cy="124228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360CC093-4781-C469-BAB6-53D4EA74D285}"/>
              </a:ext>
            </a:extLst>
          </p:cNvPr>
          <p:cNvGrpSpPr/>
          <p:nvPr/>
        </p:nvGrpSpPr>
        <p:grpSpPr>
          <a:xfrm>
            <a:off x="6943725" y="4000500"/>
            <a:ext cx="4419598" cy="1312123"/>
            <a:chOff x="6943725" y="4225566"/>
            <a:chExt cx="4419598" cy="1510412"/>
          </a:xfrm>
        </p:grpSpPr>
        <p:cxnSp>
          <p:nvCxnSpPr>
            <p:cNvPr id="42" name="Straight Connector 41">
              <a:extLst>
                <a:ext uri="{FF2B5EF4-FFF2-40B4-BE49-F238E27FC236}">
                  <a16:creationId xmlns:a16="http://schemas.microsoft.com/office/drawing/2014/main" id="{93E8F583-2EB7-C1FB-AE55-A23341C4713B}"/>
                </a:ext>
              </a:extLst>
            </p:cNvPr>
            <p:cNvCxnSpPr>
              <a:cxnSpLocks/>
            </p:cNvCxnSpPr>
            <p:nvPr/>
          </p:nvCxnSpPr>
          <p:spPr>
            <a:xfrm>
              <a:off x="9148762" y="4225566"/>
              <a:ext cx="0" cy="7655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F0E81F5-1034-2FD9-A868-2984E94DD805}"/>
                </a:ext>
              </a:extLst>
            </p:cNvPr>
            <p:cNvCxnSpPr>
              <a:cxnSpLocks/>
            </p:cNvCxnSpPr>
            <p:nvPr/>
          </p:nvCxnSpPr>
          <p:spPr>
            <a:xfrm flipH="1">
              <a:off x="6943725" y="4991100"/>
              <a:ext cx="441959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45D65EF-A56A-7D32-CE7C-6CA24100788B}"/>
                </a:ext>
              </a:extLst>
            </p:cNvPr>
            <p:cNvCxnSpPr>
              <a:cxnSpLocks/>
            </p:cNvCxnSpPr>
            <p:nvPr/>
          </p:nvCxnSpPr>
          <p:spPr>
            <a:xfrm>
              <a:off x="6980636" y="4991100"/>
              <a:ext cx="0" cy="7070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3F6E49E-D36C-1AAD-80FC-620C8358D640}"/>
                </a:ext>
              </a:extLst>
            </p:cNvPr>
            <p:cNvCxnSpPr>
              <a:cxnSpLocks/>
            </p:cNvCxnSpPr>
            <p:nvPr/>
          </p:nvCxnSpPr>
          <p:spPr>
            <a:xfrm flipH="1">
              <a:off x="11353799" y="4991100"/>
              <a:ext cx="9524" cy="74487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 name="Picture 7"/>
          <p:cNvPicPr>
            <a:picLocks noChangeAspect="1"/>
          </p:cNvPicPr>
          <p:nvPr/>
        </p:nvPicPr>
        <p:blipFill>
          <a:blip r:embed="rId2"/>
          <a:srcRect/>
          <a:stretch>
            <a:fillRect/>
          </a:stretch>
        </p:blipFill>
        <p:spPr>
          <a:xfrm>
            <a:off x="0" y="7806070"/>
            <a:ext cx="1831163" cy="2499881"/>
          </a:xfrm>
          <a:prstGeom prst="rect">
            <a:avLst/>
          </a:prstGeom>
        </p:spPr>
      </p:pic>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0" y="0"/>
            <a:ext cx="3029863" cy="1863366"/>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flipV="1">
            <a:off x="15258137" y="8442586"/>
            <a:ext cx="3029863" cy="1863366"/>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8756570">
            <a:off x="16475900" y="-720956"/>
            <a:ext cx="2204278" cy="1831555"/>
          </a:xfrm>
          <a:prstGeom prst="rect">
            <a:avLst/>
          </a:prstGeom>
        </p:spPr>
      </p:pic>
      <p:sp>
        <p:nvSpPr>
          <p:cNvPr id="10" name="Rectangle 9">
            <a:extLst>
              <a:ext uri="{FF2B5EF4-FFF2-40B4-BE49-F238E27FC236}">
                <a16:creationId xmlns:a16="http://schemas.microsoft.com/office/drawing/2014/main" id="{C7B94B50-CD04-F670-69E1-99A90265DBC5}"/>
              </a:ext>
            </a:extLst>
          </p:cNvPr>
          <p:cNvSpPr/>
          <p:nvPr/>
        </p:nvSpPr>
        <p:spPr>
          <a:xfrm>
            <a:off x="2743200" y="647700"/>
            <a:ext cx="12801600" cy="1175988"/>
          </a:xfrm>
          <a:prstGeom prst="rect">
            <a:avLst/>
          </a:prstGeom>
          <a:solidFill>
            <a:srgbClr val="FFE4D1"/>
          </a:solidFill>
          <a:ln>
            <a:solidFill>
              <a:srgbClr val="FFE4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VĂN BẢN </a:t>
            </a:r>
            <a:r>
              <a:rPr lang="en-US" sz="4000" b="1" smtClean="0">
                <a:solidFill>
                  <a:schemeClr val="tx1"/>
                </a:solidFill>
                <a:latin typeface="Arial" panose="020B0604020202020204" pitchFamily="34" charset="0"/>
                <a:cs typeface="Arial" panose="020B0604020202020204" pitchFamily="34" charset="0"/>
              </a:rPr>
              <a:t>THUYẾT MINH VỀ MỘT ĐỐI TƯỢNG</a:t>
            </a:r>
            <a:endParaRPr lang="en-US" sz="4000" b="1">
              <a:solidFill>
                <a:schemeClr val="tx1"/>
              </a:solidFill>
              <a:latin typeface="Arial" panose="020B0604020202020204" pitchFamily="34" charset="0"/>
              <a:cs typeface="Arial" panose="020B0604020202020204" pitchFamily="34" charset="0"/>
            </a:endParaRPr>
          </a:p>
        </p:txBody>
      </p:sp>
      <p:grpSp>
        <p:nvGrpSpPr>
          <p:cNvPr id="55" name="Group 54">
            <a:extLst>
              <a:ext uri="{FF2B5EF4-FFF2-40B4-BE49-F238E27FC236}">
                <a16:creationId xmlns:a16="http://schemas.microsoft.com/office/drawing/2014/main" id="{23467C50-50E3-A547-EA78-BBDFEAF39C96}"/>
              </a:ext>
            </a:extLst>
          </p:cNvPr>
          <p:cNvGrpSpPr/>
          <p:nvPr/>
        </p:nvGrpSpPr>
        <p:grpSpPr>
          <a:xfrm>
            <a:off x="3029863" y="1823688"/>
            <a:ext cx="12362538" cy="1262412"/>
            <a:chOff x="3029863" y="1823688"/>
            <a:chExt cx="12362538" cy="1262412"/>
          </a:xfrm>
        </p:grpSpPr>
        <p:cxnSp>
          <p:nvCxnSpPr>
            <p:cNvPr id="20" name="Straight Connector 19">
              <a:extLst>
                <a:ext uri="{FF2B5EF4-FFF2-40B4-BE49-F238E27FC236}">
                  <a16:creationId xmlns:a16="http://schemas.microsoft.com/office/drawing/2014/main" id="{0F165390-CD59-6340-DEAC-8E4DBEBBF1CE}"/>
                </a:ext>
              </a:extLst>
            </p:cNvPr>
            <p:cNvCxnSpPr>
              <a:cxnSpLocks/>
            </p:cNvCxnSpPr>
            <p:nvPr/>
          </p:nvCxnSpPr>
          <p:spPr>
            <a:xfrm>
              <a:off x="9144000" y="1823688"/>
              <a:ext cx="0" cy="126241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9A814C8-6742-0906-FD1B-6276DFB97F89}"/>
                </a:ext>
              </a:extLst>
            </p:cNvPr>
            <p:cNvCxnSpPr>
              <a:cxnSpLocks/>
            </p:cNvCxnSpPr>
            <p:nvPr/>
          </p:nvCxnSpPr>
          <p:spPr>
            <a:xfrm>
              <a:off x="3029863" y="2400300"/>
              <a:ext cx="1236253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A756A38-3322-4AA0-C944-B8BA372ADDBD}"/>
                </a:ext>
              </a:extLst>
            </p:cNvPr>
            <p:cNvCxnSpPr>
              <a:cxnSpLocks/>
            </p:cNvCxnSpPr>
            <p:nvPr/>
          </p:nvCxnSpPr>
          <p:spPr>
            <a:xfrm>
              <a:off x="3029863" y="2400300"/>
              <a:ext cx="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A0CB825-D825-EA42-02E5-62C2E7A91796}"/>
                </a:ext>
              </a:extLst>
            </p:cNvPr>
            <p:cNvCxnSpPr>
              <a:cxnSpLocks/>
            </p:cNvCxnSpPr>
            <p:nvPr/>
          </p:nvCxnSpPr>
          <p:spPr>
            <a:xfrm>
              <a:off x="15392401" y="2400300"/>
              <a:ext cx="0" cy="64454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FA320CDC-B471-37B5-6F7F-2428B68ACC8C}"/>
              </a:ext>
            </a:extLst>
          </p:cNvPr>
          <p:cNvSpPr/>
          <p:nvPr/>
        </p:nvSpPr>
        <p:spPr>
          <a:xfrm>
            <a:off x="762000" y="3053991"/>
            <a:ext cx="4419598" cy="934890"/>
          </a:xfrm>
          <a:prstGeom prst="rect">
            <a:avLst/>
          </a:prstGeom>
          <a:solidFill>
            <a:srgbClr val="FFE4D1"/>
          </a:solidFill>
          <a:ln>
            <a:solidFill>
              <a:srgbClr val="FFE4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Arial" panose="020B0604020202020204" pitchFamily="34" charset="0"/>
                <a:cs typeface="Arial" panose="020B0604020202020204" pitchFamily="34" charset="0"/>
              </a:rPr>
              <a:t>Mở bài</a:t>
            </a:r>
          </a:p>
        </p:txBody>
      </p:sp>
      <p:sp>
        <p:nvSpPr>
          <p:cNvPr id="31" name="Rectangle 30">
            <a:extLst>
              <a:ext uri="{FF2B5EF4-FFF2-40B4-BE49-F238E27FC236}">
                <a16:creationId xmlns:a16="http://schemas.microsoft.com/office/drawing/2014/main" id="{352272B8-4580-FC7E-605B-7C577A10A4E5}"/>
              </a:ext>
            </a:extLst>
          </p:cNvPr>
          <p:cNvSpPr/>
          <p:nvPr/>
        </p:nvSpPr>
        <p:spPr>
          <a:xfrm>
            <a:off x="6943725" y="3044845"/>
            <a:ext cx="4419598" cy="934890"/>
          </a:xfrm>
          <a:prstGeom prst="rect">
            <a:avLst/>
          </a:prstGeom>
          <a:solidFill>
            <a:srgbClr val="FFE4D1"/>
          </a:solidFill>
          <a:ln>
            <a:solidFill>
              <a:srgbClr val="FFE4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Arial" panose="020B0604020202020204" pitchFamily="34" charset="0"/>
                <a:cs typeface="Arial" panose="020B0604020202020204" pitchFamily="34" charset="0"/>
              </a:rPr>
              <a:t>Thân bài</a:t>
            </a:r>
          </a:p>
        </p:txBody>
      </p:sp>
      <p:sp>
        <p:nvSpPr>
          <p:cNvPr id="32" name="Rectangle 31">
            <a:extLst>
              <a:ext uri="{FF2B5EF4-FFF2-40B4-BE49-F238E27FC236}">
                <a16:creationId xmlns:a16="http://schemas.microsoft.com/office/drawing/2014/main" id="{97787042-3ED7-8BA3-9566-026EE4C1AF07}"/>
              </a:ext>
            </a:extLst>
          </p:cNvPr>
          <p:cNvSpPr/>
          <p:nvPr/>
        </p:nvSpPr>
        <p:spPr>
          <a:xfrm>
            <a:off x="13182602" y="3044845"/>
            <a:ext cx="4419598" cy="934890"/>
          </a:xfrm>
          <a:prstGeom prst="rect">
            <a:avLst/>
          </a:prstGeom>
          <a:solidFill>
            <a:srgbClr val="FFE4D1"/>
          </a:solidFill>
          <a:ln>
            <a:solidFill>
              <a:srgbClr val="FFE4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latin typeface="Arial" panose="020B0604020202020204" pitchFamily="34" charset="0"/>
                <a:cs typeface="Arial" panose="020B0604020202020204" pitchFamily="34" charset="0"/>
              </a:rPr>
              <a:t>Kết bài</a:t>
            </a:r>
          </a:p>
        </p:txBody>
      </p:sp>
      <p:sp>
        <p:nvSpPr>
          <p:cNvPr id="40" name="Rectangle 39">
            <a:extLst>
              <a:ext uri="{FF2B5EF4-FFF2-40B4-BE49-F238E27FC236}">
                <a16:creationId xmlns:a16="http://schemas.microsoft.com/office/drawing/2014/main" id="{DF885030-5009-A16C-8052-064585DA968B}"/>
              </a:ext>
            </a:extLst>
          </p:cNvPr>
          <p:cNvSpPr/>
          <p:nvPr/>
        </p:nvSpPr>
        <p:spPr>
          <a:xfrm>
            <a:off x="762000" y="5242781"/>
            <a:ext cx="4419598" cy="3057428"/>
          </a:xfrm>
          <a:prstGeom prst="rect">
            <a:avLst/>
          </a:prstGeom>
          <a:solidFill>
            <a:srgbClr val="FFE4D1"/>
          </a:solidFill>
          <a:ln>
            <a:solidFill>
              <a:srgbClr val="FFE4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200" b="1" smtClean="0">
                <a:solidFill>
                  <a:schemeClr val="tx1"/>
                </a:solidFill>
                <a:latin typeface="Times New Roman" panose="02020603050405020304" pitchFamily="18" charset="0"/>
                <a:cs typeface="Times New Roman" panose="02020603050405020304" pitchFamily="18" charset="0"/>
              </a:rPr>
              <a:t>Nêu nhan đề bài viết và giới thiệu đối tượng.</a:t>
            </a: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47" name="Rectangle 46">
            <a:extLst>
              <a:ext uri="{FF2B5EF4-FFF2-40B4-BE49-F238E27FC236}">
                <a16:creationId xmlns:a16="http://schemas.microsoft.com/office/drawing/2014/main" id="{30FE28FF-77C8-064F-22B9-637C69847AAB}"/>
              </a:ext>
            </a:extLst>
          </p:cNvPr>
          <p:cNvSpPr/>
          <p:nvPr/>
        </p:nvSpPr>
        <p:spPr>
          <a:xfrm>
            <a:off x="5561411" y="5279800"/>
            <a:ext cx="2838449" cy="3162786"/>
          </a:xfrm>
          <a:prstGeom prst="rect">
            <a:avLst/>
          </a:prstGeom>
          <a:solidFill>
            <a:srgbClr val="FFE4D1"/>
          </a:solidFill>
          <a:ln>
            <a:solidFill>
              <a:srgbClr val="FFE4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smtClean="0">
                <a:solidFill>
                  <a:schemeClr val="tx1"/>
                </a:solidFill>
                <a:latin typeface="Times New Roman" panose="02020603050405020304" pitchFamily="18" charset="0"/>
                <a:cs typeface="Times New Roman" panose="02020603050405020304" pitchFamily="18" charset="0"/>
              </a:rPr>
              <a:t>Lần lượt thuyết minh về các đặc điểm của đối tượng.</a:t>
            </a: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48" name="Rectangle 47">
            <a:extLst>
              <a:ext uri="{FF2B5EF4-FFF2-40B4-BE49-F238E27FC236}">
                <a16:creationId xmlns:a16="http://schemas.microsoft.com/office/drawing/2014/main" id="{6AAD3E5F-0CA8-6FEA-D9B8-6EED7187B9DD}"/>
              </a:ext>
            </a:extLst>
          </p:cNvPr>
          <p:cNvSpPr/>
          <p:nvPr/>
        </p:nvSpPr>
        <p:spPr>
          <a:xfrm>
            <a:off x="13958884" y="5178032"/>
            <a:ext cx="3555201" cy="4188117"/>
          </a:xfrm>
          <a:prstGeom prst="rect">
            <a:avLst/>
          </a:prstGeom>
          <a:solidFill>
            <a:srgbClr val="FFE4D1"/>
          </a:solidFill>
          <a:ln>
            <a:solidFill>
              <a:srgbClr val="FFE4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200" b="1" smtClean="0">
                <a:solidFill>
                  <a:schemeClr val="tx1"/>
                </a:solidFill>
                <a:latin typeface="Times New Roman" panose="02020603050405020304" pitchFamily="18" charset="0"/>
                <a:cs typeface="Times New Roman" panose="02020603050405020304" pitchFamily="18" charset="0"/>
              </a:rPr>
              <a:t>Khẳng định giá trị của đối tượng.</a:t>
            </a: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49" name="Rectangle 48">
            <a:extLst>
              <a:ext uri="{FF2B5EF4-FFF2-40B4-BE49-F238E27FC236}">
                <a16:creationId xmlns:a16="http://schemas.microsoft.com/office/drawing/2014/main" id="{3AF3DF64-357C-DE74-3432-84F66988BA8F}"/>
              </a:ext>
            </a:extLst>
          </p:cNvPr>
          <p:cNvSpPr/>
          <p:nvPr/>
        </p:nvSpPr>
        <p:spPr>
          <a:xfrm>
            <a:off x="9056172" y="5242782"/>
            <a:ext cx="4126430" cy="4320318"/>
          </a:xfrm>
          <a:prstGeom prst="rect">
            <a:avLst/>
          </a:prstGeom>
          <a:solidFill>
            <a:srgbClr val="FFE4D1"/>
          </a:solidFill>
          <a:ln>
            <a:solidFill>
              <a:srgbClr val="FFE4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en-US" sz="3200" b="1" smtClean="0">
                <a:solidFill>
                  <a:schemeClr val="tx1"/>
                </a:solidFill>
                <a:latin typeface="Times New Roman" panose="02020603050405020304" pitchFamily="18" charset="0"/>
                <a:cs typeface="Times New Roman" panose="02020603050405020304" pitchFamily="18" charset="0"/>
              </a:rPr>
              <a:t>Lồng ghép một hay nhiều yếu tố như miêu tả, biểu cảm, tự sự, nghị luận.</a:t>
            </a:r>
          </a:p>
          <a:p>
            <a:pPr marL="457200" indent="-457200" algn="just">
              <a:buFont typeface="Arial" panose="020B0604020202020204" pitchFamily="34" charset="0"/>
              <a:buChar char="•"/>
            </a:pPr>
            <a:r>
              <a:rPr lang="en-US" sz="3200" b="1" smtClean="0">
                <a:solidFill>
                  <a:schemeClr val="tx1"/>
                </a:solidFill>
                <a:latin typeface="Times New Roman" panose="02020603050405020304" pitchFamily="18" charset="0"/>
                <a:cs typeface="Times New Roman" panose="02020603050405020304" pitchFamily="18" charset="0"/>
              </a:rPr>
              <a:t>Kết hợp phương tiện phi ngôn ngữ hỗ trợ.</a:t>
            </a:r>
          </a:p>
          <a:p>
            <a:pPr marL="457200" indent="-457200" algn="just">
              <a:buFont typeface="Arial" panose="020B0604020202020204" pitchFamily="34" charset="0"/>
              <a:buChar char="•"/>
            </a:pPr>
            <a:endParaRPr lang="en-US" sz="3200" b="1">
              <a:solidFill>
                <a:schemeClr val="tx1"/>
              </a:solidFill>
              <a:latin typeface="Times New Roman" panose="02020603050405020304" pitchFamily="18" charset="0"/>
              <a:cs typeface="Times New Roman" panose="02020603050405020304" pitchFamily="18" charset="0"/>
            </a:endParaRPr>
          </a:p>
        </p:txBody>
      </p:sp>
      <p:cxnSp>
        <p:nvCxnSpPr>
          <p:cNvPr id="81" name="Straight Connector 80">
            <a:extLst>
              <a:ext uri="{FF2B5EF4-FFF2-40B4-BE49-F238E27FC236}">
                <a16:creationId xmlns:a16="http://schemas.microsoft.com/office/drawing/2014/main" id="{7FA3FE54-932E-F145-A887-C0285EE6CACF}"/>
              </a:ext>
            </a:extLst>
          </p:cNvPr>
          <p:cNvCxnSpPr>
            <a:cxnSpLocks/>
          </p:cNvCxnSpPr>
          <p:nvPr/>
        </p:nvCxnSpPr>
        <p:spPr>
          <a:xfrm>
            <a:off x="15529561" y="3979735"/>
            <a:ext cx="15239" cy="122115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up)">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arn(inVertical)">
                                      <p:cBhvr>
                                        <p:cTn id="17" dur="500"/>
                                        <p:tgtEl>
                                          <p:spTgt spid="3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arn(inVertical)">
                                      <p:cBhvr>
                                        <p:cTn id="20" dur="500"/>
                                        <p:tgtEl>
                                          <p:spTgt spid="3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arn(inVertical)">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ipe(up)">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randombar(horizontal)">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up)">
                                      <p:cBhvr>
                                        <p:cTn id="38" dur="500"/>
                                        <p:tgtEl>
                                          <p:spTgt spid="57"/>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randombar(horizontal)">
                                      <p:cBhvr>
                                        <p:cTn id="43" dur="500"/>
                                        <p:tgtEl>
                                          <p:spTgt spid="47"/>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randombar(horizontal)">
                                      <p:cBhvr>
                                        <p:cTn id="46" dur="500"/>
                                        <p:tgtEl>
                                          <p:spTgt spid="4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wipe(up)">
                                      <p:cBhvr>
                                        <p:cTn id="51" dur="500"/>
                                        <p:tgtEl>
                                          <p:spTgt spid="81"/>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randombar(horizontal)">
                                      <p:cBhvr>
                                        <p:cTn id="5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0" grpId="0" animBg="1"/>
      <p:bldP spid="31" grpId="0" animBg="1"/>
      <p:bldP spid="32" grpId="0" animBg="1"/>
      <p:bldP spid="40" grpId="0" animBg="1"/>
      <p:bldP spid="47" grpId="0" animBg="1"/>
      <p:bldP spid="48" grpId="0" animBg="1"/>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49911" r="20505"/>
          <a:stretch>
            <a:fillRect/>
          </a:stretch>
        </p:blipFill>
        <p:spPr>
          <a:xfrm>
            <a:off x="14621085" y="-222486"/>
            <a:ext cx="3666915" cy="1566935"/>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18707" r="3854"/>
          <a:stretch>
            <a:fillRect/>
          </a:stretch>
        </p:blipFill>
        <p:spPr>
          <a:xfrm>
            <a:off x="0" y="0"/>
            <a:ext cx="1666541" cy="3345010"/>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49911" r="20505"/>
          <a:stretch>
            <a:fillRect/>
          </a:stretch>
        </p:blipFill>
        <p:spPr>
          <a:xfrm flipH="1" flipV="1">
            <a:off x="0" y="8685462"/>
            <a:ext cx="3747892" cy="1601538"/>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210692" y="8915166"/>
            <a:ext cx="1077308" cy="1352784"/>
          </a:xfrm>
          <a:prstGeom prst="rect">
            <a:avLst/>
          </a:prstGeom>
        </p:spPr>
      </p:pic>
      <p:grpSp>
        <p:nvGrpSpPr>
          <p:cNvPr id="15" name="Group 14">
            <a:extLst>
              <a:ext uri="{FF2B5EF4-FFF2-40B4-BE49-F238E27FC236}">
                <a16:creationId xmlns:a16="http://schemas.microsoft.com/office/drawing/2014/main" id="{3AF29E32-CC19-A4CC-B72D-85B115DFFB05}"/>
              </a:ext>
            </a:extLst>
          </p:cNvPr>
          <p:cNvGrpSpPr/>
          <p:nvPr/>
        </p:nvGrpSpPr>
        <p:grpSpPr>
          <a:xfrm>
            <a:off x="4167800" y="2822103"/>
            <a:ext cx="9952400" cy="5043252"/>
            <a:chOff x="4167800" y="2822103"/>
            <a:chExt cx="9952400" cy="5043252"/>
          </a:xfrm>
        </p:grpSpPr>
        <p:grpSp>
          <p:nvGrpSpPr>
            <p:cNvPr id="2" name="Group 1">
              <a:extLst>
                <a:ext uri="{FF2B5EF4-FFF2-40B4-BE49-F238E27FC236}">
                  <a16:creationId xmlns:a16="http://schemas.microsoft.com/office/drawing/2014/main" id="{FCEB1D41-4E7B-35DB-7A0F-01C65141A6A5}"/>
                </a:ext>
              </a:extLst>
            </p:cNvPr>
            <p:cNvGrpSpPr/>
            <p:nvPr/>
          </p:nvGrpSpPr>
          <p:grpSpPr>
            <a:xfrm>
              <a:off x="4167800" y="3605570"/>
              <a:ext cx="9952400" cy="4259785"/>
              <a:chOff x="1625727" y="1436835"/>
              <a:chExt cx="15078457" cy="4259785"/>
            </a:xfrm>
          </p:grpSpPr>
          <p:grpSp>
            <p:nvGrpSpPr>
              <p:cNvPr id="3" name="Group 4">
                <a:extLst>
                  <a:ext uri="{FF2B5EF4-FFF2-40B4-BE49-F238E27FC236}">
                    <a16:creationId xmlns:a16="http://schemas.microsoft.com/office/drawing/2014/main" id="{9CA26B9A-9489-7573-298C-906CF90FEF20}"/>
                  </a:ext>
                </a:extLst>
              </p:cNvPr>
              <p:cNvGrpSpPr/>
              <p:nvPr/>
            </p:nvGrpSpPr>
            <p:grpSpPr>
              <a:xfrm>
                <a:off x="1625727" y="1436835"/>
                <a:ext cx="15032355" cy="4259785"/>
                <a:chOff x="-3810" y="0"/>
                <a:chExt cx="4555259" cy="1375562"/>
              </a:xfrm>
            </p:grpSpPr>
            <p:sp>
              <p:nvSpPr>
                <p:cNvPr id="5" name="Freeform 5">
                  <a:extLst>
                    <a:ext uri="{FF2B5EF4-FFF2-40B4-BE49-F238E27FC236}">
                      <a16:creationId xmlns:a16="http://schemas.microsoft.com/office/drawing/2014/main" id="{D498F4DB-E597-A60A-ADD3-A016316E1C91}"/>
                    </a:ext>
                  </a:extLst>
                </p:cNvPr>
                <p:cNvSpPr/>
                <p:nvPr/>
              </p:nvSpPr>
              <p:spPr>
                <a:xfrm>
                  <a:off x="10160" y="16510"/>
                  <a:ext cx="4526049" cy="1344512"/>
                </a:xfrm>
                <a:custGeom>
                  <a:avLst/>
                  <a:gdLst/>
                  <a:ahLst/>
                  <a:cxnLst/>
                  <a:rect l="l" t="t" r="r" b="b"/>
                  <a:pathLst>
                    <a:path w="4526049" h="1980200">
                      <a:moveTo>
                        <a:pt x="4526049" y="1980200"/>
                      </a:moveTo>
                      <a:lnTo>
                        <a:pt x="0" y="1972579"/>
                      </a:lnTo>
                      <a:lnTo>
                        <a:pt x="0" y="700012"/>
                      </a:lnTo>
                      <a:lnTo>
                        <a:pt x="17780" y="19050"/>
                      </a:lnTo>
                      <a:lnTo>
                        <a:pt x="2254927" y="0"/>
                      </a:lnTo>
                      <a:lnTo>
                        <a:pt x="4506999" y="5080"/>
                      </a:lnTo>
                      <a:close/>
                    </a:path>
                  </a:pathLst>
                </a:custGeom>
                <a:solidFill>
                  <a:srgbClr val="FFFFFF"/>
                </a:solidFill>
              </p:spPr>
            </p:sp>
            <p:sp>
              <p:nvSpPr>
                <p:cNvPr id="6" name="Freeform 6">
                  <a:extLst>
                    <a:ext uri="{FF2B5EF4-FFF2-40B4-BE49-F238E27FC236}">
                      <a16:creationId xmlns:a16="http://schemas.microsoft.com/office/drawing/2014/main" id="{5B5251D1-FFD9-8E6F-2BF8-E16AB12FF66F}"/>
                    </a:ext>
                  </a:extLst>
                </p:cNvPr>
                <p:cNvSpPr/>
                <p:nvPr/>
              </p:nvSpPr>
              <p:spPr>
                <a:xfrm>
                  <a:off x="-3810" y="0"/>
                  <a:ext cx="4555259" cy="1375562"/>
                </a:xfrm>
                <a:custGeom>
                  <a:avLst/>
                  <a:gdLst/>
                  <a:ahLst/>
                  <a:cxnLst/>
                  <a:rect l="l" t="t" r="r" b="b"/>
                  <a:pathLst>
                    <a:path w="4555259" h="2006869">
                      <a:moveTo>
                        <a:pt x="4520969" y="21590"/>
                      </a:moveTo>
                      <a:cubicBezTo>
                        <a:pt x="4522239" y="34290"/>
                        <a:pt x="4522239" y="44450"/>
                        <a:pt x="4523509" y="54610"/>
                      </a:cubicBezTo>
                      <a:cubicBezTo>
                        <a:pt x="4526049" y="93443"/>
                        <a:pt x="4527319" y="135584"/>
                        <a:pt x="4529859" y="176220"/>
                      </a:cubicBezTo>
                      <a:cubicBezTo>
                        <a:pt x="4529859" y="234915"/>
                        <a:pt x="4542559" y="1392276"/>
                        <a:pt x="4548909" y="1450972"/>
                      </a:cubicBezTo>
                      <a:cubicBezTo>
                        <a:pt x="4555259" y="1539768"/>
                        <a:pt x="4551449" y="1630069"/>
                        <a:pt x="4551449" y="1718865"/>
                      </a:cubicBezTo>
                      <a:cubicBezTo>
                        <a:pt x="4551449" y="1797126"/>
                        <a:pt x="4552719" y="1869367"/>
                        <a:pt x="4553989" y="1945909"/>
                      </a:cubicBezTo>
                      <a:cubicBezTo>
                        <a:pt x="4553989" y="1967499"/>
                        <a:pt x="4553989" y="1981469"/>
                        <a:pt x="4553989" y="2005599"/>
                      </a:cubicBezTo>
                      <a:cubicBezTo>
                        <a:pt x="4531129" y="2005599"/>
                        <a:pt x="4510809" y="2006869"/>
                        <a:pt x="4481275" y="2005599"/>
                      </a:cubicBezTo>
                      <a:cubicBezTo>
                        <a:pt x="4252287" y="2000519"/>
                        <a:pt x="4019776" y="2006869"/>
                        <a:pt x="3790788" y="2001789"/>
                      </a:cubicBezTo>
                      <a:cubicBezTo>
                        <a:pt x="3653395" y="1997979"/>
                        <a:pt x="3519525" y="2000519"/>
                        <a:pt x="3382132" y="1997979"/>
                      </a:cubicBezTo>
                      <a:cubicBezTo>
                        <a:pt x="3318720" y="1996709"/>
                        <a:pt x="3255308" y="1995439"/>
                        <a:pt x="3191896" y="1994169"/>
                      </a:cubicBezTo>
                      <a:cubicBezTo>
                        <a:pt x="3153144" y="1994169"/>
                        <a:pt x="3117915" y="1995439"/>
                        <a:pt x="3079163" y="1995439"/>
                      </a:cubicBezTo>
                      <a:cubicBezTo>
                        <a:pt x="2980522" y="1994169"/>
                        <a:pt x="2709259" y="1995439"/>
                        <a:pt x="2610618" y="1994169"/>
                      </a:cubicBezTo>
                      <a:cubicBezTo>
                        <a:pt x="2540160" y="1992899"/>
                        <a:pt x="1131002" y="2001789"/>
                        <a:pt x="1060544" y="2000519"/>
                      </a:cubicBezTo>
                      <a:cubicBezTo>
                        <a:pt x="1042930" y="2000519"/>
                        <a:pt x="1021793" y="2001789"/>
                        <a:pt x="1004178" y="2001789"/>
                      </a:cubicBezTo>
                      <a:cubicBezTo>
                        <a:pt x="961903" y="2001789"/>
                        <a:pt x="923152" y="2003059"/>
                        <a:pt x="880877" y="2003059"/>
                      </a:cubicBezTo>
                      <a:cubicBezTo>
                        <a:pt x="775190" y="2003059"/>
                        <a:pt x="673026" y="2001789"/>
                        <a:pt x="567339" y="2000519"/>
                      </a:cubicBezTo>
                      <a:cubicBezTo>
                        <a:pt x="503927" y="1999249"/>
                        <a:pt x="440515" y="1997979"/>
                        <a:pt x="380626" y="1996709"/>
                      </a:cubicBezTo>
                      <a:cubicBezTo>
                        <a:pt x="267893" y="1995439"/>
                        <a:pt x="155161" y="1994169"/>
                        <a:pt x="48260" y="1994169"/>
                      </a:cubicBezTo>
                      <a:cubicBezTo>
                        <a:pt x="38100" y="1994169"/>
                        <a:pt x="29210" y="1994169"/>
                        <a:pt x="19050" y="1992899"/>
                      </a:cubicBezTo>
                      <a:cubicBezTo>
                        <a:pt x="10160" y="1991629"/>
                        <a:pt x="5080" y="1985279"/>
                        <a:pt x="7620" y="1976389"/>
                      </a:cubicBezTo>
                      <a:cubicBezTo>
                        <a:pt x="16510" y="1944618"/>
                        <a:pt x="12700" y="1906993"/>
                        <a:pt x="11430" y="1867862"/>
                      </a:cubicBezTo>
                      <a:cubicBezTo>
                        <a:pt x="10160" y="1788096"/>
                        <a:pt x="6350" y="1709835"/>
                        <a:pt x="7620" y="1630069"/>
                      </a:cubicBezTo>
                      <a:cubicBezTo>
                        <a:pt x="5080" y="1530738"/>
                        <a:pt x="0" y="301136"/>
                        <a:pt x="7620" y="200300"/>
                      </a:cubicBezTo>
                      <a:cubicBezTo>
                        <a:pt x="8890" y="180735"/>
                        <a:pt x="7620" y="159664"/>
                        <a:pt x="8890" y="140099"/>
                      </a:cubicBezTo>
                      <a:cubicBezTo>
                        <a:pt x="10160" y="108494"/>
                        <a:pt x="12700" y="73878"/>
                        <a:pt x="13970" y="44450"/>
                      </a:cubicBezTo>
                      <a:cubicBezTo>
                        <a:pt x="13970" y="41910"/>
                        <a:pt x="15240" y="39370"/>
                        <a:pt x="16510" y="38100"/>
                      </a:cubicBezTo>
                      <a:cubicBezTo>
                        <a:pt x="38100" y="35560"/>
                        <a:pt x="67088" y="30480"/>
                        <a:pt x="123455" y="29210"/>
                      </a:cubicBezTo>
                      <a:cubicBezTo>
                        <a:pt x="218573" y="25400"/>
                        <a:pt x="313691" y="22860"/>
                        <a:pt x="412332" y="20320"/>
                      </a:cubicBezTo>
                      <a:cubicBezTo>
                        <a:pt x="479267" y="17780"/>
                        <a:pt x="546202" y="16510"/>
                        <a:pt x="609614" y="13970"/>
                      </a:cubicBezTo>
                      <a:cubicBezTo>
                        <a:pt x="673026" y="11430"/>
                        <a:pt x="739961" y="8890"/>
                        <a:pt x="803373" y="8890"/>
                      </a:cubicBezTo>
                      <a:cubicBezTo>
                        <a:pt x="873831" y="7620"/>
                        <a:pt x="944289" y="10160"/>
                        <a:pt x="1014747" y="8890"/>
                      </a:cubicBezTo>
                      <a:cubicBezTo>
                        <a:pt x="1102819" y="8890"/>
                        <a:pt x="2698690" y="6350"/>
                        <a:pt x="2786763" y="5080"/>
                      </a:cubicBezTo>
                      <a:cubicBezTo>
                        <a:pt x="2871312" y="3810"/>
                        <a:pt x="2955862" y="2540"/>
                        <a:pt x="3043934" y="2540"/>
                      </a:cubicBezTo>
                      <a:cubicBezTo>
                        <a:pt x="3188373" y="1270"/>
                        <a:pt x="3329288" y="0"/>
                        <a:pt x="3473727" y="0"/>
                      </a:cubicBezTo>
                      <a:cubicBezTo>
                        <a:pt x="3533616" y="0"/>
                        <a:pt x="3597029" y="2540"/>
                        <a:pt x="3656918" y="2540"/>
                      </a:cubicBezTo>
                      <a:cubicBezTo>
                        <a:pt x="3822494" y="3810"/>
                        <a:pt x="3991593" y="5080"/>
                        <a:pt x="4157168" y="7620"/>
                      </a:cubicBezTo>
                      <a:cubicBezTo>
                        <a:pt x="4245241" y="8890"/>
                        <a:pt x="4333314" y="12700"/>
                        <a:pt x="4421386" y="16510"/>
                      </a:cubicBezTo>
                      <a:cubicBezTo>
                        <a:pt x="4442523" y="16510"/>
                        <a:pt x="4463661" y="16510"/>
                        <a:pt x="4481275" y="16510"/>
                      </a:cubicBezTo>
                      <a:cubicBezTo>
                        <a:pt x="4501919" y="17780"/>
                        <a:pt x="4510809" y="20320"/>
                        <a:pt x="4520969" y="21590"/>
                      </a:cubicBezTo>
                      <a:close/>
                      <a:moveTo>
                        <a:pt x="4531129" y="1989089"/>
                      </a:moveTo>
                      <a:cubicBezTo>
                        <a:pt x="4532399" y="1972579"/>
                        <a:pt x="4533669" y="1959879"/>
                        <a:pt x="4533669" y="1947179"/>
                      </a:cubicBezTo>
                      <a:cubicBezTo>
                        <a:pt x="4532399" y="1861842"/>
                        <a:pt x="4531129" y="1782076"/>
                        <a:pt x="4531129" y="1696290"/>
                      </a:cubicBezTo>
                      <a:cubicBezTo>
                        <a:pt x="4531129" y="1657160"/>
                        <a:pt x="4533669" y="1618029"/>
                        <a:pt x="4532399" y="1578898"/>
                      </a:cubicBezTo>
                      <a:cubicBezTo>
                        <a:pt x="4532399" y="1542778"/>
                        <a:pt x="4531129" y="1505152"/>
                        <a:pt x="4529859" y="1469032"/>
                      </a:cubicBezTo>
                      <a:cubicBezTo>
                        <a:pt x="4524779" y="1413346"/>
                        <a:pt x="4513349" y="260501"/>
                        <a:pt x="4513349" y="204815"/>
                      </a:cubicBezTo>
                      <a:cubicBezTo>
                        <a:pt x="4510809" y="158159"/>
                        <a:pt x="4508269" y="109999"/>
                        <a:pt x="4505729" y="63500"/>
                      </a:cubicBezTo>
                      <a:cubicBezTo>
                        <a:pt x="4504459" y="44450"/>
                        <a:pt x="4503189" y="43180"/>
                        <a:pt x="4470706" y="41910"/>
                      </a:cubicBezTo>
                      <a:cubicBezTo>
                        <a:pt x="4460138" y="41910"/>
                        <a:pt x="4453092" y="41910"/>
                        <a:pt x="4442523" y="40640"/>
                      </a:cubicBezTo>
                      <a:cubicBezTo>
                        <a:pt x="4354451" y="36830"/>
                        <a:pt x="4262855" y="31750"/>
                        <a:pt x="4174783" y="30480"/>
                      </a:cubicBezTo>
                      <a:cubicBezTo>
                        <a:pt x="3959887" y="26670"/>
                        <a:pt x="3741467" y="25400"/>
                        <a:pt x="3526571" y="22860"/>
                      </a:cubicBezTo>
                      <a:cubicBezTo>
                        <a:pt x="3494865" y="22860"/>
                        <a:pt x="3459636" y="22860"/>
                        <a:pt x="3427930" y="22860"/>
                      </a:cubicBezTo>
                      <a:cubicBezTo>
                        <a:pt x="3375086" y="22860"/>
                        <a:pt x="3322243" y="22860"/>
                        <a:pt x="3272922" y="22860"/>
                      </a:cubicBezTo>
                      <a:cubicBezTo>
                        <a:pt x="3160190" y="22860"/>
                        <a:pt x="3047457" y="22860"/>
                        <a:pt x="2938247" y="24130"/>
                      </a:cubicBezTo>
                      <a:cubicBezTo>
                        <a:pt x="2843129" y="25400"/>
                        <a:pt x="1240212" y="29210"/>
                        <a:pt x="1145094" y="29210"/>
                      </a:cubicBezTo>
                      <a:cubicBezTo>
                        <a:pt x="990087" y="29210"/>
                        <a:pt x="835079" y="26670"/>
                        <a:pt x="680072" y="33020"/>
                      </a:cubicBezTo>
                      <a:cubicBezTo>
                        <a:pt x="599045" y="36830"/>
                        <a:pt x="521542" y="36830"/>
                        <a:pt x="444038" y="38100"/>
                      </a:cubicBezTo>
                      <a:cubicBezTo>
                        <a:pt x="310168" y="41910"/>
                        <a:pt x="176298" y="45720"/>
                        <a:pt x="49530" y="50800"/>
                      </a:cubicBezTo>
                      <a:cubicBezTo>
                        <a:pt x="36830" y="50800"/>
                        <a:pt x="34290" y="53340"/>
                        <a:pt x="33020" y="69363"/>
                      </a:cubicBezTo>
                      <a:cubicBezTo>
                        <a:pt x="31750" y="96453"/>
                        <a:pt x="31750" y="123544"/>
                        <a:pt x="30480" y="150634"/>
                      </a:cubicBezTo>
                      <a:cubicBezTo>
                        <a:pt x="29210" y="195785"/>
                        <a:pt x="26670" y="239430"/>
                        <a:pt x="25400" y="284581"/>
                      </a:cubicBezTo>
                      <a:cubicBezTo>
                        <a:pt x="20320" y="332742"/>
                        <a:pt x="26670" y="1509667"/>
                        <a:pt x="29210" y="1557828"/>
                      </a:cubicBezTo>
                      <a:cubicBezTo>
                        <a:pt x="29210" y="1608999"/>
                        <a:pt x="29210" y="1661675"/>
                        <a:pt x="30480" y="1712845"/>
                      </a:cubicBezTo>
                      <a:cubicBezTo>
                        <a:pt x="30480" y="1750471"/>
                        <a:pt x="33020" y="1788096"/>
                        <a:pt x="33020" y="1825722"/>
                      </a:cubicBezTo>
                      <a:cubicBezTo>
                        <a:pt x="33020" y="1866357"/>
                        <a:pt x="33020" y="1906993"/>
                        <a:pt x="31750" y="1947179"/>
                      </a:cubicBezTo>
                      <a:cubicBezTo>
                        <a:pt x="31750" y="1950989"/>
                        <a:pt x="31750" y="1953529"/>
                        <a:pt x="31750" y="1957339"/>
                      </a:cubicBezTo>
                      <a:cubicBezTo>
                        <a:pt x="31750" y="1967499"/>
                        <a:pt x="35560" y="1971309"/>
                        <a:pt x="44450" y="1971309"/>
                      </a:cubicBezTo>
                      <a:cubicBezTo>
                        <a:pt x="74134" y="1971309"/>
                        <a:pt x="123455" y="1972579"/>
                        <a:pt x="169252" y="1972579"/>
                      </a:cubicBezTo>
                      <a:cubicBezTo>
                        <a:pt x="236187" y="1972579"/>
                        <a:pt x="306645" y="1970039"/>
                        <a:pt x="373580" y="1972579"/>
                      </a:cubicBezTo>
                      <a:cubicBezTo>
                        <a:pt x="482790" y="1976389"/>
                        <a:pt x="592000" y="1978929"/>
                        <a:pt x="701209" y="1977659"/>
                      </a:cubicBezTo>
                      <a:cubicBezTo>
                        <a:pt x="771667" y="1976389"/>
                        <a:pt x="838602" y="1978929"/>
                        <a:pt x="909060" y="1978929"/>
                      </a:cubicBezTo>
                      <a:cubicBezTo>
                        <a:pt x="1011224" y="1978929"/>
                        <a:pt x="1113388" y="1977659"/>
                        <a:pt x="1215552" y="1978929"/>
                      </a:cubicBezTo>
                      <a:cubicBezTo>
                        <a:pt x="1367036" y="1980199"/>
                        <a:pt x="3029843" y="1970039"/>
                        <a:pt x="3184850" y="1972579"/>
                      </a:cubicBezTo>
                      <a:cubicBezTo>
                        <a:pt x="3251785" y="1973849"/>
                        <a:pt x="3318720" y="1975119"/>
                        <a:pt x="3382132" y="1975119"/>
                      </a:cubicBezTo>
                      <a:cubicBezTo>
                        <a:pt x="3498387" y="1977659"/>
                        <a:pt x="3611120" y="1973849"/>
                        <a:pt x="3727376" y="1977659"/>
                      </a:cubicBezTo>
                      <a:cubicBezTo>
                        <a:pt x="3822494" y="1980199"/>
                        <a:pt x="3917612" y="1980199"/>
                        <a:pt x="4012730" y="1982739"/>
                      </a:cubicBezTo>
                      <a:cubicBezTo>
                        <a:pt x="4153646" y="1986549"/>
                        <a:pt x="4294562" y="1989089"/>
                        <a:pt x="4435477" y="1990359"/>
                      </a:cubicBezTo>
                      <a:cubicBezTo>
                        <a:pt x="4488321" y="1990360"/>
                        <a:pt x="4510809" y="1989089"/>
                        <a:pt x="4531129" y="1989089"/>
                      </a:cubicBezTo>
                      <a:close/>
                    </a:path>
                  </a:pathLst>
                </a:custGeom>
                <a:solidFill>
                  <a:srgbClr val="FFFFFF"/>
                </a:solidFill>
              </p:spPr>
            </p:sp>
          </p:grpSp>
          <p:sp>
            <p:nvSpPr>
              <p:cNvPr id="4" name="TextBox 12">
                <a:extLst>
                  <a:ext uri="{FF2B5EF4-FFF2-40B4-BE49-F238E27FC236}">
                    <a16:creationId xmlns:a16="http://schemas.microsoft.com/office/drawing/2014/main" id="{1F838C53-584D-A207-13BE-EFD8CBD11337}"/>
                  </a:ext>
                </a:extLst>
              </p:cNvPr>
              <p:cNvSpPr txBox="1"/>
              <p:nvPr/>
            </p:nvSpPr>
            <p:spPr>
              <a:xfrm>
                <a:off x="2196375" y="2506582"/>
                <a:ext cx="14507809" cy="2858731"/>
              </a:xfrm>
              <a:prstGeom prst="rect">
                <a:avLst/>
              </a:prstGeom>
            </p:spPr>
            <p:txBody>
              <a:bodyPr wrap="square" lIns="0" tIns="0" rIns="0" bIns="0" rtlCol="0" anchor="t">
                <a:spAutoFit/>
              </a:bodyPr>
              <a:lstStyle/>
              <a:p>
                <a:pPr algn="ctr">
                  <a:lnSpc>
                    <a:spcPct val="150000"/>
                  </a:lnSpc>
                </a:pPr>
                <a:r>
                  <a:rPr lang="en-US" sz="6600" b="1">
                    <a:solidFill>
                      <a:srgbClr val="F69276"/>
                    </a:solidFill>
                    <a:latin typeface="Arial" panose="020B0604020202020204" pitchFamily="34" charset="0"/>
                    <a:cs typeface="Arial" panose="020B0604020202020204" pitchFamily="34" charset="0"/>
                  </a:rPr>
                  <a:t>PHÂN TÍCH NGỮ LIỆU THAM KHẢO</a:t>
                </a:r>
                <a:endParaRPr lang="en-US" sz="8800" b="1" dirty="0">
                  <a:solidFill>
                    <a:srgbClr val="F69276"/>
                  </a:solidFill>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83DD7AEE-5606-0315-F80C-5B4FBC9E6B31}"/>
                </a:ext>
              </a:extLst>
            </p:cNvPr>
            <p:cNvGrpSpPr/>
            <p:nvPr/>
          </p:nvGrpSpPr>
          <p:grpSpPr>
            <a:xfrm>
              <a:off x="7025317" y="2822103"/>
              <a:ext cx="4237365" cy="1566934"/>
              <a:chOff x="3398323" y="711973"/>
              <a:chExt cx="11491348" cy="1566934"/>
            </a:xfrm>
          </p:grpSpPr>
          <p:pic>
            <p:nvPicPr>
              <p:cNvPr id="11" name="Picture 11">
                <a:extLst>
                  <a:ext uri="{FF2B5EF4-FFF2-40B4-BE49-F238E27FC236}">
                    <a16:creationId xmlns:a16="http://schemas.microsoft.com/office/drawing/2014/main" id="{E9CE6525-FA98-F985-AFC2-C86FA2B2843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t="9471" b="42194"/>
              <a:stretch>
                <a:fillRect/>
              </a:stretch>
            </p:blipFill>
            <p:spPr>
              <a:xfrm rot="10800000">
                <a:off x="3398323" y="711973"/>
                <a:ext cx="11491348" cy="1566934"/>
              </a:xfrm>
              <a:prstGeom prst="rect">
                <a:avLst/>
              </a:prstGeom>
            </p:spPr>
          </p:pic>
          <p:sp>
            <p:nvSpPr>
              <p:cNvPr id="14" name="TextBox 13">
                <a:extLst>
                  <a:ext uri="{FF2B5EF4-FFF2-40B4-BE49-F238E27FC236}">
                    <a16:creationId xmlns:a16="http://schemas.microsoft.com/office/drawing/2014/main" id="{E76755B4-7AA8-57A8-330A-547C24D3F6F5}"/>
                  </a:ext>
                </a:extLst>
              </p:cNvPr>
              <p:cNvSpPr txBox="1"/>
              <p:nvPr/>
            </p:nvSpPr>
            <p:spPr>
              <a:xfrm>
                <a:off x="4215890" y="1245928"/>
                <a:ext cx="9856208" cy="756617"/>
              </a:xfrm>
              <a:prstGeom prst="rect">
                <a:avLst/>
              </a:prstGeom>
            </p:spPr>
            <p:txBody>
              <a:bodyPr wrap="square" lIns="0" tIns="0" rIns="0" bIns="0" rtlCol="0" anchor="t">
                <a:spAutoFit/>
              </a:bodyPr>
              <a:lstStyle/>
              <a:p>
                <a:pPr algn="ctr">
                  <a:lnSpc>
                    <a:spcPts val="5880"/>
                  </a:lnSpc>
                  <a:spcBef>
                    <a:spcPct val="0"/>
                  </a:spcBef>
                </a:pPr>
                <a:r>
                  <a:rPr lang="en-US" sz="6600" b="1" spc="84">
                    <a:latin typeface="Arial" panose="020B0604020202020204" pitchFamily="34" charset="0"/>
                    <a:cs typeface="Arial" panose="020B0604020202020204" pitchFamily="34" charset="0"/>
                  </a:rPr>
                  <a:t>PHẦN 2</a:t>
                </a:r>
                <a:endParaRPr lang="en-US" sz="6600" b="1" spc="84"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4896619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59759">
            <a:off x="17454238" y="53932"/>
            <a:ext cx="758413" cy="952344"/>
          </a:xfrm>
          <a:prstGeom prst="rect">
            <a:avLst/>
          </a:prstGeom>
        </p:spPr>
      </p:pic>
      <p:pic>
        <p:nvPicPr>
          <p:cNvPr id="7" name="Picture 7"/>
          <p:cNvPicPr>
            <a:picLocks noChangeAspect="1"/>
          </p:cNvPicPr>
          <p:nvPr/>
        </p:nvPicPr>
        <p:blipFill>
          <a:blip r:embed="rId4"/>
          <a:srcRect/>
          <a:stretch>
            <a:fillRect/>
          </a:stretch>
        </p:blipFill>
        <p:spPr>
          <a:xfrm>
            <a:off x="1" y="8225405"/>
            <a:ext cx="1524000" cy="2080546"/>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0" y="0"/>
            <a:ext cx="3029863" cy="1863366"/>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flipV="1">
            <a:off x="15258137" y="8442586"/>
            <a:ext cx="3029863" cy="1863366"/>
          </a:xfrm>
          <a:prstGeom prst="rect">
            <a:avLst/>
          </a:prstGeom>
        </p:spPr>
      </p:pic>
      <p:sp>
        <p:nvSpPr>
          <p:cNvPr id="8" name="Rectangle 7">
            <a:extLst>
              <a:ext uri="{FF2B5EF4-FFF2-40B4-BE49-F238E27FC236}">
                <a16:creationId xmlns:a16="http://schemas.microsoft.com/office/drawing/2014/main" id="{43C52500-D0FF-121B-0F1F-62F12543016F}"/>
              </a:ext>
            </a:extLst>
          </p:cNvPr>
          <p:cNvSpPr/>
          <p:nvPr/>
        </p:nvSpPr>
        <p:spPr>
          <a:xfrm>
            <a:off x="2324100" y="1385136"/>
            <a:ext cx="13639800" cy="2286000"/>
          </a:xfrm>
          <a:prstGeom prst="rect">
            <a:avLst/>
          </a:prstGeom>
          <a:solidFill>
            <a:srgbClr val="FFE4D1"/>
          </a:solidFill>
          <a:ln>
            <a:solidFill>
              <a:srgbClr val="FFE4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i="1">
                <a:solidFill>
                  <a:schemeClr val="tx1"/>
                </a:solidFill>
                <a:latin typeface="Times New Roman" panose="02020603050405020304" pitchFamily="18" charset="0"/>
                <a:cs typeface="Times New Roman" panose="02020603050405020304" pitchFamily="18" charset="0"/>
              </a:rPr>
              <a:t>1. Nhận xét của bạn về cách mở đầu và kết thúc văn bản.</a:t>
            </a:r>
            <a:endParaRPr lang="en-US" sz="4000">
              <a:solidFill>
                <a:schemeClr val="tx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4C87414-2383-6F40-F511-71D0C66BDC9D}"/>
              </a:ext>
            </a:extLst>
          </p:cNvPr>
          <p:cNvSpPr txBox="1"/>
          <p:nvPr/>
        </p:nvSpPr>
        <p:spPr>
          <a:xfrm>
            <a:off x="3771900" y="4762500"/>
            <a:ext cx="12534900" cy="4093428"/>
          </a:xfrm>
          <a:prstGeom prst="rect">
            <a:avLst/>
          </a:prstGeom>
          <a:noFill/>
        </p:spPr>
        <p:txBody>
          <a:bodyPr wrap="square">
            <a:spAutoFit/>
          </a:bodyPr>
          <a:lstStyle/>
          <a:p>
            <a:pPr algn="ctr">
              <a:lnSpc>
                <a:spcPct val="150000"/>
              </a:lnSpc>
              <a:tabLst>
                <a:tab pos="90170" algn="l"/>
                <a:tab pos="180340" algn="l"/>
                <a:tab pos="270510" algn="l"/>
              </a:tabLst>
            </a:pPr>
            <a:r>
              <a:rPr lang="en-US" sz="40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Câu trả lời:</a:t>
            </a:r>
            <a:endParaRPr lang="en-US" sz="400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r>
              <a:rPr lang="en-US" sz="4000">
                <a:latin typeface="Times New Roman" panose="02020603050405020304" pitchFamily="18" charset="0"/>
                <a:cs typeface="Times New Roman" panose="02020603050405020304" pitchFamily="18" charset="0"/>
              </a:rPr>
              <a:t>Mở bài và kết bài của văn bản đều theo cách trực tiếp: </a:t>
            </a:r>
          </a:p>
          <a:p>
            <a:r>
              <a:rPr lang="en-US" sz="4000">
                <a:latin typeface="Times New Roman" panose="02020603050405020304" pitchFamily="18" charset="0"/>
                <a:cs typeface="Times New Roman" panose="02020603050405020304" pitchFamily="18" charset="0"/>
              </a:rPr>
              <a:t>- Mở bài: Giới thiệu tác phẩm nghệ thuật - đối tượng thuyết minh và các thông tin liên quan.</a:t>
            </a:r>
          </a:p>
          <a:p>
            <a:r>
              <a:rPr lang="en-US" sz="4000">
                <a:latin typeface="Times New Roman" panose="02020603050405020304" pitchFamily="18" charset="0"/>
                <a:cs typeface="Times New Roman" panose="02020603050405020304" pitchFamily="18" charset="0"/>
              </a:rPr>
              <a:t>- Kết bài: Khẳng định giá trị của tác phẩm nghệ thuật - đối tượng thuyết minh</a:t>
            </a:r>
            <a:r>
              <a:rPr lang="en-US" sz="4000" smtClean="0">
                <a:latin typeface="Times New Roman" panose="02020603050405020304" pitchFamily="18" charset="0"/>
                <a:cs typeface="Times New Roman" panose="02020603050405020304" pitchFamily="18" charset="0"/>
              </a:rPr>
              <a:t>.</a:t>
            </a:r>
            <a:endParaRPr lang="en-US" sz="4000">
              <a:latin typeface="Times New Roman" panose="02020603050405020304" pitchFamily="18" charset="0"/>
              <a:cs typeface="Times New Roman" panose="02020603050405020304" pitchFamily="18" charset="0"/>
            </a:endParaRPr>
          </a:p>
        </p:txBody>
      </p:sp>
      <p:pic>
        <p:nvPicPr>
          <p:cNvPr id="12" name="Picture 6">
            <a:extLst>
              <a:ext uri="{FF2B5EF4-FFF2-40B4-BE49-F238E27FC236}">
                <a16:creationId xmlns:a16="http://schemas.microsoft.com/office/drawing/2014/main" id="{C63FF31A-B46D-9D96-29B2-A90B42FA387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609600" y="5135880"/>
            <a:ext cx="2842694" cy="2057400"/>
          </a:xfrm>
          <a:prstGeom prst="rect">
            <a:avLst/>
          </a:prstGeom>
        </p:spPr>
      </p:pic>
    </p:spTree>
    <p:extLst>
      <p:ext uri="{BB962C8B-B14F-4D97-AF65-F5344CB8AC3E}">
        <p14:creationId xmlns:p14="http://schemas.microsoft.com/office/powerpoint/2010/main" val="3170085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CĐA - Bài 2 - Các thiết bị vào - ra</Template>
  <TotalTime>615</TotalTime>
  <Words>1143</Words>
  <PresentationFormat>Custom</PresentationFormat>
  <Paragraphs>120</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2022-08-29T06:52:56Z</dcterms:created>
  <dcterms:modified xsi:type="dcterms:W3CDTF">2023-08-09T07:55:11Z</dcterms:modified>
  <dc:identifier>DAFHmQa9rps</dc:identifier>
</cp:coreProperties>
</file>