
<file path=[Content_Types].xml><?xml version="1.0" encoding="utf-8"?>
<Types xmlns="http://schemas.openxmlformats.org/package/2006/content-types">
  <Default Extension="png" ContentType="image/png"/>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97"/>
  </p:notesMasterIdLst>
  <p:sldIdLst>
    <p:sldId id="256" r:id="rId3"/>
    <p:sldId id="270" r:id="rId4"/>
    <p:sldId id="259" r:id="rId5"/>
    <p:sldId id="257" r:id="rId6"/>
    <p:sldId id="258" r:id="rId7"/>
    <p:sldId id="271" r:id="rId8"/>
    <p:sldId id="276" r:id="rId9"/>
    <p:sldId id="263" r:id="rId10"/>
    <p:sldId id="315" r:id="rId11"/>
    <p:sldId id="316" r:id="rId12"/>
    <p:sldId id="273" r:id="rId13"/>
    <p:sldId id="272" r:id="rId14"/>
    <p:sldId id="317" r:id="rId15"/>
    <p:sldId id="275" r:id="rId16"/>
    <p:sldId id="302" r:id="rId17"/>
    <p:sldId id="299" r:id="rId18"/>
    <p:sldId id="318" r:id="rId19"/>
    <p:sldId id="277" r:id="rId20"/>
    <p:sldId id="319" r:id="rId21"/>
    <p:sldId id="279" r:id="rId22"/>
    <p:sldId id="320" r:id="rId23"/>
    <p:sldId id="306" r:id="rId24"/>
    <p:sldId id="322" r:id="rId25"/>
    <p:sldId id="323" r:id="rId26"/>
    <p:sldId id="324" r:id="rId27"/>
    <p:sldId id="325" r:id="rId28"/>
    <p:sldId id="326" r:id="rId29"/>
    <p:sldId id="303" r:id="rId30"/>
    <p:sldId id="327" r:id="rId31"/>
    <p:sldId id="328" r:id="rId32"/>
    <p:sldId id="329"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1" r:id="rId53"/>
    <p:sldId id="350" r:id="rId54"/>
    <p:sldId id="352" r:id="rId55"/>
    <p:sldId id="353" r:id="rId56"/>
    <p:sldId id="354" r:id="rId57"/>
    <p:sldId id="355" r:id="rId58"/>
    <p:sldId id="356" r:id="rId59"/>
    <p:sldId id="357" r:id="rId60"/>
    <p:sldId id="358" r:id="rId61"/>
    <p:sldId id="359" r:id="rId62"/>
    <p:sldId id="360" r:id="rId63"/>
    <p:sldId id="361" r:id="rId64"/>
    <p:sldId id="362" r:id="rId65"/>
    <p:sldId id="363" r:id="rId66"/>
    <p:sldId id="364" r:id="rId67"/>
    <p:sldId id="365" r:id="rId68"/>
    <p:sldId id="367" r:id="rId69"/>
    <p:sldId id="368" r:id="rId70"/>
    <p:sldId id="369" r:id="rId71"/>
    <p:sldId id="371" r:id="rId72"/>
    <p:sldId id="372" r:id="rId73"/>
    <p:sldId id="373" r:id="rId74"/>
    <p:sldId id="374" r:id="rId75"/>
    <p:sldId id="375" r:id="rId76"/>
    <p:sldId id="377" r:id="rId77"/>
    <p:sldId id="280" r:id="rId78"/>
    <p:sldId id="286" r:id="rId79"/>
    <p:sldId id="378" r:id="rId80"/>
    <p:sldId id="379" r:id="rId81"/>
    <p:sldId id="380" r:id="rId82"/>
    <p:sldId id="381" r:id="rId83"/>
    <p:sldId id="290" r:id="rId84"/>
    <p:sldId id="383" r:id="rId85"/>
    <p:sldId id="310" r:id="rId86"/>
    <p:sldId id="384" r:id="rId87"/>
    <p:sldId id="291" r:id="rId88"/>
    <p:sldId id="295" r:id="rId89"/>
    <p:sldId id="386" r:id="rId90"/>
    <p:sldId id="294" r:id="rId91"/>
    <p:sldId id="314" r:id="rId92"/>
    <p:sldId id="385" r:id="rId93"/>
    <p:sldId id="387" r:id="rId94"/>
    <p:sldId id="262" r:id="rId95"/>
    <p:sldId id="265" r:id="rId96"/>
  </p:sldIdLst>
  <p:sldSz cx="18288000" cy="10287000"/>
  <p:notesSz cx="6858000" cy="9144000"/>
  <p:embeddedFontLst>
    <p:embeddedFont>
      <p:font typeface="Dotum" panose="020B0600000101010101" pitchFamily="34" charset="-127"/>
      <p:regular r:id="rId98"/>
    </p:embeddedFont>
    <p:embeddedFont>
      <p:font typeface="Maven Pro ExtraBold" panose="020B0604020202020204" charset="0"/>
      <p:bold r:id="rId99"/>
    </p:embeddedFont>
    <p:embeddedFont>
      <p:font typeface="Lilita One" panose="020B0604020202020204" charset="0"/>
      <p:regular r:id="rId100"/>
    </p:embeddedFont>
    <p:embeddedFont>
      <p:font typeface="Cambria Math" panose="02040503050406030204" pitchFamily="18" charset="0"/>
      <p:regular r:id="rId101"/>
    </p:embeddedFont>
    <p:embeddedFont>
      <p:font typeface="DM Sans" panose="020B0604020202020204" charset="0"/>
      <p:regular r:id="rId102"/>
      <p:bold r:id="rId103"/>
      <p:italic r:id="rId104"/>
      <p:boldItalic r:id="rId105"/>
    </p:embeddedFont>
    <p:embeddedFont>
      <p:font typeface="Maven Pro SemiBold" panose="020B0604020202020204" charset="0"/>
      <p:regular r:id="rId106"/>
      <p:bold r:id="rId107"/>
    </p:embeddedFont>
    <p:embeddedFont>
      <p:font typeface="Malgun Gothic" panose="020B0503020000020004" pitchFamily="34" charset="-127"/>
      <p:regular r:id="rId108"/>
      <p:bold r:id="rId109"/>
    </p:embeddedFont>
    <p:embeddedFont>
      <p:font typeface="Calibri Light" panose="020F0302020204030204" pitchFamily="34" charset="0"/>
      <p:regular r:id="rId110"/>
      <p:italic r:id="rId111"/>
    </p:embeddedFont>
    <p:embeddedFont>
      <p:font typeface="Calibri" panose="020F0502020204030204" pitchFamily="34" charset="0"/>
      <p:regular r:id="rId112"/>
      <p:bold r:id="rId113"/>
      <p:italic r:id="rId114"/>
      <p:boldItalic r:id="rId1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F4EA"/>
    <a:srgbClr val="FFE3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0" d="100"/>
          <a:sy n="40" d="100"/>
        </p:scale>
        <p:origin x="2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viewProps" Target="view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5.fntdata"/><Relationship Id="rId16" Type="http://schemas.openxmlformats.org/officeDocument/2006/relationships/slide" Target="slides/slide14.xml"/><Relationship Id="rId107" Type="http://schemas.openxmlformats.org/officeDocument/2006/relationships/font" Target="fonts/font10.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5.fntdata"/><Relationship Id="rId110" Type="http://schemas.openxmlformats.org/officeDocument/2006/relationships/font" Target="fonts/font13.fntdata"/><Relationship Id="rId115" Type="http://schemas.openxmlformats.org/officeDocument/2006/relationships/font" Target="fonts/font18.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3.fntdata"/><Relationship Id="rId105" Type="http://schemas.openxmlformats.org/officeDocument/2006/relationships/font" Target="fonts/font8.fntdata"/><Relationship Id="rId113" Type="http://schemas.openxmlformats.org/officeDocument/2006/relationships/font" Target="fonts/font16.fntdata"/><Relationship Id="rId11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6.fntdata"/><Relationship Id="rId108" Type="http://schemas.openxmlformats.org/officeDocument/2006/relationships/font" Target="fonts/font11.fntdata"/><Relationship Id="rId11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9.fntdata"/><Relationship Id="rId114" Type="http://schemas.openxmlformats.org/officeDocument/2006/relationships/font" Target="fonts/font17.fntdata"/><Relationship Id="rId119"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12.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30B00-F7E8-4703-A520-E5C1324E3532}"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06935-A6AD-465E-8877-64E4C329B468}" type="slidenum">
              <a:rPr lang="en-US" smtClean="0"/>
              <a:t>‹#›</a:t>
            </a:fld>
            <a:endParaRPr lang="en-US"/>
          </a:p>
        </p:txBody>
      </p:sp>
    </p:spTree>
    <p:extLst>
      <p:ext uri="{BB962C8B-B14F-4D97-AF65-F5344CB8AC3E}">
        <p14:creationId xmlns:p14="http://schemas.microsoft.com/office/powerpoint/2010/main" val="726747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06935-A6AD-465E-8877-64E4C329B468}" type="slidenum">
              <a:rPr lang="en-US" smtClean="0"/>
              <a:t>12</a:t>
            </a:fld>
            <a:endParaRPr lang="en-US"/>
          </a:p>
        </p:txBody>
      </p:sp>
    </p:spTree>
    <p:extLst>
      <p:ext uri="{BB962C8B-B14F-4D97-AF65-F5344CB8AC3E}">
        <p14:creationId xmlns:p14="http://schemas.microsoft.com/office/powerpoint/2010/main" val="1180589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328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29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872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355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393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055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a:t>
            </a:r>
            <a:r>
              <a:rPr lang="en-US" baseline="0" smtClean="0"/>
              <a:t> đáp án bằng cách kích trực tiếp vào ô đáp án</a:t>
            </a:r>
            <a:endParaRPr lang="en-US"/>
          </a:p>
        </p:txBody>
      </p:sp>
      <p:sp>
        <p:nvSpPr>
          <p:cNvPr id="4" name="Slide Number Placeholder 3"/>
          <p:cNvSpPr>
            <a:spLocks noGrp="1"/>
          </p:cNvSpPr>
          <p:nvPr>
            <p:ph type="sldNum" sz="quarter" idx="10"/>
          </p:nvPr>
        </p:nvSpPr>
        <p:spPr/>
        <p:txBody>
          <a:bodyPr/>
          <a:lstStyle/>
          <a:p>
            <a:fld id="{73606935-A6AD-465E-8877-64E4C329B468}" type="slidenum">
              <a:rPr lang="en-US" smtClean="0"/>
              <a:t>77</a:t>
            </a:fld>
            <a:endParaRPr lang="en-US"/>
          </a:p>
        </p:txBody>
      </p:sp>
    </p:spTree>
    <p:extLst>
      <p:ext uri="{BB962C8B-B14F-4D97-AF65-F5344CB8AC3E}">
        <p14:creationId xmlns:p14="http://schemas.microsoft.com/office/powerpoint/2010/main" val="2264165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a:t>
            </a:r>
            <a:r>
              <a:rPr lang="en-US" baseline="0" smtClean="0"/>
              <a:t> đáp án bằng cách kích trực tiếp vào ô đáp án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934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a:t>
            </a:r>
            <a:r>
              <a:rPr lang="en-US" baseline="0" smtClean="0"/>
              <a:t> đáp án bằng cách kích trực tiếp vào ô đáp án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660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a:t>
            </a:r>
            <a:r>
              <a:rPr lang="en-US" baseline="0" smtClean="0"/>
              <a:t> đáp án bằng cách kích trực tiếp vào ô đáp án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938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06935-A6AD-465E-8877-64E4C329B468}" type="slidenum">
              <a:rPr lang="en-US" smtClean="0"/>
              <a:t>14</a:t>
            </a:fld>
            <a:endParaRPr lang="en-US"/>
          </a:p>
        </p:txBody>
      </p:sp>
    </p:spTree>
    <p:extLst>
      <p:ext uri="{BB962C8B-B14F-4D97-AF65-F5344CB8AC3E}">
        <p14:creationId xmlns:p14="http://schemas.microsoft.com/office/powerpoint/2010/main" val="724032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a:t>
            </a:r>
            <a:r>
              <a:rPr lang="en-US" baseline="0" smtClean="0"/>
              <a:t> đáp án bằng cách kích trực tiếp vào ô đáp án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653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012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98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050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350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518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06935-A6AD-465E-8877-64E4C329B468}" type="slidenum">
              <a:rPr lang="en-US" smtClean="0"/>
              <a:t>16</a:t>
            </a:fld>
            <a:endParaRPr lang="en-US"/>
          </a:p>
        </p:txBody>
      </p:sp>
    </p:spTree>
    <p:extLst>
      <p:ext uri="{BB962C8B-B14F-4D97-AF65-F5344CB8AC3E}">
        <p14:creationId xmlns:p14="http://schemas.microsoft.com/office/powerpoint/2010/main" val="264741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431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817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12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861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782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983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smtClean="0"/>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03867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53905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smtClean="0"/>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769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04597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45913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78411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69691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smtClean="0"/>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82363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smtClean="0"/>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26770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21246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9941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D38BF5B4-6FC7-409E-96B2-3A522A92C3A8}" type="datetimeFigureOut">
              <a:rPr lang="en-US" smtClean="0">
                <a:solidFill>
                  <a:prstClr val="black">
                    <a:tint val="75000"/>
                  </a:prstClr>
                </a:solidFill>
              </a:rPr>
              <a:pPr defTabSz="1371600"/>
              <a:t>12/18/2023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65312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microsoft.com/office/2007/relationships/hdphoto" Target="../media/hdphoto3.wdp"/><Relationship Id="rId3"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11" Type="http://schemas.openxmlformats.org/officeDocument/2006/relationships/image" Target="../media/image28.png"/><Relationship Id="rId10" Type="http://schemas.openxmlformats.org/officeDocument/2006/relationships/image" Target="../media/image25.png"/><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12"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svg"/><Relationship Id="rId7"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6.sv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13" Type="http://schemas.openxmlformats.org/officeDocument/2006/relationships/image" Target="../media/image50.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12"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7.wdp"/><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29.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png"/><Relationship Id="rId5" Type="http://schemas.microsoft.com/office/2007/relationships/hdphoto" Target="../media/hdphoto7.wdp"/><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6.pn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69.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71.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2"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30.svg"/></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4.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78.png"/><Relationship Id="rId5" Type="http://schemas.microsoft.com/office/2007/relationships/hdphoto" Target="../media/hdphoto12.wdp"/><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13.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svg"/><Relationship Id="rId7"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5.png"/><Relationship Id="rId7" Type="http://schemas.microsoft.com/office/2007/relationships/hdphoto" Target="../media/hdphoto15.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5.png"/><Relationship Id="rId5" Type="http://schemas.microsoft.com/office/2007/relationships/hdphoto" Target="../media/hdphoto16.wdp"/><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7.wdp"/><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12"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6.svg"/></Relationships>
</file>

<file path=ppt/slides/_rels/slide4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1.png"/><Relationship Id="rId7"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 Id="rId9" Type="http://schemas.microsoft.com/office/2007/relationships/hdphoto" Target="../media/hdphoto18.wdp"/></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12"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6.svg"/></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41.png"/><Relationship Id="rId7" Type="http://schemas.openxmlformats.org/officeDocument/2006/relationships/image" Target="../media/image24.sv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 Id="rId9" Type="http://schemas.microsoft.com/office/2007/relationships/hdphoto" Target="../media/hdphoto19.wdp"/></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12"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6.svg"/></Relationships>
</file>

<file path=ppt/slides/_rels/slide4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41.png"/><Relationship Id="rId7" Type="http://schemas.openxmlformats.org/officeDocument/2006/relationships/image" Target="../media/image24.sv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 Id="rId9" Type="http://schemas.microsoft.com/office/2007/relationships/hdphoto" Target="../media/hdphoto20.wdp"/></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26.sv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21.wdp"/><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12"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6.svg"/></Relationships>
</file>

<file path=ppt/slides/_rels/slide53.xml.rels><?xml version="1.0" encoding="UTF-8" standalone="yes"?>
<Relationships xmlns="http://schemas.openxmlformats.org/package/2006/relationships"><Relationship Id="rId13" Type="http://schemas.microsoft.com/office/2007/relationships/hdphoto" Target="../media/hdphoto21.wdp"/><Relationship Id="rId3" Type="http://schemas.openxmlformats.org/officeDocument/2006/relationships/image" Target="../media/image21.png"/><Relationship Id="rId12" Type="http://schemas.openxmlformats.org/officeDocument/2006/relationships/image" Target="../media/image102.png"/><Relationship Id="rId2" Type="http://schemas.openxmlformats.org/officeDocument/2006/relationships/image" Target="../media/image103.png"/><Relationship Id="rId1" Type="http://schemas.openxmlformats.org/officeDocument/2006/relationships/slideLayout" Target="../slideLayouts/slideLayout7.xml"/><Relationship Id="rId11" Type="http://schemas.openxmlformats.org/officeDocument/2006/relationships/image" Target="../media/image104.png"/><Relationship Id="rId10" Type="http://schemas.openxmlformats.org/officeDocument/2006/relationships/image" Target="../media/image25.png"/><Relationship Id="rId9" Type="http://schemas.openxmlformats.org/officeDocument/2006/relationships/image" Target="../media/image16.svg"/></Relationships>
</file>

<file path=ppt/slides/_rels/slide5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41.png"/><Relationship Id="rId7" Type="http://schemas.openxmlformats.org/officeDocument/2006/relationships/image" Target="../media/image24.sv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png"/><Relationship Id="rId7"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06.png"/><Relationship Id="rId10" Type="http://schemas.openxmlformats.org/officeDocument/2006/relationships/image" Target="../media/image109.png"/><Relationship Id="rId4" Type="http://schemas.openxmlformats.org/officeDocument/2006/relationships/image" Target="../media/image2.svg"/><Relationship Id="rId9" Type="http://schemas.microsoft.com/office/2007/relationships/hdphoto" Target="../media/hdphoto22.wdp"/></Relationships>
</file>

<file path=ppt/slides/_rels/slide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110.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26.svg"/></Relationships>
</file>

<file path=ppt/slides/_rels/slide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13.png"/><Relationship Id="rId4" Type="http://schemas.openxmlformats.org/officeDocument/2006/relationships/image" Target="../media/image112.png"/></Relationships>
</file>

<file path=ppt/slides/_rels/slide62.xml.rels><?xml version="1.0" encoding="UTF-8" standalone="yes"?>
<Relationships xmlns="http://schemas.openxmlformats.org/package/2006/relationships"><Relationship Id="rId13" Type="http://schemas.openxmlformats.org/officeDocument/2006/relationships/image" Target="../media/image20.png"/><Relationship Id="rId3" Type="http://schemas.openxmlformats.org/officeDocument/2006/relationships/image" Target="../media/image2.sv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6.sv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36.png"/><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3" Type="http://schemas.openxmlformats.org/officeDocument/2006/relationships/image" Target="../media/image2.svg"/><Relationship Id="rId12"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6.sv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23.wdp"/><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23.wdp"/><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7" Type="http://schemas.microsoft.com/office/2007/relationships/hdphoto" Target="../media/hdphoto24.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63.png"/><Relationship Id="rId4" Type="http://schemas.openxmlformats.org/officeDocument/2006/relationships/image" Target="../media/image123.png"/></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27.png"/><Relationship Id="rId2"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25.wdp"/><Relationship Id="rId5" Type="http://schemas.openxmlformats.org/officeDocument/2006/relationships/image" Target="../media/image126.png"/><Relationship Id="rId4" Type="http://schemas.openxmlformats.org/officeDocument/2006/relationships/image" Target="../media/image125.png"/></Relationships>
</file>

<file path=ppt/slides/_rels/slide7.xml.rels><?xml version="1.0" encoding="UTF-8" standalone="yes"?>
<Relationships xmlns="http://schemas.openxmlformats.org/package/2006/relationships"><Relationship Id="rId13" Type="http://schemas.openxmlformats.org/officeDocument/2006/relationships/image" Target="../media/image20.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8.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26.svg"/></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28.png"/><Relationship Id="rId4" Type="http://schemas.microsoft.com/office/2007/relationships/hdphoto" Target="../media/hdphoto25.wdp"/></Relationships>
</file>

<file path=ppt/slides/_rels/slide7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29.png"/><Relationship Id="rId4" Type="http://schemas.microsoft.com/office/2007/relationships/hdphoto" Target="../media/hdphoto25.wdp"/></Relationships>
</file>

<file path=ppt/slides/_rels/slide72.xml.rels><?xml version="1.0" encoding="UTF-8" standalone="yes"?>
<Relationships xmlns="http://schemas.openxmlformats.org/package/2006/relationships"><Relationship Id="rId13" Type="http://schemas.openxmlformats.org/officeDocument/2006/relationships/image" Target="../media/image131.png"/><Relationship Id="rId12" Type="http://schemas.openxmlformats.org/officeDocument/2006/relationships/image" Target="../media/image130.pn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16.svg"/><Relationship Id="rId15" Type="http://schemas.openxmlformats.org/officeDocument/2006/relationships/image" Target="../media/image133.png"/><Relationship Id="rId10"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132.png"/></Relationships>
</file>

<file path=ppt/slides/_rels/slide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15" Type="http://schemas.openxmlformats.org/officeDocument/2006/relationships/image" Target="../media/image22.pn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6.svg"/><Relationship Id="rId14" Type="http://schemas.openxmlformats.org/officeDocument/2006/relationships/image" Target="../media/image16.svg"/></Relationships>
</file>

<file path=ppt/slides/_rels/slide7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6" Type="http://schemas.microsoft.com/office/2007/relationships/hdphoto" Target="../media/hdphoto26.wdp"/><Relationship Id="rId5" Type="http://schemas.openxmlformats.org/officeDocument/2006/relationships/image" Target="../media/image136.png"/><Relationship Id="rId4" Type="http://schemas.openxmlformats.org/officeDocument/2006/relationships/image" Target="../media/image29.png"/></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38.png"/><Relationship Id="rId5" Type="http://schemas.microsoft.com/office/2007/relationships/hdphoto" Target="../media/hdphoto26.wdp"/><Relationship Id="rId4" Type="http://schemas.openxmlformats.org/officeDocument/2006/relationships/image" Target="../media/image136.png"/></Relationships>
</file>

<file path=ppt/slides/_rels/slide7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26.svg"/></Relationships>
</file>

<file path=ppt/slides/_rels/slide77.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4.png"/><Relationship Id="rId3" Type="http://schemas.microsoft.com/office/2007/relationships/media" Target="../media/media2.wma"/><Relationship Id="rId7" Type="http://schemas.openxmlformats.org/officeDocument/2006/relationships/image" Target="../media/image139.png"/><Relationship Id="rId12" Type="http://schemas.microsoft.com/office/2007/relationships/hdphoto" Target="../media/hdphoto27.wdp"/><Relationship Id="rId2" Type="http://schemas.openxmlformats.org/officeDocument/2006/relationships/audio" Target="../media/media1.wma"/><Relationship Id="rId16" Type="http://schemas.microsoft.com/office/2007/relationships/hdphoto" Target="../media/hdphoto28.wdp"/><Relationship Id="rId1" Type="http://schemas.microsoft.com/office/2007/relationships/media" Target="../media/media1.wma"/><Relationship Id="rId6" Type="http://schemas.openxmlformats.org/officeDocument/2006/relationships/notesSlide" Target="../notesSlides/notesSlide16.xml"/><Relationship Id="rId11" Type="http://schemas.openxmlformats.org/officeDocument/2006/relationships/image" Target="../media/image143.png"/><Relationship Id="rId5" Type="http://schemas.openxmlformats.org/officeDocument/2006/relationships/slideLayout" Target="../slideLayouts/slideLayout18.xml"/><Relationship Id="rId15" Type="http://schemas.openxmlformats.org/officeDocument/2006/relationships/image" Target="../media/image146.png"/><Relationship Id="rId10" Type="http://schemas.openxmlformats.org/officeDocument/2006/relationships/image" Target="../media/image142.png"/><Relationship Id="rId4" Type="http://schemas.openxmlformats.org/officeDocument/2006/relationships/audio" Target="../media/media2.wma"/><Relationship Id="rId9" Type="http://schemas.openxmlformats.org/officeDocument/2006/relationships/image" Target="../media/image141.png"/><Relationship Id="rId14" Type="http://schemas.openxmlformats.org/officeDocument/2006/relationships/image" Target="../media/image145.png"/></Relationships>
</file>

<file path=ppt/slides/_rels/slide78.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46.png"/><Relationship Id="rId3" Type="http://schemas.microsoft.com/office/2007/relationships/media" Target="../media/media2.wma"/><Relationship Id="rId7" Type="http://schemas.openxmlformats.org/officeDocument/2006/relationships/image" Target="../media/image147.png"/><Relationship Id="rId12" Type="http://schemas.openxmlformats.org/officeDocument/2006/relationships/image" Target="../media/image149.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17.xml"/><Relationship Id="rId11" Type="http://schemas.openxmlformats.org/officeDocument/2006/relationships/image" Target="../media/image144.png"/><Relationship Id="rId5" Type="http://schemas.openxmlformats.org/officeDocument/2006/relationships/slideLayout" Target="../slideLayouts/slideLayout18.xml"/><Relationship Id="rId10" Type="http://schemas.microsoft.com/office/2007/relationships/hdphoto" Target="../media/hdphoto27.wdp"/><Relationship Id="rId4" Type="http://schemas.openxmlformats.org/officeDocument/2006/relationships/audio" Target="../media/media2.wma"/><Relationship Id="rId9" Type="http://schemas.openxmlformats.org/officeDocument/2006/relationships/image" Target="../media/image143.png"/><Relationship Id="rId14" Type="http://schemas.microsoft.com/office/2007/relationships/hdphoto" Target="../media/hdphoto28.wdp"/></Relationships>
</file>

<file path=ppt/slides/_rels/slide79.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44.png"/><Relationship Id="rId3" Type="http://schemas.microsoft.com/office/2007/relationships/media" Target="../media/media2.wma"/><Relationship Id="rId7" Type="http://schemas.openxmlformats.org/officeDocument/2006/relationships/image" Target="../media/image150.png"/><Relationship Id="rId12" Type="http://schemas.microsoft.com/office/2007/relationships/hdphoto" Target="../media/hdphoto27.wdp"/><Relationship Id="rId2" Type="http://schemas.openxmlformats.org/officeDocument/2006/relationships/audio" Target="../media/media1.wma"/><Relationship Id="rId16" Type="http://schemas.microsoft.com/office/2007/relationships/hdphoto" Target="../media/hdphoto28.wdp"/><Relationship Id="rId1" Type="http://schemas.microsoft.com/office/2007/relationships/media" Target="../media/media1.wma"/><Relationship Id="rId6" Type="http://schemas.openxmlformats.org/officeDocument/2006/relationships/notesSlide" Target="../notesSlides/notesSlide18.xml"/><Relationship Id="rId11" Type="http://schemas.openxmlformats.org/officeDocument/2006/relationships/image" Target="../media/image143.png"/><Relationship Id="rId5" Type="http://schemas.openxmlformats.org/officeDocument/2006/relationships/slideLayout" Target="../slideLayouts/slideLayout18.xml"/><Relationship Id="rId15" Type="http://schemas.openxmlformats.org/officeDocument/2006/relationships/image" Target="../media/image146.png"/><Relationship Id="rId10" Type="http://schemas.openxmlformats.org/officeDocument/2006/relationships/image" Target="../media/image153.png"/><Relationship Id="rId4" Type="http://schemas.openxmlformats.org/officeDocument/2006/relationships/audio" Target="../media/media2.wma"/><Relationship Id="rId9" Type="http://schemas.openxmlformats.org/officeDocument/2006/relationships/image" Target="../media/image152.png"/><Relationship Id="rId14" Type="http://schemas.openxmlformats.org/officeDocument/2006/relationships/image" Target="../media/image154.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6" Type="http://schemas.openxmlformats.org/officeDocument/2006/relationships/image" Target="../media/image23.png"/><Relationship Id="rId1" Type="http://schemas.openxmlformats.org/officeDocument/2006/relationships/slideLayout" Target="../slideLayouts/slideLayout7.xml"/><Relationship Id="rId15" Type="http://schemas.openxmlformats.org/officeDocument/2006/relationships/image" Target="../media/image22.pn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6.svg"/><Relationship Id="rId14" Type="http://schemas.openxmlformats.org/officeDocument/2006/relationships/image" Target="../media/image16.svg"/></Relationships>
</file>

<file path=ppt/slides/_rels/slide80.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44.png"/><Relationship Id="rId3" Type="http://schemas.microsoft.com/office/2007/relationships/media" Target="../media/media2.wma"/><Relationship Id="rId7" Type="http://schemas.openxmlformats.org/officeDocument/2006/relationships/image" Target="../media/image155.png"/><Relationship Id="rId12" Type="http://schemas.microsoft.com/office/2007/relationships/hdphoto" Target="../media/hdphoto27.wdp"/><Relationship Id="rId2" Type="http://schemas.openxmlformats.org/officeDocument/2006/relationships/audio" Target="../media/media1.wma"/><Relationship Id="rId16" Type="http://schemas.microsoft.com/office/2007/relationships/hdphoto" Target="../media/hdphoto28.wdp"/><Relationship Id="rId1" Type="http://schemas.microsoft.com/office/2007/relationships/media" Target="../media/media1.wma"/><Relationship Id="rId6" Type="http://schemas.openxmlformats.org/officeDocument/2006/relationships/notesSlide" Target="../notesSlides/notesSlide19.xml"/><Relationship Id="rId11" Type="http://schemas.openxmlformats.org/officeDocument/2006/relationships/image" Target="../media/image143.png"/><Relationship Id="rId5" Type="http://schemas.openxmlformats.org/officeDocument/2006/relationships/slideLayout" Target="../slideLayouts/slideLayout18.xml"/><Relationship Id="rId15" Type="http://schemas.openxmlformats.org/officeDocument/2006/relationships/image" Target="../media/image146.png"/><Relationship Id="rId10" Type="http://schemas.openxmlformats.org/officeDocument/2006/relationships/image" Target="../media/image158.png"/><Relationship Id="rId4" Type="http://schemas.openxmlformats.org/officeDocument/2006/relationships/audio" Target="../media/media2.wma"/><Relationship Id="rId9" Type="http://schemas.openxmlformats.org/officeDocument/2006/relationships/image" Target="../media/image157.png"/><Relationship Id="rId14" Type="http://schemas.openxmlformats.org/officeDocument/2006/relationships/image" Target="../media/image159.png"/></Relationships>
</file>

<file path=ppt/slides/_rels/slide81.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44.png"/><Relationship Id="rId3" Type="http://schemas.microsoft.com/office/2007/relationships/media" Target="../media/media2.wma"/><Relationship Id="rId7" Type="http://schemas.openxmlformats.org/officeDocument/2006/relationships/image" Target="../media/image160.png"/><Relationship Id="rId12" Type="http://schemas.microsoft.com/office/2007/relationships/hdphoto" Target="../media/hdphoto27.wdp"/><Relationship Id="rId2" Type="http://schemas.openxmlformats.org/officeDocument/2006/relationships/audio" Target="../media/media1.wma"/><Relationship Id="rId16" Type="http://schemas.microsoft.com/office/2007/relationships/hdphoto" Target="../media/hdphoto28.wdp"/><Relationship Id="rId1" Type="http://schemas.microsoft.com/office/2007/relationships/media" Target="../media/media1.wma"/><Relationship Id="rId6" Type="http://schemas.openxmlformats.org/officeDocument/2006/relationships/notesSlide" Target="../notesSlides/notesSlide20.xml"/><Relationship Id="rId11" Type="http://schemas.openxmlformats.org/officeDocument/2006/relationships/image" Target="../media/image143.png"/><Relationship Id="rId5" Type="http://schemas.openxmlformats.org/officeDocument/2006/relationships/slideLayout" Target="../slideLayouts/slideLayout18.xml"/><Relationship Id="rId15" Type="http://schemas.openxmlformats.org/officeDocument/2006/relationships/image" Target="../media/image146.png"/><Relationship Id="rId10" Type="http://schemas.openxmlformats.org/officeDocument/2006/relationships/image" Target="../media/image163.png"/><Relationship Id="rId4" Type="http://schemas.openxmlformats.org/officeDocument/2006/relationships/audio" Target="../media/media2.wma"/><Relationship Id="rId9" Type="http://schemas.openxmlformats.org/officeDocument/2006/relationships/image" Target="../media/image162.png"/><Relationship Id="rId14" Type="http://schemas.openxmlformats.org/officeDocument/2006/relationships/image" Target="../media/image164.png"/></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8.png"/><Relationship Id="rId4" Type="http://schemas.openxmlformats.org/officeDocument/2006/relationships/image" Target="../media/image165.png"/></Relationships>
</file>

<file path=ppt/slides/_rels/slide84.xml.rels><?xml version="1.0" encoding="UTF-8" standalone="yes"?>
<Relationships xmlns="http://schemas.openxmlformats.org/package/2006/relationships"><Relationship Id="rId13" Type="http://schemas.microsoft.com/office/2007/relationships/hdphoto" Target="../media/hdphoto29.wdp"/><Relationship Id="rId12" Type="http://schemas.openxmlformats.org/officeDocument/2006/relationships/image" Target="../media/image170.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169.png"/><Relationship Id="rId10" Type="http://schemas.openxmlformats.org/officeDocument/2006/relationships/image" Target="../media/image14.png"/><Relationship Id="rId9" Type="http://schemas.openxmlformats.org/officeDocument/2006/relationships/image" Target="../media/image16.svg"/><Relationship Id="rId14" Type="http://schemas.openxmlformats.org/officeDocument/2006/relationships/image" Target="../media/image171.png"/></Relationships>
</file>

<file path=ppt/slides/_rels/slide85.xml.rels><?xml version="1.0" encoding="UTF-8" standalone="yes"?>
<Relationships xmlns="http://schemas.openxmlformats.org/package/2006/relationships"><Relationship Id="rId13" Type="http://schemas.openxmlformats.org/officeDocument/2006/relationships/image" Target="../media/image172.png"/><Relationship Id="rId12" Type="http://schemas.microsoft.com/office/2007/relationships/hdphoto" Target="../media/hdphoto29.wdp"/><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170.png"/><Relationship Id="rId10" Type="http://schemas.openxmlformats.org/officeDocument/2006/relationships/image" Target="../media/image14.png"/><Relationship Id="rId9" Type="http://schemas.openxmlformats.org/officeDocument/2006/relationships/image" Target="../media/image16.svg"/><Relationship Id="rId14" Type="http://schemas.openxmlformats.org/officeDocument/2006/relationships/image" Target="../media/image173.png"/></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74.png"/><Relationship Id="rId1" Type="http://schemas.openxmlformats.org/officeDocument/2006/relationships/slideLayout" Target="../slideLayouts/slideLayout7.xml"/><Relationship Id="rId6" Type="http://schemas.microsoft.com/office/2007/relationships/hdphoto" Target="../media/hdphoto30.wdp"/><Relationship Id="rId5" Type="http://schemas.openxmlformats.org/officeDocument/2006/relationships/image" Target="../media/image176.png"/><Relationship Id="rId4" Type="http://schemas.openxmlformats.org/officeDocument/2006/relationships/image" Target="../media/image175.png"/></Relationships>
</file>

<file path=ppt/slides/_rels/slide8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8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81.png"/></Relationships>
</file>

<file path=ppt/slides/_rels/slide8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13" Type="http://schemas.microsoft.com/office/2007/relationships/hdphoto" Target="../media/hdphoto3.wdp"/><Relationship Id="rId3"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11" Type="http://schemas.openxmlformats.org/officeDocument/2006/relationships/image" Target="../media/image26.png"/><Relationship Id="rId10" Type="http://schemas.openxmlformats.org/officeDocument/2006/relationships/image" Target="../media/image25.png"/><Relationship Id="rId9" Type="http://schemas.openxmlformats.org/officeDocument/2006/relationships/image" Target="../media/image16.svg"/></Relationships>
</file>

<file path=ppt/slides/_rels/slide9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8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47.png"/></Relationships>
</file>

<file path=ppt/slides/_rels/slide9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187.png"/><Relationship Id="rId4" Type="http://schemas.openxmlformats.org/officeDocument/2006/relationships/image" Target="../media/image186.png"/></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89.png"/><Relationship Id="rId4" Type="http://schemas.openxmlformats.org/officeDocument/2006/relationships/image" Target="../media/image188.png"/></Relationships>
</file>

<file path=ppt/slides/_rels/slide93.xml.rels><?xml version="1.0" encoding="UTF-8" standalone="yes"?>
<Relationships xmlns="http://schemas.openxmlformats.org/package/2006/relationships"><Relationship Id="rId3" Type="http://schemas.openxmlformats.org/officeDocument/2006/relationships/image" Target="../media/image2.sv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21.png"/><Relationship Id="rId1" Type="http://schemas.openxmlformats.org/officeDocument/2006/relationships/slideLayout" Target="../slideLayouts/slideLayout7.xml"/><Relationship Id="rId15" Type="http://schemas.openxmlformats.org/officeDocument/2006/relationships/image" Target="../media/image24.svg"/><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26.svg"/><Relationship Id="rId3" Type="http://schemas.openxmlformats.org/officeDocument/2006/relationships/image" Target="../media/image2.svg"/><Relationship Id="rId7" Type="http://schemas.openxmlformats.org/officeDocument/2006/relationships/image" Target="../media/image57.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11.png"/><Relationship Id="rId4" Type="http://schemas.openxmlformats.org/officeDocument/2006/relationships/image" Target="../media/image190.png"/><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5" name="Freeform 5"/>
          <p:cNvSpPr/>
          <p:nvPr/>
        </p:nvSpPr>
        <p:spPr>
          <a:xfrm>
            <a:off x="-260960" y="-5922333"/>
            <a:ext cx="10600352" cy="9487315"/>
          </a:xfrm>
          <a:custGeom>
            <a:avLst/>
            <a:gdLst/>
            <a:ahLst/>
            <a:cxnLst/>
            <a:rect l="l" t="t" r="r" b="b"/>
            <a:pathLst>
              <a:path w="10600352" h="9487315">
                <a:moveTo>
                  <a:pt x="0" y="0"/>
                </a:moveTo>
                <a:lnTo>
                  <a:pt x="10600352" y="0"/>
                </a:lnTo>
                <a:lnTo>
                  <a:pt x="10600352" y="9487315"/>
                </a:lnTo>
                <a:lnTo>
                  <a:pt x="0" y="9487315"/>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7948608" y="-5944295"/>
            <a:ext cx="10600352" cy="9487315"/>
          </a:xfrm>
          <a:custGeom>
            <a:avLst/>
            <a:gdLst/>
            <a:ahLst/>
            <a:cxnLst/>
            <a:rect l="l" t="t" r="r" b="b"/>
            <a:pathLst>
              <a:path w="10600352" h="9487315">
                <a:moveTo>
                  <a:pt x="0" y="0"/>
                </a:moveTo>
                <a:lnTo>
                  <a:pt x="10600352" y="0"/>
                </a:lnTo>
                <a:lnTo>
                  <a:pt x="10600352" y="9487316"/>
                </a:lnTo>
                <a:lnTo>
                  <a:pt x="0" y="9487316"/>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nvGrpSpPr>
          <p:cNvPr id="7" name="Group 7"/>
          <p:cNvGrpSpPr/>
          <p:nvPr/>
        </p:nvGrpSpPr>
        <p:grpSpPr>
          <a:xfrm>
            <a:off x="2130811" y="1028700"/>
            <a:ext cx="14026377" cy="7675208"/>
            <a:chOff x="0" y="0"/>
            <a:chExt cx="3694190" cy="2021454"/>
          </a:xfrm>
        </p:grpSpPr>
        <p:sp>
          <p:nvSpPr>
            <p:cNvPr id="8" name="Freeform 8"/>
            <p:cNvSpPr/>
            <p:nvPr/>
          </p:nvSpPr>
          <p:spPr>
            <a:xfrm>
              <a:off x="0" y="0"/>
              <a:ext cx="3694190" cy="2021454"/>
            </a:xfrm>
            <a:custGeom>
              <a:avLst/>
              <a:gdLst/>
              <a:ahLst/>
              <a:cxnLst/>
              <a:rect l="l" t="t" r="r" b="b"/>
              <a:pathLst>
                <a:path w="3694190" h="2021454">
                  <a:moveTo>
                    <a:pt x="28150" y="0"/>
                  </a:moveTo>
                  <a:lnTo>
                    <a:pt x="3666040" y="0"/>
                  </a:lnTo>
                  <a:cubicBezTo>
                    <a:pt x="3673506" y="0"/>
                    <a:pt x="3680666" y="2966"/>
                    <a:pt x="3685945" y="8245"/>
                  </a:cubicBezTo>
                  <a:cubicBezTo>
                    <a:pt x="3691224" y="13524"/>
                    <a:pt x="3694190" y="20684"/>
                    <a:pt x="3694190" y="28150"/>
                  </a:cubicBezTo>
                  <a:lnTo>
                    <a:pt x="3694190" y="1993304"/>
                  </a:lnTo>
                  <a:cubicBezTo>
                    <a:pt x="3694190" y="2000770"/>
                    <a:pt x="3691224" y="2007930"/>
                    <a:pt x="3685945" y="2013209"/>
                  </a:cubicBezTo>
                  <a:cubicBezTo>
                    <a:pt x="3680666" y="2018488"/>
                    <a:pt x="3673506" y="2021454"/>
                    <a:pt x="3666040" y="2021454"/>
                  </a:cubicBezTo>
                  <a:lnTo>
                    <a:pt x="28150" y="2021454"/>
                  </a:lnTo>
                  <a:cubicBezTo>
                    <a:pt x="20684" y="2021454"/>
                    <a:pt x="13524" y="2018488"/>
                    <a:pt x="8245" y="2013209"/>
                  </a:cubicBezTo>
                  <a:cubicBezTo>
                    <a:pt x="2966" y="2007930"/>
                    <a:pt x="0" y="2000770"/>
                    <a:pt x="0" y="1993304"/>
                  </a:cubicBezTo>
                  <a:lnTo>
                    <a:pt x="0" y="28150"/>
                  </a:lnTo>
                  <a:cubicBezTo>
                    <a:pt x="0" y="20684"/>
                    <a:pt x="2966" y="13524"/>
                    <a:pt x="8245" y="8245"/>
                  </a:cubicBezTo>
                  <a:cubicBezTo>
                    <a:pt x="13524" y="2966"/>
                    <a:pt x="20684" y="0"/>
                    <a:pt x="28150" y="0"/>
                  </a:cubicBezTo>
                  <a:close/>
                </a:path>
              </a:pathLst>
            </a:custGeom>
            <a:solidFill>
              <a:srgbClr val="FFFFFF"/>
            </a:solidFill>
            <a:ln w="28575" cap="rnd">
              <a:solidFill>
                <a:srgbClr val="231F20"/>
              </a:solidFill>
              <a:prstDash val="solid"/>
              <a:round/>
            </a:ln>
          </p:spPr>
        </p:sp>
        <p:sp>
          <p:nvSpPr>
            <p:cNvPr id="9" name="TextBox 9"/>
            <p:cNvSpPr txBox="1"/>
            <p:nvPr/>
          </p:nvSpPr>
          <p:spPr>
            <a:xfrm>
              <a:off x="0" y="-38100"/>
              <a:ext cx="3694190" cy="205955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3487400" y="4762499"/>
            <a:ext cx="5256534" cy="6311509"/>
          </a:xfrm>
          <a:custGeom>
            <a:avLst/>
            <a:gdLst/>
            <a:ahLst/>
            <a:cxnLst/>
            <a:rect l="l" t="t" r="r" b="b"/>
            <a:pathLst>
              <a:path w="6013214" h="7575702">
                <a:moveTo>
                  <a:pt x="0" y="0"/>
                </a:moveTo>
                <a:lnTo>
                  <a:pt x="6013214" y="0"/>
                </a:lnTo>
                <a:lnTo>
                  <a:pt x="6013214" y="7575703"/>
                </a:lnTo>
                <a:lnTo>
                  <a:pt x="0" y="75757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301595" y="5010417"/>
            <a:ext cx="3737005" cy="6286749"/>
          </a:xfrm>
          <a:custGeom>
            <a:avLst/>
            <a:gdLst/>
            <a:ahLst/>
            <a:cxnLst/>
            <a:rect l="l" t="t" r="r" b="b"/>
            <a:pathLst>
              <a:path w="4242623" h="7593061">
                <a:moveTo>
                  <a:pt x="0" y="0"/>
                </a:moveTo>
                <a:lnTo>
                  <a:pt x="4242622" y="0"/>
                </a:lnTo>
                <a:lnTo>
                  <a:pt x="4242622" y="7593061"/>
                </a:lnTo>
                <a:lnTo>
                  <a:pt x="0" y="759306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4" name="Google Shape;2419;p38"/>
          <p:cNvSpPr txBox="1">
            <a:spLocks/>
          </p:cNvSpPr>
          <p:nvPr/>
        </p:nvSpPr>
        <p:spPr>
          <a:xfrm>
            <a:off x="551132" y="4290900"/>
            <a:ext cx="17185720" cy="2757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defTabSz="1828800">
              <a:lnSpc>
                <a:spcPct val="150000"/>
              </a:lnSpc>
            </a:pPr>
            <a:r>
              <a:rPr lang="en-US" sz="8000" b="1" kern="0">
                <a:solidFill>
                  <a:srgbClr val="000F7C"/>
                </a:solidFill>
                <a:latin typeface="Arial"/>
              </a:rPr>
              <a:t>CHÀO MỪNG CÁC EM </a:t>
            </a:r>
            <a:br>
              <a:rPr lang="en-US" sz="8000" b="1" kern="0">
                <a:solidFill>
                  <a:srgbClr val="000F7C"/>
                </a:solidFill>
                <a:latin typeface="Arial"/>
              </a:rPr>
            </a:br>
            <a:r>
              <a:rPr lang="en-US" sz="8000" b="1" kern="0">
                <a:solidFill>
                  <a:srgbClr val="000F7C"/>
                </a:solidFill>
                <a:latin typeface="Arial"/>
              </a:rPr>
              <a:t>ĐẾN VỚI TIẾT HỌC </a:t>
            </a:r>
            <a:br>
              <a:rPr lang="en-US" sz="8000" b="1" kern="0">
                <a:solidFill>
                  <a:srgbClr val="000F7C"/>
                </a:solidFill>
                <a:latin typeface="Arial"/>
              </a:rPr>
            </a:br>
            <a:r>
              <a:rPr lang="en-US" sz="8000" b="1" kern="0">
                <a:solidFill>
                  <a:srgbClr val="000F7C"/>
                </a:solidFill>
                <a:latin typeface="Arial"/>
              </a:rPr>
              <a:t>MÔN TOÁN!</a:t>
            </a:r>
          </a:p>
        </p:txBody>
      </p:sp>
    </p:spTree>
  </p:cSld>
  <p:clrMapOvr>
    <a:masterClrMapping/>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8"/>
          <p:cNvGrpSpPr/>
          <p:nvPr/>
        </p:nvGrpSpPr>
        <p:grpSpPr>
          <a:xfrm>
            <a:off x="228600" y="174458"/>
            <a:ext cx="17830800" cy="99060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6" name="TextBox 35"/>
              <p:cNvSpPr txBox="1"/>
              <p:nvPr/>
            </p:nvSpPr>
            <p:spPr>
              <a:xfrm>
                <a:off x="393624" y="372212"/>
                <a:ext cx="17500752" cy="244682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400" b="1" i="0" u="none" strike="noStrike" kern="0" cap="none" spc="0" normalizeH="0" baseline="0" noProof="0" smtClean="0">
                    <a:ln>
                      <a:noFill/>
                    </a:ln>
                    <a:solidFill>
                      <a:srgbClr val="FDFDFD"/>
                    </a:solidFill>
                    <a:effectLst/>
                    <a:highlight>
                      <a:srgbClr val="CE4D8E"/>
                    </a:highlight>
                    <a:uLnTx/>
                    <a:uFillTx/>
                    <a:latin typeface="Arial" panose="020B0604020202020204" pitchFamily="34" charset="0"/>
                    <a:ea typeface="+mn-ea"/>
                    <a:cs typeface="Arial" panose="020B0604020202020204" pitchFamily="34" charset="0"/>
                    <a:sym typeface="Arial"/>
                  </a:rPr>
                  <a:t>Ví dụ 1:</a:t>
                </a:r>
                <a:r>
                  <a:rPr kumimoji="0" lang="en-US" sz="3400" b="0" i="0" u="none" strike="noStrike" kern="1200" cap="none" spc="0" normalizeH="0" baseline="0" noProof="0" smtClean="0">
                    <a:ln>
                      <a:noFill/>
                    </a:ln>
                    <a:solidFill>
                      <a:srgbClr val="FDFDFD"/>
                    </a:solidFill>
                    <a:effectLst/>
                    <a:uLnTx/>
                    <a:uFillTx/>
                    <a:latin typeface="Arial" panose="020B0604020202020204" pitchFamily="34" charset="0"/>
                    <a:ea typeface="+mn-ea"/>
                    <a:cs typeface="Arial" panose="020B0604020202020204" pitchFamily="34" charset="0"/>
                    <a:sym typeface="Arial"/>
                  </a:rPr>
                  <a:t> </a:t>
                </a:r>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Cho hai mặt phẳng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𝑃</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𝑄</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cắt nhau theo giao tuyến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Lấy một điểm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𝑂</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bất kì thuộc đường thẳng </a:t>
                </a:r>
                <a14:m>
                  <m:oMath xmlns:m="http://schemas.openxmlformats.org/officeDocument/2006/math">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Gọi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𝑚</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𝑛</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là các đường thẳng đi qua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𝑂</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tương ứng thuộc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𝑃</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𝑄</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và vuông góc với </a:t>
                </a:r>
                <a14:m>
                  <m:oMath xmlns:m="http://schemas.openxmlformats.org/officeDocument/2006/math">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Chứng minh rằng góc giữa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𝑃</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𝑄</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bằng góc giữa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𝑚</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𝑛</m:t>
                    </m:r>
                  </m:oMath>
                </a14:m>
                <a:r>
                  <a:rPr kumimoji="0" lang="en-US" sz="34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a:t>
                </a:r>
                <a:endPar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93624" y="372212"/>
                <a:ext cx="17500752" cy="2446824"/>
              </a:xfrm>
              <a:prstGeom prst="rect">
                <a:avLst/>
              </a:prstGeom>
              <a:blipFill>
                <a:blip r:embed="rId2"/>
                <a:stretch>
                  <a:fillRect l="-976" r="-1010" b="-4239"/>
                </a:stretch>
              </a:blipFill>
            </p:spPr>
            <p:txBody>
              <a:bodyPr/>
              <a:lstStyle/>
              <a:p>
                <a:r>
                  <a:rPr lang="en-US">
                    <a:noFill/>
                  </a:rPr>
                  <a:t> </a:t>
                </a:r>
              </a:p>
            </p:txBody>
          </p:sp>
        </mc:Fallback>
      </mc:AlternateContent>
      <p:sp>
        <p:nvSpPr>
          <p:cNvPr id="37" name="Rectangle 36"/>
          <p:cNvSpPr/>
          <p:nvPr/>
        </p:nvSpPr>
        <p:spPr>
          <a:xfrm>
            <a:off x="838201" y="2857500"/>
            <a:ext cx="1156086" cy="78021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4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40" name="Freeform 17"/>
          <p:cNvSpPr/>
          <p:nvPr/>
        </p:nvSpPr>
        <p:spPr>
          <a:xfrm>
            <a:off x="17526000" y="9591968"/>
            <a:ext cx="559106" cy="580732"/>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pic>
        <p:nvPicPr>
          <p:cNvPr id="42" name="Picture 41"/>
          <p:cNvPicPr>
            <a:picLocks noChangeAspect="1"/>
          </p:cNvPicPr>
          <p:nvPr/>
        </p:nvPicPr>
        <p:blipFill>
          <a:blip r:embed="rId10"/>
          <a:stretch>
            <a:fillRect/>
          </a:stretch>
        </p:blipFill>
        <p:spPr>
          <a:xfrm rot="10800000">
            <a:off x="80104" y="9244529"/>
            <a:ext cx="1336140" cy="120363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477369" y="4005406"/>
                <a:ext cx="10108999" cy="4466607"/>
              </a:xfrm>
              <a:prstGeom prst="rect">
                <a:avLst/>
              </a:prstGeom>
            </p:spPr>
            <p:txBody>
              <a:bodyPr wrap="square">
                <a:spAutoFit/>
              </a:bodyPr>
              <a:lstStyle/>
              <a:p>
                <a:pPr lvl="0" algn="just">
                  <a:lnSpc>
                    <a:spcPct val="165000"/>
                  </a:lnSpc>
                </a:pPr>
                <a:r>
                  <a:rPr lang="vi-VN" sz="3400" smtClean="0">
                    <a:solidFill>
                      <a:prstClr val="black"/>
                    </a:solidFill>
                    <a:cs typeface="Arial" panose="020B0604020202020204" pitchFamily="34" charset="0"/>
                  </a:rPr>
                  <a:t>D</a:t>
                </a:r>
                <a:r>
                  <a:rPr lang="en-US" sz="3400" smtClean="0">
                    <a:solidFill>
                      <a:prstClr val="black"/>
                    </a:solidFill>
                    <a:latin typeface="Arial" panose="020B0604020202020204" pitchFamily="34" charset="0"/>
                    <a:cs typeface="Arial" panose="020B0604020202020204" pitchFamily="34" charset="0"/>
                  </a:rPr>
                  <a:t>o</a:t>
                </a:r>
                <a:r>
                  <a:rPr lang="en-US" sz="3400" smtClean="0">
                    <a:solidFill>
                      <a:prstClr val="black"/>
                    </a:solidFill>
                    <a:cs typeface="Arial" panose="020B0604020202020204" pitchFamily="34" charset="0"/>
                  </a:rPr>
                  <a:t> </a:t>
                </a:r>
                <a14:m>
                  <m:oMath xmlns:m="http://schemas.openxmlformats.org/officeDocument/2006/math">
                    <m:acc>
                      <m:accPr>
                        <m:chr m:val="̂"/>
                        <m:ctrlPr>
                          <a:rPr lang="en-US" sz="3400" i="1" smtClean="0">
                            <a:solidFill>
                              <a:prstClr val="black"/>
                            </a:solidFill>
                            <a:latin typeface="Cambria Math" panose="02040503050406030204" pitchFamily="18" charset="0"/>
                            <a:cs typeface="Arial" panose="020B0604020202020204" pitchFamily="34" charset="0"/>
                          </a:rPr>
                        </m:ctrlPr>
                      </m:accPr>
                      <m:e>
                        <m:r>
                          <a:rPr lang="en-US" sz="3400" b="0" i="1" smtClean="0">
                            <a:solidFill>
                              <a:prstClr val="black"/>
                            </a:solidFill>
                            <a:latin typeface="Cambria Math" panose="02040503050406030204" pitchFamily="18" charset="0"/>
                            <a:cs typeface="Arial" panose="020B0604020202020204" pitchFamily="34" charset="0"/>
                          </a:rPr>
                          <m:t>𝑂𝐴𝐸</m:t>
                        </m:r>
                      </m:e>
                    </m:acc>
                    <m:r>
                      <a:rPr lang="en-US" sz="3400" b="0" i="1" smtClean="0">
                        <a:solidFill>
                          <a:prstClr val="black"/>
                        </a:solidFill>
                        <a:latin typeface="Cambria Math" panose="02040503050406030204" pitchFamily="18" charset="0"/>
                        <a:cs typeface="Arial" panose="020B0604020202020204" pitchFamily="34" charset="0"/>
                      </a:rPr>
                      <m:t>=</m:t>
                    </m:r>
                    <m:r>
                      <a:rPr lang="en-US" sz="3400" b="0" i="1" smtClean="0">
                        <a:solidFill>
                          <a:prstClr val="black"/>
                        </a:solidFill>
                        <a:latin typeface="Cambria Math" panose="02040503050406030204" pitchFamily="18" charset="0"/>
                        <a:cs typeface="Arial" panose="020B0604020202020204" pitchFamily="34" charset="0"/>
                      </a:rPr>
                      <m:t>90</m:t>
                    </m:r>
                    <m:r>
                      <a:rPr lang="en-US" sz="3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acc>
                      <m:accPr>
                        <m:chr m:val="̂"/>
                        <m:ctrlPr>
                          <a:rPr lang="en-US" sz="3400" i="1">
                            <a:solidFill>
                              <a:prstClr val="black"/>
                            </a:solidFill>
                            <a:latin typeface="Cambria Math" panose="02040503050406030204" pitchFamily="18" charset="0"/>
                            <a:cs typeface="Arial" panose="020B0604020202020204" pitchFamily="34" charset="0"/>
                          </a:rPr>
                        </m:ctrlPr>
                      </m:accPr>
                      <m:e>
                        <m:r>
                          <a:rPr lang="en-US" sz="3400" i="1">
                            <a:solidFill>
                              <a:prstClr val="black"/>
                            </a:solidFill>
                            <a:latin typeface="Cambria Math" panose="02040503050406030204" pitchFamily="18" charset="0"/>
                            <a:cs typeface="Arial" panose="020B0604020202020204" pitchFamily="34" charset="0"/>
                          </a:rPr>
                          <m:t>𝑂</m:t>
                        </m:r>
                        <m:r>
                          <a:rPr lang="en-US" sz="3400" b="0" i="1" smtClean="0">
                            <a:solidFill>
                              <a:prstClr val="black"/>
                            </a:solidFill>
                            <a:latin typeface="Cambria Math" panose="02040503050406030204" pitchFamily="18" charset="0"/>
                            <a:cs typeface="Arial" panose="020B0604020202020204" pitchFamily="34" charset="0"/>
                          </a:rPr>
                          <m:t>𝐵</m:t>
                        </m:r>
                        <m:r>
                          <a:rPr lang="en-US" sz="3400" i="1">
                            <a:solidFill>
                              <a:prstClr val="black"/>
                            </a:solidFill>
                            <a:latin typeface="Cambria Math" panose="02040503050406030204" pitchFamily="18" charset="0"/>
                            <a:cs typeface="Arial" panose="020B0604020202020204" pitchFamily="34" charset="0"/>
                          </a:rPr>
                          <m:t>𝐸</m:t>
                        </m:r>
                      </m:e>
                    </m:acc>
                  </m:oMath>
                </a14:m>
                <a:r>
                  <a:rPr lang="en-US" sz="3400" smtClean="0">
                    <a:solidFill>
                      <a:prstClr val="black"/>
                    </a:solidFill>
                    <a:cs typeface="Arial" panose="020B0604020202020204" pitchFamily="34" charset="0"/>
                  </a:rPr>
                  <a:t> </a:t>
                </a:r>
                <a:r>
                  <a:rPr lang="vi-VN" sz="3400" smtClean="0">
                    <a:solidFill>
                      <a:prstClr val="black"/>
                    </a:solidFill>
                    <a:cs typeface="Arial" panose="020B0604020202020204" pitchFamily="34" charset="0"/>
                  </a:rPr>
                  <a:t>nên </a:t>
                </a:r>
                <a:r>
                  <a:rPr lang="vi-VN" sz="3400">
                    <a:solidFill>
                      <a:prstClr val="black"/>
                    </a:solidFill>
                    <a:cs typeface="Arial" panose="020B0604020202020204" pitchFamily="34" charset="0"/>
                  </a:rPr>
                  <a:t>bốn điểm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𝑂</m:t>
                    </m:r>
                    <m:r>
                      <a:rPr lang="vi-VN" sz="3400" i="1" smtClean="0">
                        <a:solidFill>
                          <a:prstClr val="black"/>
                        </a:solidFill>
                        <a:latin typeface="Cambria Math" panose="02040503050406030204" pitchFamily="18" charset="0"/>
                        <a:cs typeface="Arial" panose="020B0604020202020204" pitchFamily="34" charset="0"/>
                      </a:rPr>
                      <m:t>, </m:t>
                    </m:r>
                    <m:r>
                      <a:rPr lang="vi-VN" sz="3400" i="1" smtClean="0">
                        <a:solidFill>
                          <a:prstClr val="black"/>
                        </a:solidFill>
                        <a:latin typeface="Cambria Math" panose="02040503050406030204" pitchFamily="18" charset="0"/>
                        <a:cs typeface="Arial" panose="020B0604020202020204" pitchFamily="34" charset="0"/>
                      </a:rPr>
                      <m:t>𝐴</m:t>
                    </m:r>
                    <m:r>
                      <a:rPr lang="vi-VN" sz="3400" i="1" smtClean="0">
                        <a:solidFill>
                          <a:prstClr val="black"/>
                        </a:solidFill>
                        <a:latin typeface="Cambria Math" panose="02040503050406030204" pitchFamily="18" charset="0"/>
                        <a:cs typeface="Arial" panose="020B0604020202020204" pitchFamily="34" charset="0"/>
                      </a:rPr>
                      <m:t>, </m:t>
                    </m:r>
                    <m:r>
                      <a:rPr lang="vi-VN" sz="3400" i="1" smtClean="0">
                        <a:solidFill>
                          <a:prstClr val="black"/>
                        </a:solidFill>
                        <a:latin typeface="Cambria Math" panose="02040503050406030204" pitchFamily="18" charset="0"/>
                        <a:cs typeface="Arial" panose="020B0604020202020204" pitchFamily="34" charset="0"/>
                      </a:rPr>
                      <m:t>𝐸</m:t>
                    </m:r>
                    <m:r>
                      <a:rPr lang="vi-VN" sz="3400" i="1" smtClean="0">
                        <a:solidFill>
                          <a:prstClr val="black"/>
                        </a:solidFill>
                        <a:latin typeface="Cambria Math" panose="02040503050406030204" pitchFamily="18" charset="0"/>
                        <a:cs typeface="Arial" panose="020B0604020202020204" pitchFamily="34" charset="0"/>
                      </a:rPr>
                      <m:t>, </m:t>
                    </m:r>
                    <m:r>
                      <a:rPr lang="vi-VN" sz="3400" i="1" smtClean="0">
                        <a:solidFill>
                          <a:prstClr val="black"/>
                        </a:solidFill>
                        <a:latin typeface="Cambria Math" panose="02040503050406030204" pitchFamily="18" charset="0"/>
                        <a:cs typeface="Arial" panose="020B0604020202020204" pitchFamily="34" charset="0"/>
                      </a:rPr>
                      <m:t>𝐵</m:t>
                    </m:r>
                  </m:oMath>
                </a14:m>
                <a:r>
                  <a:rPr lang="en-US" sz="3400" smtClean="0">
                    <a:solidFill>
                      <a:prstClr val="black"/>
                    </a:solidFill>
                    <a:cs typeface="Arial" panose="020B0604020202020204" pitchFamily="34" charset="0"/>
                  </a:rPr>
                  <a:t> </a:t>
                </a:r>
                <a:r>
                  <a:rPr lang="vi-VN" sz="3400">
                    <a:solidFill>
                      <a:prstClr val="black"/>
                    </a:solidFill>
                    <a:cs typeface="Arial" panose="020B0604020202020204" pitchFamily="34" charset="0"/>
                  </a:rPr>
                  <a:t>thuộc một đường tròn. </a:t>
                </a:r>
                <a:endParaRPr lang="en-US" sz="3400" smtClean="0">
                  <a:solidFill>
                    <a:prstClr val="black"/>
                  </a:solidFill>
                  <a:cs typeface="Arial" panose="020B0604020202020204" pitchFamily="34" charset="0"/>
                </a:endParaRPr>
              </a:p>
              <a:p>
                <a:pPr lvl="0" algn="just">
                  <a:lnSpc>
                    <a:spcPct val="165000"/>
                  </a:lnSpc>
                </a:pPr>
                <a:r>
                  <a:rPr lang="vi-VN" sz="3400" smtClean="0">
                    <a:solidFill>
                      <a:prstClr val="black"/>
                    </a:solidFill>
                    <a:cs typeface="Arial" panose="020B0604020202020204" pitchFamily="34" charset="0"/>
                  </a:rPr>
                  <a:t>Do </a:t>
                </a:r>
                <a:r>
                  <a:rPr lang="vi-VN" sz="3400">
                    <a:solidFill>
                      <a:prstClr val="black"/>
                    </a:solidFill>
                    <a:cs typeface="Arial" panose="020B0604020202020204" pitchFamily="34" charset="0"/>
                  </a:rPr>
                  <a:t>đó, </a:t>
                </a:r>
                <a14:m>
                  <m:oMath xmlns:m="http://schemas.openxmlformats.org/officeDocument/2006/math">
                    <m:acc>
                      <m:accPr>
                        <m:chr m:val="̂"/>
                        <m:ctrlPr>
                          <a:rPr lang="en-US" sz="3400" i="1">
                            <a:solidFill>
                              <a:prstClr val="black"/>
                            </a:solidFill>
                            <a:latin typeface="Cambria Math" panose="02040503050406030204" pitchFamily="18" charset="0"/>
                            <a:cs typeface="Arial" panose="020B0604020202020204" pitchFamily="34" charset="0"/>
                          </a:rPr>
                        </m:ctrlPr>
                      </m:accPr>
                      <m:e>
                        <m:r>
                          <a:rPr lang="en-US" sz="3400" i="1">
                            <a:solidFill>
                              <a:prstClr val="black"/>
                            </a:solidFill>
                            <a:latin typeface="Cambria Math" panose="02040503050406030204" pitchFamily="18" charset="0"/>
                            <a:cs typeface="Arial" panose="020B0604020202020204" pitchFamily="34" charset="0"/>
                          </a:rPr>
                          <m:t>𝐴</m:t>
                        </m:r>
                        <m:r>
                          <a:rPr lang="en-US" sz="3400" b="0" i="1" smtClean="0">
                            <a:solidFill>
                              <a:prstClr val="black"/>
                            </a:solidFill>
                            <a:latin typeface="Cambria Math" panose="02040503050406030204" pitchFamily="18" charset="0"/>
                            <a:cs typeface="Arial" panose="020B0604020202020204" pitchFamily="34" charset="0"/>
                          </a:rPr>
                          <m:t>𝑂𝐵</m:t>
                        </m:r>
                      </m:e>
                    </m:acc>
                  </m:oMath>
                </a14:m>
                <a:r>
                  <a:rPr lang="vi-VN" sz="3400">
                    <a:solidFill>
                      <a:prstClr val="black"/>
                    </a:solidFill>
                    <a:cs typeface="Arial" panose="020B0604020202020204" pitchFamily="34" charset="0"/>
                  </a:rPr>
                  <a:t> và </a:t>
                </a:r>
                <a14:m>
                  <m:oMath xmlns:m="http://schemas.openxmlformats.org/officeDocument/2006/math">
                    <m:acc>
                      <m:accPr>
                        <m:chr m:val="̂"/>
                        <m:ctrlPr>
                          <a:rPr lang="en-US" sz="3400" i="1">
                            <a:solidFill>
                              <a:prstClr val="black"/>
                            </a:solidFill>
                            <a:latin typeface="Cambria Math" panose="02040503050406030204" pitchFamily="18" charset="0"/>
                            <a:cs typeface="Arial" panose="020B0604020202020204" pitchFamily="34" charset="0"/>
                          </a:rPr>
                        </m:ctrlPr>
                      </m:accPr>
                      <m:e>
                        <m:r>
                          <a:rPr lang="en-US" sz="3400" i="1">
                            <a:solidFill>
                              <a:prstClr val="black"/>
                            </a:solidFill>
                            <a:latin typeface="Cambria Math" panose="02040503050406030204" pitchFamily="18" charset="0"/>
                            <a:cs typeface="Arial" panose="020B0604020202020204" pitchFamily="34" charset="0"/>
                          </a:rPr>
                          <m:t>𝐴</m:t>
                        </m:r>
                        <m:r>
                          <a:rPr lang="en-US" sz="3400" b="0" i="1" smtClean="0">
                            <a:solidFill>
                              <a:prstClr val="black"/>
                            </a:solidFill>
                            <a:latin typeface="Cambria Math" panose="02040503050406030204" pitchFamily="18" charset="0"/>
                            <a:cs typeface="Arial" panose="020B0604020202020204" pitchFamily="34" charset="0"/>
                          </a:rPr>
                          <m:t>𝐸</m:t>
                        </m:r>
                        <m:r>
                          <a:rPr lang="en-US" sz="3400" i="1">
                            <a:solidFill>
                              <a:prstClr val="black"/>
                            </a:solidFill>
                            <a:latin typeface="Cambria Math" panose="02040503050406030204" pitchFamily="18" charset="0"/>
                            <a:cs typeface="Arial" panose="020B0604020202020204" pitchFamily="34" charset="0"/>
                          </a:rPr>
                          <m:t>𝐵</m:t>
                        </m:r>
                      </m:e>
                    </m:acc>
                  </m:oMath>
                </a14:m>
                <a:r>
                  <a:rPr lang="vi-VN" sz="3400">
                    <a:solidFill>
                      <a:prstClr val="black"/>
                    </a:solidFill>
                    <a:cs typeface="Arial" panose="020B0604020202020204" pitchFamily="34" charset="0"/>
                  </a:rPr>
                  <a:t> </a:t>
                </a:r>
                <a:r>
                  <a:rPr lang="vi-VN" sz="3400" smtClean="0">
                    <a:solidFill>
                      <a:prstClr val="black"/>
                    </a:solidFill>
                    <a:cs typeface="Arial" panose="020B0604020202020204" pitchFamily="34" charset="0"/>
                  </a:rPr>
                  <a:t>bằng </a:t>
                </a:r>
                <a:r>
                  <a:rPr lang="vi-VN" sz="3400">
                    <a:solidFill>
                      <a:prstClr val="black"/>
                    </a:solidFill>
                    <a:cs typeface="Arial" panose="020B0604020202020204" pitchFamily="34" charset="0"/>
                  </a:rPr>
                  <a:t>hoặc bù nhau, tức là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m:t>
                    </m:r>
                    <m:r>
                      <a:rPr lang="vi-VN" sz="3400" i="1" smtClean="0">
                        <a:solidFill>
                          <a:prstClr val="black"/>
                        </a:solidFill>
                        <a:latin typeface="Cambria Math" panose="02040503050406030204" pitchFamily="18" charset="0"/>
                        <a:cs typeface="Arial" panose="020B0604020202020204" pitchFamily="34" charset="0"/>
                      </a:rPr>
                      <m:t>𝐸𝐴</m:t>
                    </m:r>
                    <m:r>
                      <a:rPr lang="vi-VN" sz="3400" i="1" smtClean="0">
                        <a:solidFill>
                          <a:prstClr val="black"/>
                        </a:solidFill>
                        <a:latin typeface="Cambria Math" panose="02040503050406030204" pitchFamily="18" charset="0"/>
                        <a:cs typeface="Arial" panose="020B0604020202020204" pitchFamily="34" charset="0"/>
                      </a:rPr>
                      <m:t>, </m:t>
                    </m:r>
                    <m:r>
                      <a:rPr lang="vi-VN" sz="3400" i="1" smtClean="0">
                        <a:solidFill>
                          <a:prstClr val="black"/>
                        </a:solidFill>
                        <a:latin typeface="Cambria Math" panose="02040503050406030204" pitchFamily="18" charset="0"/>
                        <a:cs typeface="Arial" panose="020B0604020202020204" pitchFamily="34" charset="0"/>
                      </a:rPr>
                      <m:t>𝐸𝐵</m:t>
                    </m:r>
                    <m:r>
                      <a:rPr lang="vi-VN" sz="3400" i="1" smtClean="0">
                        <a:solidFill>
                          <a:prstClr val="black"/>
                        </a:solidFill>
                        <a:latin typeface="Cambria Math" panose="02040503050406030204" pitchFamily="18" charset="0"/>
                        <a:cs typeface="Arial" panose="020B0604020202020204" pitchFamily="34" charset="0"/>
                      </a:rPr>
                      <m:t>) = (</m:t>
                    </m:r>
                    <m:r>
                      <a:rPr lang="vi-VN" sz="3400" i="1" smtClean="0">
                        <a:solidFill>
                          <a:prstClr val="black"/>
                        </a:solidFill>
                        <a:latin typeface="Cambria Math" panose="02040503050406030204" pitchFamily="18" charset="0"/>
                        <a:cs typeface="Arial" panose="020B0604020202020204" pitchFamily="34" charset="0"/>
                      </a:rPr>
                      <m:t>𝑚</m:t>
                    </m:r>
                    <m:r>
                      <a:rPr lang="vi-VN" sz="3400" i="1" smtClean="0">
                        <a:solidFill>
                          <a:prstClr val="black"/>
                        </a:solidFill>
                        <a:latin typeface="Cambria Math" panose="02040503050406030204" pitchFamily="18" charset="0"/>
                        <a:cs typeface="Arial" panose="020B0604020202020204" pitchFamily="34" charset="0"/>
                      </a:rPr>
                      <m:t>,</m:t>
                    </m:r>
                    <m:r>
                      <a:rPr lang="vi-VN" sz="3400" i="1" smtClean="0">
                        <a:solidFill>
                          <a:prstClr val="black"/>
                        </a:solidFill>
                        <a:latin typeface="Cambria Math" panose="02040503050406030204" pitchFamily="18" charset="0"/>
                        <a:cs typeface="Arial" panose="020B0604020202020204" pitchFamily="34" charset="0"/>
                      </a:rPr>
                      <m:t>𝑛</m:t>
                    </m:r>
                    <m:r>
                      <a:rPr lang="vi-VN" sz="3400" i="1" smtClean="0">
                        <a:solidFill>
                          <a:prstClr val="black"/>
                        </a:solidFill>
                        <a:latin typeface="Cambria Math" panose="02040503050406030204" pitchFamily="18" charset="0"/>
                        <a:cs typeface="Arial" panose="020B0604020202020204" pitchFamily="34" charset="0"/>
                      </a:rPr>
                      <m:t>). </m:t>
                    </m:r>
                  </m:oMath>
                </a14:m>
                <a:endParaRPr lang="en-US" sz="3400" smtClean="0">
                  <a:solidFill>
                    <a:prstClr val="black"/>
                  </a:solidFill>
                  <a:cs typeface="Arial" panose="020B0604020202020204" pitchFamily="34" charset="0"/>
                </a:endParaRPr>
              </a:p>
              <a:p>
                <a:pPr lvl="0" algn="just">
                  <a:lnSpc>
                    <a:spcPct val="165000"/>
                  </a:lnSpc>
                </a:pPr>
                <a:r>
                  <a:rPr lang="vi-VN" sz="3400" smtClean="0">
                    <a:solidFill>
                      <a:prstClr val="black"/>
                    </a:solidFill>
                    <a:cs typeface="Arial" panose="020B0604020202020204" pitchFamily="34" charset="0"/>
                  </a:rPr>
                  <a:t>Vậy </a:t>
                </a:r>
                <a:r>
                  <a:rPr lang="vi-VN" sz="3400">
                    <a:solidFill>
                      <a:prstClr val="black"/>
                    </a:solidFill>
                    <a:cs typeface="Arial" panose="020B0604020202020204" pitchFamily="34" charset="0"/>
                  </a:rPr>
                  <a:t>góc giữa </a:t>
                </a:r>
                <a14:m>
                  <m:oMath xmlns:m="http://schemas.openxmlformats.org/officeDocument/2006/math">
                    <m:r>
                      <a:rPr lang="vi-VN" sz="3400" i="1" kern="0">
                        <a:solidFill>
                          <a:srgbClr val="000000"/>
                        </a:solidFill>
                        <a:latin typeface="Cambria Math" panose="02040503050406030204" pitchFamily="18" charset="0"/>
                        <a:cs typeface="Arial" panose="020B0604020202020204" pitchFamily="34" charset="0"/>
                        <a:sym typeface="Arial"/>
                      </a:rPr>
                      <m:t>(</m:t>
                    </m:r>
                    <m:r>
                      <a:rPr lang="vi-VN" sz="3400" i="1" kern="0">
                        <a:solidFill>
                          <a:srgbClr val="000000"/>
                        </a:solidFill>
                        <a:latin typeface="Cambria Math" panose="02040503050406030204" pitchFamily="18" charset="0"/>
                        <a:cs typeface="Arial" panose="020B0604020202020204" pitchFamily="34" charset="0"/>
                        <a:sym typeface="Arial"/>
                      </a:rPr>
                      <m:t>𝑃</m:t>
                    </m:r>
                    <m:r>
                      <a:rPr lang="vi-VN" sz="3400" i="1" kern="0">
                        <a:solidFill>
                          <a:srgbClr val="000000"/>
                        </a:solidFill>
                        <a:latin typeface="Cambria Math" panose="02040503050406030204" pitchFamily="18" charset="0"/>
                        <a:cs typeface="Arial" panose="020B0604020202020204" pitchFamily="34" charset="0"/>
                        <a:sym typeface="Arial"/>
                      </a:rPr>
                      <m:t>)</m:t>
                    </m:r>
                  </m:oMath>
                </a14:m>
                <a:r>
                  <a:rPr lang="vi-VN" sz="3400" kern="0">
                    <a:solidFill>
                      <a:srgbClr val="000000"/>
                    </a:solidFill>
                    <a:cs typeface="Arial" panose="020B0604020202020204" pitchFamily="34" charset="0"/>
                    <a:sym typeface="Arial"/>
                  </a:rPr>
                  <a:t> và </a:t>
                </a:r>
                <a14:m>
                  <m:oMath xmlns:m="http://schemas.openxmlformats.org/officeDocument/2006/math">
                    <m:r>
                      <a:rPr lang="vi-VN" sz="3400" i="1" kern="0">
                        <a:solidFill>
                          <a:srgbClr val="000000"/>
                        </a:solidFill>
                        <a:latin typeface="Cambria Math" panose="02040503050406030204" pitchFamily="18" charset="0"/>
                        <a:cs typeface="Arial" panose="020B0604020202020204" pitchFamily="34" charset="0"/>
                        <a:sym typeface="Arial"/>
                      </a:rPr>
                      <m:t>(</m:t>
                    </m:r>
                    <m:r>
                      <a:rPr lang="vi-VN" sz="3400" i="1" kern="0">
                        <a:solidFill>
                          <a:srgbClr val="000000"/>
                        </a:solidFill>
                        <a:latin typeface="Cambria Math" panose="02040503050406030204" pitchFamily="18" charset="0"/>
                        <a:cs typeface="Arial" panose="020B0604020202020204" pitchFamily="34" charset="0"/>
                        <a:sym typeface="Arial"/>
                      </a:rPr>
                      <m:t>𝑄</m:t>
                    </m:r>
                    <m:r>
                      <a:rPr lang="vi-VN" sz="3400" i="1" kern="0">
                        <a:solidFill>
                          <a:srgbClr val="000000"/>
                        </a:solidFill>
                        <a:latin typeface="Cambria Math" panose="02040503050406030204" pitchFamily="18" charset="0"/>
                        <a:cs typeface="Arial" panose="020B0604020202020204" pitchFamily="34" charset="0"/>
                        <a:sym typeface="Arial"/>
                      </a:rPr>
                      <m:t>)</m:t>
                    </m:r>
                  </m:oMath>
                </a14:m>
                <a:r>
                  <a:rPr lang="vi-VN" sz="3400" kern="0">
                    <a:solidFill>
                      <a:srgbClr val="000000"/>
                    </a:solidFill>
                    <a:cs typeface="Arial" panose="020B0604020202020204" pitchFamily="34" charset="0"/>
                    <a:sym typeface="Arial"/>
                  </a:rPr>
                  <a:t> </a:t>
                </a:r>
                <a:r>
                  <a:rPr lang="vi-VN" sz="3400">
                    <a:solidFill>
                      <a:prstClr val="black"/>
                    </a:solidFill>
                    <a:cs typeface="Arial" panose="020B0604020202020204" pitchFamily="34" charset="0"/>
                  </a:rPr>
                  <a:t>bằng góc giữa </a:t>
                </a:r>
                <a14:m>
                  <m:oMath xmlns:m="http://schemas.openxmlformats.org/officeDocument/2006/math">
                    <m:r>
                      <a:rPr lang="vi-VN" sz="3400" i="1" kern="0">
                        <a:solidFill>
                          <a:srgbClr val="000000"/>
                        </a:solidFill>
                        <a:latin typeface="Cambria Math" panose="02040503050406030204" pitchFamily="18" charset="0"/>
                        <a:cs typeface="Arial" panose="020B0604020202020204" pitchFamily="34" charset="0"/>
                        <a:sym typeface="Arial"/>
                      </a:rPr>
                      <m:t>𝑚</m:t>
                    </m:r>
                  </m:oMath>
                </a14:m>
                <a:r>
                  <a:rPr lang="vi-VN" sz="3400" kern="0">
                    <a:solidFill>
                      <a:srgbClr val="000000"/>
                    </a:solidFill>
                    <a:cs typeface="Arial" panose="020B0604020202020204" pitchFamily="34" charset="0"/>
                    <a:sym typeface="Arial"/>
                  </a:rPr>
                  <a:t> và </a:t>
                </a:r>
                <a14:m>
                  <m:oMath xmlns:m="http://schemas.openxmlformats.org/officeDocument/2006/math">
                    <m:r>
                      <a:rPr lang="vi-VN" sz="3400" i="1" kern="0">
                        <a:solidFill>
                          <a:srgbClr val="000000"/>
                        </a:solidFill>
                        <a:latin typeface="Cambria Math" panose="02040503050406030204" pitchFamily="18" charset="0"/>
                        <a:cs typeface="Arial" panose="020B0604020202020204" pitchFamily="34" charset="0"/>
                        <a:sym typeface="Arial"/>
                      </a:rPr>
                      <m:t>𝑛</m:t>
                    </m:r>
                    <m:r>
                      <a:rPr lang="en-US" sz="3400" b="0" i="1" kern="0" smtClean="0">
                        <a:solidFill>
                          <a:srgbClr val="000000"/>
                        </a:solidFill>
                        <a:latin typeface="Cambria Math" panose="02040503050406030204" pitchFamily="18" charset="0"/>
                        <a:cs typeface="Arial" panose="020B0604020202020204" pitchFamily="34" charset="0"/>
                        <a:sym typeface="Arial"/>
                      </a:rPr>
                      <m:t>.</m:t>
                    </m:r>
                  </m:oMath>
                </a14:m>
                <a:endParaRPr lang="en-US" sz="3400" smtClean="0">
                  <a:solidFill>
                    <a:prstClr val="black"/>
                  </a:solidFill>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477369" y="4005406"/>
                <a:ext cx="10108999" cy="4466607"/>
              </a:xfrm>
              <a:prstGeom prst="rect">
                <a:avLst/>
              </a:prstGeom>
              <a:blipFill>
                <a:blip r:embed="rId11"/>
                <a:stretch>
                  <a:fillRect l="-1689" r="-1689" b="-1364"/>
                </a:stretch>
              </a:blipFill>
            </p:spPr>
            <p:txBody>
              <a:bodyPr/>
              <a:lstStyle/>
              <a:p>
                <a:r>
                  <a:rPr lang="en-US">
                    <a:noFill/>
                  </a:rPr>
                  <a:t> </a:t>
                </a:r>
              </a:p>
            </p:txBody>
          </p:sp>
        </mc:Fallback>
      </mc:AlternateContent>
      <p:pic>
        <p:nvPicPr>
          <p:cNvPr id="2" name="Picture 1"/>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Effect>
                      <a14:brightnessContrast contrast="40000"/>
                    </a14:imgEffect>
                  </a14:imgLayer>
                </a14:imgProps>
              </a:ext>
            </a:extLst>
          </a:blip>
          <a:stretch>
            <a:fillRect/>
          </a:stretch>
        </p:blipFill>
        <p:spPr>
          <a:xfrm>
            <a:off x="429719" y="3967861"/>
            <a:ext cx="6478366" cy="5306747"/>
          </a:xfrm>
          <a:prstGeom prst="rect">
            <a:avLst/>
          </a:prstGeom>
        </p:spPr>
      </p:pic>
    </p:spTree>
    <p:extLst>
      <p:ext uri="{BB962C8B-B14F-4D97-AF65-F5344CB8AC3E}">
        <p14:creationId xmlns:p14="http://schemas.microsoft.com/office/powerpoint/2010/main" val="248785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495962" y="495300"/>
            <a:ext cx="17302753" cy="9296400"/>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p:cNvGrpSpPr/>
          <p:nvPr/>
        </p:nvGrpSpPr>
        <p:grpSpPr>
          <a:xfrm>
            <a:off x="495962" y="495299"/>
            <a:ext cx="4076038" cy="1219201"/>
            <a:chOff x="304800" y="266690"/>
            <a:chExt cx="7687821" cy="1260311"/>
          </a:xfrm>
        </p:grpSpPr>
        <p:sp>
          <p:nvSpPr>
            <p:cNvPr id="14" name="Round Single Corner Rectangle 13"/>
            <p:cNvSpPr/>
            <p:nvPr/>
          </p:nvSpPr>
          <p:spPr>
            <a:xfrm flipV="1">
              <a:off x="304800" y="266690"/>
              <a:ext cx="7687821" cy="126031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061489" y="405598"/>
              <a:ext cx="5971870" cy="970371"/>
            </a:xfrm>
            <a:prstGeom prst="rect">
              <a:avLst/>
            </a:prstGeom>
          </p:spPr>
          <p:txBody>
            <a:bodyPr wrap="none">
              <a:spAutoFit/>
            </a:bodyPr>
            <a:lstStyle/>
            <a:p>
              <a:pPr lvl="0">
                <a:defRPr/>
              </a:pPr>
              <a:r>
                <a:rPr lang="en-US" sz="5500" b="1">
                  <a:latin typeface="Arial" panose="020B0604020202020204" pitchFamily="34" charset="0"/>
                  <a:cs typeface="Arial" panose="020B0604020202020204" pitchFamily="34" charset="0"/>
                </a:rPr>
                <a:t>Nhận </a:t>
              </a:r>
              <a:r>
                <a:rPr lang="en-US" sz="5500" b="1" smtClean="0">
                  <a:latin typeface="Arial" panose="020B0604020202020204" pitchFamily="34" charset="0"/>
                  <a:cs typeface="Arial" panose="020B0604020202020204" pitchFamily="34" charset="0"/>
                </a:rPr>
                <a:t>xét</a:t>
              </a:r>
              <a:endParaRPr lang="en-US" sz="5500" b="1">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a:stretch>
            <a:fillRect/>
          </a:stretch>
        </p:blipFill>
        <p:spPr>
          <a:xfrm rot="21376380">
            <a:off x="16363443" y="947536"/>
            <a:ext cx="1234481" cy="105926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66800" y="2599972"/>
                <a:ext cx="9561263" cy="4594912"/>
              </a:xfrm>
              <a:prstGeom prst="rect">
                <a:avLst/>
              </a:prstGeom>
            </p:spPr>
            <p:txBody>
              <a:bodyPr wrap="square">
                <a:spAutoFit/>
              </a:bodyPr>
              <a:lstStyle/>
              <a:p>
                <a:pPr algn="just">
                  <a:lnSpc>
                    <a:spcPct val="150000"/>
                  </a:lnSpc>
                  <a:spcBef>
                    <a:spcPts val="1200"/>
                  </a:spcBef>
                  <a:spcAft>
                    <a:spcPts val="1200"/>
                  </a:spcAft>
                </a:pPr>
                <a14:m>
                  <m:oMath xmlns:m="http://schemas.openxmlformats.org/officeDocument/2006/math">
                    <m:d>
                      <m:dPr>
                        <m:ctrlPr>
                          <a:rPr lang="en-US" sz="4000" i="1" kern="100">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𝑄</m:t>
                        </m:r>
                      </m:e>
                    </m:d>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 </a:t>
                </a:r>
                <a:endParaRPr lang="en-US" sz="40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pPr>
                <a14:m>
                  <m:oMath xmlns:m="http://schemas.openxmlformats.org/officeDocument/2006/math">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tại O; </a:t>
                </a:r>
                <a14:m>
                  <m:oMath xmlns:m="http://schemas.openxmlformats.org/officeDocument/2006/math">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 tại O </a:t>
                </a:r>
                <a:endParaRPr lang="en-US" sz="40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pPr>
                <a:r>
                  <a:rPr lang="en-US" sz="4000" kern="100">
                    <a:effectLst/>
                    <a:latin typeface="Arial" panose="020B0604020202020204" pitchFamily="34" charset="0"/>
                    <a:ea typeface="Malgun Gothic" panose="020B0503020000020004" pitchFamily="34" charset="-127"/>
                    <a:cs typeface="Arial" panose="020B0604020202020204" pitchFamily="34" charset="0"/>
                  </a:rPr>
                  <a:t>Khi đó </a:t>
                </a:r>
                <a14:m>
                  <m:oMath xmlns:m="http://schemas.openxmlformats.org/officeDocument/2006/math">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𝑄</m:t>
                        </m:r>
                      </m:e>
                    </m:d>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40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pPr>
                <a:r>
                  <a:rPr lang="en-US" sz="4000" kern="100">
                    <a:effectLst/>
                    <a:latin typeface="Arial" panose="020B0604020202020204" pitchFamily="34" charset="0"/>
                    <a:ea typeface="Malgun Gothic" panose="020B0503020000020004" pitchFamily="34" charset="-127"/>
                    <a:cs typeface="Arial" panose="020B0604020202020204" pitchFamily="34" charset="0"/>
                  </a:rPr>
                  <a:t>Đặc biệt, </a:t>
                </a:r>
                <a14:m>
                  <m:oMath xmlns:m="http://schemas.openxmlformats.org/officeDocument/2006/math">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𝑄</m:t>
                        </m:r>
                      </m:e>
                    </m:d>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 khi và chỉ khi </a:t>
                </a:r>
                <a14:m>
                  <m:oMath xmlns:m="http://schemas.openxmlformats.org/officeDocument/2006/math">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40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2599972"/>
                <a:ext cx="9561263" cy="4594912"/>
              </a:xfrm>
              <a:prstGeom prst="rect">
                <a:avLst/>
              </a:prstGeom>
              <a:blipFill>
                <a:blip r:embed="rId3"/>
                <a:stretch>
                  <a:fillRect l="-2232" b="-4914"/>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flipH="1">
            <a:off x="15491732" y="7753918"/>
            <a:ext cx="1927250" cy="186374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bright="20000" contrast="-40000"/>
                    </a14:imgEffect>
                  </a14:imgLayer>
                </a14:imgProps>
              </a:ext>
            </a:extLst>
          </a:blip>
          <a:stretch>
            <a:fillRect/>
          </a:stretch>
        </p:blipFill>
        <p:spPr>
          <a:xfrm>
            <a:off x="10427632" y="2709903"/>
            <a:ext cx="6991350" cy="4572000"/>
          </a:xfrm>
          <a:prstGeom prst="rect">
            <a:avLst/>
          </a:prstGeom>
        </p:spPr>
      </p:pic>
    </p:spTree>
    <p:extLst>
      <p:ext uri="{BB962C8B-B14F-4D97-AF65-F5344CB8AC3E}">
        <p14:creationId xmlns:p14="http://schemas.microsoft.com/office/powerpoint/2010/main" val="117072230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1" y="9258300"/>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p:cNvSpPr txBox="1"/>
          <p:nvPr/>
        </p:nvSpPr>
        <p:spPr>
          <a:xfrm>
            <a:off x="533400" y="398805"/>
            <a:ext cx="3681664" cy="754053"/>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defRPr/>
            </a:pPr>
            <a:r>
              <a:rPr lang="en-US" sz="4300" b="1" smtClean="0">
                <a:solidFill>
                  <a:srgbClr val="070185"/>
                </a:solidFill>
                <a:latin typeface="Arial"/>
                <a:cs typeface="Arial" panose="020B0604020202020204" pitchFamily="34" charset="0"/>
                <a:sym typeface="Arial"/>
              </a:rPr>
              <a:t>Luyện tập 1</a:t>
            </a:r>
            <a:endParaRPr lang="en-US" sz="4300" b="1">
              <a:solidFill>
                <a:srgbClr val="070185"/>
              </a:solidFill>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2" name="Rectangle 1"/>
              <p:cNvSpPr>
                <a:spLocks noChangeArrowheads="1"/>
              </p:cNvSpPr>
              <p:nvPr/>
            </p:nvSpPr>
            <p:spPr bwMode="auto">
              <a:xfrm>
                <a:off x="437147" y="202584"/>
                <a:ext cx="17469853" cy="278390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65000"/>
                  </a:lnSpc>
                  <a:buClr>
                    <a:srgbClr val="000000"/>
                  </a:buClr>
                  <a:buFont typeface="Arial"/>
                  <a:buNone/>
                </a:pPr>
                <a:r>
                  <a:rPr lang="en-US" sz="3700" kern="0" smtClean="0">
                    <a:solidFill>
                      <a:srgbClr val="000000"/>
                    </a:solidFill>
                    <a:cs typeface="Arial"/>
                    <a:sym typeface="Arial"/>
                  </a:rPr>
                  <a:t>                              </a:t>
                </a:r>
                <a:r>
                  <a:rPr lang="vi-VN" sz="3700" kern="0" smtClean="0">
                    <a:solidFill>
                      <a:srgbClr val="000000"/>
                    </a:solidFill>
                    <a:cs typeface="Arial"/>
                    <a:sym typeface="Arial"/>
                  </a:rPr>
                  <a:t>Cho </a:t>
                </a:r>
                <a:r>
                  <a:rPr lang="vi-VN" sz="3700" kern="0">
                    <a:solidFill>
                      <a:srgbClr val="000000"/>
                    </a:solidFill>
                    <a:cs typeface="Arial"/>
                    <a:sym typeface="Arial"/>
                  </a:rPr>
                  <a:t>hình chóp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𝑆</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𝐴𝐵𝐶𝐷</m:t>
                    </m:r>
                  </m:oMath>
                </a14:m>
                <a:r>
                  <a:rPr lang="vi-VN" sz="3700" kern="0">
                    <a:solidFill>
                      <a:srgbClr val="000000"/>
                    </a:solidFill>
                    <a:cs typeface="Arial"/>
                    <a:sym typeface="Arial"/>
                  </a:rPr>
                  <a:t>, đáy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𝐴𝐵𝐶𝐷</m:t>
                    </m:r>
                  </m:oMath>
                </a14:m>
                <a:r>
                  <a:rPr lang="vi-VN" sz="3700" kern="0">
                    <a:solidFill>
                      <a:srgbClr val="000000"/>
                    </a:solidFill>
                    <a:cs typeface="Arial"/>
                    <a:sym typeface="Arial"/>
                  </a:rPr>
                  <a:t> là một hình chữ nhật có tâm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𝑂</m:t>
                    </m:r>
                    <m:r>
                      <a:rPr lang="vi-VN" sz="3700" i="1" kern="0" smtClean="0">
                        <a:solidFill>
                          <a:srgbClr val="000000"/>
                        </a:solidFill>
                        <a:latin typeface="Cambria Math" panose="02040503050406030204" pitchFamily="18" charset="0"/>
                        <a:cs typeface="Arial"/>
                        <a:sym typeface="Arial"/>
                      </a:rPr>
                      <m:t>, </m:t>
                    </m:r>
                    <m:r>
                      <a:rPr lang="vi-VN" sz="3700" i="1" kern="0" smtClean="0">
                        <a:solidFill>
                          <a:srgbClr val="000000"/>
                        </a:solidFill>
                        <a:latin typeface="Cambria Math" panose="02040503050406030204" pitchFamily="18" charset="0"/>
                        <a:cs typeface="Arial"/>
                        <a:sym typeface="Arial"/>
                      </a:rPr>
                      <m:t>𝑆𝑂</m:t>
                    </m:r>
                    <m:r>
                      <a:rPr lang="vi-VN" sz="3700" i="1" kern="0" smtClean="0">
                        <a:solidFill>
                          <a:srgbClr val="000000"/>
                        </a:solidFill>
                        <a:latin typeface="Cambria Math" panose="02040503050406030204" pitchFamily="18" charset="0"/>
                        <a:cs typeface="Arial"/>
                        <a:sym typeface="Arial"/>
                      </a:rPr>
                      <m:t> ⊥ (</m:t>
                    </m:r>
                    <m:r>
                      <a:rPr lang="vi-VN" sz="3700" i="1" kern="0" smtClean="0">
                        <a:solidFill>
                          <a:srgbClr val="000000"/>
                        </a:solidFill>
                        <a:latin typeface="Cambria Math" panose="02040503050406030204" pitchFamily="18" charset="0"/>
                        <a:cs typeface="Arial"/>
                        <a:sym typeface="Arial"/>
                      </a:rPr>
                      <m:t>𝐴𝐵𝐶𝐷</m:t>
                    </m:r>
                    <m:r>
                      <a:rPr lang="vi-VN" sz="3700" i="1" kern="0" smtClean="0">
                        <a:solidFill>
                          <a:srgbClr val="000000"/>
                        </a:solidFill>
                        <a:latin typeface="Cambria Math" panose="02040503050406030204" pitchFamily="18" charset="0"/>
                        <a:cs typeface="Arial"/>
                        <a:sym typeface="Arial"/>
                      </a:rPr>
                      <m:t>). </m:t>
                    </m:r>
                  </m:oMath>
                </a14:m>
                <a:r>
                  <a:rPr lang="vi-VN" sz="3700" kern="0">
                    <a:solidFill>
                      <a:srgbClr val="000000"/>
                    </a:solidFill>
                    <a:cs typeface="Arial"/>
                    <a:sym typeface="Arial"/>
                  </a:rPr>
                  <a:t>Chứng minh rằng hai mặt phẳng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𝑆𝐴𝐶</m:t>
                    </m:r>
                    <m:r>
                      <a:rPr lang="vi-VN" sz="3700" i="1" kern="0" smtClean="0">
                        <a:solidFill>
                          <a:srgbClr val="000000"/>
                        </a:solidFill>
                        <a:latin typeface="Cambria Math" panose="02040503050406030204" pitchFamily="18" charset="0"/>
                        <a:cs typeface="Arial"/>
                        <a:sym typeface="Arial"/>
                      </a:rPr>
                      <m:t>) </m:t>
                    </m:r>
                  </m:oMath>
                </a14:m>
                <a:r>
                  <a:rPr lang="vi-VN" sz="3700" kern="0">
                    <a:solidFill>
                      <a:srgbClr val="000000"/>
                    </a:solidFill>
                    <a:cs typeface="Arial"/>
                    <a:sym typeface="Arial"/>
                  </a:rPr>
                  <a:t>và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𝑆𝐵𝐷</m:t>
                    </m:r>
                    <m:r>
                      <a:rPr lang="vi-VN" sz="3700" i="1" kern="0" smtClean="0">
                        <a:solidFill>
                          <a:srgbClr val="000000"/>
                        </a:solidFill>
                        <a:latin typeface="Cambria Math" panose="02040503050406030204" pitchFamily="18" charset="0"/>
                        <a:cs typeface="Arial"/>
                        <a:sym typeface="Arial"/>
                      </a:rPr>
                      <m:t>) </m:t>
                    </m:r>
                  </m:oMath>
                </a14:m>
                <a:r>
                  <a:rPr lang="vi-VN" sz="3700" kern="0">
                    <a:solidFill>
                      <a:srgbClr val="000000"/>
                    </a:solidFill>
                    <a:cs typeface="Arial"/>
                    <a:sym typeface="Arial"/>
                  </a:rPr>
                  <a:t>vuông góc với nhau khi và chỉ khi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𝐴𝐵𝐶𝐷</m:t>
                    </m:r>
                  </m:oMath>
                </a14:m>
                <a:r>
                  <a:rPr lang="vi-VN" sz="3700" kern="0">
                    <a:solidFill>
                      <a:srgbClr val="000000"/>
                    </a:solidFill>
                    <a:cs typeface="Arial"/>
                    <a:sym typeface="Arial"/>
                  </a:rPr>
                  <a:t> là một hình vuông.</a:t>
                </a:r>
              </a:p>
            </p:txBody>
          </p:sp>
        </mc:Choice>
        <mc:Fallback xmlns="">
          <p:sp>
            <p:nvSpPr>
              <p:cNvPr id="12" name="Rectangle 1"/>
              <p:cNvSpPr>
                <a:spLocks noRot="1" noChangeAspect="1" noMove="1" noResize="1" noEditPoints="1" noAdjustHandles="1" noChangeArrowheads="1" noChangeShapeType="1" noTextEdit="1"/>
              </p:cNvSpPr>
              <p:nvPr/>
            </p:nvSpPr>
            <p:spPr bwMode="auto">
              <a:xfrm>
                <a:off x="437147" y="202584"/>
                <a:ext cx="17469853" cy="2783904"/>
              </a:xfrm>
              <a:prstGeom prst="rect">
                <a:avLst/>
              </a:prstGeom>
              <a:blipFill>
                <a:blip r:embed="rId3"/>
                <a:stretch>
                  <a:fillRect l="-1117" r="-1082" b="-568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5" name="Rectangle 14"/>
          <p:cNvSpPr/>
          <p:nvPr/>
        </p:nvSpPr>
        <p:spPr>
          <a:xfrm>
            <a:off x="1754511" y="3083429"/>
            <a:ext cx="1239442" cy="840871"/>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3700" b="1" i="1" u="sng" kern="0">
                <a:solidFill>
                  <a:srgbClr val="C0000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4" name="Rectangle 3"/>
              <p:cNvSpPr/>
              <p:nvPr/>
            </p:nvSpPr>
            <p:spPr>
              <a:xfrm>
                <a:off x="6934200" y="4152900"/>
                <a:ext cx="10896600" cy="4686026"/>
              </a:xfrm>
              <a:prstGeom prst="rect">
                <a:avLst/>
              </a:prstGeom>
            </p:spPr>
            <p:txBody>
              <a:bodyPr wrap="square">
                <a:spAutoFit/>
              </a:bodyPr>
              <a:lstStyle/>
              <a:p>
                <a:pPr>
                  <a:lnSpc>
                    <a:spcPct val="165000"/>
                  </a:lnSpc>
                </a:pPr>
                <a:r>
                  <a:rPr lang="en-US" sz="3700" kern="100">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3700" kern="100">
                    <a:effectLst/>
                    <a:latin typeface="Arial" panose="020B0604020202020204" pitchFamily="34" charset="0"/>
                    <a:ea typeface="Calibri" panose="020F0502020204030204" pitchFamily="34" charset="0"/>
                    <a:cs typeface="Arial" panose="020B0604020202020204" pitchFamily="34" charset="0"/>
                  </a:rPr>
                  <a:t> là giao </a:t>
                </a:r>
                <a:r>
                  <a:rPr lang="en-US" sz="3700" kern="100" smtClean="0">
                    <a:effectLst/>
                    <a:latin typeface="Arial" panose="020B0604020202020204" pitchFamily="34" charset="0"/>
                    <a:ea typeface="Calibri" panose="020F0502020204030204" pitchFamily="34" charset="0"/>
                    <a:cs typeface="Arial" panose="020B0604020202020204" pitchFamily="34" charset="0"/>
                  </a:rPr>
                  <a:t>điểm </a:t>
                </a:r>
                <a:r>
                  <a:rPr lang="en-US" sz="3700" kern="100">
                    <a:effectLst/>
                    <a:latin typeface="Arial" panose="020B0604020202020204" pitchFamily="34" charset="0"/>
                    <a:ea typeface="Calibri" panose="020F0502020204030204" pitchFamily="34" charset="0"/>
                    <a:cs typeface="Arial" panose="020B0604020202020204" pitchFamily="34" charset="0"/>
                  </a:rPr>
                  <a:t>của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37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en-US" sz="3700" kern="100">
                    <a:effectLst/>
                    <a:latin typeface="Arial" panose="020B0604020202020204" pitchFamily="34" charset="0"/>
                    <a:ea typeface="Calibri" panose="020F0502020204030204" pitchFamily="34" charset="0"/>
                    <a:cs typeface="Arial" panose="020B0604020202020204" pitchFamily="34" charset="0"/>
                  </a:rPr>
                  <a:t>.</a:t>
                </a:r>
              </a:p>
              <a:p>
                <a:pPr>
                  <a:lnSpc>
                    <a:spcPct val="165000"/>
                  </a:lnSpc>
                </a:pPr>
                <a:r>
                  <a:rPr lang="en-US" sz="3700" kern="100">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𝐴𝑂</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𝑆𝑂</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𝐵𝑂</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𝑆𝑂</m:t>
                    </m:r>
                  </m:oMath>
                </a14:m>
                <a:r>
                  <a:rPr lang="en-US" sz="3700" kern="100">
                    <a:effectLst/>
                    <a:latin typeface="Arial" panose="020B0604020202020204" pitchFamily="34" charset="0"/>
                    <a:ea typeface="Calibri" panose="020F0502020204030204" pitchFamily="34" charset="0"/>
                    <a:cs typeface="Arial" panose="020B0604020202020204" pitchFamily="34" charset="0"/>
                  </a:rPr>
                  <a:t> và</a:t>
                </a:r>
                <a:r>
                  <a:rPr lang="en-US" sz="3700" kern="1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𝑆𝑂</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𝑆𝐴𝐶</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𝑆𝐵𝐷</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65000"/>
                  </a:lnSpc>
                </a:pP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700" kern="10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𝑆𝐴𝐶</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𝑆𝐵𝐷</m:t>
                        </m:r>
                      </m:e>
                    </m:d>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𝐴𝑂</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𝐵𝑂</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700" kern="100">
                    <a:effectLst/>
                    <a:latin typeface="Arial" panose="020B0604020202020204" pitchFamily="34" charset="0"/>
                    <a:ea typeface="Calibri" panose="020F0502020204030204" pitchFamily="34" charset="0"/>
                    <a:cs typeface="Arial" panose="020B0604020202020204" pitchFamily="34" charset="0"/>
                  </a:rPr>
                  <a:t> </a:t>
                </a:r>
              </a:p>
              <a:p>
                <a:pPr>
                  <a:lnSpc>
                    <a:spcPct val="165000"/>
                  </a:lnSpc>
                </a:pPr>
                <a:r>
                  <a:rPr lang="en-US" sz="3700" kern="1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𝑆𝐴𝐶</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𝑆𝐵𝐷</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𝐴𝑂</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𝐵𝑂</m:t>
                    </m:r>
                  </m:oMath>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65000"/>
                  </a:lnSpc>
                </a:pP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𝐴𝑂𝐵</m:t>
                        </m:r>
                      </m:e>
                    </m:acc>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kern="100">
                            <a:effectLst/>
                            <a:latin typeface="Cambria Math" panose="02040503050406030204" pitchFamily="18" charset="0"/>
                            <a:ea typeface="Calibri" panose="020F0502020204030204" pitchFamily="34" charset="0"/>
                            <a:cs typeface="Times New Roman" panose="02020603050405020304" pitchFamily="18" charset="0"/>
                          </a:rPr>
                          <m:t>90</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3700" kern="100">
                    <a:effectLst/>
                    <a:latin typeface="Arial" panose="020B0604020202020204" pitchFamily="34" charset="0"/>
                    <a:ea typeface="Calibri" panose="020F0502020204030204" pitchFamily="34" charset="0"/>
                    <a:cs typeface="Arial" panose="020B0604020202020204" pitchFamily="34" charset="0"/>
                  </a:rPr>
                  <a:t> là hình vuông.</a:t>
                </a:r>
              </a:p>
            </p:txBody>
          </p:sp>
        </mc:Choice>
        <mc:Fallback xmlns="">
          <p:sp>
            <p:nvSpPr>
              <p:cNvPr id="4" name="Rectangle 3"/>
              <p:cNvSpPr>
                <a:spLocks noRot="1" noChangeAspect="1" noMove="1" noResize="1" noEditPoints="1" noAdjustHandles="1" noChangeArrowheads="1" noChangeShapeType="1" noTextEdit="1"/>
              </p:cNvSpPr>
              <p:nvPr/>
            </p:nvSpPr>
            <p:spPr>
              <a:xfrm>
                <a:off x="6934200" y="4152900"/>
                <a:ext cx="10896600" cy="4686026"/>
              </a:xfrm>
              <a:prstGeom prst="rect">
                <a:avLst/>
              </a:prstGeom>
              <a:blipFill>
                <a:blip r:embed="rId4"/>
                <a:stretch>
                  <a:fillRect l="-1791" b="-4031"/>
                </a:stretch>
              </a:blipFill>
            </p:spPr>
            <p:txBody>
              <a:bodyPr/>
              <a:lstStyle/>
              <a:p>
                <a:r>
                  <a:rPr lang="en-US">
                    <a:noFill/>
                  </a:rPr>
                  <a:t> </a:t>
                </a:r>
              </a:p>
            </p:txBody>
          </p:sp>
        </mc:Fallback>
      </mc:AlternateContent>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280" y="4401597"/>
            <a:ext cx="4465901" cy="4482711"/>
          </a:xfrm>
          <a:prstGeom prst="rect">
            <a:avLst/>
          </a:prstGeom>
        </p:spPr>
      </p:pic>
      <p:pic>
        <p:nvPicPr>
          <p:cNvPr id="3" name="Picture 2"/>
          <p:cNvPicPr>
            <a:picLocks noChangeAspect="1"/>
          </p:cNvPicPr>
          <p:nvPr/>
        </p:nvPicPr>
        <p:blipFill>
          <a:blip r:embed="rId6"/>
          <a:stretch>
            <a:fillRect/>
          </a:stretch>
        </p:blipFill>
        <p:spPr>
          <a:xfrm>
            <a:off x="16849233" y="2936717"/>
            <a:ext cx="981567" cy="981567"/>
          </a:xfrm>
          <a:prstGeom prst="rect">
            <a:avLst/>
          </a:prstGeom>
        </p:spPr>
      </p:pic>
    </p:spTree>
    <p:extLst>
      <p:ext uri="{BB962C8B-B14F-4D97-AF65-F5344CB8AC3E}">
        <p14:creationId xmlns:p14="http://schemas.microsoft.com/office/powerpoint/2010/main" val="381235857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down)">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4" dur="500"/>
                                        <p:tgtEl>
                                          <p:spTgt spid="4">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barn(inVertical)">
                                      <p:cBhvr>
                                        <p:cTn id="4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sp>
        <p:nvSpPr>
          <p:cNvPr id="10" name="TextBox 10"/>
          <p:cNvSpPr txBox="1"/>
          <p:nvPr/>
        </p:nvSpPr>
        <p:spPr>
          <a:xfrm>
            <a:off x="3582546" y="591093"/>
            <a:ext cx="13914383" cy="49254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flipH="1">
            <a:off x="687075" y="5372100"/>
            <a:ext cx="4562454" cy="6918626"/>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Freeform 18"/>
          <p:cNvSpPr/>
          <p:nvPr/>
        </p:nvSpPr>
        <p:spPr>
          <a:xfrm>
            <a:off x="16334764" y="8229942"/>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6">
              <a:extLst>
                <a:ext uri="{96DAC541-7B7A-43D3-8B79-37D633B846F1}">
                  <asvg:svgBlip xmlns="" xmlns:asvg="http://schemas.microsoft.com/office/drawing/2016/SVG/main" r:embed="rId9"/>
                </a:ext>
              </a:extLst>
            </a:blip>
            <a:stretch>
              <a:fillRect l="-16131" t="-123580" r="-514491" b="-293597"/>
            </a:stretch>
          </a:blipFill>
        </p:spPr>
      </p:sp>
      <p:sp>
        <p:nvSpPr>
          <p:cNvPr id="19" name="Freeform 19"/>
          <p:cNvSpPr/>
          <p:nvPr/>
        </p:nvSpPr>
        <p:spPr>
          <a:xfrm>
            <a:off x="900929" y="4623546"/>
            <a:ext cx="996773" cy="1058857"/>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 xmlns:asvg="http://schemas.microsoft.com/office/drawing/2016/SVG/main" r:embed="rId11"/>
                </a:ext>
              </a:extLst>
            </a:blip>
            <a:stretch>
              <a:fillRect l="-154855" t="-80817" r="-404244" b="-344018"/>
            </a:stretch>
          </a:blipFill>
        </p:spPr>
      </p:sp>
      <p:grpSp>
        <p:nvGrpSpPr>
          <p:cNvPr id="11" name="Group 10"/>
          <p:cNvGrpSpPr/>
          <p:nvPr/>
        </p:nvGrpSpPr>
        <p:grpSpPr>
          <a:xfrm>
            <a:off x="3344918" y="813813"/>
            <a:ext cx="13914383" cy="4804268"/>
            <a:chOff x="3582546" y="712289"/>
            <a:chExt cx="13914383" cy="4804268"/>
          </a:xfrm>
        </p:grpSpPr>
        <p:sp>
          <p:nvSpPr>
            <p:cNvPr id="9" name="Freeform 9"/>
            <p:cNvSpPr/>
            <p:nvPr/>
          </p:nvSpPr>
          <p:spPr>
            <a:xfrm>
              <a:off x="3582546" y="712289"/>
              <a:ext cx="13914383" cy="4804268"/>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22" name="Rectangle 21"/>
            <p:cNvSpPr/>
            <p:nvPr/>
          </p:nvSpPr>
          <p:spPr>
            <a:xfrm>
              <a:off x="3868300" y="1082548"/>
              <a:ext cx="13323587" cy="3557512"/>
            </a:xfrm>
            <a:prstGeom prst="rect">
              <a:avLst/>
            </a:prstGeom>
          </p:spPr>
          <p:txBody>
            <a:bodyPr wrap="square">
              <a:spAutoFit/>
            </a:bodyPr>
            <a:lstStyle/>
            <a:p>
              <a:pPr lvl="0" algn="ctr" defTabSz="1828800">
                <a:lnSpc>
                  <a:spcPct val="150000"/>
                </a:lnSpc>
                <a:buClr>
                  <a:srgbClr val="070185"/>
                </a:buClr>
              </a:pPr>
              <a:r>
                <a:rPr lang="en-US" sz="8000" b="1" kern="0">
                  <a:solidFill>
                    <a:srgbClr val="1F497D"/>
                  </a:solidFill>
                  <a:latin typeface="Arial" panose="020B0604020202020204" pitchFamily="34" charset="0"/>
                  <a:cs typeface="Arial" panose="020B0604020202020204" pitchFamily="34" charset="0"/>
                </a:rPr>
                <a:t>2. Điều kiện để </a:t>
              </a:r>
              <a:endParaRPr lang="en-US" sz="8000" b="1" kern="0" smtClean="0">
                <a:solidFill>
                  <a:srgbClr val="1F497D"/>
                </a:solidFill>
                <a:latin typeface="Arial" panose="020B0604020202020204" pitchFamily="34" charset="0"/>
                <a:cs typeface="Arial" panose="020B0604020202020204" pitchFamily="34" charset="0"/>
              </a:endParaRPr>
            </a:p>
            <a:p>
              <a:pPr lvl="0" algn="ctr" defTabSz="1828800">
                <a:lnSpc>
                  <a:spcPct val="150000"/>
                </a:lnSpc>
                <a:buClr>
                  <a:srgbClr val="070185"/>
                </a:buClr>
              </a:pPr>
              <a:r>
                <a:rPr lang="en-US" sz="8000" b="1" kern="0" smtClean="0">
                  <a:solidFill>
                    <a:srgbClr val="1F497D"/>
                  </a:solidFill>
                  <a:latin typeface="Arial" panose="020B0604020202020204" pitchFamily="34" charset="0"/>
                  <a:cs typeface="Arial" panose="020B0604020202020204" pitchFamily="34" charset="0"/>
                </a:rPr>
                <a:t>hai mặt </a:t>
              </a:r>
              <a:r>
                <a:rPr lang="en-US" sz="8000" b="1" kern="0">
                  <a:solidFill>
                    <a:srgbClr val="1F497D"/>
                  </a:solidFill>
                  <a:latin typeface="Arial" panose="020B0604020202020204" pitchFamily="34" charset="0"/>
                  <a:cs typeface="Arial" panose="020B0604020202020204" pitchFamily="34" charset="0"/>
                </a:rPr>
                <a:t>phẳng vuông góc</a:t>
              </a:r>
              <a:endParaRPr kumimoji="0" lang="en-US" sz="80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413678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90839" y="9880432"/>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itle 21"/>
          <p:cNvSpPr txBox="1">
            <a:spLocks/>
          </p:cNvSpPr>
          <p:nvPr/>
        </p:nvSpPr>
        <p:spPr>
          <a:xfrm>
            <a:off x="945672" y="500661"/>
            <a:ext cx="1752600" cy="982915"/>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2</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p:cNvPicPr>
            <a:picLocks noChangeAspect="1"/>
          </p:cNvPicPr>
          <p:nvPr/>
        </p:nvPicPr>
        <p:blipFill>
          <a:blip r:embed="rId3"/>
          <a:stretch>
            <a:fillRect/>
          </a:stretch>
        </p:blipFill>
        <p:spPr>
          <a:xfrm rot="15115555">
            <a:off x="-136767" y="8836801"/>
            <a:ext cx="1481456" cy="126807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849519" y="170914"/>
                <a:ext cx="14568197" cy="3600986"/>
              </a:xfrm>
              <a:prstGeom prst="rect">
                <a:avLst/>
              </a:prstGeom>
            </p:spPr>
            <p:txBody>
              <a:bodyPr wrap="square">
                <a:spAutoFit/>
              </a:bodyPr>
              <a:lstStyle/>
              <a:p>
                <a:pPr algn="just">
                  <a:lnSpc>
                    <a:spcPct val="150000"/>
                  </a:lnSpc>
                </a:pPr>
                <a:r>
                  <a:rPr lang="vi-VN" sz="3800" kern="0">
                    <a:solidFill>
                      <a:srgbClr val="000000"/>
                    </a:solidFill>
                    <a:cs typeface="Arial" panose="020B0604020202020204" pitchFamily="34" charset="0"/>
                    <a:sym typeface="Arial"/>
                  </a:rPr>
                  <a:t>Cho mặt phẳng </a:t>
                </a:r>
                <a14:m>
                  <m:oMath xmlns:m="http://schemas.openxmlformats.org/officeDocument/2006/math">
                    <m:r>
                      <a:rPr lang="vi-VN" sz="3800" i="1" kern="0" smtClean="0">
                        <a:solidFill>
                          <a:srgbClr val="000000"/>
                        </a:solidFill>
                        <a:latin typeface="Cambria Math" panose="02040503050406030204" pitchFamily="18" charset="0"/>
                        <a:cs typeface="Arial" panose="020B0604020202020204" pitchFamily="34" charset="0"/>
                        <a:sym typeface="Arial"/>
                      </a:rPr>
                      <m:t>(</m:t>
                    </m:r>
                    <m:r>
                      <a:rPr lang="vi-VN" sz="3800" i="1" kern="0" smtClean="0">
                        <a:solidFill>
                          <a:srgbClr val="000000"/>
                        </a:solidFill>
                        <a:latin typeface="Cambria Math" panose="02040503050406030204" pitchFamily="18" charset="0"/>
                        <a:cs typeface="Arial" panose="020B0604020202020204" pitchFamily="34" charset="0"/>
                        <a:sym typeface="Arial"/>
                      </a:rPr>
                      <m:t>𝑃</m:t>
                    </m:r>
                    <m:r>
                      <a:rPr lang="vi-VN" sz="3800" i="1" kern="0" smtClean="0">
                        <a:solidFill>
                          <a:srgbClr val="000000"/>
                        </a:solidFill>
                        <a:latin typeface="Cambria Math" panose="02040503050406030204" pitchFamily="18" charset="0"/>
                        <a:cs typeface="Arial" panose="020B0604020202020204" pitchFamily="34" charset="0"/>
                        <a:sym typeface="Arial"/>
                      </a:rPr>
                      <m:t>)</m:t>
                    </m:r>
                  </m:oMath>
                </a14:m>
                <a:r>
                  <a:rPr lang="vi-VN" sz="3800" kern="0" smtClean="0">
                    <a:solidFill>
                      <a:srgbClr val="000000"/>
                    </a:solidFill>
                    <a:cs typeface="Arial" panose="020B0604020202020204" pitchFamily="34" charset="0"/>
                    <a:sym typeface="Arial"/>
                  </a:rPr>
                  <a:t> chứa </a:t>
                </a:r>
                <a:r>
                  <a:rPr lang="vi-VN" sz="3800" kern="0">
                    <a:solidFill>
                      <a:srgbClr val="000000"/>
                    </a:solidFill>
                    <a:cs typeface="Arial" panose="020B0604020202020204" pitchFamily="34" charset="0"/>
                    <a:sym typeface="Arial"/>
                  </a:rPr>
                  <a:t>đường thẳng </a:t>
                </a:r>
                <a14:m>
                  <m:oMath xmlns:m="http://schemas.openxmlformats.org/officeDocument/2006/math">
                    <m:r>
                      <a:rPr lang="vi-VN" sz="3800" i="1" kern="0" smtClean="0">
                        <a:solidFill>
                          <a:srgbClr val="000000"/>
                        </a:solidFill>
                        <a:latin typeface="Cambria Math" panose="02040503050406030204" pitchFamily="18" charset="0"/>
                        <a:cs typeface="Arial" panose="020B0604020202020204" pitchFamily="34" charset="0"/>
                        <a:sym typeface="Arial"/>
                      </a:rPr>
                      <m:t>𝑏</m:t>
                    </m:r>
                  </m:oMath>
                </a14:m>
                <a:r>
                  <a:rPr lang="vi-VN" sz="3800" kern="0">
                    <a:solidFill>
                      <a:srgbClr val="000000"/>
                    </a:solidFill>
                    <a:cs typeface="Arial" panose="020B0604020202020204" pitchFamily="34" charset="0"/>
                    <a:sym typeface="Arial"/>
                  </a:rPr>
                  <a:t> vuông góc với mặt phẳng </a:t>
                </a:r>
                <a14:m>
                  <m:oMath xmlns:m="http://schemas.openxmlformats.org/officeDocument/2006/math">
                    <m:r>
                      <a:rPr lang="vi-VN" sz="3800" i="1" kern="0" smtClean="0">
                        <a:solidFill>
                          <a:srgbClr val="000000"/>
                        </a:solidFill>
                        <a:latin typeface="Cambria Math" panose="02040503050406030204" pitchFamily="18" charset="0"/>
                        <a:cs typeface="Arial" panose="020B0604020202020204" pitchFamily="34" charset="0"/>
                        <a:sym typeface="Arial"/>
                      </a:rPr>
                      <m:t>(</m:t>
                    </m:r>
                    <m:r>
                      <a:rPr lang="vi-VN" sz="3800" i="1" kern="0" smtClean="0">
                        <a:solidFill>
                          <a:srgbClr val="000000"/>
                        </a:solidFill>
                        <a:latin typeface="Cambria Math" panose="02040503050406030204" pitchFamily="18" charset="0"/>
                        <a:cs typeface="Arial" panose="020B0604020202020204" pitchFamily="34" charset="0"/>
                        <a:sym typeface="Arial"/>
                      </a:rPr>
                      <m:t>𝑄</m:t>
                    </m:r>
                    <m:r>
                      <a:rPr lang="vi-VN" sz="3800" i="1" kern="0" smtClean="0">
                        <a:solidFill>
                          <a:srgbClr val="000000"/>
                        </a:solidFill>
                        <a:latin typeface="Cambria Math" panose="02040503050406030204" pitchFamily="18" charset="0"/>
                        <a:cs typeface="Arial" panose="020B0604020202020204" pitchFamily="34" charset="0"/>
                        <a:sym typeface="Arial"/>
                      </a:rPr>
                      <m:t>).</m:t>
                    </m:r>
                  </m:oMath>
                </a14:m>
                <a:r>
                  <a:rPr lang="en-US" sz="3800" kern="0" smtClean="0">
                    <a:solidFill>
                      <a:srgbClr val="000000"/>
                    </a:solidFill>
                    <a:cs typeface="Arial" panose="020B0604020202020204" pitchFamily="34" charset="0"/>
                    <a:sym typeface="Arial"/>
                  </a:rPr>
                  <a:t> </a:t>
                </a:r>
                <a:r>
                  <a:rPr lang="vi-VN" sz="3800" kern="0">
                    <a:solidFill>
                      <a:srgbClr val="000000"/>
                    </a:solidFill>
                    <a:cs typeface="Arial" panose="020B0604020202020204" pitchFamily="34" charset="0"/>
                    <a:sym typeface="Arial"/>
                  </a:rPr>
                  <a:t>Lấy một đường thẳng </a:t>
                </a:r>
                <a14:m>
                  <m:oMath xmlns:m="http://schemas.openxmlformats.org/officeDocument/2006/math">
                    <m:r>
                      <a:rPr lang="vi-VN" sz="3800" i="1" kern="0" smtClean="0">
                        <a:solidFill>
                          <a:srgbClr val="000000"/>
                        </a:solidFill>
                        <a:latin typeface="Cambria Math" panose="02040503050406030204" pitchFamily="18" charset="0"/>
                        <a:cs typeface="Arial" panose="020B0604020202020204" pitchFamily="34" charset="0"/>
                        <a:sym typeface="Arial"/>
                      </a:rPr>
                      <m:t>𝑎</m:t>
                    </m:r>
                  </m:oMath>
                </a14:m>
                <a:r>
                  <a:rPr lang="vi-VN" sz="3800" kern="0">
                    <a:solidFill>
                      <a:srgbClr val="000000"/>
                    </a:solidFill>
                    <a:cs typeface="Arial" panose="020B0604020202020204" pitchFamily="34" charset="0"/>
                    <a:sym typeface="Arial"/>
                  </a:rPr>
                  <a:t> vuông góc với </a:t>
                </a:r>
                <a14:m>
                  <m:oMath xmlns:m="http://schemas.openxmlformats.org/officeDocument/2006/math">
                    <m:r>
                      <a:rPr lang="vi-VN" sz="3800" i="1" kern="0" smtClean="0">
                        <a:solidFill>
                          <a:srgbClr val="000000"/>
                        </a:solidFill>
                        <a:latin typeface="Cambria Math" panose="02040503050406030204" pitchFamily="18" charset="0"/>
                        <a:cs typeface="Arial" panose="020B0604020202020204" pitchFamily="34" charset="0"/>
                        <a:sym typeface="Arial"/>
                      </a:rPr>
                      <m:t>(</m:t>
                    </m:r>
                    <m:r>
                      <a:rPr lang="vi-VN" sz="3800" i="1" kern="0" smtClean="0">
                        <a:solidFill>
                          <a:srgbClr val="000000"/>
                        </a:solidFill>
                        <a:latin typeface="Cambria Math" panose="02040503050406030204" pitchFamily="18" charset="0"/>
                        <a:cs typeface="Arial" panose="020B0604020202020204" pitchFamily="34" charset="0"/>
                        <a:sym typeface="Arial"/>
                      </a:rPr>
                      <m:t>𝑃</m:t>
                    </m:r>
                    <m:r>
                      <a:rPr lang="vi-VN" sz="3800" i="1" kern="0" smtClean="0">
                        <a:solidFill>
                          <a:srgbClr val="000000"/>
                        </a:solidFill>
                        <a:latin typeface="Cambria Math" panose="02040503050406030204" pitchFamily="18" charset="0"/>
                        <a:cs typeface="Arial" panose="020B0604020202020204" pitchFamily="34" charset="0"/>
                        <a:sym typeface="Arial"/>
                      </a:rPr>
                      <m:t>). </m:t>
                    </m:r>
                  </m:oMath>
                </a14:m>
                <a:r>
                  <a:rPr lang="vi-VN" sz="3800" kern="0">
                    <a:solidFill>
                      <a:srgbClr val="000000"/>
                    </a:solidFill>
                    <a:cs typeface="Arial" panose="020B0604020202020204" pitchFamily="34" charset="0"/>
                    <a:sym typeface="Arial"/>
                  </a:rPr>
                  <a:t>(H.7.47</a:t>
                </a:r>
                <a:r>
                  <a:rPr lang="vi-VN" sz="3800" kern="0" smtClean="0">
                    <a:solidFill>
                      <a:srgbClr val="000000"/>
                    </a:solidFill>
                    <a:cs typeface="Arial" panose="020B0604020202020204" pitchFamily="34" charset="0"/>
                    <a:sym typeface="Arial"/>
                  </a:rPr>
                  <a:t>).</a:t>
                </a:r>
                <a:endParaRPr lang="en-US" sz="3800" kern="0" smtClean="0">
                  <a:solidFill>
                    <a:srgbClr val="000000"/>
                  </a:solidFill>
                  <a:cs typeface="Arial" panose="020B0604020202020204" pitchFamily="34" charset="0"/>
                  <a:sym typeface="Arial"/>
                </a:endParaRPr>
              </a:p>
              <a:p>
                <a:pPr algn="just">
                  <a:lnSpc>
                    <a:spcPct val="150000"/>
                  </a:lnSpc>
                </a:pPr>
                <a:r>
                  <a:rPr lang="en-US" sz="3800">
                    <a:latin typeface="Arial" panose="020B0604020202020204" pitchFamily="34" charset="0"/>
                    <a:cs typeface="Arial" panose="020B0604020202020204" pitchFamily="34" charset="0"/>
                  </a:rPr>
                  <a:t>a) Tính góc giữa </a:t>
                </a:r>
                <a14:m>
                  <m:oMath xmlns:m="http://schemas.openxmlformats.org/officeDocument/2006/math">
                    <m:r>
                      <a:rPr lang="en-US" sz="3800" i="1" smtClean="0">
                        <a:latin typeface="Cambria Math" panose="02040503050406030204" pitchFamily="18" charset="0"/>
                        <a:cs typeface="Arial" panose="020B0604020202020204" pitchFamily="34" charset="0"/>
                      </a:rPr>
                      <m:t>𝑎</m:t>
                    </m:r>
                  </m:oMath>
                </a14:m>
                <a:r>
                  <a:rPr lang="en-US" sz="3800">
                    <a:latin typeface="Arial" panose="020B0604020202020204" pitchFamily="34" charset="0"/>
                    <a:cs typeface="Arial" panose="020B0604020202020204" pitchFamily="34" charset="0"/>
                  </a:rPr>
                  <a:t> và </a:t>
                </a:r>
                <a14:m>
                  <m:oMath xmlns:m="http://schemas.openxmlformats.org/officeDocument/2006/math">
                    <m:r>
                      <a:rPr lang="en-US" sz="3800" i="1" smtClean="0">
                        <a:latin typeface="Cambria Math" panose="02040503050406030204" pitchFamily="18" charset="0"/>
                        <a:cs typeface="Arial" panose="020B0604020202020204" pitchFamily="34" charset="0"/>
                      </a:rPr>
                      <m:t>𝑏</m:t>
                    </m:r>
                  </m:oMath>
                </a14:m>
                <a:r>
                  <a:rPr lang="en-US" sz="3800" smtClean="0">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a:p>
                <a:pPr algn="just">
                  <a:lnSpc>
                    <a:spcPct val="150000"/>
                  </a:lnSpc>
                </a:pPr>
                <a:r>
                  <a:rPr lang="en-US" sz="3800">
                    <a:latin typeface="Arial" panose="020B0604020202020204" pitchFamily="34" charset="0"/>
                    <a:cs typeface="Arial" panose="020B0604020202020204" pitchFamily="34" charset="0"/>
                  </a:rPr>
                  <a:t>b) Tính góc giữa </a:t>
                </a:r>
                <a14:m>
                  <m:oMath xmlns:m="http://schemas.openxmlformats.org/officeDocument/2006/math">
                    <m:r>
                      <a:rPr lang="en-US" sz="3800" i="1" smtClean="0">
                        <a:latin typeface="Cambria Math" panose="02040503050406030204" pitchFamily="18" charset="0"/>
                        <a:cs typeface="Arial" panose="020B0604020202020204" pitchFamily="34" charset="0"/>
                      </a:rPr>
                      <m:t>(</m:t>
                    </m:r>
                    <m:r>
                      <a:rPr lang="en-US" sz="3800" i="1" smtClean="0">
                        <a:latin typeface="Cambria Math" panose="02040503050406030204" pitchFamily="18" charset="0"/>
                        <a:cs typeface="Arial" panose="020B0604020202020204" pitchFamily="34" charset="0"/>
                      </a:rPr>
                      <m:t>𝑃</m:t>
                    </m:r>
                    <m:r>
                      <a:rPr lang="en-US" sz="3800" i="1" smtClean="0">
                        <a:latin typeface="Cambria Math" panose="02040503050406030204" pitchFamily="18" charset="0"/>
                        <a:cs typeface="Arial" panose="020B0604020202020204" pitchFamily="34" charset="0"/>
                      </a:rPr>
                      <m:t>)</m:t>
                    </m:r>
                  </m:oMath>
                </a14:m>
                <a:r>
                  <a:rPr lang="en-US" sz="3800">
                    <a:latin typeface="Arial" panose="020B0604020202020204" pitchFamily="34" charset="0"/>
                    <a:cs typeface="Arial" panose="020B0604020202020204" pitchFamily="34" charset="0"/>
                  </a:rPr>
                  <a:t> và </a:t>
                </a:r>
                <a14:m>
                  <m:oMath xmlns:m="http://schemas.openxmlformats.org/officeDocument/2006/math">
                    <m:r>
                      <a:rPr lang="en-US" sz="3800" i="1" smtClean="0">
                        <a:latin typeface="Cambria Math" panose="02040503050406030204" pitchFamily="18" charset="0"/>
                        <a:cs typeface="Arial" panose="020B0604020202020204" pitchFamily="34" charset="0"/>
                      </a:rPr>
                      <m:t>(</m:t>
                    </m:r>
                    <m:r>
                      <a:rPr lang="en-US" sz="3800" i="1" smtClean="0">
                        <a:latin typeface="Cambria Math" panose="02040503050406030204" pitchFamily="18" charset="0"/>
                        <a:cs typeface="Arial" panose="020B0604020202020204" pitchFamily="34" charset="0"/>
                      </a:rPr>
                      <m:t>𝑄</m:t>
                    </m:r>
                    <m:r>
                      <a:rPr lang="en-US" sz="3800" i="1" smtClean="0">
                        <a:latin typeface="Cambria Math" panose="02040503050406030204" pitchFamily="18" charset="0"/>
                        <a:cs typeface="Arial" panose="020B0604020202020204" pitchFamily="34" charset="0"/>
                      </a:rPr>
                      <m:t>).</m:t>
                    </m:r>
                  </m:oMath>
                </a14:m>
                <a:endParaRPr lang="en-US" sz="38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849519" y="170914"/>
                <a:ext cx="14568197" cy="3600986"/>
              </a:xfrm>
              <a:prstGeom prst="rect">
                <a:avLst/>
              </a:prstGeom>
              <a:blipFill>
                <a:blip r:embed="rId4"/>
                <a:stretch>
                  <a:fillRect l="-1381" r="-1381" b="-2876"/>
                </a:stretch>
              </a:blipFill>
            </p:spPr>
            <p:txBody>
              <a:bodyPr/>
              <a:lstStyle/>
              <a:p>
                <a:r>
                  <a:rPr lang="en-US">
                    <a:noFill/>
                  </a:rPr>
                  <a:t> </a:t>
                </a:r>
              </a:p>
            </p:txBody>
          </p:sp>
        </mc:Fallback>
      </mc:AlternateContent>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672" y="4173555"/>
            <a:ext cx="7207728" cy="4472599"/>
          </a:xfrm>
          <a:prstGeom prst="rect">
            <a:avLst/>
          </a:prstGeom>
        </p:spPr>
      </p:pic>
      <p:sp>
        <p:nvSpPr>
          <p:cNvPr id="22" name="Rectangle 21"/>
          <p:cNvSpPr/>
          <p:nvPr/>
        </p:nvSpPr>
        <p:spPr>
          <a:xfrm>
            <a:off x="8730550" y="3885104"/>
            <a:ext cx="1265090" cy="861133"/>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3800" b="1" i="1" u="sng" kern="0">
                <a:solidFill>
                  <a:srgbClr val="C0000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12" name="Rectangle 11"/>
              <p:cNvSpPr/>
              <p:nvPr/>
            </p:nvSpPr>
            <p:spPr>
              <a:xfrm>
                <a:off x="8730550" y="4964714"/>
                <a:ext cx="8719250" cy="4478149"/>
              </a:xfrm>
              <a:prstGeom prst="rect">
                <a:avLst/>
              </a:prstGeom>
            </p:spPr>
            <p:txBody>
              <a:bodyPr wrap="square">
                <a:spAutoFit/>
              </a:bodyPr>
              <a:lstStyle/>
              <a:p>
                <a:pPr algn="just">
                  <a:lnSpc>
                    <a:spcPct val="150000"/>
                  </a:lnSpc>
                </a:pPr>
                <a:r>
                  <a:rPr lang="en-US" sz="3800" kern="10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8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800" kern="1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𝑏</m:t>
                    </m:r>
                  </m:oMath>
                </a14:m>
                <a:r>
                  <a:rPr lang="en-US" sz="3800" kern="1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kern="1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kern="100">
                            <a:effectLst/>
                            <a:latin typeface="Cambria Math" panose="02040503050406030204" pitchFamily="18" charset="0"/>
                            <a:ea typeface="Calibri" panose="020F0502020204030204" pitchFamily="34" charset="0"/>
                            <a:cs typeface="Times New Roman" panose="02020603050405020304" pitchFamily="18" charset="0"/>
                          </a:rPr>
                          <m:t>90</m:t>
                        </m:r>
                      </m:e>
                      <m:sup>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800" kern="1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kern="100">
                    <a:effectLst/>
                    <a:latin typeface="Arial" panose="020B0604020202020204" pitchFamily="34" charset="0"/>
                    <a:ea typeface="Calibri" panose="020F0502020204030204" pitchFamily="34" charset="0"/>
                    <a:cs typeface="Arial" panose="020B0604020202020204" pitchFamily="34" charset="0"/>
                  </a:rPr>
                  <a:t>b) Do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38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𝑏</m:t>
                    </m:r>
                  </m:oMath>
                </a14:m>
                <a:r>
                  <a:rPr lang="en-US" sz="3800" kern="100">
                    <a:effectLst/>
                    <a:latin typeface="Arial" panose="020B0604020202020204" pitchFamily="34" charset="0"/>
                    <a:ea typeface="Calibri" panose="020F0502020204030204" pitchFamily="34" charset="0"/>
                    <a:cs typeface="Arial" panose="020B0604020202020204" pitchFamily="34" charset="0"/>
                  </a:rPr>
                  <a:t> tương ứng vuông góc với </a:t>
                </a:r>
                <a14:m>
                  <m:oMath xmlns:m="http://schemas.openxmlformats.org/officeDocument/2006/math">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8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𝑄</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800" kern="1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800" kern="1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𝑃</m:t>
                        </m:r>
                      </m:e>
                    </m:d>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Q</m:t>
                        </m:r>
                      </m:e>
                    </m:d>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a</m:t>
                        </m:r>
                        <m:r>
                          <a:rPr lang="en-US" sz="38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kern="100">
                            <a:effectLst/>
                            <a:latin typeface="Cambria Math" panose="02040503050406030204" pitchFamily="18" charset="0"/>
                            <a:ea typeface="Calibri" panose="020F0502020204030204" pitchFamily="34" charset="0"/>
                            <a:cs typeface="Times New Roman" panose="02020603050405020304" pitchFamily="18" charset="0"/>
                          </a:rPr>
                          <m:t>b</m:t>
                        </m:r>
                      </m:e>
                    </m:d>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oMath>
                </a14:m>
                <a:r>
                  <a:rPr lang="en-US" sz="3800" kern="100">
                    <a:effectLst/>
                    <a:latin typeface="Arial" panose="020B0604020202020204" pitchFamily="34" charset="0"/>
                    <a:ea typeface="Calibri" panose="020F0502020204030204" pitchFamily="34" charset="0"/>
                    <a:cs typeface="Arial" panose="020B0604020202020204" pitchFamily="34" charset="0"/>
                  </a:rPr>
                  <a:t> </a:t>
                </a:r>
                <a:r>
                  <a:rPr lang="en-US" sz="3800" kern="100" smtClean="0">
                    <a:effectLst/>
                    <a:latin typeface="Arial" panose="020B0604020202020204" pitchFamily="34" charset="0"/>
                    <a:ea typeface="Calibri" panose="020F0502020204030204" pitchFamily="34" charset="0"/>
                    <a:cs typeface="Arial" panose="020B0604020202020204" pitchFamily="34" charset="0"/>
                  </a:rPr>
                  <a:t>.</a:t>
                </a:r>
                <a:endParaRPr lang="en-US" sz="38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730550" y="4964714"/>
                <a:ext cx="8719250" cy="4478149"/>
              </a:xfrm>
              <a:prstGeom prst="rect">
                <a:avLst/>
              </a:prstGeom>
              <a:blipFill>
                <a:blip r:embed="rId7"/>
                <a:stretch>
                  <a:fillRect l="-2306" r="-2236" b="-2177"/>
                </a:stretch>
              </a:blipFill>
            </p:spPr>
            <p:txBody>
              <a:bodyPr/>
              <a:lstStyle/>
              <a:p>
                <a:r>
                  <a:rPr lang="en-US">
                    <a:noFill/>
                  </a:rPr>
                  <a:t> </a:t>
                </a:r>
              </a:p>
            </p:txBody>
          </p:sp>
        </mc:Fallback>
      </mc:AlternateContent>
      <p:pic>
        <p:nvPicPr>
          <p:cNvPr id="23" name="Picture 22"/>
          <p:cNvPicPr>
            <a:picLocks noChangeAspect="1"/>
          </p:cNvPicPr>
          <p:nvPr/>
        </p:nvPicPr>
        <p:blipFill>
          <a:blip r:embed="rId8"/>
          <a:stretch>
            <a:fillRect/>
          </a:stretch>
        </p:blipFill>
        <p:spPr>
          <a:xfrm>
            <a:off x="16102248" y="2405883"/>
            <a:ext cx="1423752" cy="1366017"/>
          </a:xfrm>
          <a:prstGeom prst="rect">
            <a:avLst/>
          </a:prstGeom>
        </p:spPr>
      </p:pic>
    </p:spTree>
    <p:extLst>
      <p:ext uri="{BB962C8B-B14F-4D97-AF65-F5344CB8AC3E}">
        <p14:creationId xmlns:p14="http://schemas.microsoft.com/office/powerpoint/2010/main" val="34111772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9" dur="500"/>
                                        <p:tgtEl>
                                          <p:spTgt spid="1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2">
                                            <p:txEl>
                                              <p:pRg st="3" end="3"/>
                                            </p:txEl>
                                          </p:spTgt>
                                        </p:tgtEl>
                                        <p:attrNameLst>
                                          <p:attrName>style.visibility</p:attrName>
                                        </p:attrNameLst>
                                      </p:cBhvr>
                                      <p:to>
                                        <p:strVal val="visible"/>
                                      </p:to>
                                    </p:set>
                                    <p:animEffect transition="in" filter="wipe(left)">
                                      <p:cBhvr>
                                        <p:cTn id="4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754822" y="976788"/>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706356" y="8103158"/>
            <a:ext cx="21695015" cy="10239898"/>
            <a:chOff x="0" y="0"/>
            <a:chExt cx="1424432" cy="672322"/>
          </a:xfrm>
        </p:grpSpPr>
        <p:sp>
          <p:nvSpPr>
            <p:cNvPr id="6" name="Freeform 6"/>
            <p:cNvSpPr/>
            <p:nvPr/>
          </p:nvSpPr>
          <p:spPr>
            <a:xfrm>
              <a:off x="0" y="0"/>
              <a:ext cx="1424432" cy="672322"/>
            </a:xfrm>
            <a:custGeom>
              <a:avLst/>
              <a:gdLst/>
              <a:ahLst/>
              <a:cxnLst/>
              <a:rect l="l" t="t" r="r" b="b"/>
              <a:pathLst>
                <a:path w="1424432" h="672322">
                  <a:moveTo>
                    <a:pt x="712216" y="0"/>
                  </a:moveTo>
                  <a:cubicBezTo>
                    <a:pt x="318870" y="0"/>
                    <a:pt x="0" y="150504"/>
                    <a:pt x="0" y="336161"/>
                  </a:cubicBezTo>
                  <a:cubicBezTo>
                    <a:pt x="0" y="521818"/>
                    <a:pt x="318870" y="672322"/>
                    <a:pt x="712216" y="672322"/>
                  </a:cubicBezTo>
                  <a:cubicBezTo>
                    <a:pt x="1105562" y="672322"/>
                    <a:pt x="1424432" y="521818"/>
                    <a:pt x="1424432" y="336161"/>
                  </a:cubicBezTo>
                  <a:cubicBezTo>
                    <a:pt x="1424432" y="150504"/>
                    <a:pt x="1105562" y="0"/>
                    <a:pt x="712216" y="0"/>
                  </a:cubicBezTo>
                  <a:close/>
                </a:path>
              </a:pathLst>
            </a:custGeom>
            <a:solidFill>
              <a:srgbClr val="A3DFBE"/>
            </a:solidFill>
            <a:ln w="28575" cap="sq">
              <a:solidFill>
                <a:srgbClr val="231F20"/>
              </a:solidFill>
              <a:prstDash val="solid"/>
              <a:miter/>
            </a:ln>
          </p:spPr>
        </p:sp>
        <p:sp>
          <p:nvSpPr>
            <p:cNvPr id="7" name="TextBox 7"/>
            <p:cNvSpPr txBox="1"/>
            <p:nvPr/>
          </p:nvSpPr>
          <p:spPr>
            <a:xfrm>
              <a:off x="133540" y="5880"/>
              <a:ext cx="1157351" cy="603412"/>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12078" y="2845041"/>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 xmlns:asvg="http://schemas.microsoft.com/office/drawing/2016/SVG/main" r:embed="rId9"/>
                </a:ext>
              </a:extLst>
            </a:blip>
            <a:stretch>
              <a:fillRect l="-16131" t="-123580" r="-514491" b="-293597"/>
            </a:stretch>
          </a:blipFill>
        </p:spPr>
      </p:sp>
      <p:sp>
        <p:nvSpPr>
          <p:cNvPr id="18" name="Freeform 18"/>
          <p:cNvSpPr/>
          <p:nvPr/>
        </p:nvSpPr>
        <p:spPr>
          <a:xfrm>
            <a:off x="754822" y="8573713"/>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9" name="Group 19"/>
          <p:cNvGrpSpPr/>
          <p:nvPr/>
        </p:nvGrpSpPr>
        <p:grpSpPr>
          <a:xfrm>
            <a:off x="1445766" y="1854441"/>
            <a:ext cx="15390756" cy="5117859"/>
            <a:chOff x="-43955" y="-140501"/>
            <a:chExt cx="2552939" cy="405865"/>
          </a:xfrm>
        </p:grpSpPr>
        <p:sp>
          <p:nvSpPr>
            <p:cNvPr id="20" name="Freeform 20"/>
            <p:cNvSpPr/>
            <p:nvPr/>
          </p:nvSpPr>
          <p:spPr>
            <a:xfrm>
              <a:off x="-43955" y="-63470"/>
              <a:ext cx="2552939" cy="273459"/>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p:sp>
          <p:nvSpPr>
            <p:cNvPr id="21" name="TextBox 21"/>
            <p:cNvSpPr txBox="1"/>
            <p:nvPr/>
          </p:nvSpPr>
          <p:spPr>
            <a:xfrm>
              <a:off x="31140" y="-140501"/>
              <a:ext cx="2402749" cy="405865"/>
            </a:xfrm>
            <a:prstGeom prst="rect">
              <a:avLst/>
            </a:prstGeom>
          </p:spPr>
          <p:txBody>
            <a:bodyPr lIns="50800" tIns="50800" rIns="50800" bIns="50800" rtlCol="0" anchor="ctr"/>
            <a:lstStyle/>
            <a:p>
              <a:pPr lvl="0" algn="just">
                <a:lnSpc>
                  <a:spcPct val="200000"/>
                </a:lnSpc>
                <a:spcBef>
                  <a:spcPts val="300"/>
                </a:spcBef>
                <a:spcAft>
                  <a:spcPts val="300"/>
                </a:spcAft>
              </a:pPr>
              <a:r>
                <a:rPr lang="vi-VN" sz="4500">
                  <a:solidFill>
                    <a:prstClr val="black"/>
                  </a:solidFill>
                  <a:ea typeface="Dotum" panose="020B0600000101010101" pitchFamily="34" charset="-127"/>
                  <a:cs typeface="Arial" panose="020B0604020202020204" pitchFamily="34" charset="0"/>
                </a:rPr>
                <a:t>Hai mặt phẳng vuông góc với nhau nếu mặt phẳng này chứa một đường thẳng vuông góc với mặt phẳng kia.</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sp>
        <p:nvSpPr>
          <p:cNvPr id="17" name="Rectangle 16"/>
          <p:cNvSpPr/>
          <p:nvPr/>
        </p:nvSpPr>
        <p:spPr>
          <a:xfrm>
            <a:off x="7150054" y="485764"/>
            <a:ext cx="3982180" cy="1609736"/>
          </a:xfrm>
          <a:prstGeom prst="rect">
            <a:avLst/>
          </a:prstGeom>
        </p:spPr>
        <p:txBody>
          <a:bodyPr wrap="none">
            <a:spAutoFit/>
          </a:bodyPr>
          <a:lstStyle/>
          <a:p>
            <a:pPr lvl="0" algn="ctr">
              <a:lnSpc>
                <a:spcPct val="150000"/>
              </a:lnSpc>
              <a:defRPr/>
            </a:pPr>
            <a:r>
              <a:rPr lang="en-US" sz="7500" b="1">
                <a:solidFill>
                  <a:srgbClr val="1F497D"/>
                </a:solidFill>
                <a:latin typeface="Arial" panose="020B0604020202020204" pitchFamily="34" charset="0"/>
                <a:cs typeface="Arial" panose="020B0604020202020204" pitchFamily="34" charset="0"/>
              </a:rPr>
              <a:t>Kết luận</a:t>
            </a:r>
            <a:endParaRPr kumimoji="0" lang="en-US" sz="75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p:sp>
        <p:nvSpPr>
          <p:cNvPr id="23" name="Freeform 15"/>
          <p:cNvSpPr/>
          <p:nvPr/>
        </p:nvSpPr>
        <p:spPr>
          <a:xfrm rot="4276557">
            <a:off x="15817807" y="7080496"/>
            <a:ext cx="846754" cy="1535738"/>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281935136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1910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3">
                <a:alphaModFix amt="5000"/>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3">
                <a:alphaModFix amt="5000"/>
                <a:extLst>
                  <a:ext uri="{96DAC541-7B7A-43D3-8B79-37D633B846F1}">
                    <asvg:svgBlip xmlns="" xmlns:asvg="http://schemas.microsoft.com/office/drawing/2016/SVG/main" r:embed="rId4"/>
                  </a:ext>
                </a:extLst>
              </a:blip>
              <a:stretch>
                <a:fillRect/>
              </a:stretch>
            </a:blipFill>
          </p:spPr>
        </p:sp>
      </p:grpSp>
      <p:grpSp>
        <p:nvGrpSpPr>
          <p:cNvPr id="8" name="Group 8"/>
          <p:cNvGrpSpPr/>
          <p:nvPr/>
        </p:nvGrpSpPr>
        <p:grpSpPr>
          <a:xfrm>
            <a:off x="549442" y="463215"/>
            <a:ext cx="17145000" cy="935063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6" name="TextBox 35"/>
              <p:cNvSpPr txBox="1"/>
              <p:nvPr/>
            </p:nvSpPr>
            <p:spPr>
              <a:xfrm>
                <a:off x="773156" y="690492"/>
                <a:ext cx="16665487" cy="2862322"/>
              </a:xfrm>
              <a:prstGeom prst="rect">
                <a:avLst/>
              </a:prstGeom>
              <a:noFill/>
            </p:spPr>
            <p:txBody>
              <a:bodyPr wrap="square" rtlCol="0">
                <a:spAutoFit/>
              </a:bodyPr>
              <a:lstStyle/>
              <a:p>
                <a:pPr lvl="0" algn="just">
                  <a:lnSpc>
                    <a:spcPct val="150000"/>
                  </a:lnSpc>
                  <a:buClr>
                    <a:srgbClr val="000000"/>
                  </a:buClr>
                </a:pPr>
                <a:r>
                  <a:rPr kumimoji="0" lang="en-US" sz="4000" b="1" i="0" u="none" strike="noStrike" kern="0" cap="none" spc="0" normalizeH="0" baseline="0" noProof="0" smtClean="0">
                    <a:ln>
                      <a:noFill/>
                    </a:ln>
                    <a:solidFill>
                      <a:srgbClr val="FDFDFD"/>
                    </a:solidFill>
                    <a:effectLst/>
                    <a:highlight>
                      <a:srgbClr val="CE4D8E"/>
                    </a:highlight>
                    <a:uLnTx/>
                    <a:uFillTx/>
                    <a:latin typeface="Arial"/>
                    <a:cs typeface="Arial"/>
                    <a:sym typeface="Arial"/>
                  </a:rPr>
                  <a:t>Ví dụ 2:</a:t>
                </a:r>
                <a:r>
                  <a:rPr kumimoji="0" lang="en-US" sz="4000" b="0" i="0" u="none" strike="noStrike" kern="1200" cap="none" spc="0" normalizeH="0" baseline="0" noProof="0" smtClean="0">
                    <a:ln>
                      <a:noFill/>
                    </a:ln>
                    <a:solidFill>
                      <a:srgbClr val="FDFDFD"/>
                    </a:solidFill>
                    <a:effectLst/>
                    <a:uLnTx/>
                    <a:uFillTx/>
                    <a:latin typeface="Arial"/>
                    <a:cs typeface="Arial" panose="020B0604020202020204" pitchFamily="34" charset="0"/>
                    <a:sym typeface="Arial"/>
                  </a:rPr>
                  <a:t> </a:t>
                </a:r>
                <a:r>
                  <a:rPr lang="en-US" sz="4000" kern="0" smtClean="0">
                    <a:solidFill>
                      <a:srgbClr val="000000"/>
                    </a:solidFill>
                    <a:latin typeface="Arial" panose="020B0604020202020204" pitchFamily="34" charset="0"/>
                    <a:cs typeface="Arial" panose="020B0604020202020204" pitchFamily="34" charset="0"/>
                    <a:sym typeface="Arial"/>
                  </a:rPr>
                  <a:t>Cho </a:t>
                </a:r>
                <a:r>
                  <a:rPr lang="en-US" sz="4000" kern="0">
                    <a:solidFill>
                      <a:srgbClr val="000000"/>
                    </a:solidFill>
                    <a:latin typeface="Arial" panose="020B0604020202020204" pitchFamily="34" charset="0"/>
                    <a:cs typeface="Arial" panose="020B0604020202020204" pitchFamily="34" charset="0"/>
                    <a:sym typeface="Arial"/>
                  </a:rPr>
                  <a:t>tứ diện </a:t>
                </a:r>
                <a14:m>
                  <m:oMath xmlns:m="http://schemas.openxmlformats.org/officeDocument/2006/math">
                    <m:r>
                      <a:rPr lang="en-US" sz="4000" i="1" kern="0" smtClean="0">
                        <a:solidFill>
                          <a:srgbClr val="000000"/>
                        </a:solidFill>
                        <a:latin typeface="Cambria Math" panose="02040503050406030204" pitchFamily="18" charset="0"/>
                        <a:cs typeface="Arial" panose="020B0604020202020204" pitchFamily="34" charset="0"/>
                        <a:sym typeface="Arial"/>
                      </a:rPr>
                      <m:t>𝑂𝐴𝐵𝐶</m:t>
                    </m:r>
                  </m:oMath>
                </a14:m>
                <a:r>
                  <a:rPr lang="en-US" sz="4000" kern="0">
                    <a:solidFill>
                      <a:srgbClr val="000000"/>
                    </a:solidFill>
                    <a:latin typeface="Arial" panose="020B0604020202020204" pitchFamily="34" charset="0"/>
                    <a:cs typeface="Arial" panose="020B0604020202020204" pitchFamily="34" charset="0"/>
                    <a:sym typeface="Arial"/>
                  </a:rPr>
                  <a:t> có </a:t>
                </a:r>
                <a14:m>
                  <m:oMath xmlns:m="http://schemas.openxmlformats.org/officeDocument/2006/math">
                    <m:r>
                      <a:rPr lang="en-US" sz="4000" i="1" kern="0" smtClean="0">
                        <a:solidFill>
                          <a:srgbClr val="000000"/>
                        </a:solidFill>
                        <a:latin typeface="Cambria Math" panose="02040503050406030204" pitchFamily="18" charset="0"/>
                        <a:cs typeface="Arial" panose="020B0604020202020204" pitchFamily="34" charset="0"/>
                        <a:sym typeface="Arial"/>
                      </a:rPr>
                      <m:t>𝑂𝐴</m:t>
                    </m:r>
                  </m:oMath>
                </a14:m>
                <a:r>
                  <a:rPr lang="en-US" sz="4000" kern="0">
                    <a:solidFill>
                      <a:srgbClr val="000000"/>
                    </a:solidFill>
                    <a:latin typeface="Arial" panose="020B0604020202020204" pitchFamily="34" charset="0"/>
                    <a:cs typeface="Arial" panose="020B0604020202020204" pitchFamily="34" charset="0"/>
                    <a:sym typeface="Arial"/>
                  </a:rPr>
                  <a:t> vuông góc với </a:t>
                </a:r>
                <a14:m>
                  <m:oMath xmlns:m="http://schemas.openxmlformats.org/officeDocument/2006/math">
                    <m:r>
                      <a:rPr lang="en-US" sz="4000" i="1" kern="0" smtClean="0">
                        <a:solidFill>
                          <a:srgbClr val="000000"/>
                        </a:solidFill>
                        <a:latin typeface="Cambria Math" panose="02040503050406030204" pitchFamily="18" charset="0"/>
                        <a:cs typeface="Arial" panose="020B0604020202020204" pitchFamily="34" charset="0"/>
                        <a:sym typeface="Arial"/>
                      </a:rPr>
                      <m:t>𝑂𝐵</m:t>
                    </m:r>
                  </m:oMath>
                </a14:m>
                <a:r>
                  <a:rPr lang="en-US" sz="4000" kern="0">
                    <a:solidFill>
                      <a:srgbClr val="000000"/>
                    </a:solidFill>
                    <a:latin typeface="Arial" panose="020B0604020202020204" pitchFamily="34" charset="0"/>
                    <a:cs typeface="Arial" panose="020B0604020202020204" pitchFamily="34" charset="0"/>
                    <a:sym typeface="Arial"/>
                  </a:rPr>
                  <a:t> và </a:t>
                </a:r>
                <a14:m>
                  <m:oMath xmlns:m="http://schemas.openxmlformats.org/officeDocument/2006/math">
                    <m:r>
                      <a:rPr lang="en-US" sz="4000" i="1" kern="0" smtClean="0">
                        <a:solidFill>
                          <a:srgbClr val="000000"/>
                        </a:solidFill>
                        <a:latin typeface="Cambria Math" panose="02040503050406030204" pitchFamily="18" charset="0"/>
                        <a:cs typeface="Arial" panose="020B0604020202020204" pitchFamily="34" charset="0"/>
                        <a:sym typeface="Arial"/>
                      </a:rPr>
                      <m:t>𝑂𝐶</m:t>
                    </m:r>
                  </m:oMath>
                </a14:m>
                <a:r>
                  <a:rPr lang="en-US" sz="4000" kern="0">
                    <a:solidFill>
                      <a:srgbClr val="000000"/>
                    </a:solidFill>
                    <a:latin typeface="Arial" panose="020B0604020202020204" pitchFamily="34" charset="0"/>
                    <a:cs typeface="Arial" panose="020B0604020202020204" pitchFamily="34" charset="0"/>
                    <a:sym typeface="Arial"/>
                  </a:rPr>
                  <a:t>. Chứng minh rằng các mặt phẳng </a:t>
                </a:r>
                <a14:m>
                  <m:oMath xmlns:m="http://schemas.openxmlformats.org/officeDocument/2006/math">
                    <m:r>
                      <a:rPr lang="en-US" sz="4000" i="1" kern="0" smtClean="0">
                        <a:solidFill>
                          <a:srgbClr val="000000"/>
                        </a:solidFill>
                        <a:latin typeface="Cambria Math" panose="02040503050406030204" pitchFamily="18" charset="0"/>
                        <a:cs typeface="Arial" panose="020B0604020202020204" pitchFamily="34" charset="0"/>
                        <a:sym typeface="Arial"/>
                      </a:rPr>
                      <m:t>(</m:t>
                    </m:r>
                    <m:r>
                      <a:rPr lang="en-US" sz="4000" i="1" kern="0" smtClean="0">
                        <a:solidFill>
                          <a:srgbClr val="000000"/>
                        </a:solidFill>
                        <a:latin typeface="Cambria Math" panose="02040503050406030204" pitchFamily="18" charset="0"/>
                        <a:cs typeface="Arial" panose="020B0604020202020204" pitchFamily="34" charset="0"/>
                        <a:sym typeface="Arial"/>
                      </a:rPr>
                      <m:t>𝑂𝐴𝐵</m:t>
                    </m:r>
                    <m:r>
                      <a:rPr lang="en-US" sz="4000" i="1" kern="0" smtClean="0">
                        <a:solidFill>
                          <a:srgbClr val="000000"/>
                        </a:solidFill>
                        <a:latin typeface="Cambria Math" panose="02040503050406030204" pitchFamily="18" charset="0"/>
                        <a:cs typeface="Arial" panose="020B0604020202020204" pitchFamily="34" charset="0"/>
                        <a:sym typeface="Arial"/>
                      </a:rPr>
                      <m:t>) </m:t>
                    </m:r>
                  </m:oMath>
                </a14:m>
                <a:r>
                  <a:rPr lang="en-US" sz="4000" kern="0">
                    <a:solidFill>
                      <a:srgbClr val="000000"/>
                    </a:solidFill>
                    <a:latin typeface="Arial" panose="020B0604020202020204" pitchFamily="34" charset="0"/>
                    <a:cs typeface="Arial" panose="020B0604020202020204" pitchFamily="34" charset="0"/>
                    <a:sym typeface="Arial"/>
                  </a:rPr>
                  <a:t>và </a:t>
                </a:r>
                <a14:m>
                  <m:oMath xmlns:m="http://schemas.openxmlformats.org/officeDocument/2006/math">
                    <m:r>
                      <a:rPr lang="en-US" sz="4000" i="1" kern="0" smtClean="0">
                        <a:solidFill>
                          <a:srgbClr val="000000"/>
                        </a:solidFill>
                        <a:latin typeface="Cambria Math" panose="02040503050406030204" pitchFamily="18" charset="0"/>
                        <a:cs typeface="Arial" panose="020B0604020202020204" pitchFamily="34" charset="0"/>
                        <a:sym typeface="Arial"/>
                      </a:rPr>
                      <m:t>(</m:t>
                    </m:r>
                    <m:r>
                      <a:rPr lang="en-US" sz="4000" i="1" kern="0" smtClean="0">
                        <a:solidFill>
                          <a:srgbClr val="000000"/>
                        </a:solidFill>
                        <a:latin typeface="Cambria Math" panose="02040503050406030204" pitchFamily="18" charset="0"/>
                        <a:cs typeface="Arial" panose="020B0604020202020204" pitchFamily="34" charset="0"/>
                        <a:sym typeface="Arial"/>
                      </a:rPr>
                      <m:t>𝑂𝐴𝐶</m:t>
                    </m:r>
                    <m:r>
                      <a:rPr lang="en-US" sz="4000" i="1" kern="0" smtClean="0">
                        <a:solidFill>
                          <a:srgbClr val="000000"/>
                        </a:solidFill>
                        <a:latin typeface="Cambria Math" panose="02040503050406030204" pitchFamily="18" charset="0"/>
                        <a:cs typeface="Arial" panose="020B0604020202020204" pitchFamily="34" charset="0"/>
                        <a:sym typeface="Arial"/>
                      </a:rPr>
                      <m:t>) </m:t>
                    </m:r>
                  </m:oMath>
                </a14:m>
                <a:r>
                  <a:rPr lang="en-US" sz="4000" kern="0">
                    <a:solidFill>
                      <a:srgbClr val="000000"/>
                    </a:solidFill>
                    <a:latin typeface="Arial" panose="020B0604020202020204" pitchFamily="34" charset="0"/>
                    <a:cs typeface="Arial" panose="020B0604020202020204" pitchFamily="34" charset="0"/>
                    <a:sym typeface="Arial"/>
                  </a:rPr>
                  <a:t>cùng vuông góc với mặt phẳng </a:t>
                </a:r>
                <a14:m>
                  <m:oMath xmlns:m="http://schemas.openxmlformats.org/officeDocument/2006/math">
                    <m:r>
                      <a:rPr lang="en-US" sz="4000" i="1" kern="0" smtClean="0">
                        <a:solidFill>
                          <a:srgbClr val="000000"/>
                        </a:solidFill>
                        <a:latin typeface="Cambria Math" panose="02040503050406030204" pitchFamily="18" charset="0"/>
                        <a:cs typeface="Arial" panose="020B0604020202020204" pitchFamily="34" charset="0"/>
                        <a:sym typeface="Arial"/>
                      </a:rPr>
                      <m:t>(</m:t>
                    </m:r>
                    <m:r>
                      <a:rPr lang="en-US" sz="4000" i="1" kern="0" smtClean="0">
                        <a:solidFill>
                          <a:srgbClr val="000000"/>
                        </a:solidFill>
                        <a:latin typeface="Cambria Math" panose="02040503050406030204" pitchFamily="18" charset="0"/>
                        <a:cs typeface="Arial" panose="020B0604020202020204" pitchFamily="34" charset="0"/>
                        <a:sym typeface="Arial"/>
                      </a:rPr>
                      <m:t>𝑂𝐵𝐶</m:t>
                    </m:r>
                    <m:r>
                      <a:rPr lang="en-US" sz="4000" i="1" kern="0" smtClean="0">
                        <a:solidFill>
                          <a:srgbClr val="000000"/>
                        </a:solidFill>
                        <a:latin typeface="Cambria Math" panose="02040503050406030204" pitchFamily="18" charset="0"/>
                        <a:cs typeface="Arial" panose="020B0604020202020204" pitchFamily="34" charset="0"/>
                        <a:sym typeface="Arial"/>
                      </a:rPr>
                      <m:t>).</m:t>
                    </m:r>
                  </m:oMath>
                </a14:m>
                <a:endParaRPr lang="en-US" sz="4000" kern="0">
                  <a:solidFill>
                    <a:srgbClr val="000000"/>
                  </a:solidFill>
                  <a:latin typeface="Arial" panose="020B0604020202020204" pitchFamily="34" charset="0"/>
                  <a:cs typeface="Arial" panose="020B0604020202020204" pitchFamily="34" charset="0"/>
                  <a:sym typeface="Aria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773156" y="690492"/>
                <a:ext cx="16665487" cy="2862322"/>
              </a:xfrm>
              <a:prstGeom prst="rect">
                <a:avLst/>
              </a:prstGeom>
              <a:blipFill>
                <a:blip r:embed="rId5"/>
                <a:stretch>
                  <a:fillRect l="-1317" r="-1280"/>
                </a:stretch>
              </a:blipFill>
            </p:spPr>
            <p:txBody>
              <a:bodyPr/>
              <a:lstStyle/>
              <a:p>
                <a:r>
                  <a:rPr lang="en-US">
                    <a:noFill/>
                  </a:rPr>
                  <a:t> </a:t>
                </a:r>
              </a:p>
            </p:txBody>
          </p:sp>
        </mc:Fallback>
      </mc:AlternateContent>
      <p:sp>
        <p:nvSpPr>
          <p:cNvPr id="37" name="Rectangle 36"/>
          <p:cNvSpPr/>
          <p:nvPr/>
        </p:nvSpPr>
        <p:spPr>
          <a:xfrm>
            <a:off x="8442897" y="3507184"/>
            <a:ext cx="1326004"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13" name="Picture 12"/>
          <p:cNvPicPr>
            <a:picLocks noChangeAspect="1"/>
          </p:cNvPicPr>
          <p:nvPr/>
        </p:nvPicPr>
        <p:blipFill>
          <a:blip r:embed="rId6"/>
          <a:stretch>
            <a:fillRect/>
          </a:stretch>
        </p:blipFill>
        <p:spPr>
          <a:xfrm rot="21403272">
            <a:off x="764601" y="8371662"/>
            <a:ext cx="1949830" cy="1927504"/>
          </a:xfrm>
          <a:prstGeom prst="rect">
            <a:avLst/>
          </a:prstGeom>
        </p:spPr>
      </p:pic>
      <p:pic>
        <p:nvPicPr>
          <p:cNvPr id="14" name="Picture 13"/>
          <p:cNvPicPr>
            <a:picLocks noChangeAspect="1"/>
          </p:cNvPicPr>
          <p:nvPr/>
        </p:nvPicPr>
        <p:blipFill>
          <a:blip r:embed="rId7"/>
          <a:stretch>
            <a:fillRect/>
          </a:stretch>
        </p:blipFill>
        <p:spPr>
          <a:xfrm flipH="1">
            <a:off x="15335466" y="7404462"/>
            <a:ext cx="2468803" cy="222988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040234" y="4839605"/>
                <a:ext cx="12325051" cy="3477875"/>
              </a:xfrm>
              <a:prstGeom prst="rect">
                <a:avLst/>
              </a:prstGeom>
            </p:spPr>
            <p:txBody>
              <a:bodyPr wrap="square">
                <a:spAutoFit/>
              </a:bodyPr>
              <a:lstStyle/>
              <a:p>
                <a:pPr>
                  <a:lnSpc>
                    <a:spcPct val="150000"/>
                  </a:lnSpc>
                  <a:spcBef>
                    <a:spcPts val="1200"/>
                  </a:spcBef>
                  <a:spcAft>
                    <a:spcPts val="1200"/>
                  </a:spcAft>
                </a:pPr>
                <a:r>
                  <a:rPr lang="en-US" sz="4000">
                    <a:latin typeface="Arial" panose="020B0604020202020204" pitchFamily="34" charset="0"/>
                    <a:cs typeface="Arial" panose="020B0604020202020204" pitchFamily="34" charset="0"/>
                  </a:rPr>
                  <a:t>Do </a:t>
                </a:r>
                <a14:m>
                  <m:oMath xmlns:m="http://schemas.openxmlformats.org/officeDocument/2006/math">
                    <m:r>
                      <a:rPr lang="en-US" sz="4000" i="1" smtClean="0">
                        <a:latin typeface="Cambria Math" panose="02040503050406030204" pitchFamily="18" charset="0"/>
                        <a:cs typeface="Arial" panose="020B0604020202020204" pitchFamily="34" charset="0"/>
                      </a:rPr>
                      <m:t>𝑂𝐴</m:t>
                    </m:r>
                  </m:oMath>
                </a14:m>
                <a:r>
                  <a:rPr lang="en-US" sz="4000">
                    <a:latin typeface="Arial" panose="020B0604020202020204" pitchFamily="34" charset="0"/>
                    <a:cs typeface="Arial" panose="020B0604020202020204" pitchFamily="34" charset="0"/>
                  </a:rPr>
                  <a:t> vuông góc với </a:t>
                </a:r>
                <a14:m>
                  <m:oMath xmlns:m="http://schemas.openxmlformats.org/officeDocument/2006/math">
                    <m:r>
                      <a:rPr lang="en-US" sz="4000" i="1" smtClean="0">
                        <a:latin typeface="Cambria Math" panose="02040503050406030204" pitchFamily="18" charset="0"/>
                        <a:cs typeface="Arial" panose="020B0604020202020204" pitchFamily="34" charset="0"/>
                      </a:rPr>
                      <m:t>𝑂𝐵</m:t>
                    </m:r>
                  </m:oMath>
                </a14:m>
                <a:r>
                  <a:rPr lang="en-US" sz="4000">
                    <a:latin typeface="Arial" panose="020B0604020202020204" pitchFamily="34" charset="0"/>
                    <a:cs typeface="Arial" panose="020B0604020202020204" pitchFamily="34" charset="0"/>
                  </a:rPr>
                  <a:t> và </a:t>
                </a:r>
                <a14:m>
                  <m:oMath xmlns:m="http://schemas.openxmlformats.org/officeDocument/2006/math">
                    <m:r>
                      <a:rPr lang="en-US" sz="4000" i="1" smtClean="0">
                        <a:latin typeface="Cambria Math" panose="02040503050406030204" pitchFamily="18" charset="0"/>
                        <a:cs typeface="Arial" panose="020B0604020202020204" pitchFamily="34" charset="0"/>
                      </a:rPr>
                      <m:t>𝑂𝐶</m:t>
                    </m:r>
                  </m:oMath>
                </a14:m>
                <a:r>
                  <a:rPr lang="en-US" sz="4000">
                    <a:latin typeface="Arial" panose="020B0604020202020204" pitchFamily="34" charset="0"/>
                    <a:cs typeface="Arial" panose="020B0604020202020204" pitchFamily="34" charset="0"/>
                  </a:rPr>
                  <a:t> nên </a:t>
                </a:r>
                <a14:m>
                  <m:oMath xmlns:m="http://schemas.openxmlformats.org/officeDocument/2006/math">
                    <m:r>
                      <a:rPr lang="en-US" sz="4000" i="1" smtClean="0">
                        <a:latin typeface="Cambria Math" panose="02040503050406030204" pitchFamily="18" charset="0"/>
                        <a:cs typeface="Arial" panose="020B0604020202020204" pitchFamily="34" charset="0"/>
                      </a:rPr>
                      <m:t>𝑂𝐴</m:t>
                    </m:r>
                    <m:r>
                      <a:rPr lang="en-US" sz="4000" kern="100">
                        <a:latin typeface="Cambria Math" panose="02040503050406030204" pitchFamily="18" charset="0"/>
                        <a:ea typeface="Calibri" panose="020F0502020204030204" pitchFamily="34" charset="0"/>
                        <a:cs typeface="Times New Roman" panose="02020603050405020304" pitchFamily="18" charset="0"/>
                      </a:rPr>
                      <m:t>⊥</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𝑂𝐵𝐶</m:t>
                    </m:r>
                    <m:r>
                      <a:rPr lang="en-US" sz="4000" i="1">
                        <a:latin typeface="Cambria Math" panose="02040503050406030204" pitchFamily="18" charset="0"/>
                        <a:cs typeface="Arial" panose="020B0604020202020204" pitchFamily="34" charset="0"/>
                      </a:rPr>
                      <m:t>). </m:t>
                    </m:r>
                  </m:oMath>
                </a14:m>
                <a:endParaRPr lang="en-US" sz="4000" smtClean="0">
                  <a:latin typeface="Arial" panose="020B0604020202020204" pitchFamily="34" charset="0"/>
                  <a:cs typeface="Arial" panose="020B0604020202020204" pitchFamily="34" charset="0"/>
                </a:endParaRPr>
              </a:p>
              <a:p>
                <a:pPr>
                  <a:lnSpc>
                    <a:spcPct val="150000"/>
                  </a:lnSpc>
                  <a:spcBef>
                    <a:spcPts val="1200"/>
                  </a:spcBef>
                  <a:spcAft>
                    <a:spcPts val="1200"/>
                  </a:spcAft>
                </a:pPr>
                <a:r>
                  <a:rPr lang="en-US" sz="4000" smtClean="0">
                    <a:latin typeface="Arial" panose="020B0604020202020204" pitchFamily="34" charset="0"/>
                    <a:cs typeface="Arial" panose="020B0604020202020204" pitchFamily="34" charset="0"/>
                  </a:rPr>
                  <a:t>Mặt </a:t>
                </a:r>
                <a:r>
                  <a:rPr lang="en-US" sz="4000">
                    <a:latin typeface="Arial" panose="020B0604020202020204" pitchFamily="34" charset="0"/>
                    <a:cs typeface="Arial" panose="020B0604020202020204" pitchFamily="34" charset="0"/>
                  </a:rPr>
                  <a:t>khác, các mặt phẳng </a:t>
                </a:r>
                <a14:m>
                  <m:oMath xmlns:m="http://schemas.openxmlformats.org/officeDocument/2006/math">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𝑂𝐴𝐵</m:t>
                    </m:r>
                    <m:r>
                      <a:rPr lang="en-US" sz="4000" i="1" smtClean="0">
                        <a:latin typeface="Cambria Math" panose="02040503050406030204" pitchFamily="18" charset="0"/>
                        <a:cs typeface="Arial" panose="020B0604020202020204" pitchFamily="34" charset="0"/>
                      </a:rPr>
                      <m:t>), (</m:t>
                    </m:r>
                    <m:r>
                      <a:rPr lang="en-US" sz="4000" i="1" smtClean="0">
                        <a:latin typeface="Cambria Math" panose="02040503050406030204" pitchFamily="18" charset="0"/>
                        <a:cs typeface="Arial" panose="020B0604020202020204" pitchFamily="34" charset="0"/>
                      </a:rPr>
                      <m:t>𝑂𝐴𝐶</m:t>
                    </m:r>
                    <m:r>
                      <a:rPr lang="en-US" sz="4000" i="1" smtClean="0">
                        <a:latin typeface="Cambria Math" panose="02040503050406030204" pitchFamily="18" charset="0"/>
                        <a:cs typeface="Arial" panose="020B0604020202020204" pitchFamily="34" charset="0"/>
                      </a:rPr>
                      <m:t>) </m:t>
                    </m:r>
                  </m:oMath>
                </a14:m>
                <a:r>
                  <a:rPr lang="en-US" sz="4000">
                    <a:latin typeface="Arial" panose="020B0604020202020204" pitchFamily="34" charset="0"/>
                    <a:cs typeface="Arial" panose="020B0604020202020204" pitchFamily="34" charset="0"/>
                  </a:rPr>
                  <a:t>chứa </a:t>
                </a:r>
                <a14:m>
                  <m:oMath xmlns:m="http://schemas.openxmlformats.org/officeDocument/2006/math">
                    <m:r>
                      <a:rPr lang="en-US" sz="4000" i="1" smtClean="0">
                        <a:latin typeface="Cambria Math" panose="02040503050406030204" pitchFamily="18" charset="0"/>
                        <a:cs typeface="Arial" panose="020B0604020202020204" pitchFamily="34" charset="0"/>
                      </a:rPr>
                      <m:t>𝑂𝐴</m:t>
                    </m:r>
                  </m:oMath>
                </a14:m>
                <a:r>
                  <a:rPr lang="en-US" sz="4000">
                    <a:latin typeface="Arial" panose="020B0604020202020204" pitchFamily="34" charset="0"/>
                    <a:cs typeface="Arial" panose="020B0604020202020204" pitchFamily="34" charset="0"/>
                  </a:rPr>
                  <a:t>. </a:t>
                </a:r>
                <a:endParaRPr lang="en-US" sz="4000" smtClean="0">
                  <a:latin typeface="Arial" panose="020B0604020202020204" pitchFamily="34" charset="0"/>
                  <a:cs typeface="Arial" panose="020B0604020202020204" pitchFamily="34" charset="0"/>
                </a:endParaRPr>
              </a:p>
              <a:p>
                <a:pPr>
                  <a:lnSpc>
                    <a:spcPct val="150000"/>
                  </a:lnSpc>
                  <a:spcBef>
                    <a:spcPts val="1200"/>
                  </a:spcBef>
                  <a:spcAft>
                    <a:spcPts val="1200"/>
                  </a:spcAft>
                </a:pPr>
                <a:r>
                  <a:rPr lang="en-US" sz="4000" smtClean="0">
                    <a:latin typeface="Arial" panose="020B0604020202020204" pitchFamily="34" charset="0"/>
                    <a:cs typeface="Arial" panose="020B0604020202020204" pitchFamily="34" charset="0"/>
                  </a:rPr>
                  <a:t>Do </a:t>
                </a:r>
                <a:r>
                  <a:rPr lang="en-US" sz="4000">
                    <a:latin typeface="Arial" panose="020B0604020202020204" pitchFamily="34" charset="0"/>
                    <a:cs typeface="Arial" panose="020B0604020202020204" pitchFamily="34" charset="0"/>
                  </a:rPr>
                  <a:t>đó chúng cùng vuông góc với mặt phẳng </a:t>
                </a:r>
                <a14:m>
                  <m:oMath xmlns:m="http://schemas.openxmlformats.org/officeDocument/2006/math">
                    <m:r>
                      <a:rPr lang="en-US" sz="400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𝑂𝐵𝐶</m:t>
                    </m:r>
                    <m:r>
                      <a:rPr lang="en-US" sz="400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040234" y="4839605"/>
                <a:ext cx="12325051" cy="3477875"/>
              </a:xfrm>
              <a:prstGeom prst="rect">
                <a:avLst/>
              </a:prstGeom>
              <a:blipFill>
                <a:blip r:embed="rId8"/>
                <a:stretch>
                  <a:fillRect l="-1780" b="-3509"/>
                </a:stretch>
              </a:blipFill>
            </p:spPr>
            <p:txBody>
              <a:bodyPr/>
              <a:lstStyle/>
              <a:p>
                <a:r>
                  <a:rPr lang="en-US">
                    <a:noFill/>
                  </a:rPr>
                  <a:t> </a:t>
                </a:r>
              </a:p>
            </p:txBody>
          </p:sp>
        </mc:Fallback>
      </mc:AlternateContent>
    </p:spTree>
    <p:extLst>
      <p:ext uri="{BB962C8B-B14F-4D97-AF65-F5344CB8AC3E}">
        <p14:creationId xmlns:p14="http://schemas.microsoft.com/office/powerpoint/2010/main" val="21597738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barn(inVertical)">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sp>
        <p:nvSpPr>
          <p:cNvPr id="10" name="TextBox 10"/>
          <p:cNvSpPr txBox="1"/>
          <p:nvPr/>
        </p:nvSpPr>
        <p:spPr>
          <a:xfrm>
            <a:off x="3582546" y="591093"/>
            <a:ext cx="13914383" cy="49254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flipH="1">
            <a:off x="687075" y="5372100"/>
            <a:ext cx="4562454" cy="6918626"/>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Freeform 18"/>
          <p:cNvSpPr/>
          <p:nvPr/>
        </p:nvSpPr>
        <p:spPr>
          <a:xfrm>
            <a:off x="16334764" y="8229942"/>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6">
              <a:extLst>
                <a:ext uri="{96DAC541-7B7A-43D3-8B79-37D633B846F1}">
                  <asvg:svgBlip xmlns="" xmlns:asvg="http://schemas.microsoft.com/office/drawing/2016/SVG/main" r:embed="rId9"/>
                </a:ext>
              </a:extLst>
            </a:blip>
            <a:stretch>
              <a:fillRect l="-16131" t="-123580" r="-514491" b="-293597"/>
            </a:stretch>
          </a:blipFill>
        </p:spPr>
      </p:sp>
      <p:sp>
        <p:nvSpPr>
          <p:cNvPr id="19" name="Freeform 19"/>
          <p:cNvSpPr/>
          <p:nvPr/>
        </p:nvSpPr>
        <p:spPr>
          <a:xfrm>
            <a:off x="900929" y="4623546"/>
            <a:ext cx="996773" cy="1058857"/>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 xmlns:asvg="http://schemas.microsoft.com/office/drawing/2016/SVG/main" r:embed="rId11"/>
                </a:ext>
              </a:extLst>
            </a:blip>
            <a:stretch>
              <a:fillRect l="-154855" t="-80817" r="-404244" b="-344018"/>
            </a:stretch>
          </a:blipFill>
        </p:spPr>
      </p:sp>
      <p:grpSp>
        <p:nvGrpSpPr>
          <p:cNvPr id="11" name="Group 10"/>
          <p:cNvGrpSpPr/>
          <p:nvPr/>
        </p:nvGrpSpPr>
        <p:grpSpPr>
          <a:xfrm>
            <a:off x="3344918" y="813813"/>
            <a:ext cx="13914383" cy="4804268"/>
            <a:chOff x="3582546" y="712289"/>
            <a:chExt cx="13914383" cy="4804268"/>
          </a:xfrm>
        </p:grpSpPr>
        <p:sp>
          <p:nvSpPr>
            <p:cNvPr id="9" name="Freeform 9"/>
            <p:cNvSpPr/>
            <p:nvPr/>
          </p:nvSpPr>
          <p:spPr>
            <a:xfrm>
              <a:off x="3582546" y="712289"/>
              <a:ext cx="13914383" cy="4804268"/>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22" name="Rectangle 21"/>
            <p:cNvSpPr/>
            <p:nvPr/>
          </p:nvSpPr>
          <p:spPr>
            <a:xfrm>
              <a:off x="3877943" y="1173545"/>
              <a:ext cx="13323587" cy="3557512"/>
            </a:xfrm>
            <a:prstGeom prst="rect">
              <a:avLst/>
            </a:prstGeom>
          </p:spPr>
          <p:txBody>
            <a:bodyPr wrap="square">
              <a:spAutoFit/>
            </a:bodyPr>
            <a:lstStyle/>
            <a:p>
              <a:pPr lvl="0" algn="ctr" defTabSz="1828800">
                <a:lnSpc>
                  <a:spcPct val="150000"/>
                </a:lnSpc>
                <a:buClr>
                  <a:srgbClr val="070185"/>
                </a:buClr>
              </a:pPr>
              <a:r>
                <a:rPr lang="en-US" sz="8000" b="1" kern="0" smtClean="0">
                  <a:solidFill>
                    <a:srgbClr val="1F497D"/>
                  </a:solidFill>
                  <a:latin typeface="Arial" panose="020B0604020202020204" pitchFamily="34" charset="0"/>
                  <a:cs typeface="Arial" panose="020B0604020202020204" pitchFamily="34" charset="0"/>
                </a:rPr>
                <a:t>3. Tính </a:t>
              </a:r>
              <a:r>
                <a:rPr lang="en-US" sz="8000" b="1" kern="0">
                  <a:solidFill>
                    <a:srgbClr val="1F497D"/>
                  </a:solidFill>
                  <a:latin typeface="Arial" panose="020B0604020202020204" pitchFamily="34" charset="0"/>
                  <a:cs typeface="Arial" panose="020B0604020202020204" pitchFamily="34" charset="0"/>
                </a:rPr>
                <a:t>chất </a:t>
              </a:r>
              <a:r>
                <a:rPr lang="en-US" sz="8000" b="1" kern="0" smtClean="0">
                  <a:solidFill>
                    <a:srgbClr val="1F497D"/>
                  </a:solidFill>
                  <a:latin typeface="Arial" panose="020B0604020202020204" pitchFamily="34" charset="0"/>
                  <a:cs typeface="Arial" panose="020B0604020202020204" pitchFamily="34" charset="0"/>
                </a:rPr>
                <a:t>của </a:t>
              </a:r>
            </a:p>
            <a:p>
              <a:pPr lvl="0" algn="ctr" defTabSz="1828800">
                <a:lnSpc>
                  <a:spcPct val="150000"/>
                </a:lnSpc>
                <a:buClr>
                  <a:srgbClr val="070185"/>
                </a:buClr>
              </a:pPr>
              <a:r>
                <a:rPr lang="en-US" sz="8000" b="1" kern="0" smtClean="0">
                  <a:solidFill>
                    <a:srgbClr val="1F497D"/>
                  </a:solidFill>
                  <a:latin typeface="Arial" panose="020B0604020202020204" pitchFamily="34" charset="0"/>
                  <a:cs typeface="Arial" panose="020B0604020202020204" pitchFamily="34" charset="0"/>
                </a:rPr>
                <a:t>hai </a:t>
              </a:r>
              <a:r>
                <a:rPr lang="en-US" sz="8000" b="1" kern="0">
                  <a:solidFill>
                    <a:srgbClr val="1F497D"/>
                  </a:solidFill>
                  <a:latin typeface="Arial" panose="020B0604020202020204" pitchFamily="34" charset="0"/>
                  <a:cs typeface="Arial" panose="020B0604020202020204" pitchFamily="34" charset="0"/>
                </a:rPr>
                <a:t>mặt phẳng vuông góc</a:t>
              </a:r>
              <a:endParaRPr kumimoji="0" lang="en-US" sz="80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617833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9931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8" name="Group 8"/>
          <p:cNvGrpSpPr/>
          <p:nvPr/>
        </p:nvGrpSpPr>
        <p:grpSpPr>
          <a:xfrm>
            <a:off x="228600" y="174458"/>
            <a:ext cx="17830800" cy="990599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6" name="TextBox 35"/>
              <p:cNvSpPr txBox="1"/>
              <p:nvPr/>
            </p:nvSpPr>
            <p:spPr>
              <a:xfrm>
                <a:off x="2117969" y="359360"/>
                <a:ext cx="15756416" cy="4247317"/>
              </a:xfrm>
              <a:prstGeom prst="rect">
                <a:avLst/>
              </a:prstGeom>
              <a:noFill/>
            </p:spPr>
            <p:txBody>
              <a:bodyPr wrap="square" rtlCol="0">
                <a:spAutoFit/>
              </a:bodyPr>
              <a:lstStyle/>
              <a:p>
                <a:pPr lvl="0" algn="just">
                  <a:lnSpc>
                    <a:spcPct val="150000"/>
                  </a:lnSpc>
                </a:pPr>
                <a:r>
                  <a:rPr lang="vi-VN" sz="3600" kern="0" smtClean="0">
                    <a:solidFill>
                      <a:srgbClr val="000000"/>
                    </a:solidFill>
                    <a:cs typeface="Arial" panose="020B0604020202020204" pitchFamily="34" charset="0"/>
                    <a:sym typeface="Arial"/>
                  </a:rPr>
                  <a:t>Cho </a:t>
                </a:r>
                <a:r>
                  <a:rPr lang="vi-VN" sz="3600" kern="0">
                    <a:solidFill>
                      <a:srgbClr val="000000"/>
                    </a:solidFill>
                    <a:cs typeface="Arial" panose="020B0604020202020204" pitchFamily="34" charset="0"/>
                    <a:sym typeface="Arial"/>
                  </a:rPr>
                  <a:t>hai mặt phẳng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𝑃</m:t>
                    </m:r>
                    <m:r>
                      <a:rPr lang="vi-VN" sz="3600" i="1" kern="0" smtClean="0">
                        <a:solidFill>
                          <a:srgbClr val="000000"/>
                        </a:solidFill>
                        <a:latin typeface="Cambria Math" panose="02040503050406030204" pitchFamily="18" charset="0"/>
                        <a:cs typeface="Arial" panose="020B0604020202020204" pitchFamily="34" charset="0"/>
                        <a:sym typeface="Arial"/>
                      </a:rPr>
                      <m:t>)</m:t>
                    </m:r>
                  </m:oMath>
                </a14:m>
                <a:r>
                  <a:rPr lang="vi-VN" sz="3600" kern="0">
                    <a:solidFill>
                      <a:srgbClr val="000000"/>
                    </a:solidFill>
                    <a:cs typeface="Arial" panose="020B0604020202020204" pitchFamily="34" charset="0"/>
                    <a:sym typeface="Arial"/>
                  </a:rPr>
                  <a:t> và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𝑄</m:t>
                    </m:r>
                    <m:r>
                      <a:rPr lang="vi-VN" sz="3600" i="1" kern="0" smtClean="0">
                        <a:solidFill>
                          <a:srgbClr val="000000"/>
                        </a:solidFill>
                        <a:latin typeface="Cambria Math" panose="02040503050406030204" pitchFamily="18" charset="0"/>
                        <a:cs typeface="Arial" panose="020B0604020202020204" pitchFamily="34" charset="0"/>
                        <a:sym typeface="Arial"/>
                      </a:rPr>
                      <m:t>)</m:t>
                    </m:r>
                  </m:oMath>
                </a14:m>
                <a:r>
                  <a:rPr lang="vi-VN" sz="3600" kern="0">
                    <a:solidFill>
                      <a:srgbClr val="000000"/>
                    </a:solidFill>
                    <a:cs typeface="Arial" panose="020B0604020202020204" pitchFamily="34" charset="0"/>
                    <a:sym typeface="Arial"/>
                  </a:rPr>
                  <a:t> vuông góc với nhau. Kẻ đường thẳng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𝑎</m:t>
                    </m:r>
                  </m:oMath>
                </a14:m>
                <a:r>
                  <a:rPr lang="vi-VN" sz="3600" kern="0" smtClean="0">
                    <a:solidFill>
                      <a:srgbClr val="000000"/>
                    </a:solidFill>
                    <a:cs typeface="Arial" panose="020B0604020202020204" pitchFamily="34" charset="0"/>
                    <a:sym typeface="Arial"/>
                  </a:rPr>
                  <a:t> </a:t>
                </a:r>
                <a:r>
                  <a:rPr lang="vi-VN" sz="3600" kern="0">
                    <a:solidFill>
                      <a:srgbClr val="000000"/>
                    </a:solidFill>
                    <a:cs typeface="Arial" panose="020B0604020202020204" pitchFamily="34" charset="0"/>
                    <a:sym typeface="Arial"/>
                  </a:rPr>
                  <a:t>thuộc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𝑃</m:t>
                    </m:r>
                    <m:r>
                      <a:rPr lang="vi-VN" sz="3600" i="1" kern="0" smtClean="0">
                        <a:solidFill>
                          <a:srgbClr val="000000"/>
                        </a:solidFill>
                        <a:latin typeface="Cambria Math" panose="02040503050406030204" pitchFamily="18" charset="0"/>
                        <a:cs typeface="Arial" panose="020B0604020202020204" pitchFamily="34" charset="0"/>
                        <a:sym typeface="Arial"/>
                      </a:rPr>
                      <m:t>) </m:t>
                    </m:r>
                  </m:oMath>
                </a14:m>
                <a:r>
                  <a:rPr lang="vi-VN" sz="3600" kern="0">
                    <a:solidFill>
                      <a:srgbClr val="000000"/>
                    </a:solidFill>
                    <a:cs typeface="Arial" panose="020B0604020202020204" pitchFamily="34" charset="0"/>
                    <a:sym typeface="Arial"/>
                  </a:rPr>
                  <a:t>và vuông góc với giao tuyến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m:t>
                    </m:r>
                  </m:oMath>
                </a14:m>
                <a:r>
                  <a:rPr lang="vi-VN" sz="3600" kern="0">
                    <a:solidFill>
                      <a:srgbClr val="000000"/>
                    </a:solidFill>
                    <a:cs typeface="Arial" panose="020B0604020202020204" pitchFamily="34" charset="0"/>
                    <a:sym typeface="Arial"/>
                  </a:rPr>
                  <a:t> của </a:t>
                </a:r>
                <a14:m>
                  <m:oMath xmlns:m="http://schemas.openxmlformats.org/officeDocument/2006/math">
                    <m:r>
                      <a:rPr lang="vi-VN" sz="3600" i="1" kern="0">
                        <a:solidFill>
                          <a:srgbClr val="000000"/>
                        </a:solidFill>
                        <a:latin typeface="Cambria Math" panose="02040503050406030204" pitchFamily="18" charset="0"/>
                        <a:cs typeface="Arial" panose="020B0604020202020204" pitchFamily="34" charset="0"/>
                        <a:sym typeface="Arial"/>
                      </a:rPr>
                      <m:t>(</m:t>
                    </m:r>
                    <m:r>
                      <a:rPr lang="vi-VN" sz="3600" i="1" kern="0">
                        <a:solidFill>
                          <a:srgbClr val="000000"/>
                        </a:solidFill>
                        <a:latin typeface="Cambria Math" panose="02040503050406030204" pitchFamily="18" charset="0"/>
                        <a:cs typeface="Arial" panose="020B0604020202020204" pitchFamily="34" charset="0"/>
                        <a:sym typeface="Arial"/>
                      </a:rPr>
                      <m:t>𝑃</m:t>
                    </m:r>
                    <m:r>
                      <a:rPr lang="vi-VN" sz="3600" i="1" kern="0">
                        <a:solidFill>
                          <a:srgbClr val="000000"/>
                        </a:solidFill>
                        <a:latin typeface="Cambria Math" panose="02040503050406030204" pitchFamily="18" charset="0"/>
                        <a:cs typeface="Arial" panose="020B0604020202020204" pitchFamily="34" charset="0"/>
                        <a:sym typeface="Arial"/>
                      </a:rPr>
                      <m:t>)</m:t>
                    </m:r>
                  </m:oMath>
                </a14:m>
                <a:r>
                  <a:rPr lang="vi-VN" sz="3600" kern="0">
                    <a:solidFill>
                      <a:srgbClr val="000000"/>
                    </a:solidFill>
                    <a:cs typeface="Arial" panose="020B0604020202020204" pitchFamily="34" charset="0"/>
                    <a:sym typeface="Arial"/>
                  </a:rPr>
                  <a:t> và </a:t>
                </a:r>
                <a14:m>
                  <m:oMath xmlns:m="http://schemas.openxmlformats.org/officeDocument/2006/math">
                    <m:d>
                      <m:dPr>
                        <m:ctrlPr>
                          <a:rPr lang="vi-VN" sz="3600" i="1" kern="0">
                            <a:solidFill>
                              <a:srgbClr val="000000"/>
                            </a:solidFill>
                            <a:latin typeface="Cambria Math" panose="02040503050406030204" pitchFamily="18" charset="0"/>
                            <a:cs typeface="Arial" panose="020B0604020202020204" pitchFamily="34" charset="0"/>
                            <a:sym typeface="Arial"/>
                          </a:rPr>
                        </m:ctrlPr>
                      </m:dPr>
                      <m:e>
                        <m:r>
                          <a:rPr lang="vi-VN" sz="3600" i="1" kern="0">
                            <a:solidFill>
                              <a:srgbClr val="000000"/>
                            </a:solidFill>
                            <a:latin typeface="Cambria Math" panose="02040503050406030204" pitchFamily="18" charset="0"/>
                            <a:cs typeface="Arial" panose="020B0604020202020204" pitchFamily="34" charset="0"/>
                            <a:sym typeface="Arial"/>
                          </a:rPr>
                          <m:t>𝑄</m:t>
                        </m:r>
                      </m:e>
                    </m:d>
                    <m:r>
                      <a:rPr lang="en-US" sz="3600" b="0" i="0" kern="0" smtClean="0">
                        <a:solidFill>
                          <a:srgbClr val="000000"/>
                        </a:solidFill>
                        <a:latin typeface="Cambria Math" panose="02040503050406030204" pitchFamily="18" charset="0"/>
                        <a:cs typeface="Arial" panose="020B0604020202020204" pitchFamily="34" charset="0"/>
                        <a:sym typeface="Arial"/>
                      </a:rPr>
                      <m:t>.</m:t>
                    </m:r>
                  </m:oMath>
                </a14:m>
                <a:r>
                  <a:rPr lang="en-US" sz="3600" kern="0" smtClean="0">
                    <a:solidFill>
                      <a:srgbClr val="000000"/>
                    </a:solidFill>
                    <a:cs typeface="Arial" panose="020B0604020202020204" pitchFamily="34" charset="0"/>
                    <a:sym typeface="Arial"/>
                  </a:rPr>
                  <a:t> </a:t>
                </a:r>
                <a:r>
                  <a:rPr lang="vi-VN" sz="3600" kern="0">
                    <a:solidFill>
                      <a:srgbClr val="000000"/>
                    </a:solidFill>
                    <a:cs typeface="Arial" panose="020B0604020202020204" pitchFamily="34" charset="0"/>
                    <a:sym typeface="Arial"/>
                  </a:rPr>
                  <a:t>Gọi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𝑂</m:t>
                    </m:r>
                  </m:oMath>
                </a14:m>
                <a:r>
                  <a:rPr lang="vi-VN" sz="3600" kern="0">
                    <a:solidFill>
                      <a:srgbClr val="000000"/>
                    </a:solidFill>
                    <a:cs typeface="Arial" panose="020B0604020202020204" pitchFamily="34" charset="0"/>
                    <a:sym typeface="Arial"/>
                  </a:rPr>
                  <a:t> là giao điểm của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𝑎</m:t>
                    </m:r>
                  </m:oMath>
                </a14:m>
                <a:r>
                  <a:rPr lang="vi-VN" sz="3600" kern="0">
                    <a:solidFill>
                      <a:srgbClr val="000000"/>
                    </a:solidFill>
                    <a:cs typeface="Arial" panose="020B0604020202020204" pitchFamily="34" charset="0"/>
                    <a:sym typeface="Arial"/>
                  </a:rPr>
                  <a:t> và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m:t>
                    </m:r>
                  </m:oMath>
                </a14:m>
                <a:r>
                  <a:rPr lang="vi-VN" sz="3600" kern="0">
                    <a:solidFill>
                      <a:srgbClr val="000000"/>
                    </a:solidFill>
                    <a:cs typeface="Arial" panose="020B0604020202020204" pitchFamily="34" charset="0"/>
                    <a:sym typeface="Arial"/>
                  </a:rPr>
                  <a:t>. Trong mặt phẳng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𝑄</m:t>
                    </m:r>
                    <m:r>
                      <a:rPr lang="vi-VN" sz="3600" i="1" kern="0" smtClean="0">
                        <a:solidFill>
                          <a:srgbClr val="000000"/>
                        </a:solidFill>
                        <a:latin typeface="Cambria Math" panose="02040503050406030204" pitchFamily="18" charset="0"/>
                        <a:cs typeface="Arial" panose="020B0604020202020204" pitchFamily="34" charset="0"/>
                        <a:sym typeface="Arial"/>
                      </a:rPr>
                      <m:t>)</m:t>
                    </m:r>
                  </m:oMath>
                </a14:m>
                <a:r>
                  <a:rPr lang="vi-VN" sz="3600" kern="0">
                    <a:solidFill>
                      <a:srgbClr val="000000"/>
                    </a:solidFill>
                    <a:cs typeface="Arial" panose="020B0604020202020204" pitchFamily="34" charset="0"/>
                    <a:sym typeface="Arial"/>
                  </a:rPr>
                  <a:t>, gọi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𝑏</m:t>
                    </m:r>
                  </m:oMath>
                </a14:m>
                <a:r>
                  <a:rPr lang="vi-VN" sz="3600" kern="0">
                    <a:solidFill>
                      <a:srgbClr val="000000"/>
                    </a:solidFill>
                    <a:cs typeface="Arial" panose="020B0604020202020204" pitchFamily="34" charset="0"/>
                    <a:sym typeface="Arial"/>
                  </a:rPr>
                  <a:t> là đường thẳng vuông góc với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m:t>
                    </m:r>
                  </m:oMath>
                </a14:m>
                <a:r>
                  <a:rPr lang="vi-VN" sz="3600" kern="0">
                    <a:solidFill>
                      <a:srgbClr val="000000"/>
                    </a:solidFill>
                    <a:cs typeface="Arial" panose="020B0604020202020204" pitchFamily="34" charset="0"/>
                    <a:sym typeface="Arial"/>
                  </a:rPr>
                  <a:t> tại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𝑂</m:t>
                    </m:r>
                  </m:oMath>
                </a14:m>
                <a:r>
                  <a:rPr lang="vi-VN" sz="3600" kern="0" smtClean="0">
                    <a:solidFill>
                      <a:srgbClr val="000000"/>
                    </a:solidFill>
                    <a:cs typeface="Arial" panose="020B0604020202020204" pitchFamily="34" charset="0"/>
                    <a:sym typeface="Arial"/>
                  </a:rPr>
                  <a:t>.</a:t>
                </a:r>
                <a:endParaRPr lang="en-US" sz="3600" kern="0" smtClean="0">
                  <a:solidFill>
                    <a:srgbClr val="000000"/>
                  </a:solidFill>
                  <a:cs typeface="Arial" panose="020B0604020202020204" pitchFamily="34" charset="0"/>
                  <a:sym typeface="Arial"/>
                </a:endParaRPr>
              </a:p>
              <a:p>
                <a:pPr lvl="0" algn="just">
                  <a:lnSpc>
                    <a:spcPct val="150000"/>
                  </a:lnSpc>
                </a:pP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a) Tính góc giữa </a:t>
                </a:r>
                <a14:m>
                  <m:oMath xmlns:m="http://schemas.openxmlformats.org/officeDocument/2006/math">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𝑎</m:t>
                    </m:r>
                  </m:oMath>
                </a14:m>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𝑏</m:t>
                    </m:r>
                  </m:oMath>
                </a14:m>
                <a:r>
                  <a:rPr lang="en-US" sz="3600" smtClean="0">
                    <a:solidFill>
                      <a:prstClr val="black"/>
                    </a:solidFill>
                    <a:latin typeface="Arial" panose="020B0604020202020204" pitchFamily="34" charset="0"/>
                    <a:ea typeface="Arial" panose="020B0604020202020204" pitchFamily="34" charset="0"/>
                    <a:cs typeface="Arial" panose="020B0604020202020204" pitchFamily="34" charset="0"/>
                  </a:rPr>
                  <a:t>.</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b) Tìm mối quan hệ giữa </a:t>
                </a:r>
                <a14:m>
                  <m:oMath xmlns:m="http://schemas.openxmlformats.org/officeDocument/2006/math">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𝑎</m:t>
                    </m:r>
                  </m:oMath>
                </a14:m>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m:t>
                    </m:r>
                    <m:r>
                      <a:rPr lang="en-US" sz="3600" i="1">
                        <a:solidFill>
                          <a:prstClr val="black"/>
                        </a:solidFill>
                        <a:latin typeface="Cambria Math" panose="02040503050406030204" pitchFamily="18" charset="0"/>
                        <a:ea typeface="Arial" panose="020B0604020202020204" pitchFamily="34" charset="0"/>
                        <a:cs typeface="Arial" panose="020B0604020202020204" pitchFamily="34" charset="0"/>
                      </a:rPr>
                      <m:t>𝑄</m:t>
                    </m:r>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m:t>
                    </m:r>
                  </m:oMath>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117969" y="359360"/>
                <a:ext cx="15756416" cy="4247317"/>
              </a:xfrm>
              <a:prstGeom prst="rect">
                <a:avLst/>
              </a:prstGeom>
              <a:blipFill>
                <a:blip r:embed="rId4"/>
                <a:stretch>
                  <a:fillRect l="-1161" r="-1199" b="-2009"/>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rot="21045890">
            <a:off x="16498036" y="3439548"/>
            <a:ext cx="1474723" cy="1951840"/>
          </a:xfrm>
          <a:prstGeom prst="rect">
            <a:avLst/>
          </a:prstGeom>
        </p:spPr>
      </p:pic>
      <p:sp>
        <p:nvSpPr>
          <p:cNvPr id="14" name="Rectangle 13"/>
          <p:cNvSpPr/>
          <p:nvPr/>
        </p:nvSpPr>
        <p:spPr>
          <a:xfrm>
            <a:off x="9599094" y="5055707"/>
            <a:ext cx="1223412" cy="654025"/>
          </a:xfrm>
          <a:prstGeom prst="rect">
            <a:avLst/>
          </a:prstGeom>
        </p:spPr>
        <p:txBody>
          <a:bodyPr wrap="none">
            <a:spAutoFit/>
          </a:bodyPr>
          <a:lstStyle/>
          <a:p>
            <a:pPr marL="0" marR="0" lvl="0" indent="0" algn="just" defTabSz="1828800" rtl="0" eaLnBrk="1" fontAlgn="auto" latinLnBrk="0" hangingPunct="1">
              <a:spcBef>
                <a:spcPts val="600"/>
              </a:spcBef>
              <a:spcAft>
                <a:spcPts val="600"/>
              </a:spcAft>
              <a:buClr>
                <a:srgbClr val="000000"/>
              </a:buClr>
              <a:buSzTx/>
              <a:buFontTx/>
              <a:buNone/>
              <a:tabLst/>
              <a:defRPr/>
            </a:pPr>
            <a:r>
              <a:rPr kumimoji="0" lang="en-US" sz="365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7" name="Title 21"/>
          <p:cNvSpPr txBox="1">
            <a:spLocks/>
          </p:cNvSpPr>
          <p:nvPr/>
        </p:nvSpPr>
        <p:spPr>
          <a:xfrm>
            <a:off x="473178" y="734137"/>
            <a:ext cx="1507902" cy="910725"/>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3</a:t>
            </a:r>
            <a:endParaRPr kumimoji="0" lang="en-US" sz="3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4971" y="4818649"/>
            <a:ext cx="8239955" cy="494397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144000" y="6172361"/>
                <a:ext cx="8305800" cy="3205301"/>
              </a:xfrm>
              <a:prstGeom prst="rect">
                <a:avLst/>
              </a:prstGeom>
            </p:spPr>
            <p:txBody>
              <a:bodyPr wrap="square">
                <a:spAutoFit/>
              </a:bodyPr>
              <a:lstStyle/>
              <a:p>
                <a:pPr>
                  <a:lnSpc>
                    <a:spcPct val="150000"/>
                  </a:lnSpc>
                  <a:spcBef>
                    <a:spcPts val="1200"/>
                  </a:spcBef>
                  <a:spcAft>
                    <a:spcPts val="1200"/>
                  </a:spcAft>
                </a:pPr>
                <a:r>
                  <a:rPr lang="en-US" sz="3600" kern="1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ctrlPr>
                          <a:rPr lang="en-US" sz="3600" i="1" kern="100">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e>
                        </m:d>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𝑄</m:t>
                            </m:r>
                          </m:e>
                        </m:d>
                      </m:e>
                    </m:d>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𝑏</m:t>
                        </m:r>
                      </m:e>
                    </m:d>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200"/>
                  </a:spcBef>
                  <a:spcAft>
                    <a:spcPts val="1200"/>
                  </a:spcAft>
                </a:pPr>
                <a:r>
                  <a:rPr lang="en-US" sz="3600" kern="10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e>
                    </m:d>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(Q)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90</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Bef>
                    <a:spcPts val="1200"/>
                  </a:spcBef>
                  <a:spcAft>
                    <a:spcPts val="1200"/>
                  </a:spcAft>
                </a:pPr>
                <a:r>
                  <a:rPr lang="en-US" sz="3600" kern="100">
                    <a:effectLst/>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600" kern="10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𝑄</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9144000" y="6172361"/>
                <a:ext cx="8305800" cy="3205301"/>
              </a:xfrm>
              <a:prstGeom prst="rect">
                <a:avLst/>
              </a:prstGeom>
              <a:blipFill>
                <a:blip r:embed="rId8"/>
                <a:stretch>
                  <a:fillRect l="-2201" b="-6476"/>
                </a:stretch>
              </a:blipFill>
            </p:spPr>
            <p:txBody>
              <a:bodyPr/>
              <a:lstStyle/>
              <a:p>
                <a:r>
                  <a:rPr lang="en-US">
                    <a:noFill/>
                  </a:rPr>
                  <a:t> </a:t>
                </a:r>
              </a:p>
            </p:txBody>
          </p:sp>
        </mc:Fallback>
      </mc:AlternateContent>
      <p:sp>
        <p:nvSpPr>
          <p:cNvPr id="18" name="Freeform 18"/>
          <p:cNvSpPr/>
          <p:nvPr/>
        </p:nvSpPr>
        <p:spPr>
          <a:xfrm>
            <a:off x="494971" y="5224486"/>
            <a:ext cx="501548" cy="559902"/>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9">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191587970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4"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754822" y="976788"/>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sp>
        <p:nvSpPr>
          <p:cNvPr id="16" name="Freeform 16"/>
          <p:cNvSpPr/>
          <p:nvPr/>
        </p:nvSpPr>
        <p:spPr>
          <a:xfrm>
            <a:off x="15849600" y="2193787"/>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 xmlns:asvg="http://schemas.microsoft.com/office/drawing/2016/SVG/main" r:embed="rId9"/>
                </a:ext>
              </a:extLst>
            </a:blip>
            <a:stretch>
              <a:fillRect l="-16131" t="-123580" r="-514491" b="-293597"/>
            </a:stretch>
          </a:blipFill>
        </p:spPr>
      </p:sp>
      <p:grpSp>
        <p:nvGrpSpPr>
          <p:cNvPr id="19" name="Group 19"/>
          <p:cNvGrpSpPr/>
          <p:nvPr/>
        </p:nvGrpSpPr>
        <p:grpSpPr>
          <a:xfrm>
            <a:off x="1445766" y="1409700"/>
            <a:ext cx="15390756" cy="5117859"/>
            <a:chOff x="-43955" y="-139229"/>
            <a:chExt cx="2552939" cy="405865"/>
          </a:xfrm>
        </p:grpSpPr>
        <p:sp>
          <p:nvSpPr>
            <p:cNvPr id="20" name="Freeform 20"/>
            <p:cNvSpPr/>
            <p:nvPr/>
          </p:nvSpPr>
          <p:spPr>
            <a:xfrm>
              <a:off x="-43955" y="-65726"/>
              <a:ext cx="2552939" cy="276565"/>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p:sp>
          <p:nvSpPr>
            <p:cNvPr id="21" name="TextBox 21"/>
            <p:cNvSpPr txBox="1"/>
            <p:nvPr/>
          </p:nvSpPr>
          <p:spPr>
            <a:xfrm>
              <a:off x="31140" y="-139229"/>
              <a:ext cx="2402749" cy="405865"/>
            </a:xfrm>
            <a:prstGeom prst="rect">
              <a:avLst/>
            </a:prstGeom>
          </p:spPr>
          <p:txBody>
            <a:bodyPr lIns="50800" tIns="50800" rIns="50800" bIns="50800" rtlCol="0" anchor="ctr"/>
            <a:lstStyle/>
            <a:p>
              <a:pPr lvl="0" algn="just">
                <a:lnSpc>
                  <a:spcPct val="165000"/>
                </a:lnSpc>
                <a:spcBef>
                  <a:spcPts val="300"/>
                </a:spcBef>
                <a:spcAft>
                  <a:spcPts val="300"/>
                </a:spcAft>
              </a:pPr>
              <a:r>
                <a:rPr lang="vi-VN" sz="4300">
                  <a:solidFill>
                    <a:prstClr val="black"/>
                  </a:solidFill>
                  <a:ea typeface="Dotum" panose="020B0600000101010101" pitchFamily="34" charset="-127"/>
                  <a:cs typeface="Arial" panose="020B0604020202020204" pitchFamily="34" charset="0"/>
                </a:rPr>
                <a:t>Với hai mặt phằng vuông góc với nhau, bất kì đường </a:t>
              </a:r>
              <a:r>
                <a:rPr lang="vi-VN" sz="4300" smtClean="0">
                  <a:solidFill>
                    <a:prstClr val="black"/>
                  </a:solidFill>
                  <a:ea typeface="Dotum" panose="020B0600000101010101" pitchFamily="34" charset="-127"/>
                  <a:cs typeface="Arial" panose="020B0604020202020204" pitchFamily="34" charset="0"/>
                </a:rPr>
                <a:t>th</a:t>
              </a:r>
              <a:r>
                <a:rPr lang="en-US" sz="4300" smtClean="0">
                  <a:solidFill>
                    <a:prstClr val="black"/>
                  </a:solidFill>
                  <a:latin typeface="Arial" panose="020B0604020202020204" pitchFamily="34" charset="0"/>
                  <a:ea typeface="Dotum" panose="020B0600000101010101" pitchFamily="34" charset="-127"/>
                  <a:cs typeface="Arial" panose="020B0604020202020204" pitchFamily="34" charset="0"/>
                </a:rPr>
                <a:t>ẳ</a:t>
              </a:r>
              <a:r>
                <a:rPr lang="vi-VN" sz="4300" smtClean="0">
                  <a:solidFill>
                    <a:prstClr val="black"/>
                  </a:solidFill>
                  <a:ea typeface="Dotum" panose="020B0600000101010101" pitchFamily="34" charset="-127"/>
                  <a:cs typeface="Arial" panose="020B0604020202020204" pitchFamily="34" charset="0"/>
                </a:rPr>
                <a:t>ng </a:t>
              </a:r>
              <a:r>
                <a:rPr lang="vi-VN" sz="4300">
                  <a:solidFill>
                    <a:prstClr val="black"/>
                  </a:solidFill>
                  <a:ea typeface="Dotum" panose="020B0600000101010101" pitchFamily="34" charset="-127"/>
                  <a:cs typeface="Arial" panose="020B0604020202020204" pitchFamily="34" charset="0"/>
                </a:rPr>
                <a:t>nào nằm trong mặt phẳng này mà vuông góc với giao tuyến cũng vuông góc với mặt phẳng kia.</a:t>
              </a:r>
              <a:endParaRPr kumimoji="0" lang="en-US" sz="4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sp>
        <p:nvSpPr>
          <p:cNvPr id="17" name="Rectangle 16"/>
          <p:cNvSpPr/>
          <p:nvPr/>
        </p:nvSpPr>
        <p:spPr>
          <a:xfrm>
            <a:off x="7150054" y="257164"/>
            <a:ext cx="3982180" cy="160973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Kết luận</a:t>
            </a:r>
          </a:p>
        </p:txBody>
      </p:sp>
      <p:sp>
        <p:nvSpPr>
          <p:cNvPr id="23" name="Freeform 15"/>
          <p:cNvSpPr/>
          <p:nvPr/>
        </p:nvSpPr>
        <p:spPr>
          <a:xfrm rot="4276557">
            <a:off x="16651820" y="8927180"/>
            <a:ext cx="742578" cy="1337750"/>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grpSp>
        <p:nvGrpSpPr>
          <p:cNvPr id="9" name="Group 8"/>
          <p:cNvGrpSpPr/>
          <p:nvPr/>
        </p:nvGrpSpPr>
        <p:grpSpPr>
          <a:xfrm>
            <a:off x="896920" y="6493029"/>
            <a:ext cx="16460638" cy="3070071"/>
            <a:chOff x="536817" y="6321800"/>
            <a:chExt cx="16460638" cy="3070071"/>
          </a:xfrm>
        </p:grpSpPr>
        <p:sp>
          <p:nvSpPr>
            <p:cNvPr id="18" name="Freeform 18"/>
            <p:cNvSpPr/>
            <p:nvPr/>
          </p:nvSpPr>
          <p:spPr>
            <a:xfrm>
              <a:off x="536817" y="6631867"/>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mc:AlternateContent xmlns:mc="http://schemas.openxmlformats.org/markup-compatibility/2006" xmlns:a14="http://schemas.microsoft.com/office/drawing/2010/main">
          <mc:Choice Requires="a14">
            <p:sp>
              <p:nvSpPr>
                <p:cNvPr id="8" name="Rectangle 7"/>
                <p:cNvSpPr/>
                <p:nvPr/>
              </p:nvSpPr>
              <p:spPr>
                <a:xfrm>
                  <a:off x="1317391" y="6321800"/>
                  <a:ext cx="15680064" cy="3070071"/>
                </a:xfrm>
                <a:prstGeom prst="rect">
                  <a:avLst/>
                </a:prstGeom>
              </p:spPr>
              <p:txBody>
                <a:bodyPr wrap="square">
                  <a:spAutoFit/>
                </a:bodyPr>
                <a:lstStyle/>
                <a:p>
                  <a:pPr algn="just">
                    <a:lnSpc>
                      <a:spcPct val="150000"/>
                    </a:lnSpc>
                    <a:spcAft>
                      <a:spcPts val="800"/>
                    </a:spcAft>
                  </a:pPr>
                  <a:r>
                    <a:rPr lang="nl-NL" sz="4300" b="1" kern="100">
                      <a:latin typeface="Arial" panose="020B0604020202020204" pitchFamily="34" charset="0"/>
                      <a:ea typeface="Calibri" panose="020F0502020204030204" pitchFamily="34" charset="0"/>
                      <a:cs typeface="Arial" panose="020B0604020202020204" pitchFamily="34" charset="0"/>
                    </a:rPr>
                    <a:t>Nhận </a:t>
                  </a:r>
                  <a:r>
                    <a:rPr lang="nl-NL" sz="4300" b="1" kern="100" smtClean="0">
                      <a:latin typeface="Arial" panose="020B0604020202020204" pitchFamily="34" charset="0"/>
                      <a:ea typeface="Calibri" panose="020F0502020204030204" pitchFamily="34" charset="0"/>
                      <a:cs typeface="Arial" panose="020B0604020202020204" pitchFamily="34" charset="0"/>
                    </a:rPr>
                    <a:t>xét</a:t>
                  </a:r>
                  <a:r>
                    <a:rPr lang="en-US" sz="4300" kern="100" smtClean="0">
                      <a:latin typeface="Arial" panose="020B0604020202020204" pitchFamily="34" charset="0"/>
                      <a:ea typeface="Calibri" panose="020F0502020204030204" pitchFamily="34" charset="0"/>
                      <a:cs typeface="Arial" panose="020B0604020202020204" pitchFamily="34" charset="0"/>
                    </a:rPr>
                    <a:t>: </a:t>
                  </a:r>
                  <a:r>
                    <a:rPr lang="nl-NL" sz="4300" kern="100" smtClean="0">
                      <a:effectLst/>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d>
                        <m:dPr>
                          <m:ctrlPr>
                            <a:rPr lang="en-US" sz="43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4300" i="1" kern="100">
                              <a:effectLst/>
                              <a:latin typeface="Cambria Math" panose="02040503050406030204" pitchFamily="18" charset="0"/>
                              <a:ea typeface="Calibri" panose="020F0502020204030204" pitchFamily="34" charset="0"/>
                              <a:cs typeface="Times New Roman" panose="02020603050405020304" pitchFamily="18" charset="0"/>
                            </a:rPr>
                            <m:t>𝑃</m:t>
                          </m:r>
                        </m:e>
                      </m:d>
                      <m:r>
                        <a:rPr lang="nl-NL" sz="43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3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4300" i="1" kern="100">
                              <a:effectLst/>
                              <a:latin typeface="Cambria Math" panose="02040503050406030204" pitchFamily="18" charset="0"/>
                              <a:ea typeface="Calibri" panose="020F0502020204030204" pitchFamily="34" charset="0"/>
                              <a:cs typeface="Times New Roman" panose="02020603050405020304" pitchFamily="18" charset="0"/>
                            </a:rPr>
                            <m:t>𝑄</m:t>
                          </m:r>
                        </m:e>
                      </m:d>
                      <m:r>
                        <a:rPr lang="nl-NL" sz="43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4300" kern="100">
                      <a:effectLst/>
                      <a:latin typeface="Arial" panose="020B0604020202020204" pitchFamily="34" charset="0"/>
                      <a:ea typeface="Malgun Gothic" panose="020B0503020000020004" pitchFamily="34" charset="-127"/>
                      <a:cs typeface="Arial" panose="020B0604020202020204" pitchFamily="34" charset="0"/>
                    </a:rPr>
                    <a:t>Mỗi đường thẳng qua điểm O thuộc </a:t>
                  </a:r>
                  <a14:m>
                    <m:oMath xmlns:m="http://schemas.openxmlformats.org/officeDocument/2006/math">
                      <m:r>
                        <a:rPr lang="nl-NL" sz="4300" i="1" kern="100" smtClean="0">
                          <a:effectLst/>
                          <a:latin typeface="Cambria Math" panose="02040503050406030204" pitchFamily="18" charset="0"/>
                          <a:ea typeface="Malgun Gothic" panose="020B0503020000020004" pitchFamily="34" charset="-127"/>
                          <a:cs typeface="Arial" panose="020B0604020202020204" pitchFamily="34" charset="0"/>
                        </a:rPr>
                        <m:t>(</m:t>
                      </m:r>
                      <m:r>
                        <a:rPr lang="nl-NL" sz="4300" i="1" kern="100" smtClean="0">
                          <a:effectLst/>
                          <a:latin typeface="Cambria Math" panose="02040503050406030204" pitchFamily="18" charset="0"/>
                          <a:ea typeface="Malgun Gothic" panose="020B0503020000020004" pitchFamily="34" charset="-127"/>
                          <a:cs typeface="Arial" panose="020B0604020202020204" pitchFamily="34" charset="0"/>
                        </a:rPr>
                        <m:t>𝑃</m:t>
                      </m:r>
                      <m:r>
                        <a:rPr lang="nl-NL" sz="4300" i="1" kern="100" smtClean="0">
                          <a:effectLst/>
                          <a:latin typeface="Cambria Math" panose="02040503050406030204" pitchFamily="18" charset="0"/>
                          <a:ea typeface="Malgun Gothic" panose="020B0503020000020004" pitchFamily="34" charset="-127"/>
                          <a:cs typeface="Arial" panose="020B0604020202020204" pitchFamily="34" charset="0"/>
                        </a:rPr>
                        <m:t>) </m:t>
                      </m:r>
                    </m:oMath>
                  </a14:m>
                  <a:r>
                    <a:rPr lang="nl-NL" sz="4300" kern="100">
                      <a:effectLst/>
                      <a:latin typeface="Arial" panose="020B0604020202020204" pitchFamily="34" charset="0"/>
                      <a:ea typeface="Malgun Gothic" panose="020B0503020000020004" pitchFamily="34" charset="-127"/>
                      <a:cs typeface="Arial" panose="020B0604020202020204" pitchFamily="34" charset="0"/>
                    </a:rPr>
                    <a:t>và vuông góc với mặt phẳng </a:t>
                  </a:r>
                  <a14:m>
                    <m:oMath xmlns:m="http://schemas.openxmlformats.org/officeDocument/2006/math">
                      <m:r>
                        <a:rPr lang="nl-NL" sz="4300" i="1" kern="100" smtClean="0">
                          <a:effectLst/>
                          <a:latin typeface="Cambria Math" panose="02040503050406030204" pitchFamily="18" charset="0"/>
                          <a:ea typeface="Malgun Gothic" panose="020B0503020000020004" pitchFamily="34" charset="-127"/>
                          <a:cs typeface="Arial" panose="020B0604020202020204" pitchFamily="34" charset="0"/>
                        </a:rPr>
                        <m:t>(</m:t>
                      </m:r>
                      <m:r>
                        <a:rPr lang="nl-NL" sz="4300" i="1" kern="100" smtClean="0">
                          <a:effectLst/>
                          <a:latin typeface="Cambria Math" panose="02040503050406030204" pitchFamily="18" charset="0"/>
                          <a:ea typeface="Malgun Gothic" panose="020B0503020000020004" pitchFamily="34" charset="-127"/>
                          <a:cs typeface="Arial" panose="020B0604020202020204" pitchFamily="34" charset="0"/>
                        </a:rPr>
                        <m:t>𝑄</m:t>
                      </m:r>
                      <m:r>
                        <a:rPr lang="nl-NL" sz="4300" i="1" kern="100" smtClean="0">
                          <a:effectLst/>
                          <a:latin typeface="Cambria Math" panose="02040503050406030204" pitchFamily="18" charset="0"/>
                          <a:ea typeface="Malgun Gothic" panose="020B0503020000020004" pitchFamily="34" charset="-127"/>
                          <a:cs typeface="Arial" panose="020B0604020202020204" pitchFamily="34" charset="0"/>
                        </a:rPr>
                        <m:t>)</m:t>
                      </m:r>
                    </m:oMath>
                  </a14:m>
                  <a:r>
                    <a:rPr lang="nl-NL" sz="4300" kern="100">
                      <a:effectLst/>
                      <a:latin typeface="Arial" panose="020B0604020202020204" pitchFamily="34" charset="0"/>
                      <a:ea typeface="Malgun Gothic" panose="020B0503020000020004" pitchFamily="34" charset="-127"/>
                      <a:cs typeface="Arial" panose="020B0604020202020204" pitchFamily="34" charset="0"/>
                    </a:rPr>
                    <a:t> thì đường thẳng đó thuộc mặt phẳng </a:t>
                  </a:r>
                  <a14:m>
                    <m:oMath xmlns:m="http://schemas.openxmlformats.org/officeDocument/2006/math">
                      <m:r>
                        <a:rPr lang="nl-NL" sz="4300" i="1" kern="100">
                          <a:latin typeface="Cambria Math" panose="02040503050406030204" pitchFamily="18" charset="0"/>
                          <a:ea typeface="Malgun Gothic" panose="020B0503020000020004" pitchFamily="34" charset="-127"/>
                          <a:cs typeface="Arial" panose="020B0604020202020204" pitchFamily="34" charset="0"/>
                        </a:rPr>
                        <m:t>(</m:t>
                      </m:r>
                      <m:r>
                        <a:rPr lang="nl-NL" sz="4300" i="1" kern="100">
                          <a:latin typeface="Cambria Math" panose="02040503050406030204" pitchFamily="18" charset="0"/>
                          <a:ea typeface="Malgun Gothic" panose="020B0503020000020004" pitchFamily="34" charset="-127"/>
                          <a:cs typeface="Arial" panose="020B0604020202020204" pitchFamily="34" charset="0"/>
                        </a:rPr>
                        <m:t>𝑃</m:t>
                      </m:r>
                      <m:r>
                        <a:rPr lang="nl-NL" sz="4300" i="1" kern="100">
                          <a:latin typeface="Cambria Math" panose="02040503050406030204" pitchFamily="18" charset="0"/>
                          <a:ea typeface="Malgun Gothic" panose="020B0503020000020004" pitchFamily="34" charset="-127"/>
                          <a:cs typeface="Arial" panose="020B0604020202020204" pitchFamily="34" charset="0"/>
                        </a:rPr>
                        <m:t>)</m:t>
                      </m:r>
                    </m:oMath>
                  </a14:m>
                  <a:r>
                    <a:rPr lang="nl-NL" sz="4300" kern="100">
                      <a:effectLst/>
                      <a:latin typeface="Arial" panose="020B0604020202020204" pitchFamily="34" charset="0"/>
                      <a:ea typeface="Malgun Gothic" panose="020B0503020000020004" pitchFamily="34" charset="-127"/>
                      <a:cs typeface="Arial" panose="020B0604020202020204" pitchFamily="34" charset="0"/>
                    </a:rPr>
                    <a:t>.</a:t>
                  </a:r>
                  <a:endParaRPr lang="en-US" sz="43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317391" y="6321800"/>
                  <a:ext cx="15680064" cy="3070071"/>
                </a:xfrm>
                <a:prstGeom prst="rect">
                  <a:avLst/>
                </a:prstGeom>
                <a:blipFill>
                  <a:blip r:embed="rId13"/>
                  <a:stretch>
                    <a:fillRect l="-1516" r="-1555" b="-4365"/>
                  </a:stretch>
                </a:blipFill>
              </p:spPr>
              <p:txBody>
                <a:bodyPr/>
                <a:lstStyle/>
                <a:p>
                  <a:r>
                    <a:rPr lang="en-US">
                      <a:noFill/>
                    </a:rPr>
                    <a:t> </a:t>
                  </a:r>
                </a:p>
              </p:txBody>
            </p:sp>
          </mc:Fallback>
        </mc:AlternateContent>
      </p:grpSp>
    </p:spTree>
    <p:extLst>
      <p:ext uri="{BB962C8B-B14F-4D97-AF65-F5344CB8AC3E}">
        <p14:creationId xmlns:p14="http://schemas.microsoft.com/office/powerpoint/2010/main" val="57681925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7155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63335" y="-6145206"/>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8" name="Group 8"/>
          <p:cNvGrpSpPr/>
          <p:nvPr/>
        </p:nvGrpSpPr>
        <p:grpSpPr>
          <a:xfrm>
            <a:off x="304800" y="952501"/>
            <a:ext cx="17678400" cy="8596378"/>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17679316">
            <a:off x="17139933" y="428549"/>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grpSp>
        <p:nvGrpSpPr>
          <p:cNvPr id="36" name="Group 35"/>
          <p:cNvGrpSpPr/>
          <p:nvPr/>
        </p:nvGrpSpPr>
        <p:grpSpPr>
          <a:xfrm>
            <a:off x="5867400" y="378372"/>
            <a:ext cx="6553707" cy="1644141"/>
            <a:chOff x="5867147" y="1137159"/>
            <a:chExt cx="6553707" cy="1644141"/>
          </a:xfrm>
        </p:grpSpPr>
        <p:grpSp>
          <p:nvGrpSpPr>
            <p:cNvPr id="35" name="Group 34"/>
            <p:cNvGrpSpPr/>
            <p:nvPr/>
          </p:nvGrpSpPr>
          <p:grpSpPr>
            <a:xfrm>
              <a:off x="6248400" y="1137159"/>
              <a:ext cx="5696104" cy="1644141"/>
              <a:chOff x="6248400" y="1137159"/>
              <a:chExt cx="5696104" cy="1644141"/>
            </a:xfrm>
          </p:grpSpPr>
          <p:sp>
            <p:nvSpPr>
              <p:cNvPr id="13" name="Freeform 13"/>
              <p:cNvSpPr/>
              <p:nvPr/>
            </p:nvSpPr>
            <p:spPr>
              <a:xfrm>
                <a:off x="6248400" y="1244207"/>
                <a:ext cx="5696104" cy="1537093"/>
              </a:xfrm>
              <a:custGeom>
                <a:avLst/>
                <a:gdLst/>
                <a:ahLst/>
                <a:cxnLst/>
                <a:rect l="l" t="t" r="r" b="b"/>
                <a:pathLst>
                  <a:path w="2480955" h="547074">
                    <a:moveTo>
                      <a:pt x="41915" y="0"/>
                    </a:moveTo>
                    <a:lnTo>
                      <a:pt x="2439040" y="0"/>
                    </a:lnTo>
                    <a:cubicBezTo>
                      <a:pt x="2450157" y="0"/>
                      <a:pt x="2460818" y="4416"/>
                      <a:pt x="2468679" y="12277"/>
                    </a:cubicBezTo>
                    <a:cubicBezTo>
                      <a:pt x="2476539" y="20137"/>
                      <a:pt x="2480955" y="30799"/>
                      <a:pt x="2480955" y="41915"/>
                    </a:cubicBezTo>
                    <a:lnTo>
                      <a:pt x="2480955" y="505158"/>
                    </a:lnTo>
                    <a:cubicBezTo>
                      <a:pt x="2480955" y="516275"/>
                      <a:pt x="2476539" y="526936"/>
                      <a:pt x="2468679" y="534797"/>
                    </a:cubicBezTo>
                    <a:cubicBezTo>
                      <a:pt x="2460818" y="542658"/>
                      <a:pt x="2450157" y="547074"/>
                      <a:pt x="2439040" y="547074"/>
                    </a:cubicBezTo>
                    <a:lnTo>
                      <a:pt x="41915" y="547074"/>
                    </a:lnTo>
                    <a:cubicBezTo>
                      <a:pt x="30799" y="547074"/>
                      <a:pt x="20137" y="542658"/>
                      <a:pt x="12277" y="534797"/>
                    </a:cubicBezTo>
                    <a:cubicBezTo>
                      <a:pt x="4416" y="526936"/>
                      <a:pt x="0" y="516275"/>
                      <a:pt x="0" y="505158"/>
                    </a:cubicBezTo>
                    <a:lnTo>
                      <a:pt x="0" y="41915"/>
                    </a:lnTo>
                    <a:cubicBezTo>
                      <a:pt x="0" y="30799"/>
                      <a:pt x="4416" y="20137"/>
                      <a:pt x="12277" y="12277"/>
                    </a:cubicBezTo>
                    <a:cubicBezTo>
                      <a:pt x="20137" y="4416"/>
                      <a:pt x="30799" y="0"/>
                      <a:pt x="41915" y="0"/>
                    </a:cubicBezTo>
                    <a:close/>
                  </a:path>
                </a:pathLst>
              </a:custGeom>
              <a:solidFill>
                <a:srgbClr val="FFE397"/>
              </a:solidFill>
              <a:ln w="28575" cap="rnd">
                <a:solidFill>
                  <a:srgbClr val="231F20"/>
                </a:solidFill>
                <a:prstDash val="solid"/>
                <a:round/>
              </a:ln>
            </p:spPr>
          </p:sp>
          <p:sp>
            <p:nvSpPr>
              <p:cNvPr id="14" name="TextBox 14"/>
              <p:cNvSpPr txBox="1"/>
              <p:nvPr/>
            </p:nvSpPr>
            <p:spPr>
              <a:xfrm>
                <a:off x="6248400" y="1137159"/>
                <a:ext cx="5696104" cy="164414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5867147" y="1594741"/>
              <a:ext cx="6553707" cy="962058"/>
            </a:xfrm>
            <a:prstGeom prst="rect">
              <a:avLst/>
            </a:prstGeom>
          </p:spPr>
          <p:txBody>
            <a:bodyPr lIns="0" tIns="0" rIns="0" bIns="0" rtlCol="0" anchor="t">
              <a:spAutoFit/>
            </a:bodyPr>
            <a:lstStyle/>
            <a:p>
              <a:pPr lvl="0" algn="ctr">
                <a:lnSpc>
                  <a:spcPts val="8000"/>
                </a:lnSpc>
              </a:pPr>
              <a:r>
                <a:rPr lang="en-US" sz="6600" b="1">
                  <a:solidFill>
                    <a:srgbClr val="231F20"/>
                  </a:solidFill>
                  <a:latin typeface="Arial" panose="020B0604020202020204" pitchFamily="34" charset="0"/>
                  <a:cs typeface="Arial" panose="020B0604020202020204" pitchFamily="34" charset="0"/>
                </a:rPr>
                <a:t>KHỞI ĐỘNG</a:t>
              </a:r>
            </a:p>
          </p:txBody>
        </p:sp>
      </p:grpSp>
      <p:sp>
        <p:nvSpPr>
          <p:cNvPr id="32" name="Freeform 32"/>
          <p:cNvSpPr/>
          <p:nvPr/>
        </p:nvSpPr>
        <p:spPr>
          <a:xfrm rot="-6634202" flipV="1">
            <a:off x="16995546" y="8875285"/>
            <a:ext cx="742193" cy="1369149"/>
          </a:xfrm>
          <a:custGeom>
            <a:avLst/>
            <a:gdLst/>
            <a:ahLst/>
            <a:cxnLst/>
            <a:rect l="l" t="t" r="r" b="b"/>
            <a:pathLst>
              <a:path w="742193" h="1369149">
                <a:moveTo>
                  <a:pt x="0" y="1369149"/>
                </a:moveTo>
                <a:lnTo>
                  <a:pt x="742193" y="1369149"/>
                </a:lnTo>
                <a:lnTo>
                  <a:pt x="742193" y="0"/>
                </a:lnTo>
                <a:lnTo>
                  <a:pt x="0" y="0"/>
                </a:lnTo>
                <a:lnTo>
                  <a:pt x="0" y="1369149"/>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37" name="Rectangle 36"/>
          <p:cNvSpPr/>
          <p:nvPr/>
        </p:nvSpPr>
        <p:spPr>
          <a:xfrm>
            <a:off x="685800" y="2644825"/>
            <a:ext cx="8248695" cy="6232475"/>
          </a:xfrm>
          <a:prstGeom prst="rect">
            <a:avLst/>
          </a:prstGeom>
        </p:spPr>
        <p:txBody>
          <a:bodyPr wrap="square">
            <a:spAutoFit/>
          </a:bodyPr>
          <a:lstStyle/>
          <a:p>
            <a:pPr algn="just">
              <a:lnSpc>
                <a:spcPct val="150000"/>
              </a:lnSpc>
              <a:spcBef>
                <a:spcPts val="300"/>
              </a:spcBef>
              <a:spcAft>
                <a:spcPts val="300"/>
              </a:spcAft>
            </a:pPr>
            <a:r>
              <a:rPr lang="vi-VN" sz="3800">
                <a:ea typeface="Calibri" panose="020F0502020204030204" pitchFamily="34" charset="0"/>
                <a:cs typeface="Arial" panose="020B0604020202020204" pitchFamily="34" charset="0"/>
              </a:rPr>
              <a:t>Ta có thể gắn cho mỗi vị trí trên </a:t>
            </a:r>
            <a:r>
              <a:rPr lang="en-US" sz="3800" smtClean="0">
                <a:ea typeface="Calibri" panose="020F0502020204030204" pitchFamily="34" charset="0"/>
                <a:cs typeface="Arial" panose="020B0604020202020204" pitchFamily="34" charset="0"/>
              </a:rPr>
              <a:t>     </a:t>
            </a:r>
            <a:r>
              <a:rPr lang="vi-VN" sz="3800" smtClean="0">
                <a:ea typeface="Calibri" panose="020F0502020204030204" pitchFamily="34" charset="0"/>
                <a:cs typeface="Arial" panose="020B0604020202020204" pitchFamily="34" charset="0"/>
              </a:rPr>
              <a:t>Trái </a:t>
            </a:r>
            <a:r>
              <a:rPr lang="vi-VN" sz="3800">
                <a:ea typeface="Calibri" panose="020F0502020204030204" pitchFamily="34" charset="0"/>
                <a:cs typeface="Arial" panose="020B0604020202020204" pitchFamily="34" charset="0"/>
              </a:rPr>
              <a:t>Đất một cặp số, được gọi là vĩ độ và kinh độ. Mỗi vị trí trên Trái Đất hoàn toàn xác định khi biết vĩ độ và kinh độ của nó. Sau bài học này, ta có thể hiểu và diễn đạt chính xác khái niệm đó.</a:t>
            </a:r>
          </a:p>
        </p:txBody>
      </p:sp>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Effect>
                      <a14:brightnessContrast contrast="-40000"/>
                    </a14:imgEffect>
                  </a14:imgLayer>
                </a14:imgProps>
              </a:ext>
            </a:extLst>
          </a:blip>
          <a:stretch>
            <a:fillRect/>
          </a:stretch>
        </p:blipFill>
        <p:spPr>
          <a:xfrm>
            <a:off x="9820477" y="2820902"/>
            <a:ext cx="7781723" cy="5507408"/>
          </a:xfrm>
          <a:prstGeom prst="rect">
            <a:avLst/>
          </a:prstGeom>
        </p:spPr>
      </p:pic>
    </p:spTree>
    <p:extLst>
      <p:ext uri="{BB962C8B-B14F-4D97-AF65-F5344CB8AC3E}">
        <p14:creationId xmlns:p14="http://schemas.microsoft.com/office/powerpoint/2010/main" val="428019353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rot="16200000">
            <a:off x="-8882218" y="4207681"/>
            <a:ext cx="18678839" cy="1676401"/>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11" name="TextBox 10"/>
              <p:cNvSpPr txBox="1"/>
              <p:nvPr/>
            </p:nvSpPr>
            <p:spPr>
              <a:xfrm>
                <a:off x="3707362" y="114300"/>
                <a:ext cx="14123438" cy="5078313"/>
              </a:xfrm>
              <a:prstGeom prst="rect">
                <a:avLst/>
              </a:prstGeom>
              <a:noFill/>
            </p:spPr>
            <p:txBody>
              <a:bodyPr wrap="square" rtlCol="0">
                <a:spAutoFit/>
              </a:bodyPr>
              <a:lstStyle/>
              <a:p>
                <a:pPr lvl="0" algn="just">
                  <a:lnSpc>
                    <a:spcPct val="150000"/>
                  </a:lnSpc>
                </a:pPr>
                <a:r>
                  <a:rPr lang="vi-VN" sz="3600" kern="0">
                    <a:solidFill>
                      <a:srgbClr val="000000"/>
                    </a:solidFill>
                    <a:cs typeface="Arial" panose="020B0604020202020204" pitchFamily="34" charset="0"/>
                    <a:sym typeface="Arial"/>
                  </a:rPr>
                  <a:t>Cho hai mặt phẳng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𝑃</m:t>
                    </m:r>
                    <m:r>
                      <a:rPr lang="vi-VN" sz="3600" i="1" kern="0" smtClean="0">
                        <a:solidFill>
                          <a:srgbClr val="000000"/>
                        </a:solidFill>
                        <a:latin typeface="Cambria Math" panose="02040503050406030204" pitchFamily="18" charset="0"/>
                        <a:cs typeface="Arial" panose="020B0604020202020204" pitchFamily="34" charset="0"/>
                        <a:sym typeface="Arial"/>
                      </a:rPr>
                      <m:t>) </m:t>
                    </m:r>
                  </m:oMath>
                </a14:m>
                <a:r>
                  <a:rPr lang="vi-VN" sz="3600" kern="0">
                    <a:solidFill>
                      <a:srgbClr val="000000"/>
                    </a:solidFill>
                    <a:cs typeface="Arial" panose="020B0604020202020204" pitchFamily="34" charset="0"/>
                    <a:sym typeface="Arial"/>
                  </a:rPr>
                  <a:t>và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𝑄</m:t>
                    </m:r>
                    <m:r>
                      <a:rPr lang="vi-VN" sz="3600" i="1" kern="0" smtClean="0">
                        <a:solidFill>
                          <a:srgbClr val="000000"/>
                        </a:solidFill>
                        <a:latin typeface="Cambria Math" panose="02040503050406030204" pitchFamily="18" charset="0"/>
                        <a:cs typeface="Arial" panose="020B0604020202020204" pitchFamily="34" charset="0"/>
                        <a:sym typeface="Arial"/>
                      </a:rPr>
                      <m:t>)</m:t>
                    </m:r>
                  </m:oMath>
                </a14:m>
                <a:r>
                  <a:rPr lang="vi-VN" sz="3600" kern="0">
                    <a:solidFill>
                      <a:srgbClr val="000000"/>
                    </a:solidFill>
                    <a:cs typeface="Arial" panose="020B0604020202020204" pitchFamily="34" charset="0"/>
                    <a:sym typeface="Arial"/>
                  </a:rPr>
                  <a:t> cắt nhau theo giao tuyến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𝑎</m:t>
                    </m:r>
                  </m:oMath>
                </a14:m>
                <a:r>
                  <a:rPr lang="vi-VN" sz="3600" kern="0">
                    <a:solidFill>
                      <a:srgbClr val="000000"/>
                    </a:solidFill>
                    <a:cs typeface="Arial" panose="020B0604020202020204" pitchFamily="34" charset="0"/>
                    <a:sym typeface="Arial"/>
                  </a:rPr>
                  <a:t> và cùng vuông góc với mặt phẳng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𝑅</m:t>
                    </m:r>
                    <m:r>
                      <a:rPr lang="vi-VN" sz="3600" i="1" kern="0" smtClean="0">
                        <a:solidFill>
                          <a:srgbClr val="000000"/>
                        </a:solidFill>
                        <a:latin typeface="Cambria Math" panose="02040503050406030204" pitchFamily="18" charset="0"/>
                        <a:cs typeface="Arial" panose="020B0604020202020204" pitchFamily="34" charset="0"/>
                        <a:sym typeface="Arial"/>
                      </a:rPr>
                      <m:t>)</m:t>
                    </m:r>
                  </m:oMath>
                </a14:m>
                <a:r>
                  <a:rPr lang="vi-VN" sz="3600" kern="0">
                    <a:solidFill>
                      <a:srgbClr val="000000"/>
                    </a:solidFill>
                    <a:cs typeface="Arial" panose="020B0604020202020204" pitchFamily="34" charset="0"/>
                    <a:sym typeface="Arial"/>
                  </a:rPr>
                  <a:t>. Gọi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𝑂</m:t>
                    </m:r>
                  </m:oMath>
                </a14:m>
                <a:r>
                  <a:rPr lang="vi-VN" sz="3600" kern="0">
                    <a:solidFill>
                      <a:srgbClr val="000000"/>
                    </a:solidFill>
                    <a:cs typeface="Arial" panose="020B0604020202020204" pitchFamily="34" charset="0"/>
                    <a:sym typeface="Arial"/>
                  </a:rPr>
                  <a:t> là một điểm thuộc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𝑎</m:t>
                    </m:r>
                  </m:oMath>
                </a14:m>
                <a:r>
                  <a:rPr lang="vi-VN" sz="3600" kern="0">
                    <a:solidFill>
                      <a:srgbClr val="000000"/>
                    </a:solidFill>
                    <a:cs typeface="Arial" panose="020B0604020202020204" pitchFamily="34" charset="0"/>
                    <a:sym typeface="Arial"/>
                  </a:rPr>
                  <a:t> và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𝑎</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 </m:t>
                    </m:r>
                  </m:oMath>
                </a14:m>
                <a:r>
                  <a:rPr lang="vi-VN" sz="3600" kern="0">
                    <a:solidFill>
                      <a:srgbClr val="000000"/>
                    </a:solidFill>
                    <a:cs typeface="Arial" panose="020B0604020202020204" pitchFamily="34" charset="0"/>
                    <a:sym typeface="Arial"/>
                  </a:rPr>
                  <a:t>là đường thẳng qua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𝑂</m:t>
                    </m:r>
                  </m:oMath>
                </a14:m>
                <a:r>
                  <a:rPr lang="vi-VN" sz="3600" kern="0">
                    <a:solidFill>
                      <a:srgbClr val="000000"/>
                    </a:solidFill>
                    <a:cs typeface="Arial" panose="020B0604020202020204" pitchFamily="34" charset="0"/>
                    <a:sym typeface="Arial"/>
                  </a:rPr>
                  <a:t> và vuông góc với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𝑅</m:t>
                    </m:r>
                    <m:r>
                      <a:rPr lang="vi-VN" sz="3600" i="1" kern="0" smtClean="0">
                        <a:solidFill>
                          <a:srgbClr val="000000"/>
                        </a:solidFill>
                        <a:latin typeface="Cambria Math" panose="02040503050406030204" pitchFamily="18" charset="0"/>
                        <a:cs typeface="Arial" panose="020B0604020202020204" pitchFamily="34" charset="0"/>
                        <a:sym typeface="Arial"/>
                      </a:rPr>
                      <m:t>)</m:t>
                    </m:r>
                  </m:oMath>
                </a14:m>
                <a:r>
                  <a:rPr lang="vi-VN" sz="3600" kern="0">
                    <a:solidFill>
                      <a:srgbClr val="000000"/>
                    </a:solidFill>
                    <a:cs typeface="Arial" panose="020B0604020202020204" pitchFamily="34" charset="0"/>
                    <a:sym typeface="Arial"/>
                  </a:rPr>
                  <a:t>.</a:t>
                </a:r>
                <a:endParaRPr lang="en-US" sz="3600" kern="0" smtClean="0">
                  <a:solidFill>
                    <a:srgbClr val="000000"/>
                  </a:solidFill>
                  <a:cs typeface="Arial" panose="020B0604020202020204" pitchFamily="34" charset="0"/>
                  <a:sym typeface="Arial"/>
                </a:endParaRPr>
              </a:p>
              <a:p>
                <a:pPr lvl="0" algn="just">
                  <a:lnSpc>
                    <a:spcPct val="150000"/>
                  </a:lnSpc>
                </a:pP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a) Hỏi </a:t>
                </a:r>
                <a14:m>
                  <m:oMath xmlns:m="http://schemas.openxmlformats.org/officeDocument/2006/math">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𝑎</m:t>
                    </m:r>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m:t>
                    </m:r>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 </m:t>
                    </m:r>
                  </m:oMath>
                </a14:m>
                <a:r>
                  <a:rPr lang="en-US" sz="3600">
                    <a:solidFill>
                      <a:prstClr val="black"/>
                    </a:solidFill>
                    <a:latin typeface="Arial" panose="020B0604020202020204" pitchFamily="34" charset="0"/>
                    <a:ea typeface="Arial" panose="020B0604020202020204" pitchFamily="34" charset="0"/>
                    <a:cs typeface="Arial" panose="020B0604020202020204" pitchFamily="34" charset="0"/>
                  </a:rPr>
                  <a:t>có nằm trong các mặt phẳng </a:t>
                </a:r>
                <a14:m>
                  <m:oMath xmlns:m="http://schemas.openxmlformats.org/officeDocument/2006/math">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m:t>
                    </m:r>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𝑃</m:t>
                    </m:r>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𝑄</m:t>
                    </m:r>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m:t>
                    </m:r>
                  </m:oMath>
                </a14:m>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hay không</a:t>
                </a:r>
                <a:r>
                  <a:rPr lang="en-US" sz="3600" smtClean="0">
                    <a:solidFill>
                      <a:prstClr val="black"/>
                    </a:solidFill>
                    <a:latin typeface="Arial" panose="020B0604020202020204" pitchFamily="34" charset="0"/>
                    <a:ea typeface="Arial" panose="020B0604020202020204" pitchFamily="34" charset="0"/>
                    <a:cs typeface="Arial" panose="020B0604020202020204" pitchFamily="34" charset="0"/>
                  </a:rPr>
                  <a:t>?</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b) Tìm mối quan hệ giữa </a:t>
                </a:r>
                <a14:m>
                  <m:oMath xmlns:m="http://schemas.openxmlformats.org/officeDocument/2006/math">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𝑎</m:t>
                    </m:r>
                  </m:oMath>
                </a14:m>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𝑎</m:t>
                    </m:r>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m:t>
                    </m:r>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m:t>
                    </m:r>
                  </m:oMath>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c) Tìm mối quan hệ giữa </a:t>
                </a:r>
                <a14:m>
                  <m:oMath xmlns:m="http://schemas.openxmlformats.org/officeDocument/2006/math">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𝑎</m:t>
                    </m:r>
                  </m:oMath>
                </a14:m>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m:t>
                    </m:r>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𝑅</m:t>
                    </m:r>
                    <m:r>
                      <a:rPr lang="en-US" sz="3600" i="1" smtClean="0">
                        <a:solidFill>
                          <a:prstClr val="black"/>
                        </a:solidFill>
                        <a:latin typeface="Cambria Math" panose="02040503050406030204" pitchFamily="18" charset="0"/>
                        <a:ea typeface="Arial" panose="020B0604020202020204" pitchFamily="34" charset="0"/>
                        <a:cs typeface="Arial" panose="020B0604020202020204" pitchFamily="34" charset="0"/>
                      </a:rPr>
                      <m:t>).</m:t>
                    </m:r>
                  </m:oMath>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707362" y="114300"/>
                <a:ext cx="14123438" cy="5078313"/>
              </a:xfrm>
              <a:prstGeom prst="rect">
                <a:avLst/>
              </a:prstGeom>
              <a:blipFill>
                <a:blip r:embed="rId3"/>
                <a:stretch>
                  <a:fillRect l="-1295" r="-1338" b="-1561"/>
                </a:stretch>
              </a:blipFill>
            </p:spPr>
            <p:txBody>
              <a:bodyPr/>
              <a:lstStyle/>
              <a:p>
                <a:r>
                  <a:rPr lang="en-US">
                    <a:noFill/>
                  </a:rPr>
                  <a:t> </a:t>
                </a:r>
              </a:p>
            </p:txBody>
          </p:sp>
        </mc:Fallback>
      </mc:AlternateContent>
      <p:sp>
        <p:nvSpPr>
          <p:cNvPr id="12" name="Title 21"/>
          <p:cNvSpPr txBox="1">
            <a:spLocks/>
          </p:cNvSpPr>
          <p:nvPr/>
        </p:nvSpPr>
        <p:spPr>
          <a:xfrm>
            <a:off x="1905000" y="464003"/>
            <a:ext cx="1609163" cy="914400"/>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4</a:t>
            </a:r>
            <a:endParaRPr kumimoji="0" lang="en-US" sz="3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18" name="Picture 17"/>
          <p:cNvPicPr>
            <a:picLocks noChangeAspect="1"/>
          </p:cNvPicPr>
          <p:nvPr/>
        </p:nvPicPr>
        <p:blipFill>
          <a:blip r:embed="rId4"/>
          <a:stretch>
            <a:fillRect/>
          </a:stretch>
        </p:blipFill>
        <p:spPr>
          <a:xfrm>
            <a:off x="1828800" y="6144065"/>
            <a:ext cx="6629400" cy="4028635"/>
          </a:xfrm>
          <a:prstGeom prst="rect">
            <a:avLst/>
          </a:prstGeom>
        </p:spPr>
      </p:pic>
      <mc:AlternateContent xmlns:mc="http://schemas.openxmlformats.org/markup-compatibility/2006">
        <mc:Choice xmlns:a14="http://schemas.microsoft.com/office/drawing/2010/main" Requires="a14">
          <p:sp>
            <p:nvSpPr>
              <p:cNvPr id="19" name="Rectangle 18"/>
              <p:cNvSpPr/>
              <p:nvPr/>
            </p:nvSpPr>
            <p:spPr>
              <a:xfrm>
                <a:off x="9191474" y="5704221"/>
                <a:ext cx="9172726" cy="4452437"/>
              </a:xfrm>
              <a:prstGeom prst="rect">
                <a:avLst/>
              </a:prstGeom>
            </p:spPr>
            <p:txBody>
              <a:bodyPr wrap="square">
                <a:spAutoFit/>
              </a:bodyPr>
              <a:lstStyle/>
              <a:p>
                <a:pPr>
                  <a:lnSpc>
                    <a:spcPct val="150000"/>
                  </a:lnSpc>
                  <a:spcBef>
                    <a:spcPts val="300"/>
                  </a:spcBef>
                  <a:spcAft>
                    <a:spcPts val="300"/>
                  </a:spcAft>
                </a:pPr>
                <a:r>
                  <a:rPr lang="en-US" sz="3600" kern="100">
                    <a:latin typeface="Arial" panose="020B0604020202020204" pitchFamily="34" charset="0"/>
                    <a:ea typeface="Calibri" panose="020F0502020204030204" pitchFamily="34" charset="0"/>
                    <a:cs typeface="Arial" panose="020B0604020202020204" pitchFamily="34" charset="0"/>
                  </a:rPr>
                  <a:t>a) Do </a:t>
                </a:r>
                <a14:m>
                  <m:oMath xmlns:m="http://schemas.openxmlformats.org/officeDocument/2006/math">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e>
                    </m:d>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𝑅</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và đường thẳng </a:t>
                </a:r>
                <a14:m>
                  <m:oMath xmlns:m="http://schemas.openxmlformats.org/officeDocument/2006/math">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kern="100">
                    <a:effectLst/>
                    <a:latin typeface="Arial" panose="020B0604020202020204" pitchFamily="34" charset="0"/>
                    <a:ea typeface="Calibri" panose="020F0502020204030204" pitchFamily="34" charset="0"/>
                    <a:cs typeface="Arial" panose="020B0604020202020204" pitchFamily="34" charset="0"/>
                  </a:rPr>
                  <a:t> đi qua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𝑂</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vuông góc với </a:t>
                </a: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𝑅</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Tương tự, </a:t>
                </a:r>
                <a14:m>
                  <m:oMath xmlns:m="http://schemas.openxmlformats.org/officeDocument/2006/math">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𝑄</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spcBef>
                    <a:spcPts val="300"/>
                  </a:spcBef>
                  <a:spcAft>
                    <a:spcPts val="300"/>
                  </a:spcAft>
                </a:pPr>
                <a:r>
                  <a:rPr lang="en-US" sz="3600" kern="100">
                    <a:effectLst/>
                    <a:latin typeface="Arial" panose="020B0604020202020204" pitchFamily="34" charset="0"/>
                    <a:ea typeface="Calibri" panose="020F0502020204030204" pitchFamily="34" charset="0"/>
                    <a:cs typeface="Arial" panose="020B0604020202020204" pitchFamily="34" charset="0"/>
                  </a:rPr>
                  <a:t>b) Do </a:t>
                </a:r>
                <a14:m>
                  <m:oMath xmlns:m="http://schemas.openxmlformats.org/officeDocument/2006/math">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𝑄</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r>
                  <a:rPr lang="en-US" sz="3600" kern="100">
                    <a:effectLst/>
                    <a:latin typeface="Arial" panose="020B0604020202020204" pitchFamily="34" charset="0"/>
                    <a:ea typeface="Calibri" panose="020F0502020204030204" pitchFamily="34" charset="0"/>
                    <a:cs typeface="Arial" panose="020B0604020202020204" pitchFamily="34" charset="0"/>
                  </a:rPr>
                  <a:t>c) Do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3600" kern="100">
                    <a:effectLst/>
                    <a:latin typeface="Arial" panose="020B0604020202020204" pitchFamily="34" charset="0"/>
                    <a:ea typeface="Calibri" panose="020F0502020204030204" pitchFamily="34" charset="0"/>
                    <a:cs typeface="Arial" panose="020B0604020202020204" pitchFamily="34" charset="0"/>
                  </a:rPr>
                  <a:t> trùng </a:t>
                </a:r>
                <a14:m>
                  <m:oMath xmlns:m="http://schemas.openxmlformats.org/officeDocument/2006/math">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kern="1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𝑅</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19" name="Rectangle 18"/>
              <p:cNvSpPr>
                <a:spLocks noRot="1" noChangeAspect="1" noMove="1" noResize="1" noEditPoints="1" noAdjustHandles="1" noChangeArrowheads="1" noChangeShapeType="1" noTextEdit="1"/>
              </p:cNvSpPr>
              <p:nvPr/>
            </p:nvSpPr>
            <p:spPr>
              <a:xfrm>
                <a:off x="9191474" y="5704221"/>
                <a:ext cx="9172726" cy="4452437"/>
              </a:xfrm>
              <a:prstGeom prst="rect">
                <a:avLst/>
              </a:prstGeom>
              <a:blipFill>
                <a:blip r:embed="rId5"/>
                <a:stretch>
                  <a:fillRect l="-2060" b="-822"/>
                </a:stretch>
              </a:blipFill>
            </p:spPr>
            <p:txBody>
              <a:bodyPr/>
              <a:lstStyle/>
              <a:p>
                <a:r>
                  <a:rPr lang="en-US">
                    <a:noFill/>
                  </a:rPr>
                  <a:t> </a:t>
                </a:r>
              </a:p>
            </p:txBody>
          </p:sp>
        </mc:Fallback>
      </mc:AlternateContent>
      <p:sp>
        <p:nvSpPr>
          <p:cNvPr id="21" name="Rectangle 20"/>
          <p:cNvSpPr/>
          <p:nvPr/>
        </p:nvSpPr>
        <p:spPr>
          <a:xfrm>
            <a:off x="1979734" y="5187584"/>
            <a:ext cx="1223412" cy="654025"/>
          </a:xfrm>
          <a:prstGeom prst="rect">
            <a:avLst/>
          </a:prstGeom>
        </p:spPr>
        <p:txBody>
          <a:bodyPr wrap="none">
            <a:spAutoFit/>
          </a:bodyPr>
          <a:lstStyle/>
          <a:p>
            <a:pPr marL="0" marR="0" lvl="0" indent="0" algn="just" defTabSz="1828800" rtl="0" eaLnBrk="1" fontAlgn="auto" latinLnBrk="0" hangingPunct="1">
              <a:spcBef>
                <a:spcPts val="600"/>
              </a:spcBef>
              <a:spcAft>
                <a:spcPts val="600"/>
              </a:spcAft>
              <a:buClr>
                <a:srgbClr val="000000"/>
              </a:buClr>
              <a:buSzTx/>
              <a:buFontTx/>
              <a:buNone/>
              <a:tabLst/>
              <a:defRPr/>
            </a:pPr>
            <a:r>
              <a:rPr kumimoji="0" lang="en-US" sz="365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22" name="Picture 21"/>
          <p:cNvPicPr>
            <a:picLocks noChangeAspect="1"/>
          </p:cNvPicPr>
          <p:nvPr/>
        </p:nvPicPr>
        <p:blipFill>
          <a:blip r:embed="rId6"/>
          <a:stretch>
            <a:fillRect/>
          </a:stretch>
        </p:blipFill>
        <p:spPr>
          <a:xfrm>
            <a:off x="17221200" y="4152900"/>
            <a:ext cx="762000" cy="840442"/>
          </a:xfrm>
          <a:prstGeom prst="rect">
            <a:avLst/>
          </a:prstGeom>
        </p:spPr>
      </p:pic>
    </p:spTree>
    <p:extLst>
      <p:ext uri="{BB962C8B-B14F-4D97-AF65-F5344CB8AC3E}">
        <p14:creationId xmlns:p14="http://schemas.microsoft.com/office/powerpoint/2010/main" val="411542610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wipe(down)">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wipe(left)">
                                      <p:cBhvr>
                                        <p:cTn id="34" dur="500"/>
                                        <p:tgtEl>
                                          <p:spTgt spid="1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9"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754822" y="976788"/>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706356" y="8103158"/>
            <a:ext cx="21695015" cy="10239898"/>
            <a:chOff x="0" y="0"/>
            <a:chExt cx="1424432" cy="672322"/>
          </a:xfrm>
        </p:grpSpPr>
        <p:sp>
          <p:nvSpPr>
            <p:cNvPr id="6" name="Freeform 6"/>
            <p:cNvSpPr/>
            <p:nvPr/>
          </p:nvSpPr>
          <p:spPr>
            <a:xfrm>
              <a:off x="0" y="0"/>
              <a:ext cx="1424432" cy="672322"/>
            </a:xfrm>
            <a:custGeom>
              <a:avLst/>
              <a:gdLst/>
              <a:ahLst/>
              <a:cxnLst/>
              <a:rect l="l" t="t" r="r" b="b"/>
              <a:pathLst>
                <a:path w="1424432" h="672322">
                  <a:moveTo>
                    <a:pt x="712216" y="0"/>
                  </a:moveTo>
                  <a:cubicBezTo>
                    <a:pt x="318870" y="0"/>
                    <a:pt x="0" y="150504"/>
                    <a:pt x="0" y="336161"/>
                  </a:cubicBezTo>
                  <a:cubicBezTo>
                    <a:pt x="0" y="521818"/>
                    <a:pt x="318870" y="672322"/>
                    <a:pt x="712216" y="672322"/>
                  </a:cubicBezTo>
                  <a:cubicBezTo>
                    <a:pt x="1105562" y="672322"/>
                    <a:pt x="1424432" y="521818"/>
                    <a:pt x="1424432" y="336161"/>
                  </a:cubicBezTo>
                  <a:cubicBezTo>
                    <a:pt x="1424432" y="150504"/>
                    <a:pt x="1105562" y="0"/>
                    <a:pt x="712216" y="0"/>
                  </a:cubicBezTo>
                  <a:close/>
                </a:path>
              </a:pathLst>
            </a:custGeom>
            <a:solidFill>
              <a:srgbClr val="A3DFBE"/>
            </a:solidFill>
            <a:ln w="28575" cap="sq">
              <a:solidFill>
                <a:srgbClr val="231F20"/>
              </a:solidFill>
              <a:prstDash val="solid"/>
              <a:miter/>
            </a:ln>
          </p:spPr>
        </p:sp>
        <p:sp>
          <p:nvSpPr>
            <p:cNvPr id="7" name="TextBox 7"/>
            <p:cNvSpPr txBox="1"/>
            <p:nvPr/>
          </p:nvSpPr>
          <p:spPr>
            <a:xfrm>
              <a:off x="133540" y="5880"/>
              <a:ext cx="1157351" cy="603412"/>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12078" y="2845041"/>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 xmlns:asvg="http://schemas.microsoft.com/office/drawing/2016/SVG/main" r:embed="rId9"/>
                </a:ext>
              </a:extLst>
            </a:blip>
            <a:stretch>
              <a:fillRect l="-16131" t="-123580" r="-514491" b="-293597"/>
            </a:stretch>
          </a:blipFill>
        </p:spPr>
      </p:sp>
      <p:sp>
        <p:nvSpPr>
          <p:cNvPr id="18" name="Freeform 18"/>
          <p:cNvSpPr/>
          <p:nvPr/>
        </p:nvSpPr>
        <p:spPr>
          <a:xfrm>
            <a:off x="754822" y="8573713"/>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9" name="Group 19"/>
          <p:cNvGrpSpPr/>
          <p:nvPr/>
        </p:nvGrpSpPr>
        <p:grpSpPr>
          <a:xfrm>
            <a:off x="1445766" y="1943100"/>
            <a:ext cx="15390756" cy="5117859"/>
            <a:chOff x="-43955" y="-128415"/>
            <a:chExt cx="2552939" cy="405865"/>
          </a:xfrm>
        </p:grpSpPr>
        <p:sp>
          <p:nvSpPr>
            <p:cNvPr id="20" name="Freeform 20"/>
            <p:cNvSpPr/>
            <p:nvPr/>
          </p:nvSpPr>
          <p:spPr>
            <a:xfrm>
              <a:off x="-43955" y="-63470"/>
              <a:ext cx="2552939" cy="294042"/>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p:sp>
          <p:nvSpPr>
            <p:cNvPr id="21" name="TextBox 21"/>
            <p:cNvSpPr txBox="1"/>
            <p:nvPr/>
          </p:nvSpPr>
          <p:spPr>
            <a:xfrm>
              <a:off x="31140" y="-128415"/>
              <a:ext cx="2402749" cy="405865"/>
            </a:xfrm>
            <a:prstGeom prst="rect">
              <a:avLst/>
            </a:prstGeom>
          </p:spPr>
          <p:txBody>
            <a:bodyPr lIns="50800" tIns="50800" rIns="50800" bIns="50800" rtlCol="0" anchor="ctr"/>
            <a:lstStyle/>
            <a:p>
              <a:pPr lvl="0" algn="just">
                <a:lnSpc>
                  <a:spcPct val="165000"/>
                </a:lnSpc>
                <a:spcBef>
                  <a:spcPts val="300"/>
                </a:spcBef>
                <a:spcAft>
                  <a:spcPts val="300"/>
                </a:spcAft>
              </a:pPr>
              <a:r>
                <a:rPr lang="vi-VN" sz="4500">
                  <a:solidFill>
                    <a:prstClr val="black"/>
                  </a:solidFill>
                  <a:ea typeface="Dotum" panose="020B0600000101010101" pitchFamily="34" charset="-127"/>
                  <a:cs typeface="Arial" panose="020B0604020202020204" pitchFamily="34" charset="0"/>
                </a:rPr>
                <a:t>Nếu hai mặt phẳng cắt nhau và cùng vuông góc với một mặt phẳng thứ ba thì giao tuyến của chúng vuông góc với mặt phẳng thứ ba đó.</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sp>
        <p:nvSpPr>
          <p:cNvPr id="17" name="Rectangle 16"/>
          <p:cNvSpPr/>
          <p:nvPr/>
        </p:nvSpPr>
        <p:spPr>
          <a:xfrm>
            <a:off x="7150054" y="485764"/>
            <a:ext cx="3982180" cy="160973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Kết luận</a:t>
            </a:r>
          </a:p>
        </p:txBody>
      </p:sp>
      <p:sp>
        <p:nvSpPr>
          <p:cNvPr id="23" name="Freeform 15"/>
          <p:cNvSpPr/>
          <p:nvPr/>
        </p:nvSpPr>
        <p:spPr>
          <a:xfrm rot="4276557">
            <a:off x="15789731" y="7335289"/>
            <a:ext cx="846754" cy="1535738"/>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162170143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8" name="TextBox 7"/>
              <p:cNvSpPr txBox="1"/>
              <p:nvPr/>
            </p:nvSpPr>
            <p:spPr>
              <a:xfrm>
                <a:off x="1181100" y="686576"/>
                <a:ext cx="15925800" cy="3416320"/>
              </a:xfrm>
              <a:prstGeom prst="rect">
                <a:avLst/>
              </a:prstGeom>
              <a:noFill/>
            </p:spPr>
            <p:txBody>
              <a:bodyPr wrap="square" rtlCol="0">
                <a:spAutoFit/>
              </a:bodyPr>
              <a:lstStyle/>
              <a:p>
                <a:pPr lvl="0" algn="just">
                  <a:lnSpc>
                    <a:spcPct val="150000"/>
                  </a:lnSpc>
                  <a:buClr>
                    <a:srgbClr val="000000"/>
                  </a:buClr>
                </a:pPr>
                <a:r>
                  <a:rPr kumimoji="0" lang="en-US" sz="3600" b="1" i="0" u="none" strike="noStrike" kern="0" cap="none" spc="0" normalizeH="0" baseline="0" noProof="0" smtClean="0">
                    <a:ln>
                      <a:noFill/>
                    </a:ln>
                    <a:solidFill>
                      <a:srgbClr val="FDFDFD"/>
                    </a:solidFill>
                    <a:effectLst/>
                    <a:highlight>
                      <a:srgbClr val="CE4D8E"/>
                    </a:highlight>
                    <a:uLnTx/>
                    <a:uFillTx/>
                    <a:latin typeface="Arial"/>
                    <a:cs typeface="Arial"/>
                    <a:sym typeface="Arial"/>
                  </a:rPr>
                  <a:t>Ví dụ 3:</a:t>
                </a:r>
                <a:r>
                  <a:rPr kumimoji="0" lang="en-US" sz="3600" b="0" i="0" u="none" strike="noStrike" kern="1200" cap="none" spc="0" normalizeH="0" baseline="0" noProof="0" smtClean="0">
                    <a:ln>
                      <a:noFill/>
                    </a:ln>
                    <a:solidFill>
                      <a:srgbClr val="FDFDFD"/>
                    </a:solidFill>
                    <a:effectLst/>
                    <a:uLnTx/>
                    <a:uFillTx/>
                    <a:latin typeface="Arial"/>
                    <a:cs typeface="Arial" panose="020B0604020202020204" pitchFamily="34" charset="0"/>
                    <a:sym typeface="Arial"/>
                  </a:rPr>
                  <a:t> </a:t>
                </a:r>
                <a:r>
                  <a:rPr lang="vi-VN" sz="3600" kern="0">
                    <a:solidFill>
                      <a:srgbClr val="000000"/>
                    </a:solidFill>
                    <a:cs typeface="Arial" panose="020B0604020202020204" pitchFamily="34" charset="0"/>
                    <a:sym typeface="Arial"/>
                  </a:rPr>
                  <a:t>Cho hình chóp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𝑆</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𝐴𝐵𝐶𝐷</m:t>
                    </m:r>
                  </m:oMath>
                </a14:m>
                <a:r>
                  <a:rPr lang="vi-VN" sz="3600" kern="0">
                    <a:solidFill>
                      <a:srgbClr val="000000"/>
                    </a:solidFill>
                    <a:cs typeface="Arial" panose="020B0604020202020204" pitchFamily="34" charset="0"/>
                    <a:sym typeface="Arial"/>
                  </a:rPr>
                  <a:t> có đáy là hình chữ nhật và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𝑆𝐴</m:t>
                    </m:r>
                    <m:r>
                      <a:rPr lang="en-US" sz="3600" i="1" kern="100">
                        <a:latin typeface="Cambria Math" panose="02040503050406030204" pitchFamily="18" charset="0"/>
                        <a:ea typeface="Calibri" panose="020F0502020204030204" pitchFamily="34" charset="0"/>
                        <a:cs typeface="Times New Roman" panose="02020603050405020304" pitchFamily="18" charset="0"/>
                      </a:rPr>
                      <m:t>⊥</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𝐴𝐵𝐶𝐷</m:t>
                    </m:r>
                    <m:r>
                      <a:rPr lang="vi-VN" sz="3600" i="1" kern="0" smtClean="0">
                        <a:solidFill>
                          <a:srgbClr val="000000"/>
                        </a:solidFill>
                        <a:latin typeface="Cambria Math" panose="02040503050406030204" pitchFamily="18" charset="0"/>
                        <a:cs typeface="Arial" panose="020B0604020202020204" pitchFamily="34" charset="0"/>
                        <a:sym typeface="Arial"/>
                      </a:rPr>
                      <m:t>). </m:t>
                    </m:r>
                  </m:oMath>
                </a14:m>
                <a:r>
                  <a:rPr lang="en-US" sz="3600" kern="0" smtClean="0">
                    <a:solidFill>
                      <a:srgbClr val="000000"/>
                    </a:solidFill>
                    <a:cs typeface="Arial" panose="020B0604020202020204" pitchFamily="34" charset="0"/>
                    <a:sym typeface="Arial"/>
                  </a:rPr>
                  <a:t>  </a:t>
                </a:r>
                <a:r>
                  <a:rPr lang="vi-VN" sz="3600" kern="0" smtClean="0">
                    <a:solidFill>
                      <a:srgbClr val="000000"/>
                    </a:solidFill>
                    <a:cs typeface="Arial" panose="020B0604020202020204" pitchFamily="34" charset="0"/>
                    <a:sym typeface="Arial"/>
                  </a:rPr>
                  <a:t>Gọi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𝐵</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 </m:t>
                    </m:r>
                    <m:r>
                      <a:rPr lang="vi-VN" sz="3600" i="1" kern="0" smtClean="0">
                        <a:solidFill>
                          <a:srgbClr val="000000"/>
                        </a:solidFill>
                        <a:latin typeface="Cambria Math" panose="02040503050406030204" pitchFamily="18" charset="0"/>
                        <a:cs typeface="Arial" panose="020B0604020202020204" pitchFamily="34" charset="0"/>
                        <a:sym typeface="Arial"/>
                      </a:rPr>
                      <m:t>𝐶</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 </m:t>
                    </m:r>
                    <m:r>
                      <a:rPr lang="vi-VN" sz="3600" i="1" kern="0" smtClean="0">
                        <a:solidFill>
                          <a:srgbClr val="000000"/>
                        </a:solidFill>
                        <a:latin typeface="Cambria Math" panose="02040503050406030204" pitchFamily="18" charset="0"/>
                        <a:cs typeface="Arial" panose="020B0604020202020204" pitchFamily="34" charset="0"/>
                        <a:sym typeface="Arial"/>
                      </a:rPr>
                      <m:t>𝐷</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 </m:t>
                    </m:r>
                  </m:oMath>
                </a14:m>
                <a:r>
                  <a:rPr lang="vi-VN" sz="3600" kern="0">
                    <a:solidFill>
                      <a:srgbClr val="000000"/>
                    </a:solidFill>
                    <a:cs typeface="Arial" panose="020B0604020202020204" pitchFamily="34" charset="0"/>
                    <a:sym typeface="Arial"/>
                  </a:rPr>
                  <a:t>tương ứng là hình chiếu của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𝐴</m:t>
                    </m:r>
                  </m:oMath>
                </a14:m>
                <a:r>
                  <a:rPr lang="vi-VN" sz="3600" kern="0">
                    <a:solidFill>
                      <a:srgbClr val="000000"/>
                    </a:solidFill>
                    <a:cs typeface="Arial" panose="020B0604020202020204" pitchFamily="34" charset="0"/>
                    <a:sym typeface="Arial"/>
                  </a:rPr>
                  <a:t> trên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𝑆𝐵</m:t>
                    </m:r>
                    <m:r>
                      <a:rPr lang="vi-VN" sz="3600" i="1" kern="0" smtClean="0">
                        <a:solidFill>
                          <a:srgbClr val="000000"/>
                        </a:solidFill>
                        <a:latin typeface="Cambria Math" panose="02040503050406030204" pitchFamily="18" charset="0"/>
                        <a:cs typeface="Arial" panose="020B0604020202020204" pitchFamily="34" charset="0"/>
                        <a:sym typeface="Arial"/>
                      </a:rPr>
                      <m:t>, </m:t>
                    </m:r>
                    <m:r>
                      <a:rPr lang="vi-VN" sz="3600" i="1" kern="0" smtClean="0">
                        <a:solidFill>
                          <a:srgbClr val="000000"/>
                        </a:solidFill>
                        <a:latin typeface="Cambria Math" panose="02040503050406030204" pitchFamily="18" charset="0"/>
                        <a:cs typeface="Arial" panose="020B0604020202020204" pitchFamily="34" charset="0"/>
                        <a:sym typeface="Arial"/>
                      </a:rPr>
                      <m:t>𝑆𝐶</m:t>
                    </m:r>
                    <m:r>
                      <a:rPr lang="vi-VN" sz="3600" i="1" kern="0" smtClean="0">
                        <a:solidFill>
                          <a:srgbClr val="000000"/>
                        </a:solidFill>
                        <a:latin typeface="Cambria Math" panose="02040503050406030204" pitchFamily="18" charset="0"/>
                        <a:cs typeface="Arial" panose="020B0604020202020204" pitchFamily="34" charset="0"/>
                        <a:sym typeface="Arial"/>
                      </a:rPr>
                      <m:t>, </m:t>
                    </m:r>
                    <m:r>
                      <a:rPr lang="vi-VN" sz="3600" i="1" kern="0" smtClean="0">
                        <a:solidFill>
                          <a:srgbClr val="000000"/>
                        </a:solidFill>
                        <a:latin typeface="Cambria Math" panose="02040503050406030204" pitchFamily="18" charset="0"/>
                        <a:cs typeface="Arial" panose="020B0604020202020204" pitchFamily="34" charset="0"/>
                        <a:sym typeface="Arial"/>
                      </a:rPr>
                      <m:t>𝑆𝐷</m:t>
                    </m:r>
                  </m:oMath>
                </a14:m>
                <a:r>
                  <a:rPr lang="vi-VN" sz="3600" kern="0" smtClean="0">
                    <a:solidFill>
                      <a:srgbClr val="000000"/>
                    </a:solidFill>
                    <a:cs typeface="Arial" panose="020B0604020202020204" pitchFamily="34" charset="0"/>
                    <a:sym typeface="Arial"/>
                  </a:rPr>
                  <a:t>. </a:t>
                </a:r>
                <a:r>
                  <a:rPr lang="vi-VN" sz="3600" kern="0">
                    <a:solidFill>
                      <a:srgbClr val="000000"/>
                    </a:solidFill>
                    <a:cs typeface="Arial" panose="020B0604020202020204" pitchFamily="34" charset="0"/>
                    <a:sym typeface="Arial"/>
                  </a:rPr>
                  <a:t>Chứng minh rằng:</a:t>
                </a:r>
              </a:p>
              <a:p>
                <a:pPr lvl="0" algn="just">
                  <a:lnSpc>
                    <a:spcPct val="150000"/>
                  </a:lnSpc>
                  <a:buClr>
                    <a:srgbClr val="000000"/>
                  </a:buClr>
                </a:pPr>
                <a:r>
                  <a:rPr lang="vi-VN" sz="3600" kern="0">
                    <a:solidFill>
                      <a:srgbClr val="000000"/>
                    </a:solidFill>
                    <a:cs typeface="Arial" panose="020B0604020202020204" pitchFamily="34" charset="0"/>
                    <a:sym typeface="Arial"/>
                  </a:rPr>
                  <a:t>a)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𝑆𝐵𝐶</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𝑆𝐴𝐵</m:t>
                    </m:r>
                    <m:r>
                      <a:rPr lang="vi-VN" sz="3600" i="1" kern="0" smtClean="0">
                        <a:solidFill>
                          <a:srgbClr val="000000"/>
                        </a:solidFill>
                        <a:latin typeface="Cambria Math" panose="02040503050406030204" pitchFamily="18" charset="0"/>
                        <a:cs typeface="Arial" panose="020B0604020202020204" pitchFamily="34" charset="0"/>
                        <a:sym typeface="Arial"/>
                      </a:rPr>
                      <m:t>), </m:t>
                    </m:r>
                    <m:r>
                      <a:rPr lang="vi-VN" sz="3600" i="1" kern="0" smtClean="0">
                        <a:solidFill>
                          <a:srgbClr val="000000"/>
                        </a:solidFill>
                        <a:latin typeface="Cambria Math" panose="02040503050406030204" pitchFamily="18" charset="0"/>
                        <a:cs typeface="Arial" panose="020B0604020202020204" pitchFamily="34" charset="0"/>
                        <a:sym typeface="Arial"/>
                      </a:rPr>
                      <m:t>𝐴𝐵</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𝑆𝐵𝐶</m:t>
                    </m:r>
                    <m:r>
                      <a:rPr lang="vi-VN" sz="3600" i="1" kern="0" smtClean="0">
                        <a:solidFill>
                          <a:srgbClr val="000000"/>
                        </a:solidFill>
                        <a:latin typeface="Cambria Math" panose="02040503050406030204" pitchFamily="18" charset="0"/>
                        <a:cs typeface="Arial" panose="020B0604020202020204" pitchFamily="34" charset="0"/>
                        <a:sym typeface="Arial"/>
                      </a:rPr>
                      <m:t>), </m:t>
                    </m:r>
                    <m:r>
                      <a:rPr lang="vi-VN" sz="3600" i="1" kern="0" smtClean="0">
                        <a:solidFill>
                          <a:srgbClr val="000000"/>
                        </a:solidFill>
                        <a:latin typeface="Cambria Math" panose="02040503050406030204" pitchFamily="18" charset="0"/>
                        <a:cs typeface="Arial" panose="020B0604020202020204" pitchFamily="34" charset="0"/>
                        <a:sym typeface="Arial"/>
                      </a:rPr>
                      <m:t>𝐴𝐷</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𝑆𝐶𝐷</m:t>
                    </m:r>
                    <m:r>
                      <a:rPr lang="vi-VN" sz="3600" i="1" kern="0" smtClean="0">
                        <a:solidFill>
                          <a:srgbClr val="000000"/>
                        </a:solidFill>
                        <a:latin typeface="Cambria Math" panose="02040503050406030204" pitchFamily="18" charset="0"/>
                        <a:cs typeface="Arial" panose="020B0604020202020204" pitchFamily="34" charset="0"/>
                        <a:sym typeface="Arial"/>
                      </a:rPr>
                      <m:t>).</m:t>
                    </m:r>
                  </m:oMath>
                </a14:m>
                <a:endParaRPr lang="vi-VN" sz="3600" kern="0">
                  <a:solidFill>
                    <a:srgbClr val="000000"/>
                  </a:solidFill>
                  <a:cs typeface="Arial" panose="020B0604020202020204" pitchFamily="34" charset="0"/>
                  <a:sym typeface="Arial"/>
                </a:endParaRPr>
              </a:p>
              <a:p>
                <a:pPr lvl="0" algn="just">
                  <a:lnSpc>
                    <a:spcPct val="150000"/>
                  </a:lnSpc>
                  <a:buClr>
                    <a:srgbClr val="000000"/>
                  </a:buClr>
                </a:pPr>
                <a:r>
                  <a:rPr lang="vi-VN" sz="3600" kern="0">
                    <a:solidFill>
                      <a:srgbClr val="000000"/>
                    </a:solidFill>
                    <a:cs typeface="Arial" panose="020B0604020202020204" pitchFamily="34" charset="0"/>
                    <a:sym typeface="Arial"/>
                  </a:rPr>
                  <a:t>b) Các điểm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𝐴</m:t>
                    </m:r>
                    <m:r>
                      <a:rPr lang="vi-VN" sz="3600" i="1" kern="0" smtClean="0">
                        <a:solidFill>
                          <a:srgbClr val="000000"/>
                        </a:solidFill>
                        <a:latin typeface="Cambria Math" panose="02040503050406030204" pitchFamily="18" charset="0"/>
                        <a:cs typeface="Arial" panose="020B0604020202020204" pitchFamily="34" charset="0"/>
                        <a:sym typeface="Arial"/>
                      </a:rPr>
                      <m:t>, </m:t>
                    </m:r>
                    <m:r>
                      <a:rPr lang="vi-VN" sz="3600" i="1" kern="0" smtClean="0">
                        <a:solidFill>
                          <a:srgbClr val="000000"/>
                        </a:solidFill>
                        <a:latin typeface="Cambria Math" panose="02040503050406030204" pitchFamily="18" charset="0"/>
                        <a:cs typeface="Arial" panose="020B0604020202020204" pitchFamily="34" charset="0"/>
                        <a:sym typeface="Arial"/>
                      </a:rPr>
                      <m:t>𝐵</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 </m:t>
                    </m:r>
                    <m:r>
                      <a:rPr lang="vi-VN" sz="3600" i="1" kern="0" smtClean="0">
                        <a:solidFill>
                          <a:srgbClr val="000000"/>
                        </a:solidFill>
                        <a:latin typeface="Cambria Math" panose="02040503050406030204" pitchFamily="18" charset="0"/>
                        <a:cs typeface="Arial" panose="020B0604020202020204" pitchFamily="34" charset="0"/>
                        <a:sym typeface="Arial"/>
                      </a:rPr>
                      <m:t>𝐶</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 </m:t>
                    </m:r>
                    <m:r>
                      <a:rPr lang="vi-VN" sz="3600" i="1" kern="0" smtClean="0">
                        <a:solidFill>
                          <a:srgbClr val="000000"/>
                        </a:solidFill>
                        <a:latin typeface="Cambria Math" panose="02040503050406030204" pitchFamily="18" charset="0"/>
                        <a:cs typeface="Arial" panose="020B0604020202020204" pitchFamily="34" charset="0"/>
                        <a:sym typeface="Arial"/>
                      </a:rPr>
                      <m:t>𝐷</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 </m:t>
                    </m:r>
                  </m:oMath>
                </a14:m>
                <a:r>
                  <a:rPr lang="vi-VN" sz="3600" kern="0">
                    <a:solidFill>
                      <a:srgbClr val="000000"/>
                    </a:solidFill>
                    <a:cs typeface="Arial" panose="020B0604020202020204" pitchFamily="34" charset="0"/>
                    <a:sym typeface="Arial"/>
                  </a:rPr>
                  <a:t>cùng thuộc một mặt phẳng</a:t>
                </a:r>
                <a14:m>
                  <m:oMath xmlns:m="http://schemas.openxmlformats.org/officeDocument/2006/math">
                    <m:r>
                      <a:rPr lang="en-US" sz="36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kumimoji="0" lang="vi-VN" sz="3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181100" y="686576"/>
                <a:ext cx="15925800" cy="3416320"/>
              </a:xfrm>
              <a:prstGeom prst="rect">
                <a:avLst/>
              </a:prstGeom>
              <a:blipFill>
                <a:blip r:embed="rId2"/>
                <a:stretch>
                  <a:fillRect l="-1187" r="-842" b="-2857"/>
                </a:stretch>
              </a:blipFill>
            </p:spPr>
            <p:txBody>
              <a:bodyPr/>
              <a:lstStyle/>
              <a:p>
                <a:r>
                  <a:rPr lang="en-US">
                    <a:noFill/>
                  </a:rPr>
                  <a:t> </a:t>
                </a:r>
              </a:p>
            </p:txBody>
          </p:sp>
        </mc:Fallback>
      </mc:AlternateContent>
      <p:sp>
        <p:nvSpPr>
          <p:cNvPr id="9" name="Rectangle 8"/>
          <p:cNvSpPr/>
          <p:nvPr/>
        </p:nvSpPr>
        <p:spPr>
          <a:xfrm>
            <a:off x="7253886" y="4170426"/>
            <a:ext cx="1210588" cy="82067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7253886" y="5239583"/>
                <a:ext cx="9843791" cy="4247317"/>
              </a:xfrm>
              <a:prstGeom prst="rect">
                <a:avLst/>
              </a:prstGeom>
            </p:spPr>
            <p:txBody>
              <a:bodyPr wrap="square">
                <a:spAutoFit/>
              </a:bodyPr>
              <a:lstStyle/>
              <a:p>
                <a:pPr algn="just">
                  <a:lnSpc>
                    <a:spcPct val="150000"/>
                  </a:lnSpc>
                </a:pPr>
                <a:r>
                  <a:rPr lang="vi-VN" sz="3600" smtClean="0"/>
                  <a:t>a) Vì </a:t>
                </a:r>
                <a14:m>
                  <m:oMath xmlns:m="http://schemas.openxmlformats.org/officeDocument/2006/math">
                    <m:r>
                      <a:rPr lang="vi-VN" sz="3600" i="1" smtClean="0">
                        <a:latin typeface="Cambria Math" panose="02040503050406030204" pitchFamily="18" charset="0"/>
                      </a:rPr>
                      <m:t>𝐵𝐶</m:t>
                    </m:r>
                    <m:r>
                      <a:rPr lang="en-US" sz="3600" i="1" kern="100">
                        <a:latin typeface="Cambria Math" panose="02040503050406030204" pitchFamily="18" charset="0"/>
                        <a:ea typeface="Calibri" panose="020F0502020204030204" pitchFamily="34" charset="0"/>
                        <a:cs typeface="Times New Roman" panose="02020603050405020304" pitchFamily="18" charset="0"/>
                      </a:rPr>
                      <m:t>⊥</m:t>
                    </m:r>
                    <m:r>
                      <a:rPr lang="vi-VN" sz="3600" i="1" smtClean="0">
                        <a:latin typeface="Cambria Math" panose="02040503050406030204" pitchFamily="18" charset="0"/>
                      </a:rPr>
                      <m:t>𝑆𝐴</m:t>
                    </m:r>
                    <m:r>
                      <a:rPr lang="vi-VN" sz="3600" i="1" smtClean="0">
                        <a:latin typeface="Cambria Math" panose="02040503050406030204" pitchFamily="18" charset="0"/>
                      </a:rPr>
                      <m:t> </m:t>
                    </m:r>
                  </m:oMath>
                </a14:m>
                <a:r>
                  <a:rPr lang="vi-VN" sz="3600"/>
                  <a:t>và </a:t>
                </a:r>
                <a14:m>
                  <m:oMath xmlns:m="http://schemas.openxmlformats.org/officeDocument/2006/math">
                    <m:r>
                      <a:rPr lang="vi-VN" sz="3600" i="1" smtClean="0">
                        <a:latin typeface="Cambria Math" panose="02040503050406030204" pitchFamily="18" charset="0"/>
                      </a:rPr>
                      <m:t>𝐵𝐶</m:t>
                    </m:r>
                    <m:r>
                      <a:rPr lang="en-US" sz="3600" i="1" kern="100">
                        <a:latin typeface="Cambria Math" panose="02040503050406030204" pitchFamily="18" charset="0"/>
                        <a:ea typeface="Calibri" panose="020F0502020204030204" pitchFamily="34" charset="0"/>
                        <a:cs typeface="Times New Roman" panose="02020603050405020304" pitchFamily="18" charset="0"/>
                      </a:rPr>
                      <m:t>⊥</m:t>
                    </m:r>
                    <m:r>
                      <a:rPr lang="vi-VN" sz="3600" i="1" smtClean="0">
                        <a:latin typeface="Cambria Math" panose="02040503050406030204" pitchFamily="18" charset="0"/>
                      </a:rPr>
                      <m:t>𝐴𝐵</m:t>
                    </m:r>
                    <m:r>
                      <a:rPr lang="vi-VN" sz="3600" i="1" smtClean="0">
                        <a:latin typeface="Cambria Math" panose="02040503050406030204" pitchFamily="18" charset="0"/>
                      </a:rPr>
                      <m:t> </m:t>
                    </m:r>
                  </m:oMath>
                </a14:m>
                <a:r>
                  <a:rPr lang="vi-VN" sz="3600"/>
                  <a:t>nên </a:t>
                </a:r>
                <a14:m>
                  <m:oMath xmlns:m="http://schemas.openxmlformats.org/officeDocument/2006/math">
                    <m:r>
                      <a:rPr lang="vi-VN" sz="3600" i="1" smtClean="0">
                        <a:latin typeface="Cambria Math" panose="02040503050406030204" pitchFamily="18" charset="0"/>
                      </a:rPr>
                      <m:t>𝐵𝐶</m:t>
                    </m:r>
                    <m:r>
                      <a:rPr lang="en-US" sz="3600" i="1" kern="100">
                        <a:latin typeface="Cambria Math" panose="02040503050406030204" pitchFamily="18" charset="0"/>
                        <a:ea typeface="Calibri" panose="020F0502020204030204" pitchFamily="34" charset="0"/>
                        <a:cs typeface="Times New Roman" panose="02020603050405020304" pitchFamily="18" charset="0"/>
                      </a:rPr>
                      <m:t>⊥</m:t>
                    </m:r>
                    <m:r>
                      <a:rPr lang="vi-VN" sz="3600" i="1" smtClean="0">
                        <a:latin typeface="Cambria Math" panose="02040503050406030204" pitchFamily="18" charset="0"/>
                      </a:rPr>
                      <m:t>(</m:t>
                    </m:r>
                    <m:r>
                      <a:rPr lang="vi-VN" sz="3600" i="1" smtClean="0">
                        <a:latin typeface="Cambria Math" panose="02040503050406030204" pitchFamily="18" charset="0"/>
                      </a:rPr>
                      <m:t>𝑆𝐴𝐵</m:t>
                    </m:r>
                    <m:r>
                      <a:rPr lang="vi-VN" sz="3600" i="1" smtClean="0">
                        <a:latin typeface="Cambria Math" panose="02040503050406030204" pitchFamily="18" charset="0"/>
                      </a:rPr>
                      <m:t>)</m:t>
                    </m:r>
                  </m:oMath>
                </a14:m>
                <a:r>
                  <a:rPr lang="vi-VN" sz="3600"/>
                  <a:t>. </a:t>
                </a:r>
                <a:endParaRPr lang="en-US" sz="3600" smtClean="0"/>
              </a:p>
              <a:p>
                <a:pPr algn="just">
                  <a:lnSpc>
                    <a:spcPct val="150000"/>
                  </a:lnSpc>
                </a:pPr>
                <a:r>
                  <a:rPr lang="vi-VN" sz="3600" smtClean="0"/>
                  <a:t>Do </a:t>
                </a:r>
                <a:r>
                  <a:rPr lang="vi-VN" sz="3600"/>
                  <a:t>đó, </a:t>
                </a:r>
                <a14:m>
                  <m:oMath xmlns:m="http://schemas.openxmlformats.org/officeDocument/2006/math">
                    <m:r>
                      <a:rPr lang="vi-VN" sz="3600" i="1" smtClean="0">
                        <a:latin typeface="Cambria Math" panose="02040503050406030204" pitchFamily="18" charset="0"/>
                      </a:rPr>
                      <m:t>(</m:t>
                    </m:r>
                    <m:r>
                      <a:rPr lang="vi-VN" sz="3600" i="1" smtClean="0">
                        <a:latin typeface="Cambria Math" panose="02040503050406030204" pitchFamily="18" charset="0"/>
                      </a:rPr>
                      <m:t>𝑆𝐵𝐶</m:t>
                    </m:r>
                    <m:r>
                      <a:rPr lang="vi-VN" sz="3600" i="1" smtClean="0">
                        <a:latin typeface="Cambria Math" panose="02040503050406030204" pitchFamily="18" charset="0"/>
                      </a:rPr>
                      <m:t>)⊥(</m:t>
                    </m:r>
                    <m:r>
                      <a:rPr lang="vi-VN" sz="3600" i="1" smtClean="0">
                        <a:latin typeface="Cambria Math" panose="02040503050406030204" pitchFamily="18" charset="0"/>
                      </a:rPr>
                      <m:t>𝑆𝐴𝐵</m:t>
                    </m:r>
                    <m:r>
                      <a:rPr lang="vi-VN" sz="3600" i="1" smtClean="0">
                        <a:latin typeface="Cambria Math" panose="02040503050406030204" pitchFamily="18" charset="0"/>
                      </a:rPr>
                      <m:t>). </m:t>
                    </m:r>
                  </m:oMath>
                </a14:m>
                <a:endParaRPr lang="en-US" sz="3600" smtClean="0"/>
              </a:p>
              <a:p>
                <a:pPr algn="just">
                  <a:lnSpc>
                    <a:spcPct val="150000"/>
                  </a:lnSpc>
                </a:pPr>
                <a:r>
                  <a:rPr lang="vi-VN" sz="3600" smtClean="0"/>
                  <a:t>Đường </a:t>
                </a:r>
                <a:r>
                  <a:rPr lang="vi-VN" sz="3600"/>
                  <a:t>thẳng </a:t>
                </a:r>
                <a14:m>
                  <m:oMath xmlns:m="http://schemas.openxmlformats.org/officeDocument/2006/math">
                    <m:r>
                      <a:rPr lang="vi-VN" sz="3600" i="1" smtClean="0">
                        <a:latin typeface="Cambria Math" panose="02040503050406030204" pitchFamily="18" charset="0"/>
                      </a:rPr>
                      <m:t>𝐴𝐵</m:t>
                    </m:r>
                    <m:r>
                      <a:rPr lang="vi-VN" sz="3600" i="1" smtClean="0">
                        <a:latin typeface="Cambria Math" panose="02040503050406030204" pitchFamily="18" charset="0"/>
                      </a:rPr>
                      <m:t>′</m:t>
                    </m:r>
                    <m:r>
                      <a:rPr lang="vi-VN" sz="3600" i="1" smtClean="0">
                        <a:latin typeface="Cambria Math" panose="02040503050406030204" pitchFamily="18" charset="0"/>
                      </a:rPr>
                      <m:t> </m:t>
                    </m:r>
                  </m:oMath>
                </a14:m>
                <a:r>
                  <a:rPr lang="vi-VN" sz="3600"/>
                  <a:t>thuộc </a:t>
                </a:r>
                <a14:m>
                  <m:oMath xmlns:m="http://schemas.openxmlformats.org/officeDocument/2006/math">
                    <m:r>
                      <a:rPr lang="vi-VN" sz="3600" i="1" smtClean="0">
                        <a:latin typeface="Cambria Math" panose="02040503050406030204" pitchFamily="18" charset="0"/>
                      </a:rPr>
                      <m:t>(</m:t>
                    </m:r>
                    <m:r>
                      <a:rPr lang="vi-VN" sz="3600" i="1" smtClean="0">
                        <a:latin typeface="Cambria Math" panose="02040503050406030204" pitchFamily="18" charset="0"/>
                      </a:rPr>
                      <m:t>𝑆𝐴𝐵</m:t>
                    </m:r>
                    <m:r>
                      <a:rPr lang="vi-VN" sz="3600" i="1" smtClean="0">
                        <a:latin typeface="Cambria Math" panose="02040503050406030204" pitchFamily="18" charset="0"/>
                      </a:rPr>
                      <m:t>) </m:t>
                    </m:r>
                  </m:oMath>
                </a14:m>
                <a:r>
                  <a:rPr lang="vi-VN" sz="3600"/>
                  <a:t>và vuông góc với </a:t>
                </a:r>
                <a14:m>
                  <m:oMath xmlns:m="http://schemas.openxmlformats.org/officeDocument/2006/math">
                    <m:r>
                      <a:rPr lang="vi-VN" sz="3600" i="1" smtClean="0">
                        <a:latin typeface="Cambria Math" panose="02040503050406030204" pitchFamily="18" charset="0"/>
                      </a:rPr>
                      <m:t>𝑆𝐵</m:t>
                    </m:r>
                  </m:oMath>
                </a14:m>
                <a:r>
                  <a:rPr lang="vi-VN" sz="3600"/>
                  <a:t> nên </a:t>
                </a:r>
                <a14:m>
                  <m:oMath xmlns:m="http://schemas.openxmlformats.org/officeDocument/2006/math">
                    <m:r>
                      <a:rPr lang="vi-VN" sz="3600" i="1" smtClean="0">
                        <a:latin typeface="Cambria Math" panose="02040503050406030204" pitchFamily="18" charset="0"/>
                      </a:rPr>
                      <m:t>𝐴</m:t>
                    </m:r>
                    <m:sSup>
                      <m:sSupPr>
                        <m:ctrlPr>
                          <a:rPr lang="vi-VN" sz="3600" i="1" smtClean="0">
                            <a:latin typeface="Cambria Math" panose="02040503050406030204" pitchFamily="18" charset="0"/>
                          </a:rPr>
                        </m:ctrlPr>
                      </m:sSupPr>
                      <m:e>
                        <m:r>
                          <a:rPr lang="vi-VN" sz="3600" i="1" smtClean="0">
                            <a:latin typeface="Cambria Math" panose="02040503050406030204" pitchFamily="18" charset="0"/>
                          </a:rPr>
                          <m:t>𝐵</m:t>
                        </m:r>
                      </m:e>
                      <m:sup>
                        <m:r>
                          <a:rPr lang="vi-VN" sz="3600" i="1" smtClean="0">
                            <a:latin typeface="Cambria Math" panose="02040503050406030204" pitchFamily="18" charset="0"/>
                          </a:rPr>
                          <m:t>′</m:t>
                        </m:r>
                      </m:sup>
                    </m:sSup>
                    <m:r>
                      <a:rPr lang="en-US" sz="3600" i="1" kern="100">
                        <a:latin typeface="Cambria Math" panose="02040503050406030204" pitchFamily="18" charset="0"/>
                        <a:ea typeface="Calibri" panose="020F0502020204030204" pitchFamily="34" charset="0"/>
                        <a:cs typeface="Times New Roman" panose="02020603050405020304" pitchFamily="18" charset="0"/>
                      </a:rPr>
                      <m:t>⊥</m:t>
                    </m:r>
                    <m:d>
                      <m:dPr>
                        <m:ctrlPr>
                          <a:rPr lang="vi-VN" sz="3600" i="1" smtClean="0">
                            <a:latin typeface="Cambria Math" panose="02040503050406030204" pitchFamily="18" charset="0"/>
                          </a:rPr>
                        </m:ctrlPr>
                      </m:dPr>
                      <m:e>
                        <m:r>
                          <a:rPr lang="vi-VN" sz="3600" i="1" smtClean="0">
                            <a:latin typeface="Cambria Math" panose="02040503050406030204" pitchFamily="18" charset="0"/>
                          </a:rPr>
                          <m:t>𝑆𝐵𝐶</m:t>
                        </m:r>
                      </m:e>
                    </m:d>
                    <m:r>
                      <a:rPr lang="vi-VN" sz="3600" i="1" smtClean="0">
                        <a:latin typeface="Cambria Math" panose="02040503050406030204" pitchFamily="18" charset="0"/>
                      </a:rPr>
                      <m:t>. </m:t>
                    </m:r>
                  </m:oMath>
                </a14:m>
                <a:endParaRPr lang="en-US" sz="3600" smtClean="0"/>
              </a:p>
              <a:p>
                <a:pPr algn="just">
                  <a:lnSpc>
                    <a:spcPct val="150000"/>
                  </a:lnSpc>
                </a:pPr>
                <a:r>
                  <a:rPr lang="vi-VN" sz="3600" smtClean="0"/>
                  <a:t>Tương </a:t>
                </a:r>
                <a:r>
                  <a:rPr lang="vi-VN" sz="3600"/>
                  <a:t>tự </a:t>
                </a:r>
                <a14:m>
                  <m:oMath xmlns:m="http://schemas.openxmlformats.org/officeDocument/2006/math">
                    <m:r>
                      <a:rPr lang="vi-VN" sz="3600" i="1" smtClean="0">
                        <a:latin typeface="Cambria Math" panose="02040503050406030204" pitchFamily="18" charset="0"/>
                      </a:rPr>
                      <m:t>𝐴𝐷</m:t>
                    </m:r>
                    <m:r>
                      <a:rPr lang="vi-VN" sz="3600" i="1" smtClean="0">
                        <a:latin typeface="Cambria Math" panose="02040503050406030204" pitchFamily="18" charset="0"/>
                      </a:rPr>
                      <m:t>′</m:t>
                    </m:r>
                    <m:r>
                      <a:rPr lang="vi-VN" sz="3600" i="1" smtClean="0">
                        <a:latin typeface="Cambria Math" panose="02040503050406030204" pitchFamily="18" charset="0"/>
                      </a:rPr>
                      <m:t>⊥(</m:t>
                    </m:r>
                    <m:r>
                      <a:rPr lang="vi-VN" sz="3600" i="1" smtClean="0">
                        <a:latin typeface="Cambria Math" panose="02040503050406030204" pitchFamily="18" charset="0"/>
                      </a:rPr>
                      <m:t>𝑆𝐶𝐷</m:t>
                    </m:r>
                    <m:r>
                      <a:rPr lang="vi-VN" sz="3600" i="1" smtClean="0">
                        <a:latin typeface="Cambria Math" panose="02040503050406030204" pitchFamily="18" charset="0"/>
                      </a:rPr>
                      <m:t>). </m:t>
                    </m:r>
                  </m:oMath>
                </a14:m>
                <a:endParaRPr lang="vi-VN" sz="3600"/>
              </a:p>
            </p:txBody>
          </p:sp>
        </mc:Choice>
        <mc:Fallback xmlns="">
          <p:sp>
            <p:nvSpPr>
              <p:cNvPr id="2" name="Rectangle 1"/>
              <p:cNvSpPr>
                <a:spLocks noRot="1" noChangeAspect="1" noMove="1" noResize="1" noEditPoints="1" noAdjustHandles="1" noChangeArrowheads="1" noChangeShapeType="1" noTextEdit="1"/>
              </p:cNvSpPr>
              <p:nvPr/>
            </p:nvSpPr>
            <p:spPr>
              <a:xfrm>
                <a:off x="7253886" y="5239583"/>
                <a:ext cx="9843791" cy="4247317"/>
              </a:xfrm>
              <a:prstGeom prst="rect">
                <a:avLst/>
              </a:prstGeom>
              <a:blipFill>
                <a:blip r:embed="rId3"/>
                <a:stretch>
                  <a:fillRect l="-1920" r="-1858" b="-2155"/>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314598" y="4679843"/>
            <a:ext cx="4802303" cy="4894067"/>
          </a:xfrm>
          <a:prstGeom prst="rect">
            <a:avLst/>
          </a:prstGeom>
        </p:spPr>
      </p:pic>
      <p:pic>
        <p:nvPicPr>
          <p:cNvPr id="13" name="Picture 12"/>
          <p:cNvPicPr>
            <a:picLocks noChangeAspect="1"/>
          </p:cNvPicPr>
          <p:nvPr/>
        </p:nvPicPr>
        <p:blipFill>
          <a:blip r:embed="rId6"/>
          <a:stretch>
            <a:fillRect/>
          </a:stretch>
        </p:blipFill>
        <p:spPr>
          <a:xfrm rot="1033155" flipH="1">
            <a:off x="283679" y="4269637"/>
            <a:ext cx="956119" cy="820412"/>
          </a:xfrm>
          <a:prstGeom prst="rect">
            <a:avLst/>
          </a:prstGeom>
        </p:spPr>
      </p:pic>
      <p:pic>
        <p:nvPicPr>
          <p:cNvPr id="14" name="Picture 13"/>
          <p:cNvPicPr>
            <a:picLocks noChangeAspect="1"/>
          </p:cNvPicPr>
          <p:nvPr/>
        </p:nvPicPr>
        <p:blipFill>
          <a:blip r:embed="rId7"/>
          <a:stretch>
            <a:fillRect/>
          </a:stretch>
        </p:blipFill>
        <p:spPr>
          <a:xfrm>
            <a:off x="16596652" y="3428639"/>
            <a:ext cx="1020496" cy="1251204"/>
          </a:xfrm>
          <a:prstGeom prst="rect">
            <a:avLst/>
          </a:prstGeom>
        </p:spPr>
      </p:pic>
    </p:spTree>
    <p:extLst>
      <p:ext uri="{BB962C8B-B14F-4D97-AF65-F5344CB8AC3E}">
        <p14:creationId xmlns:p14="http://schemas.microsoft.com/office/powerpoint/2010/main" val="201484045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down)">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wipe(left)">
                                      <p:cBhvr>
                                        <p:cTn id="3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8" name="TextBox 7"/>
              <p:cNvSpPr txBox="1"/>
              <p:nvPr/>
            </p:nvSpPr>
            <p:spPr>
              <a:xfrm>
                <a:off x="1181100" y="686576"/>
                <a:ext cx="15925800" cy="341632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en-US" sz="3600" b="1" i="0" u="none" strike="noStrike" kern="0" cap="none" spc="0" normalizeH="0" baseline="0" noProof="0" smtClean="0">
                    <a:ln>
                      <a:noFill/>
                    </a:ln>
                    <a:solidFill>
                      <a:srgbClr val="FDFDFD"/>
                    </a:solidFill>
                    <a:effectLst/>
                    <a:highlight>
                      <a:srgbClr val="CE4D8E"/>
                    </a:highlight>
                    <a:uLnTx/>
                    <a:uFillTx/>
                    <a:latin typeface="Arial"/>
                    <a:ea typeface="+mn-ea"/>
                    <a:cs typeface="Arial"/>
                    <a:sym typeface="Arial"/>
                  </a:rPr>
                  <a:t>Ví dụ 3:</a:t>
                </a:r>
                <a:r>
                  <a:rPr kumimoji="0" lang="en-US" sz="3600" b="0" i="0" u="none" strike="noStrike" kern="1200" cap="none" spc="0" normalizeH="0" baseline="0" noProof="0" smtClean="0">
                    <a:ln>
                      <a:noFill/>
                    </a:ln>
                    <a:solidFill>
                      <a:srgbClr val="FDFDFD"/>
                    </a:solidFill>
                    <a:effectLst/>
                    <a:uLnTx/>
                    <a:uFillTx/>
                    <a:latin typeface="Arial"/>
                    <a:ea typeface="+mn-ea"/>
                    <a:cs typeface="Arial" panose="020B0604020202020204" pitchFamily="34" charset="0"/>
                    <a:sym typeface="Arial"/>
                  </a:rPr>
                  <a:t> </a:t>
                </a:r>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hình chóp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𝐴𝐵𝐶𝐷</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có đáy là hình chữ nhật và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𝑆𝐴</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𝐴𝐵𝐶𝐷</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a14:m>
                <a:r>
                  <a:rPr kumimoji="0" lang="en-US" sz="3600" b="0" i="0" u="none" strike="noStrike" kern="0" cap="none" spc="0" normalizeH="0" baseline="0" noProof="0" smtClean="0">
                    <a:ln>
                      <a:noFill/>
                    </a:ln>
                    <a:solidFill>
                      <a:srgbClr val="000000"/>
                    </a:solidFill>
                    <a:effectLst/>
                    <a:uLnTx/>
                    <a:uFillTx/>
                    <a:latin typeface="Calibri"/>
                    <a:ea typeface="+mn-ea"/>
                    <a:cs typeface="Arial" panose="020B0604020202020204" pitchFamily="34" charset="0"/>
                    <a:sym typeface="Arial"/>
                  </a:rPr>
                  <a:t>  </a:t>
                </a:r>
                <a:r>
                  <a:rPr kumimoji="0" lang="vi-VN" sz="36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Gọi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𝐶</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tương ứng là hình chiếu của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trên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𝑆𝐵</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𝑆𝐶</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𝑆𝐷</m:t>
                    </m:r>
                  </m:oMath>
                </a14:m>
                <a:r>
                  <a:rPr kumimoji="0" lang="vi-VN" sz="36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Chứng minh rằng:</a:t>
                </a:r>
              </a:p>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𝑆𝐵𝐶</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𝑆𝐴𝐵</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𝑆𝐵𝐶</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𝐴𝐷</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𝑆𝐶𝐷</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endPar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Các điểm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𝐶</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cùng thuộc một mặt phẳng</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endPar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181100" y="686576"/>
                <a:ext cx="15925800" cy="3416320"/>
              </a:xfrm>
              <a:prstGeom prst="rect">
                <a:avLst/>
              </a:prstGeom>
              <a:blipFill>
                <a:blip r:embed="rId2"/>
                <a:stretch>
                  <a:fillRect l="-1187" r="-842" b="-2857"/>
                </a:stretch>
              </a:blipFill>
            </p:spPr>
            <p:txBody>
              <a:bodyPr/>
              <a:lstStyle/>
              <a:p>
                <a:r>
                  <a:rPr lang="en-US">
                    <a:noFill/>
                  </a:rPr>
                  <a:t> </a:t>
                </a:r>
              </a:p>
            </p:txBody>
          </p:sp>
        </mc:Fallback>
      </mc:AlternateContent>
      <p:sp>
        <p:nvSpPr>
          <p:cNvPr id="9" name="Rectangle 8"/>
          <p:cNvSpPr/>
          <p:nvPr/>
        </p:nvSpPr>
        <p:spPr>
          <a:xfrm>
            <a:off x="7253886" y="4170426"/>
            <a:ext cx="1210588" cy="82067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6799693" y="5289799"/>
                <a:ext cx="10272114" cy="4247317"/>
              </a:xfrm>
              <a:prstGeom prst="rect">
                <a:avLst/>
              </a:prstGeom>
            </p:spPr>
            <p:txBody>
              <a:bodyPr wrap="square">
                <a:spAutoFit/>
              </a:bodyPr>
              <a:lstStyle/>
              <a:p>
                <a:pPr lvl="0" algn="just">
                  <a:lnSpc>
                    <a:spcPct val="150000"/>
                  </a:lnSpc>
                  <a:defRPr/>
                </a:pPr>
                <a:r>
                  <a:rPr lang="vi-VN" sz="3600" smtClean="0">
                    <a:solidFill>
                      <a:prstClr val="black"/>
                    </a:solidFill>
                  </a:rPr>
                  <a:t>b) Từ câu a ta có </a:t>
                </a:r>
                <a14:m>
                  <m:oMath xmlns:m="http://schemas.openxmlformats.org/officeDocument/2006/math">
                    <m:r>
                      <a:rPr lang="vi-VN" sz="3600" i="1" kern="0">
                        <a:solidFill>
                          <a:srgbClr val="000000"/>
                        </a:solidFill>
                        <a:latin typeface="Cambria Math" panose="02040503050406030204" pitchFamily="18" charset="0"/>
                        <a:cs typeface="Arial" panose="020B0604020202020204" pitchFamily="34" charset="0"/>
                        <a:sym typeface="Arial"/>
                      </a:rPr>
                      <m:t>𝐴𝐵</m:t>
                    </m:r>
                    <m:r>
                      <a:rPr lang="vi-VN" sz="3600" i="1" kern="0">
                        <a:solidFill>
                          <a:srgbClr val="000000"/>
                        </a:solidFill>
                        <a:latin typeface="Cambria Math" panose="02040503050406030204" pitchFamily="18" charset="0"/>
                        <a:cs typeface="Arial" panose="020B0604020202020204" pitchFamily="34" charset="0"/>
                        <a:sym typeface="Arial"/>
                      </a:rPr>
                      <m:t>′</m:t>
                    </m:r>
                    <m:r>
                      <a:rPr lang="vi-VN" sz="3600" i="1" kern="0">
                        <a:solidFill>
                          <a:srgbClr val="000000"/>
                        </a:solidFill>
                        <a:latin typeface="Cambria Math" panose="02040503050406030204" pitchFamily="18" charset="0"/>
                        <a:cs typeface="Arial" panose="020B0604020202020204" pitchFamily="34" charset="0"/>
                        <a:sym typeface="Arial"/>
                      </a:rPr>
                      <m:t>⊥</m:t>
                    </m:r>
                    <m:r>
                      <a:rPr lang="vi-VN" sz="3600" i="1">
                        <a:solidFill>
                          <a:prstClr val="black"/>
                        </a:solidFill>
                        <a:latin typeface="Cambria Math" panose="02040503050406030204" pitchFamily="18" charset="0"/>
                      </a:rPr>
                      <m:t>𝑆𝐶</m:t>
                    </m:r>
                  </m:oMath>
                </a14:m>
                <a:r>
                  <a:rPr lang="vi-VN" sz="3600">
                    <a:solidFill>
                      <a:prstClr val="black"/>
                    </a:solidFill>
                  </a:rPr>
                  <a:t>, </a:t>
                </a:r>
                <a14:m>
                  <m:oMath xmlns:m="http://schemas.openxmlformats.org/officeDocument/2006/math">
                    <m:r>
                      <a:rPr lang="vi-VN" sz="3600" i="1" smtClean="0">
                        <a:solidFill>
                          <a:prstClr val="black"/>
                        </a:solidFill>
                        <a:latin typeface="Cambria Math" panose="02040503050406030204" pitchFamily="18" charset="0"/>
                      </a:rPr>
                      <m:t>𝐴𝐷</m:t>
                    </m:r>
                    <m:r>
                      <a:rPr lang="vi-VN" sz="3600" i="1"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𝑆𝐶</m:t>
                    </m:r>
                  </m:oMath>
                </a14:m>
                <a:r>
                  <a:rPr lang="vi-VN" sz="3600">
                    <a:solidFill>
                      <a:prstClr val="black"/>
                    </a:solidFill>
                  </a:rPr>
                  <a:t>. </a:t>
                </a:r>
                <a:endParaRPr lang="en-US" sz="3600" smtClean="0">
                  <a:solidFill>
                    <a:prstClr val="black"/>
                  </a:solidFill>
                </a:endParaRPr>
              </a:p>
              <a:p>
                <a:pPr lvl="0" algn="just">
                  <a:lnSpc>
                    <a:spcPct val="150000"/>
                  </a:lnSpc>
                  <a:defRPr/>
                </a:pPr>
                <a:r>
                  <a:rPr lang="vi-VN" sz="3600" smtClean="0">
                    <a:solidFill>
                      <a:prstClr val="black"/>
                    </a:solidFill>
                  </a:rPr>
                  <a:t>Các </a:t>
                </a:r>
                <a:r>
                  <a:rPr lang="vi-VN" sz="3600">
                    <a:solidFill>
                      <a:prstClr val="black"/>
                    </a:solidFill>
                  </a:rPr>
                  <a:t>đường </a:t>
                </a:r>
                <a:r>
                  <a:rPr lang="vi-VN" sz="3600" smtClean="0">
                    <a:solidFill>
                      <a:prstClr val="black"/>
                    </a:solidFill>
                  </a:rPr>
                  <a:t>thẳng</a:t>
                </a:r>
                <a:r>
                  <a:rPr lang="en-US" sz="3600" smtClean="0">
                    <a:solidFill>
                      <a:prstClr val="black"/>
                    </a:solidFill>
                  </a:rPr>
                  <a:t> </a:t>
                </a:r>
                <a14:m>
                  <m:oMath xmlns:m="http://schemas.openxmlformats.org/officeDocument/2006/math">
                    <m:r>
                      <a:rPr lang="vi-VN" sz="3600" i="1" smtClean="0">
                        <a:solidFill>
                          <a:prstClr val="black"/>
                        </a:solidFill>
                        <a:latin typeface="Cambria Math" panose="02040503050406030204" pitchFamily="18" charset="0"/>
                      </a:rPr>
                      <m:t>𝐴𝐵</m:t>
                    </m:r>
                    <m:r>
                      <a:rPr lang="vi-VN" sz="3600" i="1">
                        <a:solidFill>
                          <a:prstClr val="black"/>
                        </a:solidFill>
                        <a:latin typeface="Cambria Math" panose="02040503050406030204" pitchFamily="18" charset="0"/>
                      </a:rPr>
                      <m:t>′</m:t>
                    </m:r>
                    <m:r>
                      <a:rPr lang="vi-VN" sz="3600" i="1">
                        <a:solidFill>
                          <a:prstClr val="black"/>
                        </a:solidFill>
                        <a:latin typeface="Cambria Math" panose="02040503050406030204" pitchFamily="18" charset="0"/>
                      </a:rPr>
                      <m:t>, </m:t>
                    </m:r>
                    <m:r>
                      <a:rPr lang="vi-VN" sz="3600" i="1">
                        <a:solidFill>
                          <a:prstClr val="black"/>
                        </a:solidFill>
                        <a:latin typeface="Cambria Math" panose="02040503050406030204" pitchFamily="18" charset="0"/>
                      </a:rPr>
                      <m:t>𝐴𝐶</m:t>
                    </m:r>
                    <m:r>
                      <a:rPr lang="en-US" sz="3600" b="0" i="1" smtClean="0">
                        <a:solidFill>
                          <a:prstClr val="black"/>
                        </a:solidFill>
                        <a:latin typeface="Cambria Math" panose="02040503050406030204" pitchFamily="18" charset="0"/>
                      </a:rPr>
                      <m:t>′</m:t>
                    </m:r>
                    <m:r>
                      <a:rPr lang="vi-VN" sz="3600" i="1">
                        <a:solidFill>
                          <a:prstClr val="black"/>
                        </a:solidFill>
                        <a:latin typeface="Cambria Math" panose="02040503050406030204" pitchFamily="18" charset="0"/>
                      </a:rPr>
                      <m:t>, </m:t>
                    </m:r>
                    <m:r>
                      <a:rPr lang="vi-VN" sz="3600" i="1">
                        <a:solidFill>
                          <a:prstClr val="black"/>
                        </a:solidFill>
                        <a:latin typeface="Cambria Math" panose="02040503050406030204" pitchFamily="18" charset="0"/>
                      </a:rPr>
                      <m:t>𝐴𝐷</m:t>
                    </m:r>
                    <m:r>
                      <a:rPr lang="vi-VN" sz="3600" i="1">
                        <a:solidFill>
                          <a:prstClr val="black"/>
                        </a:solidFill>
                        <a:latin typeface="Cambria Math" panose="02040503050406030204" pitchFamily="18" charset="0"/>
                      </a:rPr>
                      <m:t>′</m:t>
                    </m:r>
                    <m:r>
                      <a:rPr lang="vi-VN" sz="3600" i="1">
                        <a:solidFill>
                          <a:prstClr val="black"/>
                        </a:solidFill>
                        <a:latin typeface="Cambria Math" panose="02040503050406030204" pitchFamily="18" charset="0"/>
                      </a:rPr>
                      <m:t> </m:t>
                    </m:r>
                  </m:oMath>
                </a14:m>
                <a:r>
                  <a:rPr lang="vi-VN" sz="3600">
                    <a:solidFill>
                      <a:prstClr val="black"/>
                    </a:solidFill>
                  </a:rPr>
                  <a:t>cùng đi qua </a:t>
                </a:r>
                <a14:m>
                  <m:oMath xmlns:m="http://schemas.openxmlformats.org/officeDocument/2006/math">
                    <m:r>
                      <a:rPr lang="vi-VN" sz="3600" i="1" smtClean="0">
                        <a:solidFill>
                          <a:prstClr val="black"/>
                        </a:solidFill>
                        <a:latin typeface="Cambria Math" panose="02040503050406030204" pitchFamily="18" charset="0"/>
                      </a:rPr>
                      <m:t>𝐴</m:t>
                    </m:r>
                  </m:oMath>
                </a14:m>
                <a:r>
                  <a:rPr lang="vi-VN" sz="3600">
                    <a:solidFill>
                      <a:prstClr val="black"/>
                    </a:solidFill>
                  </a:rPr>
                  <a:t> và vuông góc với </a:t>
                </a:r>
                <a14:m>
                  <m:oMath xmlns:m="http://schemas.openxmlformats.org/officeDocument/2006/math">
                    <m:r>
                      <a:rPr lang="vi-VN" sz="3600" i="1" smtClean="0">
                        <a:solidFill>
                          <a:prstClr val="black"/>
                        </a:solidFill>
                        <a:latin typeface="Cambria Math" panose="02040503050406030204" pitchFamily="18" charset="0"/>
                      </a:rPr>
                      <m:t>𝑆𝐶</m:t>
                    </m:r>
                  </m:oMath>
                </a14:m>
                <a:r>
                  <a:rPr lang="vi-VN" sz="3600">
                    <a:solidFill>
                      <a:prstClr val="black"/>
                    </a:solidFill>
                  </a:rPr>
                  <a:t> nên cùng thuộc một mặt phẳng. </a:t>
                </a:r>
                <a:endParaRPr lang="en-US" sz="3600" smtClean="0">
                  <a:solidFill>
                    <a:prstClr val="black"/>
                  </a:solidFill>
                </a:endParaRPr>
              </a:p>
              <a:p>
                <a:pPr lvl="0" algn="just">
                  <a:lnSpc>
                    <a:spcPct val="150000"/>
                  </a:lnSpc>
                  <a:defRPr/>
                </a:pPr>
                <a:r>
                  <a:rPr lang="vi-VN" sz="3600" smtClean="0">
                    <a:solidFill>
                      <a:prstClr val="black"/>
                    </a:solidFill>
                  </a:rPr>
                  <a:t>Do </a:t>
                </a:r>
                <a:r>
                  <a:rPr lang="vi-VN" sz="3600">
                    <a:solidFill>
                      <a:prstClr val="black"/>
                    </a:solidFill>
                  </a:rPr>
                  <a:t>đó bốn điểm </a:t>
                </a:r>
                <a14:m>
                  <m:oMath xmlns:m="http://schemas.openxmlformats.org/officeDocument/2006/math">
                    <m:r>
                      <a:rPr lang="vi-VN" sz="3600" i="1" kern="0">
                        <a:solidFill>
                          <a:srgbClr val="000000"/>
                        </a:solidFill>
                        <a:latin typeface="Cambria Math" panose="02040503050406030204" pitchFamily="18" charset="0"/>
                        <a:cs typeface="Arial" panose="020B0604020202020204" pitchFamily="34" charset="0"/>
                        <a:sym typeface="Arial"/>
                      </a:rPr>
                      <m:t>𝐴</m:t>
                    </m:r>
                    <m:r>
                      <a:rPr lang="vi-VN" sz="3600" i="1" kern="0">
                        <a:solidFill>
                          <a:srgbClr val="000000"/>
                        </a:solidFill>
                        <a:latin typeface="Cambria Math" panose="02040503050406030204" pitchFamily="18" charset="0"/>
                        <a:cs typeface="Arial" panose="020B0604020202020204" pitchFamily="34" charset="0"/>
                        <a:sym typeface="Arial"/>
                      </a:rPr>
                      <m:t>, </m:t>
                    </m:r>
                    <m:r>
                      <a:rPr lang="vi-VN" sz="3600" i="1" kern="0">
                        <a:solidFill>
                          <a:srgbClr val="000000"/>
                        </a:solidFill>
                        <a:latin typeface="Cambria Math" panose="02040503050406030204" pitchFamily="18" charset="0"/>
                        <a:cs typeface="Arial" panose="020B0604020202020204" pitchFamily="34" charset="0"/>
                        <a:sym typeface="Arial"/>
                      </a:rPr>
                      <m:t>𝐵</m:t>
                    </m:r>
                    <m:r>
                      <a:rPr lang="vi-VN" sz="3600" i="1" kern="0">
                        <a:solidFill>
                          <a:srgbClr val="000000"/>
                        </a:solidFill>
                        <a:latin typeface="Cambria Math" panose="02040503050406030204" pitchFamily="18" charset="0"/>
                        <a:cs typeface="Arial" panose="020B0604020202020204" pitchFamily="34" charset="0"/>
                        <a:sym typeface="Arial"/>
                      </a:rPr>
                      <m:t>′</m:t>
                    </m:r>
                    <m:r>
                      <a:rPr lang="vi-VN" sz="3600" i="1" kern="0">
                        <a:solidFill>
                          <a:srgbClr val="000000"/>
                        </a:solidFill>
                        <a:latin typeface="Cambria Math" panose="02040503050406030204" pitchFamily="18" charset="0"/>
                        <a:cs typeface="Arial" panose="020B0604020202020204" pitchFamily="34" charset="0"/>
                        <a:sym typeface="Arial"/>
                      </a:rPr>
                      <m:t>, </m:t>
                    </m:r>
                    <m:r>
                      <a:rPr lang="vi-VN" sz="3600" i="1" kern="0">
                        <a:solidFill>
                          <a:srgbClr val="000000"/>
                        </a:solidFill>
                        <a:latin typeface="Cambria Math" panose="02040503050406030204" pitchFamily="18" charset="0"/>
                        <a:cs typeface="Arial" panose="020B0604020202020204" pitchFamily="34" charset="0"/>
                        <a:sym typeface="Arial"/>
                      </a:rPr>
                      <m:t>𝐶</m:t>
                    </m:r>
                    <m:r>
                      <a:rPr lang="vi-VN" sz="3600" i="1" kern="0">
                        <a:solidFill>
                          <a:srgbClr val="000000"/>
                        </a:solidFill>
                        <a:latin typeface="Cambria Math" panose="02040503050406030204" pitchFamily="18" charset="0"/>
                        <a:cs typeface="Arial" panose="020B0604020202020204" pitchFamily="34" charset="0"/>
                        <a:sym typeface="Arial"/>
                      </a:rPr>
                      <m:t>′</m:t>
                    </m:r>
                    <m:r>
                      <a:rPr lang="vi-VN" sz="3600" i="1" kern="0">
                        <a:solidFill>
                          <a:srgbClr val="000000"/>
                        </a:solidFill>
                        <a:latin typeface="Cambria Math" panose="02040503050406030204" pitchFamily="18" charset="0"/>
                        <a:cs typeface="Arial" panose="020B0604020202020204" pitchFamily="34" charset="0"/>
                        <a:sym typeface="Arial"/>
                      </a:rPr>
                      <m:t>, </m:t>
                    </m:r>
                    <m:r>
                      <a:rPr lang="vi-VN" sz="3600" i="1" kern="0">
                        <a:solidFill>
                          <a:srgbClr val="000000"/>
                        </a:solidFill>
                        <a:latin typeface="Cambria Math" panose="02040503050406030204" pitchFamily="18" charset="0"/>
                        <a:cs typeface="Arial" panose="020B0604020202020204" pitchFamily="34" charset="0"/>
                        <a:sym typeface="Arial"/>
                      </a:rPr>
                      <m:t>𝐷</m:t>
                    </m:r>
                    <m:r>
                      <a:rPr lang="vi-VN" sz="3600" i="1" kern="0">
                        <a:solidFill>
                          <a:srgbClr val="000000"/>
                        </a:solidFill>
                        <a:latin typeface="Cambria Math" panose="02040503050406030204" pitchFamily="18" charset="0"/>
                        <a:cs typeface="Arial" panose="020B0604020202020204" pitchFamily="34" charset="0"/>
                        <a:sym typeface="Arial"/>
                      </a:rPr>
                      <m:t>′</m:t>
                    </m:r>
                    <m:r>
                      <a:rPr lang="vi-VN" sz="3600" i="1" kern="0">
                        <a:solidFill>
                          <a:srgbClr val="000000"/>
                        </a:solidFill>
                        <a:latin typeface="Cambria Math" panose="02040503050406030204" pitchFamily="18" charset="0"/>
                        <a:cs typeface="Arial" panose="020B0604020202020204" pitchFamily="34" charset="0"/>
                        <a:sym typeface="Arial"/>
                      </a:rPr>
                      <m:t> </m:t>
                    </m:r>
                  </m:oMath>
                </a14:m>
                <a:r>
                  <a:rPr lang="vi-VN" sz="3600">
                    <a:solidFill>
                      <a:prstClr val="black"/>
                    </a:solidFill>
                  </a:rPr>
                  <a:t>cùng thuộc một </a:t>
                </a:r>
                <a:r>
                  <a:rPr lang="en-US" sz="3600" smtClean="0">
                    <a:solidFill>
                      <a:prstClr val="black"/>
                    </a:solidFill>
                  </a:rPr>
                  <a:t>        </a:t>
                </a:r>
                <a:r>
                  <a:rPr lang="vi-VN" sz="3600" smtClean="0">
                    <a:solidFill>
                      <a:prstClr val="black"/>
                    </a:solidFill>
                  </a:rPr>
                  <a:t>mặt </a:t>
                </a:r>
                <a:r>
                  <a:rPr lang="vi-VN" sz="3600">
                    <a:solidFill>
                      <a:prstClr val="black"/>
                    </a:solidFill>
                  </a:rPr>
                  <a:t>phẳng.</a:t>
                </a:r>
              </a:p>
            </p:txBody>
          </p:sp>
        </mc:Choice>
        <mc:Fallback xmlns="">
          <p:sp>
            <p:nvSpPr>
              <p:cNvPr id="2" name="Rectangle 1"/>
              <p:cNvSpPr>
                <a:spLocks noRot="1" noChangeAspect="1" noMove="1" noResize="1" noEditPoints="1" noAdjustHandles="1" noChangeArrowheads="1" noChangeShapeType="1" noTextEdit="1"/>
              </p:cNvSpPr>
              <p:nvPr/>
            </p:nvSpPr>
            <p:spPr>
              <a:xfrm>
                <a:off x="6799693" y="5289799"/>
                <a:ext cx="10272114" cy="4247317"/>
              </a:xfrm>
              <a:prstGeom prst="rect">
                <a:avLst/>
              </a:prstGeom>
              <a:blipFill>
                <a:blip r:embed="rId3"/>
                <a:stretch>
                  <a:fillRect l="-1780" r="-1840" b="-2155"/>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314598" y="4679843"/>
            <a:ext cx="4802303" cy="4894067"/>
          </a:xfrm>
          <a:prstGeom prst="rect">
            <a:avLst/>
          </a:prstGeom>
        </p:spPr>
      </p:pic>
      <p:pic>
        <p:nvPicPr>
          <p:cNvPr id="12" name="Picture 11"/>
          <p:cNvPicPr>
            <a:picLocks noChangeAspect="1"/>
          </p:cNvPicPr>
          <p:nvPr/>
        </p:nvPicPr>
        <p:blipFill>
          <a:blip r:embed="rId6"/>
          <a:stretch>
            <a:fillRect/>
          </a:stretch>
        </p:blipFill>
        <p:spPr>
          <a:xfrm>
            <a:off x="16596652" y="3428639"/>
            <a:ext cx="1020496" cy="1251204"/>
          </a:xfrm>
          <a:prstGeom prst="rect">
            <a:avLst/>
          </a:prstGeom>
        </p:spPr>
      </p:pic>
      <p:pic>
        <p:nvPicPr>
          <p:cNvPr id="13" name="Picture 12"/>
          <p:cNvPicPr>
            <a:picLocks noChangeAspect="1"/>
          </p:cNvPicPr>
          <p:nvPr/>
        </p:nvPicPr>
        <p:blipFill>
          <a:blip r:embed="rId7"/>
          <a:stretch>
            <a:fillRect/>
          </a:stretch>
        </p:blipFill>
        <p:spPr>
          <a:xfrm rot="1033155" flipH="1">
            <a:off x="283679" y="4269637"/>
            <a:ext cx="956119" cy="820412"/>
          </a:xfrm>
          <a:prstGeom prst="rect">
            <a:avLst/>
          </a:prstGeom>
        </p:spPr>
      </p:pic>
    </p:spTree>
    <p:extLst>
      <p:ext uri="{BB962C8B-B14F-4D97-AF65-F5344CB8AC3E}">
        <p14:creationId xmlns:p14="http://schemas.microsoft.com/office/powerpoint/2010/main" val="1839489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437147" y="250487"/>
            <a:ext cx="17469853" cy="3521413"/>
            <a:chOff x="823256" y="573238"/>
            <a:chExt cx="17469853" cy="3521413"/>
          </a:xfrm>
        </p:grpSpPr>
        <p:sp>
          <p:nvSpPr>
            <p:cNvPr id="11" name="TextBox 10"/>
            <p:cNvSpPr txBox="1"/>
            <p:nvPr/>
          </p:nvSpPr>
          <p:spPr>
            <a:xfrm>
              <a:off x="995709" y="676941"/>
              <a:ext cx="3582498" cy="754053"/>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3</a:t>
              </a:r>
              <a:endParaRPr kumimoji="0" lang="en-US" sz="4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2" name="Rectangle 1"/>
                <p:cNvSpPr>
                  <a:spLocks noChangeArrowheads="1"/>
                </p:cNvSpPr>
                <p:nvPr/>
              </p:nvSpPr>
              <p:spPr bwMode="auto">
                <a:xfrm>
                  <a:off x="823256" y="573238"/>
                  <a:ext cx="17469853" cy="352141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60000"/>
                    </a:lnSpc>
                    <a:buClr>
                      <a:srgbClr val="000000"/>
                    </a:buClr>
                  </a:pPr>
                  <a:r>
                    <a:rPr lang="en-US" sz="3600" kern="0" smtClean="0">
                      <a:solidFill>
                        <a:srgbClr val="000000"/>
                      </a:solidFill>
                      <a:cs typeface="Arial"/>
                      <a:sym typeface="Arial"/>
                    </a:rPr>
                    <a:t>                              </a:t>
                  </a:r>
                  <a:r>
                    <a:rPr lang="vi-VN" sz="3600" kern="0" smtClean="0">
                      <a:solidFill>
                        <a:srgbClr val="000000"/>
                      </a:solidFill>
                      <a:cs typeface="Arial"/>
                      <a:sym typeface="Arial"/>
                    </a:rPr>
                    <a:t>Với </a:t>
                  </a:r>
                  <a:r>
                    <a:rPr lang="vi-VN" sz="3600" kern="0">
                      <a:solidFill>
                        <a:srgbClr val="000000"/>
                      </a:solidFill>
                      <a:cs typeface="Arial"/>
                      <a:sym typeface="Arial"/>
                    </a:rPr>
                    <a:t>giả thiết như ở Ví dụ 3, </a:t>
                  </a:r>
                  <a:r>
                    <a:rPr lang="en-US" sz="3600" kern="0" smtClean="0">
                      <a:solidFill>
                        <a:srgbClr val="000000"/>
                      </a:solidFill>
                      <a:cs typeface="Arial"/>
                      <a:sym typeface="Arial"/>
                    </a:rPr>
                    <a:t>c</a:t>
                  </a:r>
                  <a:r>
                    <a:rPr lang="vi-VN" sz="3600" kern="0" smtClean="0">
                      <a:solidFill>
                        <a:srgbClr val="000000"/>
                      </a:solidFill>
                      <a:cs typeface="Arial"/>
                      <a:sym typeface="Arial"/>
                    </a:rPr>
                    <a:t>hứng </a:t>
                  </a:r>
                  <a:r>
                    <a:rPr lang="vi-VN" sz="3600" kern="0">
                      <a:solidFill>
                        <a:srgbClr val="000000"/>
                      </a:solidFill>
                      <a:cs typeface="Arial"/>
                      <a:sym typeface="Arial"/>
                    </a:rPr>
                    <a:t>minh rằng</a:t>
                  </a:r>
                  <a:r>
                    <a:rPr lang="vi-VN" sz="3600" kern="0" smtClean="0">
                      <a:solidFill>
                        <a:srgbClr val="000000"/>
                      </a:solidFill>
                      <a:cs typeface="Arial"/>
                      <a:sym typeface="Arial"/>
                    </a:rPr>
                    <a:t>:</a:t>
                  </a:r>
                  <a:endParaRPr lang="vi-VN" sz="3600" kern="0">
                    <a:solidFill>
                      <a:srgbClr val="000000"/>
                    </a:solidFill>
                    <a:cs typeface="Arial"/>
                    <a:sym typeface="Arial"/>
                  </a:endParaRPr>
                </a:p>
                <a:p>
                  <a:pPr lvl="0" algn="just">
                    <a:lnSpc>
                      <a:spcPct val="160000"/>
                    </a:lnSpc>
                    <a:buClr>
                      <a:srgbClr val="000000"/>
                    </a:buClr>
                  </a:pPr>
                  <a:r>
                    <a:rPr lang="vi-VN" sz="3600" kern="0">
                      <a:solidFill>
                        <a:srgbClr val="000000"/>
                      </a:solidFill>
                      <a:cs typeface="Arial"/>
                      <a:sym typeface="Arial"/>
                    </a:rPr>
                    <a:t>a) Các mặt phẳng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𝐴𝐵</m:t>
                      </m:r>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𝐶</m:t>
                      </m:r>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𝐷</m:t>
                      </m:r>
                      <m:r>
                        <a:rPr lang="vi-VN" sz="3600" i="1" kern="0" smtClean="0">
                          <a:solidFill>
                            <a:srgbClr val="000000"/>
                          </a:solidFill>
                          <a:latin typeface="Cambria Math" panose="02040503050406030204" pitchFamily="18" charset="0"/>
                          <a:cs typeface="Arial"/>
                          <a:sym typeface="Arial"/>
                        </a:rPr>
                        <m:t>′) </m:t>
                      </m:r>
                    </m:oMath>
                  </a14:m>
                  <a:r>
                    <a:rPr lang="vi-VN" sz="3600" kern="0">
                      <a:solidFill>
                        <a:srgbClr val="000000"/>
                      </a:solidFill>
                      <a:cs typeface="Arial"/>
                      <a:sym typeface="Arial"/>
                    </a:rPr>
                    <a:t>và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𝐴𝐵𝐶𝐷</m:t>
                      </m:r>
                      <m:r>
                        <a:rPr lang="vi-VN" sz="3600" i="1" kern="0" smtClean="0">
                          <a:solidFill>
                            <a:srgbClr val="000000"/>
                          </a:solidFill>
                          <a:latin typeface="Cambria Math" panose="02040503050406030204" pitchFamily="18" charset="0"/>
                          <a:cs typeface="Arial"/>
                          <a:sym typeface="Arial"/>
                        </a:rPr>
                        <m:t>) </m:t>
                      </m:r>
                    </m:oMath>
                  </a14:m>
                  <a:r>
                    <a:rPr lang="vi-VN" sz="3600" kern="0">
                      <a:solidFill>
                        <a:srgbClr val="000000"/>
                      </a:solidFill>
                      <a:cs typeface="Arial"/>
                      <a:sym typeface="Arial"/>
                    </a:rPr>
                    <a:t>cùng vuông góc với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m:t>
                      </m:r>
                      <m:r>
                        <a:rPr lang="vi-VN" sz="3600" i="1" kern="0">
                          <a:solidFill>
                            <a:srgbClr val="000000"/>
                          </a:solidFill>
                          <a:latin typeface="Cambria Math" panose="02040503050406030204" pitchFamily="18" charset="0"/>
                          <a:cs typeface="Arial"/>
                          <a:sym typeface="Arial"/>
                        </a:rPr>
                        <m:t>𝑆𝐴𝐶</m:t>
                      </m:r>
                      <m:r>
                        <a:rPr lang="vi-VN" sz="3600" i="1" kern="0" smtClean="0">
                          <a:solidFill>
                            <a:srgbClr val="000000"/>
                          </a:solidFill>
                          <a:latin typeface="Cambria Math" panose="02040503050406030204" pitchFamily="18" charset="0"/>
                          <a:cs typeface="Arial"/>
                          <a:sym typeface="Arial"/>
                        </a:rPr>
                        <m:t>);</m:t>
                      </m:r>
                    </m:oMath>
                  </a14:m>
                  <a:endParaRPr lang="vi-VN" sz="3600" kern="0">
                    <a:solidFill>
                      <a:srgbClr val="000000"/>
                    </a:solidFill>
                    <a:cs typeface="Arial"/>
                    <a:sym typeface="Arial"/>
                  </a:endParaRPr>
                </a:p>
                <a:p>
                  <a:pPr lvl="0" algn="just">
                    <a:lnSpc>
                      <a:spcPct val="160000"/>
                    </a:lnSpc>
                    <a:buClr>
                      <a:srgbClr val="000000"/>
                    </a:buClr>
                  </a:pPr>
                  <a:r>
                    <a:rPr lang="vi-VN" sz="3600" kern="0">
                      <a:solidFill>
                        <a:srgbClr val="000000"/>
                      </a:solidFill>
                      <a:cs typeface="Arial"/>
                      <a:sym typeface="Arial"/>
                    </a:rPr>
                    <a:t>b) Giao tuyến của hai mặt phẳng </a:t>
                  </a:r>
                  <a14:m>
                    <m:oMath xmlns:m="http://schemas.openxmlformats.org/officeDocument/2006/math">
                      <m:r>
                        <a:rPr lang="vi-VN" sz="3600" i="1" kern="0">
                          <a:solidFill>
                            <a:srgbClr val="000000"/>
                          </a:solidFill>
                          <a:latin typeface="Cambria Math" panose="02040503050406030204" pitchFamily="18" charset="0"/>
                          <a:cs typeface="Arial"/>
                          <a:sym typeface="Arial"/>
                        </a:rPr>
                        <m:t>(</m:t>
                      </m:r>
                      <m:r>
                        <a:rPr lang="vi-VN" sz="3600" i="1" kern="0">
                          <a:solidFill>
                            <a:srgbClr val="000000"/>
                          </a:solidFill>
                          <a:latin typeface="Cambria Math" panose="02040503050406030204" pitchFamily="18" charset="0"/>
                          <a:cs typeface="Arial"/>
                          <a:sym typeface="Arial"/>
                        </a:rPr>
                        <m:t>𝐴𝐵</m:t>
                      </m:r>
                      <m:r>
                        <a:rPr lang="vi-VN" sz="3600" i="1" kern="0">
                          <a:solidFill>
                            <a:srgbClr val="000000"/>
                          </a:solidFill>
                          <a:latin typeface="Cambria Math" panose="02040503050406030204" pitchFamily="18" charset="0"/>
                          <a:cs typeface="Arial"/>
                          <a:sym typeface="Arial"/>
                        </a:rPr>
                        <m:t>′</m:t>
                      </m:r>
                      <m:r>
                        <a:rPr lang="vi-VN" sz="3600" i="1" kern="0">
                          <a:solidFill>
                            <a:srgbClr val="000000"/>
                          </a:solidFill>
                          <a:latin typeface="Cambria Math" panose="02040503050406030204" pitchFamily="18" charset="0"/>
                          <a:cs typeface="Arial"/>
                          <a:sym typeface="Arial"/>
                        </a:rPr>
                        <m:t>𝐶</m:t>
                      </m:r>
                      <m:r>
                        <a:rPr lang="vi-VN" sz="3600" i="1" kern="0">
                          <a:solidFill>
                            <a:srgbClr val="000000"/>
                          </a:solidFill>
                          <a:latin typeface="Cambria Math" panose="02040503050406030204" pitchFamily="18" charset="0"/>
                          <a:cs typeface="Arial"/>
                          <a:sym typeface="Arial"/>
                        </a:rPr>
                        <m:t>′</m:t>
                      </m:r>
                      <m:r>
                        <a:rPr lang="vi-VN" sz="3600" i="1" kern="0">
                          <a:solidFill>
                            <a:srgbClr val="000000"/>
                          </a:solidFill>
                          <a:latin typeface="Cambria Math" panose="02040503050406030204" pitchFamily="18" charset="0"/>
                          <a:cs typeface="Arial"/>
                          <a:sym typeface="Arial"/>
                        </a:rPr>
                        <m:t>𝐷</m:t>
                      </m:r>
                      <m:r>
                        <a:rPr lang="vi-VN" sz="3600" i="1" kern="0">
                          <a:solidFill>
                            <a:srgbClr val="000000"/>
                          </a:solidFill>
                          <a:latin typeface="Cambria Math" panose="02040503050406030204" pitchFamily="18" charset="0"/>
                          <a:cs typeface="Arial"/>
                          <a:sym typeface="Arial"/>
                        </a:rPr>
                        <m:t>′) </m:t>
                      </m:r>
                    </m:oMath>
                  </a14:m>
                  <a:r>
                    <a:rPr lang="vi-VN" sz="3600" kern="0">
                      <a:solidFill>
                        <a:srgbClr val="000000"/>
                      </a:solidFill>
                      <a:cs typeface="Arial"/>
                      <a:sym typeface="Arial"/>
                    </a:rPr>
                    <a:t>và </a:t>
                  </a:r>
                  <a14:m>
                    <m:oMath xmlns:m="http://schemas.openxmlformats.org/officeDocument/2006/math">
                      <m:r>
                        <a:rPr lang="vi-VN" sz="3600" i="1" kern="0">
                          <a:solidFill>
                            <a:srgbClr val="000000"/>
                          </a:solidFill>
                          <a:latin typeface="Cambria Math" panose="02040503050406030204" pitchFamily="18" charset="0"/>
                          <a:cs typeface="Arial"/>
                          <a:sym typeface="Arial"/>
                        </a:rPr>
                        <m:t>(</m:t>
                      </m:r>
                      <m:r>
                        <a:rPr lang="vi-VN" sz="3600" i="1" kern="0">
                          <a:solidFill>
                            <a:srgbClr val="000000"/>
                          </a:solidFill>
                          <a:latin typeface="Cambria Math" panose="02040503050406030204" pitchFamily="18" charset="0"/>
                          <a:cs typeface="Arial"/>
                          <a:sym typeface="Arial"/>
                        </a:rPr>
                        <m:t>𝐴𝐵𝐶𝐷</m:t>
                      </m:r>
                      <m:r>
                        <a:rPr lang="vi-VN" sz="3600" i="1" kern="0">
                          <a:solidFill>
                            <a:srgbClr val="000000"/>
                          </a:solidFill>
                          <a:latin typeface="Cambria Math" panose="02040503050406030204" pitchFamily="18" charset="0"/>
                          <a:cs typeface="Arial"/>
                          <a:sym typeface="Arial"/>
                        </a:rPr>
                        <m:t>) </m:t>
                      </m:r>
                    </m:oMath>
                  </a14:m>
                  <a:r>
                    <a:rPr lang="vi-VN" sz="3600" kern="0">
                      <a:solidFill>
                        <a:srgbClr val="000000"/>
                      </a:solidFill>
                      <a:cs typeface="Arial"/>
                      <a:sym typeface="Arial"/>
                    </a:rPr>
                    <a:t>là đường thẳng đi qua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𝐴</m:t>
                      </m:r>
                    </m:oMath>
                  </a14:m>
                  <a:r>
                    <a:rPr lang="vi-VN" sz="3600" kern="0">
                      <a:solidFill>
                        <a:srgbClr val="000000"/>
                      </a:solidFill>
                      <a:cs typeface="Arial"/>
                      <a:sym typeface="Arial"/>
                    </a:rPr>
                    <a:t>, nằm trong mặt phẳng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𝐴𝐵𝐶𝐷</m:t>
                      </m:r>
                      <m:r>
                        <a:rPr lang="vi-VN" sz="3600" i="1" kern="0" smtClean="0">
                          <a:solidFill>
                            <a:srgbClr val="000000"/>
                          </a:solidFill>
                          <a:latin typeface="Cambria Math" panose="02040503050406030204" pitchFamily="18" charset="0"/>
                          <a:cs typeface="Arial"/>
                          <a:sym typeface="Arial"/>
                        </a:rPr>
                        <m:t>) </m:t>
                      </m:r>
                    </m:oMath>
                  </a14:m>
                  <a:r>
                    <a:rPr lang="vi-VN" sz="3600" kern="0">
                      <a:solidFill>
                        <a:srgbClr val="000000"/>
                      </a:solidFill>
                      <a:cs typeface="Arial"/>
                      <a:sym typeface="Arial"/>
                    </a:rPr>
                    <a:t>và vuông góc với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𝐴𝐶</m:t>
                      </m:r>
                    </m:oMath>
                  </a14:m>
                  <a:r>
                    <a:rPr lang="vi-VN" sz="3600" kern="0" smtClean="0">
                      <a:solidFill>
                        <a:srgbClr val="000000"/>
                      </a:solidFill>
                      <a:cs typeface="Arial"/>
                      <a:sym typeface="Arial"/>
                    </a:rPr>
                    <a:t>.</a:t>
                  </a:r>
                  <a:r>
                    <a:rPr lang="en-US" sz="3600" kern="0" smtClean="0">
                      <a:solidFill>
                        <a:srgbClr val="000000"/>
                      </a:solidFill>
                      <a:cs typeface="Arial"/>
                      <a:sym typeface="Arial"/>
                    </a:rPr>
                    <a:t> </a:t>
                  </a:r>
                  <a:endParaRPr kumimoji="0" lang="vi-VN" sz="3600" b="0" i="0" u="none" strike="noStrike" kern="0" cap="none" spc="0" normalizeH="0" baseline="0" noProof="0">
                    <a:ln>
                      <a:noFill/>
                    </a:ln>
                    <a:solidFill>
                      <a:srgbClr val="000000"/>
                    </a:solidFill>
                    <a:effectLst/>
                    <a:uLnTx/>
                    <a:uFillTx/>
                    <a:cs typeface="Arial"/>
                    <a:sym typeface="Arial"/>
                  </a:endParaRPr>
                </a:p>
              </p:txBody>
            </p:sp>
          </mc:Choice>
          <mc:Fallback xmlns="">
            <p:sp>
              <p:nvSpPr>
                <p:cNvPr id="12" name="Rectangle 1"/>
                <p:cNvSpPr>
                  <a:spLocks noRot="1" noChangeAspect="1" noMove="1" noResize="1" noEditPoints="1" noAdjustHandles="1" noChangeArrowheads="1" noChangeShapeType="1" noTextEdit="1"/>
                </p:cNvSpPr>
                <p:nvPr/>
              </p:nvSpPr>
              <p:spPr bwMode="auto">
                <a:xfrm>
                  <a:off x="823256" y="573238"/>
                  <a:ext cx="17469853" cy="3521413"/>
                </a:xfrm>
                <a:prstGeom prst="rect">
                  <a:avLst/>
                </a:prstGeom>
                <a:blipFill>
                  <a:blip r:embed="rId3"/>
                  <a:stretch>
                    <a:fillRect l="-1082" r="-1047" b="-432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15" name="Rectangle 14"/>
          <p:cNvSpPr/>
          <p:nvPr/>
        </p:nvSpPr>
        <p:spPr>
          <a:xfrm>
            <a:off x="8552352" y="3811000"/>
            <a:ext cx="1239442" cy="840871"/>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5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6629400" y="4838700"/>
                <a:ext cx="11430000" cy="5360378"/>
              </a:xfrm>
              <a:prstGeom prst="rect">
                <a:avLst/>
              </a:prstGeom>
            </p:spPr>
            <p:txBody>
              <a:bodyPr wrap="square">
                <a:spAutoFit/>
              </a:bodyPr>
              <a:lstStyle/>
              <a:p>
                <a:pPr>
                  <a:lnSpc>
                    <a:spcPct val="150000"/>
                  </a:lnSpc>
                  <a:spcBef>
                    <a:spcPts val="200"/>
                  </a:spcBef>
                  <a:spcAft>
                    <a:spcPts val="200"/>
                  </a:spcAft>
                </a:pPr>
                <a:r>
                  <a:rPr lang="en-US" sz="3600" kern="100" smtClean="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B</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C</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D</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e>
                    </m:d>
                  </m:oMath>
                </a14:m>
                <a:r>
                  <a:rPr lang="en-US" sz="3600" kern="100">
                    <a:effectLst/>
                    <a:latin typeface="Arial" panose="020B0604020202020204" pitchFamily="34" charset="0"/>
                    <a:ea typeface="Calibri" panose="020F0502020204030204" pitchFamily="34" charset="0"/>
                    <a:cs typeface="Arial" panose="020B0604020202020204" pitchFamily="34" charset="0"/>
                  </a:rPr>
                  <a:t>,</a:t>
                </a:r>
                <a:r>
                  <a:rPr lang="en-US" sz="3600" kern="1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e>
                    </m:d>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200"/>
                  </a:spcBef>
                  <a:spcAft>
                    <a:spcPts val="200"/>
                  </a:spcAft>
                </a:pPr>
                <a:r>
                  <a:rPr lang="en-US" sz="3600" kern="100" smtClean="0">
                    <a:effectLst/>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200"/>
                  </a:spcBef>
                  <a:spcAft>
                    <a:spcPts val="200"/>
                  </a:spcAft>
                </a:pPr>
                <a:r>
                  <a:rPr lang="en-US" sz="3600" kern="100">
                    <a:effectLst/>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e>
                    </m:d>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200"/>
                  </a:spcBef>
                  <a:spcAft>
                    <a:spcPts val="200"/>
                  </a:spcAft>
                </a:pPr>
                <a:r>
                  <a:rPr lang="en-US" sz="3600" kern="100" smtClean="0">
                    <a:effectLst/>
                    <a:ea typeface="Calibri" panose="020F0502020204030204" pitchFamily="34" charset="0"/>
                    <a:cs typeface="Times New Roman" panose="02020603050405020304" pitchFamily="18" charset="0"/>
                  </a:rPr>
                  <a:t>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200"/>
                  </a:spcBef>
                  <a:spcAft>
                    <a:spcPts val="200"/>
                  </a:spcAft>
                </a:pPr>
                <a:r>
                  <a:rPr lang="en-US" sz="3600" kern="100">
                    <a:effectLst/>
                    <a:latin typeface="Arial" panose="020B0604020202020204" pitchFamily="34" charset="0"/>
                    <a:ea typeface="Calibri" panose="020F0502020204030204" pitchFamily="34" charset="0"/>
                    <a:cs typeface="Arial" panose="020B0604020202020204" pitchFamily="34" charset="0"/>
                  </a:rPr>
                  <a:t>Lại có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e>
                    </m:d>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Δ</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𝑆𝐴𝐶</m:t>
                        </m:r>
                      </m:e>
                    </m:d>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b="0" i="0"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6629400" y="4838700"/>
                <a:ext cx="11430000" cy="5360378"/>
              </a:xfrm>
              <a:prstGeom prst="rect">
                <a:avLst/>
              </a:prstGeom>
              <a:blipFill>
                <a:blip r:embed="rId4"/>
                <a:stretch>
                  <a:fillRect l="-1653" b="-1024"/>
                </a:stretch>
              </a:blipFill>
            </p:spPr>
            <p:txBody>
              <a:bodyPr/>
              <a:lstStyle/>
              <a:p>
                <a:r>
                  <a:rPr lang="en-US">
                    <a:noFill/>
                  </a:rPr>
                  <a:t> </a:t>
                </a:r>
              </a:p>
            </p:txBody>
          </p:sp>
        </mc:Fallback>
      </mc:AlternateContent>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85537" y="4043707"/>
            <a:ext cx="5257800" cy="6052793"/>
          </a:xfrm>
          <a:prstGeom prst="rect">
            <a:avLst/>
          </a:prstGeom>
        </p:spPr>
      </p:pic>
      <p:pic>
        <p:nvPicPr>
          <p:cNvPr id="17" name="Picture 16"/>
          <p:cNvPicPr>
            <a:picLocks noChangeAspect="1"/>
          </p:cNvPicPr>
          <p:nvPr/>
        </p:nvPicPr>
        <p:blipFill>
          <a:blip r:embed="rId7"/>
          <a:stretch>
            <a:fillRect/>
          </a:stretch>
        </p:blipFill>
        <p:spPr>
          <a:xfrm>
            <a:off x="16946998" y="9000140"/>
            <a:ext cx="1112402" cy="1112402"/>
          </a:xfrm>
          <a:prstGeom prst="rect">
            <a:avLst/>
          </a:prstGeom>
        </p:spPr>
      </p:pic>
    </p:spTree>
    <p:extLst>
      <p:ext uri="{BB962C8B-B14F-4D97-AF65-F5344CB8AC3E}">
        <p14:creationId xmlns:p14="http://schemas.microsoft.com/office/powerpoint/2010/main" val="965550110"/>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down)">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fade">
                                      <p:cBhvr>
                                        <p:cTn id="34" dur="500"/>
                                        <p:tgtEl>
                                          <p:spTgt spid="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Effect transition="in" filter="wipe(left)">
                                      <p:cBhvr>
                                        <p:cTn id="39" dur="500"/>
                                        <p:tgtEl>
                                          <p:spTgt spid="9">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9">
                                            <p:txEl>
                                              <p:pRg st="4" end="4"/>
                                            </p:txEl>
                                          </p:spTgt>
                                        </p:tgtEl>
                                        <p:attrNameLst>
                                          <p:attrName>style.visibility</p:attrName>
                                        </p:attrNameLst>
                                      </p:cBhvr>
                                      <p:to>
                                        <p:strVal val="visible"/>
                                      </p:to>
                                    </p:set>
                                    <p:animEffect transition="in" filter="randombar(horizontal)">
                                      <p:cBhvr>
                                        <p:cTn id="44" dur="500"/>
                                        <p:tgtEl>
                                          <p:spTgt spid="9">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9">
                                            <p:txEl>
                                              <p:pRg st="5" end="5"/>
                                            </p:txEl>
                                          </p:spTgt>
                                        </p:tgtEl>
                                        <p:attrNameLst>
                                          <p:attrName>style.visibility</p:attrName>
                                        </p:attrNameLst>
                                      </p:cBhvr>
                                      <p:to>
                                        <p:strVal val="visible"/>
                                      </p:to>
                                    </p:set>
                                    <p:animEffect transition="in" filter="wipe(down)">
                                      <p:cBhvr>
                                        <p:cTn id="49"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sp>
        <p:nvSpPr>
          <p:cNvPr id="10" name="TextBox 10"/>
          <p:cNvSpPr txBox="1"/>
          <p:nvPr/>
        </p:nvSpPr>
        <p:spPr>
          <a:xfrm>
            <a:off x="3582546" y="591093"/>
            <a:ext cx="13914383" cy="49254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flipH="1">
            <a:off x="687075" y="5372100"/>
            <a:ext cx="4562454" cy="6918626"/>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Freeform 18"/>
          <p:cNvSpPr/>
          <p:nvPr/>
        </p:nvSpPr>
        <p:spPr>
          <a:xfrm>
            <a:off x="16334764" y="8229942"/>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6">
              <a:extLst>
                <a:ext uri="{96DAC541-7B7A-43D3-8B79-37D633B846F1}">
                  <asvg:svgBlip xmlns="" xmlns:asvg="http://schemas.microsoft.com/office/drawing/2016/SVG/main" r:embed="rId9"/>
                </a:ext>
              </a:extLst>
            </a:blip>
            <a:stretch>
              <a:fillRect l="-16131" t="-123580" r="-514491" b="-293597"/>
            </a:stretch>
          </a:blipFill>
        </p:spPr>
      </p:sp>
      <p:sp>
        <p:nvSpPr>
          <p:cNvPr id="19" name="Freeform 19"/>
          <p:cNvSpPr/>
          <p:nvPr/>
        </p:nvSpPr>
        <p:spPr>
          <a:xfrm>
            <a:off x="900929" y="4623546"/>
            <a:ext cx="996773" cy="1058857"/>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 xmlns:asvg="http://schemas.microsoft.com/office/drawing/2016/SVG/main" r:embed="rId11"/>
                </a:ext>
              </a:extLst>
            </a:blip>
            <a:stretch>
              <a:fillRect l="-154855" t="-80817" r="-404244" b="-344018"/>
            </a:stretch>
          </a:blipFill>
        </p:spPr>
      </p:sp>
      <p:grpSp>
        <p:nvGrpSpPr>
          <p:cNvPr id="11" name="Group 10"/>
          <p:cNvGrpSpPr/>
          <p:nvPr/>
        </p:nvGrpSpPr>
        <p:grpSpPr>
          <a:xfrm>
            <a:off x="3344918" y="813813"/>
            <a:ext cx="13914383" cy="4804268"/>
            <a:chOff x="3582546" y="712289"/>
            <a:chExt cx="13914383" cy="4804268"/>
          </a:xfrm>
        </p:grpSpPr>
        <p:sp>
          <p:nvSpPr>
            <p:cNvPr id="9" name="Freeform 9"/>
            <p:cNvSpPr/>
            <p:nvPr/>
          </p:nvSpPr>
          <p:spPr>
            <a:xfrm>
              <a:off x="3582546" y="712289"/>
              <a:ext cx="13914383" cy="4804268"/>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22" name="Rectangle 21"/>
            <p:cNvSpPr/>
            <p:nvPr/>
          </p:nvSpPr>
          <p:spPr>
            <a:xfrm>
              <a:off x="3877943" y="1612976"/>
              <a:ext cx="13323587" cy="2115451"/>
            </a:xfrm>
            <a:prstGeom prst="rect">
              <a:avLst/>
            </a:prstGeom>
          </p:spPr>
          <p:txBody>
            <a:bodyPr wrap="square">
              <a:spAutoFit/>
            </a:bodyPr>
            <a:lstStyle/>
            <a:p>
              <a:pPr lvl="0" algn="ctr" defTabSz="1828800">
                <a:lnSpc>
                  <a:spcPct val="150000"/>
                </a:lnSpc>
                <a:buClr>
                  <a:srgbClr val="070185"/>
                </a:buClr>
              </a:pPr>
              <a:r>
                <a:rPr lang="en-US" sz="10000" b="1" kern="0">
                  <a:solidFill>
                    <a:srgbClr val="1F497D"/>
                  </a:solidFill>
                  <a:latin typeface="Arial" panose="020B0604020202020204" pitchFamily="34" charset="0"/>
                  <a:cs typeface="Arial" panose="020B0604020202020204" pitchFamily="34" charset="0"/>
                </a:rPr>
                <a:t>4. Góc nhị diện</a:t>
              </a:r>
              <a:endParaRPr kumimoji="0" lang="en-US" sz="10000" b="1" i="0" u="none" strike="noStrike" kern="0" cap="none" spc="0"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7082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76562" y="9867900"/>
            <a:ext cx="18678839" cy="1369703"/>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itle 21"/>
          <p:cNvSpPr txBox="1">
            <a:spLocks/>
          </p:cNvSpPr>
          <p:nvPr/>
        </p:nvSpPr>
        <p:spPr>
          <a:xfrm>
            <a:off x="542516" y="473446"/>
            <a:ext cx="1752600" cy="982915"/>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5</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6" name="Rectangle 45"/>
              <p:cNvSpPr/>
              <p:nvPr/>
            </p:nvSpPr>
            <p:spPr>
              <a:xfrm>
                <a:off x="526474" y="475714"/>
                <a:ext cx="17288284" cy="3600986"/>
              </a:xfrm>
              <a:prstGeom prst="rect">
                <a:avLst/>
              </a:prstGeom>
            </p:spPr>
            <p:txBody>
              <a:bodyPr wrap="square">
                <a:spAutoFit/>
              </a:bodyPr>
              <a:lstStyle/>
              <a:p>
                <a:pPr lvl="0" algn="just" defTabSz="1828800">
                  <a:lnSpc>
                    <a:spcPct val="150000"/>
                  </a:lnSpc>
                  <a:buClr>
                    <a:srgbClr val="000000"/>
                  </a:buClr>
                </a:pPr>
                <a:r>
                  <a:rPr lang="en-US" sz="3800" kern="0" smtClean="0">
                    <a:solidFill>
                      <a:srgbClr val="000000"/>
                    </a:solidFill>
                    <a:cs typeface="Arial"/>
                    <a:sym typeface="Arial"/>
                  </a:rPr>
                  <a:t>                 </a:t>
                </a:r>
                <a:r>
                  <a:rPr lang="vi-VN" sz="3800" kern="0" smtClean="0">
                    <a:solidFill>
                      <a:srgbClr val="000000"/>
                    </a:solidFill>
                    <a:cs typeface="Arial"/>
                    <a:sym typeface="Arial"/>
                  </a:rPr>
                  <a:t>Một </a:t>
                </a:r>
                <a:r>
                  <a:rPr lang="vi-VN" sz="3800" kern="0">
                    <a:solidFill>
                      <a:srgbClr val="000000"/>
                    </a:solidFill>
                    <a:cs typeface="Arial"/>
                    <a:sym typeface="Arial"/>
                  </a:rPr>
                  <a:t>tài liệu hướng dẫn rằng đối với ghế bàn ăn, nên thiết kế lưng ghế tạo với mặt ghế một góc có số đo từ 100° đến 105°. Trong hình 7.51, các tia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𝑂𝑥</m:t>
                    </m:r>
                    <m:r>
                      <a:rPr lang="vi-VN" sz="3800" i="1" kern="0" smtClean="0">
                        <a:solidFill>
                          <a:srgbClr val="000000"/>
                        </a:solidFill>
                        <a:latin typeface="Cambria Math" panose="02040503050406030204" pitchFamily="18" charset="0"/>
                        <a:cs typeface="Arial"/>
                        <a:sym typeface="Arial"/>
                      </a:rPr>
                      <m:t>, </m:t>
                    </m:r>
                    <m:r>
                      <a:rPr lang="vi-VN" sz="3800" i="1" kern="0" smtClean="0">
                        <a:solidFill>
                          <a:srgbClr val="000000"/>
                        </a:solidFill>
                        <a:latin typeface="Cambria Math" panose="02040503050406030204" pitchFamily="18" charset="0"/>
                        <a:cs typeface="Arial"/>
                        <a:sym typeface="Arial"/>
                      </a:rPr>
                      <m:t>𝑂𝑦</m:t>
                    </m:r>
                  </m:oMath>
                </a14:m>
                <a:r>
                  <a:rPr lang="vi-VN" sz="3800" kern="0">
                    <a:solidFill>
                      <a:srgbClr val="000000"/>
                    </a:solidFill>
                    <a:cs typeface="Arial"/>
                    <a:sym typeface="Arial"/>
                  </a:rPr>
                  <a:t> được vẽ tương ứng trên mặt ghế, lưng ghế đồng thời vuông góc với giao tuyến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𝑎</m:t>
                    </m:r>
                  </m:oMath>
                </a14:m>
                <a:r>
                  <a:rPr lang="vi-VN" sz="3800" kern="0">
                    <a:solidFill>
                      <a:srgbClr val="000000"/>
                    </a:solidFill>
                    <a:cs typeface="Arial"/>
                    <a:sym typeface="Arial"/>
                  </a:rPr>
                  <a:t> của mặt ghế và lưng ghế</a:t>
                </a:r>
                <a:r>
                  <a:rPr lang="vi-VN" sz="3800" kern="0" smtClean="0">
                    <a:solidFill>
                      <a:srgbClr val="000000"/>
                    </a:solidFill>
                    <a:cs typeface="Arial"/>
                    <a:sym typeface="Arial"/>
                  </a:rPr>
                  <a:t>.</a:t>
                </a:r>
                <a:endParaRPr lang="vi-VN" sz="3800" kern="0">
                  <a:solidFill>
                    <a:srgbClr val="000000"/>
                  </a:solidFill>
                  <a:cs typeface="Arial"/>
                  <a:sym typeface="Arial"/>
                </a:endParaRPr>
              </a:p>
            </p:txBody>
          </p:sp>
        </mc:Choice>
        <mc:Fallback xmlns="">
          <p:sp>
            <p:nvSpPr>
              <p:cNvPr id="46" name="Rectangle 45"/>
              <p:cNvSpPr>
                <a:spLocks noRot="1" noChangeAspect="1" noMove="1" noResize="1" noEditPoints="1" noAdjustHandles="1" noChangeArrowheads="1" noChangeShapeType="1" noTextEdit="1"/>
              </p:cNvSpPr>
              <p:nvPr/>
            </p:nvSpPr>
            <p:spPr>
              <a:xfrm>
                <a:off x="526474" y="475714"/>
                <a:ext cx="17288284" cy="3600986"/>
              </a:xfrm>
              <a:prstGeom prst="rect">
                <a:avLst/>
              </a:prstGeom>
              <a:blipFill>
                <a:blip r:embed="rId2"/>
                <a:stretch>
                  <a:fillRect l="-1164" r="-1164" b="-2876"/>
                </a:stretch>
              </a:blipFill>
            </p:spPr>
            <p:txBody>
              <a:bodyPr/>
              <a:lstStyle/>
              <a:p>
                <a:r>
                  <a:rPr lang="en-US">
                    <a:noFill/>
                  </a:rPr>
                  <a:t> </a:t>
                </a:r>
              </a:p>
            </p:txBody>
          </p:sp>
        </mc:Fallback>
      </mc:AlternateContent>
      <p:sp>
        <p:nvSpPr>
          <p:cNvPr id="3" name="Rectangle 2"/>
          <p:cNvSpPr/>
          <p:nvPr/>
        </p:nvSpPr>
        <p:spPr>
          <a:xfrm>
            <a:off x="526474" y="4124154"/>
            <a:ext cx="12319965" cy="4478149"/>
          </a:xfrm>
          <a:prstGeom prst="rect">
            <a:avLst/>
          </a:prstGeom>
        </p:spPr>
        <p:txBody>
          <a:bodyPr wrap="square">
            <a:spAutoFit/>
          </a:bodyPr>
          <a:lstStyle/>
          <a:p>
            <a:pPr lvl="0" algn="just" defTabSz="1828800">
              <a:lnSpc>
                <a:spcPct val="150000"/>
              </a:lnSpc>
              <a:buClr>
                <a:srgbClr val="000000"/>
              </a:buClr>
            </a:pPr>
            <a:r>
              <a:rPr lang="vi-VN" sz="3800" kern="0">
                <a:solidFill>
                  <a:srgbClr val="000000"/>
                </a:solidFill>
                <a:cs typeface="Arial"/>
                <a:sym typeface="Arial"/>
              </a:rPr>
              <a:t>a) Theo tài liệu nói trên, góc nào trong hình </a:t>
            </a:r>
            <a:r>
              <a:rPr lang="en-US" sz="3800" kern="0" smtClean="0">
                <a:solidFill>
                  <a:srgbClr val="000000"/>
                </a:solidFill>
                <a:latin typeface="Arial" panose="020B0604020202020204" pitchFamily="34" charset="0"/>
                <a:cs typeface="Arial" panose="020B0604020202020204" pitchFamily="34" charset="0"/>
                <a:sym typeface="Arial"/>
              </a:rPr>
              <a:t>n</a:t>
            </a:r>
            <a:r>
              <a:rPr lang="vi-VN" sz="3800" kern="0" smtClean="0">
                <a:solidFill>
                  <a:srgbClr val="000000"/>
                </a:solidFill>
                <a:cs typeface="Arial"/>
                <a:sym typeface="Arial"/>
              </a:rPr>
              <a:t>ên </a:t>
            </a:r>
            <a:r>
              <a:rPr lang="vi-VN" sz="3800" kern="0">
                <a:solidFill>
                  <a:srgbClr val="000000"/>
                </a:solidFill>
                <a:cs typeface="Arial"/>
                <a:sym typeface="Arial"/>
              </a:rPr>
              <a:t>có số đo từ 100° đến 105°.</a:t>
            </a:r>
          </a:p>
          <a:p>
            <a:pPr lvl="0" algn="just" defTabSz="1828800">
              <a:lnSpc>
                <a:spcPct val="150000"/>
              </a:lnSpc>
              <a:buClr>
                <a:srgbClr val="000000"/>
              </a:buClr>
            </a:pPr>
            <a:r>
              <a:rPr lang="vi-VN" sz="3800" kern="0">
                <a:solidFill>
                  <a:srgbClr val="000000"/>
                </a:solidFill>
                <a:cs typeface="Arial"/>
                <a:sym typeface="Arial"/>
              </a:rPr>
              <a:t>b) Nếu thiết kế theo hướng dẫn đó thì góc giữa mặt phẳng chứa mặt ghế và mặt phẳng chứa lưng ghế có thể nhận số đo từ bao nhiêu đến bao nhiêu độ?</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3487400" y="3283011"/>
            <a:ext cx="4230506" cy="6160434"/>
          </a:xfrm>
          <a:prstGeom prst="rect">
            <a:avLst/>
          </a:prstGeom>
        </p:spPr>
      </p:pic>
      <p:pic>
        <p:nvPicPr>
          <p:cNvPr id="10" name="Picture 9"/>
          <p:cNvPicPr>
            <a:picLocks noChangeAspect="1"/>
          </p:cNvPicPr>
          <p:nvPr/>
        </p:nvPicPr>
        <p:blipFill>
          <a:blip r:embed="rId5"/>
          <a:stretch>
            <a:fillRect/>
          </a:stretch>
        </p:blipFill>
        <p:spPr>
          <a:xfrm>
            <a:off x="4334420" y="9210253"/>
            <a:ext cx="4704072" cy="466384"/>
          </a:xfrm>
          <a:prstGeom prst="rect">
            <a:avLst/>
          </a:prstGeom>
        </p:spPr>
      </p:pic>
    </p:spTree>
    <p:extLst>
      <p:ext uri="{BB962C8B-B14F-4D97-AF65-F5344CB8AC3E}">
        <p14:creationId xmlns:p14="http://schemas.microsoft.com/office/powerpoint/2010/main" val="156270155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76562" y="9791700"/>
            <a:ext cx="18678839" cy="1369703"/>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33400" y="1805574"/>
            <a:ext cx="4230506" cy="6160434"/>
          </a:xfrm>
          <a:prstGeom prst="rect">
            <a:avLst/>
          </a:prstGeom>
        </p:spPr>
      </p:pic>
      <p:sp>
        <p:nvSpPr>
          <p:cNvPr id="11" name="Rectangle 10"/>
          <p:cNvSpPr/>
          <p:nvPr/>
        </p:nvSpPr>
        <p:spPr>
          <a:xfrm>
            <a:off x="569495" y="419100"/>
            <a:ext cx="1239442" cy="840871"/>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5181600" y="1427245"/>
                <a:ext cx="12496800" cy="7288534"/>
              </a:xfrm>
              <a:prstGeom prst="rect">
                <a:avLst/>
              </a:prstGeom>
            </p:spPr>
            <p:txBody>
              <a:bodyPr wrap="square">
                <a:spAutoFit/>
              </a:bodyPr>
              <a:lstStyle/>
              <a:p>
                <a:pPr lvl="0" algn="just" defTabSz="1828800">
                  <a:lnSpc>
                    <a:spcPct val="150000"/>
                  </a:lnSpc>
                  <a:buClr>
                    <a:srgbClr val="000000"/>
                  </a:buClr>
                </a:pPr>
                <a:r>
                  <a:rPr lang="nl-NL" sz="3700" kern="100" smtClean="0">
                    <a:latin typeface="Arial" panose="020B0604020202020204" pitchFamily="34" charset="0"/>
                    <a:ea typeface="Calibri" panose="020F0502020204030204" pitchFamily="34" charset="0"/>
                    <a:cs typeface="Arial" panose="020B0604020202020204" pitchFamily="34" charset="0"/>
                  </a:rPr>
                  <a:t>a)</a:t>
                </a:r>
                <a:r>
                  <a:rPr lang="en-US" sz="3700" kern="100">
                    <a:effectLst/>
                    <a:latin typeface="Arial" panose="020B0604020202020204" pitchFamily="34" charset="0"/>
                    <a:ea typeface="Calibri" panose="020F0502020204030204" pitchFamily="34" charset="0"/>
                    <a:cs typeface="Arial" panose="020B0604020202020204" pitchFamily="34" charset="0"/>
                  </a:rPr>
                  <a:t> Góc </a:t>
                </a:r>
                <a14:m>
                  <m:oMath xmlns:m="http://schemas.openxmlformats.org/officeDocument/2006/math">
                    <m:acc>
                      <m:accPr>
                        <m:chr m:val="̂"/>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𝑥𝑂𝑦</m:t>
                        </m:r>
                      </m:e>
                    </m:acc>
                  </m:oMath>
                </a14:m>
                <a:r>
                  <a:rPr lang="en-US" sz="3700" kern="100" smtClean="0">
                    <a:effectLst/>
                    <a:latin typeface="Arial" panose="020B0604020202020204" pitchFamily="34" charset="0"/>
                    <a:ea typeface="Calibri" panose="020F0502020204030204" pitchFamily="34" charset="0"/>
                    <a:cs typeface="Arial" panose="020B0604020202020204" pitchFamily="34" charset="0"/>
                  </a:rPr>
                  <a:t> </a:t>
                </a:r>
                <a:r>
                  <a:rPr lang="en-US" sz="3700" kern="0">
                    <a:solidFill>
                      <a:srgbClr val="000000"/>
                    </a:solidFill>
                    <a:latin typeface="Arial" panose="020B0604020202020204" pitchFamily="34" charset="0"/>
                    <a:cs typeface="Arial" panose="020B0604020202020204" pitchFamily="34" charset="0"/>
                    <a:sym typeface="Arial"/>
                  </a:rPr>
                  <a:t>n</a:t>
                </a:r>
                <a:r>
                  <a:rPr lang="vi-VN" sz="3700" kern="0">
                    <a:solidFill>
                      <a:srgbClr val="000000"/>
                    </a:solidFill>
                    <a:cs typeface="Arial"/>
                    <a:sym typeface="Arial"/>
                  </a:rPr>
                  <a:t>ên có số đo từ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100</m:t>
                    </m:r>
                    <m:r>
                      <a:rPr lang="vi-VN" sz="3700" i="1" kern="0" smtClean="0">
                        <a:solidFill>
                          <a:srgbClr val="000000"/>
                        </a:solidFill>
                        <a:latin typeface="Cambria Math" panose="02040503050406030204" pitchFamily="18" charset="0"/>
                        <a:cs typeface="Arial"/>
                        <a:sym typeface="Arial"/>
                      </a:rPr>
                      <m:t>°</m:t>
                    </m:r>
                  </m:oMath>
                </a14:m>
                <a:r>
                  <a:rPr lang="vi-VN" sz="3700" kern="0">
                    <a:solidFill>
                      <a:srgbClr val="000000"/>
                    </a:solidFill>
                    <a:cs typeface="Arial"/>
                    <a:sym typeface="Arial"/>
                  </a:rPr>
                  <a:t> đến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105</m:t>
                    </m:r>
                    <m:r>
                      <a:rPr lang="vi-VN" sz="3700" i="1" kern="0" smtClean="0">
                        <a:solidFill>
                          <a:srgbClr val="000000"/>
                        </a:solidFill>
                        <a:latin typeface="Cambria Math" panose="02040503050406030204" pitchFamily="18" charset="0"/>
                        <a:cs typeface="Arial"/>
                        <a:sym typeface="Arial"/>
                      </a:rPr>
                      <m:t>°.</m:t>
                    </m:r>
                  </m:oMath>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200"/>
                  </a:spcAft>
                </a:pPr>
                <a:r>
                  <a:rPr lang="en-US" sz="3700" kern="100">
                    <a:effectLst/>
                    <a:latin typeface="Arial" panose="020B0604020202020204" pitchFamily="34" charset="0"/>
                    <a:ea typeface="Calibri" panose="020F0502020204030204" pitchFamily="34" charset="0"/>
                    <a:cs typeface="Arial" panose="020B0604020202020204" pitchFamily="34" charset="0"/>
                  </a:rPr>
                  <a:t>b) Góc giữa mặt phẳng chứa mặt ghế và mặt phẳng chứa lưng ghế bằng góc giữa hai đường thẳng tương ứng chứa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𝑂𝑥</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𝑂𝑦</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700" i="1"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200"/>
                  </a:spcAft>
                </a:pPr>
                <a:r>
                  <a:rPr lang="en-US" sz="3700" kern="100">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kern="100">
                            <a:effectLst/>
                            <a:latin typeface="Cambria Math" panose="02040503050406030204" pitchFamily="18" charset="0"/>
                            <a:ea typeface="Calibri" panose="020F0502020204030204" pitchFamily="34" charset="0"/>
                            <a:cs typeface="Times New Roman" panose="02020603050405020304" pitchFamily="18" charset="0"/>
                          </a:rPr>
                          <m:t>100</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𝑥𝑂𝑦</m:t>
                        </m:r>
                      </m:e>
                    </m:acc>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kern="100">
                            <a:effectLst/>
                            <a:latin typeface="Cambria Math" panose="02040503050406030204" pitchFamily="18" charset="0"/>
                            <a:ea typeface="Calibri" panose="020F0502020204030204" pitchFamily="34" charset="0"/>
                            <a:cs typeface="Times New Roman" panose="02020603050405020304" pitchFamily="18" charset="0"/>
                          </a:rPr>
                          <m:t>105</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700" kern="100">
                    <a:effectLst/>
                    <a:latin typeface="Arial" panose="020B0604020202020204" pitchFamily="34" charset="0"/>
                    <a:ea typeface="Calibri" panose="020F0502020204030204" pitchFamily="34" charset="0"/>
                    <a:cs typeface="Arial" panose="020B0604020202020204" pitchFamily="34" charset="0"/>
                  </a:rPr>
                  <a:t> nên góc giữa hai đường thẳng tương </a:t>
                </a:r>
                <a:r>
                  <a:rPr lang="en-US" sz="3700" kern="100">
                    <a:latin typeface="Arial" panose="020B0604020202020204" pitchFamily="34" charset="0"/>
                    <a:ea typeface="Calibri" panose="020F0502020204030204" pitchFamily="34" charset="0"/>
                    <a:cs typeface="Arial" panose="020B0604020202020204" pitchFamily="34" charset="0"/>
                  </a:rPr>
                  <a:t>ứ</a:t>
                </a:r>
                <a:r>
                  <a:rPr lang="en-US" sz="3700" kern="100" smtClean="0">
                    <a:effectLst/>
                    <a:latin typeface="Arial" panose="020B0604020202020204" pitchFamily="34" charset="0"/>
                    <a:ea typeface="Calibri" panose="020F0502020204030204" pitchFamily="34" charset="0"/>
                    <a:cs typeface="Arial" panose="020B0604020202020204" pitchFamily="34" charset="0"/>
                  </a:rPr>
                  <a:t>ng </a:t>
                </a:r>
                <a:r>
                  <a:rPr lang="en-US" sz="3700" kern="100">
                    <a:effectLst/>
                    <a:latin typeface="Arial" panose="020B0604020202020204" pitchFamily="34" charset="0"/>
                    <a:ea typeface="Calibri" panose="020F0502020204030204" pitchFamily="34" charset="0"/>
                    <a:cs typeface="Arial" panose="020B0604020202020204" pitchFamily="34" charset="0"/>
                  </a:rPr>
                  <a:t>chứa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𝑂𝑥</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en-US" sz="3700" i="1" kern="100">
                    <a:effectLst/>
                    <a:latin typeface="Arial" panose="020B0604020202020204" pitchFamily="34" charset="0"/>
                    <a:ea typeface="Malgun Gothic" panose="020B0503020000020004" pitchFamily="34" charset="-127"/>
                    <a:cs typeface="Arial" panose="020B0604020202020204" pitchFamily="34" charset="0"/>
                  </a:rPr>
                  <a:t> </a:t>
                </a:r>
                <a:r>
                  <a:rPr lang="en-US" sz="3700" kern="100">
                    <a:effectLst/>
                    <a:latin typeface="Arial" panose="020B0604020202020204" pitchFamily="34" charset="0"/>
                    <a:ea typeface="Malgun Gothic" panose="020B0503020000020004" pitchFamily="34" charset="-127"/>
                    <a:cs typeface="Arial" panose="020B0604020202020204" pitchFamily="34" charset="0"/>
                  </a:rPr>
                  <a:t>có thể nhận </a:t>
                </a:r>
                <a:r>
                  <a:rPr lang="en-US" sz="3700" kern="100">
                    <a:effectLst/>
                    <a:latin typeface="Arial" panose="020B0604020202020204" pitchFamily="34" charset="0"/>
                    <a:ea typeface="Calibri" panose="020F0502020204030204" pitchFamily="34" charset="0"/>
                    <a:cs typeface="Arial" panose="020B0604020202020204" pitchFamily="34" charset="0"/>
                  </a:rPr>
                  <a:t>số đo từ </a:t>
                </a:r>
                <a14:m>
                  <m:oMath xmlns:m="http://schemas.openxmlformats.org/officeDocument/2006/math">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kern="100">
                            <a:effectLst/>
                            <a:latin typeface="Cambria Math" panose="02040503050406030204" pitchFamily="18" charset="0"/>
                            <a:ea typeface="Calibri" panose="020F0502020204030204" pitchFamily="34" charset="0"/>
                            <a:cs typeface="Times New Roman" panose="02020603050405020304" pitchFamily="18" charset="0"/>
                          </a:rPr>
                          <m:t>75</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700" kern="100">
                    <a:effectLst/>
                    <a:latin typeface="Arial" panose="020B0604020202020204" pitchFamily="34" charset="0"/>
                    <a:ea typeface="Calibri" panose="020F0502020204030204" pitchFamily="34" charset="0"/>
                    <a:cs typeface="Arial" panose="020B0604020202020204" pitchFamily="34" charset="0"/>
                  </a:rPr>
                  <a:t> đến </a:t>
                </a:r>
                <a14:m>
                  <m:oMath xmlns:m="http://schemas.openxmlformats.org/officeDocument/2006/math">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kern="100">
                            <a:effectLst/>
                            <a:latin typeface="Cambria Math" panose="02040503050406030204" pitchFamily="18" charset="0"/>
                            <a:ea typeface="Calibri" panose="020F0502020204030204" pitchFamily="34" charset="0"/>
                            <a:cs typeface="Times New Roman" panose="02020603050405020304" pitchFamily="18" charset="0"/>
                          </a:rPr>
                          <m:t>80</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700" kern="1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Aft>
                    <a:spcPts val="1200"/>
                  </a:spcAft>
                </a:pPr>
                <a:r>
                  <a:rPr lang="en-US" sz="3700" kern="100">
                    <a:effectLst/>
                    <a:latin typeface="Arial" panose="020B0604020202020204" pitchFamily="34" charset="0"/>
                    <a:ea typeface="Calibri" panose="020F0502020204030204" pitchFamily="34" charset="0"/>
                    <a:cs typeface="Arial" panose="020B0604020202020204" pitchFamily="34" charset="0"/>
                  </a:rPr>
                  <a:t>Vậy góc giữa mặt phẳng chứa mặt ghế và mặt phẳng chứa l</a:t>
                </a:r>
                <a:r>
                  <a:rPr lang="vi-VN" sz="3700" kern="100">
                    <a:effectLst/>
                    <a:latin typeface="Arial" panose="020B0604020202020204" pitchFamily="34" charset="0"/>
                    <a:ea typeface="Calibri" panose="020F0502020204030204" pitchFamily="34" charset="0"/>
                    <a:cs typeface="Arial" panose="020B0604020202020204" pitchFamily="34" charset="0"/>
                  </a:rPr>
                  <a:t>ư</a:t>
                </a:r>
                <a:r>
                  <a:rPr lang="en-US" sz="3700" kern="100">
                    <a:effectLst/>
                    <a:latin typeface="Arial" panose="020B0604020202020204" pitchFamily="34" charset="0"/>
                    <a:ea typeface="Calibri" panose="020F0502020204030204" pitchFamily="34" charset="0"/>
                    <a:cs typeface="Arial" panose="020B0604020202020204" pitchFamily="34" charset="0"/>
                  </a:rPr>
                  <a:t>ng ghế có thể nhận số đo từ </a:t>
                </a:r>
                <a14:m>
                  <m:oMath xmlns:m="http://schemas.openxmlformats.org/officeDocument/2006/math">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kern="100">
                            <a:effectLst/>
                            <a:latin typeface="Cambria Math" panose="02040503050406030204" pitchFamily="18" charset="0"/>
                            <a:ea typeface="Calibri" panose="020F0502020204030204" pitchFamily="34" charset="0"/>
                            <a:cs typeface="Times New Roman" panose="02020603050405020304" pitchFamily="18" charset="0"/>
                          </a:rPr>
                          <m:t>75</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700" kern="100">
                    <a:effectLst/>
                    <a:latin typeface="Arial" panose="020B0604020202020204" pitchFamily="34" charset="0"/>
                    <a:ea typeface="Calibri" panose="020F0502020204030204" pitchFamily="34" charset="0"/>
                    <a:cs typeface="Arial" panose="020B0604020202020204" pitchFamily="34" charset="0"/>
                  </a:rPr>
                  <a:t> đến </a:t>
                </a:r>
                <a14:m>
                  <m:oMath xmlns:m="http://schemas.openxmlformats.org/officeDocument/2006/math">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kern="100">
                            <a:effectLst/>
                            <a:latin typeface="Cambria Math" panose="02040503050406030204" pitchFamily="18" charset="0"/>
                            <a:ea typeface="Calibri" panose="020F0502020204030204" pitchFamily="34" charset="0"/>
                            <a:cs typeface="Times New Roman" panose="02020603050405020304" pitchFamily="18" charset="0"/>
                          </a:rPr>
                          <m:t>80</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700" kern="1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5181600" y="1427245"/>
                <a:ext cx="12496800" cy="7288534"/>
              </a:xfrm>
              <a:prstGeom prst="rect">
                <a:avLst/>
              </a:prstGeom>
              <a:blipFill>
                <a:blip r:embed="rId4"/>
                <a:stretch>
                  <a:fillRect l="-1512" r="-1512" b="-753"/>
                </a:stretch>
              </a:blipFill>
            </p:spPr>
            <p:txBody>
              <a:bodyPr/>
              <a:lstStyle/>
              <a:p>
                <a:r>
                  <a:rPr lang="en-US">
                    <a:noFill/>
                  </a:rPr>
                  <a:t> </a:t>
                </a:r>
              </a:p>
            </p:txBody>
          </p:sp>
        </mc:Fallback>
      </mc:AlternateContent>
    </p:spTree>
    <p:extLst>
      <p:ext uri="{BB962C8B-B14F-4D97-AF65-F5344CB8AC3E}">
        <p14:creationId xmlns:p14="http://schemas.microsoft.com/office/powerpoint/2010/main" val="394918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left)">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495962" y="495300"/>
            <a:ext cx="17302753" cy="9296400"/>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p:cNvGrpSpPr/>
          <p:nvPr/>
        </p:nvGrpSpPr>
        <p:grpSpPr>
          <a:xfrm>
            <a:off x="495962" y="495299"/>
            <a:ext cx="4076038" cy="1219201"/>
            <a:chOff x="304800" y="266690"/>
            <a:chExt cx="7687821" cy="1260311"/>
          </a:xfrm>
        </p:grpSpPr>
        <p:sp>
          <p:nvSpPr>
            <p:cNvPr id="14" name="Round Single Corner Rectangle 13"/>
            <p:cNvSpPr/>
            <p:nvPr/>
          </p:nvSpPr>
          <p:spPr>
            <a:xfrm flipV="1">
              <a:off x="304800" y="266690"/>
              <a:ext cx="7687821" cy="126031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348714" y="411659"/>
              <a:ext cx="5599992" cy="970371"/>
            </a:xfrm>
            <a:prstGeom prst="rect">
              <a:avLst/>
            </a:prstGeom>
          </p:spPr>
          <p:txBody>
            <a:bodyPr wrap="none">
              <a:spAutoFit/>
            </a:bodyPr>
            <a:lstStyle/>
            <a:p>
              <a:pPr lvl="0">
                <a:defRPr/>
              </a:pPr>
              <a:r>
                <a:rPr lang="en-US" sz="5500" b="1">
                  <a:solidFill>
                    <a:prstClr val="black"/>
                  </a:solidFill>
                  <a:latin typeface="Arial" panose="020B0604020202020204" pitchFamily="34" charset="0"/>
                  <a:cs typeface="Arial" panose="020B0604020202020204" pitchFamily="34" charset="0"/>
                </a:rPr>
                <a:t>Kết luận</a:t>
              </a:r>
            </a:p>
          </p:txBody>
        </p:sp>
      </p:grpSp>
      <p:pic>
        <p:nvPicPr>
          <p:cNvPr id="7" name="Picture 6"/>
          <p:cNvPicPr>
            <a:picLocks noChangeAspect="1"/>
          </p:cNvPicPr>
          <p:nvPr/>
        </p:nvPicPr>
        <p:blipFill>
          <a:blip r:embed="rId2"/>
          <a:stretch>
            <a:fillRect/>
          </a:stretch>
        </p:blipFill>
        <p:spPr>
          <a:xfrm rot="21376380">
            <a:off x="16372845" y="750105"/>
            <a:ext cx="1084006" cy="93014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98625" y="2053431"/>
                <a:ext cx="15697425" cy="4228850"/>
              </a:xfrm>
              <a:prstGeom prst="rect">
                <a:avLst/>
              </a:prstGeom>
            </p:spPr>
            <p:txBody>
              <a:bodyPr wrap="square">
                <a:spAutoFit/>
              </a:bodyPr>
              <a:lstStyle/>
              <a:p>
                <a:pPr lvl="0" algn="just">
                  <a:lnSpc>
                    <a:spcPct val="160000"/>
                  </a:lnSpc>
                  <a:spcBef>
                    <a:spcPts val="600"/>
                  </a:spcBef>
                  <a:spcAft>
                    <a:spcPts val="600"/>
                  </a:spcAft>
                </a:pPr>
                <a:r>
                  <a:rPr lang="en-US" sz="4200" smtClean="0">
                    <a:latin typeface="Arial" panose="020B0604020202020204" pitchFamily="34" charset="0"/>
                    <a:ea typeface="Calibri" panose="020F0502020204030204" pitchFamily="34" charset="0"/>
                    <a:cs typeface="Arial" panose="020B0604020202020204" pitchFamily="34" charset="0"/>
                  </a:rPr>
                  <a:t>Hình </a:t>
                </a:r>
                <a:r>
                  <a:rPr lang="en-US" sz="4200">
                    <a:latin typeface="Arial" panose="020B0604020202020204" pitchFamily="34" charset="0"/>
                    <a:ea typeface="Calibri" panose="020F0502020204030204" pitchFamily="34" charset="0"/>
                    <a:cs typeface="Arial" panose="020B0604020202020204" pitchFamily="34" charset="0"/>
                  </a:rPr>
                  <a:t>gồm hai nửa mặt phằng </a:t>
                </a:r>
                <a14:m>
                  <m:oMath xmlns:m="http://schemas.openxmlformats.org/officeDocument/2006/math">
                    <m:r>
                      <a:rPr lang="en-US" sz="42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2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𝑄</m:t>
                    </m:r>
                    <m:r>
                      <a:rPr lang="en-US" sz="42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200">
                    <a:effectLst/>
                    <a:latin typeface="Arial" panose="020B0604020202020204" pitchFamily="34" charset="0"/>
                    <a:ea typeface="Calibri" panose="020F0502020204030204" pitchFamily="34" charset="0"/>
                    <a:cs typeface="Arial" panose="020B0604020202020204" pitchFamily="34" charset="0"/>
                  </a:rPr>
                  <a:t> có chung bờ </a:t>
                </a:r>
                <a14:m>
                  <m:oMath xmlns:m="http://schemas.openxmlformats.org/officeDocument/2006/math">
                    <m:r>
                      <a:rPr lang="en-US" sz="4200" i="1"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200">
                    <a:effectLst/>
                    <a:latin typeface="Arial" panose="020B0604020202020204" pitchFamily="34" charset="0"/>
                    <a:ea typeface="Calibri" panose="020F0502020204030204" pitchFamily="34" charset="0"/>
                    <a:cs typeface="Arial" panose="020B0604020202020204" pitchFamily="34" charset="0"/>
                  </a:rPr>
                  <a:t> được gọi là một góc nhi diện, kí hiệu là </a:t>
                </a:r>
                <a14:m>
                  <m:oMath xmlns:m="http://schemas.openxmlformats.org/officeDocument/2006/math">
                    <m:r>
                      <a:rPr lang="en-US" sz="42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2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2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𝑄</m:t>
                    </m:r>
                    <m:r>
                      <a:rPr lang="en-US" sz="42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200">
                    <a:effectLst/>
                    <a:latin typeface="Arial" panose="020B0604020202020204" pitchFamily="34" charset="0"/>
                    <a:ea typeface="Calibri" panose="020F0502020204030204" pitchFamily="34" charset="0"/>
                    <a:cs typeface="Arial" panose="020B0604020202020204" pitchFamily="34" charset="0"/>
                  </a:rPr>
                  <a:t>. Đường thẳng </a:t>
                </a:r>
                <a14:m>
                  <m:oMath xmlns:m="http://schemas.openxmlformats.org/officeDocument/2006/math">
                    <m:r>
                      <a:rPr lang="en-US" sz="4200" i="1"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200">
                    <a:effectLst/>
                    <a:latin typeface="Arial" panose="020B0604020202020204" pitchFamily="34" charset="0"/>
                    <a:ea typeface="Calibri" panose="020F0502020204030204" pitchFamily="34" charset="0"/>
                    <a:cs typeface="Arial" panose="020B0604020202020204" pitchFamily="34" charset="0"/>
                  </a:rPr>
                  <a:t> và các nửa mặt phẳng </a:t>
                </a:r>
                <a14:m>
                  <m:oMath xmlns:m="http://schemas.openxmlformats.org/officeDocument/2006/math">
                    <m:r>
                      <a:rPr lang="en-US" sz="42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2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a:effectLst/>
                        <a:latin typeface="Cambria Math" panose="02040503050406030204" pitchFamily="18" charset="0"/>
                        <a:ea typeface="Calibri" panose="020F0502020204030204" pitchFamily="34" charset="0"/>
                        <a:cs typeface="Times New Roman" panose="02020603050405020304" pitchFamily="18" charset="0"/>
                      </a:rPr>
                      <m:t>𝑄</m:t>
                    </m:r>
                    <m:r>
                      <a:rPr lang="en-US" sz="42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200">
                    <a:effectLst/>
                    <a:latin typeface="Arial" panose="020B0604020202020204" pitchFamily="34" charset="0"/>
                    <a:ea typeface="Calibri" panose="020F0502020204030204" pitchFamily="34" charset="0"/>
                    <a:cs typeface="Arial" panose="020B0604020202020204" pitchFamily="34" charset="0"/>
                  </a:rPr>
                  <a:t> tương ứng được gọi là cạnh và các mặt của góc nhị diện </a:t>
                </a:r>
                <a:r>
                  <a:rPr lang="en-US" sz="4200" smtClean="0">
                    <a:effectLst/>
                    <a:latin typeface="Arial" panose="020B0604020202020204" pitchFamily="34" charset="0"/>
                    <a:ea typeface="Calibri" panose="020F0502020204030204" pitchFamily="34" charset="0"/>
                    <a:cs typeface="Arial" panose="020B0604020202020204" pitchFamily="34" charset="0"/>
                  </a:rPr>
                  <a:t>đó.</a:t>
                </a:r>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98625" y="2053431"/>
                <a:ext cx="15697425" cy="4228850"/>
              </a:xfrm>
              <a:prstGeom prst="rect">
                <a:avLst/>
              </a:prstGeom>
              <a:blipFill>
                <a:blip r:embed="rId3"/>
                <a:stretch>
                  <a:fillRect l="-1476" r="-1515" b="-2450"/>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1434715" y="7159604"/>
            <a:ext cx="2218220" cy="2145127"/>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bright="20000" contrast="-40000"/>
                    </a14:imgEffect>
                  </a14:imgLayer>
                </a14:imgProps>
              </a:ext>
            </a:extLst>
          </a:blip>
          <a:stretch>
            <a:fillRect/>
          </a:stretch>
        </p:blipFill>
        <p:spPr>
          <a:xfrm>
            <a:off x="9467443" y="5753100"/>
            <a:ext cx="7528607" cy="3551631"/>
          </a:xfrm>
          <a:prstGeom prst="rect">
            <a:avLst/>
          </a:prstGeom>
        </p:spPr>
      </p:pic>
    </p:spTree>
    <p:extLst>
      <p:ext uri="{BB962C8B-B14F-4D97-AF65-F5344CB8AC3E}">
        <p14:creationId xmlns:p14="http://schemas.microsoft.com/office/powerpoint/2010/main" val="418348404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495962" y="495300"/>
            <a:ext cx="17302753" cy="9296400"/>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p:cNvGrpSpPr/>
          <p:nvPr/>
        </p:nvGrpSpPr>
        <p:grpSpPr>
          <a:xfrm>
            <a:off x="495962" y="495299"/>
            <a:ext cx="4076038" cy="1219201"/>
            <a:chOff x="304800" y="266690"/>
            <a:chExt cx="7687821" cy="1260311"/>
          </a:xfrm>
        </p:grpSpPr>
        <p:sp>
          <p:nvSpPr>
            <p:cNvPr id="14" name="Round Single Corner Rectangle 13"/>
            <p:cNvSpPr/>
            <p:nvPr/>
          </p:nvSpPr>
          <p:spPr>
            <a:xfrm flipV="1">
              <a:off x="304800" y="266690"/>
              <a:ext cx="7687821" cy="126031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348714" y="411659"/>
              <a:ext cx="5599992" cy="97037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grpSp>
      <p:pic>
        <p:nvPicPr>
          <p:cNvPr id="7" name="Picture 6"/>
          <p:cNvPicPr>
            <a:picLocks noChangeAspect="1"/>
          </p:cNvPicPr>
          <p:nvPr/>
        </p:nvPicPr>
        <p:blipFill>
          <a:blip r:embed="rId2"/>
          <a:stretch>
            <a:fillRect/>
          </a:stretch>
        </p:blipFill>
        <p:spPr>
          <a:xfrm rot="21376380">
            <a:off x="16372845" y="750105"/>
            <a:ext cx="1084006" cy="93014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98625" y="1904799"/>
                <a:ext cx="15697425" cy="4610301"/>
              </a:xfrm>
              <a:prstGeom prst="rect">
                <a:avLst/>
              </a:prstGeom>
            </p:spPr>
            <p:txBody>
              <a:bodyPr wrap="square">
                <a:spAutoFit/>
              </a:bodyPr>
              <a:lstStyle/>
              <a:p>
                <a:pPr algn="just">
                  <a:lnSpc>
                    <a:spcPct val="150000"/>
                  </a:lnSpc>
                  <a:spcAft>
                    <a:spcPts val="1200"/>
                  </a:spcAft>
                </a:pPr>
                <a:r>
                  <a:rPr lang="en-US" sz="3900" kern="100">
                    <a:latin typeface="Arial" panose="020B0604020202020204" pitchFamily="34" charset="0"/>
                    <a:ea typeface="Calibri" panose="020F0502020204030204" pitchFamily="34" charset="0"/>
                    <a:cs typeface="Arial" panose="020B0604020202020204" pitchFamily="34" charset="0"/>
                  </a:rPr>
                  <a:t>Từ một điểm </a:t>
                </a:r>
                <a14:m>
                  <m:oMath xmlns:m="http://schemas.openxmlformats.org/officeDocument/2006/math">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3900" kern="100">
                    <a:effectLst/>
                    <a:latin typeface="Arial" panose="020B0604020202020204" pitchFamily="34" charset="0"/>
                    <a:ea typeface="Calibri" panose="020F0502020204030204" pitchFamily="34" charset="0"/>
                    <a:cs typeface="Arial" panose="020B0604020202020204" pitchFamily="34" charset="0"/>
                  </a:rPr>
                  <a:t> bất kì thuộc cạnh </a:t>
                </a:r>
                <a14:m>
                  <m:oMath xmlns:m="http://schemas.openxmlformats.org/officeDocument/2006/math">
                    <m:r>
                      <a:rPr lang="en-US" sz="3900" i="1" kern="100"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3900" kern="100">
                    <a:effectLst/>
                    <a:latin typeface="Arial" panose="020B0604020202020204" pitchFamily="34" charset="0"/>
                    <a:ea typeface="Calibri" panose="020F0502020204030204" pitchFamily="34" charset="0"/>
                    <a:cs typeface="Arial" panose="020B0604020202020204" pitchFamily="34" charset="0"/>
                  </a:rPr>
                  <a:t> của góc nhị diện </a:t>
                </a:r>
                <a14:m>
                  <m:oMath xmlns:m="http://schemas.openxmlformats.org/officeDocument/2006/math">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𝑄</m:t>
                    </m:r>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900" kern="100">
                    <a:effectLst/>
                    <a:latin typeface="Arial" panose="020B0604020202020204" pitchFamily="34" charset="0"/>
                    <a:ea typeface="Calibri" panose="020F0502020204030204" pitchFamily="34" charset="0"/>
                    <a:cs typeface="Arial" panose="020B0604020202020204" pitchFamily="34" charset="0"/>
                  </a:rPr>
                  <a:t>, vẽ các tia </a:t>
                </a:r>
                <a14:m>
                  <m:oMath xmlns:m="http://schemas.openxmlformats.org/officeDocument/2006/math">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𝑂𝑥</m:t>
                    </m:r>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en-US" sz="3900" kern="100">
                    <a:effectLst/>
                    <a:latin typeface="Arial" panose="020B0604020202020204" pitchFamily="34" charset="0"/>
                    <a:ea typeface="Calibri" panose="020F0502020204030204" pitchFamily="34" charset="0"/>
                    <a:cs typeface="Arial" panose="020B0604020202020204" pitchFamily="34" charset="0"/>
                  </a:rPr>
                  <a:t> tương ứng thuộc </a:t>
                </a:r>
                <a14:m>
                  <m:oMath xmlns:m="http://schemas.openxmlformats.org/officeDocument/2006/math">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𝑄</m:t>
                    </m:r>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900" kern="100">
                    <a:effectLst/>
                    <a:latin typeface="Arial" panose="020B0604020202020204" pitchFamily="34" charset="0"/>
                    <a:ea typeface="Calibri" panose="020F0502020204030204" pitchFamily="34" charset="0"/>
                    <a:cs typeface="Arial" panose="020B0604020202020204" pitchFamily="34" charset="0"/>
                  </a:rPr>
                  <a:t> và vuông góc với </a:t>
                </a:r>
                <a14:m>
                  <m:oMath xmlns:m="http://schemas.openxmlformats.org/officeDocument/2006/math">
                    <m:r>
                      <a:rPr lang="en-US" sz="3900" i="1" kern="100"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3900" kern="100">
                    <a:effectLst/>
                    <a:latin typeface="Arial" panose="020B0604020202020204" pitchFamily="34" charset="0"/>
                    <a:ea typeface="Calibri" panose="020F0502020204030204" pitchFamily="34" charset="0"/>
                    <a:cs typeface="Arial" panose="020B0604020202020204" pitchFamily="34" charset="0"/>
                  </a:rPr>
                  <a:t>. Góc </a:t>
                </a:r>
                <a14:m>
                  <m:oMath xmlns:m="http://schemas.openxmlformats.org/officeDocument/2006/math">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𝑥𝑂𝑦</m:t>
                    </m:r>
                  </m:oMath>
                </a14:m>
                <a:r>
                  <a:rPr lang="en-US" sz="3900" kern="100">
                    <a:effectLst/>
                    <a:latin typeface="Arial" panose="020B0604020202020204" pitchFamily="34" charset="0"/>
                    <a:ea typeface="Calibri" panose="020F0502020204030204" pitchFamily="34" charset="0"/>
                    <a:cs typeface="Arial" panose="020B0604020202020204" pitchFamily="34" charset="0"/>
                  </a:rPr>
                  <a:t> được gọi là một góc phẳng </a:t>
                </a:r>
                <a:r>
                  <a:rPr lang="en-US" sz="3900" kern="100" smtClean="0">
                    <a:effectLst/>
                    <a:latin typeface="Arial" panose="020B0604020202020204" pitchFamily="34" charset="0"/>
                    <a:ea typeface="Calibri" panose="020F0502020204030204" pitchFamily="34" charset="0"/>
                    <a:cs typeface="Arial" panose="020B0604020202020204" pitchFamily="34" charset="0"/>
                  </a:rPr>
                  <a:t>của </a:t>
                </a:r>
                <a:r>
                  <a:rPr lang="en-US" sz="3900" kern="100">
                    <a:effectLst/>
                    <a:latin typeface="Arial" panose="020B0604020202020204" pitchFamily="34" charset="0"/>
                    <a:ea typeface="Calibri" panose="020F0502020204030204" pitchFamily="34" charset="0"/>
                    <a:cs typeface="Arial" panose="020B0604020202020204" pitchFamily="34" charset="0"/>
                  </a:rPr>
                  <a:t>góc nhị diện </a:t>
                </a:r>
                <a14:m>
                  <m:oMath xmlns:m="http://schemas.openxmlformats.org/officeDocument/2006/math">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𝑄</m:t>
                    </m:r>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900" kern="100">
                    <a:effectLst/>
                    <a:latin typeface="Arial" panose="020B0604020202020204" pitchFamily="34" charset="0"/>
                    <a:ea typeface="Calibri" panose="020F0502020204030204" pitchFamily="34" charset="0"/>
                    <a:cs typeface="Arial" panose="020B0604020202020204" pitchFamily="34" charset="0"/>
                  </a:rPr>
                  <a:t> (gọi tắt là góc phẳng nhị diện). Số đo của góc </a:t>
                </a:r>
                <a14:m>
                  <m:oMath xmlns:m="http://schemas.openxmlformats.org/officeDocument/2006/math">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𝑥𝑂𝑦</m:t>
                    </m:r>
                  </m:oMath>
                </a14:m>
                <a:r>
                  <a:rPr lang="en-US" sz="3900" kern="100">
                    <a:effectLst/>
                    <a:latin typeface="Arial" panose="020B0604020202020204" pitchFamily="34" charset="0"/>
                    <a:ea typeface="Calibri" panose="020F0502020204030204" pitchFamily="34" charset="0"/>
                    <a:cs typeface="Arial" panose="020B0604020202020204" pitchFamily="34" charset="0"/>
                  </a:rPr>
                  <a:t> không phụ thuộc vào vị trí của </a:t>
                </a:r>
                <a14:m>
                  <m:oMath xmlns:m="http://schemas.openxmlformats.org/officeDocument/2006/math">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3900" kern="100">
                    <a:effectLst/>
                    <a:latin typeface="Arial" panose="020B0604020202020204" pitchFamily="34" charset="0"/>
                    <a:ea typeface="Calibri" panose="020F0502020204030204" pitchFamily="34" charset="0"/>
                    <a:cs typeface="Arial" panose="020B0604020202020204" pitchFamily="34" charset="0"/>
                  </a:rPr>
                  <a:t> trên </a:t>
                </a:r>
                <a14:m>
                  <m:oMath xmlns:m="http://schemas.openxmlformats.org/officeDocument/2006/math">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3900" kern="100">
                    <a:effectLst/>
                    <a:latin typeface="Arial" panose="020B0604020202020204" pitchFamily="34" charset="0"/>
                    <a:ea typeface="Calibri" panose="020F0502020204030204" pitchFamily="34" charset="0"/>
                    <a:cs typeface="Arial" panose="020B0604020202020204" pitchFamily="34" charset="0"/>
                  </a:rPr>
                  <a:t>, được gọi là số đo của góc nhị diện </a:t>
                </a:r>
                <a14:m>
                  <m:oMath xmlns:m="http://schemas.openxmlformats.org/officeDocument/2006/math">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effectLst/>
                        <a:latin typeface="Cambria Math" panose="02040503050406030204" pitchFamily="18" charset="0"/>
                        <a:ea typeface="Calibri" panose="020F0502020204030204" pitchFamily="34" charset="0"/>
                        <a:cs typeface="Times New Roman" panose="02020603050405020304" pitchFamily="18" charset="0"/>
                      </a:rPr>
                      <m:t>𝑄</m:t>
                    </m:r>
                    <m:r>
                      <a:rPr lang="en-US" sz="39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900" kern="1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1298625" y="1904799"/>
                <a:ext cx="15697425" cy="4610301"/>
              </a:xfrm>
              <a:prstGeom prst="rect">
                <a:avLst/>
              </a:prstGeom>
              <a:blipFill>
                <a:blip r:embed="rId3"/>
                <a:stretch>
                  <a:fillRect l="-1320" r="-1320" b="-1717"/>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1447800" y="7277100"/>
            <a:ext cx="1927930" cy="1864402"/>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bright="20000" contrast="-40000"/>
                    </a14:imgEffect>
                  </a14:imgLayer>
                </a14:imgProps>
              </a:ext>
            </a:extLst>
          </a:blip>
          <a:stretch>
            <a:fillRect/>
          </a:stretch>
        </p:blipFill>
        <p:spPr>
          <a:xfrm>
            <a:off x="10972800" y="6591300"/>
            <a:ext cx="6251850" cy="2906157"/>
          </a:xfrm>
          <a:prstGeom prst="rect">
            <a:avLst/>
          </a:prstGeom>
        </p:spPr>
      </p:pic>
    </p:spTree>
    <p:extLst>
      <p:ext uri="{BB962C8B-B14F-4D97-AF65-F5344CB8AC3E}">
        <p14:creationId xmlns:p14="http://schemas.microsoft.com/office/powerpoint/2010/main" val="3676301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36" name="Rectangle 35"/>
          <p:cNvSpPr/>
          <p:nvPr/>
        </p:nvSpPr>
        <p:spPr>
          <a:xfrm>
            <a:off x="455568" y="438913"/>
            <a:ext cx="17338656" cy="9392646"/>
          </a:xfrm>
          <a:prstGeom prst="rect">
            <a:avLst/>
          </a:prstGeom>
          <a:solidFill>
            <a:srgbClr val="FFFFFF"/>
          </a:solidFill>
          <a:ln w="25400" cap="flat" cmpd="sng" algn="ctr">
            <a:solidFill>
              <a:srgbClr val="F2825C">
                <a:shade val="50000"/>
              </a:srgbClr>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smtClean="0">
              <a:ln>
                <a:noFill/>
              </a:ln>
              <a:solidFill>
                <a:srgbClr val="FFD495"/>
              </a:solidFill>
              <a:effectLst/>
              <a:uLnTx/>
              <a:uFillTx/>
              <a:latin typeface="Arial"/>
              <a:ea typeface="+mn-ea"/>
              <a:cs typeface="+mn-cs"/>
              <a:sym typeface="Arial"/>
            </a:endParaRPr>
          </a:p>
        </p:txBody>
      </p:sp>
      <p:sp>
        <p:nvSpPr>
          <p:cNvPr id="27" name="Freeform 27"/>
          <p:cNvSpPr/>
          <p:nvPr/>
        </p:nvSpPr>
        <p:spPr>
          <a:xfrm>
            <a:off x="0" y="8412042"/>
            <a:ext cx="1575195" cy="1792440"/>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2">
              <a:extLst>
                <a:ext uri="{96DAC541-7B7A-43D3-8B79-37D633B846F1}">
                  <asvg:svgBlip xmlns="" xmlns:asvg="http://schemas.microsoft.com/office/drawing/2016/SVG/main" r:embed="rId11"/>
                </a:ext>
              </a:extLst>
            </a:blip>
            <a:stretch>
              <a:fillRect l="-302707" t="-69356" r="-28898" b="-189782"/>
            </a:stretch>
          </a:blipFill>
        </p:spPr>
      </p:sp>
      <p:sp>
        <p:nvSpPr>
          <p:cNvPr id="30" name="Google Shape;2260;p35"/>
          <p:cNvSpPr txBox="1">
            <a:spLocks/>
          </p:cNvSpPr>
          <p:nvPr/>
        </p:nvSpPr>
        <p:spPr>
          <a:xfrm>
            <a:off x="-533410" y="77700"/>
            <a:ext cx="19354800" cy="4608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defTabSz="1828800">
              <a:lnSpc>
                <a:spcPct val="150000"/>
              </a:lnSpc>
              <a:buClr>
                <a:srgbClr val="000F7C"/>
              </a:buClr>
            </a:pPr>
            <a:r>
              <a:rPr lang="vi-VN" sz="7800" b="1" kern="0">
                <a:solidFill>
                  <a:srgbClr val="000F7C"/>
                </a:solidFill>
                <a:latin typeface="Arial" panose="020B0604020202020204" pitchFamily="34" charset="0"/>
              </a:rPr>
              <a:t>CHƯƠNG VII: QUAN HỆ </a:t>
            </a:r>
            <a:endParaRPr lang="en-US" sz="7800" b="1" kern="0" smtClean="0">
              <a:solidFill>
                <a:srgbClr val="000F7C"/>
              </a:solidFill>
              <a:latin typeface="Arial" panose="020B0604020202020204" pitchFamily="34" charset="0"/>
            </a:endParaRPr>
          </a:p>
          <a:p>
            <a:pPr defTabSz="1828800">
              <a:lnSpc>
                <a:spcPct val="150000"/>
              </a:lnSpc>
              <a:buClr>
                <a:srgbClr val="000F7C"/>
              </a:buClr>
            </a:pPr>
            <a:r>
              <a:rPr lang="vi-VN" sz="7800" b="1" kern="0" smtClean="0">
                <a:solidFill>
                  <a:srgbClr val="000F7C"/>
                </a:solidFill>
                <a:latin typeface="Arial" panose="020B0604020202020204" pitchFamily="34" charset="0"/>
              </a:rPr>
              <a:t>VUÔNG </a:t>
            </a:r>
            <a:r>
              <a:rPr lang="vi-VN" sz="7800" b="1" kern="0">
                <a:solidFill>
                  <a:srgbClr val="000F7C"/>
                </a:solidFill>
                <a:latin typeface="Arial" panose="020B0604020202020204" pitchFamily="34" charset="0"/>
              </a:rPr>
              <a:t>GÓC TRONG KHÔNG GIAN</a:t>
            </a:r>
            <a:endParaRPr lang="vi-VN" sz="7800" kern="0">
              <a:solidFill>
                <a:srgbClr val="D51460"/>
              </a:solidFill>
              <a:latin typeface="Arial" panose="020B0604020202020204" pitchFamily="34" charset="0"/>
              <a:cs typeface="Arial" panose="020B0604020202020204" pitchFamily="34" charset="0"/>
            </a:endParaRPr>
          </a:p>
        </p:txBody>
      </p:sp>
      <p:sp>
        <p:nvSpPr>
          <p:cNvPr id="31" name="Rectangle 30"/>
          <p:cNvSpPr/>
          <p:nvPr/>
        </p:nvSpPr>
        <p:spPr>
          <a:xfrm>
            <a:off x="1455059" y="4796813"/>
            <a:ext cx="15377861" cy="3470887"/>
          </a:xfrm>
          <a:prstGeom prst="rect">
            <a:avLst/>
          </a:prstGeom>
        </p:spPr>
        <p:txBody>
          <a:bodyPr wrap="square">
            <a:spAutoFit/>
          </a:bodyPr>
          <a:lstStyle/>
          <a:p>
            <a:pPr algn="ctr" defTabSz="1828800">
              <a:lnSpc>
                <a:spcPct val="150000"/>
              </a:lnSpc>
              <a:buClr>
                <a:srgbClr val="000000"/>
              </a:buClr>
            </a:pPr>
            <a:r>
              <a:rPr lang="vi-VN" sz="7800" b="1" kern="0">
                <a:solidFill>
                  <a:srgbClr val="D51460"/>
                </a:solidFill>
                <a:latin typeface="Arial"/>
                <a:cs typeface="Arial"/>
                <a:sym typeface="Lilita One"/>
              </a:rPr>
              <a:t>BÀI 25: HAI MẶT PHẲNG VUÔNG GÓC </a:t>
            </a:r>
            <a:endParaRPr lang="en-US" sz="7800" b="1" kern="0">
              <a:solidFill>
                <a:srgbClr val="000000"/>
              </a:solidFill>
              <a:latin typeface="Arial"/>
              <a:cs typeface="Arial"/>
              <a:sym typeface="Arial"/>
            </a:endParaRPr>
          </a:p>
        </p:txBody>
      </p:sp>
      <p:pic>
        <p:nvPicPr>
          <p:cNvPr id="5" name="Picture 4"/>
          <p:cNvPicPr>
            <a:picLocks noChangeAspect="1"/>
          </p:cNvPicPr>
          <p:nvPr/>
        </p:nvPicPr>
        <p:blipFill>
          <a:blip r:embed="rId12"/>
          <a:stretch>
            <a:fillRect/>
          </a:stretch>
        </p:blipFill>
        <p:spPr>
          <a:xfrm rot="509513" flipH="1">
            <a:off x="15859031" y="7347696"/>
            <a:ext cx="1880070" cy="2517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isInverted="1"/>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p:cNvSpPr/>
          <p:nvPr/>
        </p:nvSpPr>
        <p:spPr>
          <a:xfrm>
            <a:off x="722738" y="419100"/>
            <a:ext cx="2140330" cy="1002710"/>
          </a:xfrm>
          <a:prstGeom prst="rect">
            <a:avLst/>
          </a:prstGeom>
        </p:spPr>
        <p:txBody>
          <a:bodyPr wrap="none">
            <a:spAutoFit/>
          </a:bodyPr>
          <a:lstStyle/>
          <a:p>
            <a:pPr lvl="0" algn="ctr">
              <a:lnSpc>
                <a:spcPct val="150000"/>
              </a:lnSpc>
              <a:defRPr/>
            </a:pPr>
            <a:r>
              <a:rPr lang="en-US" sz="4500" b="1">
                <a:solidFill>
                  <a:srgbClr val="1F497D"/>
                </a:solidFill>
                <a:latin typeface="Arial" panose="020B0604020202020204" pitchFamily="34" charset="0"/>
                <a:cs typeface="Arial" panose="020B0604020202020204" pitchFamily="34" charset="0"/>
              </a:rPr>
              <a:t>Chú ý: </a:t>
            </a:r>
            <a:endParaRPr kumimoji="0" lang="en-US" sz="45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685800" y="1686997"/>
                <a:ext cx="16916400" cy="7571303"/>
              </a:xfrm>
              <a:prstGeom prst="rect">
                <a:avLst/>
              </a:prstGeom>
            </p:spPr>
            <p:txBody>
              <a:bodyPr wrap="square">
                <a:spAutoFit/>
              </a:bodyPr>
              <a:lstStyle/>
              <a:p>
                <a:pPr marL="571500" indent="-571500" algn="just">
                  <a:lnSpc>
                    <a:spcPct val="150000"/>
                  </a:lnSpc>
                  <a:spcAft>
                    <a:spcPts val="1200"/>
                  </a:spcAft>
                  <a:buFont typeface="Arial" panose="020B0604020202020204" pitchFamily="34" charset="0"/>
                  <a:buChar char="•"/>
                </a:pPr>
                <a:r>
                  <a:rPr lang="en-US" sz="3800" kern="100" smtClean="0">
                    <a:latin typeface="Arial" panose="020B0604020202020204" pitchFamily="34" charset="0"/>
                    <a:ea typeface="Calibri" panose="020F0502020204030204" pitchFamily="34" charset="0"/>
                    <a:cs typeface="Arial" panose="020B0604020202020204" pitchFamily="34" charset="0"/>
                  </a:rPr>
                  <a:t>Số </a:t>
                </a:r>
                <a:r>
                  <a:rPr lang="en-US" sz="3800" kern="100">
                    <a:latin typeface="Arial" panose="020B0604020202020204" pitchFamily="34" charset="0"/>
                    <a:ea typeface="Calibri" panose="020F0502020204030204" pitchFamily="34" charset="0"/>
                    <a:cs typeface="Arial" panose="020B0604020202020204" pitchFamily="34" charset="0"/>
                  </a:rPr>
                  <a:t>đo </a:t>
                </a:r>
                <a:r>
                  <a:rPr lang="en-US" sz="3800" kern="100" smtClean="0">
                    <a:latin typeface="Arial" panose="020B0604020202020204" pitchFamily="34" charset="0"/>
                    <a:ea typeface="Calibri" panose="020F0502020204030204" pitchFamily="34" charset="0"/>
                    <a:cs typeface="Arial" panose="020B0604020202020204" pitchFamily="34" charset="0"/>
                  </a:rPr>
                  <a:t>của góc </a:t>
                </a:r>
                <a:r>
                  <a:rPr lang="en-US" sz="3800" kern="100">
                    <a:latin typeface="Arial" panose="020B0604020202020204" pitchFamily="34" charset="0"/>
                    <a:ea typeface="Calibri" panose="020F0502020204030204" pitchFamily="34" charset="0"/>
                    <a:cs typeface="Arial" panose="020B0604020202020204" pitchFamily="34" charset="0"/>
                  </a:rPr>
                  <a:t>nhị diện có thể nhận giá tị từ </a:t>
                </a:r>
                <a14:m>
                  <m:oMath xmlns:m="http://schemas.openxmlformats.org/officeDocument/2006/math">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0</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 đến </a:t>
                </a:r>
                <a14:m>
                  <m:oMath xmlns:m="http://schemas.openxmlformats.org/officeDocument/2006/math">
                    <m:sSup>
                      <m:sSup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180</m:t>
                        </m:r>
                      </m:e>
                      <m: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 Góc nhị diện được gọi là </a:t>
                </a:r>
                <a:r>
                  <a:rPr lang="en-US" sz="3800" kern="100" smtClean="0">
                    <a:effectLst/>
                    <a:latin typeface="Arial" panose="020B0604020202020204" pitchFamily="34" charset="0"/>
                    <a:ea typeface="Malgun Gothic" panose="020B0503020000020004" pitchFamily="34" charset="-127"/>
                    <a:cs typeface="Arial" panose="020B0604020202020204" pitchFamily="34" charset="0"/>
                  </a:rPr>
                  <a:t>vuông, </a:t>
                </a:r>
                <a:r>
                  <a:rPr lang="en-US" sz="3800" kern="100">
                    <a:effectLst/>
                    <a:latin typeface="Arial" panose="020B0604020202020204" pitchFamily="34" charset="0"/>
                    <a:ea typeface="Malgun Gothic" panose="020B0503020000020004" pitchFamily="34" charset="-127"/>
                    <a:cs typeface="Arial" panose="020B0604020202020204" pitchFamily="34" charset="0"/>
                  </a:rPr>
                  <a:t>nhọn, tù nếu nó có số đo tương ứng bằng, nhỏ hơn, lớn hơn </a:t>
                </a:r>
                <a14:m>
                  <m:oMath xmlns:m="http://schemas.openxmlformats.org/officeDocument/2006/math">
                    <m:sSup>
                      <m:sSup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oMath>
                </a14:m>
                <a:r>
                  <a:rPr lang="en-US" sz="3800" kern="100" smtClean="0">
                    <a:effectLst/>
                    <a:latin typeface="Arial" panose="020B0604020202020204" pitchFamily="34" charset="0"/>
                    <a:ea typeface="Malgun Gothic" panose="020B0503020000020004" pitchFamily="34" charset="-127"/>
                    <a:cs typeface="Arial" panose="020B0604020202020204" pitchFamily="34" charset="0"/>
                  </a:rPr>
                  <a:t>.</a:t>
                </a:r>
                <a:endParaRPr lang="en-US" sz="3800" kern="10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200"/>
                  </a:spcAft>
                  <a:buFont typeface="Arial" panose="020B0604020202020204" pitchFamily="34" charset="0"/>
                  <a:buChar char="•"/>
                </a:pPr>
                <a:r>
                  <a:rPr lang="en-US" sz="3800" kern="100" smtClean="0">
                    <a:effectLst/>
                    <a:latin typeface="Arial" panose="020B0604020202020204" pitchFamily="34" charset="0"/>
                    <a:ea typeface="Malgun Gothic" panose="020B0503020000020004" pitchFamily="34" charset="-127"/>
                    <a:cs typeface="Arial" panose="020B0604020202020204" pitchFamily="34" charset="0"/>
                  </a:rPr>
                  <a:t>Đối </a:t>
                </a:r>
                <a:r>
                  <a:rPr lang="en-US" sz="3800" kern="100">
                    <a:effectLst/>
                    <a:latin typeface="Arial" panose="020B0604020202020204" pitchFamily="34" charset="0"/>
                    <a:ea typeface="Malgun Gothic" panose="020B0503020000020004" pitchFamily="34" charset="-127"/>
                    <a:cs typeface="Arial" panose="020B0604020202020204" pitchFamily="34" charset="0"/>
                  </a:rPr>
                  <a:t>với hai điểm </a:t>
                </a:r>
                <a14:m>
                  <m:oMath xmlns:m="http://schemas.openxmlformats.org/officeDocument/2006/math">
                    <m:r>
                      <a:rPr lang="en-US" sz="3800" i="1" kern="100" smtClean="0">
                        <a:effectLst/>
                        <a:latin typeface="Cambria Math" panose="02040503050406030204" pitchFamily="18" charset="0"/>
                        <a:ea typeface="Malgun Gothic" panose="020B0503020000020004" pitchFamily="34" charset="-127"/>
                        <a:cs typeface="Arial" panose="020B0604020202020204" pitchFamily="34" charset="0"/>
                      </a:rPr>
                      <m:t>𝑀</m:t>
                    </m:r>
                    <m:r>
                      <a:rPr lang="en-US" sz="3800" i="1" kern="100" smtClean="0">
                        <a:effectLst/>
                        <a:latin typeface="Cambria Math" panose="02040503050406030204" pitchFamily="18" charset="0"/>
                        <a:ea typeface="Malgun Gothic" panose="020B0503020000020004" pitchFamily="34" charset="-127"/>
                        <a:cs typeface="Arial" panose="020B0604020202020204" pitchFamily="34" charset="0"/>
                      </a:rPr>
                      <m:t>, </m:t>
                    </m:r>
                    <m:r>
                      <a:rPr lang="en-US" sz="3800" i="1" kern="100" smtClean="0">
                        <a:effectLst/>
                        <a:latin typeface="Cambria Math" panose="02040503050406030204" pitchFamily="18" charset="0"/>
                        <a:ea typeface="Malgun Gothic" panose="020B0503020000020004" pitchFamily="34" charset="-127"/>
                        <a:cs typeface="Arial" panose="020B0604020202020204" pitchFamily="34" charset="0"/>
                      </a:rPr>
                      <m:t>𝑁</m:t>
                    </m:r>
                    <m:r>
                      <a:rPr lang="en-US" sz="3800" i="1" kern="100" smtClean="0">
                        <a:effectLst/>
                        <a:latin typeface="Cambria Math" panose="02040503050406030204" pitchFamily="18" charset="0"/>
                        <a:ea typeface="Malgun Gothic" panose="020B0503020000020004" pitchFamily="34" charset="-127"/>
                        <a:cs typeface="Arial" panose="020B0604020202020204" pitchFamily="34" charset="0"/>
                      </a:rPr>
                      <m:t> </m:t>
                    </m:r>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không thuộc đường thẳng </a:t>
                </a:r>
                <a14:m>
                  <m:oMath xmlns:m="http://schemas.openxmlformats.org/officeDocument/2006/math">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800" kern="100" smtClean="0">
                    <a:effectLst/>
                    <a:latin typeface="Arial" panose="020B0604020202020204" pitchFamily="34" charset="0"/>
                    <a:ea typeface="Malgun Gothic" panose="020B0503020000020004" pitchFamily="34" charset="-127"/>
                    <a:cs typeface="Arial" panose="020B0604020202020204" pitchFamily="34" charset="0"/>
                  </a:rPr>
                  <a:t> ta kí </a:t>
                </a:r>
                <a:r>
                  <a:rPr lang="en-US" sz="3800" kern="100">
                    <a:effectLst/>
                    <a:latin typeface="Arial" panose="020B0604020202020204" pitchFamily="34" charset="0"/>
                    <a:ea typeface="Malgun Gothic" panose="020B0503020000020004" pitchFamily="34" charset="-127"/>
                    <a:cs typeface="Arial" panose="020B0604020202020204" pitchFamily="34" charset="0"/>
                  </a:rPr>
                  <a:t>hiệu </a:t>
                </a:r>
                <a14:m>
                  <m:oMath xmlns:m="http://schemas.openxmlformats.org/officeDocument/2006/math">
                    <m:d>
                      <m:dPr>
                        <m:begChr m:val="["/>
                        <m:endChr m:val="]"/>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𝑀</m:t>
                        </m:r>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𝑁</m:t>
                        </m:r>
                      </m:e>
                    </m:d>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 là góc nhị diện có cạnh </a:t>
                </a:r>
                <a14:m>
                  <m:oMath xmlns:m="http://schemas.openxmlformats.org/officeDocument/2006/math">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và các mặt tương ứng chứa </a:t>
                </a:r>
                <a14:m>
                  <m:oMath xmlns:m="http://schemas.openxmlformats.org/officeDocument/2006/math">
                    <m:r>
                      <a:rPr lang="en-US" sz="3800" i="1" kern="100" smtClean="0">
                        <a:effectLst/>
                        <a:latin typeface="Cambria Math" panose="02040503050406030204" pitchFamily="18" charset="0"/>
                        <a:ea typeface="Malgun Gothic" panose="020B0503020000020004" pitchFamily="34" charset="-127"/>
                        <a:cs typeface="Arial" panose="020B0604020202020204" pitchFamily="34" charset="0"/>
                      </a:rPr>
                      <m:t>𝑀</m:t>
                    </m:r>
                    <m:r>
                      <a:rPr lang="en-US" sz="3800" i="1" kern="100" smtClean="0">
                        <a:effectLst/>
                        <a:latin typeface="Cambria Math" panose="02040503050406030204" pitchFamily="18" charset="0"/>
                        <a:ea typeface="Malgun Gothic" panose="020B0503020000020004" pitchFamily="34" charset="-127"/>
                        <a:cs typeface="Arial" panose="020B0604020202020204" pitchFamily="34" charset="0"/>
                      </a:rPr>
                      <m:t>, </m:t>
                    </m:r>
                    <m:r>
                      <a:rPr lang="en-US" sz="3800" i="1" kern="100" smtClean="0">
                        <a:effectLst/>
                        <a:latin typeface="Cambria Math" panose="02040503050406030204" pitchFamily="18" charset="0"/>
                        <a:ea typeface="Malgun Gothic" panose="020B0503020000020004" pitchFamily="34" charset="-127"/>
                        <a:cs typeface="Arial" panose="020B0604020202020204" pitchFamily="34" charset="0"/>
                      </a:rPr>
                      <m:t>𝑁</m:t>
                    </m:r>
                    <m:r>
                      <a:rPr lang="en-US" sz="3800" i="1" kern="100" smtClean="0">
                        <a:effectLst/>
                        <a:latin typeface="Cambria Math" panose="02040503050406030204" pitchFamily="18" charset="0"/>
                        <a:ea typeface="Malgun Gothic" panose="020B0503020000020004" pitchFamily="34" charset="-127"/>
                        <a:cs typeface="Arial" panose="020B0604020202020204" pitchFamily="34" charset="0"/>
                      </a:rPr>
                      <m:t>.</m:t>
                    </m:r>
                  </m:oMath>
                </a14:m>
                <a:endParaRPr lang="en-US" sz="3800" kern="100" smtClean="0">
                  <a:effectLst/>
                  <a:latin typeface="Arial" panose="020B0604020202020204" pitchFamily="34" charset="0"/>
                  <a:ea typeface="Malgun Gothic" panose="020B0503020000020004" pitchFamily="34" charset="-127"/>
                  <a:cs typeface="Arial" panose="020B0604020202020204" pitchFamily="34" charset="0"/>
                </a:endParaRPr>
              </a:p>
              <a:p>
                <a:pPr marL="571500" indent="-571500" algn="just">
                  <a:lnSpc>
                    <a:spcPct val="150000"/>
                  </a:lnSpc>
                  <a:spcAft>
                    <a:spcPts val="1200"/>
                  </a:spcAft>
                  <a:buFont typeface="Arial" panose="020B0604020202020204" pitchFamily="34" charset="0"/>
                  <a:buChar char="•"/>
                </a:pPr>
                <a:r>
                  <a:rPr lang="en-US" sz="3800" kern="100" smtClean="0">
                    <a:effectLst/>
                    <a:latin typeface="Arial" panose="020B0604020202020204" pitchFamily="34" charset="0"/>
                    <a:ea typeface="Malgun Gothic" panose="020B0503020000020004" pitchFamily="34" charset="-127"/>
                    <a:cs typeface="Arial" panose="020B0604020202020204" pitchFamily="34" charset="0"/>
                  </a:rPr>
                  <a:t>Hai </a:t>
                </a:r>
                <a:r>
                  <a:rPr lang="en-US" sz="3800" kern="100">
                    <a:effectLst/>
                    <a:latin typeface="Arial" panose="020B0604020202020204" pitchFamily="34" charset="0"/>
                    <a:ea typeface="Malgun Gothic" panose="020B0503020000020004" pitchFamily="34" charset="-127"/>
                    <a:cs typeface="Arial" panose="020B0604020202020204" pitchFamily="34" charset="0"/>
                  </a:rPr>
                  <a:t>mặt phẳng cắt nhau tạo thành bốn góc nhị diện. </a:t>
                </a:r>
                <a:r>
                  <a:rPr lang="en-US" sz="3800" kern="100" smtClean="0">
                    <a:effectLst/>
                    <a:latin typeface="Arial" panose="020B0604020202020204" pitchFamily="34" charset="0"/>
                    <a:ea typeface="Malgun Gothic" panose="020B0503020000020004" pitchFamily="34" charset="-127"/>
                    <a:cs typeface="Arial" panose="020B0604020202020204" pitchFamily="34" charset="0"/>
                  </a:rPr>
                  <a:t>Nếu </a:t>
                </a:r>
                <a:r>
                  <a:rPr lang="en-US" sz="3800" kern="100">
                    <a:effectLst/>
                    <a:latin typeface="Arial" panose="020B0604020202020204" pitchFamily="34" charset="0"/>
                    <a:ea typeface="Malgun Gothic" panose="020B0503020000020004" pitchFamily="34" charset="-127"/>
                    <a:cs typeface="Arial" panose="020B0604020202020204" pitchFamily="34" charset="0"/>
                  </a:rPr>
                  <a:t>một trong bốn góc nhị diện đó là góc nhị diện vuông thì các góc nhị diện còn lại cũng là góc nhị diện vuông.</a:t>
                </a:r>
                <a:endParaRPr lang="en-US" sz="38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85800" y="1686997"/>
                <a:ext cx="16916400" cy="7571303"/>
              </a:xfrm>
              <a:prstGeom prst="rect">
                <a:avLst/>
              </a:prstGeom>
              <a:blipFill>
                <a:blip r:embed="rId2"/>
                <a:stretch>
                  <a:fillRect l="-1081" r="-1153"/>
                </a:stretch>
              </a:blipFill>
            </p:spPr>
            <p:txBody>
              <a:bodyPr/>
              <a:lstStyle/>
              <a:p>
                <a:r>
                  <a:rPr lang="en-US">
                    <a:noFill/>
                  </a:rPr>
                  <a:t> </a:t>
                </a:r>
              </a:p>
            </p:txBody>
          </p:sp>
        </mc:Fallback>
      </mc:AlternateContent>
      <p:sp>
        <p:nvSpPr>
          <p:cNvPr id="22" name="Freeform 15"/>
          <p:cNvSpPr/>
          <p:nvPr/>
        </p:nvSpPr>
        <p:spPr>
          <a:xfrm rot="19936486">
            <a:off x="17271169" y="333932"/>
            <a:ext cx="662063" cy="1148826"/>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3">
              <a:extLst>
                <a:ext uri="{96DAC541-7B7A-43D3-8B79-37D633B846F1}">
                  <asvg:svgBlip xmlns="" xmlns:asvg="http://schemas.microsoft.com/office/drawing/2016/SVG/main" r:embed="rId7"/>
                </a:ext>
              </a:extLst>
            </a:blip>
            <a:stretch>
              <a:fillRect/>
            </a:stretch>
          </a:blipFill>
        </p:spPr>
      </p:sp>
      <p:pic>
        <p:nvPicPr>
          <p:cNvPr id="9" name="Picture 8"/>
          <p:cNvPicPr>
            <a:picLocks noChangeAspect="1"/>
          </p:cNvPicPr>
          <p:nvPr/>
        </p:nvPicPr>
        <p:blipFill>
          <a:blip r:embed="rId8"/>
          <a:stretch>
            <a:fillRect/>
          </a:stretch>
        </p:blipFill>
        <p:spPr>
          <a:xfrm>
            <a:off x="16507233" y="8494778"/>
            <a:ext cx="1066893" cy="1582049"/>
          </a:xfrm>
          <a:prstGeom prst="rect">
            <a:avLst/>
          </a:prstGeom>
        </p:spPr>
      </p:pic>
    </p:spTree>
    <p:extLst>
      <p:ext uri="{BB962C8B-B14F-4D97-AF65-F5344CB8AC3E}">
        <p14:creationId xmlns:p14="http://schemas.microsoft.com/office/powerpoint/2010/main" val="2441113314"/>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8"/>
          <p:cNvGrpSpPr/>
          <p:nvPr/>
        </p:nvGrpSpPr>
        <p:grpSpPr>
          <a:xfrm>
            <a:off x="228600" y="174458"/>
            <a:ext cx="17830800" cy="99060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6" name="TextBox 35"/>
              <p:cNvSpPr txBox="1"/>
              <p:nvPr/>
            </p:nvSpPr>
            <p:spPr>
              <a:xfrm>
                <a:off x="393624" y="372212"/>
                <a:ext cx="17500752" cy="4410951"/>
              </a:xfrm>
              <a:prstGeom prst="rect">
                <a:avLst/>
              </a:prstGeom>
              <a:noFill/>
            </p:spPr>
            <p:txBody>
              <a:bodyPr wrap="square" rtlCol="0">
                <a:spAutoFit/>
              </a:bodyPr>
              <a:lstStyle/>
              <a:p>
                <a:pPr lvl="0" algn="just">
                  <a:lnSpc>
                    <a:spcPct val="150000"/>
                  </a:lnSpc>
                  <a:buClr>
                    <a:srgbClr val="000000"/>
                  </a:buClr>
                </a:pPr>
                <a:r>
                  <a:rPr kumimoji="0" lang="en-US" sz="3400" b="1" i="0" u="none" strike="noStrike" kern="0" cap="none" spc="0" normalizeH="0" baseline="0" noProof="0" smtClean="0">
                    <a:ln>
                      <a:noFill/>
                    </a:ln>
                    <a:solidFill>
                      <a:srgbClr val="FDFDFD"/>
                    </a:solidFill>
                    <a:effectLst/>
                    <a:highlight>
                      <a:srgbClr val="CE4D8E"/>
                    </a:highlight>
                    <a:uLnTx/>
                    <a:uFillTx/>
                    <a:latin typeface="Arial" panose="020B0604020202020204" pitchFamily="34" charset="0"/>
                    <a:ea typeface="+mn-ea"/>
                    <a:cs typeface="Arial" panose="020B0604020202020204" pitchFamily="34" charset="0"/>
                    <a:sym typeface="Arial"/>
                  </a:rPr>
                  <a:t>Ví dụ 4:</a:t>
                </a:r>
                <a:r>
                  <a:rPr kumimoji="0" lang="en-US" sz="3400" b="0" i="0" u="none" strike="noStrike" kern="1200" cap="none" spc="0" normalizeH="0" baseline="0" noProof="0" smtClean="0">
                    <a:ln>
                      <a:noFill/>
                    </a:ln>
                    <a:solidFill>
                      <a:srgbClr val="FDFDFD"/>
                    </a:solidFill>
                    <a:effectLst/>
                    <a:uLnTx/>
                    <a:uFillTx/>
                    <a:latin typeface="Arial" panose="020B0604020202020204" pitchFamily="34" charset="0"/>
                    <a:ea typeface="+mn-ea"/>
                    <a:cs typeface="Arial" panose="020B0604020202020204" pitchFamily="34" charset="0"/>
                    <a:sym typeface="Arial"/>
                  </a:rPr>
                  <a:t> </a:t>
                </a:r>
                <a:r>
                  <a:rPr lang="vi-VN" sz="3400" kern="0">
                    <a:solidFill>
                      <a:srgbClr val="000000"/>
                    </a:solidFill>
                    <a:cs typeface="Arial" panose="020B0604020202020204" pitchFamily="34" charset="0"/>
                    <a:sym typeface="Arial"/>
                  </a:rPr>
                  <a:t> Cho hình chóp </a:t>
                </a:r>
                <a14:m>
                  <m:oMath xmlns:m="http://schemas.openxmlformats.org/officeDocument/2006/math">
                    <m:r>
                      <a:rPr lang="vi-VN" sz="3400" i="1" kern="0" smtClean="0">
                        <a:solidFill>
                          <a:srgbClr val="000000"/>
                        </a:solidFill>
                        <a:latin typeface="Cambria Math" panose="02040503050406030204" pitchFamily="18" charset="0"/>
                        <a:cs typeface="Arial" panose="020B0604020202020204" pitchFamily="34" charset="0"/>
                        <a:sym typeface="Arial"/>
                      </a:rPr>
                      <m:t>𝑆</m:t>
                    </m:r>
                    <m:r>
                      <a:rPr lang="vi-VN" sz="3400" i="1" kern="0" smtClean="0">
                        <a:solidFill>
                          <a:srgbClr val="000000"/>
                        </a:solidFill>
                        <a:latin typeface="Cambria Math" panose="02040503050406030204" pitchFamily="18" charset="0"/>
                        <a:cs typeface="Arial" panose="020B0604020202020204" pitchFamily="34" charset="0"/>
                        <a:sym typeface="Arial"/>
                      </a:rPr>
                      <m:t>.</m:t>
                    </m:r>
                    <m:r>
                      <a:rPr lang="vi-VN" sz="3400" i="1" kern="0" smtClean="0">
                        <a:solidFill>
                          <a:srgbClr val="000000"/>
                        </a:solidFill>
                        <a:latin typeface="Cambria Math" panose="02040503050406030204" pitchFamily="18" charset="0"/>
                        <a:cs typeface="Arial" panose="020B0604020202020204" pitchFamily="34" charset="0"/>
                        <a:sym typeface="Arial"/>
                      </a:rPr>
                      <m:t>𝐴𝐵𝐶𝐷</m:t>
                    </m:r>
                  </m:oMath>
                </a14:m>
                <a:r>
                  <a:rPr lang="vi-VN" sz="3400" kern="0">
                    <a:solidFill>
                      <a:srgbClr val="000000"/>
                    </a:solidFill>
                    <a:cs typeface="Arial" panose="020B0604020202020204" pitchFamily="34" charset="0"/>
                    <a:sym typeface="Arial"/>
                  </a:rPr>
                  <a:t> có </a:t>
                </a:r>
                <a14:m>
                  <m:oMath xmlns:m="http://schemas.openxmlformats.org/officeDocument/2006/math">
                    <m:r>
                      <a:rPr lang="vi-VN" sz="3400" i="1" kern="0" smtClean="0">
                        <a:solidFill>
                          <a:srgbClr val="000000"/>
                        </a:solidFill>
                        <a:latin typeface="Cambria Math" panose="02040503050406030204" pitchFamily="18" charset="0"/>
                        <a:cs typeface="Arial" panose="020B0604020202020204" pitchFamily="34" charset="0"/>
                        <a:sym typeface="Arial"/>
                      </a:rPr>
                      <m:t>𝑆𝐴</m:t>
                    </m:r>
                    <m:r>
                      <a:rPr lang="en-US" sz="3200">
                        <a:solidFill>
                          <a:prstClr val="black"/>
                        </a:solidFill>
                        <a:latin typeface="Cambria Math" panose="02040503050406030204" pitchFamily="18" charset="0"/>
                      </a:rPr>
                      <m:t>⊥</m:t>
                    </m:r>
                    <m:r>
                      <a:rPr lang="vi-VN" sz="3400" i="1" kern="0" smtClean="0">
                        <a:solidFill>
                          <a:srgbClr val="000000"/>
                        </a:solidFill>
                        <a:latin typeface="Cambria Math" panose="02040503050406030204" pitchFamily="18" charset="0"/>
                        <a:cs typeface="Arial" panose="020B0604020202020204" pitchFamily="34" charset="0"/>
                        <a:sym typeface="Arial"/>
                      </a:rPr>
                      <m:t>(</m:t>
                    </m:r>
                    <m:r>
                      <a:rPr lang="vi-VN" sz="3400" i="1" kern="0" smtClean="0">
                        <a:solidFill>
                          <a:srgbClr val="000000"/>
                        </a:solidFill>
                        <a:latin typeface="Cambria Math" panose="02040503050406030204" pitchFamily="18" charset="0"/>
                        <a:cs typeface="Arial" panose="020B0604020202020204" pitchFamily="34" charset="0"/>
                        <a:sym typeface="Arial"/>
                      </a:rPr>
                      <m:t>𝐴𝐵𝐶𝐷</m:t>
                    </m:r>
                    <m:r>
                      <a:rPr lang="vi-VN" sz="3400" i="1" kern="0" smtClean="0">
                        <a:solidFill>
                          <a:srgbClr val="000000"/>
                        </a:solidFill>
                        <a:latin typeface="Cambria Math" panose="02040503050406030204" pitchFamily="18" charset="0"/>
                        <a:cs typeface="Arial" panose="020B0604020202020204" pitchFamily="34" charset="0"/>
                        <a:sym typeface="Arial"/>
                      </a:rPr>
                      <m:t>), </m:t>
                    </m:r>
                  </m:oMath>
                </a14:m>
                <a:r>
                  <a:rPr lang="vi-VN" sz="3400" kern="0">
                    <a:solidFill>
                      <a:srgbClr val="000000"/>
                    </a:solidFill>
                    <a:cs typeface="Arial" panose="020B0604020202020204" pitchFamily="34" charset="0"/>
                    <a:sym typeface="Arial"/>
                  </a:rPr>
                  <a:t>đáy </a:t>
                </a:r>
                <a14:m>
                  <m:oMath xmlns:m="http://schemas.openxmlformats.org/officeDocument/2006/math">
                    <m:r>
                      <a:rPr lang="vi-VN" sz="3400" i="1" kern="0" smtClean="0">
                        <a:solidFill>
                          <a:srgbClr val="000000"/>
                        </a:solidFill>
                        <a:latin typeface="Cambria Math" panose="02040503050406030204" pitchFamily="18" charset="0"/>
                        <a:cs typeface="Arial" panose="020B0604020202020204" pitchFamily="34" charset="0"/>
                        <a:sym typeface="Arial"/>
                      </a:rPr>
                      <m:t>𝐴𝐵𝐶𝐷</m:t>
                    </m:r>
                  </m:oMath>
                </a14:m>
                <a:r>
                  <a:rPr lang="vi-VN" sz="3400" kern="0">
                    <a:solidFill>
                      <a:srgbClr val="000000"/>
                    </a:solidFill>
                    <a:cs typeface="Arial" panose="020B0604020202020204" pitchFamily="34" charset="0"/>
                    <a:sym typeface="Arial"/>
                  </a:rPr>
                  <a:t> là hình thoi có cạnh bằng </a:t>
                </a:r>
                <a14:m>
                  <m:oMath xmlns:m="http://schemas.openxmlformats.org/officeDocument/2006/math">
                    <m:r>
                      <a:rPr lang="vi-VN" sz="3400" i="1" kern="0" smtClean="0">
                        <a:solidFill>
                          <a:srgbClr val="000000"/>
                        </a:solidFill>
                        <a:latin typeface="Cambria Math" panose="02040503050406030204" pitchFamily="18" charset="0"/>
                        <a:cs typeface="Arial" panose="020B0604020202020204" pitchFamily="34" charset="0"/>
                        <a:sym typeface="Arial"/>
                      </a:rPr>
                      <m:t>𝑎</m:t>
                    </m:r>
                  </m:oMath>
                </a14:m>
                <a:r>
                  <a:rPr lang="vi-VN" sz="3400" kern="0">
                    <a:solidFill>
                      <a:srgbClr val="000000"/>
                    </a:solidFill>
                    <a:cs typeface="Arial" panose="020B0604020202020204" pitchFamily="34" charset="0"/>
                    <a:sym typeface="Arial"/>
                  </a:rPr>
                  <a:t>, </a:t>
                </a:r>
                <a14:m>
                  <m:oMath xmlns:m="http://schemas.openxmlformats.org/officeDocument/2006/math">
                    <m:r>
                      <a:rPr lang="vi-VN" sz="3400" i="1" kern="0" smtClean="0">
                        <a:solidFill>
                          <a:srgbClr val="000000"/>
                        </a:solidFill>
                        <a:latin typeface="Cambria Math" panose="02040503050406030204" pitchFamily="18" charset="0"/>
                        <a:cs typeface="Arial" panose="020B0604020202020204" pitchFamily="34" charset="0"/>
                        <a:sym typeface="Arial"/>
                      </a:rPr>
                      <m:t>𝐴𝐶</m:t>
                    </m:r>
                    <m:r>
                      <a:rPr lang="vi-VN" sz="3400" i="1" kern="0" smtClean="0">
                        <a:solidFill>
                          <a:srgbClr val="000000"/>
                        </a:solidFill>
                        <a:latin typeface="Cambria Math" panose="02040503050406030204" pitchFamily="18" charset="0"/>
                        <a:cs typeface="Arial" panose="020B0604020202020204" pitchFamily="34" charset="0"/>
                        <a:sym typeface="Arial"/>
                      </a:rPr>
                      <m:t>= </m:t>
                    </m:r>
                    <m:r>
                      <a:rPr lang="vi-VN" sz="3400" i="1" kern="0" smtClean="0">
                        <a:solidFill>
                          <a:srgbClr val="000000"/>
                        </a:solidFill>
                        <a:latin typeface="Cambria Math" panose="02040503050406030204" pitchFamily="18" charset="0"/>
                        <a:cs typeface="Arial" panose="020B0604020202020204" pitchFamily="34" charset="0"/>
                        <a:sym typeface="Arial"/>
                      </a:rPr>
                      <m:t>𝑎</m:t>
                    </m:r>
                    <m:r>
                      <a:rPr lang="vi-VN" sz="3400" i="1" kern="0" smtClean="0">
                        <a:solidFill>
                          <a:srgbClr val="000000"/>
                        </a:solidFill>
                        <a:latin typeface="Cambria Math" panose="02040503050406030204" pitchFamily="18" charset="0"/>
                        <a:cs typeface="Arial" panose="020B0604020202020204" pitchFamily="34" charset="0"/>
                        <a:sym typeface="Arial"/>
                      </a:rPr>
                      <m:t>, </m:t>
                    </m:r>
                    <m:r>
                      <a:rPr lang="vi-VN" sz="3400" i="1" kern="0" smtClean="0">
                        <a:solidFill>
                          <a:srgbClr val="000000"/>
                        </a:solidFill>
                        <a:latin typeface="Cambria Math" panose="02040503050406030204" pitchFamily="18" charset="0"/>
                        <a:cs typeface="Arial" panose="020B0604020202020204" pitchFamily="34" charset="0"/>
                        <a:sym typeface="Arial"/>
                      </a:rPr>
                      <m:t>𝑆𝐴</m:t>
                    </m:r>
                    <m:r>
                      <a:rPr lang="vi-VN" sz="3400" i="1" kern="0" smtClean="0">
                        <a:solidFill>
                          <a:srgbClr val="000000"/>
                        </a:solidFill>
                        <a:latin typeface="Cambria Math" panose="02040503050406030204" pitchFamily="18" charset="0"/>
                        <a:cs typeface="Arial" panose="020B0604020202020204" pitchFamily="34" charset="0"/>
                        <a:sym typeface="Arial"/>
                      </a:rPr>
                      <m:t>=</m:t>
                    </m:r>
                    <m:f>
                      <m:fPr>
                        <m:ctrlPr>
                          <a:rPr lang="vi-VN" sz="3400" i="1" kern="0" smtClean="0">
                            <a:solidFill>
                              <a:srgbClr val="000000"/>
                            </a:solidFill>
                            <a:latin typeface="Cambria Math" panose="02040503050406030204" pitchFamily="18" charset="0"/>
                            <a:cs typeface="Arial" panose="020B0604020202020204" pitchFamily="34" charset="0"/>
                            <a:sym typeface="Arial"/>
                          </a:rPr>
                        </m:ctrlPr>
                      </m:fPr>
                      <m:num>
                        <m:r>
                          <a:rPr lang="en-US" sz="3400" b="0" i="1" kern="0" smtClean="0">
                            <a:solidFill>
                              <a:srgbClr val="000000"/>
                            </a:solidFill>
                            <a:latin typeface="Cambria Math" panose="02040503050406030204" pitchFamily="18" charset="0"/>
                            <a:cs typeface="Arial" panose="020B0604020202020204" pitchFamily="34" charset="0"/>
                            <a:sym typeface="Arial"/>
                          </a:rPr>
                          <m:t>1</m:t>
                        </m:r>
                      </m:num>
                      <m:den>
                        <m:r>
                          <a:rPr lang="en-US" sz="3400" b="0" i="1" kern="0" smtClean="0">
                            <a:solidFill>
                              <a:srgbClr val="000000"/>
                            </a:solidFill>
                            <a:latin typeface="Cambria Math" panose="02040503050406030204" pitchFamily="18" charset="0"/>
                            <a:cs typeface="Arial" panose="020B0604020202020204" pitchFamily="34" charset="0"/>
                            <a:sym typeface="Arial"/>
                          </a:rPr>
                          <m:t>2</m:t>
                        </m:r>
                      </m:den>
                    </m:f>
                    <m:r>
                      <a:rPr lang="vi-VN" sz="3400" i="1" kern="0" smtClean="0">
                        <a:solidFill>
                          <a:srgbClr val="000000"/>
                        </a:solidFill>
                        <a:latin typeface="Cambria Math" panose="02040503050406030204" pitchFamily="18" charset="0"/>
                        <a:cs typeface="Arial" panose="020B0604020202020204" pitchFamily="34" charset="0"/>
                        <a:sym typeface="Arial"/>
                      </a:rPr>
                      <m:t>𝑎</m:t>
                    </m:r>
                  </m:oMath>
                </a14:m>
                <a:r>
                  <a:rPr lang="vi-VN" sz="3400" kern="0">
                    <a:solidFill>
                      <a:srgbClr val="000000"/>
                    </a:solidFill>
                    <a:cs typeface="Arial" panose="020B0604020202020204" pitchFamily="34" charset="0"/>
                    <a:sym typeface="Arial"/>
                  </a:rPr>
                  <a:t>. Gọi </a:t>
                </a:r>
                <a14:m>
                  <m:oMath xmlns:m="http://schemas.openxmlformats.org/officeDocument/2006/math">
                    <m:r>
                      <a:rPr lang="vi-VN" sz="3400" i="1" kern="0" smtClean="0">
                        <a:solidFill>
                          <a:srgbClr val="000000"/>
                        </a:solidFill>
                        <a:latin typeface="Cambria Math" panose="02040503050406030204" pitchFamily="18" charset="0"/>
                        <a:cs typeface="Arial" panose="020B0604020202020204" pitchFamily="34" charset="0"/>
                        <a:sym typeface="Arial"/>
                      </a:rPr>
                      <m:t>𝑂</m:t>
                    </m:r>
                  </m:oMath>
                </a14:m>
                <a:r>
                  <a:rPr lang="vi-VN" sz="3400" kern="0">
                    <a:solidFill>
                      <a:srgbClr val="000000"/>
                    </a:solidFill>
                    <a:cs typeface="Arial" panose="020B0604020202020204" pitchFamily="34" charset="0"/>
                    <a:sym typeface="Arial"/>
                  </a:rPr>
                  <a:t> là giao điểm của hai đường chéo hình thoi </a:t>
                </a:r>
                <a14:m>
                  <m:oMath xmlns:m="http://schemas.openxmlformats.org/officeDocument/2006/math">
                    <m:r>
                      <a:rPr lang="vi-VN" sz="3400" i="1" kern="0" smtClean="0">
                        <a:solidFill>
                          <a:srgbClr val="000000"/>
                        </a:solidFill>
                        <a:latin typeface="Cambria Math" panose="02040503050406030204" pitchFamily="18" charset="0"/>
                        <a:cs typeface="Arial" panose="020B0604020202020204" pitchFamily="34" charset="0"/>
                        <a:sym typeface="Arial"/>
                      </a:rPr>
                      <m:t>𝐴𝐵𝐶𝐷</m:t>
                    </m:r>
                  </m:oMath>
                </a14:m>
                <a:r>
                  <a:rPr lang="vi-VN" sz="3400" kern="0">
                    <a:solidFill>
                      <a:srgbClr val="000000"/>
                    </a:solidFill>
                    <a:cs typeface="Arial" panose="020B0604020202020204" pitchFamily="34" charset="0"/>
                    <a:sym typeface="Arial"/>
                  </a:rPr>
                  <a:t> và </a:t>
                </a:r>
                <a14:m>
                  <m:oMath xmlns:m="http://schemas.openxmlformats.org/officeDocument/2006/math">
                    <m:r>
                      <a:rPr lang="vi-VN" sz="3400" i="1" kern="0" smtClean="0">
                        <a:solidFill>
                          <a:srgbClr val="000000"/>
                        </a:solidFill>
                        <a:latin typeface="Cambria Math" panose="02040503050406030204" pitchFamily="18" charset="0"/>
                        <a:cs typeface="Arial" panose="020B0604020202020204" pitchFamily="34" charset="0"/>
                        <a:sym typeface="Arial"/>
                      </a:rPr>
                      <m:t>𝐻</m:t>
                    </m:r>
                  </m:oMath>
                </a14:m>
                <a:r>
                  <a:rPr lang="vi-VN" sz="3400" kern="0">
                    <a:solidFill>
                      <a:srgbClr val="000000"/>
                    </a:solidFill>
                    <a:cs typeface="Arial" panose="020B0604020202020204" pitchFamily="34" charset="0"/>
                    <a:sym typeface="Arial"/>
                  </a:rPr>
                  <a:t> là hình chiếu của </a:t>
                </a:r>
                <a14:m>
                  <m:oMath xmlns:m="http://schemas.openxmlformats.org/officeDocument/2006/math">
                    <m:r>
                      <a:rPr lang="vi-VN" sz="3400" i="1" kern="0" smtClean="0">
                        <a:solidFill>
                          <a:srgbClr val="000000"/>
                        </a:solidFill>
                        <a:latin typeface="Cambria Math" panose="02040503050406030204" pitchFamily="18" charset="0"/>
                        <a:cs typeface="Arial" panose="020B0604020202020204" pitchFamily="34" charset="0"/>
                        <a:sym typeface="Arial"/>
                      </a:rPr>
                      <m:t>𝑂</m:t>
                    </m:r>
                  </m:oMath>
                </a14:m>
                <a:r>
                  <a:rPr lang="vi-VN" sz="3400" kern="0">
                    <a:solidFill>
                      <a:srgbClr val="000000"/>
                    </a:solidFill>
                    <a:cs typeface="Arial" panose="020B0604020202020204" pitchFamily="34" charset="0"/>
                    <a:sym typeface="Arial"/>
                  </a:rPr>
                  <a:t> trên </a:t>
                </a:r>
                <a14:m>
                  <m:oMath xmlns:m="http://schemas.openxmlformats.org/officeDocument/2006/math">
                    <m:r>
                      <a:rPr lang="vi-VN" sz="3400" i="1" kern="0" smtClean="0">
                        <a:solidFill>
                          <a:srgbClr val="000000"/>
                        </a:solidFill>
                        <a:latin typeface="Cambria Math" panose="02040503050406030204" pitchFamily="18" charset="0"/>
                        <a:cs typeface="Arial" panose="020B0604020202020204" pitchFamily="34" charset="0"/>
                        <a:sym typeface="Arial"/>
                      </a:rPr>
                      <m:t>𝑆𝐶</m:t>
                    </m:r>
                  </m:oMath>
                </a14:m>
                <a:r>
                  <a:rPr lang="vi-VN" sz="3400" kern="0">
                    <a:solidFill>
                      <a:srgbClr val="000000"/>
                    </a:solidFill>
                    <a:cs typeface="Arial" panose="020B0604020202020204" pitchFamily="34" charset="0"/>
                    <a:sym typeface="Arial"/>
                  </a:rPr>
                  <a:t>.</a:t>
                </a:r>
              </a:p>
              <a:p>
                <a:pPr lvl="0" algn="just">
                  <a:lnSpc>
                    <a:spcPct val="150000"/>
                  </a:lnSpc>
                  <a:buClr>
                    <a:srgbClr val="000000"/>
                  </a:buClr>
                </a:pPr>
                <a:r>
                  <a:rPr lang="vi-VN" sz="3400" kern="0">
                    <a:solidFill>
                      <a:srgbClr val="000000"/>
                    </a:solidFill>
                    <a:cs typeface="Arial" panose="020B0604020202020204" pitchFamily="34" charset="0"/>
                    <a:sym typeface="Arial"/>
                  </a:rPr>
                  <a:t>a) Tính số đo của các góc nhị diện </a:t>
                </a:r>
                <a14:m>
                  <m:oMath xmlns:m="http://schemas.openxmlformats.org/officeDocument/2006/math">
                    <m:r>
                      <a:rPr lang="vi-VN" sz="3400" i="1" kern="0" smtClean="0">
                        <a:solidFill>
                          <a:srgbClr val="000000"/>
                        </a:solidFill>
                        <a:latin typeface="Cambria Math" panose="02040503050406030204" pitchFamily="18" charset="0"/>
                        <a:cs typeface="Arial" panose="020B0604020202020204" pitchFamily="34" charset="0"/>
                        <a:sym typeface="Arial"/>
                      </a:rPr>
                      <m:t>[</m:t>
                    </m:r>
                    <m:r>
                      <a:rPr lang="vi-VN" sz="3400" i="1" kern="0" smtClean="0">
                        <a:solidFill>
                          <a:srgbClr val="000000"/>
                        </a:solidFill>
                        <a:latin typeface="Cambria Math" panose="02040503050406030204" pitchFamily="18" charset="0"/>
                        <a:cs typeface="Arial" panose="020B0604020202020204" pitchFamily="34" charset="0"/>
                        <a:sym typeface="Arial"/>
                      </a:rPr>
                      <m:t>𝐵</m:t>
                    </m:r>
                    <m:r>
                      <a:rPr lang="vi-VN" sz="3400" i="1" kern="0" smtClean="0">
                        <a:solidFill>
                          <a:srgbClr val="000000"/>
                        </a:solidFill>
                        <a:latin typeface="Cambria Math" panose="02040503050406030204" pitchFamily="18" charset="0"/>
                        <a:cs typeface="Arial" panose="020B0604020202020204" pitchFamily="34" charset="0"/>
                        <a:sym typeface="Arial"/>
                      </a:rPr>
                      <m:t>, </m:t>
                    </m:r>
                    <m:r>
                      <a:rPr lang="vi-VN" sz="3400" i="1" kern="0" smtClean="0">
                        <a:solidFill>
                          <a:srgbClr val="000000"/>
                        </a:solidFill>
                        <a:latin typeface="Cambria Math" panose="02040503050406030204" pitchFamily="18" charset="0"/>
                        <a:cs typeface="Arial" panose="020B0604020202020204" pitchFamily="34" charset="0"/>
                        <a:sym typeface="Arial"/>
                      </a:rPr>
                      <m:t>𝑆𝐴</m:t>
                    </m:r>
                    <m:r>
                      <a:rPr lang="vi-VN" sz="3400" i="1" kern="0" smtClean="0">
                        <a:solidFill>
                          <a:srgbClr val="000000"/>
                        </a:solidFill>
                        <a:latin typeface="Cambria Math" panose="02040503050406030204" pitchFamily="18" charset="0"/>
                        <a:cs typeface="Arial" panose="020B0604020202020204" pitchFamily="34" charset="0"/>
                        <a:sym typeface="Arial"/>
                      </a:rPr>
                      <m:t>, </m:t>
                    </m:r>
                    <m:r>
                      <a:rPr lang="vi-VN" sz="3400" i="1" kern="0" smtClean="0">
                        <a:solidFill>
                          <a:srgbClr val="000000"/>
                        </a:solidFill>
                        <a:latin typeface="Cambria Math" panose="02040503050406030204" pitchFamily="18" charset="0"/>
                        <a:cs typeface="Arial" panose="020B0604020202020204" pitchFamily="34" charset="0"/>
                        <a:sym typeface="Arial"/>
                      </a:rPr>
                      <m:t>𝐷</m:t>
                    </m:r>
                    <m:r>
                      <a:rPr lang="vi-VN" sz="3400" i="1" kern="0" smtClean="0">
                        <a:solidFill>
                          <a:srgbClr val="000000"/>
                        </a:solidFill>
                        <a:latin typeface="Cambria Math" panose="02040503050406030204" pitchFamily="18" charset="0"/>
                        <a:cs typeface="Arial" panose="020B0604020202020204" pitchFamily="34" charset="0"/>
                        <a:sym typeface="Arial"/>
                      </a:rPr>
                      <m:t>]; [</m:t>
                    </m:r>
                    <m:r>
                      <a:rPr lang="vi-VN" sz="3400" i="1" kern="0" smtClean="0">
                        <a:solidFill>
                          <a:srgbClr val="000000"/>
                        </a:solidFill>
                        <a:latin typeface="Cambria Math" panose="02040503050406030204" pitchFamily="18" charset="0"/>
                        <a:cs typeface="Arial" panose="020B0604020202020204" pitchFamily="34" charset="0"/>
                        <a:sym typeface="Arial"/>
                      </a:rPr>
                      <m:t>𝑆</m:t>
                    </m:r>
                    <m:r>
                      <a:rPr lang="vi-VN" sz="3400" i="1" kern="0" smtClean="0">
                        <a:solidFill>
                          <a:srgbClr val="000000"/>
                        </a:solidFill>
                        <a:latin typeface="Cambria Math" panose="02040503050406030204" pitchFamily="18" charset="0"/>
                        <a:cs typeface="Arial" panose="020B0604020202020204" pitchFamily="34" charset="0"/>
                        <a:sym typeface="Arial"/>
                      </a:rPr>
                      <m:t>, </m:t>
                    </m:r>
                    <m:r>
                      <a:rPr lang="vi-VN" sz="3400" i="1" kern="0" smtClean="0">
                        <a:solidFill>
                          <a:srgbClr val="000000"/>
                        </a:solidFill>
                        <a:latin typeface="Cambria Math" panose="02040503050406030204" pitchFamily="18" charset="0"/>
                        <a:cs typeface="Arial" panose="020B0604020202020204" pitchFamily="34" charset="0"/>
                        <a:sym typeface="Arial"/>
                      </a:rPr>
                      <m:t>𝐵𝐷</m:t>
                    </m:r>
                    <m:r>
                      <a:rPr lang="vi-VN" sz="3400" i="1" kern="0" smtClean="0">
                        <a:solidFill>
                          <a:srgbClr val="000000"/>
                        </a:solidFill>
                        <a:latin typeface="Cambria Math" panose="02040503050406030204" pitchFamily="18" charset="0"/>
                        <a:cs typeface="Arial" panose="020B0604020202020204" pitchFamily="34" charset="0"/>
                        <a:sym typeface="Arial"/>
                      </a:rPr>
                      <m:t>, </m:t>
                    </m:r>
                    <m:r>
                      <a:rPr lang="vi-VN" sz="3400" i="1" kern="0" smtClean="0">
                        <a:solidFill>
                          <a:srgbClr val="000000"/>
                        </a:solidFill>
                        <a:latin typeface="Cambria Math" panose="02040503050406030204" pitchFamily="18" charset="0"/>
                        <a:cs typeface="Arial" panose="020B0604020202020204" pitchFamily="34" charset="0"/>
                        <a:sym typeface="Arial"/>
                      </a:rPr>
                      <m:t>𝐴</m:t>
                    </m:r>
                    <m:r>
                      <a:rPr lang="vi-VN" sz="3400" i="1" kern="0" smtClean="0">
                        <a:solidFill>
                          <a:srgbClr val="000000"/>
                        </a:solidFill>
                        <a:latin typeface="Cambria Math" panose="02040503050406030204" pitchFamily="18" charset="0"/>
                        <a:cs typeface="Arial" panose="020B0604020202020204" pitchFamily="34" charset="0"/>
                        <a:sym typeface="Arial"/>
                      </a:rPr>
                      <m:t>]; [</m:t>
                    </m:r>
                    <m:r>
                      <a:rPr lang="vi-VN" sz="3400" i="1" kern="0" smtClean="0">
                        <a:solidFill>
                          <a:srgbClr val="000000"/>
                        </a:solidFill>
                        <a:latin typeface="Cambria Math" panose="02040503050406030204" pitchFamily="18" charset="0"/>
                        <a:cs typeface="Arial" panose="020B0604020202020204" pitchFamily="34" charset="0"/>
                        <a:sym typeface="Arial"/>
                      </a:rPr>
                      <m:t>𝑆</m:t>
                    </m:r>
                    <m:r>
                      <a:rPr lang="vi-VN" sz="3400" i="1" kern="0" smtClean="0">
                        <a:solidFill>
                          <a:srgbClr val="000000"/>
                        </a:solidFill>
                        <a:latin typeface="Cambria Math" panose="02040503050406030204" pitchFamily="18" charset="0"/>
                        <a:cs typeface="Arial" panose="020B0604020202020204" pitchFamily="34" charset="0"/>
                        <a:sym typeface="Arial"/>
                      </a:rPr>
                      <m:t>, </m:t>
                    </m:r>
                    <m:r>
                      <a:rPr lang="vi-VN" sz="3400" i="1" kern="0" smtClean="0">
                        <a:solidFill>
                          <a:srgbClr val="000000"/>
                        </a:solidFill>
                        <a:latin typeface="Cambria Math" panose="02040503050406030204" pitchFamily="18" charset="0"/>
                        <a:cs typeface="Arial" panose="020B0604020202020204" pitchFamily="34" charset="0"/>
                        <a:sym typeface="Arial"/>
                      </a:rPr>
                      <m:t>𝐵𝐷</m:t>
                    </m:r>
                    <m:r>
                      <a:rPr lang="vi-VN" sz="3400" i="1" kern="0" smtClean="0">
                        <a:solidFill>
                          <a:srgbClr val="000000"/>
                        </a:solidFill>
                        <a:latin typeface="Cambria Math" panose="02040503050406030204" pitchFamily="18" charset="0"/>
                        <a:cs typeface="Arial" panose="020B0604020202020204" pitchFamily="34" charset="0"/>
                        <a:sym typeface="Arial"/>
                      </a:rPr>
                      <m:t>, </m:t>
                    </m:r>
                    <m:r>
                      <a:rPr lang="vi-VN" sz="3400" i="1" kern="0" smtClean="0">
                        <a:solidFill>
                          <a:srgbClr val="000000"/>
                        </a:solidFill>
                        <a:latin typeface="Cambria Math" panose="02040503050406030204" pitchFamily="18" charset="0"/>
                        <a:cs typeface="Arial" panose="020B0604020202020204" pitchFamily="34" charset="0"/>
                        <a:sym typeface="Arial"/>
                      </a:rPr>
                      <m:t>𝐶</m:t>
                    </m:r>
                    <m:r>
                      <a:rPr lang="vi-VN" sz="3400" i="1" kern="0" smtClean="0">
                        <a:solidFill>
                          <a:srgbClr val="000000"/>
                        </a:solidFill>
                        <a:latin typeface="Cambria Math" panose="02040503050406030204" pitchFamily="18" charset="0"/>
                        <a:cs typeface="Arial" panose="020B0604020202020204" pitchFamily="34" charset="0"/>
                        <a:sym typeface="Arial"/>
                      </a:rPr>
                      <m:t>].</m:t>
                    </m:r>
                  </m:oMath>
                </a14:m>
                <a:endParaRPr lang="vi-VN" sz="3400" kern="0">
                  <a:solidFill>
                    <a:srgbClr val="000000"/>
                  </a:solidFill>
                  <a:cs typeface="Arial" panose="020B0604020202020204" pitchFamily="34" charset="0"/>
                  <a:sym typeface="Arial"/>
                </a:endParaRPr>
              </a:p>
              <a:p>
                <a:pPr lvl="0" algn="just">
                  <a:lnSpc>
                    <a:spcPct val="150000"/>
                  </a:lnSpc>
                  <a:buClr>
                    <a:srgbClr val="000000"/>
                  </a:buClr>
                </a:pPr>
                <a:r>
                  <a:rPr lang="vi-VN" sz="3400" kern="0">
                    <a:solidFill>
                      <a:srgbClr val="000000"/>
                    </a:solidFill>
                    <a:cs typeface="Arial" panose="020B0604020202020204" pitchFamily="34" charset="0"/>
                    <a:sym typeface="Arial"/>
                  </a:rPr>
                  <a:t>b) Chứng minh rằng </a:t>
                </a:r>
                <a14:m>
                  <m:oMath xmlns:m="http://schemas.openxmlformats.org/officeDocument/2006/math">
                    <m:acc>
                      <m:accPr>
                        <m:chr m:val="̂"/>
                        <m:ctrlPr>
                          <a:rPr lang="vi-VN" sz="3400" i="1" kern="0" smtClean="0">
                            <a:solidFill>
                              <a:srgbClr val="000000"/>
                            </a:solidFill>
                            <a:latin typeface="Cambria Math" panose="02040503050406030204" pitchFamily="18" charset="0"/>
                            <a:cs typeface="Arial" panose="020B0604020202020204" pitchFamily="34" charset="0"/>
                            <a:sym typeface="Arial"/>
                          </a:rPr>
                        </m:ctrlPr>
                      </m:accPr>
                      <m:e>
                        <m:r>
                          <a:rPr lang="vi-VN" sz="3400" i="1" kern="0">
                            <a:solidFill>
                              <a:srgbClr val="000000"/>
                            </a:solidFill>
                            <a:latin typeface="Cambria Math" panose="02040503050406030204" pitchFamily="18" charset="0"/>
                            <a:cs typeface="Arial" panose="020B0604020202020204" pitchFamily="34" charset="0"/>
                            <a:sym typeface="Arial"/>
                          </a:rPr>
                          <m:t>𝐵𝐻𝐷</m:t>
                        </m:r>
                      </m:e>
                    </m:acc>
                  </m:oMath>
                </a14:m>
                <a:r>
                  <a:rPr lang="vi-VN" sz="3400" kern="0">
                    <a:solidFill>
                      <a:srgbClr val="000000"/>
                    </a:solidFill>
                    <a:cs typeface="Arial" panose="020B0604020202020204" pitchFamily="34" charset="0"/>
                    <a:sym typeface="Arial"/>
                  </a:rPr>
                  <a:t> là một góc phẳng của góc nhị diện </a:t>
                </a:r>
                <a14:m>
                  <m:oMath xmlns:m="http://schemas.openxmlformats.org/officeDocument/2006/math">
                    <m:r>
                      <a:rPr lang="vi-VN" sz="3400" i="1" kern="0" smtClean="0">
                        <a:solidFill>
                          <a:srgbClr val="000000"/>
                        </a:solidFill>
                        <a:latin typeface="Cambria Math" panose="02040503050406030204" pitchFamily="18" charset="0"/>
                        <a:cs typeface="Arial" panose="020B0604020202020204" pitchFamily="34" charset="0"/>
                        <a:sym typeface="Arial"/>
                      </a:rPr>
                      <m:t>[</m:t>
                    </m:r>
                    <m:r>
                      <a:rPr lang="vi-VN" sz="3400" i="1" kern="0" smtClean="0">
                        <a:solidFill>
                          <a:srgbClr val="000000"/>
                        </a:solidFill>
                        <a:latin typeface="Cambria Math" panose="02040503050406030204" pitchFamily="18" charset="0"/>
                        <a:cs typeface="Arial" panose="020B0604020202020204" pitchFamily="34" charset="0"/>
                        <a:sym typeface="Arial"/>
                      </a:rPr>
                      <m:t>𝐵</m:t>
                    </m:r>
                    <m:r>
                      <a:rPr lang="vi-VN" sz="3400" i="1" kern="0" smtClean="0">
                        <a:solidFill>
                          <a:srgbClr val="000000"/>
                        </a:solidFill>
                        <a:latin typeface="Cambria Math" panose="02040503050406030204" pitchFamily="18" charset="0"/>
                        <a:cs typeface="Arial" panose="020B0604020202020204" pitchFamily="34" charset="0"/>
                        <a:sym typeface="Arial"/>
                      </a:rPr>
                      <m:t>, </m:t>
                    </m:r>
                    <m:r>
                      <a:rPr lang="vi-VN" sz="3400" i="1" kern="0" smtClean="0">
                        <a:solidFill>
                          <a:srgbClr val="000000"/>
                        </a:solidFill>
                        <a:latin typeface="Cambria Math" panose="02040503050406030204" pitchFamily="18" charset="0"/>
                        <a:cs typeface="Arial" panose="020B0604020202020204" pitchFamily="34" charset="0"/>
                        <a:sym typeface="Arial"/>
                      </a:rPr>
                      <m:t>𝑆𝐶</m:t>
                    </m:r>
                    <m:r>
                      <a:rPr lang="vi-VN" sz="3400" i="1" kern="0" smtClean="0">
                        <a:solidFill>
                          <a:srgbClr val="000000"/>
                        </a:solidFill>
                        <a:latin typeface="Cambria Math" panose="02040503050406030204" pitchFamily="18" charset="0"/>
                        <a:cs typeface="Arial" panose="020B0604020202020204" pitchFamily="34" charset="0"/>
                        <a:sym typeface="Arial"/>
                      </a:rPr>
                      <m:t>, </m:t>
                    </m:r>
                    <m:r>
                      <a:rPr lang="vi-VN" sz="3400" i="1" kern="0" smtClean="0">
                        <a:solidFill>
                          <a:srgbClr val="000000"/>
                        </a:solidFill>
                        <a:latin typeface="Cambria Math" panose="02040503050406030204" pitchFamily="18" charset="0"/>
                        <a:cs typeface="Arial" panose="020B0604020202020204" pitchFamily="34" charset="0"/>
                        <a:sym typeface="Arial"/>
                      </a:rPr>
                      <m:t>𝐷</m:t>
                    </m:r>
                    <m:r>
                      <a:rPr lang="vi-VN" sz="3400" i="1" kern="0">
                        <a:solidFill>
                          <a:srgbClr val="000000"/>
                        </a:solidFill>
                        <a:latin typeface="Cambria Math" panose="02040503050406030204" pitchFamily="18" charset="0"/>
                        <a:cs typeface="Arial" panose="020B0604020202020204" pitchFamily="34" charset="0"/>
                        <a:sym typeface="Arial"/>
                      </a:rPr>
                      <m:t>]</m:t>
                    </m:r>
                    <m:r>
                      <a:rPr lang="vi-VN" sz="3400" i="1" kern="0" smtClean="0">
                        <a:solidFill>
                          <a:srgbClr val="000000"/>
                        </a:solidFill>
                        <a:latin typeface="Cambria Math" panose="02040503050406030204" pitchFamily="18" charset="0"/>
                        <a:cs typeface="Arial" panose="020B0604020202020204" pitchFamily="34" charset="0"/>
                        <a:sym typeface="Arial"/>
                      </a:rPr>
                      <m:t>. </m:t>
                    </m:r>
                  </m:oMath>
                </a14:m>
                <a:endParaRPr lang="vi-VN" sz="3400" kern="0">
                  <a:solidFill>
                    <a:srgbClr val="000000"/>
                  </a:solidFill>
                  <a:cs typeface="Arial" panose="020B0604020202020204" pitchFamily="34" charset="0"/>
                  <a:sym typeface="Aria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93624" y="372212"/>
                <a:ext cx="17500752" cy="4410951"/>
              </a:xfrm>
              <a:prstGeom prst="rect">
                <a:avLst/>
              </a:prstGeom>
              <a:blipFill>
                <a:blip r:embed="rId2"/>
                <a:stretch>
                  <a:fillRect l="-976" r="-1010" b="-552"/>
                </a:stretch>
              </a:blipFill>
            </p:spPr>
            <p:txBody>
              <a:bodyPr/>
              <a:lstStyle/>
              <a:p>
                <a:r>
                  <a:rPr lang="en-US">
                    <a:noFill/>
                  </a:rPr>
                  <a:t> </a:t>
                </a:r>
              </a:p>
            </p:txBody>
          </p:sp>
        </mc:Fallback>
      </mc:AlternateContent>
      <p:sp>
        <p:nvSpPr>
          <p:cNvPr id="37" name="Rectangle 36"/>
          <p:cNvSpPr/>
          <p:nvPr/>
        </p:nvSpPr>
        <p:spPr>
          <a:xfrm>
            <a:off x="1143000" y="4737351"/>
            <a:ext cx="1156086" cy="78021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4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42" name="Picture 41"/>
          <p:cNvPicPr>
            <a:picLocks noChangeAspect="1"/>
          </p:cNvPicPr>
          <p:nvPr/>
        </p:nvPicPr>
        <p:blipFill>
          <a:blip r:embed="rId3"/>
          <a:stretch>
            <a:fillRect/>
          </a:stretch>
        </p:blipFill>
        <p:spPr>
          <a:xfrm rot="10800000">
            <a:off x="80104" y="9244529"/>
            <a:ext cx="1336140" cy="120363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115200" y="4980917"/>
                <a:ext cx="10610142" cy="4921475"/>
              </a:xfrm>
              <a:prstGeom prst="rect">
                <a:avLst/>
              </a:prstGeom>
            </p:spPr>
            <p:txBody>
              <a:bodyPr wrap="square">
                <a:spAutoFit/>
              </a:bodyPr>
              <a:lstStyle/>
              <a:p>
                <a:pPr lvl="0" algn="just">
                  <a:lnSpc>
                    <a:spcPct val="155000"/>
                  </a:lnSpc>
                </a:pPr>
                <a:r>
                  <a:rPr lang="vi-VN" sz="3400" smtClean="0">
                    <a:solidFill>
                      <a:prstClr val="black"/>
                    </a:solidFill>
                    <a:cs typeface="Arial" panose="020B0604020202020204" pitchFamily="34" charset="0"/>
                  </a:rPr>
                  <a:t>a) Vì </a:t>
                </a:r>
                <a14:m>
                  <m:oMath xmlns:m="http://schemas.openxmlformats.org/officeDocument/2006/math">
                    <m:r>
                      <a:rPr lang="vi-VN" sz="3400" i="1" kern="0">
                        <a:solidFill>
                          <a:srgbClr val="000000"/>
                        </a:solidFill>
                        <a:latin typeface="Cambria Math" panose="02040503050406030204" pitchFamily="18" charset="0"/>
                        <a:cs typeface="Arial" panose="020B0604020202020204" pitchFamily="34" charset="0"/>
                        <a:sym typeface="Arial"/>
                      </a:rPr>
                      <m:t>𝑆𝐴</m:t>
                    </m:r>
                    <m:r>
                      <a:rPr lang="en-US" sz="3400">
                        <a:solidFill>
                          <a:prstClr val="black"/>
                        </a:solidFill>
                        <a:latin typeface="Cambria Math" panose="02040503050406030204" pitchFamily="18" charset="0"/>
                      </a:rPr>
                      <m:t>⊥</m:t>
                    </m:r>
                    <m:r>
                      <a:rPr lang="vi-VN" sz="3400" i="1" kern="0">
                        <a:solidFill>
                          <a:srgbClr val="000000"/>
                        </a:solidFill>
                        <a:latin typeface="Cambria Math" panose="02040503050406030204" pitchFamily="18" charset="0"/>
                        <a:cs typeface="Arial" panose="020B0604020202020204" pitchFamily="34" charset="0"/>
                        <a:sym typeface="Arial"/>
                      </a:rPr>
                      <m:t>(</m:t>
                    </m:r>
                    <m:r>
                      <a:rPr lang="vi-VN" sz="3400" i="1" kern="0">
                        <a:solidFill>
                          <a:srgbClr val="000000"/>
                        </a:solidFill>
                        <a:latin typeface="Cambria Math" panose="02040503050406030204" pitchFamily="18" charset="0"/>
                        <a:cs typeface="Arial" panose="020B0604020202020204" pitchFamily="34" charset="0"/>
                        <a:sym typeface="Arial"/>
                      </a:rPr>
                      <m:t>𝐴𝐵𝐶𝐷</m:t>
                    </m:r>
                    <m:r>
                      <a:rPr lang="vi-VN" sz="3400" i="1" kern="0">
                        <a:solidFill>
                          <a:srgbClr val="000000"/>
                        </a:solidFill>
                        <a:latin typeface="Cambria Math" panose="02040503050406030204" pitchFamily="18" charset="0"/>
                        <a:cs typeface="Arial" panose="020B0604020202020204" pitchFamily="34" charset="0"/>
                        <a:sym typeface="Arial"/>
                      </a:rPr>
                      <m:t>)</m:t>
                    </m:r>
                  </m:oMath>
                </a14:m>
                <a:r>
                  <a:rPr lang="en-US" sz="3400" smtClean="0">
                    <a:solidFill>
                      <a:prstClr val="black"/>
                    </a:solidFill>
                    <a:cs typeface="Arial" panose="020B0604020202020204" pitchFamily="34" charset="0"/>
                  </a:rPr>
                  <a:t> </a:t>
                </a:r>
                <a:r>
                  <a:rPr lang="vi-VN" sz="3400">
                    <a:solidFill>
                      <a:prstClr val="black"/>
                    </a:solidFill>
                    <a:cs typeface="Arial" panose="020B0604020202020204" pitchFamily="34" charset="0"/>
                  </a:rPr>
                  <a:t>nên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𝐴𝐵</m:t>
                    </m:r>
                  </m:oMath>
                </a14:m>
                <a:r>
                  <a:rPr lang="vi-VN" sz="3400">
                    <a:solidFill>
                      <a:prstClr val="black"/>
                    </a:solidFill>
                    <a:cs typeface="Arial" panose="020B0604020202020204" pitchFamily="34" charset="0"/>
                  </a:rPr>
                  <a:t> và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𝐴𝐷</m:t>
                    </m:r>
                  </m:oMath>
                </a14:m>
                <a:r>
                  <a:rPr lang="vi-VN" sz="3400">
                    <a:solidFill>
                      <a:prstClr val="black"/>
                    </a:solidFill>
                    <a:cs typeface="Arial" panose="020B0604020202020204" pitchFamily="34" charset="0"/>
                  </a:rPr>
                  <a:t> vuông góc với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𝑆𝐴</m:t>
                    </m:r>
                  </m:oMath>
                </a14:m>
                <a:r>
                  <a:rPr lang="vi-VN" sz="3400">
                    <a:solidFill>
                      <a:prstClr val="black"/>
                    </a:solidFill>
                    <a:cs typeface="Arial" panose="020B0604020202020204" pitchFamily="34" charset="0"/>
                  </a:rPr>
                  <a:t>. </a:t>
                </a:r>
                <a:endParaRPr lang="en-US" sz="3400" smtClean="0">
                  <a:solidFill>
                    <a:prstClr val="black"/>
                  </a:solidFill>
                  <a:cs typeface="Arial" panose="020B0604020202020204" pitchFamily="34" charset="0"/>
                </a:endParaRPr>
              </a:p>
              <a:p>
                <a:pPr lvl="0" algn="just">
                  <a:lnSpc>
                    <a:spcPct val="155000"/>
                  </a:lnSpc>
                </a:pPr>
                <a:r>
                  <a:rPr lang="vi-VN" sz="3400" smtClean="0">
                    <a:solidFill>
                      <a:prstClr val="black"/>
                    </a:solidFill>
                    <a:cs typeface="Arial" panose="020B0604020202020204" pitchFamily="34" charset="0"/>
                  </a:rPr>
                  <a:t>Vậy </a:t>
                </a:r>
                <a14:m>
                  <m:oMath xmlns:m="http://schemas.openxmlformats.org/officeDocument/2006/math">
                    <m:acc>
                      <m:accPr>
                        <m:chr m:val="̂"/>
                        <m:ctrlPr>
                          <a:rPr lang="vi-VN" sz="3400" i="1" kern="0">
                            <a:solidFill>
                              <a:srgbClr val="000000"/>
                            </a:solidFill>
                            <a:latin typeface="Cambria Math" panose="02040503050406030204" pitchFamily="18" charset="0"/>
                            <a:cs typeface="Arial" panose="020B0604020202020204" pitchFamily="34" charset="0"/>
                            <a:sym typeface="Arial"/>
                          </a:rPr>
                        </m:ctrlPr>
                      </m:accPr>
                      <m:e>
                        <m:r>
                          <a:rPr lang="vi-VN" sz="3400" i="1" kern="0">
                            <a:solidFill>
                              <a:srgbClr val="000000"/>
                            </a:solidFill>
                            <a:latin typeface="Cambria Math" panose="02040503050406030204" pitchFamily="18" charset="0"/>
                            <a:cs typeface="Arial" panose="020B0604020202020204" pitchFamily="34" charset="0"/>
                            <a:sym typeface="Arial"/>
                          </a:rPr>
                          <m:t>𝐵</m:t>
                        </m:r>
                        <m:r>
                          <a:rPr lang="en-US" sz="3400" b="0" i="1" kern="0" smtClean="0">
                            <a:solidFill>
                              <a:srgbClr val="000000"/>
                            </a:solidFill>
                            <a:latin typeface="Cambria Math" panose="02040503050406030204" pitchFamily="18" charset="0"/>
                            <a:cs typeface="Arial" panose="020B0604020202020204" pitchFamily="34" charset="0"/>
                            <a:sym typeface="Arial"/>
                          </a:rPr>
                          <m:t>𝐴</m:t>
                        </m:r>
                        <m:r>
                          <a:rPr lang="vi-VN" sz="3400" i="1" kern="0">
                            <a:solidFill>
                              <a:srgbClr val="000000"/>
                            </a:solidFill>
                            <a:latin typeface="Cambria Math" panose="02040503050406030204" pitchFamily="18" charset="0"/>
                            <a:cs typeface="Arial" panose="020B0604020202020204" pitchFamily="34" charset="0"/>
                            <a:sym typeface="Arial"/>
                          </a:rPr>
                          <m:t>𝐷</m:t>
                        </m:r>
                      </m:e>
                    </m:acc>
                  </m:oMath>
                </a14:m>
                <a:r>
                  <a:rPr lang="vi-VN" sz="3400" kern="0">
                    <a:solidFill>
                      <a:srgbClr val="000000"/>
                    </a:solidFill>
                    <a:cs typeface="Arial" panose="020B0604020202020204" pitchFamily="34" charset="0"/>
                    <a:sym typeface="Arial"/>
                  </a:rPr>
                  <a:t> là </a:t>
                </a:r>
                <a:r>
                  <a:rPr lang="vi-VN" sz="3400" smtClean="0">
                    <a:solidFill>
                      <a:prstClr val="black"/>
                    </a:solidFill>
                    <a:cs typeface="Arial" panose="020B0604020202020204" pitchFamily="34" charset="0"/>
                  </a:rPr>
                  <a:t>một </a:t>
                </a:r>
                <a:r>
                  <a:rPr lang="vi-VN" sz="3400">
                    <a:solidFill>
                      <a:prstClr val="black"/>
                    </a:solidFill>
                    <a:cs typeface="Arial" panose="020B0604020202020204" pitchFamily="34" charset="0"/>
                  </a:rPr>
                  <a:t>góc phẳng của góc nhị diện </a:t>
                </a:r>
                <a14:m>
                  <m:oMath xmlns:m="http://schemas.openxmlformats.org/officeDocument/2006/math">
                    <m:r>
                      <a:rPr lang="vi-VN" sz="3400" i="1" kern="0">
                        <a:solidFill>
                          <a:srgbClr val="000000"/>
                        </a:solidFill>
                        <a:latin typeface="Cambria Math" panose="02040503050406030204" pitchFamily="18" charset="0"/>
                        <a:cs typeface="Arial" panose="020B0604020202020204" pitchFamily="34" charset="0"/>
                        <a:sym typeface="Arial"/>
                      </a:rPr>
                      <m:t>[</m:t>
                    </m:r>
                    <m:r>
                      <a:rPr lang="vi-VN" sz="3400" i="1" kern="0">
                        <a:solidFill>
                          <a:srgbClr val="000000"/>
                        </a:solidFill>
                        <a:latin typeface="Cambria Math" panose="02040503050406030204" pitchFamily="18" charset="0"/>
                        <a:cs typeface="Arial" panose="020B0604020202020204" pitchFamily="34" charset="0"/>
                        <a:sym typeface="Arial"/>
                      </a:rPr>
                      <m:t>𝐵</m:t>
                    </m:r>
                    <m:r>
                      <a:rPr lang="vi-VN" sz="3400" i="1" kern="0">
                        <a:solidFill>
                          <a:srgbClr val="000000"/>
                        </a:solidFill>
                        <a:latin typeface="Cambria Math" panose="02040503050406030204" pitchFamily="18" charset="0"/>
                        <a:cs typeface="Arial" panose="020B0604020202020204" pitchFamily="34" charset="0"/>
                        <a:sym typeface="Arial"/>
                      </a:rPr>
                      <m:t>, </m:t>
                    </m:r>
                    <m:r>
                      <a:rPr lang="vi-VN" sz="3400" i="1" kern="0">
                        <a:solidFill>
                          <a:srgbClr val="000000"/>
                        </a:solidFill>
                        <a:latin typeface="Cambria Math" panose="02040503050406030204" pitchFamily="18" charset="0"/>
                        <a:cs typeface="Arial" panose="020B0604020202020204" pitchFamily="34" charset="0"/>
                        <a:sym typeface="Arial"/>
                      </a:rPr>
                      <m:t>𝑆𝐴</m:t>
                    </m:r>
                    <m:r>
                      <a:rPr lang="vi-VN" sz="3400" i="1" kern="0">
                        <a:solidFill>
                          <a:srgbClr val="000000"/>
                        </a:solidFill>
                        <a:latin typeface="Cambria Math" panose="02040503050406030204" pitchFamily="18" charset="0"/>
                        <a:cs typeface="Arial" panose="020B0604020202020204" pitchFamily="34" charset="0"/>
                        <a:sym typeface="Arial"/>
                      </a:rPr>
                      <m:t>, </m:t>
                    </m:r>
                    <m:r>
                      <a:rPr lang="vi-VN" sz="3400" i="1" kern="0">
                        <a:solidFill>
                          <a:srgbClr val="000000"/>
                        </a:solidFill>
                        <a:latin typeface="Cambria Math" panose="02040503050406030204" pitchFamily="18" charset="0"/>
                        <a:cs typeface="Arial" panose="020B0604020202020204" pitchFamily="34" charset="0"/>
                        <a:sym typeface="Arial"/>
                      </a:rPr>
                      <m:t>𝐷</m:t>
                    </m:r>
                    <m:r>
                      <a:rPr lang="vi-VN" sz="3400" i="1" kern="0">
                        <a:solidFill>
                          <a:srgbClr val="000000"/>
                        </a:solidFill>
                        <a:latin typeface="Cambria Math" panose="02040503050406030204" pitchFamily="18" charset="0"/>
                        <a:cs typeface="Arial" panose="020B0604020202020204" pitchFamily="34" charset="0"/>
                        <a:sym typeface="Arial"/>
                      </a:rPr>
                      <m:t>]</m:t>
                    </m:r>
                  </m:oMath>
                </a14:m>
                <a:r>
                  <a:rPr lang="vi-VN" sz="3400">
                    <a:solidFill>
                      <a:prstClr val="black"/>
                    </a:solidFill>
                    <a:cs typeface="Arial" panose="020B0604020202020204" pitchFamily="34" charset="0"/>
                  </a:rPr>
                  <a:t>. </a:t>
                </a:r>
                <a:endParaRPr lang="en-US" sz="3400" smtClean="0">
                  <a:solidFill>
                    <a:prstClr val="black"/>
                  </a:solidFill>
                  <a:cs typeface="Arial" panose="020B0604020202020204" pitchFamily="34" charset="0"/>
                </a:endParaRPr>
              </a:p>
              <a:p>
                <a:pPr lvl="0" algn="just">
                  <a:lnSpc>
                    <a:spcPct val="155000"/>
                  </a:lnSpc>
                </a:pPr>
                <a:r>
                  <a:rPr lang="vi-VN" sz="3400" smtClean="0">
                    <a:solidFill>
                      <a:prstClr val="black"/>
                    </a:solidFill>
                    <a:cs typeface="Arial" panose="020B0604020202020204" pitchFamily="34" charset="0"/>
                  </a:rPr>
                  <a:t>Hình </a:t>
                </a:r>
                <a:r>
                  <a:rPr lang="vi-VN" sz="3400">
                    <a:solidFill>
                      <a:prstClr val="black"/>
                    </a:solidFill>
                    <a:cs typeface="Arial" panose="020B0604020202020204" pitchFamily="34" charset="0"/>
                  </a:rPr>
                  <a:t>thoi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𝐴𝐵𝐶𝐷</m:t>
                    </m:r>
                  </m:oMath>
                </a14:m>
                <a:r>
                  <a:rPr lang="vi-VN" sz="3400">
                    <a:solidFill>
                      <a:prstClr val="black"/>
                    </a:solidFill>
                    <a:cs typeface="Arial" panose="020B0604020202020204" pitchFamily="34" charset="0"/>
                  </a:rPr>
                  <a:t> có cạnh bằng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𝑎</m:t>
                    </m:r>
                  </m:oMath>
                </a14:m>
                <a:r>
                  <a:rPr lang="vi-VN" sz="3400">
                    <a:solidFill>
                      <a:prstClr val="black"/>
                    </a:solidFill>
                    <a:cs typeface="Arial" panose="020B0604020202020204" pitchFamily="34" charset="0"/>
                  </a:rPr>
                  <a:t> và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𝐴𝐶</m:t>
                    </m:r>
                    <m:r>
                      <a:rPr lang="vi-VN" sz="3400" i="1" smtClean="0">
                        <a:solidFill>
                          <a:prstClr val="black"/>
                        </a:solidFill>
                        <a:latin typeface="Cambria Math" panose="02040503050406030204" pitchFamily="18" charset="0"/>
                        <a:cs typeface="Arial" panose="020B0604020202020204" pitchFamily="34" charset="0"/>
                      </a:rPr>
                      <m:t> = </m:t>
                    </m:r>
                    <m:r>
                      <a:rPr lang="vi-VN" sz="3400" i="1" smtClean="0">
                        <a:solidFill>
                          <a:prstClr val="black"/>
                        </a:solidFill>
                        <a:latin typeface="Cambria Math" panose="02040503050406030204" pitchFamily="18" charset="0"/>
                        <a:cs typeface="Arial" panose="020B0604020202020204" pitchFamily="34" charset="0"/>
                      </a:rPr>
                      <m:t>𝑎</m:t>
                    </m:r>
                    <m:r>
                      <a:rPr lang="vi-VN" sz="3400" i="1" smtClean="0">
                        <a:solidFill>
                          <a:prstClr val="black"/>
                        </a:solidFill>
                        <a:latin typeface="Cambria Math" panose="02040503050406030204" pitchFamily="18" charset="0"/>
                        <a:cs typeface="Arial" panose="020B0604020202020204" pitchFamily="34" charset="0"/>
                      </a:rPr>
                      <m:t> </m:t>
                    </m:r>
                  </m:oMath>
                </a14:m>
                <a:r>
                  <a:rPr lang="vi-VN" sz="3400">
                    <a:solidFill>
                      <a:prstClr val="black"/>
                    </a:solidFill>
                    <a:cs typeface="Arial" panose="020B0604020202020204" pitchFamily="34" charset="0"/>
                  </a:rPr>
                  <a:t>nên các tam giác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𝐴𝐵𝐶</m:t>
                    </m:r>
                    <m:r>
                      <a:rPr lang="vi-VN" sz="3400" i="1" smtClean="0">
                        <a:solidFill>
                          <a:prstClr val="black"/>
                        </a:solidFill>
                        <a:latin typeface="Cambria Math" panose="02040503050406030204" pitchFamily="18" charset="0"/>
                        <a:cs typeface="Arial" panose="020B0604020202020204" pitchFamily="34" charset="0"/>
                      </a:rPr>
                      <m:t>, </m:t>
                    </m:r>
                    <m:r>
                      <a:rPr lang="vi-VN" sz="3400" i="1" smtClean="0">
                        <a:solidFill>
                          <a:prstClr val="black"/>
                        </a:solidFill>
                        <a:latin typeface="Cambria Math" panose="02040503050406030204" pitchFamily="18" charset="0"/>
                        <a:cs typeface="Arial" panose="020B0604020202020204" pitchFamily="34" charset="0"/>
                      </a:rPr>
                      <m:t>𝐴𝐶𝐷</m:t>
                    </m:r>
                  </m:oMath>
                </a14:m>
                <a:r>
                  <a:rPr lang="vi-VN" sz="3400">
                    <a:solidFill>
                      <a:prstClr val="black"/>
                    </a:solidFill>
                    <a:cs typeface="Arial" panose="020B0604020202020204" pitchFamily="34" charset="0"/>
                  </a:rPr>
                  <a:t> đều. </a:t>
                </a:r>
                <a:endParaRPr lang="en-US" sz="3400" smtClean="0">
                  <a:solidFill>
                    <a:prstClr val="black"/>
                  </a:solidFill>
                  <a:cs typeface="Arial" panose="020B0604020202020204" pitchFamily="34" charset="0"/>
                </a:endParaRPr>
              </a:p>
              <a:p>
                <a:pPr lvl="0" algn="just">
                  <a:lnSpc>
                    <a:spcPct val="155000"/>
                  </a:lnSpc>
                </a:pPr>
                <a:r>
                  <a:rPr lang="vi-VN" sz="3400" smtClean="0">
                    <a:solidFill>
                      <a:prstClr val="black"/>
                    </a:solidFill>
                    <a:cs typeface="Arial" panose="020B0604020202020204" pitchFamily="34" charset="0"/>
                  </a:rPr>
                  <a:t>Do </a:t>
                </a:r>
                <a:r>
                  <a:rPr lang="vi-VN" sz="3400">
                    <a:solidFill>
                      <a:prstClr val="black"/>
                    </a:solidFill>
                    <a:cs typeface="Arial" panose="020B0604020202020204" pitchFamily="34" charset="0"/>
                  </a:rPr>
                  <a:t>đó </a:t>
                </a:r>
                <a14:m>
                  <m:oMath xmlns:m="http://schemas.openxmlformats.org/officeDocument/2006/math">
                    <m:acc>
                      <m:accPr>
                        <m:chr m:val="̂"/>
                        <m:ctrlPr>
                          <a:rPr lang="vi-VN" sz="3400" i="1" kern="0">
                            <a:solidFill>
                              <a:srgbClr val="000000"/>
                            </a:solidFill>
                            <a:latin typeface="Cambria Math" panose="02040503050406030204" pitchFamily="18" charset="0"/>
                            <a:cs typeface="Arial" panose="020B0604020202020204" pitchFamily="34" charset="0"/>
                            <a:sym typeface="Arial"/>
                          </a:rPr>
                        </m:ctrlPr>
                      </m:accPr>
                      <m:e>
                        <m:r>
                          <a:rPr lang="vi-VN" sz="3400" i="1" kern="0">
                            <a:solidFill>
                              <a:srgbClr val="000000"/>
                            </a:solidFill>
                            <a:latin typeface="Cambria Math" panose="02040503050406030204" pitchFamily="18" charset="0"/>
                            <a:cs typeface="Arial" panose="020B0604020202020204" pitchFamily="34" charset="0"/>
                            <a:sym typeface="Arial"/>
                          </a:rPr>
                          <m:t>𝐵</m:t>
                        </m:r>
                        <m:r>
                          <a:rPr lang="en-US" sz="3400" i="1" kern="0">
                            <a:solidFill>
                              <a:srgbClr val="000000"/>
                            </a:solidFill>
                            <a:latin typeface="Cambria Math" panose="02040503050406030204" pitchFamily="18" charset="0"/>
                            <a:cs typeface="Arial" panose="020B0604020202020204" pitchFamily="34" charset="0"/>
                            <a:sym typeface="Arial"/>
                          </a:rPr>
                          <m:t>𝐴</m:t>
                        </m:r>
                        <m:r>
                          <a:rPr lang="vi-VN" sz="3400" i="1" kern="0">
                            <a:solidFill>
                              <a:srgbClr val="000000"/>
                            </a:solidFill>
                            <a:latin typeface="Cambria Math" panose="02040503050406030204" pitchFamily="18" charset="0"/>
                            <a:cs typeface="Arial" panose="020B0604020202020204" pitchFamily="34" charset="0"/>
                            <a:sym typeface="Arial"/>
                          </a:rPr>
                          <m:t>𝐷</m:t>
                        </m:r>
                      </m:e>
                    </m:acc>
                    <m:r>
                      <a:rPr lang="en-US" sz="3400" b="0" i="1" kern="0" smtClean="0">
                        <a:solidFill>
                          <a:srgbClr val="000000"/>
                        </a:solidFill>
                        <a:latin typeface="Cambria Math" panose="02040503050406030204" pitchFamily="18" charset="0"/>
                        <a:cs typeface="Arial" panose="020B0604020202020204" pitchFamily="34" charset="0"/>
                        <a:sym typeface="Arial"/>
                      </a:rPr>
                      <m:t>=120</m:t>
                    </m:r>
                    <m:r>
                      <a:rPr lang="en-US" sz="3400" b="0" i="1" kern="0" smtClean="0">
                        <a:solidFill>
                          <a:srgbClr val="000000"/>
                        </a:solidFill>
                        <a:latin typeface="Cambria Math" panose="02040503050406030204" pitchFamily="18" charset="0"/>
                        <a:ea typeface="Cambria Math" panose="02040503050406030204" pitchFamily="18" charset="0"/>
                        <a:cs typeface="Arial" panose="020B0604020202020204" pitchFamily="34" charset="0"/>
                        <a:sym typeface="Arial"/>
                      </a:rPr>
                      <m:t>°</m:t>
                    </m:r>
                  </m:oMath>
                </a14:m>
                <a:endParaRPr lang="en-US" sz="3400" smtClean="0">
                  <a:solidFill>
                    <a:prstClr val="black"/>
                  </a:solidFill>
                  <a:cs typeface="Arial" panose="020B0604020202020204" pitchFamily="34" charset="0"/>
                </a:endParaRPr>
              </a:p>
              <a:p>
                <a:pPr lvl="0" algn="just">
                  <a:lnSpc>
                    <a:spcPct val="155000"/>
                  </a:lnSpc>
                </a:pPr>
                <a:r>
                  <a:rPr lang="vi-VN" sz="3400" smtClean="0">
                    <a:solidFill>
                      <a:prstClr val="black"/>
                    </a:solidFill>
                    <a:cs typeface="Arial" panose="020B0604020202020204" pitchFamily="34" charset="0"/>
                  </a:rPr>
                  <a:t>Vậy </a:t>
                </a:r>
                <a:r>
                  <a:rPr lang="vi-VN" sz="3400">
                    <a:solidFill>
                      <a:prstClr val="black"/>
                    </a:solidFill>
                    <a:cs typeface="Arial" panose="020B0604020202020204" pitchFamily="34" charset="0"/>
                  </a:rPr>
                  <a:t>số đo của góc nhị diện </a:t>
                </a:r>
                <a14:m>
                  <m:oMath xmlns:m="http://schemas.openxmlformats.org/officeDocument/2006/math">
                    <m:r>
                      <a:rPr lang="vi-VN" sz="3400" i="1" kern="0">
                        <a:solidFill>
                          <a:srgbClr val="000000"/>
                        </a:solidFill>
                        <a:latin typeface="Cambria Math" panose="02040503050406030204" pitchFamily="18" charset="0"/>
                        <a:cs typeface="Arial" panose="020B0604020202020204" pitchFamily="34" charset="0"/>
                        <a:sym typeface="Arial"/>
                      </a:rPr>
                      <m:t>[</m:t>
                    </m:r>
                    <m:r>
                      <a:rPr lang="vi-VN" sz="3400" i="1" kern="0">
                        <a:solidFill>
                          <a:srgbClr val="000000"/>
                        </a:solidFill>
                        <a:latin typeface="Cambria Math" panose="02040503050406030204" pitchFamily="18" charset="0"/>
                        <a:cs typeface="Arial" panose="020B0604020202020204" pitchFamily="34" charset="0"/>
                        <a:sym typeface="Arial"/>
                      </a:rPr>
                      <m:t>𝐵</m:t>
                    </m:r>
                    <m:r>
                      <a:rPr lang="vi-VN" sz="3400" i="1" kern="0">
                        <a:solidFill>
                          <a:srgbClr val="000000"/>
                        </a:solidFill>
                        <a:latin typeface="Cambria Math" panose="02040503050406030204" pitchFamily="18" charset="0"/>
                        <a:cs typeface="Arial" panose="020B0604020202020204" pitchFamily="34" charset="0"/>
                        <a:sym typeface="Arial"/>
                      </a:rPr>
                      <m:t>, </m:t>
                    </m:r>
                    <m:r>
                      <a:rPr lang="vi-VN" sz="3400" i="1" kern="0">
                        <a:solidFill>
                          <a:srgbClr val="000000"/>
                        </a:solidFill>
                        <a:latin typeface="Cambria Math" panose="02040503050406030204" pitchFamily="18" charset="0"/>
                        <a:cs typeface="Arial" panose="020B0604020202020204" pitchFamily="34" charset="0"/>
                        <a:sym typeface="Arial"/>
                      </a:rPr>
                      <m:t>𝑆𝐴</m:t>
                    </m:r>
                    <m:r>
                      <a:rPr lang="vi-VN" sz="3400" i="1" kern="0">
                        <a:solidFill>
                          <a:srgbClr val="000000"/>
                        </a:solidFill>
                        <a:latin typeface="Cambria Math" panose="02040503050406030204" pitchFamily="18" charset="0"/>
                        <a:cs typeface="Arial" panose="020B0604020202020204" pitchFamily="34" charset="0"/>
                        <a:sym typeface="Arial"/>
                      </a:rPr>
                      <m:t>, </m:t>
                    </m:r>
                    <m:r>
                      <a:rPr lang="vi-VN" sz="3400" i="1" kern="0">
                        <a:solidFill>
                          <a:srgbClr val="000000"/>
                        </a:solidFill>
                        <a:latin typeface="Cambria Math" panose="02040503050406030204" pitchFamily="18" charset="0"/>
                        <a:cs typeface="Arial" panose="020B0604020202020204" pitchFamily="34" charset="0"/>
                        <a:sym typeface="Arial"/>
                      </a:rPr>
                      <m:t>𝐷</m:t>
                    </m:r>
                    <m:r>
                      <a:rPr lang="vi-VN" sz="3400" i="1" kern="0">
                        <a:solidFill>
                          <a:srgbClr val="000000"/>
                        </a:solidFill>
                        <a:latin typeface="Cambria Math" panose="02040503050406030204" pitchFamily="18" charset="0"/>
                        <a:cs typeface="Arial" panose="020B0604020202020204" pitchFamily="34" charset="0"/>
                        <a:sym typeface="Arial"/>
                      </a:rPr>
                      <m:t>]</m:t>
                    </m:r>
                  </m:oMath>
                </a14:m>
                <a:r>
                  <a:rPr lang="en-US" sz="3400" smtClean="0">
                    <a:solidFill>
                      <a:prstClr val="black"/>
                    </a:solidFill>
                    <a:cs typeface="Arial" panose="020B0604020202020204" pitchFamily="34" charset="0"/>
                  </a:rPr>
                  <a:t> </a:t>
                </a:r>
                <a:r>
                  <a:rPr lang="vi-VN" sz="3400">
                    <a:solidFill>
                      <a:prstClr val="black"/>
                    </a:solidFill>
                    <a:cs typeface="Arial" panose="020B0604020202020204" pitchFamily="34" charset="0"/>
                  </a:rPr>
                  <a:t>bằng </a:t>
                </a:r>
                <a14:m>
                  <m:oMath xmlns:m="http://schemas.openxmlformats.org/officeDocument/2006/math">
                    <m:r>
                      <a:rPr lang="en-US" sz="3400" i="1" kern="0">
                        <a:solidFill>
                          <a:srgbClr val="000000"/>
                        </a:solidFill>
                        <a:latin typeface="Cambria Math" panose="02040503050406030204" pitchFamily="18" charset="0"/>
                        <a:cs typeface="Arial" panose="020B0604020202020204" pitchFamily="34" charset="0"/>
                        <a:sym typeface="Arial"/>
                      </a:rPr>
                      <m:t>120</m:t>
                    </m:r>
                    <m:r>
                      <a:rPr lang="en-US" sz="3400" i="1" kern="0">
                        <a:solidFill>
                          <a:srgbClr val="000000"/>
                        </a:solidFill>
                        <a:latin typeface="Cambria Math" panose="02040503050406030204" pitchFamily="18" charset="0"/>
                        <a:ea typeface="Cambria Math" panose="02040503050406030204" pitchFamily="18" charset="0"/>
                        <a:cs typeface="Arial" panose="020B0604020202020204" pitchFamily="34" charset="0"/>
                        <a:sym typeface="Arial"/>
                      </a:rPr>
                      <m:t>° </m:t>
                    </m:r>
                    <m:r>
                      <a:rPr lang="en-US" sz="3400" b="0" i="1" kern="0" smtClean="0">
                        <a:solidFill>
                          <a:srgbClr val="000000"/>
                        </a:solidFill>
                        <a:latin typeface="Cambria Math" panose="02040503050406030204" pitchFamily="18" charset="0"/>
                        <a:ea typeface="Cambria Math" panose="02040503050406030204" pitchFamily="18" charset="0"/>
                        <a:cs typeface="Arial" panose="020B0604020202020204" pitchFamily="34" charset="0"/>
                        <a:sym typeface="Arial"/>
                      </a:rPr>
                      <m:t>.</m:t>
                    </m:r>
                  </m:oMath>
                </a14:m>
                <a:endParaRPr lang="en-US" sz="3400" smtClean="0">
                  <a:solidFill>
                    <a:prstClr val="black"/>
                  </a:solidFill>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115200" y="4980917"/>
                <a:ext cx="10610142" cy="4921475"/>
              </a:xfrm>
              <a:prstGeom prst="rect">
                <a:avLst/>
              </a:prstGeom>
              <a:blipFill>
                <a:blip r:embed="rId4"/>
                <a:stretch>
                  <a:fillRect l="-1608" r="-1551" b="-3222"/>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905000" y="5576813"/>
            <a:ext cx="4343400" cy="4266526"/>
          </a:xfrm>
          <a:prstGeom prst="rect">
            <a:avLst/>
          </a:prstGeom>
        </p:spPr>
      </p:pic>
    </p:spTree>
    <p:extLst>
      <p:ext uri="{BB962C8B-B14F-4D97-AF65-F5344CB8AC3E}">
        <p14:creationId xmlns:p14="http://schemas.microsoft.com/office/powerpoint/2010/main" val="25826060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barn(inVertical)">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down)">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wipe(left)">
                                      <p:cBhvr>
                                        <p:cTn id="39" dur="500"/>
                                        <p:tgtEl>
                                          <p:spTgt spid="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barn(inVertical)">
                                      <p:cBhvr>
                                        <p:cTn id="4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8"/>
          <p:cNvGrpSpPr/>
          <p:nvPr/>
        </p:nvGrpSpPr>
        <p:grpSpPr>
          <a:xfrm>
            <a:off x="228600" y="174458"/>
            <a:ext cx="17830800" cy="99060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ectangle 36"/>
          <p:cNvSpPr/>
          <p:nvPr/>
        </p:nvSpPr>
        <p:spPr>
          <a:xfrm>
            <a:off x="748174" y="401972"/>
            <a:ext cx="1156086" cy="78021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4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42" name="Picture 41"/>
          <p:cNvPicPr>
            <a:picLocks noChangeAspect="1"/>
          </p:cNvPicPr>
          <p:nvPr/>
        </p:nvPicPr>
        <p:blipFill>
          <a:blip r:embed="rId2"/>
          <a:stretch>
            <a:fillRect/>
          </a:stretch>
        </p:blipFill>
        <p:spPr>
          <a:xfrm rot="8675186">
            <a:off x="170432" y="9062833"/>
            <a:ext cx="1640337" cy="1477659"/>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367566" y="723900"/>
                <a:ext cx="10610142" cy="6772495"/>
              </a:xfrm>
              <a:prstGeom prst="rect">
                <a:avLst/>
              </a:prstGeom>
            </p:spPr>
            <p:txBody>
              <a:bodyPr wrap="square">
                <a:spAutoFit/>
              </a:bodyPr>
              <a:lstStyle/>
              <a:p>
                <a:pPr lvl="0" algn="just">
                  <a:lnSpc>
                    <a:spcPct val="150000"/>
                  </a:lnSpc>
                  <a:defRPr/>
                </a:pPr>
                <a:r>
                  <a:rPr lang="vi-VN" sz="3400" smtClean="0">
                    <a:solidFill>
                      <a:prstClr val="black"/>
                    </a:solidFill>
                    <a:cs typeface="Arial" panose="020B0604020202020204" pitchFamily="34" charset="0"/>
                  </a:rPr>
                  <a:t>V</a:t>
                </a:r>
                <a:r>
                  <a:rPr lang="en-US" sz="3400">
                    <a:solidFill>
                      <a:prstClr val="black"/>
                    </a:solidFill>
                    <a:latin typeface="Arial" panose="020B0604020202020204" pitchFamily="34" charset="0"/>
                    <a:cs typeface="Arial" panose="020B0604020202020204" pitchFamily="34" charset="0"/>
                  </a:rPr>
                  <a:t>ì</a:t>
                </a:r>
                <a14:m>
                  <m:oMath xmlns:m="http://schemas.openxmlformats.org/officeDocument/2006/math">
                    <m:r>
                      <a:rPr lang="en-US" sz="3400" b="0" i="0" smtClean="0">
                        <a:solidFill>
                          <a:prstClr val="black"/>
                        </a:solidFill>
                        <a:latin typeface="Cambria Math" panose="02040503050406030204" pitchFamily="18" charset="0"/>
                        <a:cs typeface="Arial" panose="020B0604020202020204" pitchFamily="34" charset="0"/>
                      </a:rPr>
                      <m:t> </m:t>
                    </m:r>
                    <m:r>
                      <a:rPr lang="vi-VN" sz="3400" i="1" smtClean="0">
                        <a:solidFill>
                          <a:prstClr val="black"/>
                        </a:solidFill>
                        <a:latin typeface="Cambria Math" panose="02040503050406030204" pitchFamily="18" charset="0"/>
                        <a:cs typeface="Arial" panose="020B0604020202020204" pitchFamily="34" charset="0"/>
                      </a:rPr>
                      <m:t>𝐵𝐷</m:t>
                    </m:r>
                    <m:r>
                      <a:rPr lang="en-US" sz="3400">
                        <a:solidFill>
                          <a:prstClr val="black"/>
                        </a:solidFill>
                        <a:latin typeface="Cambria Math" panose="02040503050406030204" pitchFamily="18" charset="0"/>
                      </a:rPr>
                      <m:t>⊥</m:t>
                    </m:r>
                    <m:r>
                      <a:rPr lang="vi-VN" sz="3400" i="1" smtClean="0">
                        <a:solidFill>
                          <a:prstClr val="black"/>
                        </a:solidFill>
                        <a:latin typeface="Cambria Math" panose="02040503050406030204" pitchFamily="18" charset="0"/>
                        <a:cs typeface="Arial" panose="020B0604020202020204" pitchFamily="34" charset="0"/>
                      </a:rPr>
                      <m:t>𝐴𝐶</m:t>
                    </m:r>
                    <m:r>
                      <a:rPr lang="vi-VN" sz="3400" i="1" smtClean="0">
                        <a:solidFill>
                          <a:prstClr val="black"/>
                        </a:solidFill>
                        <a:latin typeface="Cambria Math" panose="02040503050406030204" pitchFamily="18" charset="0"/>
                        <a:cs typeface="Arial" panose="020B0604020202020204" pitchFamily="34" charset="0"/>
                      </a:rPr>
                      <m:t> </m:t>
                    </m:r>
                  </m:oMath>
                </a14:m>
                <a:r>
                  <a:rPr lang="vi-VN" sz="3400">
                    <a:solidFill>
                      <a:prstClr val="black"/>
                    </a:solidFill>
                    <a:cs typeface="Arial" panose="020B0604020202020204" pitchFamily="34" charset="0"/>
                  </a:rPr>
                  <a:t>và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𝐵𝐷</m:t>
                    </m:r>
                    <m:r>
                      <a:rPr lang="en-US" sz="3400">
                        <a:solidFill>
                          <a:prstClr val="black"/>
                        </a:solidFill>
                        <a:latin typeface="Cambria Math" panose="02040503050406030204" pitchFamily="18" charset="0"/>
                      </a:rPr>
                      <m:t>⊥</m:t>
                    </m:r>
                    <m:r>
                      <a:rPr lang="vi-VN" sz="3400" i="1" smtClean="0">
                        <a:solidFill>
                          <a:prstClr val="black"/>
                        </a:solidFill>
                        <a:latin typeface="Cambria Math" panose="02040503050406030204" pitchFamily="18" charset="0"/>
                        <a:cs typeface="Arial" panose="020B0604020202020204" pitchFamily="34" charset="0"/>
                      </a:rPr>
                      <m:t>𝑆𝐴</m:t>
                    </m:r>
                    <m:r>
                      <a:rPr lang="vi-VN" sz="3400" i="1" smtClean="0">
                        <a:solidFill>
                          <a:prstClr val="black"/>
                        </a:solidFill>
                        <a:latin typeface="Cambria Math" panose="02040503050406030204" pitchFamily="18" charset="0"/>
                        <a:cs typeface="Arial" panose="020B0604020202020204" pitchFamily="34" charset="0"/>
                      </a:rPr>
                      <m:t> </m:t>
                    </m:r>
                  </m:oMath>
                </a14:m>
                <a:r>
                  <a:rPr lang="vi-VN" sz="3400">
                    <a:solidFill>
                      <a:prstClr val="black"/>
                    </a:solidFill>
                    <a:cs typeface="Arial" panose="020B0604020202020204" pitchFamily="34" charset="0"/>
                  </a:rPr>
                  <a:t>nên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𝐵𝐷</m:t>
                    </m:r>
                    <m:r>
                      <a:rPr lang="en-US" sz="3400">
                        <a:solidFill>
                          <a:prstClr val="black"/>
                        </a:solidFill>
                        <a:latin typeface="Cambria Math" panose="02040503050406030204" pitchFamily="18" charset="0"/>
                      </a:rPr>
                      <m:t>⊥</m:t>
                    </m:r>
                    <m:r>
                      <a:rPr lang="vi-VN" sz="3400" i="1" smtClean="0">
                        <a:solidFill>
                          <a:prstClr val="black"/>
                        </a:solidFill>
                        <a:latin typeface="Cambria Math" panose="02040503050406030204" pitchFamily="18" charset="0"/>
                        <a:cs typeface="Arial" panose="020B0604020202020204" pitchFamily="34" charset="0"/>
                      </a:rPr>
                      <m:t>(</m:t>
                    </m:r>
                    <m:r>
                      <a:rPr lang="vi-VN" sz="3400" i="1" smtClean="0">
                        <a:solidFill>
                          <a:prstClr val="black"/>
                        </a:solidFill>
                        <a:latin typeface="Cambria Math" panose="02040503050406030204" pitchFamily="18" charset="0"/>
                        <a:cs typeface="Arial" panose="020B0604020202020204" pitchFamily="34" charset="0"/>
                      </a:rPr>
                      <m:t>𝑆𝐴𝐶</m:t>
                    </m:r>
                    <m:r>
                      <a:rPr lang="vi-VN" sz="3400" i="1" smtClean="0">
                        <a:solidFill>
                          <a:prstClr val="black"/>
                        </a:solidFill>
                        <a:latin typeface="Cambria Math" panose="02040503050406030204" pitchFamily="18" charset="0"/>
                        <a:cs typeface="Arial" panose="020B0604020202020204" pitchFamily="34" charset="0"/>
                      </a:rPr>
                      <m:t>)</m:t>
                    </m:r>
                  </m:oMath>
                </a14:m>
                <a:r>
                  <a:rPr lang="vi-VN" sz="3400">
                    <a:solidFill>
                      <a:prstClr val="black"/>
                    </a:solidFill>
                    <a:cs typeface="Arial" panose="020B0604020202020204" pitchFamily="34" charset="0"/>
                  </a:rPr>
                  <a:t>. </a:t>
                </a:r>
                <a:endParaRPr lang="en-US" sz="3400" smtClean="0">
                  <a:solidFill>
                    <a:prstClr val="black"/>
                  </a:solidFill>
                  <a:cs typeface="Arial" panose="020B0604020202020204" pitchFamily="34" charset="0"/>
                </a:endParaRPr>
              </a:p>
              <a:p>
                <a:pPr lvl="0" algn="just">
                  <a:lnSpc>
                    <a:spcPct val="150000"/>
                  </a:lnSpc>
                  <a:defRPr/>
                </a:pPr>
                <a:r>
                  <a:rPr lang="vi-VN" sz="3400" smtClean="0">
                    <a:solidFill>
                      <a:prstClr val="black"/>
                    </a:solidFill>
                    <a:cs typeface="Arial" panose="020B0604020202020204" pitchFamily="34" charset="0"/>
                  </a:rPr>
                  <a:t>Vậy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𝐴𝐶</m:t>
                    </m:r>
                  </m:oMath>
                </a14:m>
                <a:r>
                  <a:rPr lang="vi-VN" sz="3400">
                    <a:solidFill>
                      <a:prstClr val="black"/>
                    </a:solidFill>
                    <a:cs typeface="Arial" panose="020B0604020202020204" pitchFamily="34" charset="0"/>
                  </a:rPr>
                  <a:t> và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𝑆𝑂</m:t>
                    </m:r>
                  </m:oMath>
                </a14:m>
                <a:r>
                  <a:rPr lang="vi-VN" sz="3400">
                    <a:solidFill>
                      <a:prstClr val="black"/>
                    </a:solidFill>
                    <a:cs typeface="Arial" panose="020B0604020202020204" pitchFamily="34" charset="0"/>
                  </a:rPr>
                  <a:t> vuông góc với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𝐵𝐷</m:t>
                    </m:r>
                  </m:oMath>
                </a14:m>
                <a:r>
                  <a:rPr lang="vi-VN" sz="3400">
                    <a:solidFill>
                      <a:prstClr val="black"/>
                    </a:solidFill>
                    <a:cs typeface="Arial" panose="020B0604020202020204" pitchFamily="34" charset="0"/>
                  </a:rPr>
                  <a:t>. </a:t>
                </a:r>
                <a:endParaRPr lang="en-US" sz="3400" smtClean="0">
                  <a:solidFill>
                    <a:prstClr val="black"/>
                  </a:solidFill>
                  <a:cs typeface="Arial" panose="020B0604020202020204" pitchFamily="34" charset="0"/>
                </a:endParaRPr>
              </a:p>
              <a:p>
                <a:pPr lvl="0" algn="just">
                  <a:lnSpc>
                    <a:spcPct val="150000"/>
                  </a:lnSpc>
                  <a:buClr>
                    <a:srgbClr val="000000"/>
                  </a:buClr>
                  <a:defRPr/>
                </a:pPr>
                <a:r>
                  <a:rPr lang="vi-VN" sz="3400" smtClean="0">
                    <a:solidFill>
                      <a:prstClr val="black"/>
                    </a:solidFill>
                    <a:cs typeface="Arial" panose="020B0604020202020204" pitchFamily="34" charset="0"/>
                  </a:rPr>
                  <a:t>Suy </a:t>
                </a:r>
                <a:r>
                  <a:rPr lang="vi-VN" sz="3400">
                    <a:solidFill>
                      <a:prstClr val="black"/>
                    </a:solidFill>
                    <a:cs typeface="Arial" panose="020B0604020202020204" pitchFamily="34" charset="0"/>
                  </a:rPr>
                  <a:t>ra </a:t>
                </a:r>
                <a14:m>
                  <m:oMath xmlns:m="http://schemas.openxmlformats.org/officeDocument/2006/math">
                    <m:acc>
                      <m:accPr>
                        <m:chr m:val="̂"/>
                        <m:ctrlPr>
                          <a:rPr lang="vi-VN" sz="3400" i="1" kern="0">
                            <a:solidFill>
                              <a:srgbClr val="000000"/>
                            </a:solidFill>
                            <a:latin typeface="Cambria Math" panose="02040503050406030204" pitchFamily="18" charset="0"/>
                            <a:cs typeface="Arial" panose="020B0604020202020204" pitchFamily="34" charset="0"/>
                            <a:sym typeface="Arial"/>
                          </a:rPr>
                        </m:ctrlPr>
                      </m:accPr>
                      <m:e>
                        <m:r>
                          <a:rPr lang="en-US" sz="3400" b="0" i="1" kern="0" smtClean="0">
                            <a:solidFill>
                              <a:srgbClr val="000000"/>
                            </a:solidFill>
                            <a:latin typeface="Cambria Math" panose="02040503050406030204" pitchFamily="18" charset="0"/>
                            <a:cs typeface="Arial" panose="020B0604020202020204" pitchFamily="34" charset="0"/>
                            <a:sym typeface="Arial"/>
                          </a:rPr>
                          <m:t>𝐴𝑂𝑆</m:t>
                        </m:r>
                      </m:e>
                    </m:acc>
                  </m:oMath>
                </a14:m>
                <a:r>
                  <a:rPr lang="vi-VN" sz="3400" kern="0">
                    <a:solidFill>
                      <a:srgbClr val="000000"/>
                    </a:solidFill>
                    <a:cs typeface="Arial" panose="020B0604020202020204" pitchFamily="34" charset="0"/>
                    <a:sym typeface="Arial"/>
                  </a:rPr>
                  <a:t> là </a:t>
                </a:r>
                <a:r>
                  <a:rPr lang="vi-VN" sz="3400">
                    <a:solidFill>
                      <a:prstClr val="black"/>
                    </a:solidFill>
                    <a:cs typeface="Arial" panose="020B0604020202020204" pitchFamily="34" charset="0"/>
                  </a:rPr>
                  <a:t>một góc phẳng của góc nhị </a:t>
                </a:r>
                <a14:m>
                  <m:oMath xmlns:m="http://schemas.openxmlformats.org/officeDocument/2006/math">
                    <m:r>
                      <a:rPr lang="vi-VN" sz="3400" i="1" kern="0">
                        <a:solidFill>
                          <a:srgbClr val="000000"/>
                        </a:solidFill>
                        <a:latin typeface="Cambria Math" panose="02040503050406030204" pitchFamily="18" charset="0"/>
                        <a:cs typeface="Arial" panose="020B0604020202020204" pitchFamily="34" charset="0"/>
                        <a:sym typeface="Arial"/>
                      </a:rPr>
                      <m:t>[</m:t>
                    </m:r>
                    <m:r>
                      <a:rPr lang="vi-VN" sz="3400" i="1" kern="0">
                        <a:solidFill>
                          <a:srgbClr val="000000"/>
                        </a:solidFill>
                        <a:latin typeface="Cambria Math" panose="02040503050406030204" pitchFamily="18" charset="0"/>
                        <a:cs typeface="Arial" panose="020B0604020202020204" pitchFamily="34" charset="0"/>
                        <a:sym typeface="Arial"/>
                      </a:rPr>
                      <m:t>𝑆</m:t>
                    </m:r>
                    <m:r>
                      <a:rPr lang="vi-VN" sz="3400" i="1" kern="0">
                        <a:solidFill>
                          <a:srgbClr val="000000"/>
                        </a:solidFill>
                        <a:latin typeface="Cambria Math" panose="02040503050406030204" pitchFamily="18" charset="0"/>
                        <a:cs typeface="Arial" panose="020B0604020202020204" pitchFamily="34" charset="0"/>
                        <a:sym typeface="Arial"/>
                      </a:rPr>
                      <m:t>, </m:t>
                    </m:r>
                    <m:r>
                      <a:rPr lang="vi-VN" sz="3400" i="1" kern="0">
                        <a:solidFill>
                          <a:srgbClr val="000000"/>
                        </a:solidFill>
                        <a:latin typeface="Cambria Math" panose="02040503050406030204" pitchFamily="18" charset="0"/>
                        <a:cs typeface="Arial" panose="020B0604020202020204" pitchFamily="34" charset="0"/>
                        <a:sym typeface="Arial"/>
                      </a:rPr>
                      <m:t>𝐵𝐷</m:t>
                    </m:r>
                    <m:r>
                      <a:rPr lang="vi-VN" sz="3400" i="1" kern="0">
                        <a:solidFill>
                          <a:srgbClr val="000000"/>
                        </a:solidFill>
                        <a:latin typeface="Cambria Math" panose="02040503050406030204" pitchFamily="18" charset="0"/>
                        <a:cs typeface="Arial" panose="020B0604020202020204" pitchFamily="34" charset="0"/>
                        <a:sym typeface="Arial"/>
                      </a:rPr>
                      <m:t>, </m:t>
                    </m:r>
                    <m:r>
                      <a:rPr lang="vi-VN" sz="3400" i="1" kern="0">
                        <a:solidFill>
                          <a:srgbClr val="000000"/>
                        </a:solidFill>
                        <a:latin typeface="Cambria Math" panose="02040503050406030204" pitchFamily="18" charset="0"/>
                        <a:cs typeface="Arial" panose="020B0604020202020204" pitchFamily="34" charset="0"/>
                        <a:sym typeface="Arial"/>
                      </a:rPr>
                      <m:t>𝐴</m:t>
                    </m:r>
                    <m:r>
                      <a:rPr lang="vi-VN" sz="3400" i="1" kern="0">
                        <a:solidFill>
                          <a:srgbClr val="000000"/>
                        </a:solidFill>
                        <a:latin typeface="Cambria Math" panose="02040503050406030204" pitchFamily="18" charset="0"/>
                        <a:cs typeface="Arial" panose="020B0604020202020204" pitchFamily="34" charset="0"/>
                        <a:sym typeface="Arial"/>
                      </a:rPr>
                      <m:t>]</m:t>
                    </m:r>
                  </m:oMath>
                </a14:m>
                <a:r>
                  <a:rPr lang="vi-VN" sz="3400">
                    <a:solidFill>
                      <a:prstClr val="black"/>
                    </a:solidFill>
                    <a:cs typeface="Arial" panose="020B0604020202020204" pitchFamily="34" charset="0"/>
                  </a:rPr>
                  <a:t> và </a:t>
                </a:r>
                <a14:m>
                  <m:oMath xmlns:m="http://schemas.openxmlformats.org/officeDocument/2006/math">
                    <m:acc>
                      <m:accPr>
                        <m:chr m:val="̂"/>
                        <m:ctrlPr>
                          <a:rPr lang="vi-VN" sz="3400" i="1" kern="0">
                            <a:solidFill>
                              <a:srgbClr val="000000"/>
                            </a:solidFill>
                            <a:latin typeface="Cambria Math" panose="02040503050406030204" pitchFamily="18" charset="0"/>
                            <a:cs typeface="Arial" panose="020B0604020202020204" pitchFamily="34" charset="0"/>
                            <a:sym typeface="Arial"/>
                          </a:rPr>
                        </m:ctrlPr>
                      </m:accPr>
                      <m:e>
                        <m:r>
                          <a:rPr lang="en-US" sz="3400" b="0" i="1" kern="0" smtClean="0">
                            <a:solidFill>
                              <a:srgbClr val="000000"/>
                            </a:solidFill>
                            <a:latin typeface="Cambria Math" panose="02040503050406030204" pitchFamily="18" charset="0"/>
                            <a:cs typeface="Arial" panose="020B0604020202020204" pitchFamily="34" charset="0"/>
                            <a:sym typeface="Arial"/>
                          </a:rPr>
                          <m:t>𝐶</m:t>
                        </m:r>
                        <m:r>
                          <a:rPr lang="en-US" sz="3400" i="1" kern="0">
                            <a:solidFill>
                              <a:srgbClr val="000000"/>
                            </a:solidFill>
                            <a:latin typeface="Cambria Math" panose="02040503050406030204" pitchFamily="18" charset="0"/>
                            <a:cs typeface="Arial" panose="020B0604020202020204" pitchFamily="34" charset="0"/>
                            <a:sym typeface="Arial"/>
                          </a:rPr>
                          <m:t>𝑂𝑆</m:t>
                        </m:r>
                      </m:e>
                    </m:acc>
                  </m:oMath>
                </a14:m>
                <a:r>
                  <a:rPr lang="vi-VN" sz="3400" kern="0">
                    <a:solidFill>
                      <a:srgbClr val="000000"/>
                    </a:solidFill>
                    <a:cs typeface="Arial" panose="020B0604020202020204" pitchFamily="34" charset="0"/>
                    <a:sym typeface="Arial"/>
                  </a:rPr>
                  <a:t> </a:t>
                </a:r>
                <a:r>
                  <a:rPr lang="vi-VN" sz="3400">
                    <a:solidFill>
                      <a:prstClr val="black"/>
                    </a:solidFill>
                    <a:cs typeface="Arial" panose="020B0604020202020204" pitchFamily="34" charset="0"/>
                  </a:rPr>
                  <a:t>là một góc phẳng của góc nhị diện </a:t>
                </a:r>
                <a14:m>
                  <m:oMath xmlns:m="http://schemas.openxmlformats.org/officeDocument/2006/math">
                    <m:r>
                      <a:rPr lang="vi-VN" sz="3400" i="1" kern="0">
                        <a:solidFill>
                          <a:srgbClr val="000000"/>
                        </a:solidFill>
                        <a:latin typeface="Cambria Math" panose="02040503050406030204" pitchFamily="18" charset="0"/>
                        <a:cs typeface="Arial" panose="020B0604020202020204" pitchFamily="34" charset="0"/>
                        <a:sym typeface="Arial"/>
                      </a:rPr>
                      <m:t>[</m:t>
                    </m:r>
                    <m:r>
                      <a:rPr lang="vi-VN" sz="3400" i="1" kern="0">
                        <a:solidFill>
                          <a:srgbClr val="000000"/>
                        </a:solidFill>
                        <a:latin typeface="Cambria Math" panose="02040503050406030204" pitchFamily="18" charset="0"/>
                        <a:cs typeface="Arial" panose="020B0604020202020204" pitchFamily="34" charset="0"/>
                        <a:sym typeface="Arial"/>
                      </a:rPr>
                      <m:t>𝑆</m:t>
                    </m:r>
                    <m:r>
                      <a:rPr lang="vi-VN" sz="3400" i="1" kern="0">
                        <a:solidFill>
                          <a:srgbClr val="000000"/>
                        </a:solidFill>
                        <a:latin typeface="Cambria Math" panose="02040503050406030204" pitchFamily="18" charset="0"/>
                        <a:cs typeface="Arial" panose="020B0604020202020204" pitchFamily="34" charset="0"/>
                        <a:sym typeface="Arial"/>
                      </a:rPr>
                      <m:t>, </m:t>
                    </m:r>
                    <m:r>
                      <a:rPr lang="vi-VN" sz="3400" i="1" kern="0">
                        <a:solidFill>
                          <a:srgbClr val="000000"/>
                        </a:solidFill>
                        <a:latin typeface="Cambria Math" panose="02040503050406030204" pitchFamily="18" charset="0"/>
                        <a:cs typeface="Arial" panose="020B0604020202020204" pitchFamily="34" charset="0"/>
                        <a:sym typeface="Arial"/>
                      </a:rPr>
                      <m:t>𝐵𝐷</m:t>
                    </m:r>
                    <m:r>
                      <a:rPr lang="vi-VN" sz="3400" i="1" kern="0">
                        <a:solidFill>
                          <a:srgbClr val="000000"/>
                        </a:solidFill>
                        <a:latin typeface="Cambria Math" panose="02040503050406030204" pitchFamily="18" charset="0"/>
                        <a:cs typeface="Arial" panose="020B0604020202020204" pitchFamily="34" charset="0"/>
                        <a:sym typeface="Arial"/>
                      </a:rPr>
                      <m:t>, </m:t>
                    </m:r>
                    <m:r>
                      <a:rPr lang="vi-VN" sz="3400" i="1" kern="0">
                        <a:solidFill>
                          <a:srgbClr val="000000"/>
                        </a:solidFill>
                        <a:latin typeface="Cambria Math" panose="02040503050406030204" pitchFamily="18" charset="0"/>
                        <a:cs typeface="Arial" panose="020B0604020202020204" pitchFamily="34" charset="0"/>
                        <a:sym typeface="Arial"/>
                      </a:rPr>
                      <m:t>𝐶</m:t>
                    </m:r>
                    <m:r>
                      <a:rPr lang="vi-VN" sz="3400" i="1" kern="0">
                        <a:solidFill>
                          <a:srgbClr val="000000"/>
                        </a:solidFill>
                        <a:latin typeface="Cambria Math" panose="02040503050406030204" pitchFamily="18" charset="0"/>
                        <a:cs typeface="Arial" panose="020B0604020202020204" pitchFamily="34" charset="0"/>
                        <a:sym typeface="Arial"/>
                      </a:rPr>
                      <m:t>].</m:t>
                    </m:r>
                  </m:oMath>
                </a14:m>
                <a:endParaRPr lang="vi-VN" sz="3400" kern="0">
                  <a:solidFill>
                    <a:srgbClr val="000000"/>
                  </a:solidFill>
                  <a:cs typeface="Arial" panose="020B0604020202020204" pitchFamily="34" charset="0"/>
                  <a:sym typeface="Arial"/>
                </a:endParaRPr>
              </a:p>
              <a:p>
                <a:pPr lvl="0" algn="just">
                  <a:lnSpc>
                    <a:spcPct val="150000"/>
                  </a:lnSpc>
                  <a:defRPr/>
                </a:pPr>
                <a:r>
                  <a:rPr lang="vi-VN" sz="3400" smtClean="0">
                    <a:solidFill>
                      <a:prstClr val="black"/>
                    </a:solidFill>
                    <a:cs typeface="Arial" panose="020B0604020202020204" pitchFamily="34" charset="0"/>
                  </a:rPr>
                  <a:t>Tam giác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𝑆𝐴𝑂</m:t>
                    </m:r>
                  </m:oMath>
                </a14:m>
                <a:r>
                  <a:rPr lang="vi-VN" sz="3400">
                    <a:solidFill>
                      <a:prstClr val="black"/>
                    </a:solidFill>
                    <a:cs typeface="Arial" panose="020B0604020202020204" pitchFamily="34" charset="0"/>
                  </a:rPr>
                  <a:t> vuông tại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𝐴</m:t>
                    </m:r>
                  </m:oMath>
                </a14:m>
                <a:r>
                  <a:rPr lang="vi-VN" sz="3400">
                    <a:solidFill>
                      <a:prstClr val="black"/>
                    </a:solidFill>
                    <a:cs typeface="Arial" panose="020B0604020202020204" pitchFamily="34" charset="0"/>
                  </a:rPr>
                  <a:t> và có </a:t>
                </a:r>
                <a14:m>
                  <m:oMath xmlns:m="http://schemas.openxmlformats.org/officeDocument/2006/math">
                    <m:r>
                      <a:rPr lang="vi-VN" sz="3400" i="1" kern="0">
                        <a:solidFill>
                          <a:srgbClr val="000000"/>
                        </a:solidFill>
                        <a:latin typeface="Cambria Math" panose="02040503050406030204" pitchFamily="18" charset="0"/>
                        <a:cs typeface="Arial" panose="020B0604020202020204" pitchFamily="34" charset="0"/>
                        <a:sym typeface="Arial"/>
                      </a:rPr>
                      <m:t>𝑆𝐴</m:t>
                    </m:r>
                    <m:r>
                      <a:rPr lang="vi-VN" sz="3400" i="1" kern="0">
                        <a:solidFill>
                          <a:srgbClr val="000000"/>
                        </a:solidFill>
                        <a:latin typeface="Cambria Math" panose="02040503050406030204" pitchFamily="18" charset="0"/>
                        <a:cs typeface="Arial" panose="020B0604020202020204" pitchFamily="34" charset="0"/>
                        <a:sym typeface="Arial"/>
                      </a:rPr>
                      <m:t>=</m:t>
                    </m:r>
                    <m:f>
                      <m:fPr>
                        <m:ctrlPr>
                          <a:rPr lang="vi-VN" sz="3400" i="1" kern="0">
                            <a:solidFill>
                              <a:srgbClr val="000000"/>
                            </a:solidFill>
                            <a:latin typeface="Cambria Math" panose="02040503050406030204" pitchFamily="18" charset="0"/>
                            <a:cs typeface="Arial" panose="020B0604020202020204" pitchFamily="34" charset="0"/>
                            <a:sym typeface="Arial"/>
                          </a:rPr>
                        </m:ctrlPr>
                      </m:fPr>
                      <m:num>
                        <m:r>
                          <a:rPr lang="en-US" sz="3400" i="1" kern="0">
                            <a:solidFill>
                              <a:srgbClr val="000000"/>
                            </a:solidFill>
                            <a:latin typeface="Cambria Math" panose="02040503050406030204" pitchFamily="18" charset="0"/>
                            <a:cs typeface="Arial" panose="020B0604020202020204" pitchFamily="34" charset="0"/>
                            <a:sym typeface="Arial"/>
                          </a:rPr>
                          <m:t>1</m:t>
                        </m:r>
                      </m:num>
                      <m:den>
                        <m:r>
                          <a:rPr lang="en-US" sz="3400" i="1" kern="0">
                            <a:solidFill>
                              <a:srgbClr val="000000"/>
                            </a:solidFill>
                            <a:latin typeface="Cambria Math" panose="02040503050406030204" pitchFamily="18" charset="0"/>
                            <a:cs typeface="Arial" panose="020B0604020202020204" pitchFamily="34" charset="0"/>
                            <a:sym typeface="Arial"/>
                          </a:rPr>
                          <m:t>2</m:t>
                        </m:r>
                      </m:den>
                    </m:f>
                    <m:r>
                      <a:rPr lang="vi-VN" sz="3400" i="1" kern="0">
                        <a:solidFill>
                          <a:srgbClr val="000000"/>
                        </a:solidFill>
                        <a:latin typeface="Cambria Math" panose="02040503050406030204" pitchFamily="18" charset="0"/>
                        <a:cs typeface="Arial" panose="020B0604020202020204" pitchFamily="34" charset="0"/>
                        <a:sym typeface="Arial"/>
                      </a:rPr>
                      <m:t>𝑎</m:t>
                    </m:r>
                    <m:r>
                      <a:rPr lang="en-US" sz="3400" b="0" i="1" kern="0" smtClean="0">
                        <a:solidFill>
                          <a:srgbClr val="000000"/>
                        </a:solidFill>
                        <a:latin typeface="Cambria Math" panose="02040503050406030204" pitchFamily="18" charset="0"/>
                        <a:cs typeface="Arial" panose="020B0604020202020204" pitchFamily="34" charset="0"/>
                        <a:sym typeface="Arial"/>
                      </a:rPr>
                      <m:t>=</m:t>
                    </m:r>
                    <m:r>
                      <a:rPr lang="en-US" sz="3400" b="0" i="1" kern="0" smtClean="0">
                        <a:solidFill>
                          <a:srgbClr val="000000"/>
                        </a:solidFill>
                        <a:latin typeface="Cambria Math" panose="02040503050406030204" pitchFamily="18" charset="0"/>
                        <a:cs typeface="Arial" panose="020B0604020202020204" pitchFamily="34" charset="0"/>
                        <a:sym typeface="Arial"/>
                      </a:rPr>
                      <m:t>𝐴𝑂</m:t>
                    </m:r>
                  </m:oMath>
                </a14:m>
                <a:r>
                  <a:rPr lang="en-US" sz="3400" smtClean="0">
                    <a:solidFill>
                      <a:prstClr val="black"/>
                    </a:solidFill>
                    <a:cs typeface="Arial" panose="020B0604020202020204" pitchFamily="34" charset="0"/>
                  </a:rPr>
                  <a:t> </a:t>
                </a:r>
                <a:r>
                  <a:rPr lang="vi-VN" sz="3400" smtClean="0">
                    <a:solidFill>
                      <a:prstClr val="black"/>
                    </a:solidFill>
                    <a:cs typeface="Arial" panose="020B0604020202020204" pitchFamily="34" charset="0"/>
                  </a:rPr>
                  <a:t>nên</a:t>
                </a:r>
                <a:r>
                  <a:rPr lang="en-US" sz="3400" smtClean="0">
                    <a:solidFill>
                      <a:prstClr val="black"/>
                    </a:solidFill>
                    <a:cs typeface="Arial" panose="020B0604020202020204" pitchFamily="34" charset="0"/>
                  </a:rPr>
                  <a:t> </a:t>
                </a:r>
                <a14:m>
                  <m:oMath xmlns:m="http://schemas.openxmlformats.org/officeDocument/2006/math">
                    <m:acc>
                      <m:accPr>
                        <m:chr m:val="̂"/>
                        <m:ctrlPr>
                          <a:rPr lang="vi-VN" sz="3400" i="1" kern="0">
                            <a:solidFill>
                              <a:srgbClr val="000000"/>
                            </a:solidFill>
                            <a:latin typeface="Cambria Math" panose="02040503050406030204" pitchFamily="18" charset="0"/>
                            <a:cs typeface="Arial" panose="020B0604020202020204" pitchFamily="34" charset="0"/>
                            <a:sym typeface="Arial"/>
                          </a:rPr>
                        </m:ctrlPr>
                      </m:accPr>
                      <m:e>
                        <m:r>
                          <a:rPr lang="en-US" sz="3400" i="1" kern="0">
                            <a:solidFill>
                              <a:srgbClr val="000000"/>
                            </a:solidFill>
                            <a:latin typeface="Cambria Math" panose="02040503050406030204" pitchFamily="18" charset="0"/>
                            <a:cs typeface="Arial" panose="020B0604020202020204" pitchFamily="34" charset="0"/>
                            <a:sym typeface="Arial"/>
                          </a:rPr>
                          <m:t>𝐴𝑂𝑆</m:t>
                        </m:r>
                      </m:e>
                    </m:acc>
                    <m:r>
                      <a:rPr lang="en-US" sz="3400" b="0" i="0" kern="0" smtClean="0">
                        <a:solidFill>
                          <a:srgbClr val="000000"/>
                        </a:solidFill>
                        <a:latin typeface="Cambria Math" panose="02040503050406030204" pitchFamily="18" charset="0"/>
                        <a:cs typeface="Arial" panose="020B0604020202020204" pitchFamily="34" charset="0"/>
                        <a:sym typeface="Arial"/>
                      </a:rPr>
                      <m:t>=</m:t>
                    </m:r>
                    <m:r>
                      <a:rPr lang="en-US" sz="3400" b="0" i="0" kern="0" smtClean="0">
                        <a:solidFill>
                          <a:srgbClr val="000000"/>
                        </a:solidFill>
                        <a:latin typeface="Cambria Math" panose="02040503050406030204" pitchFamily="18" charset="0"/>
                        <a:cs typeface="Arial" panose="020B0604020202020204" pitchFamily="34" charset="0"/>
                        <a:sym typeface="Arial"/>
                      </a:rPr>
                      <m:t>45</m:t>
                    </m:r>
                    <m:r>
                      <a:rPr lang="en-US" sz="3400" b="0" i="1" kern="0" smtClean="0">
                        <a:solidFill>
                          <a:srgbClr val="000000"/>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3400" kern="0" smtClean="0">
                    <a:solidFill>
                      <a:srgbClr val="000000"/>
                    </a:solidFill>
                    <a:cs typeface="Arial" panose="020B0604020202020204" pitchFamily="34" charset="0"/>
                    <a:sym typeface="Arial"/>
                  </a:rPr>
                  <a:t>. </a:t>
                </a:r>
                <a:r>
                  <a:rPr lang="en-US" sz="3400" kern="0" smtClean="0">
                    <a:solidFill>
                      <a:srgbClr val="000000"/>
                    </a:solidFill>
                    <a:latin typeface="Arial" panose="020B0604020202020204" pitchFamily="34" charset="0"/>
                    <a:cs typeface="Arial" panose="020B0604020202020204" pitchFamily="34" charset="0"/>
                    <a:sym typeface="Arial"/>
                  </a:rPr>
                  <a:t>Suy </a:t>
                </a:r>
                <a:r>
                  <a:rPr lang="en-US" sz="3400" kern="0">
                    <a:solidFill>
                      <a:srgbClr val="000000"/>
                    </a:solidFill>
                    <a:latin typeface="Arial" panose="020B0604020202020204" pitchFamily="34" charset="0"/>
                    <a:cs typeface="Arial" panose="020B0604020202020204" pitchFamily="34" charset="0"/>
                    <a:sym typeface="Arial"/>
                  </a:rPr>
                  <a:t>ra</a:t>
                </a:r>
                <a:r>
                  <a:rPr lang="vi-VN" sz="3400" kern="0">
                    <a:solidFill>
                      <a:srgbClr val="000000"/>
                    </a:solidFill>
                    <a:cs typeface="Arial" panose="020B0604020202020204" pitchFamily="34" charset="0"/>
                    <a:sym typeface="Arial"/>
                  </a:rPr>
                  <a:t> </a:t>
                </a:r>
                <a14:m>
                  <m:oMath xmlns:m="http://schemas.openxmlformats.org/officeDocument/2006/math">
                    <m:acc>
                      <m:accPr>
                        <m:chr m:val="̂"/>
                        <m:ctrlPr>
                          <a:rPr lang="vi-VN" sz="3400" i="1" kern="0">
                            <a:solidFill>
                              <a:srgbClr val="000000"/>
                            </a:solidFill>
                            <a:latin typeface="Cambria Math" panose="02040503050406030204" pitchFamily="18" charset="0"/>
                            <a:cs typeface="Arial" panose="020B0604020202020204" pitchFamily="34" charset="0"/>
                            <a:sym typeface="Arial"/>
                          </a:rPr>
                        </m:ctrlPr>
                      </m:accPr>
                      <m:e>
                        <m:r>
                          <a:rPr lang="en-US" sz="3400" i="1" kern="0">
                            <a:solidFill>
                              <a:srgbClr val="000000"/>
                            </a:solidFill>
                            <a:latin typeface="Cambria Math" panose="02040503050406030204" pitchFamily="18" charset="0"/>
                            <a:cs typeface="Arial" panose="020B0604020202020204" pitchFamily="34" charset="0"/>
                            <a:sym typeface="Arial"/>
                          </a:rPr>
                          <m:t>𝐶𝑂𝑆</m:t>
                        </m:r>
                      </m:e>
                    </m:acc>
                    <m:r>
                      <a:rPr lang="en-US" sz="3400" i="1" kern="0">
                        <a:solidFill>
                          <a:srgbClr val="000000"/>
                        </a:solidFill>
                        <a:latin typeface="Cambria Math" panose="02040503050406030204" pitchFamily="18" charset="0"/>
                        <a:cs typeface="Arial" panose="020B0604020202020204" pitchFamily="34" charset="0"/>
                        <a:sym typeface="Arial"/>
                      </a:rPr>
                      <m:t>=</m:t>
                    </m:r>
                    <m:r>
                      <a:rPr lang="en-US" sz="3400" i="1" kern="0">
                        <a:solidFill>
                          <a:srgbClr val="000000"/>
                        </a:solidFill>
                        <a:latin typeface="Cambria Math" panose="02040503050406030204" pitchFamily="18" charset="0"/>
                        <a:cs typeface="Arial" panose="020B0604020202020204" pitchFamily="34" charset="0"/>
                        <a:sym typeface="Arial"/>
                      </a:rPr>
                      <m:t>180</m:t>
                    </m:r>
                    <m:r>
                      <a:rPr lang="en-US" sz="3400" i="1" kern="0">
                        <a:solidFill>
                          <a:srgbClr val="000000"/>
                        </a:solidFill>
                        <a:latin typeface="Cambria Math" panose="02040503050406030204" pitchFamily="18" charset="0"/>
                        <a:ea typeface="Cambria Math" panose="02040503050406030204" pitchFamily="18" charset="0"/>
                        <a:cs typeface="Arial" panose="020B0604020202020204" pitchFamily="34" charset="0"/>
                        <a:sym typeface="Arial"/>
                      </a:rPr>
                      <m:t>°−</m:t>
                    </m:r>
                    <m:acc>
                      <m:accPr>
                        <m:chr m:val="̂"/>
                        <m:ctrlPr>
                          <a:rPr lang="vi-VN" sz="3400" i="1" kern="0">
                            <a:solidFill>
                              <a:srgbClr val="000000"/>
                            </a:solidFill>
                            <a:latin typeface="Cambria Math" panose="02040503050406030204" pitchFamily="18" charset="0"/>
                            <a:cs typeface="Arial" panose="020B0604020202020204" pitchFamily="34" charset="0"/>
                            <a:sym typeface="Arial"/>
                          </a:rPr>
                        </m:ctrlPr>
                      </m:accPr>
                      <m:e>
                        <m:r>
                          <a:rPr lang="en-US" sz="3400" i="1" kern="0">
                            <a:solidFill>
                              <a:srgbClr val="000000"/>
                            </a:solidFill>
                            <a:latin typeface="Cambria Math" panose="02040503050406030204" pitchFamily="18" charset="0"/>
                            <a:cs typeface="Arial" panose="020B0604020202020204" pitchFamily="34" charset="0"/>
                            <a:sym typeface="Arial"/>
                          </a:rPr>
                          <m:t>𝐴𝑂𝑆</m:t>
                        </m:r>
                      </m:e>
                    </m:acc>
                    <m:r>
                      <a:rPr lang="en-US" sz="3400" i="1" kern="0">
                        <a:solidFill>
                          <a:srgbClr val="000000"/>
                        </a:solidFill>
                        <a:latin typeface="Cambria Math" panose="02040503050406030204" pitchFamily="18" charset="0"/>
                        <a:cs typeface="Arial" panose="020B0604020202020204" pitchFamily="34" charset="0"/>
                        <a:sym typeface="Arial"/>
                      </a:rPr>
                      <m:t>=</m:t>
                    </m:r>
                    <m:r>
                      <a:rPr lang="en-US" sz="3400" i="1" kern="0">
                        <a:solidFill>
                          <a:srgbClr val="000000"/>
                        </a:solidFill>
                        <a:latin typeface="Cambria Math" panose="02040503050406030204" pitchFamily="18" charset="0"/>
                        <a:cs typeface="Arial" panose="020B0604020202020204" pitchFamily="34" charset="0"/>
                        <a:sym typeface="Arial"/>
                      </a:rPr>
                      <m:t>135</m:t>
                    </m:r>
                    <m:r>
                      <a:rPr lang="en-US" sz="3400" i="1" kern="0">
                        <a:solidFill>
                          <a:srgbClr val="000000"/>
                        </a:solidFill>
                        <a:latin typeface="Cambria Math" panose="02040503050406030204" pitchFamily="18" charset="0"/>
                        <a:ea typeface="Cambria Math" panose="02040503050406030204" pitchFamily="18" charset="0"/>
                        <a:cs typeface="Arial" panose="020B0604020202020204" pitchFamily="34" charset="0"/>
                        <a:sym typeface="Arial"/>
                      </a:rPr>
                      <m:t>°.</m:t>
                    </m:r>
                  </m:oMath>
                </a14:m>
                <a:endParaRPr lang="en-US" sz="3400" smtClean="0">
                  <a:solidFill>
                    <a:prstClr val="black"/>
                  </a:solidFill>
                  <a:cs typeface="Arial" panose="020B0604020202020204" pitchFamily="34" charset="0"/>
                </a:endParaRPr>
              </a:p>
              <a:p>
                <a:pPr algn="just">
                  <a:lnSpc>
                    <a:spcPct val="150000"/>
                  </a:lnSpc>
                  <a:defRPr/>
                </a:pPr>
                <a:r>
                  <a:rPr lang="vi-VN" sz="3400">
                    <a:solidFill>
                      <a:prstClr val="black"/>
                    </a:solidFill>
                    <a:cs typeface="Arial" panose="020B0604020202020204" pitchFamily="34" charset="0"/>
                  </a:rPr>
                  <a:t>Vậy các góc nhị diện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m:t>
                    </m:r>
                    <m:r>
                      <a:rPr lang="vi-VN" sz="3400" i="1" smtClean="0">
                        <a:solidFill>
                          <a:prstClr val="black"/>
                        </a:solidFill>
                        <a:latin typeface="Cambria Math" panose="02040503050406030204" pitchFamily="18" charset="0"/>
                        <a:cs typeface="Arial" panose="020B0604020202020204" pitchFamily="34" charset="0"/>
                      </a:rPr>
                      <m:t>𝑆</m:t>
                    </m:r>
                    <m:r>
                      <a:rPr lang="vi-VN" sz="3400" i="1" smtClean="0">
                        <a:solidFill>
                          <a:prstClr val="black"/>
                        </a:solidFill>
                        <a:latin typeface="Cambria Math" panose="02040503050406030204" pitchFamily="18" charset="0"/>
                        <a:cs typeface="Arial" panose="020B0604020202020204" pitchFamily="34" charset="0"/>
                      </a:rPr>
                      <m:t>, </m:t>
                    </m:r>
                    <m:r>
                      <a:rPr lang="vi-VN" sz="3400" i="1" smtClean="0">
                        <a:solidFill>
                          <a:prstClr val="black"/>
                        </a:solidFill>
                        <a:latin typeface="Cambria Math" panose="02040503050406030204" pitchFamily="18" charset="0"/>
                        <a:cs typeface="Arial" panose="020B0604020202020204" pitchFamily="34" charset="0"/>
                      </a:rPr>
                      <m:t>𝐵𝐷</m:t>
                    </m:r>
                    <m:r>
                      <a:rPr lang="vi-VN" sz="3400" i="1" smtClean="0">
                        <a:solidFill>
                          <a:prstClr val="black"/>
                        </a:solidFill>
                        <a:latin typeface="Cambria Math" panose="02040503050406030204" pitchFamily="18" charset="0"/>
                        <a:cs typeface="Arial" panose="020B0604020202020204" pitchFamily="34" charset="0"/>
                      </a:rPr>
                      <m:t>, </m:t>
                    </m:r>
                    <m:r>
                      <a:rPr lang="vi-VN" sz="3400" i="1" smtClean="0">
                        <a:solidFill>
                          <a:prstClr val="black"/>
                        </a:solidFill>
                        <a:latin typeface="Cambria Math" panose="02040503050406030204" pitchFamily="18" charset="0"/>
                        <a:cs typeface="Arial" panose="020B0604020202020204" pitchFamily="34" charset="0"/>
                      </a:rPr>
                      <m:t>𝐴</m:t>
                    </m:r>
                    <m:r>
                      <a:rPr lang="vi-VN" sz="3400" i="1" smtClean="0">
                        <a:solidFill>
                          <a:prstClr val="black"/>
                        </a:solidFill>
                        <a:latin typeface="Cambria Math" panose="02040503050406030204" pitchFamily="18" charset="0"/>
                        <a:cs typeface="Arial" panose="020B0604020202020204" pitchFamily="34" charset="0"/>
                      </a:rPr>
                      <m:t>], [</m:t>
                    </m:r>
                    <m:r>
                      <a:rPr lang="vi-VN" sz="3400" i="1" smtClean="0">
                        <a:solidFill>
                          <a:prstClr val="black"/>
                        </a:solidFill>
                        <a:latin typeface="Cambria Math" panose="02040503050406030204" pitchFamily="18" charset="0"/>
                        <a:cs typeface="Arial" panose="020B0604020202020204" pitchFamily="34" charset="0"/>
                      </a:rPr>
                      <m:t>𝑆</m:t>
                    </m:r>
                    <m:r>
                      <a:rPr lang="vi-VN" sz="3400" i="1" smtClean="0">
                        <a:solidFill>
                          <a:prstClr val="black"/>
                        </a:solidFill>
                        <a:latin typeface="Cambria Math" panose="02040503050406030204" pitchFamily="18" charset="0"/>
                        <a:cs typeface="Arial" panose="020B0604020202020204" pitchFamily="34" charset="0"/>
                      </a:rPr>
                      <m:t>, </m:t>
                    </m:r>
                    <m:r>
                      <a:rPr lang="vi-VN" sz="3400" i="1" smtClean="0">
                        <a:solidFill>
                          <a:prstClr val="black"/>
                        </a:solidFill>
                        <a:latin typeface="Cambria Math" panose="02040503050406030204" pitchFamily="18" charset="0"/>
                        <a:cs typeface="Arial" panose="020B0604020202020204" pitchFamily="34" charset="0"/>
                      </a:rPr>
                      <m:t>𝐵𝐷</m:t>
                    </m:r>
                    <m:r>
                      <a:rPr lang="vi-VN" sz="3400" i="1" smtClean="0">
                        <a:solidFill>
                          <a:prstClr val="black"/>
                        </a:solidFill>
                        <a:latin typeface="Cambria Math" panose="02040503050406030204" pitchFamily="18" charset="0"/>
                        <a:cs typeface="Arial" panose="020B0604020202020204" pitchFamily="34" charset="0"/>
                      </a:rPr>
                      <m:t>, </m:t>
                    </m:r>
                    <m:r>
                      <a:rPr lang="vi-VN" sz="3400" i="1" smtClean="0">
                        <a:solidFill>
                          <a:prstClr val="black"/>
                        </a:solidFill>
                        <a:latin typeface="Cambria Math" panose="02040503050406030204" pitchFamily="18" charset="0"/>
                        <a:cs typeface="Arial" panose="020B0604020202020204" pitchFamily="34" charset="0"/>
                      </a:rPr>
                      <m:t>𝐶</m:t>
                    </m:r>
                    <m:r>
                      <a:rPr lang="vi-VN" sz="3400" i="1" smtClean="0">
                        <a:solidFill>
                          <a:prstClr val="black"/>
                        </a:solidFill>
                        <a:latin typeface="Cambria Math" panose="02040503050406030204" pitchFamily="18" charset="0"/>
                        <a:cs typeface="Arial" panose="020B0604020202020204" pitchFamily="34" charset="0"/>
                      </a:rPr>
                      <m:t>] </m:t>
                    </m:r>
                  </m:oMath>
                </a14:m>
                <a:r>
                  <a:rPr lang="vi-VN" sz="3400">
                    <a:solidFill>
                      <a:prstClr val="black"/>
                    </a:solidFill>
                    <a:cs typeface="Arial" panose="020B0604020202020204" pitchFamily="34" charset="0"/>
                  </a:rPr>
                  <a:t>tương ứng có số đo là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45</m:t>
                    </m:r>
                    <m:r>
                      <a:rPr lang="vi-VN" sz="3400" i="1" smtClean="0">
                        <a:solidFill>
                          <a:prstClr val="black"/>
                        </a:solidFill>
                        <a:latin typeface="Cambria Math" panose="02040503050406030204" pitchFamily="18" charset="0"/>
                        <a:cs typeface="Arial" panose="020B0604020202020204" pitchFamily="34" charset="0"/>
                      </a:rPr>
                      <m:t>°, </m:t>
                    </m:r>
                    <m:r>
                      <a:rPr lang="vi-VN" sz="3400" i="1" smtClean="0">
                        <a:solidFill>
                          <a:prstClr val="black"/>
                        </a:solidFill>
                        <a:latin typeface="Cambria Math" panose="02040503050406030204" pitchFamily="18" charset="0"/>
                        <a:cs typeface="Arial" panose="020B0604020202020204" pitchFamily="34" charset="0"/>
                      </a:rPr>
                      <m:t>135</m:t>
                    </m:r>
                    <m:r>
                      <a:rPr lang="vi-VN" sz="3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3400" i="1" smtClean="0">
                        <a:solidFill>
                          <a:prstClr val="black"/>
                        </a:solidFill>
                        <a:latin typeface="Cambria Math" panose="02040503050406030204" pitchFamily="18" charset="0"/>
                        <a:cs typeface="Arial" panose="020B0604020202020204" pitchFamily="34" charset="0"/>
                      </a:rPr>
                      <m:t>.</m:t>
                    </m:r>
                  </m:oMath>
                </a14:m>
                <a:endParaRPr lang="vi-VN" sz="3400">
                  <a:solidFill>
                    <a:prstClr val="black"/>
                  </a:solidFill>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367566" y="723900"/>
                <a:ext cx="10610142" cy="6772495"/>
              </a:xfrm>
              <a:prstGeom prst="rect">
                <a:avLst/>
              </a:prstGeom>
              <a:blipFill>
                <a:blip r:embed="rId3"/>
                <a:stretch>
                  <a:fillRect l="-1609" r="-1609" b="-720"/>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33400" y="1181100"/>
            <a:ext cx="5119130" cy="5028526"/>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6367566" y="7497276"/>
                <a:ext cx="11748626" cy="2446824"/>
              </a:xfrm>
              <a:prstGeom prst="rect">
                <a:avLst/>
              </a:prstGeom>
            </p:spPr>
            <p:txBody>
              <a:bodyPr wrap="square">
                <a:spAutoFit/>
              </a:bodyPr>
              <a:lstStyle/>
              <a:p>
                <a:pPr lvl="0" algn="just">
                  <a:lnSpc>
                    <a:spcPct val="150000"/>
                  </a:lnSpc>
                  <a:defRPr/>
                </a:pPr>
                <a:r>
                  <a:rPr lang="vi-VN" sz="3400">
                    <a:solidFill>
                      <a:prstClr val="black"/>
                    </a:solidFill>
                    <a:cs typeface="Arial" panose="020B0604020202020204" pitchFamily="34" charset="0"/>
                  </a:rPr>
                  <a:t>b) Theo chứng minh trên,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𝐵𝐷</m:t>
                    </m:r>
                    <m:r>
                      <a:rPr lang="en-US" sz="3400">
                        <a:solidFill>
                          <a:prstClr val="black"/>
                        </a:solidFill>
                        <a:latin typeface="Cambria Math" panose="02040503050406030204" pitchFamily="18" charset="0"/>
                      </a:rPr>
                      <m:t>⊥</m:t>
                    </m:r>
                    <m:r>
                      <a:rPr lang="vi-VN" sz="3400" i="1" smtClean="0">
                        <a:solidFill>
                          <a:prstClr val="black"/>
                        </a:solidFill>
                        <a:latin typeface="Cambria Math" panose="02040503050406030204" pitchFamily="18" charset="0"/>
                        <a:cs typeface="Arial" panose="020B0604020202020204" pitchFamily="34" charset="0"/>
                      </a:rPr>
                      <m:t>(</m:t>
                    </m:r>
                    <m:r>
                      <a:rPr lang="vi-VN" sz="3400" i="1" smtClean="0">
                        <a:solidFill>
                          <a:prstClr val="black"/>
                        </a:solidFill>
                        <a:latin typeface="Cambria Math" panose="02040503050406030204" pitchFamily="18" charset="0"/>
                        <a:cs typeface="Arial" panose="020B0604020202020204" pitchFamily="34" charset="0"/>
                      </a:rPr>
                      <m:t>𝑆𝐴𝐶</m:t>
                    </m:r>
                    <m:r>
                      <a:rPr lang="vi-VN" sz="3400" i="1" smtClean="0">
                        <a:solidFill>
                          <a:prstClr val="black"/>
                        </a:solidFill>
                        <a:latin typeface="Cambria Math" panose="02040503050406030204" pitchFamily="18" charset="0"/>
                        <a:cs typeface="Arial" panose="020B0604020202020204" pitchFamily="34" charset="0"/>
                      </a:rPr>
                      <m:t>) </m:t>
                    </m:r>
                  </m:oMath>
                </a14:m>
                <a:r>
                  <a:rPr lang="vi-VN" sz="3400">
                    <a:solidFill>
                      <a:prstClr val="black"/>
                    </a:solidFill>
                    <a:cs typeface="Arial" panose="020B0604020202020204" pitchFamily="34" charset="0"/>
                  </a:rPr>
                  <a:t>nên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𝐵𝐷</m:t>
                    </m:r>
                    <m:r>
                      <a:rPr lang="en-US" sz="3400">
                        <a:solidFill>
                          <a:prstClr val="black"/>
                        </a:solidFill>
                        <a:latin typeface="Cambria Math" panose="02040503050406030204" pitchFamily="18" charset="0"/>
                      </a:rPr>
                      <m:t>⊥</m:t>
                    </m:r>
                    <m:r>
                      <a:rPr lang="vi-VN" sz="3400" i="1" smtClean="0">
                        <a:solidFill>
                          <a:prstClr val="black"/>
                        </a:solidFill>
                        <a:latin typeface="Cambria Math" panose="02040503050406030204" pitchFamily="18" charset="0"/>
                        <a:cs typeface="Arial" panose="020B0604020202020204" pitchFamily="34" charset="0"/>
                      </a:rPr>
                      <m:t>𝑆𝐶</m:t>
                    </m:r>
                  </m:oMath>
                </a14:m>
                <a:r>
                  <a:rPr lang="vi-VN" sz="3400">
                    <a:solidFill>
                      <a:prstClr val="black"/>
                    </a:solidFill>
                    <a:cs typeface="Arial" panose="020B0604020202020204" pitchFamily="34" charset="0"/>
                  </a:rPr>
                  <a:t>. </a:t>
                </a:r>
                <a:endParaRPr lang="en-US" sz="3400" smtClean="0">
                  <a:solidFill>
                    <a:prstClr val="black"/>
                  </a:solidFill>
                  <a:cs typeface="Arial" panose="020B0604020202020204" pitchFamily="34" charset="0"/>
                </a:endParaRPr>
              </a:p>
              <a:p>
                <a:pPr lvl="0" algn="just">
                  <a:lnSpc>
                    <a:spcPct val="150000"/>
                  </a:lnSpc>
                  <a:defRPr/>
                </a:pPr>
                <a:r>
                  <a:rPr lang="vi-VN" sz="3400" smtClean="0">
                    <a:solidFill>
                      <a:prstClr val="black"/>
                    </a:solidFill>
                    <a:cs typeface="Arial" panose="020B0604020202020204" pitchFamily="34" charset="0"/>
                  </a:rPr>
                  <a:t>Mặt </a:t>
                </a:r>
                <a:r>
                  <a:rPr lang="vi-VN" sz="3400">
                    <a:solidFill>
                      <a:prstClr val="black"/>
                    </a:solidFill>
                    <a:cs typeface="Arial" panose="020B0604020202020204" pitchFamily="34" charset="0"/>
                  </a:rPr>
                  <a:t>khác,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𝑂𝐻</m:t>
                    </m:r>
                    <m:r>
                      <a:rPr lang="en-US" sz="3400">
                        <a:solidFill>
                          <a:prstClr val="black"/>
                        </a:solidFill>
                        <a:latin typeface="Cambria Math" panose="02040503050406030204" pitchFamily="18" charset="0"/>
                      </a:rPr>
                      <m:t>⊥</m:t>
                    </m:r>
                    <m:r>
                      <a:rPr lang="vi-VN" sz="3400" i="1" smtClean="0">
                        <a:solidFill>
                          <a:prstClr val="black"/>
                        </a:solidFill>
                        <a:latin typeface="Cambria Math" panose="02040503050406030204" pitchFamily="18" charset="0"/>
                        <a:cs typeface="Arial" panose="020B0604020202020204" pitchFamily="34" charset="0"/>
                      </a:rPr>
                      <m:t>𝑆𝐶</m:t>
                    </m:r>
                    <m:r>
                      <a:rPr lang="vi-VN" sz="3400" i="1" smtClean="0">
                        <a:solidFill>
                          <a:prstClr val="black"/>
                        </a:solidFill>
                        <a:latin typeface="Cambria Math" panose="02040503050406030204" pitchFamily="18" charset="0"/>
                        <a:cs typeface="Arial" panose="020B0604020202020204" pitchFamily="34" charset="0"/>
                      </a:rPr>
                      <m:t> </m:t>
                    </m:r>
                  </m:oMath>
                </a14:m>
                <a:r>
                  <a:rPr lang="vi-VN" sz="3400">
                    <a:solidFill>
                      <a:prstClr val="black"/>
                    </a:solidFill>
                    <a:cs typeface="Arial" panose="020B0604020202020204" pitchFamily="34" charset="0"/>
                  </a:rPr>
                  <a:t>nên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𝑆𝐶</m:t>
                    </m:r>
                    <m:r>
                      <a:rPr lang="en-US" sz="3400">
                        <a:solidFill>
                          <a:prstClr val="black"/>
                        </a:solidFill>
                        <a:latin typeface="Cambria Math" panose="02040503050406030204" pitchFamily="18" charset="0"/>
                      </a:rPr>
                      <m:t>⊥</m:t>
                    </m:r>
                    <m:r>
                      <a:rPr lang="vi-VN" sz="3400" i="1" smtClean="0">
                        <a:solidFill>
                          <a:prstClr val="black"/>
                        </a:solidFill>
                        <a:latin typeface="Cambria Math" panose="02040503050406030204" pitchFamily="18" charset="0"/>
                        <a:cs typeface="Arial" panose="020B0604020202020204" pitchFamily="34" charset="0"/>
                      </a:rPr>
                      <m:t>(</m:t>
                    </m:r>
                    <m:r>
                      <a:rPr lang="vi-VN" sz="3400" i="1" smtClean="0">
                        <a:solidFill>
                          <a:prstClr val="black"/>
                        </a:solidFill>
                        <a:latin typeface="Cambria Math" panose="02040503050406030204" pitchFamily="18" charset="0"/>
                        <a:cs typeface="Arial" panose="020B0604020202020204" pitchFamily="34" charset="0"/>
                      </a:rPr>
                      <m:t>𝐵𝐻𝐷</m:t>
                    </m:r>
                    <m:r>
                      <a:rPr lang="vi-VN" sz="3400" i="1" smtClean="0">
                        <a:solidFill>
                          <a:prstClr val="black"/>
                        </a:solidFill>
                        <a:latin typeface="Cambria Math" panose="02040503050406030204" pitchFamily="18" charset="0"/>
                        <a:cs typeface="Arial" panose="020B0604020202020204" pitchFamily="34" charset="0"/>
                      </a:rPr>
                      <m:t>).</m:t>
                    </m:r>
                  </m:oMath>
                </a14:m>
                <a:endParaRPr lang="vi-VN" sz="3400">
                  <a:solidFill>
                    <a:prstClr val="black"/>
                  </a:solidFill>
                  <a:cs typeface="Arial" panose="020B0604020202020204" pitchFamily="34" charset="0"/>
                </a:endParaRPr>
              </a:p>
              <a:p>
                <a:pPr lvl="0" algn="just">
                  <a:lnSpc>
                    <a:spcPct val="150000"/>
                  </a:lnSpc>
                  <a:buClr>
                    <a:srgbClr val="000000"/>
                  </a:buClr>
                </a:pPr>
                <a:r>
                  <a:rPr lang="vi-VN" sz="3400">
                    <a:solidFill>
                      <a:prstClr val="black"/>
                    </a:solidFill>
                    <a:cs typeface="Arial" panose="020B0604020202020204" pitchFamily="34" charset="0"/>
                  </a:rPr>
                  <a:t>Do đó, </a:t>
                </a:r>
                <a14:m>
                  <m:oMath xmlns:m="http://schemas.openxmlformats.org/officeDocument/2006/math">
                    <m:acc>
                      <m:accPr>
                        <m:chr m:val="̂"/>
                        <m:ctrlPr>
                          <a:rPr lang="vi-VN" sz="3400" i="1" kern="0">
                            <a:solidFill>
                              <a:srgbClr val="000000"/>
                            </a:solidFill>
                            <a:latin typeface="Cambria Math" panose="02040503050406030204" pitchFamily="18" charset="0"/>
                            <a:cs typeface="Arial" panose="020B0604020202020204" pitchFamily="34" charset="0"/>
                            <a:sym typeface="Arial"/>
                          </a:rPr>
                        </m:ctrlPr>
                      </m:accPr>
                      <m:e>
                        <m:r>
                          <a:rPr lang="vi-VN" sz="3400" i="1" kern="0">
                            <a:solidFill>
                              <a:srgbClr val="000000"/>
                            </a:solidFill>
                            <a:latin typeface="Cambria Math" panose="02040503050406030204" pitchFamily="18" charset="0"/>
                            <a:cs typeface="Arial" panose="020B0604020202020204" pitchFamily="34" charset="0"/>
                            <a:sym typeface="Arial"/>
                          </a:rPr>
                          <m:t>𝐵𝐻𝐷</m:t>
                        </m:r>
                      </m:e>
                    </m:acc>
                  </m:oMath>
                </a14:m>
                <a:r>
                  <a:rPr lang="vi-VN" sz="3400" kern="0">
                    <a:solidFill>
                      <a:srgbClr val="000000"/>
                    </a:solidFill>
                    <a:cs typeface="Arial" panose="020B0604020202020204" pitchFamily="34" charset="0"/>
                    <a:sym typeface="Arial"/>
                  </a:rPr>
                  <a:t> là một góc phẳng của góc nhị diện </a:t>
                </a:r>
                <a14:m>
                  <m:oMath xmlns:m="http://schemas.openxmlformats.org/officeDocument/2006/math">
                    <m:r>
                      <a:rPr lang="vi-VN" sz="3400" i="1" kern="0">
                        <a:solidFill>
                          <a:srgbClr val="000000"/>
                        </a:solidFill>
                        <a:latin typeface="Cambria Math" panose="02040503050406030204" pitchFamily="18" charset="0"/>
                        <a:cs typeface="Arial" panose="020B0604020202020204" pitchFamily="34" charset="0"/>
                        <a:sym typeface="Arial"/>
                      </a:rPr>
                      <m:t>[</m:t>
                    </m:r>
                    <m:r>
                      <a:rPr lang="vi-VN" sz="3400" i="1" kern="0">
                        <a:solidFill>
                          <a:srgbClr val="000000"/>
                        </a:solidFill>
                        <a:latin typeface="Cambria Math" panose="02040503050406030204" pitchFamily="18" charset="0"/>
                        <a:cs typeface="Arial" panose="020B0604020202020204" pitchFamily="34" charset="0"/>
                        <a:sym typeface="Arial"/>
                      </a:rPr>
                      <m:t>𝐵</m:t>
                    </m:r>
                    <m:r>
                      <a:rPr lang="vi-VN" sz="3400" i="1" kern="0">
                        <a:solidFill>
                          <a:srgbClr val="000000"/>
                        </a:solidFill>
                        <a:latin typeface="Cambria Math" panose="02040503050406030204" pitchFamily="18" charset="0"/>
                        <a:cs typeface="Arial" panose="020B0604020202020204" pitchFamily="34" charset="0"/>
                        <a:sym typeface="Arial"/>
                      </a:rPr>
                      <m:t>, </m:t>
                    </m:r>
                    <m:r>
                      <a:rPr lang="vi-VN" sz="3400" i="1" kern="0">
                        <a:solidFill>
                          <a:srgbClr val="000000"/>
                        </a:solidFill>
                        <a:latin typeface="Cambria Math" panose="02040503050406030204" pitchFamily="18" charset="0"/>
                        <a:cs typeface="Arial" panose="020B0604020202020204" pitchFamily="34" charset="0"/>
                        <a:sym typeface="Arial"/>
                      </a:rPr>
                      <m:t>𝑆𝐶</m:t>
                    </m:r>
                    <m:r>
                      <a:rPr lang="vi-VN" sz="3400" i="1" kern="0">
                        <a:solidFill>
                          <a:srgbClr val="000000"/>
                        </a:solidFill>
                        <a:latin typeface="Cambria Math" panose="02040503050406030204" pitchFamily="18" charset="0"/>
                        <a:cs typeface="Arial" panose="020B0604020202020204" pitchFamily="34" charset="0"/>
                        <a:sym typeface="Arial"/>
                      </a:rPr>
                      <m:t>, </m:t>
                    </m:r>
                    <m:r>
                      <a:rPr lang="vi-VN" sz="3400" i="1" kern="0">
                        <a:solidFill>
                          <a:srgbClr val="000000"/>
                        </a:solidFill>
                        <a:latin typeface="Cambria Math" panose="02040503050406030204" pitchFamily="18" charset="0"/>
                        <a:cs typeface="Arial" panose="020B0604020202020204" pitchFamily="34" charset="0"/>
                        <a:sym typeface="Arial"/>
                      </a:rPr>
                      <m:t>𝐷</m:t>
                    </m:r>
                    <m:r>
                      <a:rPr lang="vi-VN" sz="3400" i="1" kern="0">
                        <a:solidFill>
                          <a:srgbClr val="000000"/>
                        </a:solidFill>
                        <a:latin typeface="Cambria Math" panose="02040503050406030204" pitchFamily="18" charset="0"/>
                        <a:cs typeface="Arial" panose="020B0604020202020204" pitchFamily="34" charset="0"/>
                        <a:sym typeface="Arial"/>
                      </a:rPr>
                      <m:t>]. </m:t>
                    </m:r>
                  </m:oMath>
                </a14:m>
                <a:endParaRPr lang="vi-VN" sz="3400" kern="0">
                  <a:solidFill>
                    <a:srgbClr val="000000"/>
                  </a:solidFill>
                  <a:cs typeface="Arial" panose="020B0604020202020204" pitchFamily="34" charset="0"/>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6367566" y="7497276"/>
                <a:ext cx="11748626" cy="2446824"/>
              </a:xfrm>
              <a:prstGeom prst="rect">
                <a:avLst/>
              </a:prstGeom>
              <a:blipFill>
                <a:blip r:embed="rId6"/>
                <a:stretch>
                  <a:fillRect l="-1453" b="-4489"/>
                </a:stretch>
              </a:blipFill>
            </p:spPr>
            <p:txBody>
              <a:bodyPr/>
              <a:lstStyle/>
              <a:p>
                <a:r>
                  <a:rPr lang="en-US">
                    <a:noFill/>
                  </a:rPr>
                  <a:t> </a:t>
                </a:r>
              </a:p>
            </p:txBody>
          </p:sp>
        </mc:Fallback>
      </mc:AlternateContent>
    </p:spTree>
    <p:extLst>
      <p:ext uri="{BB962C8B-B14F-4D97-AF65-F5344CB8AC3E}">
        <p14:creationId xmlns:p14="http://schemas.microsoft.com/office/powerpoint/2010/main" val="780098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left)">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5" dur="500"/>
                                        <p:tgtEl>
                                          <p:spTgt spid="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fade">
                                      <p:cBhvr>
                                        <p:cTn id="40" dur="5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Effect transition="in" filter="wipe(down)">
                                      <p:cBhvr>
                                        <p:cTn id="45" dur="500"/>
                                        <p:tgtEl>
                                          <p:spTgt spid="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
                                            <p:txEl>
                                              <p:pRg st="2" end="2"/>
                                            </p:txEl>
                                          </p:spTgt>
                                        </p:tgtEl>
                                        <p:attrNameLst>
                                          <p:attrName>style.visibility</p:attrName>
                                        </p:attrNameLst>
                                      </p:cBhvr>
                                      <p:to>
                                        <p:strVal val="visible"/>
                                      </p:to>
                                    </p:set>
                                    <p:animEffect transition="in" filter="wipe(left)">
                                      <p:cBhvr>
                                        <p:cTn id="5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228601" y="9571111"/>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p:cNvPicPr>
            <a:picLocks noChangeAspect="1"/>
          </p:cNvPicPr>
          <p:nvPr/>
        </p:nvPicPr>
        <p:blipFill>
          <a:blip r:embed="rId3"/>
          <a:stretch>
            <a:fillRect/>
          </a:stretch>
        </p:blipFill>
        <p:spPr>
          <a:xfrm>
            <a:off x="16306800" y="8519891"/>
            <a:ext cx="1598105" cy="1447978"/>
          </a:xfrm>
          <a:prstGeom prst="rect">
            <a:avLst/>
          </a:prstGeom>
        </p:spPr>
      </p:pic>
      <p:sp>
        <p:nvSpPr>
          <p:cNvPr id="10" name="Rectangle 9"/>
          <p:cNvSpPr/>
          <p:nvPr/>
        </p:nvSpPr>
        <p:spPr>
          <a:xfrm>
            <a:off x="8499112" y="4168942"/>
            <a:ext cx="1223412" cy="830805"/>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50" b="1" i="1" u="sng"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365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nvGrpSpPr>
          <p:cNvPr id="11" name="Group 10"/>
          <p:cNvGrpSpPr/>
          <p:nvPr/>
        </p:nvGrpSpPr>
        <p:grpSpPr>
          <a:xfrm>
            <a:off x="708581" y="198818"/>
            <a:ext cx="17241253" cy="3801682"/>
            <a:chOff x="943030" y="529887"/>
            <a:chExt cx="17241253" cy="3801682"/>
          </a:xfrm>
        </p:grpSpPr>
        <p:sp>
          <p:nvSpPr>
            <p:cNvPr id="12" name="TextBox 11"/>
            <p:cNvSpPr txBox="1"/>
            <p:nvPr/>
          </p:nvSpPr>
          <p:spPr>
            <a:xfrm>
              <a:off x="995709" y="676941"/>
              <a:ext cx="3582498" cy="754053"/>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4</a:t>
              </a:r>
              <a:endParaRPr kumimoji="0" lang="en-US" sz="4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3" name="Rectangle 1"/>
                <p:cNvSpPr>
                  <a:spLocks noChangeArrowheads="1"/>
                </p:cNvSpPr>
                <p:nvPr/>
              </p:nvSpPr>
              <p:spPr bwMode="auto">
                <a:xfrm>
                  <a:off x="943030" y="529887"/>
                  <a:ext cx="17241253" cy="38016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n-US" sz="3600" kern="0" smtClean="0">
                      <a:solidFill>
                        <a:srgbClr val="000000"/>
                      </a:solidFill>
                      <a:cs typeface="Arial" panose="020B0604020202020204" pitchFamily="34" charset="0"/>
                      <a:sym typeface="Arial"/>
                    </a:rPr>
                    <a:t>                             </a:t>
                  </a:r>
                  <a:r>
                    <a:rPr lang="en-US" sz="3600" smtClean="0">
                      <a:solidFill>
                        <a:srgbClr val="000000"/>
                      </a:solidFill>
                      <a:cs typeface="Arial" panose="020B0604020202020204" pitchFamily="34" charset="0"/>
                    </a:rPr>
                    <a:t>Cho </a:t>
                  </a:r>
                  <a:r>
                    <a:rPr lang="en-US" sz="3600">
                      <a:solidFill>
                        <a:srgbClr val="000000"/>
                      </a:solidFill>
                      <a:cs typeface="Arial" panose="020B0604020202020204" pitchFamily="34" charset="0"/>
                    </a:rPr>
                    <a:t>hình chóp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𝑆</m:t>
                      </m:r>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𝐴𝐵𝐶</m:t>
                      </m:r>
                    </m:oMath>
                  </a14:m>
                  <a:r>
                    <a:rPr lang="en-US" sz="3600">
                      <a:solidFill>
                        <a:srgbClr val="000000"/>
                      </a:solidFill>
                      <a:cs typeface="Arial" panose="020B0604020202020204" pitchFamily="34" charset="0"/>
                    </a:rPr>
                    <a:t> có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𝑆𝐴</m:t>
                      </m:r>
                      <m:r>
                        <a:rPr lang="en-US" sz="3600" i="1" smtClean="0">
                          <a:solidFill>
                            <a:srgbClr val="000000"/>
                          </a:solidFill>
                          <a:latin typeface="Cambria Math" panose="02040503050406030204" pitchFamily="18" charset="0"/>
                          <a:cs typeface="Arial" panose="020B0604020202020204" pitchFamily="34" charset="0"/>
                        </a:rPr>
                        <m:t> ⊥</m:t>
                      </m:r>
                      <m:d>
                        <m:dPr>
                          <m:ctrlPr>
                            <a:rPr lang="en-US" sz="3600" i="1" smtClean="0">
                              <a:solidFill>
                                <a:srgbClr val="000000"/>
                              </a:solidFill>
                              <a:latin typeface="Cambria Math" panose="02040503050406030204" pitchFamily="18" charset="0"/>
                              <a:cs typeface="Arial" panose="020B0604020202020204" pitchFamily="34" charset="0"/>
                            </a:rPr>
                          </m:ctrlPr>
                        </m:dPr>
                        <m:e>
                          <m:r>
                            <a:rPr lang="en-US" sz="3600" i="1" smtClean="0">
                              <a:solidFill>
                                <a:srgbClr val="000000"/>
                              </a:solidFill>
                              <a:latin typeface="Cambria Math" panose="02040503050406030204" pitchFamily="18" charset="0"/>
                              <a:cs typeface="Arial" panose="020B0604020202020204" pitchFamily="34" charset="0"/>
                            </a:rPr>
                            <m:t>𝐴𝐵𝐶</m:t>
                          </m:r>
                        </m:e>
                      </m:d>
                      <m:r>
                        <a:rPr lang="en-US" sz="3600" i="1" smtClean="0">
                          <a:solidFill>
                            <a:srgbClr val="000000"/>
                          </a:solidFill>
                          <a:latin typeface="Cambria Math" panose="02040503050406030204" pitchFamily="18" charset="0"/>
                          <a:cs typeface="Arial" panose="020B0604020202020204" pitchFamily="34" charset="0"/>
                        </a:rPr>
                        <m:t>, </m:t>
                      </m:r>
                      <m:r>
                        <a:rPr lang="en-US" sz="3600" i="1" smtClean="0">
                          <a:solidFill>
                            <a:srgbClr val="000000"/>
                          </a:solidFill>
                          <a:latin typeface="Cambria Math" panose="02040503050406030204" pitchFamily="18" charset="0"/>
                          <a:cs typeface="Arial" panose="020B0604020202020204" pitchFamily="34" charset="0"/>
                        </a:rPr>
                        <m:t>𝐴𝐵</m:t>
                      </m:r>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𝐴𝐶</m:t>
                      </m:r>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𝑎</m:t>
                      </m:r>
                      <m:r>
                        <a:rPr lang="en-US" sz="3600" b="0" i="1" smtClean="0">
                          <a:solidFill>
                            <a:srgbClr val="000000"/>
                          </a:solidFill>
                          <a:latin typeface="Cambria Math" panose="02040503050406030204" pitchFamily="18" charset="0"/>
                          <a:cs typeface="Arial" panose="020B0604020202020204" pitchFamily="34" charset="0"/>
                        </a:rPr>
                        <m:t>,</m:t>
                      </m:r>
                      <m:r>
                        <a:rPr lang="en-US" sz="3600" b="0" i="0" smtClean="0">
                          <a:solidFill>
                            <a:srgbClr val="000000"/>
                          </a:solidFill>
                          <a:latin typeface="Cambria Math" panose="02040503050406030204" pitchFamily="18" charset="0"/>
                          <a:cs typeface="Arial" panose="020B0604020202020204" pitchFamily="34" charset="0"/>
                        </a:rPr>
                        <m:t> </m:t>
                      </m:r>
                      <m:acc>
                        <m:accPr>
                          <m:chr m:val="̂"/>
                          <m:ctrlPr>
                            <a:rPr lang="en-US" sz="3600" b="0" i="1" smtClean="0">
                              <a:solidFill>
                                <a:srgbClr val="000000"/>
                              </a:solidFill>
                              <a:latin typeface="Cambria Math" panose="02040503050406030204" pitchFamily="18" charset="0"/>
                              <a:cs typeface="Arial" panose="020B0604020202020204" pitchFamily="34" charset="0"/>
                            </a:rPr>
                          </m:ctrlPr>
                        </m:accPr>
                        <m:e>
                          <m:r>
                            <a:rPr lang="en-US" sz="3600" b="0" i="1" smtClean="0">
                              <a:solidFill>
                                <a:srgbClr val="000000"/>
                              </a:solidFill>
                              <a:latin typeface="Cambria Math" panose="02040503050406030204" pitchFamily="18" charset="0"/>
                              <a:cs typeface="Arial" panose="020B0604020202020204" pitchFamily="34" charset="0"/>
                            </a:rPr>
                            <m:t>𝐵𝐴𝐶</m:t>
                          </m:r>
                        </m:e>
                      </m:acc>
                      <m:r>
                        <a:rPr lang="en-US" sz="3600" b="0" i="1" smtClean="0">
                          <a:solidFill>
                            <a:srgbClr val="000000"/>
                          </a:solidFill>
                          <a:latin typeface="Cambria Math" panose="02040503050406030204" pitchFamily="18" charset="0"/>
                          <a:cs typeface="Arial" panose="020B0604020202020204" pitchFamily="34" charset="0"/>
                        </a:rPr>
                        <m:t>=</m:t>
                      </m:r>
                      <m:r>
                        <a:rPr lang="en-US" sz="3600" b="0" i="1" smtClean="0">
                          <a:solidFill>
                            <a:srgbClr val="000000"/>
                          </a:solidFill>
                          <a:latin typeface="Cambria Math" panose="02040503050406030204" pitchFamily="18" charset="0"/>
                          <a:cs typeface="Arial" panose="020B0604020202020204" pitchFamily="34" charset="0"/>
                        </a:rPr>
                        <m:t>120</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oMath>
                  </a14:m>
                  <a:endPar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endParaRPr>
                </a:p>
                <a:p>
                  <a:pPr algn="just">
                    <a:lnSpc>
                      <a:spcPct val="150000"/>
                    </a:lnSpc>
                  </a:pPr>
                  <a14:m>
                    <m:oMath xmlns:m="http://schemas.openxmlformats.org/officeDocument/2006/math">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𝑆𝐴</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f>
                        <m:fPr>
                          <m:ctrlP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𝑎</m:t>
                          </m:r>
                        </m:num>
                        <m:den>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2</m:t>
                          </m:r>
                          <m:rad>
                            <m:radPr>
                              <m:degHide m:val="on"/>
                              <m:ctrlP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3</m:t>
                              </m:r>
                            </m:e>
                          </m:rad>
                        </m:den>
                      </m:f>
                    </m:oMath>
                  </a14:m>
                  <a:r>
                    <a:rPr lang="en-US" sz="3600">
                      <a:solidFill>
                        <a:srgbClr val="000000"/>
                      </a:solidFill>
                      <a:cs typeface="Arial" panose="020B0604020202020204" pitchFamily="34" charset="0"/>
                    </a:rPr>
                    <a:t>. Gọi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𝑀</m:t>
                      </m:r>
                    </m:oMath>
                  </a14:m>
                  <a:r>
                    <a:rPr lang="en-US" sz="3600">
                      <a:solidFill>
                        <a:srgbClr val="000000"/>
                      </a:solidFill>
                      <a:cs typeface="Arial" panose="020B0604020202020204" pitchFamily="34" charset="0"/>
                    </a:rPr>
                    <a:t> là trung điểm của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𝐵𝐶</m:t>
                      </m:r>
                      <m:r>
                        <a:rPr lang="en-US" sz="3600" i="1" smtClean="0">
                          <a:solidFill>
                            <a:srgbClr val="000000"/>
                          </a:solidFill>
                          <a:latin typeface="Cambria Math" panose="02040503050406030204" pitchFamily="18" charset="0"/>
                          <a:cs typeface="Arial" panose="020B0604020202020204" pitchFamily="34" charset="0"/>
                        </a:rPr>
                        <m:t>.</m:t>
                      </m:r>
                    </m:oMath>
                  </a14:m>
                  <a:endParaRPr lang="en-US" sz="3600">
                    <a:solidFill>
                      <a:srgbClr val="000000"/>
                    </a:solidFill>
                    <a:cs typeface="Arial" panose="020B0604020202020204" pitchFamily="34" charset="0"/>
                  </a:endParaRPr>
                </a:p>
                <a:p>
                  <a:pPr algn="just">
                    <a:lnSpc>
                      <a:spcPct val="150000"/>
                    </a:lnSpc>
                  </a:pPr>
                  <a:r>
                    <a:rPr lang="en-US" sz="3600">
                      <a:solidFill>
                        <a:srgbClr val="000000"/>
                      </a:solidFill>
                      <a:cs typeface="Arial" panose="020B0604020202020204" pitchFamily="34" charset="0"/>
                    </a:rPr>
                    <a:t>a) Chứng minh rằng </a:t>
                  </a:r>
                  <a14:m>
                    <m:oMath xmlns:m="http://schemas.openxmlformats.org/officeDocument/2006/math">
                      <m:acc>
                        <m:accPr>
                          <m:chr m:val="̂"/>
                          <m:ctrlPr>
                            <a:rPr lang="en-US" sz="3600" i="1">
                              <a:solidFill>
                                <a:srgbClr val="000000"/>
                              </a:solidFill>
                              <a:latin typeface="Cambria Math" panose="02040503050406030204" pitchFamily="18" charset="0"/>
                              <a:cs typeface="Arial" panose="020B0604020202020204" pitchFamily="34" charset="0"/>
                            </a:rPr>
                          </m:ctrlPr>
                        </m:accPr>
                        <m:e>
                          <m:r>
                            <a:rPr lang="en-US" sz="3600" b="0" i="1" smtClean="0">
                              <a:solidFill>
                                <a:srgbClr val="000000"/>
                              </a:solidFill>
                              <a:latin typeface="Cambria Math" panose="02040503050406030204" pitchFamily="18" charset="0"/>
                              <a:cs typeface="Arial" panose="020B0604020202020204" pitchFamily="34" charset="0"/>
                            </a:rPr>
                            <m:t>𝑆𝑀</m:t>
                          </m:r>
                          <m:r>
                            <a:rPr lang="en-US" sz="3600" i="1">
                              <a:solidFill>
                                <a:srgbClr val="000000"/>
                              </a:solidFill>
                              <a:latin typeface="Cambria Math" panose="02040503050406030204" pitchFamily="18" charset="0"/>
                              <a:cs typeface="Arial" panose="020B0604020202020204" pitchFamily="34" charset="0"/>
                            </a:rPr>
                            <m:t>𝐴</m:t>
                          </m:r>
                        </m:e>
                      </m:acc>
                    </m:oMath>
                  </a14:m>
                  <a:r>
                    <a:rPr lang="en-US" sz="3600">
                      <a:solidFill>
                        <a:srgbClr val="000000"/>
                      </a:solidFill>
                      <a:cs typeface="Arial" panose="020B0604020202020204" pitchFamily="34" charset="0"/>
                    </a:rPr>
                    <a:t> là một góc phẳng của góc nhị diện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𝑆</m:t>
                      </m:r>
                      <m:r>
                        <a:rPr lang="en-US" sz="3600" i="1" smtClean="0">
                          <a:solidFill>
                            <a:srgbClr val="000000"/>
                          </a:solidFill>
                          <a:latin typeface="Cambria Math" panose="02040503050406030204" pitchFamily="18" charset="0"/>
                          <a:cs typeface="Arial" panose="020B0604020202020204" pitchFamily="34" charset="0"/>
                        </a:rPr>
                        <m:t>, </m:t>
                      </m:r>
                      <m:r>
                        <a:rPr lang="en-US" sz="3600" i="1" smtClean="0">
                          <a:solidFill>
                            <a:srgbClr val="000000"/>
                          </a:solidFill>
                          <a:latin typeface="Cambria Math" panose="02040503050406030204" pitchFamily="18" charset="0"/>
                          <a:cs typeface="Arial" panose="020B0604020202020204" pitchFamily="34" charset="0"/>
                        </a:rPr>
                        <m:t>𝐵𝐶</m:t>
                      </m:r>
                      <m:r>
                        <a:rPr lang="en-US" sz="3600" i="1" smtClean="0">
                          <a:solidFill>
                            <a:srgbClr val="000000"/>
                          </a:solidFill>
                          <a:latin typeface="Cambria Math" panose="02040503050406030204" pitchFamily="18" charset="0"/>
                          <a:cs typeface="Arial" panose="020B0604020202020204" pitchFamily="34" charset="0"/>
                        </a:rPr>
                        <m:t>, </m:t>
                      </m:r>
                      <m:r>
                        <a:rPr lang="en-US" sz="3600" i="1" smtClean="0">
                          <a:solidFill>
                            <a:srgbClr val="000000"/>
                          </a:solidFill>
                          <a:latin typeface="Cambria Math" panose="02040503050406030204" pitchFamily="18" charset="0"/>
                          <a:cs typeface="Arial" panose="020B0604020202020204" pitchFamily="34" charset="0"/>
                        </a:rPr>
                        <m:t>𝐴</m:t>
                      </m:r>
                      <m:r>
                        <a:rPr lang="en-US" sz="3600" i="1" smtClean="0">
                          <a:solidFill>
                            <a:srgbClr val="000000"/>
                          </a:solidFill>
                          <a:latin typeface="Cambria Math" panose="02040503050406030204" pitchFamily="18" charset="0"/>
                          <a:cs typeface="Arial" panose="020B0604020202020204" pitchFamily="34" charset="0"/>
                        </a:rPr>
                        <m:t>].</m:t>
                      </m:r>
                    </m:oMath>
                  </a14:m>
                  <a:endParaRPr lang="en-US" sz="3600">
                    <a:solidFill>
                      <a:srgbClr val="000000"/>
                    </a:solidFill>
                    <a:cs typeface="Arial" panose="020B0604020202020204" pitchFamily="34" charset="0"/>
                  </a:endParaRPr>
                </a:p>
                <a:p>
                  <a:pPr algn="just">
                    <a:lnSpc>
                      <a:spcPct val="150000"/>
                    </a:lnSpc>
                  </a:pPr>
                  <a:r>
                    <a:rPr lang="en-US" sz="3600">
                      <a:solidFill>
                        <a:srgbClr val="000000"/>
                      </a:solidFill>
                      <a:cs typeface="Arial" panose="020B0604020202020204" pitchFamily="34" charset="0"/>
                    </a:rPr>
                    <a:t>b) Tính số đo của góc nhị diện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𝑆</m:t>
                      </m:r>
                      <m:r>
                        <a:rPr lang="en-US" sz="3600" i="1" smtClean="0">
                          <a:solidFill>
                            <a:srgbClr val="000000"/>
                          </a:solidFill>
                          <a:latin typeface="Cambria Math" panose="02040503050406030204" pitchFamily="18" charset="0"/>
                          <a:cs typeface="Arial" panose="020B0604020202020204" pitchFamily="34" charset="0"/>
                        </a:rPr>
                        <m:t>, </m:t>
                      </m:r>
                      <m:r>
                        <a:rPr lang="en-US" sz="3600" i="1" smtClean="0">
                          <a:solidFill>
                            <a:srgbClr val="000000"/>
                          </a:solidFill>
                          <a:latin typeface="Cambria Math" panose="02040503050406030204" pitchFamily="18" charset="0"/>
                          <a:cs typeface="Arial" panose="020B0604020202020204" pitchFamily="34" charset="0"/>
                        </a:rPr>
                        <m:t>𝐵𝐶</m:t>
                      </m:r>
                      <m:r>
                        <a:rPr lang="en-US" sz="3600" i="1" smtClean="0">
                          <a:solidFill>
                            <a:srgbClr val="000000"/>
                          </a:solidFill>
                          <a:latin typeface="Cambria Math" panose="02040503050406030204" pitchFamily="18" charset="0"/>
                          <a:cs typeface="Arial" panose="020B0604020202020204" pitchFamily="34" charset="0"/>
                        </a:rPr>
                        <m:t>, </m:t>
                      </m:r>
                      <m:r>
                        <a:rPr lang="en-US" sz="3600" i="1" smtClean="0">
                          <a:solidFill>
                            <a:srgbClr val="000000"/>
                          </a:solidFill>
                          <a:latin typeface="Cambria Math" panose="02040503050406030204" pitchFamily="18" charset="0"/>
                          <a:cs typeface="Arial" panose="020B0604020202020204" pitchFamily="34" charset="0"/>
                        </a:rPr>
                        <m:t>𝐴</m:t>
                      </m:r>
                      <m:r>
                        <a:rPr lang="en-US" sz="3600" i="1" smtClean="0">
                          <a:solidFill>
                            <a:srgbClr val="000000"/>
                          </a:solidFill>
                          <a:latin typeface="Cambria Math" panose="02040503050406030204" pitchFamily="18" charset="0"/>
                          <a:cs typeface="Arial" panose="020B0604020202020204" pitchFamily="34" charset="0"/>
                        </a:rPr>
                        <m:t>].</m:t>
                      </m:r>
                    </m:oMath>
                  </a14:m>
                  <a:endParaRPr lang="en-US" sz="3600" b="0" i="0">
                    <a:solidFill>
                      <a:srgbClr val="000000"/>
                    </a:solidFill>
                    <a:effectLst/>
                    <a:cs typeface="Arial" panose="020B0604020202020204" pitchFamily="34" charset="0"/>
                  </a:endParaRPr>
                </a:p>
              </p:txBody>
            </p:sp>
          </mc:Choice>
          <mc:Fallback xmlns="">
            <p:sp>
              <p:nvSpPr>
                <p:cNvPr id="13" name="Rectangle 1"/>
                <p:cNvSpPr>
                  <a:spLocks noRot="1" noChangeAspect="1" noMove="1" noResize="1" noEditPoints="1" noAdjustHandles="1" noChangeArrowheads="1" noChangeShapeType="1" noTextEdit="1"/>
                </p:cNvSpPr>
                <p:nvPr/>
              </p:nvSpPr>
              <p:spPr bwMode="auto">
                <a:xfrm>
                  <a:off x="943030" y="529887"/>
                  <a:ext cx="17241253" cy="3801682"/>
                </a:xfrm>
                <a:prstGeom prst="rect">
                  <a:avLst/>
                </a:prstGeom>
                <a:blipFill>
                  <a:blip r:embed="rId4"/>
                  <a:stretch>
                    <a:fillRect l="-1060" b="-30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Rectangle 13"/>
              <p:cNvSpPr/>
              <p:nvPr/>
            </p:nvSpPr>
            <p:spPr>
              <a:xfrm>
                <a:off x="7177810" y="5205663"/>
                <a:ext cx="10515600" cy="4072205"/>
              </a:xfrm>
              <a:prstGeom prst="rect">
                <a:avLst/>
              </a:prstGeom>
            </p:spPr>
            <p:txBody>
              <a:bodyPr wrap="square">
                <a:spAutoFit/>
              </a:bodyPr>
              <a:lstStyle/>
              <a:p>
                <a:pPr algn="just">
                  <a:lnSpc>
                    <a:spcPct val="150000"/>
                  </a:lnSpc>
                  <a:spcBef>
                    <a:spcPts val="600"/>
                  </a:spcBef>
                  <a:spcAft>
                    <a:spcPts val="600"/>
                  </a:spcAft>
                </a:pPr>
                <a:r>
                  <a:rPr lang="en-US" sz="3600" kern="100">
                    <a:latin typeface="Arial" panose="020B0604020202020204" pitchFamily="34" charset="0"/>
                    <a:ea typeface="Malgun Gothic" panose="020B0503020000020004" pitchFamily="34" charset="-127"/>
                    <a:cs typeface="Arial" panose="020B0604020202020204" pitchFamily="34" charset="0"/>
                  </a:rPr>
                  <a:t>a)</a:t>
                </a:r>
                <a:r>
                  <a:rPr lang="en-US" sz="36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𝐴𝑀</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𝑆𝑀</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𝑆𝑀𝐴</m:t>
                        </m:r>
                      </m:e>
                    </m:acc>
                  </m:oMath>
                </a14:m>
                <a:r>
                  <a:rPr lang="en-US" sz="3600" kern="100">
                    <a:effectLst/>
                    <a:latin typeface="Arial" panose="020B0604020202020204" pitchFamily="34" charset="0"/>
                    <a:ea typeface="Calibri" panose="020F0502020204030204" pitchFamily="34" charset="0"/>
                    <a:cs typeface="Arial" panose="020B0604020202020204" pitchFamily="34" charset="0"/>
                  </a:rPr>
                  <a:t> là một góc phẳng </a:t>
                </a:r>
                <a:r>
                  <a:rPr lang="en-US" sz="3600" kern="100" smtClean="0">
                    <a:effectLst/>
                    <a:latin typeface="Arial" panose="020B0604020202020204" pitchFamily="34" charset="0"/>
                    <a:ea typeface="Calibri" panose="020F0502020204030204" pitchFamily="34" charset="0"/>
                    <a:cs typeface="Arial" panose="020B0604020202020204" pitchFamily="34" charset="0"/>
                  </a:rPr>
                  <a:t>   nhị </a:t>
                </a:r>
                <a:r>
                  <a:rPr lang="en-US" sz="3600" kern="100">
                    <a:effectLst/>
                    <a:latin typeface="Arial" panose="020B0604020202020204" pitchFamily="34" charset="0"/>
                    <a:ea typeface="Calibri" panose="020F0502020204030204" pitchFamily="34" charset="0"/>
                    <a:cs typeface="Arial" panose="020B0604020202020204" pitchFamily="34" charset="0"/>
                  </a:rPr>
                  <a:t>diện </a:t>
                </a: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en-US" sz="3600" kern="1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𝐴𝑀</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tan</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𝑆𝑀𝐴</m:t>
                        </m:r>
                      </m:e>
                    </m:acc>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m:t>
                        </m:r>
                      </m:num>
                      <m:den>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𝐴𝑀</m:t>
                        </m:r>
                      </m:den>
                    </m:f>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e>
                        </m:rad>
                      </m:den>
                    </m:f>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𝑆𝑀𝐴</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libri" panose="020F0502020204030204" pitchFamily="34" charset="0"/>
                            <a:cs typeface="Times New Roman" panose="02020603050405020304" pitchFamily="18" charset="0"/>
                          </a:rPr>
                          <m:t>30</m:t>
                        </m:r>
                      </m:e>
                      <m:sup>
                        <m:r>
                          <a:rPr lang="en-US" sz="36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effectLst/>
                    <a:latin typeface="Arial" panose="020B0604020202020204" pitchFamily="34" charset="0"/>
                    <a:ea typeface="Calibri" panose="020F050202020403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7177810" y="5205663"/>
                <a:ext cx="10515600" cy="4072205"/>
              </a:xfrm>
              <a:prstGeom prst="rect">
                <a:avLst/>
              </a:prstGeom>
              <a:blipFill>
                <a:blip r:embed="rId5"/>
                <a:stretch>
                  <a:fillRect l="-1739" r="-1797" b="-4790"/>
                </a:stretch>
              </a:blipFill>
            </p:spPr>
            <p:txBody>
              <a:bodyPr/>
              <a:lstStyle/>
              <a:p>
                <a:r>
                  <a:rPr lang="en-US">
                    <a:noFill/>
                  </a:rPr>
                  <a:t> </a:t>
                </a:r>
              </a:p>
            </p:txBody>
          </p:sp>
        </mc:Fallback>
      </mc:AlternateContent>
      <p:grpSp>
        <p:nvGrpSpPr>
          <p:cNvPr id="21" name="Group 20"/>
          <p:cNvGrpSpPr/>
          <p:nvPr/>
        </p:nvGrpSpPr>
        <p:grpSpPr>
          <a:xfrm>
            <a:off x="761260" y="4831156"/>
            <a:ext cx="5089598" cy="4378635"/>
            <a:chOff x="726437" y="4165276"/>
            <a:chExt cx="5089598" cy="4378635"/>
          </a:xfrm>
        </p:grpSpPr>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Lst>
            </a:blip>
            <a:stretch>
              <a:fillRect/>
            </a:stretch>
          </p:blipFill>
          <p:spPr>
            <a:xfrm>
              <a:off x="726437" y="4165276"/>
              <a:ext cx="5089598" cy="4378635"/>
            </a:xfrm>
            <a:prstGeom prst="rect">
              <a:avLst/>
            </a:prstGeom>
          </p:spPr>
        </p:pic>
        <p:cxnSp>
          <p:nvCxnSpPr>
            <p:cNvPr id="16" name="Straight Connector 15"/>
            <p:cNvCxnSpPr/>
            <p:nvPr/>
          </p:nvCxnSpPr>
          <p:spPr>
            <a:xfrm>
              <a:off x="2057400" y="7505700"/>
              <a:ext cx="152400" cy="228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89306" y="6948447"/>
              <a:ext cx="152400" cy="22860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43216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wipe(left)">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Effect transition="in" filter="wipe(down)">
                                      <p:cBhvr>
                                        <p:cTn id="29" dur="500"/>
                                        <p:tgtEl>
                                          <p:spTgt spid="1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barn(inVertical)">
                                      <p:cBhvr>
                                        <p:cTn id="34"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9931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8" name="Group 8"/>
          <p:cNvGrpSpPr/>
          <p:nvPr/>
        </p:nvGrpSpPr>
        <p:grpSpPr>
          <a:xfrm>
            <a:off x="228600" y="174458"/>
            <a:ext cx="17830800" cy="990599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p:cNvGrpSpPr/>
          <p:nvPr/>
        </p:nvGrpSpPr>
        <p:grpSpPr>
          <a:xfrm>
            <a:off x="799771" y="629588"/>
            <a:ext cx="16573829" cy="3869897"/>
            <a:chOff x="437831" y="2377470"/>
            <a:chExt cx="16573829" cy="3869897"/>
          </a:xfrm>
        </p:grpSpPr>
        <p:sp>
          <p:nvSpPr>
            <p:cNvPr id="16" name="TextBox 15"/>
            <p:cNvSpPr txBox="1"/>
            <p:nvPr/>
          </p:nvSpPr>
          <p:spPr>
            <a:xfrm>
              <a:off x="7006738" y="2377470"/>
              <a:ext cx="3604122" cy="1084912"/>
            </a:xfrm>
            <a:prstGeom prst="rect">
              <a:avLst/>
            </a:prstGeom>
            <a:solidFill>
              <a:schemeClr val="accent5">
                <a:lumMod val="75000"/>
              </a:schemeClr>
            </a:solidFill>
            <a:ln w="57150" cap="flat" cmpd="sng" algn="ctr">
              <a:solidFill>
                <a:schemeClr val="accent5">
                  <a:lumMod val="75000"/>
                </a:scheme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FFF00"/>
                  </a:solidFill>
                  <a:effectLst/>
                  <a:uLnTx/>
                  <a:uFillTx/>
                  <a:latin typeface="Arial"/>
                  <a:ea typeface="+mn-ea"/>
                  <a:cs typeface="Arial" panose="020B0604020202020204" pitchFamily="34" charset="0"/>
                  <a:sym typeface="Arial"/>
                </a:rPr>
                <a:t>Vận</a:t>
              </a:r>
              <a:r>
                <a:rPr kumimoji="0" lang="en-US" sz="4300" b="1" i="0" u="none" strike="noStrike" kern="1200" cap="none" spc="0" normalizeH="0" noProof="0" smtClean="0">
                  <a:ln>
                    <a:noFill/>
                  </a:ln>
                  <a:solidFill>
                    <a:srgbClr val="FFFF00"/>
                  </a:solidFill>
                  <a:effectLst/>
                  <a:uLnTx/>
                  <a:uFillTx/>
                  <a:latin typeface="Arial"/>
                  <a:ea typeface="+mn-ea"/>
                  <a:cs typeface="Arial" panose="020B0604020202020204" pitchFamily="34" charset="0"/>
                  <a:sym typeface="Arial"/>
                </a:rPr>
                <a:t> dụng 1</a:t>
              </a:r>
              <a:endParaRPr kumimoji="0" lang="en-US" sz="4300" b="1" i="0" u="none" strike="noStrike" kern="1200" cap="none" spc="0" normalizeH="0" baseline="0" noProof="0">
                <a:ln>
                  <a:noFill/>
                </a:ln>
                <a:solidFill>
                  <a:srgbClr val="FFFF00"/>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9" name="Rectangle 1"/>
                <p:cNvSpPr>
                  <a:spLocks noChangeArrowheads="1"/>
                </p:cNvSpPr>
                <p:nvPr/>
              </p:nvSpPr>
              <p:spPr bwMode="auto">
                <a:xfrm>
                  <a:off x="437831" y="3662044"/>
                  <a:ext cx="16573829" cy="258532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3600" smtClean="0">
                      <a:solidFill>
                        <a:srgbClr val="000000"/>
                      </a:solidFill>
                      <a:cs typeface="Arial" panose="020B0604020202020204" pitchFamily="34" charset="0"/>
                    </a:rPr>
                    <a:t>Trong </a:t>
                  </a:r>
                  <a:r>
                    <a:rPr lang="vi-VN" sz="3600">
                      <a:solidFill>
                        <a:srgbClr val="000000"/>
                      </a:solidFill>
                      <a:cs typeface="Arial" panose="020B0604020202020204" pitchFamily="34" charset="0"/>
                    </a:rPr>
                    <a:t>cửa sổ ở Hình 7.56, cánh và khung cửa là các nửa hình tròn có </a:t>
                  </a:r>
                  <a:r>
                    <a:rPr lang="en-US" sz="3600" smtClean="0">
                      <a:solidFill>
                        <a:srgbClr val="000000"/>
                      </a:solidFill>
                      <a:cs typeface="Arial" panose="020B0604020202020204" pitchFamily="34" charset="0"/>
                    </a:rPr>
                    <a:t>        </a:t>
                  </a:r>
                  <a:r>
                    <a:rPr lang="vi-VN" sz="3600" smtClean="0">
                      <a:solidFill>
                        <a:srgbClr val="000000"/>
                      </a:solidFill>
                      <a:cs typeface="Arial" panose="020B0604020202020204" pitchFamily="34" charset="0"/>
                    </a:rPr>
                    <a:t>đường </a:t>
                  </a:r>
                  <a:r>
                    <a:rPr lang="vi-VN" sz="3600">
                      <a:solidFill>
                        <a:srgbClr val="000000"/>
                      </a:solidFill>
                      <a:cs typeface="Arial" panose="020B0604020202020204" pitchFamily="34" charset="0"/>
                    </a:rPr>
                    <a:t>kính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80 </m:t>
                      </m:r>
                      <m:r>
                        <a:rPr lang="vi-VN" sz="3600" i="1" smtClean="0">
                          <a:solidFill>
                            <a:srgbClr val="000000"/>
                          </a:solidFill>
                          <a:latin typeface="Cambria Math" panose="02040503050406030204" pitchFamily="18" charset="0"/>
                          <a:cs typeface="Arial" panose="020B0604020202020204" pitchFamily="34" charset="0"/>
                        </a:rPr>
                        <m:t>𝑐𝑚</m:t>
                      </m:r>
                    </m:oMath>
                  </a14:m>
                  <a:r>
                    <a:rPr lang="vi-VN" sz="3600">
                      <a:solidFill>
                        <a:srgbClr val="000000"/>
                      </a:solidFill>
                      <a:cs typeface="Arial" panose="020B0604020202020204" pitchFamily="34" charset="0"/>
                    </a:rPr>
                    <a:t>, bản lề được đính ở điểm chính giữa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𝑂</m:t>
                      </m:r>
                    </m:oMath>
                  </a14:m>
                  <a:r>
                    <a:rPr lang="vi-VN" sz="3600">
                      <a:solidFill>
                        <a:srgbClr val="000000"/>
                      </a:solidFill>
                      <a:cs typeface="Arial" panose="020B0604020202020204" pitchFamily="34" charset="0"/>
                    </a:rPr>
                    <a:t> của các cung tròn khung </a:t>
                  </a:r>
                  <a:r>
                    <a:rPr lang="vi-VN" sz="3600" smtClean="0">
                      <a:solidFill>
                        <a:srgbClr val="000000"/>
                      </a:solidFill>
                      <a:cs typeface="Arial" panose="020B0604020202020204" pitchFamily="34" charset="0"/>
                    </a:rPr>
                    <a:t>và</a:t>
                  </a:r>
                  <a:r>
                    <a:rPr lang="en-US" sz="3600" smtClean="0">
                      <a:solidFill>
                        <a:srgbClr val="000000"/>
                      </a:solidFill>
                      <a:cs typeface="Arial" panose="020B0604020202020204" pitchFamily="34" charset="0"/>
                    </a:rPr>
                    <a:t> </a:t>
                  </a:r>
                  <a:r>
                    <a:rPr lang="vi-VN" sz="3600" smtClean="0">
                      <a:solidFill>
                        <a:srgbClr val="000000"/>
                      </a:solidFill>
                      <a:cs typeface="Arial" panose="020B0604020202020204" pitchFamily="34" charset="0"/>
                    </a:rPr>
                    <a:t>cánh </a:t>
                  </a:r>
                  <a:r>
                    <a:rPr lang="vi-VN" sz="3600">
                      <a:solidFill>
                        <a:srgbClr val="000000"/>
                      </a:solidFill>
                      <a:cs typeface="Arial" panose="020B0604020202020204" pitchFamily="34" charset="0"/>
                    </a:rPr>
                    <a:t>cửa. </a:t>
                  </a:r>
                  <a:endParaRPr lang="en-US" sz="3600" b="0" i="0">
                    <a:solidFill>
                      <a:srgbClr val="000000"/>
                    </a:solidFill>
                    <a:effectLst/>
                    <a:cs typeface="Arial" panose="020B0604020202020204" pitchFamily="34" charset="0"/>
                  </a:endParaRPr>
                </a:p>
              </p:txBody>
            </p:sp>
          </mc:Choice>
          <mc:Fallback>
            <p:sp>
              <p:nvSpPr>
                <p:cNvPr id="19" name="Rectangle 1"/>
                <p:cNvSpPr>
                  <a:spLocks noRot="1" noChangeAspect="1" noMove="1" noResize="1" noEditPoints="1" noAdjustHandles="1" noChangeArrowheads="1" noChangeShapeType="1" noTextEdit="1"/>
                </p:cNvSpPr>
                <p:nvPr/>
              </p:nvSpPr>
              <p:spPr bwMode="auto">
                <a:xfrm>
                  <a:off x="437831" y="3662044"/>
                  <a:ext cx="16573829" cy="2585323"/>
                </a:xfrm>
                <a:prstGeom prst="rect">
                  <a:avLst/>
                </a:prstGeom>
                <a:blipFill>
                  <a:blip r:embed="rId4"/>
                  <a:stretch>
                    <a:fillRect l="-1103" r="-1140" b="-448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709676" y="3661285"/>
            <a:ext cx="5816324" cy="6054215"/>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799771" y="4499485"/>
                <a:ext cx="10017288" cy="5078313"/>
              </a:xfrm>
              <a:prstGeom prst="rect">
                <a:avLst/>
              </a:prstGeom>
            </p:spPr>
            <p:txBody>
              <a:bodyPr wrap="square">
                <a:spAutoFit/>
              </a:bodyPr>
              <a:lstStyle/>
              <a:p>
                <a:pPr algn="just">
                  <a:lnSpc>
                    <a:spcPct val="150000"/>
                  </a:lnSpc>
                </a:pPr>
                <a:r>
                  <a:rPr lang="vi-VN" sz="3600">
                    <a:solidFill>
                      <a:srgbClr val="000000"/>
                    </a:solidFill>
                    <a:cs typeface="Arial" panose="020B0604020202020204" pitchFamily="34" charset="0"/>
                  </a:rPr>
                  <a:t>Khi cửa mở, đường kính của khung và đường kính của cánh song song với nhau và cách nhau một khoảng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𝑑</m:t>
                    </m:r>
                  </m:oMath>
                </a14:m>
                <a:r>
                  <a:rPr lang="vi-VN" sz="3600">
                    <a:solidFill>
                      <a:srgbClr val="000000"/>
                    </a:solidFill>
                    <a:cs typeface="Arial" panose="020B0604020202020204" pitchFamily="34" charset="0"/>
                  </a:rPr>
                  <a:t>; khi cửa đóng, hai đường kính đó trùng nhau. Hãy tính số đo của góc nhị diện có hai nửa mặt phẳng tương ứng chứa cánh, khung cửa khi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𝑑</m:t>
                    </m:r>
                    <m:r>
                      <a:rPr lang="vi-VN" sz="3600" i="1" smtClean="0">
                        <a:solidFill>
                          <a:srgbClr val="000000"/>
                        </a:solidFill>
                        <a:latin typeface="Cambria Math" panose="02040503050406030204" pitchFamily="18" charset="0"/>
                        <a:cs typeface="Arial" panose="020B0604020202020204" pitchFamily="34" charset="0"/>
                      </a:rPr>
                      <m:t> = 40 </m:t>
                    </m:r>
                    <m:r>
                      <a:rPr lang="vi-VN" sz="3600" i="1" smtClean="0">
                        <a:solidFill>
                          <a:srgbClr val="000000"/>
                        </a:solidFill>
                        <a:latin typeface="Cambria Math" panose="02040503050406030204" pitchFamily="18" charset="0"/>
                        <a:cs typeface="Arial" panose="020B0604020202020204" pitchFamily="34" charset="0"/>
                      </a:rPr>
                      <m:t>𝑐𝑚</m:t>
                    </m:r>
                  </m:oMath>
                </a14:m>
                <a:r>
                  <a:rPr lang="vi-VN" sz="3600">
                    <a:solidFill>
                      <a:srgbClr val="000000"/>
                    </a:solidFill>
                    <a:cs typeface="Arial" panose="020B0604020202020204" pitchFamily="34" charset="0"/>
                  </a:rPr>
                  <a:t>.</a:t>
                </a:r>
                <a:endParaRPr lang="en-US"/>
              </a:p>
            </p:txBody>
          </p:sp>
        </mc:Choice>
        <mc:Fallback>
          <p:sp>
            <p:nvSpPr>
              <p:cNvPr id="13" name="Rectangle 12"/>
              <p:cNvSpPr>
                <a:spLocks noRot="1" noChangeAspect="1" noMove="1" noResize="1" noEditPoints="1" noAdjustHandles="1" noChangeArrowheads="1" noChangeShapeType="1" noTextEdit="1"/>
              </p:cNvSpPr>
              <p:nvPr/>
            </p:nvSpPr>
            <p:spPr>
              <a:xfrm>
                <a:off x="799771" y="4499485"/>
                <a:ext cx="10017288" cy="5078313"/>
              </a:xfrm>
              <a:prstGeom prst="rect">
                <a:avLst/>
              </a:prstGeom>
              <a:blipFill>
                <a:blip r:embed="rId7"/>
                <a:stretch>
                  <a:fillRect l="-1826" r="-1887" b="-1561"/>
                </a:stretch>
              </a:blipFill>
            </p:spPr>
            <p:txBody>
              <a:bodyPr/>
              <a:lstStyle/>
              <a:p>
                <a:r>
                  <a:rPr lang="en-US">
                    <a:noFill/>
                  </a:rPr>
                  <a:t> </a:t>
                </a:r>
              </a:p>
            </p:txBody>
          </p:sp>
        </mc:Fallback>
      </mc:AlternateContent>
      <p:pic>
        <p:nvPicPr>
          <p:cNvPr id="21" name="Picture 20"/>
          <p:cNvPicPr>
            <a:picLocks noChangeAspect="1"/>
          </p:cNvPicPr>
          <p:nvPr/>
        </p:nvPicPr>
        <p:blipFill>
          <a:blip r:embed="rId8"/>
          <a:stretch>
            <a:fillRect/>
          </a:stretch>
        </p:blipFill>
        <p:spPr>
          <a:xfrm rot="2968059">
            <a:off x="1127726" y="523926"/>
            <a:ext cx="1182727" cy="1365622"/>
          </a:xfrm>
          <a:prstGeom prst="rect">
            <a:avLst/>
          </a:prstGeom>
        </p:spPr>
      </p:pic>
      <p:pic>
        <p:nvPicPr>
          <p:cNvPr id="17" name="Picture 16"/>
          <p:cNvPicPr>
            <a:picLocks noChangeAspect="1"/>
          </p:cNvPicPr>
          <p:nvPr/>
        </p:nvPicPr>
        <p:blipFill>
          <a:blip r:embed="rId9"/>
          <a:stretch>
            <a:fillRect/>
          </a:stretch>
        </p:blipFill>
        <p:spPr>
          <a:xfrm>
            <a:off x="16399027" y="507155"/>
            <a:ext cx="1438781" cy="1066892"/>
          </a:xfrm>
          <a:prstGeom prst="rect">
            <a:avLst/>
          </a:prstGeom>
        </p:spPr>
      </p:pic>
    </p:spTree>
    <p:extLst>
      <p:ext uri="{BB962C8B-B14F-4D97-AF65-F5344CB8AC3E}">
        <p14:creationId xmlns:p14="http://schemas.microsoft.com/office/powerpoint/2010/main" val="392261973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9931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8" name="Group 8"/>
          <p:cNvGrpSpPr/>
          <p:nvPr/>
        </p:nvGrpSpPr>
        <p:grpSpPr>
          <a:xfrm>
            <a:off x="228600" y="174458"/>
            <a:ext cx="17830800" cy="990599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p:cNvPicPr>
            <a:picLocks noChangeAspect="1"/>
          </p:cNvPicPr>
          <p:nvPr/>
        </p:nvPicPr>
        <p:blipFill>
          <a:blip r:embed="rId4"/>
          <a:stretch>
            <a:fillRect/>
          </a:stretch>
        </p:blipFill>
        <p:spPr>
          <a:xfrm rot="2968059">
            <a:off x="997712" y="8877323"/>
            <a:ext cx="1182727" cy="1365622"/>
          </a:xfrm>
          <a:prstGeom prst="rect">
            <a:avLst/>
          </a:prstGeom>
        </p:spPr>
      </p:pic>
      <p:sp>
        <p:nvSpPr>
          <p:cNvPr id="17" name="Rectangle 16"/>
          <p:cNvSpPr/>
          <p:nvPr/>
        </p:nvSpPr>
        <p:spPr>
          <a:xfrm>
            <a:off x="8532294" y="598095"/>
            <a:ext cx="1223412" cy="830805"/>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50" b="1" i="1" u="sng"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365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 name="Picture 1"/>
          <p:cNvPicPr>
            <a:picLocks noChangeAspect="1"/>
          </p:cNvPicPr>
          <p:nvPr/>
        </p:nvPicPr>
        <p:blipFill>
          <a:blip r:embed="rId5"/>
          <a:stretch>
            <a:fillRect/>
          </a:stretch>
        </p:blipFill>
        <p:spPr>
          <a:xfrm>
            <a:off x="16467818" y="563853"/>
            <a:ext cx="1212753" cy="89928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646647" y="1651926"/>
                <a:ext cx="16994706" cy="759861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600" kern="100" smtClean="0">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𝐼</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𝐽</m:t>
                    </m:r>
                  </m:oMath>
                </a14:m>
                <a:r>
                  <a:rPr lang="en-US" sz="3600" kern="100">
                    <a:effectLst/>
                    <a:latin typeface="Arial" panose="020B0604020202020204" pitchFamily="34" charset="0"/>
                    <a:ea typeface="Calibri" panose="020F0502020204030204" pitchFamily="34" charset="0"/>
                    <a:cs typeface="Arial" panose="020B0604020202020204" pitchFamily="34" charset="0"/>
                  </a:rPr>
                  <a:t> lần lượt là tâm của nửa hình tròn khung cửa và nửa hình tròn </a:t>
                </a:r>
                <a:r>
                  <a:rPr lang="en-US" sz="3600" kern="100">
                    <a:effectLst/>
                    <a:latin typeface="Arial" panose="020B0604020202020204" pitchFamily="34" charset="0"/>
                    <a:ea typeface="Calibri" panose="020F0502020204030204" pitchFamily="34" charset="0"/>
                    <a:cs typeface="Arial" panose="020B0604020202020204" pitchFamily="34" charset="0"/>
                  </a:rPr>
                  <a:t>cánh </a:t>
                </a:r>
                <a:r>
                  <a:rPr lang="en-US" sz="3600" kern="100" smtClean="0">
                    <a:effectLst/>
                    <a:latin typeface="Arial" panose="020B0604020202020204" pitchFamily="34" charset="0"/>
                    <a:ea typeface="Calibri" panose="020F0502020204030204" pitchFamily="34" charset="0"/>
                    <a:cs typeface="Arial" panose="020B0604020202020204" pitchFamily="34" charset="0"/>
                  </a:rPr>
                  <a:t>cửa</a:t>
                </a:r>
                <a:r>
                  <a:rPr lang="en-US" sz="3600" kern="100">
                    <a:effectLst/>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3600" kern="100" smtClean="0">
                    <a:effectLst/>
                    <a:latin typeface="Arial" panose="020B0604020202020204" pitchFamily="34" charset="0"/>
                    <a:ea typeface="Calibri" panose="020F0502020204030204" pitchFamily="34" charset="0"/>
                    <a:cs typeface="Arial" panose="020B0604020202020204" pitchFamily="34" charset="0"/>
                  </a:rPr>
                  <a:t>Khi </a:t>
                </a:r>
                <a:r>
                  <a:rPr lang="en-US" sz="3600" kern="100">
                    <a:effectLst/>
                    <a:latin typeface="Arial" panose="020B0604020202020204" pitchFamily="34" charset="0"/>
                    <a:ea typeface="Calibri" panose="020F0502020204030204" pitchFamily="34" charset="0"/>
                    <a:cs typeface="Arial" panose="020B0604020202020204" pitchFamily="34" charset="0"/>
                  </a:rPr>
                  <a:t>cửa mở, đường kính của khung và đường kính của cánh song song với nhau, do đó chúng cũng song song với giao tuyến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3600" kern="100">
                    <a:effectLst/>
                    <a:latin typeface="Arial" panose="020B0604020202020204" pitchFamily="34" charset="0"/>
                    <a:ea typeface="Calibri" panose="020F0502020204030204" pitchFamily="34" charset="0"/>
                    <a:cs typeface="Arial" panose="020B0604020202020204" pitchFamily="34" charset="0"/>
                  </a:rPr>
                  <a:t> (qua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3600" kern="100">
                    <a:effectLst/>
                    <a:latin typeface="Arial" panose="020B0604020202020204" pitchFamily="34" charset="0"/>
                    <a:ea typeface="Calibri" panose="020F0502020204030204" pitchFamily="34" charset="0"/>
                    <a:cs typeface="Arial" panose="020B0604020202020204" pitchFamily="34" charset="0"/>
                  </a:rPr>
                  <a:t>) của hai mặt phẳng tương ứng chứa khung và </a:t>
                </a:r>
                <a:r>
                  <a:rPr lang="en-US" sz="3600" kern="100">
                    <a:effectLst/>
                    <a:latin typeface="Arial" panose="020B0604020202020204" pitchFamily="34" charset="0"/>
                    <a:ea typeface="Calibri" panose="020F0502020204030204" pitchFamily="34" charset="0"/>
                    <a:cs typeface="Arial" panose="020B0604020202020204" pitchFamily="34" charset="0"/>
                  </a:rPr>
                  <a:t>cánh </a:t>
                </a:r>
                <a:r>
                  <a:rPr lang="en-US" sz="3600" kern="100" smtClean="0">
                    <a:effectLst/>
                    <a:latin typeface="Arial" panose="020B0604020202020204" pitchFamily="34" charset="0"/>
                    <a:ea typeface="Calibri" panose="020F0502020204030204" pitchFamily="34" charset="0"/>
                    <a:cs typeface="Arial" panose="020B0604020202020204" pitchFamily="34" charset="0"/>
                  </a:rPr>
                  <a:t>cửa.</a:t>
                </a:r>
              </a:p>
              <a:p>
                <a:pPr marL="571500" indent="-571500" algn="just">
                  <a:lnSpc>
                    <a:spcPct val="150000"/>
                  </a:lnSpc>
                  <a:buFont typeface="Arial" panose="020B0604020202020204" pitchFamily="34" charset="0"/>
                  <a:buChar char="•"/>
                </a:pPr>
                <a:r>
                  <a:rPr lang="en-US" sz="3600" kern="100" smtClean="0">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en-US" sz="3600" i="1" kern="100" smtClean="0">
                        <a:effectLst/>
                        <a:latin typeface="Cambria Math" panose="02040503050406030204" pitchFamily="18" charset="0"/>
                        <a:ea typeface="Calibri" panose="020F0502020204030204" pitchFamily="34" charset="0"/>
                        <a:cs typeface="Arial" panose="020B0604020202020204" pitchFamily="34" charset="0"/>
                      </a:rPr>
                      <m:t>𝑂</m:t>
                    </m:r>
                  </m:oMath>
                </a14:m>
                <a:r>
                  <a:rPr lang="en-US" sz="3600" kern="100">
                    <a:effectLst/>
                    <a:latin typeface="Arial" panose="020B0604020202020204" pitchFamily="34" charset="0"/>
                    <a:ea typeface="Calibri" panose="020F0502020204030204" pitchFamily="34" charset="0"/>
                    <a:cs typeface="Arial" panose="020B0604020202020204" pitchFamily="34" charset="0"/>
                  </a:rPr>
                  <a:t> là điểm chính giữa của các cung tròn khung cửa và cánh cửa nên</a:t>
                </a:r>
                <a:r>
                  <a:rPr lang="en-US" sz="3600" kern="1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𝑂𝐼</m:t>
                    </m:r>
                  </m:oMath>
                </a14:m>
                <a:r>
                  <a:rPr lang="en-US" sz="3600" kern="100">
                    <a:effectLst/>
                    <a:latin typeface="Arial" panose="020B0604020202020204" pitchFamily="34" charset="0"/>
                    <a:ea typeface="Malgun Gothic" panose="020B0503020000020004" pitchFamily="34" charset="-127"/>
                    <a:cs typeface="Arial" panose="020B0604020202020204" pitchFamily="34" charset="0"/>
                  </a:rPr>
                  <a:t> vuông góc với đường kính khung cửa</a:t>
                </a:r>
                <a:r>
                  <a:rPr lang="en-US" sz="3600" kern="100">
                    <a:latin typeface="Arial" panose="020B0604020202020204" pitchFamily="34" charset="0"/>
                    <a:ea typeface="Malgun Gothic" panose="020B0503020000020004" pitchFamily="34" charset="-127"/>
                    <a:cs typeface="Arial" panose="020B0604020202020204" pitchFamily="34" charset="0"/>
                  </a:rPr>
                  <a:t>,</a:t>
                </a:r>
                <a:r>
                  <a:rPr lang="en-US" sz="3600" kern="100" smtClean="0">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3600" i="1" kern="100" smtClean="0">
                        <a:effectLst/>
                        <a:latin typeface="Cambria Math" panose="02040503050406030204" pitchFamily="18" charset="0"/>
                        <a:ea typeface="Calibri" panose="020F0502020204030204" pitchFamily="34" charset="0"/>
                        <a:cs typeface="Arial" panose="020B0604020202020204" pitchFamily="34" charset="0"/>
                      </a:rPr>
                      <m:t>𝑂𝐽</m:t>
                    </m:r>
                  </m:oMath>
                </a14:m>
                <a:r>
                  <a:rPr lang="en-US" sz="3600" kern="100">
                    <a:effectLst/>
                    <a:latin typeface="Arial" panose="020B0604020202020204" pitchFamily="34" charset="0"/>
                    <a:ea typeface="Calibri" panose="020F0502020204030204" pitchFamily="34" charset="0"/>
                    <a:cs typeface="Arial" panose="020B0604020202020204" pitchFamily="34" charset="0"/>
                  </a:rPr>
                  <a:t> vuông góc với đường kính cánh cửa.</a:t>
                </a:r>
              </a:p>
              <a:p>
                <a:pPr algn="just">
                  <a:lnSpc>
                    <a:spcPct val="150000"/>
                  </a:lnSpc>
                </a:pPr>
                <a14:m>
                  <m:oMathPara xmlns:m="http://schemas.openxmlformats.org/officeDocument/2006/math">
                    <m:oMathParaPr>
                      <m:jc m:val="centerGroup"/>
                    </m:oMathParaPr>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𝑂𝐼</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𝑚</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𝑂𝐽</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𝑚</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𝐼𝑂𝐽</m:t>
                        </m:r>
                      </m:e>
                    </m:acc>
                  </m:oMath>
                </a14:m>
                <a:r>
                  <a:rPr lang="en-US" sz="3600" kern="100">
                    <a:effectLst/>
                    <a:latin typeface="Arial" panose="020B0604020202020204" pitchFamily="34" charset="0"/>
                    <a:ea typeface="Malgun Gothic" panose="020B0503020000020004" pitchFamily="34" charset="-127"/>
                    <a:cs typeface="Arial" panose="020B0604020202020204" pitchFamily="34" charset="0"/>
                  </a:rPr>
                  <a:t> là một góc phẳng nhị </a:t>
                </a:r>
                <a:r>
                  <a:rPr lang="en-US" sz="3600" kern="100">
                    <a:effectLst/>
                    <a:latin typeface="Arial" panose="020B0604020202020204" pitchFamily="34" charset="0"/>
                    <a:ea typeface="Malgun Gothic" panose="020B0503020000020004" pitchFamily="34" charset="-127"/>
                    <a:cs typeface="Arial" panose="020B0604020202020204" pitchFamily="34" charset="0"/>
                  </a:rPr>
                  <a:t>diện </a:t>
                </a:r>
                <a:r>
                  <a:rPr lang="en-US" sz="3600" kern="100" smtClean="0">
                    <a:effectLst/>
                    <a:latin typeface="Arial" panose="020B0604020202020204" pitchFamily="34" charset="0"/>
                    <a:ea typeface="Malgun Gothic" panose="020B0503020000020004" pitchFamily="34" charset="-127"/>
                    <a:cs typeface="Arial" panose="020B0604020202020204" pitchFamily="34" charset="0"/>
                  </a:rPr>
                  <a:t>của góc </a:t>
                </a:r>
                <a:r>
                  <a:rPr lang="en-US" sz="3600" kern="100">
                    <a:effectLst/>
                    <a:latin typeface="Arial" panose="020B0604020202020204" pitchFamily="34" charset="0"/>
                    <a:ea typeface="Malgun Gothic" panose="020B0503020000020004" pitchFamily="34" charset="-127"/>
                    <a:cs typeface="Arial" panose="020B0604020202020204" pitchFamily="34" charset="0"/>
                  </a:rPr>
                  <a:t>nhị diện </a:t>
                </a:r>
                <a:r>
                  <a:rPr lang="en-US" sz="3600" kern="100">
                    <a:effectLst/>
                    <a:latin typeface="Arial" panose="020B0604020202020204" pitchFamily="34" charset="0"/>
                    <a:ea typeface="Malgun Gothic" panose="020B0503020000020004" pitchFamily="34" charset="-127"/>
                    <a:cs typeface="Arial" panose="020B0604020202020204" pitchFamily="34" charset="0"/>
                  </a:rPr>
                  <a:t>có </a:t>
                </a:r>
                <a:r>
                  <a:rPr lang="en-US" sz="3600" kern="100" smtClean="0">
                    <a:effectLst/>
                    <a:latin typeface="Arial" panose="020B0604020202020204" pitchFamily="34" charset="0"/>
                    <a:ea typeface="Malgun Gothic" panose="020B0503020000020004" pitchFamily="34" charset="-127"/>
                    <a:cs typeface="Arial" panose="020B0604020202020204" pitchFamily="34" charset="0"/>
                  </a:rPr>
                  <a:t>hai cạnh </a:t>
                </a:r>
                <a:r>
                  <a:rPr lang="en-US" sz="3600" kern="100">
                    <a:effectLst/>
                    <a:latin typeface="Arial" panose="020B0604020202020204" pitchFamily="34" charset="0"/>
                    <a:ea typeface="Malgun Gothic" panose="020B0503020000020004" pitchFamily="34" charset="-127"/>
                    <a:cs typeface="Arial" panose="020B0604020202020204" pitchFamily="34" charset="0"/>
                  </a:rPr>
                  <a:t>tương ứng chứa cánh và khung </a:t>
                </a:r>
                <a:r>
                  <a:rPr lang="en-US" sz="3600" kern="100">
                    <a:effectLst/>
                    <a:latin typeface="Arial" panose="020B0604020202020204" pitchFamily="34" charset="0"/>
                    <a:ea typeface="Malgun Gothic" panose="020B0503020000020004" pitchFamily="34" charset="-127"/>
                    <a:cs typeface="Arial" panose="020B0604020202020204" pitchFamily="34" charset="0"/>
                  </a:rPr>
                  <a:t>cửa</a:t>
                </a:r>
                <a:r>
                  <a:rPr lang="en-US" sz="3600" kern="100" smtClean="0">
                    <a:effectLst/>
                    <a:latin typeface="Arial" panose="020B0604020202020204" pitchFamily="34" charset="0"/>
                    <a:ea typeface="Malgun Gothic" panose="020B0503020000020004" pitchFamily="34" charset="-127"/>
                    <a:cs typeface="Arial" panose="020B0604020202020204" pitchFamily="34" charset="0"/>
                  </a:rPr>
                  <a:t>.</a:t>
                </a:r>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46647" y="1651926"/>
                <a:ext cx="16994706" cy="7598619"/>
              </a:xfrm>
              <a:prstGeom prst="rect">
                <a:avLst/>
              </a:prstGeom>
              <a:blipFill>
                <a:blip r:embed="rId6"/>
                <a:stretch>
                  <a:fillRect l="-1076" r="-1112" b="-803"/>
                </a:stretch>
              </a:blipFill>
            </p:spPr>
            <p:txBody>
              <a:bodyPr/>
              <a:lstStyle/>
              <a:p>
                <a:r>
                  <a:rPr lang="en-US">
                    <a:noFill/>
                  </a:rPr>
                  <a:t> </a:t>
                </a:r>
              </a:p>
            </p:txBody>
          </p:sp>
        </mc:Fallback>
      </mc:AlternateContent>
    </p:spTree>
    <p:extLst>
      <p:ext uri="{BB962C8B-B14F-4D97-AF65-F5344CB8AC3E}">
        <p14:creationId xmlns:p14="http://schemas.microsoft.com/office/powerpoint/2010/main" val="135669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9931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8" name="Group 8"/>
          <p:cNvGrpSpPr/>
          <p:nvPr/>
        </p:nvGrpSpPr>
        <p:grpSpPr>
          <a:xfrm>
            <a:off x="228600" y="174458"/>
            <a:ext cx="17830800" cy="990599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p:cNvPicPr>
            <a:picLocks noChangeAspect="1"/>
          </p:cNvPicPr>
          <p:nvPr/>
        </p:nvPicPr>
        <p:blipFill>
          <a:blip r:embed="rId4"/>
          <a:stretch>
            <a:fillRect/>
          </a:stretch>
        </p:blipFill>
        <p:spPr>
          <a:xfrm rot="2968059">
            <a:off x="997712" y="8877323"/>
            <a:ext cx="1182727" cy="1365622"/>
          </a:xfrm>
          <a:prstGeom prst="rect">
            <a:avLst/>
          </a:prstGeom>
        </p:spPr>
      </p:pic>
      <p:sp>
        <p:nvSpPr>
          <p:cNvPr id="17" name="Rectangle 16"/>
          <p:cNvSpPr/>
          <p:nvPr/>
        </p:nvSpPr>
        <p:spPr>
          <a:xfrm>
            <a:off x="8532294" y="598095"/>
            <a:ext cx="1223412" cy="830805"/>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50" b="1" i="1" u="sng"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365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 name="Picture 1"/>
          <p:cNvPicPr>
            <a:picLocks noChangeAspect="1"/>
          </p:cNvPicPr>
          <p:nvPr/>
        </p:nvPicPr>
        <p:blipFill>
          <a:blip r:embed="rId5"/>
          <a:stretch>
            <a:fillRect/>
          </a:stretch>
        </p:blipFill>
        <p:spPr>
          <a:xfrm>
            <a:off x="16467818" y="563853"/>
            <a:ext cx="1212753" cy="89928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784058" y="1946251"/>
                <a:ext cx="16687800" cy="6397649"/>
              </a:xfrm>
              <a:prstGeom prst="rect">
                <a:avLst/>
              </a:prstGeom>
            </p:spPr>
            <p:txBody>
              <a:bodyPr wrap="square">
                <a:spAutoFit/>
              </a:bodyPr>
              <a:lstStyle/>
              <a:p>
                <a:pPr marL="571500" marR="0" lvl="0" indent="-571500" algn="just" defTabSz="914400" rtl="0" eaLnBrk="1" fontAlgn="auto" latinLnBrk="0" hangingPunct="1">
                  <a:lnSpc>
                    <a:spcPct val="165000"/>
                  </a:lnSpc>
                  <a:spcBef>
                    <a:spcPts val="0"/>
                  </a:spcBef>
                  <a:spcAft>
                    <a:spcPts val="0"/>
                  </a:spcAft>
                  <a:buClrTx/>
                  <a:buSzTx/>
                  <a:buFont typeface="Arial" panose="020B0604020202020204" pitchFamily="34" charset="0"/>
                  <a:buChar char="•"/>
                  <a:tabLst/>
                  <a:defRPr/>
                </a:pPr>
                <a:r>
                  <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a:t>
                </a:r>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𝑚</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𝑂𝐼</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𝑚</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𝑂𝐽</m:t>
                    </m:r>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𝑚</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𝐼𝐽</m:t>
                    </m:r>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𝐼𝐽</m:t>
                    </m:r>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cũng vuông góc với các đường kính cánh cửa và khung cửa. </a:t>
                </a:r>
                <a:endPar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 </a:t>
                </a:r>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𝐼𝐽</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40</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cm</m:t>
                    </m:r>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Mặt khác </a:t>
                </a:r>
                <a14:m>
                  <m:oMath xmlns:m="http://schemas.openxmlformats.org/officeDocument/2006/math">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𝑂𝐼</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𝑂𝐽</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40</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cm</m:t>
                    </m:r>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 tam giác </a:t>
                </a:r>
                <a14:m>
                  <m:oMath xmlns:m="http://schemas.openxmlformats.org/officeDocument/2006/math">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𝑂𝐼𝐽</m:t>
                    </m:r>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đều và </a:t>
                </a:r>
                <a14:m>
                  <m:oMath xmlns:m="http://schemas.openxmlformats.org/officeDocument/2006/math">
                    <m:acc>
                      <m:accPr>
                        <m:chr m:val="̂"/>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𝐼𝑂𝐽</m:t>
                        </m:r>
                      </m:e>
                    </m:acc>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e>
                      <m:sup>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để khoảng cách </a:t>
                </a:r>
                <a14:m>
                  <m:oMath xmlns:m="http://schemas.openxmlformats.org/officeDocument/2006/math">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𝑑</m:t>
                    </m:r>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giữa đường kính cánh của và đường kính khung cửa bằng 40 cm thì góc nhị diện có hai cạnh tương ứng chứa cánh và khung </a:t>
                </a:r>
                <a:r>
                  <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cửa </a:t>
                </a:r>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 số đo </a:t>
                </a:r>
                <a:r>
                  <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sup>
                    </m:s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84058" y="1946251"/>
                <a:ext cx="16687800" cy="6397649"/>
              </a:xfrm>
              <a:prstGeom prst="rect">
                <a:avLst/>
              </a:prstGeom>
              <a:blipFill>
                <a:blip r:embed="rId6"/>
                <a:stretch>
                  <a:fillRect l="-1133" r="-1096" b="-2571"/>
                </a:stretch>
              </a:blipFill>
            </p:spPr>
            <p:txBody>
              <a:bodyPr/>
              <a:lstStyle/>
              <a:p>
                <a:r>
                  <a:rPr lang="en-US">
                    <a:noFill/>
                  </a:rPr>
                  <a:t> </a:t>
                </a:r>
              </a:p>
            </p:txBody>
          </p:sp>
        </mc:Fallback>
      </mc:AlternateContent>
    </p:spTree>
    <p:extLst>
      <p:ext uri="{BB962C8B-B14F-4D97-AF65-F5344CB8AC3E}">
        <p14:creationId xmlns:p14="http://schemas.microsoft.com/office/powerpoint/2010/main" val="2570553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rot="16200000">
            <a:off x="-9644221" y="4653119"/>
            <a:ext cx="18678839" cy="1676401"/>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886328" y="546437"/>
            <a:ext cx="4267199" cy="10156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lnSpc>
                <a:spcPct val="150000"/>
              </a:lnSpc>
              <a:spcAft>
                <a:spcPts val="1200"/>
              </a:spcAft>
            </a:pPr>
            <a:r>
              <a:rPr lang="en-US" sz="4000" b="1" kern="100" smtClean="0">
                <a:solidFill>
                  <a:srgbClr val="FFFF00"/>
                </a:solidFill>
                <a:latin typeface="Arial" panose="020B0604020202020204" pitchFamily="34" charset="0"/>
                <a:ea typeface="Malgun Gothic" panose="020B0503020000020004" pitchFamily="34" charset="-127"/>
                <a:cs typeface="Arial" panose="020B0604020202020204" pitchFamily="34" charset="0"/>
              </a:rPr>
              <a:t>Kinh </a:t>
            </a:r>
            <a:r>
              <a:rPr lang="en-US" sz="4000" b="1" kern="100">
                <a:solidFill>
                  <a:srgbClr val="FFFF00"/>
                </a:solidFill>
                <a:latin typeface="Arial" panose="020B0604020202020204" pitchFamily="34" charset="0"/>
                <a:ea typeface="Malgun Gothic" panose="020B0503020000020004" pitchFamily="34" charset="-127"/>
                <a:cs typeface="Arial" panose="020B0604020202020204" pitchFamily="34" charset="0"/>
              </a:rPr>
              <a:t>độ và vĩ độ</a:t>
            </a:r>
            <a:endParaRPr lang="en-US" sz="4000" kern="100">
              <a:solidFill>
                <a:srgbClr val="FFFF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842212" y="1866900"/>
            <a:ext cx="5694659" cy="1608325"/>
          </a:xfrm>
          <a:prstGeom prst="rect">
            <a:avLst/>
          </a:prstGeom>
        </p:spPr>
        <p:txBody>
          <a:bodyPr wrap="square">
            <a:spAutoFit/>
          </a:bodyPr>
          <a:lstStyle/>
          <a:p>
            <a:pPr algn="just">
              <a:lnSpc>
                <a:spcPct val="150000"/>
              </a:lnSpc>
              <a:spcAft>
                <a:spcPts val="1200"/>
              </a:spcAft>
            </a:pPr>
            <a:r>
              <a:rPr lang="en-US" sz="3500" kern="100">
                <a:latin typeface="Arial" panose="020B0604020202020204" pitchFamily="34" charset="0"/>
                <a:ea typeface="Malgun Gothic" panose="020B0503020000020004" pitchFamily="34" charset="-127"/>
                <a:cs typeface="Arial" panose="020B0604020202020204" pitchFamily="34" charset="0"/>
              </a:rPr>
              <a:t>- Hình ảnh các kinh tuyến và vĩ tuyến</a:t>
            </a:r>
            <a:endParaRPr lang="en-US" sz="3500" kern="1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Lst>
          </a:blip>
          <a:stretch>
            <a:fillRect/>
          </a:stretch>
        </p:blipFill>
        <p:spPr>
          <a:xfrm>
            <a:off x="991719" y="4229100"/>
            <a:ext cx="6181997" cy="4419600"/>
          </a:xfrm>
          <a:prstGeom prst="rect">
            <a:avLst/>
          </a:prstGeom>
        </p:spPr>
      </p:pic>
      <p:cxnSp>
        <p:nvCxnSpPr>
          <p:cNvPr id="10" name="Straight Connector 9"/>
          <p:cNvCxnSpPr/>
          <p:nvPr/>
        </p:nvCxnSpPr>
        <p:spPr>
          <a:xfrm>
            <a:off x="7507706" y="450182"/>
            <a:ext cx="0" cy="97155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4" name="Rectangle 13"/>
              <p:cNvSpPr/>
              <p:nvPr/>
            </p:nvSpPr>
            <p:spPr>
              <a:xfrm>
                <a:off x="7877210" y="295513"/>
                <a:ext cx="10066466" cy="3323987"/>
              </a:xfrm>
              <a:prstGeom prst="rect">
                <a:avLst/>
              </a:prstGeom>
            </p:spPr>
            <p:txBody>
              <a:bodyPr wrap="square">
                <a:spAutoFit/>
              </a:bodyPr>
              <a:lstStyle/>
              <a:p>
                <a:pPr algn="just">
                  <a:lnSpc>
                    <a:spcPct val="150000"/>
                  </a:lnSpc>
                  <a:spcAft>
                    <a:spcPts val="1200"/>
                  </a:spcAft>
                </a:pPr>
                <a:r>
                  <a:rPr lang="en-US" sz="3500" kern="100">
                    <a:latin typeface="Arial" panose="020B0604020202020204" pitchFamily="34" charset="0"/>
                    <a:ea typeface="Malgun Gothic" panose="020B0503020000020004" pitchFamily="34" charset="-127"/>
                    <a:cs typeface="Arial" panose="020B0604020202020204" pitchFamily="34" charset="0"/>
                  </a:rPr>
                  <a:t>- Kinh độ của điểm </a:t>
                </a:r>
                <a14:m>
                  <m:oMath xmlns:m="http://schemas.openxmlformats.org/officeDocument/2006/math">
                    <m:r>
                      <a:rPr lang="en-US" sz="3500" i="1" kern="100" smtClean="0">
                        <a:latin typeface="Cambria Math" panose="02040503050406030204" pitchFamily="18" charset="0"/>
                        <a:ea typeface="Malgun Gothic" panose="020B0503020000020004" pitchFamily="34" charset="-127"/>
                        <a:cs typeface="Arial" panose="020B0604020202020204" pitchFamily="34" charset="0"/>
                      </a:rPr>
                      <m:t>𝑃</m:t>
                    </m:r>
                  </m:oMath>
                </a14:m>
                <a:r>
                  <a:rPr lang="en-US" sz="3500" kern="100">
                    <a:latin typeface="Arial" panose="020B0604020202020204" pitchFamily="34" charset="0"/>
                    <a:ea typeface="Malgun Gothic" panose="020B0503020000020004" pitchFamily="34" charset="-127"/>
                    <a:cs typeface="Arial" panose="020B0604020202020204" pitchFamily="34" charset="0"/>
                  </a:rPr>
                  <a:t> trên Trái Đất là: số đo của góc nhị diện có hai cạnh tương ứng chứa kinh tuyến gốc và kinh tuyến đi qua  </a:t>
                </a:r>
                <a14:m>
                  <m:oMath xmlns:m="http://schemas.openxmlformats.org/officeDocument/2006/math">
                    <m:r>
                      <a:rPr lang="en-US" sz="3500" i="1" kern="100" smtClean="0">
                        <a:latin typeface="Cambria Math" panose="02040503050406030204" pitchFamily="18" charset="0"/>
                        <a:ea typeface="Malgun Gothic" panose="020B0503020000020004" pitchFamily="34" charset="-127"/>
                        <a:cs typeface="Arial" panose="020B0604020202020204" pitchFamily="34" charset="0"/>
                      </a:rPr>
                      <m:t>𝑃</m:t>
                    </m:r>
                  </m:oMath>
                </a14:m>
                <a:r>
                  <a:rPr lang="en-US" sz="3500" kern="100">
                    <a:latin typeface="Arial" panose="020B0604020202020204" pitchFamily="34" charset="0"/>
                    <a:ea typeface="Malgun Gothic" panose="020B0503020000020004" pitchFamily="34" charset="-127"/>
                    <a:cs typeface="Arial" panose="020B0604020202020204" pitchFamily="34" charset="0"/>
                  </a:rPr>
                  <a:t> (cạnh của góc nhị diện này là trục Trái </a:t>
                </a:r>
                <a:r>
                  <a:rPr lang="en-US" sz="3500" kern="100">
                    <a:latin typeface="Arial" panose="020B0604020202020204" pitchFamily="34" charset="0"/>
                    <a:ea typeface="Malgun Gothic" panose="020B0503020000020004" pitchFamily="34" charset="-127"/>
                    <a:cs typeface="Arial" panose="020B0604020202020204" pitchFamily="34" charset="0"/>
                  </a:rPr>
                  <a:t>Đất</a:t>
                </a:r>
                <a:r>
                  <a:rPr lang="en-US" sz="3500" kern="100" smtClean="0">
                    <a:latin typeface="Arial" panose="020B0604020202020204" pitchFamily="34" charset="0"/>
                    <a:ea typeface="Malgun Gothic" panose="020B0503020000020004" pitchFamily="34" charset="-127"/>
                    <a:cs typeface="Arial" panose="020B0604020202020204" pitchFamily="34" charset="0"/>
                  </a:rPr>
                  <a:t>).</a:t>
                </a:r>
                <a:endParaRPr lang="en-US" sz="35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7877210" y="295513"/>
                <a:ext cx="10066466" cy="3323987"/>
              </a:xfrm>
              <a:prstGeom prst="rect">
                <a:avLst/>
              </a:prstGeom>
              <a:blipFill>
                <a:blip r:embed="rId5"/>
                <a:stretch>
                  <a:fillRect l="-1755" r="-1755" b="-2564"/>
                </a:stretch>
              </a:blipFill>
            </p:spPr>
            <p:txBody>
              <a:bodyPr/>
              <a:lstStyle/>
              <a:p>
                <a:r>
                  <a:rPr lang="en-US">
                    <a:noFill/>
                  </a:rPr>
                  <a:t> </a:t>
                </a:r>
              </a:p>
            </p:txBody>
          </p:sp>
        </mc:Fallback>
      </mc:AlternateContent>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268200" y="3702718"/>
            <a:ext cx="5817752" cy="5806023"/>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7900156" y="3691771"/>
                <a:ext cx="4267200" cy="6709529"/>
              </a:xfrm>
              <a:prstGeom prst="rect">
                <a:avLst/>
              </a:prstGeom>
            </p:spPr>
            <p:txBody>
              <a:bodyPr wrap="square">
                <a:spAutoFit/>
              </a:bodyPr>
              <a:lstStyle/>
              <a:p>
                <a:pPr lvl="0" algn="just">
                  <a:lnSpc>
                    <a:spcPct val="150000"/>
                  </a:lnSpc>
                  <a:spcAft>
                    <a:spcPts val="1200"/>
                  </a:spcAft>
                </a:pPr>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 Vĩ độ của điểm </a:t>
                </a:r>
                <a14:m>
                  <m:oMath xmlns:m="http://schemas.openxmlformats.org/officeDocument/2006/math">
                    <m:r>
                      <a:rPr lang="en-US" sz="3500" i="1" kern="100">
                        <a:solidFill>
                          <a:prstClr val="black"/>
                        </a:solidFill>
                        <a:latin typeface="Cambria Math" panose="02040503050406030204" pitchFamily="18" charset="0"/>
                        <a:ea typeface="Malgun Gothic" panose="020B0503020000020004" pitchFamily="34" charset="-127"/>
                        <a:cs typeface="Arial" panose="020B0604020202020204" pitchFamily="34" charset="0"/>
                      </a:rPr>
                      <m:t>𝑃</m:t>
                    </m:r>
                  </m:oMath>
                </a14:m>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 trên Trái Đất là: số đo của góc giữa mặt phẳng chứa đường </a:t>
                </a:r>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xích</a:t>
                </a:r>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đạo và </a:t>
                </a:r>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đường thẳng nối </a:t>
                </a:r>
                <a14:m>
                  <m:oMath xmlns:m="http://schemas.openxmlformats.org/officeDocument/2006/math">
                    <m:r>
                      <a:rPr lang="en-US" sz="3500" i="1" kern="100">
                        <a:solidFill>
                          <a:prstClr val="black"/>
                        </a:solidFill>
                        <a:latin typeface="Cambria Math" panose="02040503050406030204" pitchFamily="18" charset="0"/>
                        <a:ea typeface="Malgun Gothic" panose="020B0503020000020004" pitchFamily="34" charset="-127"/>
                        <a:cs typeface="Arial" panose="020B0604020202020204" pitchFamily="34" charset="0"/>
                      </a:rPr>
                      <m:t>𝑃</m:t>
                    </m:r>
                  </m:oMath>
                </a14:m>
                <a:r>
                  <a:rPr lang="en-US" sz="3500" kern="100">
                    <a:solidFill>
                      <a:prstClr val="black"/>
                    </a:solidFill>
                    <a:latin typeface="Arial" panose="020B0604020202020204" pitchFamily="34" charset="0"/>
                    <a:ea typeface="Malgun Gothic" panose="020B0503020000020004" pitchFamily="34" charset="-127"/>
                    <a:cs typeface="Arial" panose="020B0604020202020204" pitchFamily="34" charset="0"/>
                  </a:rPr>
                  <a:t> với tâm Trái Đất.</a:t>
                </a:r>
                <a:endParaRPr lang="en-US" sz="35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1200"/>
                  </a:spcAft>
                </a:pPr>
                <a:endParaRPr lang="en-US" sz="35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7900156" y="3691771"/>
                <a:ext cx="4267200" cy="6709529"/>
              </a:xfrm>
              <a:prstGeom prst="rect">
                <a:avLst/>
              </a:prstGeom>
              <a:blipFill>
                <a:blip r:embed="rId8"/>
                <a:stretch>
                  <a:fillRect l="-4286" r="-4143"/>
                </a:stretch>
              </a:blipFill>
            </p:spPr>
            <p:txBody>
              <a:bodyPr/>
              <a:lstStyle/>
              <a:p>
                <a:r>
                  <a:rPr lang="en-US">
                    <a:noFill/>
                  </a:rPr>
                  <a:t> </a:t>
                </a:r>
              </a:p>
            </p:txBody>
          </p:sp>
        </mc:Fallback>
      </mc:AlternateContent>
    </p:spTree>
    <p:extLst>
      <p:ext uri="{BB962C8B-B14F-4D97-AF65-F5344CB8AC3E}">
        <p14:creationId xmlns:p14="http://schemas.microsoft.com/office/powerpoint/2010/main" val="1981714027"/>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par>
                                <p:cTn id="30" presetID="9"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par>
                                <p:cTn id="33" presetID="9"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4"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rot="16200000">
            <a:off x="-9644221" y="4653119"/>
            <a:ext cx="18678839" cy="1676401"/>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14" name="Rectangle 13"/>
              <p:cNvSpPr/>
              <p:nvPr/>
            </p:nvSpPr>
            <p:spPr>
              <a:xfrm>
                <a:off x="930442" y="876300"/>
                <a:ext cx="8229600" cy="7743338"/>
              </a:xfrm>
              <a:prstGeom prst="rect">
                <a:avLst/>
              </a:prstGeom>
            </p:spPr>
            <p:txBody>
              <a:bodyPr wrap="square">
                <a:spAutoFit/>
              </a:bodyPr>
              <a:lstStyle/>
              <a:p>
                <a:pPr algn="just">
                  <a:lnSpc>
                    <a:spcPct val="165000"/>
                  </a:lnSpc>
                  <a:spcBef>
                    <a:spcPts val="600"/>
                  </a:spcBef>
                  <a:spcAft>
                    <a:spcPts val="600"/>
                  </a:spcAft>
                </a:pPr>
                <a:r>
                  <a:rPr lang="en-US" sz="3600" kern="100" smtClean="0">
                    <a:solidFill>
                      <a:srgbClr val="202122"/>
                    </a:solidFill>
                    <a:latin typeface="Arial" panose="020B0604020202020204" pitchFamily="34" charset="0"/>
                    <a:ea typeface="Calibri" panose="020F0502020204030204" pitchFamily="34" charset="0"/>
                    <a:cs typeface="Arial" panose="020B0604020202020204" pitchFamily="34" charset="0"/>
                  </a:rPr>
                  <a:t>- Vĩ </a:t>
                </a:r>
                <a:r>
                  <a:rPr lang="en-US" sz="3600" kern="100">
                    <a:solidFill>
                      <a:srgbClr val="202122"/>
                    </a:solidFill>
                    <a:latin typeface="Arial" panose="020B0604020202020204" pitchFamily="34" charset="0"/>
                    <a:ea typeface="Calibri" panose="020F0502020204030204" pitchFamily="34" charset="0"/>
                    <a:cs typeface="Arial" panose="020B0604020202020204" pitchFamily="34" charset="0"/>
                  </a:rPr>
                  <a:t>độ phi</a:t>
                </a:r>
                <a14:m>
                  <m:oMath xmlns:m="http://schemas.openxmlformats.org/officeDocument/2006/math">
                    <m:r>
                      <a:rPr lang="en-US" sz="3600" i="1" kern="100">
                        <a:solidFill>
                          <a:srgbClr val="202122"/>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202122"/>
                        </a:solidFill>
                        <a:effectLst/>
                        <a:latin typeface="Cambria Math" panose="02040503050406030204" pitchFamily="18" charset="0"/>
                        <a:ea typeface="Calibri" panose="020F0502020204030204" pitchFamily="34" charset="0"/>
                        <a:cs typeface="Times New Roman" panose="02020603050405020304" pitchFamily="18" charset="0"/>
                      </a:rPr>
                      <m:t>𝜑</m:t>
                    </m:r>
                    <m:r>
                      <a:rPr lang="en-US" sz="3600" i="1" kern="100">
                        <a:solidFill>
                          <a:srgbClr val="202122"/>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solidFill>
                      <a:srgbClr val="202122"/>
                    </a:solidFill>
                    <a:effectLst/>
                    <a:latin typeface="Arial" panose="020B0604020202020204" pitchFamily="34" charset="0"/>
                    <a:ea typeface="Calibri" panose="020F0502020204030204" pitchFamily="34" charset="0"/>
                    <a:cs typeface="Arial" panose="020B0604020202020204" pitchFamily="34" charset="0"/>
                  </a:rPr>
                  <a:t> và Kinh độ lambda </a:t>
                </a:r>
                <a14:m>
                  <m:oMath xmlns:m="http://schemas.openxmlformats.org/officeDocument/2006/math">
                    <m:d>
                      <m:dPr>
                        <m:ctrlPr>
                          <a:rPr lang="en-US" sz="3600" i="1" kern="100">
                            <a:solidFill>
                              <a:srgbClr val="202122"/>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solidFill>
                              <a:srgbClr val="202122"/>
                            </a:solidFill>
                            <a:effectLst/>
                            <a:latin typeface="Cambria Math" panose="02040503050406030204" pitchFamily="18" charset="0"/>
                            <a:ea typeface="Calibri" panose="020F0502020204030204" pitchFamily="34" charset="0"/>
                            <a:cs typeface="Times New Roman" panose="02020603050405020304" pitchFamily="18" charset="0"/>
                          </a:rPr>
                          <m:t>𝜆</m:t>
                        </m:r>
                      </m:e>
                    </m:d>
                  </m:oMath>
                </a14:m>
                <a:endParaRPr lang="en-US" sz="3600" kern="100" smtClean="0">
                  <a:solidFill>
                    <a:srgbClr val="202122"/>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65000"/>
                  </a:lnSpc>
                  <a:spcBef>
                    <a:spcPts val="600"/>
                  </a:spcBef>
                  <a:spcAft>
                    <a:spcPts val="600"/>
                  </a:spcAft>
                </a:pPr>
                <a:r>
                  <a:rPr lang="en-US" sz="3600" kern="100" smtClean="0">
                    <a:solidFill>
                      <a:prstClr val="black"/>
                    </a:solidFill>
                    <a:latin typeface="Arial" panose="020B0604020202020204" pitchFamily="34" charset="0"/>
                    <a:ea typeface="Malgun Gothic" panose="020B0503020000020004" pitchFamily="34" charset="-127"/>
                    <a:cs typeface="Arial" panose="020B0604020202020204" pitchFamily="34" charset="0"/>
                  </a:rPr>
                  <a:t>- Mỗi điểm trên Trái Đất sẽ thuộc một trong hai bán </a:t>
                </a:r>
                <a:r>
                  <a:rPr lang="en-US" sz="3600" kern="100">
                    <a:solidFill>
                      <a:prstClr val="black"/>
                    </a:solidFill>
                    <a:latin typeface="Arial" panose="020B0604020202020204" pitchFamily="34" charset="0"/>
                    <a:ea typeface="Malgun Gothic" panose="020B0503020000020004" pitchFamily="34" charset="-127"/>
                    <a:cs typeface="Arial" panose="020B0604020202020204" pitchFamily="34" charset="0"/>
                  </a:rPr>
                  <a:t>cầu Bắc hoặc Nam và thuộc nửa Đông hay nửa Tây.</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65000"/>
                  </a:lnSpc>
                  <a:spcBef>
                    <a:spcPts val="600"/>
                  </a:spcBef>
                  <a:spcAft>
                    <a:spcPts val="600"/>
                  </a:spcAft>
                </a:pPr>
                <a:r>
                  <a:rPr lang="en-US" sz="3600" b="1" i="1" kern="100">
                    <a:solidFill>
                      <a:srgbClr val="1F497D"/>
                    </a:solidFill>
                    <a:latin typeface="Arial" panose="020B0604020202020204" pitchFamily="34" charset="0"/>
                    <a:ea typeface="Malgun Gothic" panose="020B0503020000020004" pitchFamily="34" charset="-127"/>
                    <a:cs typeface="Arial" panose="020B0604020202020204" pitchFamily="34" charset="0"/>
                  </a:rPr>
                  <a:t>Ví dụ: </a:t>
                </a:r>
                <a:r>
                  <a:rPr lang="en-US" sz="3600" kern="100">
                    <a:solidFill>
                      <a:prstClr val="black"/>
                    </a:solidFill>
                    <a:latin typeface="Arial" panose="020B0604020202020204" pitchFamily="34" charset="0"/>
                    <a:ea typeface="Malgun Gothic" panose="020B0503020000020004" pitchFamily="34" charset="-127"/>
                    <a:cs typeface="Arial" panose="020B0604020202020204" pitchFamily="34" charset="0"/>
                  </a:rPr>
                  <a:t>Bia Chủ quyền đảo Song Tử Tây có vị trí: </a:t>
                </a:r>
                <a14:m>
                  <m:oMath xmlns:m="http://schemas.openxmlformats.org/officeDocument/2006/math">
                    <m:sSup>
                      <m:sSup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11</m:t>
                        </m:r>
                      </m:e>
                      <m: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𝑜</m:t>
                        </m:r>
                      </m:sup>
                    </m:sSup>
                    <m:sSup>
                      <m:sSup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25</m:t>
                        </m:r>
                      </m:e>
                      <m: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up>
                    </m:sSup>
                    <m:sSup>
                      <m:sSup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55</m:t>
                        </m:r>
                      </m:e>
                      <m: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up>
                    </m:s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𝑁</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114</m:t>
                        </m:r>
                      </m:e>
                      <m: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𝑜</m:t>
                        </m:r>
                      </m:sup>
                    </m:sSup>
                    <m:sSup>
                      <m:sSup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8</m:t>
                        </m:r>
                      </m:e>
                      <m: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up>
                    </m:sSup>
                    <m:sSup>
                      <m:sSupPr>
                        <m:ctrlP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00</m:t>
                        </m:r>
                      </m:e>
                      <m: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up>
                    </m:sSup>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𝐸</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65000"/>
                  </a:lnSpc>
                  <a:spcBef>
                    <a:spcPts val="600"/>
                  </a:spcBef>
                  <a:spcAft>
                    <a:spcPts val="600"/>
                  </a:spcAft>
                </a:pPr>
                <a:r>
                  <a:rPr lang="en-US" sz="3600">
                    <a:solidFill>
                      <a:prstClr val="black"/>
                    </a:solidFill>
                    <a:latin typeface="Arial" panose="020B0604020202020204" pitchFamily="34" charset="0"/>
                    <a:ea typeface="Malgun Gothic" panose="020B0503020000020004" pitchFamily="34" charset="-127"/>
                    <a:cs typeface="Arial" panose="020B0604020202020204" pitchFamily="34" charset="0"/>
                  </a:rPr>
                  <a:t>(chú thích: latitude- vĩ độ, longitude – kinh </a:t>
                </a:r>
                <a:r>
                  <a:rPr lang="en-US" sz="3600">
                    <a:solidFill>
                      <a:prstClr val="black"/>
                    </a:solidFill>
                    <a:latin typeface="Arial" panose="020B0604020202020204" pitchFamily="34" charset="0"/>
                    <a:ea typeface="Malgun Gothic" panose="020B0503020000020004" pitchFamily="34" charset="-127"/>
                    <a:cs typeface="Arial" panose="020B0604020202020204" pitchFamily="34" charset="0"/>
                  </a:rPr>
                  <a:t>độ</a:t>
                </a:r>
                <a:r>
                  <a:rPr lang="en-US" sz="3600" smtClean="0">
                    <a:solidFill>
                      <a:prstClr val="black"/>
                    </a:solidFill>
                    <a:latin typeface="Arial" panose="020B0604020202020204" pitchFamily="34" charset="0"/>
                    <a:ea typeface="Malgun Gothic" panose="020B0503020000020004" pitchFamily="34" charset="-127"/>
                    <a:cs typeface="Arial" panose="020B0604020202020204" pitchFamily="34" charset="0"/>
                  </a:rPr>
                  <a:t>).</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930442" y="876300"/>
                <a:ext cx="8229600" cy="7743338"/>
              </a:xfrm>
              <a:prstGeom prst="rect">
                <a:avLst/>
              </a:prstGeom>
              <a:blipFill>
                <a:blip r:embed="rId3"/>
                <a:stretch>
                  <a:fillRect l="-2296" r="-2222" b="-2047"/>
                </a:stretch>
              </a:blipFill>
            </p:spPr>
            <p:txBody>
              <a:bodyPr/>
              <a:lstStyle/>
              <a:p>
                <a:r>
                  <a:rPr lang="en-US">
                    <a:noFill/>
                  </a:rPr>
                  <a:t> </a:t>
                </a:r>
              </a:p>
            </p:txBody>
          </p:sp>
        </mc:Fallback>
      </mc:AlternateContent>
      <p:pic>
        <p:nvPicPr>
          <p:cNvPr id="12" name="Picture 11" descr="undefined"/>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74442" y="876300"/>
            <a:ext cx="7770440" cy="7620000"/>
          </a:xfrm>
          <a:prstGeom prst="rect">
            <a:avLst/>
          </a:prstGeom>
          <a:noFill/>
          <a:ln>
            <a:noFill/>
          </a:ln>
        </p:spPr>
      </p:pic>
      <p:pic>
        <p:nvPicPr>
          <p:cNvPr id="8" name="Picture 7"/>
          <p:cNvPicPr>
            <a:picLocks noChangeAspect="1"/>
          </p:cNvPicPr>
          <p:nvPr/>
        </p:nvPicPr>
        <p:blipFill>
          <a:blip r:embed="rId6"/>
          <a:stretch>
            <a:fillRect/>
          </a:stretch>
        </p:blipFill>
        <p:spPr>
          <a:xfrm>
            <a:off x="15354516" y="8498305"/>
            <a:ext cx="2490366" cy="2494757"/>
          </a:xfrm>
          <a:prstGeom prst="rect">
            <a:avLst/>
          </a:prstGeom>
        </p:spPr>
      </p:pic>
    </p:spTree>
    <p:extLst>
      <p:ext uri="{BB962C8B-B14F-4D97-AF65-F5344CB8AC3E}">
        <p14:creationId xmlns:p14="http://schemas.microsoft.com/office/powerpoint/2010/main" val="4087730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sp>
        <p:nvSpPr>
          <p:cNvPr id="10" name="TextBox 10"/>
          <p:cNvSpPr txBox="1"/>
          <p:nvPr/>
        </p:nvSpPr>
        <p:spPr>
          <a:xfrm>
            <a:off x="3582546" y="591093"/>
            <a:ext cx="13914383" cy="49254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flipH="1">
            <a:off x="687075" y="5372100"/>
            <a:ext cx="4562454" cy="6918626"/>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Freeform 18"/>
          <p:cNvSpPr/>
          <p:nvPr/>
        </p:nvSpPr>
        <p:spPr>
          <a:xfrm>
            <a:off x="16334764" y="8229942"/>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6">
              <a:extLst>
                <a:ext uri="{96DAC541-7B7A-43D3-8B79-37D633B846F1}">
                  <asvg:svgBlip xmlns="" xmlns:asvg="http://schemas.microsoft.com/office/drawing/2016/SVG/main" r:embed="rId9"/>
                </a:ext>
              </a:extLst>
            </a:blip>
            <a:stretch>
              <a:fillRect l="-16131" t="-123580" r="-514491" b="-293597"/>
            </a:stretch>
          </a:blipFill>
        </p:spPr>
      </p:sp>
      <p:sp>
        <p:nvSpPr>
          <p:cNvPr id="19" name="Freeform 19"/>
          <p:cNvSpPr/>
          <p:nvPr/>
        </p:nvSpPr>
        <p:spPr>
          <a:xfrm>
            <a:off x="900929" y="4623546"/>
            <a:ext cx="996773" cy="1058857"/>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 xmlns:asvg="http://schemas.microsoft.com/office/drawing/2016/SVG/main" r:embed="rId11"/>
                </a:ext>
              </a:extLst>
            </a:blip>
            <a:stretch>
              <a:fillRect l="-154855" t="-80817" r="-404244" b="-344018"/>
            </a:stretch>
          </a:blipFill>
        </p:spPr>
      </p:sp>
      <p:grpSp>
        <p:nvGrpSpPr>
          <p:cNvPr id="11" name="Group 10"/>
          <p:cNvGrpSpPr/>
          <p:nvPr/>
        </p:nvGrpSpPr>
        <p:grpSpPr>
          <a:xfrm>
            <a:off x="3344918" y="813813"/>
            <a:ext cx="13914383" cy="4804268"/>
            <a:chOff x="3582546" y="712289"/>
            <a:chExt cx="13914383" cy="4804268"/>
          </a:xfrm>
        </p:grpSpPr>
        <p:sp>
          <p:nvSpPr>
            <p:cNvPr id="9" name="Freeform 9"/>
            <p:cNvSpPr/>
            <p:nvPr/>
          </p:nvSpPr>
          <p:spPr>
            <a:xfrm>
              <a:off x="3582546" y="712289"/>
              <a:ext cx="13914383" cy="4804268"/>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22" name="Rectangle 21"/>
            <p:cNvSpPr/>
            <p:nvPr/>
          </p:nvSpPr>
          <p:spPr>
            <a:xfrm>
              <a:off x="3877943" y="818892"/>
              <a:ext cx="13323587" cy="4207242"/>
            </a:xfrm>
            <a:prstGeom prst="rect">
              <a:avLst/>
            </a:prstGeom>
          </p:spPr>
          <p:txBody>
            <a:bodyPr wrap="square">
              <a:spAutoFit/>
            </a:bodyPr>
            <a:lstStyle/>
            <a:p>
              <a:pPr lvl="0" algn="ctr" defTabSz="1828800">
                <a:lnSpc>
                  <a:spcPct val="150000"/>
                </a:lnSpc>
                <a:buClr>
                  <a:srgbClr val="070185"/>
                </a:buClr>
              </a:pPr>
              <a:r>
                <a:rPr lang="en-US" sz="9500" b="1" kern="0">
                  <a:solidFill>
                    <a:srgbClr val="1F497D"/>
                  </a:solidFill>
                  <a:latin typeface="Arial" panose="020B0604020202020204" pitchFamily="34" charset="0"/>
                  <a:cs typeface="Arial" panose="020B0604020202020204" pitchFamily="34" charset="0"/>
                </a:rPr>
                <a:t>5. Một số </a:t>
              </a:r>
              <a:r>
                <a:rPr lang="en-US" sz="9500" b="1" kern="0">
                  <a:solidFill>
                    <a:srgbClr val="1F497D"/>
                  </a:solidFill>
                  <a:latin typeface="Arial" panose="020B0604020202020204" pitchFamily="34" charset="0"/>
                  <a:cs typeface="Arial" panose="020B0604020202020204" pitchFamily="34" charset="0"/>
                </a:rPr>
                <a:t>hình </a:t>
              </a:r>
              <a:endParaRPr lang="en-US" sz="9500" b="1" kern="0">
                <a:solidFill>
                  <a:srgbClr val="1F497D"/>
                </a:solidFill>
                <a:latin typeface="Arial" panose="020B0604020202020204" pitchFamily="34" charset="0"/>
                <a:cs typeface="Arial" panose="020B0604020202020204" pitchFamily="34" charset="0"/>
              </a:endParaRPr>
            </a:p>
            <a:p>
              <a:pPr lvl="0" algn="ctr" defTabSz="1828800">
                <a:lnSpc>
                  <a:spcPct val="150000"/>
                </a:lnSpc>
                <a:buClr>
                  <a:srgbClr val="070185"/>
                </a:buClr>
              </a:pPr>
              <a:r>
                <a:rPr lang="en-US" sz="9500" b="1" kern="0" smtClean="0">
                  <a:solidFill>
                    <a:srgbClr val="1F497D"/>
                  </a:solidFill>
                  <a:latin typeface="Arial" panose="020B0604020202020204" pitchFamily="34" charset="0"/>
                  <a:cs typeface="Arial" panose="020B0604020202020204" pitchFamily="34" charset="0"/>
                </a:rPr>
                <a:t>lăng </a:t>
              </a:r>
              <a:r>
                <a:rPr lang="en-US" sz="9500" b="1" kern="0">
                  <a:solidFill>
                    <a:srgbClr val="1F497D"/>
                  </a:solidFill>
                  <a:latin typeface="Arial" panose="020B0604020202020204" pitchFamily="34" charset="0"/>
                  <a:cs typeface="Arial" panose="020B0604020202020204" pitchFamily="34" charset="0"/>
                </a:rPr>
                <a:t>trụ đặc biệt</a:t>
              </a:r>
              <a:endParaRPr kumimoji="0" lang="en-US" sz="9500" b="1" i="0" u="none" strike="noStrike" kern="0" cap="none" spc="0"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39279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11"/>
          <p:cNvSpPr/>
          <p:nvPr/>
        </p:nvSpPr>
        <p:spPr>
          <a:xfrm>
            <a:off x="14787153" y="5616742"/>
            <a:ext cx="2793653" cy="4665162"/>
          </a:xfrm>
          <a:custGeom>
            <a:avLst/>
            <a:gdLst/>
            <a:ahLst/>
            <a:cxnLst/>
            <a:rect l="l" t="t" r="r" b="b"/>
            <a:pathLst>
              <a:path w="4635447" h="8270104">
                <a:moveTo>
                  <a:pt x="0" y="0"/>
                </a:moveTo>
                <a:lnTo>
                  <a:pt x="4635447" y="0"/>
                </a:lnTo>
                <a:lnTo>
                  <a:pt x="4635447" y="8270104"/>
                </a:lnTo>
                <a:lnTo>
                  <a:pt x="0" y="8270104"/>
                </a:lnTo>
                <a:lnTo>
                  <a:pt x="0" y="0"/>
                </a:lnTo>
                <a:close/>
              </a:path>
            </a:pathLst>
          </a:custGeom>
          <a:blipFill>
            <a:blip r:embed="rId2">
              <a:extLst>
                <a:ext uri="{96DAC541-7B7A-43D3-8B79-37D633B846F1}">
                  <asvg:svgBlip xmlns="" xmlns:asvg="http://schemas.microsoft.com/office/drawing/2016/SVG/main" r:embed="rId3"/>
                </a:ext>
              </a:extLst>
            </a:blip>
            <a:stretch>
              <a:fillRect b="-74476"/>
            </a:stretch>
          </a:blipFill>
        </p:spPr>
      </p:sp>
      <p:sp>
        <p:nvSpPr>
          <p:cNvPr id="12" name="Freeform 12"/>
          <p:cNvSpPr/>
          <p:nvPr/>
        </p:nvSpPr>
        <p:spPr>
          <a:xfrm>
            <a:off x="16189202" y="425160"/>
            <a:ext cx="1395615" cy="1214143"/>
          </a:xfrm>
          <a:custGeom>
            <a:avLst/>
            <a:gdLst/>
            <a:ahLst/>
            <a:cxnLst/>
            <a:rect l="l" t="t" r="r" b="b"/>
            <a:pathLst>
              <a:path w="1395615" h="1214143">
                <a:moveTo>
                  <a:pt x="0" y="0"/>
                </a:moveTo>
                <a:lnTo>
                  <a:pt x="1395614" y="0"/>
                </a:lnTo>
                <a:lnTo>
                  <a:pt x="1395614" y="1214143"/>
                </a:lnTo>
                <a:lnTo>
                  <a:pt x="0" y="1214143"/>
                </a:lnTo>
                <a:lnTo>
                  <a:pt x="0" y="0"/>
                </a:lnTo>
                <a:close/>
              </a:path>
            </a:pathLst>
          </a:custGeom>
          <a:blipFill>
            <a:blip r:embed="rId4">
              <a:extLst>
                <a:ext uri="{96DAC541-7B7A-43D3-8B79-37D633B846F1}">
                  <asvg:svgBlip xmlns="" xmlns:asvg="http://schemas.microsoft.com/office/drawing/2016/SVG/main" r:embed="rId5"/>
                </a:ext>
              </a:extLst>
            </a:blip>
            <a:stretch>
              <a:fillRect l="-390925" t="-53925" r="-66984" b="-282959"/>
            </a:stretch>
          </a:blipFill>
        </p:spPr>
      </p:sp>
      <p:sp>
        <p:nvSpPr>
          <p:cNvPr id="15" name="TextBox 15"/>
          <p:cNvSpPr txBox="1"/>
          <p:nvPr/>
        </p:nvSpPr>
        <p:spPr>
          <a:xfrm>
            <a:off x="4544190" y="548720"/>
            <a:ext cx="9133257" cy="962058"/>
          </a:xfrm>
          <a:prstGeom prst="rect">
            <a:avLst/>
          </a:prstGeom>
        </p:spPr>
        <p:txBody>
          <a:bodyPr lIns="0" tIns="0" rIns="0" bIns="0" rtlCol="0" anchor="t">
            <a:spAutoFit/>
          </a:bodyPr>
          <a:lstStyle/>
          <a:p>
            <a:pPr algn="ctr">
              <a:lnSpc>
                <a:spcPts val="8000"/>
              </a:lnSpc>
            </a:pPr>
            <a:r>
              <a:rPr lang="en-US" sz="6600" b="1">
                <a:solidFill>
                  <a:srgbClr val="C00000"/>
                </a:solidFill>
                <a:latin typeface="Arial" panose="020B0604020202020204" pitchFamily="34" charset="0"/>
                <a:cs typeface="Arial" panose="020B0604020202020204" pitchFamily="34" charset="0"/>
              </a:rPr>
              <a:t>NỘI DUNG BÀI HỌC</a:t>
            </a:r>
          </a:p>
        </p:txBody>
      </p:sp>
      <p:grpSp>
        <p:nvGrpSpPr>
          <p:cNvPr id="31" name="Group 31"/>
          <p:cNvGrpSpPr/>
          <p:nvPr/>
        </p:nvGrpSpPr>
        <p:grpSpPr>
          <a:xfrm>
            <a:off x="1853422" y="1866900"/>
            <a:ext cx="1131301" cy="1541021"/>
            <a:chOff x="-3316" y="-33927"/>
            <a:chExt cx="297956" cy="405865"/>
          </a:xfrm>
        </p:grpSpPr>
        <p:sp>
          <p:nvSpPr>
            <p:cNvPr id="32" name="Freeform 32"/>
            <p:cNvSpPr/>
            <p:nvPr/>
          </p:nvSpPr>
          <p:spPr>
            <a:xfrm>
              <a:off x="0" y="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33" name="TextBox 33"/>
            <p:cNvSpPr txBox="1"/>
            <p:nvPr/>
          </p:nvSpPr>
          <p:spPr>
            <a:xfrm>
              <a:off x="-3316" y="-33927"/>
              <a:ext cx="294640" cy="405865"/>
            </a:xfrm>
            <a:prstGeom prst="rect">
              <a:avLst/>
            </a:prstGeom>
          </p:spPr>
          <p:txBody>
            <a:bodyPr lIns="50800" tIns="50800" rIns="50800" bIns="50800" rtlCol="0" anchor="ctr"/>
            <a:lstStyle/>
            <a:p>
              <a:pPr algn="ctr">
                <a:lnSpc>
                  <a:spcPts val="3919"/>
                </a:lnSpc>
              </a:pPr>
              <a:r>
                <a:rPr lang="en-US" sz="5000" b="1" smtClean="0">
                  <a:solidFill>
                    <a:srgbClr val="231F20"/>
                  </a:solidFill>
                  <a:latin typeface="Arial" panose="020B0604020202020204" pitchFamily="34" charset="0"/>
                  <a:cs typeface="Arial" panose="020B0604020202020204" pitchFamily="34" charset="0"/>
                </a:rPr>
                <a:t>1</a:t>
              </a:r>
              <a:endParaRPr lang="en-US" sz="5000" b="1">
                <a:solidFill>
                  <a:srgbClr val="231F20"/>
                </a:solidFill>
                <a:latin typeface="Arial" panose="020B0604020202020204" pitchFamily="34" charset="0"/>
                <a:cs typeface="Arial" panose="020B0604020202020204" pitchFamily="34" charset="0"/>
              </a:endParaRPr>
            </a:p>
          </p:txBody>
        </p:sp>
      </p:grpSp>
      <p:sp>
        <p:nvSpPr>
          <p:cNvPr id="50" name="Google Shape;2007;p39"/>
          <p:cNvSpPr txBox="1">
            <a:spLocks/>
          </p:cNvSpPr>
          <p:nvPr/>
        </p:nvSpPr>
        <p:spPr>
          <a:xfrm>
            <a:off x="3203095" y="2047038"/>
            <a:ext cx="12954000" cy="969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indent="0" algn="just" defTabSz="1828800">
              <a:lnSpc>
                <a:spcPct val="100000"/>
              </a:lnSpc>
              <a:buClr>
                <a:srgbClr val="070185"/>
              </a:buClr>
            </a:pPr>
            <a:r>
              <a:rPr lang="vi-VN" sz="4000" kern="0">
                <a:solidFill>
                  <a:schemeClr val="tx1"/>
                </a:solidFill>
                <a:latin typeface="Arial" panose="020B0604020202020204" pitchFamily="34" charset="0"/>
              </a:rPr>
              <a:t>Góc giữa hai mặt phẳng, hai mặt phẳng vuông </a:t>
            </a:r>
            <a:r>
              <a:rPr lang="vi-VN" sz="4000" kern="0" smtClean="0">
                <a:solidFill>
                  <a:schemeClr val="tx1"/>
                </a:solidFill>
                <a:latin typeface="Arial" panose="020B0604020202020204" pitchFamily="34" charset="0"/>
              </a:rPr>
              <a:t>góc </a:t>
            </a:r>
            <a:endParaRPr lang="vi-VN" sz="4000" kern="0">
              <a:solidFill>
                <a:schemeClr val="tx1"/>
              </a:solidFill>
              <a:latin typeface="Arial" panose="020B0604020202020204" pitchFamily="34" charset="0"/>
            </a:endParaRPr>
          </a:p>
        </p:txBody>
      </p:sp>
      <p:grpSp>
        <p:nvGrpSpPr>
          <p:cNvPr id="51" name="Group 31"/>
          <p:cNvGrpSpPr/>
          <p:nvPr/>
        </p:nvGrpSpPr>
        <p:grpSpPr>
          <a:xfrm>
            <a:off x="1828800" y="3228608"/>
            <a:ext cx="1131301" cy="1541021"/>
            <a:chOff x="-3316" y="-33927"/>
            <a:chExt cx="297956" cy="405865"/>
          </a:xfrm>
        </p:grpSpPr>
        <p:sp>
          <p:nvSpPr>
            <p:cNvPr id="52" name="Freeform 32"/>
            <p:cNvSpPr/>
            <p:nvPr/>
          </p:nvSpPr>
          <p:spPr>
            <a:xfrm>
              <a:off x="0" y="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53" name="TextBox 33"/>
            <p:cNvSpPr txBox="1"/>
            <p:nvPr/>
          </p:nvSpPr>
          <p:spPr>
            <a:xfrm>
              <a:off x="-3316" y="-33927"/>
              <a:ext cx="294640" cy="405865"/>
            </a:xfrm>
            <a:prstGeom prst="rect">
              <a:avLst/>
            </a:prstGeom>
          </p:spPr>
          <p:txBody>
            <a:bodyPr lIns="50800" tIns="50800" rIns="50800" bIns="50800" rtlCol="0" anchor="ctr"/>
            <a:lstStyle/>
            <a:p>
              <a:pPr algn="ctr">
                <a:lnSpc>
                  <a:spcPts val="3919"/>
                </a:lnSpc>
              </a:pPr>
              <a:r>
                <a:rPr lang="en-US" sz="5000" b="1" smtClean="0">
                  <a:solidFill>
                    <a:srgbClr val="231F20"/>
                  </a:solidFill>
                  <a:latin typeface="Arial" panose="020B0604020202020204" pitchFamily="34" charset="0"/>
                  <a:cs typeface="Arial" panose="020B0604020202020204" pitchFamily="34" charset="0"/>
                </a:rPr>
                <a:t>2</a:t>
              </a:r>
              <a:endParaRPr lang="en-US" sz="5000" b="1">
                <a:solidFill>
                  <a:srgbClr val="231F20"/>
                </a:solidFill>
                <a:latin typeface="Arial" panose="020B0604020202020204" pitchFamily="34" charset="0"/>
                <a:cs typeface="Arial" panose="020B0604020202020204" pitchFamily="34" charset="0"/>
              </a:endParaRPr>
            </a:p>
          </p:txBody>
        </p:sp>
      </p:grpSp>
      <p:sp>
        <p:nvSpPr>
          <p:cNvPr id="54" name="Google Shape;2007;p39"/>
          <p:cNvSpPr txBox="1">
            <a:spLocks/>
          </p:cNvSpPr>
          <p:nvPr/>
        </p:nvSpPr>
        <p:spPr>
          <a:xfrm>
            <a:off x="3211116" y="3379872"/>
            <a:ext cx="10299057" cy="969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just" defTabSz="1828800">
              <a:lnSpc>
                <a:spcPct val="100000"/>
              </a:lnSpc>
              <a:buClr>
                <a:srgbClr val="070185"/>
              </a:buClr>
              <a:buSzTx/>
            </a:pPr>
            <a:r>
              <a:rPr lang="vi-VN" sz="4000" kern="0">
                <a:solidFill>
                  <a:prstClr val="black"/>
                </a:solidFill>
                <a:latin typeface="Arial" panose="020B0604020202020204" pitchFamily="34" charset="0"/>
                <a:ea typeface="+mn-ea"/>
                <a:cs typeface="+mn-cs"/>
              </a:rPr>
              <a:t>Điều kiện để hai mặt phẳng vuông góc</a:t>
            </a:r>
          </a:p>
        </p:txBody>
      </p:sp>
      <p:grpSp>
        <p:nvGrpSpPr>
          <p:cNvPr id="20" name="Group 31"/>
          <p:cNvGrpSpPr/>
          <p:nvPr/>
        </p:nvGrpSpPr>
        <p:grpSpPr>
          <a:xfrm>
            <a:off x="1844843" y="4540050"/>
            <a:ext cx="1131301" cy="1541021"/>
            <a:chOff x="-3316" y="-33927"/>
            <a:chExt cx="297956" cy="405865"/>
          </a:xfrm>
        </p:grpSpPr>
        <p:sp>
          <p:nvSpPr>
            <p:cNvPr id="21" name="Freeform 32"/>
            <p:cNvSpPr/>
            <p:nvPr/>
          </p:nvSpPr>
          <p:spPr>
            <a:xfrm>
              <a:off x="0" y="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22" name="TextBox 33"/>
            <p:cNvSpPr txBox="1"/>
            <p:nvPr/>
          </p:nvSpPr>
          <p:spPr>
            <a:xfrm>
              <a:off x="-3316" y="-33927"/>
              <a:ext cx="294640" cy="405865"/>
            </a:xfrm>
            <a:prstGeom prst="rect">
              <a:avLst/>
            </a:prstGeom>
          </p:spPr>
          <p:txBody>
            <a:bodyPr lIns="50800" tIns="50800" rIns="50800" bIns="50800" rtlCol="0" anchor="ctr"/>
            <a:lstStyle/>
            <a:p>
              <a:pPr algn="ctr">
                <a:lnSpc>
                  <a:spcPts val="3919"/>
                </a:lnSpc>
              </a:pPr>
              <a:r>
                <a:rPr lang="en-US" sz="5000" b="1" smtClean="0">
                  <a:solidFill>
                    <a:srgbClr val="231F20"/>
                  </a:solidFill>
                  <a:latin typeface="Arial" panose="020B0604020202020204" pitchFamily="34" charset="0"/>
                  <a:cs typeface="Arial" panose="020B0604020202020204" pitchFamily="34" charset="0"/>
                </a:rPr>
                <a:t>3</a:t>
              </a:r>
              <a:endParaRPr lang="en-US" sz="5000" b="1">
                <a:solidFill>
                  <a:srgbClr val="231F20"/>
                </a:solidFill>
                <a:latin typeface="Arial" panose="020B0604020202020204" pitchFamily="34" charset="0"/>
                <a:cs typeface="Arial" panose="020B0604020202020204" pitchFamily="34" charset="0"/>
              </a:endParaRPr>
            </a:p>
          </p:txBody>
        </p:sp>
      </p:grpSp>
      <p:grpSp>
        <p:nvGrpSpPr>
          <p:cNvPr id="24" name="Group 31"/>
          <p:cNvGrpSpPr/>
          <p:nvPr/>
        </p:nvGrpSpPr>
        <p:grpSpPr>
          <a:xfrm>
            <a:off x="1840832" y="5911650"/>
            <a:ext cx="1131301" cy="1541021"/>
            <a:chOff x="-3316" y="-33927"/>
            <a:chExt cx="297956" cy="405865"/>
          </a:xfrm>
        </p:grpSpPr>
        <p:sp>
          <p:nvSpPr>
            <p:cNvPr id="25" name="Freeform 32"/>
            <p:cNvSpPr/>
            <p:nvPr/>
          </p:nvSpPr>
          <p:spPr>
            <a:xfrm>
              <a:off x="0" y="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26" name="TextBox 33"/>
            <p:cNvSpPr txBox="1"/>
            <p:nvPr/>
          </p:nvSpPr>
          <p:spPr>
            <a:xfrm>
              <a:off x="-3316" y="-33927"/>
              <a:ext cx="294640" cy="405865"/>
            </a:xfrm>
            <a:prstGeom prst="rect">
              <a:avLst/>
            </a:prstGeom>
          </p:spPr>
          <p:txBody>
            <a:bodyPr lIns="50800" tIns="50800" rIns="50800" bIns="50800" rtlCol="0" anchor="ctr"/>
            <a:lstStyle/>
            <a:p>
              <a:pPr algn="ctr">
                <a:lnSpc>
                  <a:spcPts val="3919"/>
                </a:lnSpc>
              </a:pPr>
              <a:r>
                <a:rPr lang="en-US" sz="5000" b="1" smtClean="0">
                  <a:solidFill>
                    <a:srgbClr val="231F20"/>
                  </a:solidFill>
                  <a:latin typeface="Arial" panose="020B0604020202020204" pitchFamily="34" charset="0"/>
                  <a:cs typeface="Arial" panose="020B0604020202020204" pitchFamily="34" charset="0"/>
                </a:rPr>
                <a:t>4</a:t>
              </a:r>
              <a:endParaRPr lang="en-US" sz="5000" b="1">
                <a:solidFill>
                  <a:srgbClr val="231F20"/>
                </a:solidFill>
                <a:latin typeface="Arial" panose="020B0604020202020204" pitchFamily="34" charset="0"/>
                <a:cs typeface="Arial" panose="020B0604020202020204" pitchFamily="34" charset="0"/>
              </a:endParaRPr>
            </a:p>
          </p:txBody>
        </p:sp>
      </p:grpSp>
      <p:sp>
        <p:nvSpPr>
          <p:cNvPr id="27" name="Google Shape;2007;p39"/>
          <p:cNvSpPr txBox="1">
            <a:spLocks/>
          </p:cNvSpPr>
          <p:nvPr/>
        </p:nvSpPr>
        <p:spPr>
          <a:xfrm>
            <a:off x="3207106" y="6109186"/>
            <a:ext cx="10299057" cy="969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just" defTabSz="1828800">
              <a:lnSpc>
                <a:spcPct val="100000"/>
              </a:lnSpc>
              <a:buClr>
                <a:srgbClr val="070185"/>
              </a:buClr>
              <a:buSzTx/>
            </a:pPr>
            <a:r>
              <a:rPr lang="en-US" sz="4000" kern="0" smtClean="0">
                <a:solidFill>
                  <a:prstClr val="black"/>
                </a:solidFill>
                <a:latin typeface="Arial" panose="020B0604020202020204" pitchFamily="34" charset="0"/>
                <a:ea typeface="+mn-ea"/>
                <a:cs typeface="+mn-cs"/>
              </a:rPr>
              <a:t>Góc nhị diện</a:t>
            </a:r>
            <a:endParaRPr lang="vi-VN" sz="4000" kern="0">
              <a:solidFill>
                <a:prstClr val="black"/>
              </a:solidFill>
              <a:latin typeface="Arial" panose="020B0604020202020204" pitchFamily="34" charset="0"/>
              <a:ea typeface="+mn-ea"/>
              <a:cs typeface="+mn-cs"/>
            </a:endParaRPr>
          </a:p>
        </p:txBody>
      </p:sp>
      <p:grpSp>
        <p:nvGrpSpPr>
          <p:cNvPr id="39" name="Group 31"/>
          <p:cNvGrpSpPr/>
          <p:nvPr/>
        </p:nvGrpSpPr>
        <p:grpSpPr>
          <a:xfrm>
            <a:off x="1840832" y="7283250"/>
            <a:ext cx="1131301" cy="1541021"/>
            <a:chOff x="-3316" y="-33927"/>
            <a:chExt cx="297956" cy="405865"/>
          </a:xfrm>
        </p:grpSpPr>
        <p:sp>
          <p:nvSpPr>
            <p:cNvPr id="40" name="Freeform 32"/>
            <p:cNvSpPr/>
            <p:nvPr/>
          </p:nvSpPr>
          <p:spPr>
            <a:xfrm>
              <a:off x="0" y="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41" name="TextBox 33"/>
            <p:cNvSpPr txBox="1"/>
            <p:nvPr/>
          </p:nvSpPr>
          <p:spPr>
            <a:xfrm>
              <a:off x="-3316" y="-33927"/>
              <a:ext cx="294640" cy="405865"/>
            </a:xfrm>
            <a:prstGeom prst="rect">
              <a:avLst/>
            </a:prstGeom>
          </p:spPr>
          <p:txBody>
            <a:bodyPr lIns="50800" tIns="50800" rIns="50800" bIns="50800" rtlCol="0" anchor="ctr"/>
            <a:lstStyle/>
            <a:p>
              <a:pPr algn="ctr">
                <a:lnSpc>
                  <a:spcPts val="3919"/>
                </a:lnSpc>
              </a:pPr>
              <a:r>
                <a:rPr lang="en-US" sz="5000" b="1" smtClean="0">
                  <a:solidFill>
                    <a:srgbClr val="231F20"/>
                  </a:solidFill>
                  <a:latin typeface="Arial" panose="020B0604020202020204" pitchFamily="34" charset="0"/>
                  <a:cs typeface="Arial" panose="020B0604020202020204" pitchFamily="34" charset="0"/>
                </a:rPr>
                <a:t>5</a:t>
              </a:r>
              <a:endParaRPr lang="en-US" sz="5000" b="1">
                <a:solidFill>
                  <a:srgbClr val="231F20"/>
                </a:solidFill>
                <a:latin typeface="Arial" panose="020B0604020202020204" pitchFamily="34" charset="0"/>
                <a:cs typeface="Arial" panose="020B0604020202020204" pitchFamily="34" charset="0"/>
              </a:endParaRPr>
            </a:p>
          </p:txBody>
        </p:sp>
      </p:grpSp>
      <p:sp>
        <p:nvSpPr>
          <p:cNvPr id="42" name="Google Shape;2007;p39"/>
          <p:cNvSpPr txBox="1">
            <a:spLocks/>
          </p:cNvSpPr>
          <p:nvPr/>
        </p:nvSpPr>
        <p:spPr>
          <a:xfrm>
            <a:off x="3171009" y="7457238"/>
            <a:ext cx="8487591" cy="969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indent="0" algn="just" defTabSz="1828800">
              <a:lnSpc>
                <a:spcPct val="100000"/>
              </a:lnSpc>
              <a:buClr>
                <a:srgbClr val="070185"/>
              </a:buClr>
            </a:pPr>
            <a:r>
              <a:rPr lang="vi-VN" sz="4000" kern="0">
                <a:solidFill>
                  <a:schemeClr val="tx1"/>
                </a:solidFill>
                <a:latin typeface="Arial" panose="020B0604020202020204" pitchFamily="34" charset="0"/>
              </a:rPr>
              <a:t>Một số hình lăng trụ đặc </a:t>
            </a:r>
            <a:r>
              <a:rPr lang="vi-VN" sz="4000" kern="0" smtClean="0">
                <a:solidFill>
                  <a:schemeClr val="tx1"/>
                </a:solidFill>
                <a:latin typeface="Arial" panose="020B0604020202020204" pitchFamily="34" charset="0"/>
              </a:rPr>
              <a:t>biệt</a:t>
            </a:r>
            <a:endParaRPr lang="vi-VN" sz="4000" kern="0">
              <a:solidFill>
                <a:schemeClr val="tx1"/>
              </a:solidFill>
              <a:latin typeface="Arial" panose="020B0604020202020204" pitchFamily="34" charset="0"/>
            </a:endParaRPr>
          </a:p>
        </p:txBody>
      </p:sp>
      <p:grpSp>
        <p:nvGrpSpPr>
          <p:cNvPr id="43" name="Group 31"/>
          <p:cNvGrpSpPr/>
          <p:nvPr/>
        </p:nvGrpSpPr>
        <p:grpSpPr>
          <a:xfrm>
            <a:off x="1836821" y="8654850"/>
            <a:ext cx="1131301" cy="1541021"/>
            <a:chOff x="-3316" y="-33927"/>
            <a:chExt cx="297956" cy="405865"/>
          </a:xfrm>
        </p:grpSpPr>
        <p:sp>
          <p:nvSpPr>
            <p:cNvPr id="44" name="Freeform 32"/>
            <p:cNvSpPr/>
            <p:nvPr/>
          </p:nvSpPr>
          <p:spPr>
            <a:xfrm>
              <a:off x="0" y="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45" name="TextBox 33"/>
            <p:cNvSpPr txBox="1"/>
            <p:nvPr/>
          </p:nvSpPr>
          <p:spPr>
            <a:xfrm>
              <a:off x="-3316" y="-33927"/>
              <a:ext cx="294640" cy="405865"/>
            </a:xfrm>
            <a:prstGeom prst="rect">
              <a:avLst/>
            </a:prstGeom>
          </p:spPr>
          <p:txBody>
            <a:bodyPr lIns="50800" tIns="50800" rIns="50800" bIns="50800" rtlCol="0" anchor="ctr"/>
            <a:lstStyle/>
            <a:p>
              <a:pPr algn="ctr">
                <a:lnSpc>
                  <a:spcPts val="3919"/>
                </a:lnSpc>
              </a:pPr>
              <a:r>
                <a:rPr lang="en-US" sz="5000" b="1" smtClean="0">
                  <a:solidFill>
                    <a:srgbClr val="231F20"/>
                  </a:solidFill>
                  <a:latin typeface="Arial" panose="020B0604020202020204" pitchFamily="34" charset="0"/>
                  <a:cs typeface="Arial" panose="020B0604020202020204" pitchFamily="34" charset="0"/>
                </a:rPr>
                <a:t>6</a:t>
              </a:r>
              <a:endParaRPr lang="en-US" sz="5000" b="1">
                <a:solidFill>
                  <a:srgbClr val="231F20"/>
                </a:solidFill>
                <a:latin typeface="Arial" panose="020B0604020202020204" pitchFamily="34" charset="0"/>
                <a:cs typeface="Arial" panose="020B0604020202020204" pitchFamily="34" charset="0"/>
              </a:endParaRPr>
            </a:p>
          </p:txBody>
        </p:sp>
      </p:grpSp>
      <p:sp>
        <p:nvSpPr>
          <p:cNvPr id="46" name="Google Shape;2007;p39"/>
          <p:cNvSpPr txBox="1">
            <a:spLocks/>
          </p:cNvSpPr>
          <p:nvPr/>
        </p:nvSpPr>
        <p:spPr>
          <a:xfrm>
            <a:off x="3211116" y="8824271"/>
            <a:ext cx="10299057" cy="969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just" defTabSz="1828800">
              <a:lnSpc>
                <a:spcPct val="100000"/>
              </a:lnSpc>
              <a:buClr>
                <a:srgbClr val="070185"/>
              </a:buClr>
              <a:buSzTx/>
            </a:pPr>
            <a:r>
              <a:rPr lang="en-US" sz="4000" kern="0" smtClean="0">
                <a:solidFill>
                  <a:prstClr val="black"/>
                </a:solidFill>
                <a:latin typeface="Arial" panose="020B0604020202020204" pitchFamily="34" charset="0"/>
                <a:ea typeface="+mn-ea"/>
                <a:cs typeface="+mn-cs"/>
              </a:rPr>
              <a:t>H</a:t>
            </a:r>
            <a:r>
              <a:rPr lang="vi-VN" sz="4000" kern="0" smtClean="0">
                <a:solidFill>
                  <a:prstClr val="black"/>
                </a:solidFill>
                <a:latin typeface="Arial" panose="020B0604020202020204" pitchFamily="34" charset="0"/>
                <a:ea typeface="+mn-ea"/>
                <a:cs typeface="+mn-cs"/>
              </a:rPr>
              <a:t>ình </a:t>
            </a:r>
            <a:r>
              <a:rPr lang="vi-VN" sz="4000" kern="0">
                <a:solidFill>
                  <a:prstClr val="black"/>
                </a:solidFill>
                <a:latin typeface="Arial" panose="020B0604020202020204" pitchFamily="34" charset="0"/>
                <a:ea typeface="+mn-ea"/>
                <a:cs typeface="+mn-cs"/>
              </a:rPr>
              <a:t>chóp đều và hình chóp cụt đều</a:t>
            </a:r>
          </a:p>
        </p:txBody>
      </p:sp>
      <p:sp>
        <p:nvSpPr>
          <p:cNvPr id="48" name="Google Shape;2007;p39"/>
          <p:cNvSpPr txBox="1">
            <a:spLocks/>
          </p:cNvSpPr>
          <p:nvPr/>
        </p:nvSpPr>
        <p:spPr>
          <a:xfrm>
            <a:off x="3203095" y="4811238"/>
            <a:ext cx="12954000" cy="969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indent="0" algn="just" defTabSz="1828800">
              <a:lnSpc>
                <a:spcPct val="100000"/>
              </a:lnSpc>
              <a:buClr>
                <a:srgbClr val="070185"/>
              </a:buClr>
            </a:pPr>
            <a:r>
              <a:rPr lang="vi-VN" sz="4000" kern="0">
                <a:solidFill>
                  <a:schemeClr val="tx1"/>
                </a:solidFill>
                <a:latin typeface="Arial" panose="020B0604020202020204" pitchFamily="34" charset="0"/>
              </a:rPr>
              <a:t>Tính chất </a:t>
            </a:r>
            <a:r>
              <a:rPr lang="en-US" sz="4000" kern="0" smtClean="0">
                <a:solidFill>
                  <a:schemeClr val="tx1"/>
                </a:solidFill>
                <a:latin typeface="Arial" panose="020B0604020202020204" pitchFamily="34" charset="0"/>
              </a:rPr>
              <a:t>của </a:t>
            </a:r>
            <a:r>
              <a:rPr lang="vi-VN" sz="4000" kern="0" smtClean="0">
                <a:solidFill>
                  <a:schemeClr val="tx1"/>
                </a:solidFill>
                <a:latin typeface="Arial" panose="020B0604020202020204" pitchFamily="34" charset="0"/>
              </a:rPr>
              <a:t>hai </a:t>
            </a:r>
            <a:r>
              <a:rPr lang="vi-VN" sz="4000" kern="0">
                <a:solidFill>
                  <a:schemeClr val="tx1"/>
                </a:solidFill>
                <a:latin typeface="Arial" panose="020B0604020202020204" pitchFamily="34" charset="0"/>
              </a:rPr>
              <a:t>mặt phẳng vuông góc</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par>
                                <p:cTn id="12" presetID="22" presetClass="entr" presetSubtype="1"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up)">
                                      <p:cBhvr>
                                        <p:cTn id="18" dur="500"/>
                                        <p:tgtEl>
                                          <p:spTgt spid="54"/>
                                        </p:tgtEl>
                                      </p:cBhvr>
                                    </p:animEffect>
                                  </p:childTnLst>
                                </p:cTn>
                              </p:par>
                              <p:par>
                                <p:cTn id="19" presetID="22" presetClass="entr" presetSubtype="1"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up)">
                                      <p:cBhvr>
                                        <p:cTn id="25" dur="500"/>
                                        <p:tgtEl>
                                          <p:spTgt spid="48"/>
                                        </p:tgtEl>
                                      </p:cBhvr>
                                    </p:animEffect>
                                  </p:childTnLst>
                                </p:cTn>
                              </p:par>
                              <p:par>
                                <p:cTn id="26" presetID="22" presetClass="entr" presetSubtype="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1"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500"/>
                                        <p:tgtEl>
                                          <p:spTgt spid="24"/>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up)">
                                      <p:cBhvr>
                                        <p:cTn id="39" dur="500"/>
                                        <p:tgtEl>
                                          <p:spTgt spid="42"/>
                                        </p:tgtEl>
                                      </p:cBhvr>
                                    </p:animEffect>
                                  </p:childTnLst>
                                </p:cTn>
                              </p:par>
                              <p:par>
                                <p:cTn id="40" presetID="22" presetClass="entr" presetSubtype="1"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up)">
                                      <p:cBhvr>
                                        <p:cTn id="42" dur="500"/>
                                        <p:tgtEl>
                                          <p:spTgt spid="39"/>
                                        </p:tgtEl>
                                      </p:cBhvr>
                                    </p:animEffect>
                                  </p:childTnLst>
                                </p:cTn>
                              </p:par>
                            </p:childTnLst>
                          </p:cTn>
                        </p:par>
                        <p:par>
                          <p:cTn id="43" fill="hold">
                            <p:stCondLst>
                              <p:cond delay="3000"/>
                            </p:stCondLst>
                            <p:childTnLst>
                              <p:par>
                                <p:cTn id="44" presetID="22" presetClass="entr" presetSubtype="1"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up)">
                                      <p:cBhvr>
                                        <p:cTn id="46" dur="500"/>
                                        <p:tgtEl>
                                          <p:spTgt spid="46"/>
                                        </p:tgtEl>
                                      </p:cBhvr>
                                    </p:animEffect>
                                  </p:childTnLst>
                                </p:cTn>
                              </p:par>
                              <p:par>
                                <p:cTn id="47" presetID="22" presetClass="entr" presetSubtype="1"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up)">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0" grpId="0"/>
      <p:bldP spid="54" grpId="0"/>
      <p:bldP spid="27" grpId="0"/>
      <p:bldP spid="42" grpId="0"/>
      <p:bldP spid="46" grpId="0"/>
      <p:bldP spid="48"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78807" y="8776991"/>
            <a:ext cx="18678839" cy="1594735"/>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p:cNvPicPr>
            <a:picLocks noChangeAspect="1"/>
          </p:cNvPicPr>
          <p:nvPr/>
        </p:nvPicPr>
        <p:blipFill>
          <a:blip r:embed="rId3"/>
          <a:stretch>
            <a:fillRect/>
          </a:stretch>
        </p:blipFill>
        <p:spPr>
          <a:xfrm>
            <a:off x="1758186" y="7435083"/>
            <a:ext cx="1423752" cy="1366017"/>
          </a:xfrm>
          <a:prstGeom prst="rect">
            <a:avLst/>
          </a:prstGeom>
        </p:spPr>
      </p:pic>
      <p:grpSp>
        <p:nvGrpSpPr>
          <p:cNvPr id="13" name="Group 12"/>
          <p:cNvGrpSpPr/>
          <p:nvPr/>
        </p:nvGrpSpPr>
        <p:grpSpPr>
          <a:xfrm>
            <a:off x="381000" y="440940"/>
            <a:ext cx="8001000" cy="1616946"/>
            <a:chOff x="304800" y="266687"/>
            <a:chExt cx="15090699" cy="1671467"/>
          </a:xfrm>
        </p:grpSpPr>
        <p:sp>
          <p:nvSpPr>
            <p:cNvPr id="14" name="Round Single Corner Rectangle 13"/>
            <p:cNvSpPr/>
            <p:nvPr/>
          </p:nvSpPr>
          <p:spPr>
            <a:xfrm flipV="1">
              <a:off x="304800" y="266687"/>
              <a:ext cx="15090699" cy="1671467"/>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909571" y="617234"/>
              <a:ext cx="13881155" cy="970371"/>
            </a:xfrm>
            <a:prstGeom prst="rect">
              <a:avLst/>
            </a:prstGeom>
          </p:spPr>
          <p:txBody>
            <a:bodyPr wrap="none">
              <a:spAutoFit/>
            </a:bodyPr>
            <a:lstStyle/>
            <a:p>
              <a:pPr lvl="0">
                <a:defRPr/>
              </a:pPr>
              <a:r>
                <a:rPr lang="en-US" sz="5500" b="1">
                  <a:solidFill>
                    <a:prstClr val="black"/>
                  </a:solidFill>
                  <a:latin typeface="Arial" panose="020B0604020202020204" pitchFamily="34" charset="0"/>
                  <a:cs typeface="Arial" panose="020B0604020202020204" pitchFamily="34" charset="0"/>
                </a:rPr>
                <a:t>a) Hình lăng trụ đứng</a:t>
              </a:r>
              <a:endParaRPr lang="en-US" sz="5500" b="1">
                <a:solidFill>
                  <a:prstClr val="black"/>
                </a:solidFill>
                <a:latin typeface="Arial" panose="020B0604020202020204" pitchFamily="34" charset="0"/>
                <a:cs typeface="Arial" panose="020B0604020202020204" pitchFamily="34" charset="0"/>
              </a:endParaRPr>
            </a:p>
          </p:txBody>
        </p:sp>
      </p:grpSp>
      <p:sp>
        <p:nvSpPr>
          <p:cNvPr id="2" name="Rectangle 1"/>
          <p:cNvSpPr/>
          <p:nvPr/>
        </p:nvSpPr>
        <p:spPr>
          <a:xfrm>
            <a:off x="1758186" y="2450691"/>
            <a:ext cx="7789130" cy="3556295"/>
          </a:xfrm>
          <a:prstGeom prst="rect">
            <a:avLst/>
          </a:prstGeom>
        </p:spPr>
        <p:txBody>
          <a:bodyPr wrap="square">
            <a:spAutoFit/>
          </a:bodyPr>
          <a:lstStyle/>
          <a:p>
            <a:pPr algn="just">
              <a:lnSpc>
                <a:spcPct val="175000"/>
              </a:lnSpc>
              <a:spcAft>
                <a:spcPts val="800"/>
              </a:spcAft>
            </a:pPr>
            <a:r>
              <a:rPr lang="nl-NL" sz="4500" kern="100">
                <a:latin typeface="Arial" panose="020B0604020202020204" pitchFamily="34" charset="0"/>
                <a:ea typeface="Calibri" panose="020F0502020204030204" pitchFamily="34" charset="0"/>
                <a:cs typeface="Arial" panose="020B0604020202020204" pitchFamily="34" charset="0"/>
              </a:rPr>
              <a:t>Hình lăng trụ đứng là hình lăng trụ có các cạnh bên vuông góc với mặt đáy.</a:t>
            </a:r>
            <a:endParaRPr lang="en-US" sz="4500" kern="10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tretch>
            <a:fillRect/>
          </a:stretch>
        </p:blipFill>
        <p:spPr>
          <a:xfrm>
            <a:off x="11430000" y="2615996"/>
            <a:ext cx="4733997" cy="5489845"/>
          </a:xfrm>
          <a:prstGeom prst="rect">
            <a:avLst/>
          </a:prstGeom>
        </p:spPr>
      </p:pic>
      <p:sp>
        <p:nvSpPr>
          <p:cNvPr id="17" name="Freeform 17"/>
          <p:cNvSpPr/>
          <p:nvPr/>
        </p:nvSpPr>
        <p:spPr>
          <a:xfrm rot="19409153">
            <a:off x="16967724" y="415518"/>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23887888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033155" flipH="1">
            <a:off x="16686444" y="9121814"/>
            <a:ext cx="956119" cy="820412"/>
          </a:xfrm>
          <a:prstGeom prst="rect">
            <a:avLst/>
          </a:prstGeom>
        </p:spPr>
      </p:pic>
      <p:pic>
        <p:nvPicPr>
          <p:cNvPr id="14" name="Picture 13"/>
          <p:cNvPicPr>
            <a:picLocks noChangeAspect="1"/>
          </p:cNvPicPr>
          <p:nvPr/>
        </p:nvPicPr>
        <p:blipFill>
          <a:blip r:embed="rId3"/>
          <a:stretch>
            <a:fillRect/>
          </a:stretch>
        </p:blipFill>
        <p:spPr>
          <a:xfrm>
            <a:off x="16065324" y="2933700"/>
            <a:ext cx="1386548" cy="1700011"/>
          </a:xfrm>
          <a:prstGeom prst="rect">
            <a:avLst/>
          </a:prstGeom>
        </p:spPr>
      </p:pic>
      <p:sp>
        <p:nvSpPr>
          <p:cNvPr id="11" name="TextBox 10"/>
          <p:cNvSpPr txBox="1"/>
          <p:nvPr/>
        </p:nvSpPr>
        <p:spPr>
          <a:xfrm>
            <a:off x="3255420" y="613708"/>
            <a:ext cx="13967852" cy="1938992"/>
          </a:xfrm>
          <a:prstGeom prst="rect">
            <a:avLst/>
          </a:prstGeom>
          <a:noFill/>
        </p:spPr>
        <p:txBody>
          <a:bodyPr wrap="square" rtlCol="0">
            <a:spAutoFit/>
          </a:bodyPr>
          <a:lstStyle/>
          <a:p>
            <a:pPr lvl="0" algn="just">
              <a:lnSpc>
                <a:spcPct val="150000"/>
              </a:lnSpc>
            </a:pPr>
            <a:r>
              <a:rPr lang="vi-VN" sz="4000" kern="0">
                <a:solidFill>
                  <a:srgbClr val="000000"/>
                </a:solidFill>
                <a:cs typeface="Arial" panose="020B0604020202020204" pitchFamily="34" charset="0"/>
                <a:sym typeface="Arial"/>
              </a:rPr>
              <a:t>Các mặt bên của lăng trụ đứng là các hình gì và các mặt bên đó có vuông góc với mặt đáy không? Vì sao?</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12" name="Title 21"/>
          <p:cNvSpPr txBox="1">
            <a:spLocks/>
          </p:cNvSpPr>
          <p:nvPr/>
        </p:nvSpPr>
        <p:spPr>
          <a:xfrm>
            <a:off x="1065764" y="1028700"/>
            <a:ext cx="1960020" cy="1044643"/>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6</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1065764" y="3511913"/>
                <a:ext cx="16156472" cy="6247864"/>
              </a:xfrm>
              <a:prstGeom prst="rect">
                <a:avLst/>
              </a:prstGeom>
            </p:spPr>
            <p:txBody>
              <a:bodyPr wrap="square">
                <a:spAutoFit/>
              </a:bodyPr>
              <a:lstStyle/>
              <a:p>
                <a:pPr algn="just">
                  <a:lnSpc>
                    <a:spcPct val="150000"/>
                  </a:lnSpc>
                  <a:spcAft>
                    <a:spcPts val="1200"/>
                  </a:spcAft>
                </a:pPr>
                <a:r>
                  <a:rPr lang="en-US" sz="4000" kern="100">
                    <a:latin typeface="Arial" panose="020B0604020202020204" pitchFamily="34" charset="0"/>
                    <a:ea typeface="Calibri" panose="020F0502020204030204" pitchFamily="34" charset="0"/>
                    <a:cs typeface="Arial" panose="020B0604020202020204" pitchFamily="34" charset="0"/>
                  </a:rPr>
                  <a:t>Hình lăng trụ có các mặt bên là hình bình hành</a:t>
                </a:r>
                <a:r>
                  <a:rPr lang="en-US" sz="4000" kern="100">
                    <a:latin typeface="Arial" panose="020B0604020202020204" pitchFamily="34" charset="0"/>
                    <a:ea typeface="Calibri" panose="020F0502020204030204" pitchFamily="34" charset="0"/>
                    <a:cs typeface="Arial" panose="020B0604020202020204" pitchFamily="34" charset="0"/>
                  </a:rPr>
                  <a:t>. </a:t>
                </a:r>
                <a:endParaRPr lang="en-US" sz="4000" kern="1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200"/>
                  </a:spcAft>
                </a:pPr>
                <a:r>
                  <a:rPr lang="en-US" sz="4000" kern="100" smtClean="0">
                    <a:latin typeface="Arial" panose="020B0604020202020204" pitchFamily="34" charset="0"/>
                    <a:ea typeface="Calibri" panose="020F0502020204030204" pitchFamily="34" charset="0"/>
                    <a:cs typeface="Arial" panose="020B0604020202020204" pitchFamily="34" charset="0"/>
                  </a:rPr>
                  <a:t>Mặt </a:t>
                </a:r>
                <a:r>
                  <a:rPr lang="en-US" sz="4000" kern="100">
                    <a:latin typeface="Arial" panose="020B0604020202020204" pitchFamily="34" charset="0"/>
                    <a:ea typeface="Calibri" panose="020F0502020204030204" pitchFamily="34" charset="0"/>
                    <a:cs typeface="Arial" panose="020B0604020202020204" pitchFamily="34" charset="0"/>
                  </a:rPr>
                  <a:t>khác, lăng trụ đứng có các cạnh bên vuông góc với đáy </a:t>
                </a:r>
                <a:endParaRPr lang="en-US" sz="40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200"/>
                  </a:spcAft>
                </a:pP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C</a:t>
                </a:r>
                <a:r>
                  <a:rPr lang="en-US" sz="4000" kern="100">
                    <a:effectLst/>
                    <a:latin typeface="Arial" panose="020B0604020202020204" pitchFamily="34" charset="0"/>
                    <a:ea typeface="Calibri" panose="020F0502020204030204" pitchFamily="34" charset="0"/>
                    <a:cs typeface="Arial" panose="020B0604020202020204" pitchFamily="34" charset="0"/>
                  </a:rPr>
                  <a:t>ác cạnh bên vuông góc với các cạnh đáy.</a:t>
                </a:r>
              </a:p>
              <a:p>
                <a:pPr algn="just">
                  <a:lnSpc>
                    <a:spcPct val="150000"/>
                  </a:lnSpc>
                  <a:spcAft>
                    <a:spcPts val="1200"/>
                  </a:spcAft>
                </a:pPr>
                <a:r>
                  <a:rPr lang="en-US" sz="4000" kern="100">
                    <a:effectLst/>
                    <a:latin typeface="Arial" panose="020B0604020202020204" pitchFamily="34" charset="0"/>
                    <a:ea typeface="Calibri" panose="020F0502020204030204" pitchFamily="34" charset="0"/>
                    <a:cs typeface="Arial" panose="020B0604020202020204" pitchFamily="34" charset="0"/>
                  </a:rPr>
                  <a:t>Do đó hình lăng trụ đứng có các mặt bên là các hình chữ nhật.</a:t>
                </a:r>
              </a:p>
              <a:p>
                <a:pPr algn="just">
                  <a:lnSpc>
                    <a:spcPct val="150000"/>
                  </a:lnSpc>
                  <a:spcAft>
                    <a:spcPts val="1200"/>
                  </a:spcAft>
                </a:pPr>
                <a:r>
                  <a:rPr lang="en-US" sz="4000" kern="100">
                    <a:effectLst/>
                    <a:latin typeface="Arial" panose="020B0604020202020204" pitchFamily="34" charset="0"/>
                    <a:ea typeface="Calibri" panose="020F0502020204030204" pitchFamily="34" charset="0"/>
                    <a:cs typeface="Arial" panose="020B0604020202020204" pitchFamily="34" charset="0"/>
                  </a:rPr>
                  <a:t>Vì vậy cạnh bên vuông góc với đáy nên các mặt bên cũng vuông góc với đáy.</a:t>
                </a:r>
              </a:p>
            </p:txBody>
          </p:sp>
        </mc:Choice>
        <mc:Fallback>
          <p:sp>
            <p:nvSpPr>
              <p:cNvPr id="4" name="Rectangle 3"/>
              <p:cNvSpPr>
                <a:spLocks noRot="1" noChangeAspect="1" noMove="1" noResize="1" noEditPoints="1" noAdjustHandles="1" noChangeArrowheads="1" noChangeShapeType="1" noTextEdit="1"/>
              </p:cNvSpPr>
              <p:nvPr/>
            </p:nvSpPr>
            <p:spPr>
              <a:xfrm>
                <a:off x="1065764" y="3511913"/>
                <a:ext cx="16156472" cy="6247864"/>
              </a:xfrm>
              <a:prstGeom prst="rect">
                <a:avLst/>
              </a:prstGeom>
              <a:blipFill>
                <a:blip r:embed="rId4"/>
                <a:stretch>
                  <a:fillRect l="-1358" r="-1321" b="-1463"/>
                </a:stretch>
              </a:blipFill>
            </p:spPr>
            <p:txBody>
              <a:bodyPr/>
              <a:lstStyle/>
              <a:p>
                <a:r>
                  <a:rPr lang="en-US">
                    <a:noFill/>
                  </a:rPr>
                  <a:t> </a:t>
                </a:r>
              </a:p>
            </p:txBody>
          </p:sp>
        </mc:Fallback>
      </mc:AlternateContent>
      <p:sp>
        <p:nvSpPr>
          <p:cNvPr id="15" name="Rectangle 14"/>
          <p:cNvSpPr/>
          <p:nvPr/>
        </p:nvSpPr>
        <p:spPr>
          <a:xfrm>
            <a:off x="8480998" y="2476500"/>
            <a:ext cx="1326004"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0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p>
        </p:txBody>
      </p:sp>
    </p:spTree>
    <p:extLst>
      <p:ext uri="{BB962C8B-B14F-4D97-AF65-F5344CB8AC3E}">
        <p14:creationId xmlns:p14="http://schemas.microsoft.com/office/powerpoint/2010/main" val="1322688575"/>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down)">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754822" y="976788"/>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706356" y="8103158"/>
            <a:ext cx="21695015" cy="10239898"/>
            <a:chOff x="0" y="0"/>
            <a:chExt cx="1424432" cy="672322"/>
          </a:xfrm>
        </p:grpSpPr>
        <p:sp>
          <p:nvSpPr>
            <p:cNvPr id="6" name="Freeform 6"/>
            <p:cNvSpPr/>
            <p:nvPr/>
          </p:nvSpPr>
          <p:spPr>
            <a:xfrm>
              <a:off x="0" y="0"/>
              <a:ext cx="1424432" cy="672322"/>
            </a:xfrm>
            <a:custGeom>
              <a:avLst/>
              <a:gdLst/>
              <a:ahLst/>
              <a:cxnLst/>
              <a:rect l="l" t="t" r="r" b="b"/>
              <a:pathLst>
                <a:path w="1424432" h="672322">
                  <a:moveTo>
                    <a:pt x="712216" y="0"/>
                  </a:moveTo>
                  <a:cubicBezTo>
                    <a:pt x="318870" y="0"/>
                    <a:pt x="0" y="150504"/>
                    <a:pt x="0" y="336161"/>
                  </a:cubicBezTo>
                  <a:cubicBezTo>
                    <a:pt x="0" y="521818"/>
                    <a:pt x="318870" y="672322"/>
                    <a:pt x="712216" y="672322"/>
                  </a:cubicBezTo>
                  <a:cubicBezTo>
                    <a:pt x="1105562" y="672322"/>
                    <a:pt x="1424432" y="521818"/>
                    <a:pt x="1424432" y="336161"/>
                  </a:cubicBezTo>
                  <a:cubicBezTo>
                    <a:pt x="1424432" y="150504"/>
                    <a:pt x="1105562" y="0"/>
                    <a:pt x="712216" y="0"/>
                  </a:cubicBezTo>
                  <a:close/>
                </a:path>
              </a:pathLst>
            </a:custGeom>
            <a:solidFill>
              <a:srgbClr val="A3DFBE"/>
            </a:solidFill>
            <a:ln w="28575" cap="sq">
              <a:solidFill>
                <a:srgbClr val="231F20"/>
              </a:solidFill>
              <a:prstDash val="solid"/>
              <a:miter/>
            </a:ln>
          </p:spPr>
        </p:sp>
        <p:sp>
          <p:nvSpPr>
            <p:cNvPr id="7" name="TextBox 7"/>
            <p:cNvSpPr txBox="1"/>
            <p:nvPr/>
          </p:nvSpPr>
          <p:spPr>
            <a:xfrm>
              <a:off x="133540" y="5880"/>
              <a:ext cx="1157351" cy="603412"/>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066800" y="2845041"/>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 xmlns:asvg="http://schemas.microsoft.com/office/drawing/2016/SVG/main" r:embed="rId9"/>
                </a:ext>
              </a:extLst>
            </a:blip>
            <a:stretch>
              <a:fillRect l="-16131" t="-123580" r="-514491" b="-293597"/>
            </a:stretch>
          </a:blipFill>
        </p:spPr>
      </p:sp>
      <p:sp>
        <p:nvSpPr>
          <p:cNvPr id="18" name="Freeform 18"/>
          <p:cNvSpPr/>
          <p:nvPr/>
        </p:nvSpPr>
        <p:spPr>
          <a:xfrm>
            <a:off x="754822" y="8573713"/>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9" name="Group 19"/>
          <p:cNvGrpSpPr/>
          <p:nvPr/>
        </p:nvGrpSpPr>
        <p:grpSpPr>
          <a:xfrm>
            <a:off x="1445766" y="1638300"/>
            <a:ext cx="15390756" cy="5117859"/>
            <a:chOff x="-43955" y="-146776"/>
            <a:chExt cx="2552939" cy="405865"/>
          </a:xfrm>
        </p:grpSpPr>
        <p:sp>
          <p:nvSpPr>
            <p:cNvPr id="20" name="Freeform 20"/>
            <p:cNvSpPr/>
            <p:nvPr/>
          </p:nvSpPr>
          <p:spPr>
            <a:xfrm>
              <a:off x="-43955" y="-63470"/>
              <a:ext cx="2552939" cy="255331"/>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p:sp>
          <p:nvSpPr>
            <p:cNvPr id="21" name="TextBox 21"/>
            <p:cNvSpPr txBox="1"/>
            <p:nvPr/>
          </p:nvSpPr>
          <p:spPr>
            <a:xfrm>
              <a:off x="31140" y="-146776"/>
              <a:ext cx="2402749" cy="405865"/>
            </a:xfrm>
            <a:prstGeom prst="rect">
              <a:avLst/>
            </a:prstGeom>
          </p:spPr>
          <p:txBody>
            <a:bodyPr lIns="50800" tIns="50800" rIns="50800" bIns="50800" rtlCol="0" anchor="ctr"/>
            <a:lstStyle/>
            <a:p>
              <a:pPr lvl="0" algn="just">
                <a:lnSpc>
                  <a:spcPct val="165000"/>
                </a:lnSpc>
                <a:spcBef>
                  <a:spcPts val="300"/>
                </a:spcBef>
                <a:spcAft>
                  <a:spcPts val="300"/>
                </a:spcAft>
              </a:pPr>
              <a:r>
                <a:rPr lang="vi-VN" sz="4500">
                  <a:solidFill>
                    <a:prstClr val="black"/>
                  </a:solidFill>
                  <a:ea typeface="Dotum" panose="020B0600000101010101" pitchFamily="34" charset="-127"/>
                  <a:cs typeface="Arial" panose="020B0604020202020204" pitchFamily="34" charset="0"/>
                </a:rPr>
                <a:t>Hình lăng trụ đứng có các mặt bên là các hình chữ nhật và vuông góc với mặt đáy.</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sp>
        <p:nvSpPr>
          <p:cNvPr id="17" name="Rectangle 16"/>
          <p:cNvSpPr/>
          <p:nvPr/>
        </p:nvSpPr>
        <p:spPr>
          <a:xfrm>
            <a:off x="7150054" y="485764"/>
            <a:ext cx="3982180" cy="160973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Kết luận</a:t>
            </a:r>
          </a:p>
        </p:txBody>
      </p:sp>
      <p:sp>
        <p:nvSpPr>
          <p:cNvPr id="23" name="Freeform 15"/>
          <p:cNvSpPr/>
          <p:nvPr/>
        </p:nvSpPr>
        <p:spPr>
          <a:xfrm rot="4276557">
            <a:off x="15789731" y="7335289"/>
            <a:ext cx="846754" cy="1535738"/>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247422044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78807" y="8776991"/>
            <a:ext cx="18678839" cy="1594735"/>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p:cNvPicPr>
            <a:picLocks noChangeAspect="1"/>
          </p:cNvPicPr>
          <p:nvPr/>
        </p:nvPicPr>
        <p:blipFill>
          <a:blip r:embed="rId3"/>
          <a:stretch>
            <a:fillRect/>
          </a:stretch>
        </p:blipFill>
        <p:spPr>
          <a:xfrm>
            <a:off x="2133600" y="7435083"/>
            <a:ext cx="1423752" cy="1366017"/>
          </a:xfrm>
          <a:prstGeom prst="rect">
            <a:avLst/>
          </a:prstGeom>
        </p:spPr>
      </p:pic>
      <p:grpSp>
        <p:nvGrpSpPr>
          <p:cNvPr id="13" name="Group 12"/>
          <p:cNvGrpSpPr/>
          <p:nvPr/>
        </p:nvGrpSpPr>
        <p:grpSpPr>
          <a:xfrm>
            <a:off x="381000" y="440940"/>
            <a:ext cx="8001000" cy="1616946"/>
            <a:chOff x="304800" y="266687"/>
            <a:chExt cx="15090699" cy="1671467"/>
          </a:xfrm>
        </p:grpSpPr>
        <p:sp>
          <p:nvSpPr>
            <p:cNvPr id="14" name="Round Single Corner Rectangle 13"/>
            <p:cNvSpPr/>
            <p:nvPr/>
          </p:nvSpPr>
          <p:spPr>
            <a:xfrm flipV="1">
              <a:off x="304800" y="266687"/>
              <a:ext cx="15090699" cy="1671467"/>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391808" y="635707"/>
              <a:ext cx="12916684" cy="970371"/>
            </a:xfrm>
            <a:prstGeom prst="rect">
              <a:avLst/>
            </a:prstGeom>
          </p:spPr>
          <p:txBody>
            <a:bodyPr wrap="none">
              <a:spAutoFit/>
            </a:bodyPr>
            <a:lstStyle/>
            <a:p>
              <a:pPr lvl="0">
                <a:defRPr/>
              </a:pPr>
              <a:r>
                <a:rPr lang="en-US" sz="5500" b="1">
                  <a:solidFill>
                    <a:prstClr val="black"/>
                  </a:solidFill>
                  <a:latin typeface="Arial" panose="020B0604020202020204" pitchFamily="34" charset="0"/>
                  <a:cs typeface="Arial" panose="020B0604020202020204" pitchFamily="34" charset="0"/>
                </a:rPr>
                <a:t>b) Hình lăng trụ đều</a:t>
              </a:r>
              <a:endPar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Rectangle 1"/>
          <p:cNvSpPr/>
          <p:nvPr/>
        </p:nvSpPr>
        <p:spPr>
          <a:xfrm>
            <a:off x="2133600" y="2561645"/>
            <a:ext cx="7462014" cy="3727944"/>
          </a:xfrm>
          <a:prstGeom prst="rect">
            <a:avLst/>
          </a:prstGeom>
        </p:spPr>
        <p:txBody>
          <a:bodyPr wrap="square">
            <a:spAutoFit/>
          </a:bodyPr>
          <a:lstStyle/>
          <a:p>
            <a:pPr lvl="0" algn="just">
              <a:lnSpc>
                <a:spcPct val="175000"/>
              </a:lnSpc>
              <a:spcAft>
                <a:spcPts val="800"/>
              </a:spcAft>
            </a:pPr>
            <a:r>
              <a:rPr lang="nl-NL" sz="4500" kern="100">
                <a:solidFill>
                  <a:prstClr val="black"/>
                </a:solidFill>
                <a:latin typeface="Arial" panose="020B0604020202020204" pitchFamily="34" charset="0"/>
                <a:ea typeface="Calibri" panose="020F0502020204030204" pitchFamily="34" charset="0"/>
                <a:cs typeface="Arial" panose="020B0604020202020204" pitchFamily="34" charset="0"/>
              </a:rPr>
              <a:t>Hình lăng trụ đều là hình lăng trụ đựng có đáy là đa giác đều.</a:t>
            </a:r>
            <a:endParaRPr kumimoji="0" lang="en-US" sz="45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Freeform 17"/>
          <p:cNvSpPr/>
          <p:nvPr/>
        </p:nvSpPr>
        <p:spPr>
          <a:xfrm rot="19409153">
            <a:off x="16967724" y="415518"/>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Lst>
          </a:blip>
          <a:stretch>
            <a:fillRect/>
          </a:stretch>
        </p:blipFill>
        <p:spPr>
          <a:xfrm>
            <a:off x="10972800" y="2857500"/>
            <a:ext cx="5029200" cy="5302691"/>
          </a:xfrm>
          <a:prstGeom prst="rect">
            <a:avLst/>
          </a:prstGeom>
        </p:spPr>
      </p:pic>
    </p:spTree>
    <p:extLst>
      <p:ext uri="{BB962C8B-B14F-4D97-AF65-F5344CB8AC3E}">
        <p14:creationId xmlns:p14="http://schemas.microsoft.com/office/powerpoint/2010/main" val="149873004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033155" flipH="1">
            <a:off x="414217" y="2699798"/>
            <a:ext cx="956119" cy="820412"/>
          </a:xfrm>
          <a:prstGeom prst="rect">
            <a:avLst/>
          </a:prstGeom>
        </p:spPr>
      </p:pic>
      <p:pic>
        <p:nvPicPr>
          <p:cNvPr id="14" name="Picture 13"/>
          <p:cNvPicPr>
            <a:picLocks noChangeAspect="1"/>
          </p:cNvPicPr>
          <p:nvPr/>
        </p:nvPicPr>
        <p:blipFill>
          <a:blip r:embed="rId3"/>
          <a:stretch>
            <a:fillRect/>
          </a:stretch>
        </p:blipFill>
        <p:spPr>
          <a:xfrm>
            <a:off x="16970282" y="8839753"/>
            <a:ext cx="864175" cy="1059543"/>
          </a:xfrm>
          <a:prstGeom prst="rect">
            <a:avLst/>
          </a:prstGeom>
        </p:spPr>
      </p:pic>
      <p:sp>
        <p:nvSpPr>
          <p:cNvPr id="11" name="TextBox 10"/>
          <p:cNvSpPr txBox="1"/>
          <p:nvPr/>
        </p:nvSpPr>
        <p:spPr>
          <a:xfrm>
            <a:off x="3287504" y="613708"/>
            <a:ext cx="13967852" cy="1824923"/>
          </a:xfrm>
          <a:prstGeom prst="rect">
            <a:avLst/>
          </a:prstGeom>
          <a:noFill/>
        </p:spPr>
        <p:txBody>
          <a:bodyPr wrap="square" rtlCol="0">
            <a:spAutoFit/>
          </a:bodyPr>
          <a:lstStyle/>
          <a:p>
            <a:pPr lvl="0" algn="just">
              <a:lnSpc>
                <a:spcPct val="150000"/>
              </a:lnSpc>
            </a:pPr>
            <a:r>
              <a:rPr lang="vi-VN" sz="4000" kern="0">
                <a:solidFill>
                  <a:srgbClr val="000000"/>
                </a:solidFill>
                <a:cs typeface="Arial" panose="020B0604020202020204" pitchFamily="34" charset="0"/>
                <a:sym typeface="Arial"/>
              </a:rPr>
              <a:t>Các mặt bên của hình lăng trụ đều có phải là các hình chữ nhật có cùng kích thước hay không? Vì sao?</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2" name="Title 21"/>
          <p:cNvSpPr txBox="1">
            <a:spLocks/>
          </p:cNvSpPr>
          <p:nvPr/>
        </p:nvSpPr>
        <p:spPr>
          <a:xfrm>
            <a:off x="1049722" y="1028700"/>
            <a:ext cx="1960020" cy="1044643"/>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7</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 name="Rectangle 3"/>
          <p:cNvSpPr/>
          <p:nvPr/>
        </p:nvSpPr>
        <p:spPr>
          <a:xfrm>
            <a:off x="1093838" y="3543300"/>
            <a:ext cx="16156472" cy="6049156"/>
          </a:xfrm>
          <a:prstGeom prst="rect">
            <a:avLst/>
          </a:prstGeom>
        </p:spPr>
        <p:txBody>
          <a:bodyPr wrap="square">
            <a:spAutoFit/>
          </a:bodyPr>
          <a:lstStyle/>
          <a:p>
            <a:pPr lvl="0" algn="just">
              <a:lnSpc>
                <a:spcPct val="165000"/>
              </a:lnSpc>
            </a:pPr>
            <a:r>
              <a:rPr lang="vi-VN" sz="4000" kern="100">
                <a:solidFill>
                  <a:prstClr val="black"/>
                </a:solidFill>
                <a:ea typeface="Calibri" panose="020F0502020204030204" pitchFamily="34" charset="0"/>
                <a:cs typeface="Arial" panose="020B0604020202020204" pitchFamily="34" charset="0"/>
              </a:rPr>
              <a:t>Hình lăng </a:t>
            </a:r>
            <a:r>
              <a:rPr lang="vi-VN" sz="4000" kern="100">
                <a:solidFill>
                  <a:prstClr val="black"/>
                </a:solidFill>
                <a:ea typeface="Calibri" panose="020F0502020204030204" pitchFamily="34" charset="0"/>
                <a:cs typeface="Arial" panose="020B0604020202020204" pitchFamily="34" charset="0"/>
              </a:rPr>
              <a:t>trụ </a:t>
            </a:r>
            <a:r>
              <a:rPr lang="vi-VN" sz="4000" kern="100" smtClean="0">
                <a:solidFill>
                  <a:prstClr val="black"/>
                </a:solidFill>
                <a:ea typeface="Calibri" panose="020F0502020204030204" pitchFamily="34" charset="0"/>
                <a:cs typeface="Arial" panose="020B0604020202020204" pitchFamily="34" charset="0"/>
              </a:rPr>
              <a:t>đ</a:t>
            </a:r>
            <a:r>
              <a:rPr lang="en-US" sz="4000" kern="100" smtClean="0">
                <a:solidFill>
                  <a:prstClr val="black"/>
                </a:solidFill>
                <a:latin typeface="Arial" panose="020B0604020202020204" pitchFamily="34" charset="0"/>
                <a:ea typeface="Calibri" panose="020F0502020204030204" pitchFamily="34" charset="0"/>
                <a:cs typeface="Arial" panose="020B0604020202020204" pitchFamily="34" charset="0"/>
              </a:rPr>
              <a:t>ề</a:t>
            </a:r>
            <a:r>
              <a:rPr lang="vi-VN" sz="4000" kern="100" smtClean="0">
                <a:solidFill>
                  <a:prstClr val="black"/>
                </a:solidFill>
                <a:ea typeface="Calibri" panose="020F0502020204030204" pitchFamily="34" charset="0"/>
                <a:cs typeface="Arial" panose="020B0604020202020204" pitchFamily="34" charset="0"/>
              </a:rPr>
              <a:t>u </a:t>
            </a:r>
            <a:r>
              <a:rPr lang="vi-VN" sz="4000" kern="100">
                <a:solidFill>
                  <a:prstClr val="black"/>
                </a:solidFill>
                <a:ea typeface="Calibri" panose="020F0502020204030204" pitchFamily="34" charset="0"/>
                <a:cs typeface="Arial" panose="020B0604020202020204" pitchFamily="34" charset="0"/>
              </a:rPr>
              <a:t>là hình lăng trụ đứng nên các mặt bên của nó là các hình chữ nhật</a:t>
            </a:r>
            <a:r>
              <a:rPr lang="vi-VN" sz="4000" kern="100">
                <a:solidFill>
                  <a:prstClr val="black"/>
                </a:solidFill>
                <a:ea typeface="Calibri" panose="020F0502020204030204" pitchFamily="34" charset="0"/>
                <a:cs typeface="Arial" panose="020B0604020202020204" pitchFamily="34" charset="0"/>
              </a:rPr>
              <a:t>. </a:t>
            </a:r>
            <a:endParaRPr lang="en-US" sz="4000" kern="100" smtClean="0">
              <a:solidFill>
                <a:prstClr val="black"/>
              </a:solidFill>
              <a:ea typeface="Calibri" panose="020F0502020204030204" pitchFamily="34" charset="0"/>
              <a:cs typeface="Arial" panose="020B0604020202020204" pitchFamily="34" charset="0"/>
            </a:endParaRPr>
          </a:p>
          <a:p>
            <a:pPr lvl="0" algn="just">
              <a:lnSpc>
                <a:spcPct val="165000"/>
              </a:lnSpc>
            </a:pPr>
            <a:r>
              <a:rPr lang="vi-VN" sz="4000" kern="100" smtClean="0">
                <a:solidFill>
                  <a:prstClr val="black"/>
                </a:solidFill>
                <a:ea typeface="Calibri" panose="020F0502020204030204" pitchFamily="34" charset="0"/>
                <a:cs typeface="Arial" panose="020B0604020202020204" pitchFamily="34" charset="0"/>
              </a:rPr>
              <a:t>Mặt </a:t>
            </a:r>
            <a:r>
              <a:rPr lang="vi-VN" sz="4000" kern="100">
                <a:solidFill>
                  <a:prstClr val="black"/>
                </a:solidFill>
                <a:ea typeface="Calibri" panose="020F0502020204030204" pitchFamily="34" charset="0"/>
                <a:cs typeface="Arial" panose="020B0604020202020204" pitchFamily="34" charset="0"/>
              </a:rPr>
              <a:t>khác, các cạnh đáy của lăng trụ đều bằng nhau và các cạnh bên của một lăng trụ luôn bằng nhau</a:t>
            </a:r>
            <a:r>
              <a:rPr lang="vi-VN" sz="4000" kern="100">
                <a:solidFill>
                  <a:prstClr val="black"/>
                </a:solidFill>
                <a:ea typeface="Calibri" panose="020F0502020204030204" pitchFamily="34" charset="0"/>
                <a:cs typeface="Arial" panose="020B0604020202020204" pitchFamily="34" charset="0"/>
              </a:rPr>
              <a:t>. </a:t>
            </a:r>
            <a:endParaRPr lang="en-US" sz="4000" kern="100" smtClean="0">
              <a:solidFill>
                <a:prstClr val="black"/>
              </a:solidFill>
              <a:ea typeface="Calibri" panose="020F0502020204030204" pitchFamily="34" charset="0"/>
              <a:cs typeface="Arial" panose="020B0604020202020204" pitchFamily="34" charset="0"/>
            </a:endParaRPr>
          </a:p>
          <a:p>
            <a:pPr lvl="0" algn="just">
              <a:lnSpc>
                <a:spcPct val="165000"/>
              </a:lnSpc>
            </a:pPr>
            <a:r>
              <a:rPr lang="vi-VN" sz="4000" kern="100" smtClean="0">
                <a:solidFill>
                  <a:prstClr val="black"/>
                </a:solidFill>
                <a:ea typeface="Calibri" panose="020F0502020204030204" pitchFamily="34" charset="0"/>
                <a:cs typeface="Arial" panose="020B0604020202020204" pitchFamily="34" charset="0"/>
              </a:rPr>
              <a:t>Do </a:t>
            </a:r>
            <a:r>
              <a:rPr lang="vi-VN" sz="4000" kern="100">
                <a:solidFill>
                  <a:prstClr val="black"/>
                </a:solidFill>
                <a:ea typeface="Calibri" panose="020F0502020204030204" pitchFamily="34" charset="0"/>
                <a:cs typeface="Arial" panose="020B0604020202020204" pitchFamily="34" charset="0"/>
              </a:rPr>
              <a:t>đó các mặt bên của hình lăng trụ đều là các hình chũ̃ nhật có cùng kích thước.</a:t>
            </a:r>
            <a:endParaRPr kumimoji="0" lang="en-US" sz="40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8480998" y="2476500"/>
            <a:ext cx="1326004"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0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p>
        </p:txBody>
      </p:sp>
    </p:spTree>
    <p:extLst>
      <p:ext uri="{BB962C8B-B14F-4D97-AF65-F5344CB8AC3E}">
        <p14:creationId xmlns:p14="http://schemas.microsoft.com/office/powerpoint/2010/main" val="159915386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754822" y="976788"/>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706356" y="8103158"/>
            <a:ext cx="21695015" cy="10239898"/>
            <a:chOff x="0" y="0"/>
            <a:chExt cx="1424432" cy="672322"/>
          </a:xfrm>
        </p:grpSpPr>
        <p:sp>
          <p:nvSpPr>
            <p:cNvPr id="6" name="Freeform 6"/>
            <p:cNvSpPr/>
            <p:nvPr/>
          </p:nvSpPr>
          <p:spPr>
            <a:xfrm>
              <a:off x="0" y="0"/>
              <a:ext cx="1424432" cy="672322"/>
            </a:xfrm>
            <a:custGeom>
              <a:avLst/>
              <a:gdLst/>
              <a:ahLst/>
              <a:cxnLst/>
              <a:rect l="l" t="t" r="r" b="b"/>
              <a:pathLst>
                <a:path w="1424432" h="672322">
                  <a:moveTo>
                    <a:pt x="712216" y="0"/>
                  </a:moveTo>
                  <a:cubicBezTo>
                    <a:pt x="318870" y="0"/>
                    <a:pt x="0" y="150504"/>
                    <a:pt x="0" y="336161"/>
                  </a:cubicBezTo>
                  <a:cubicBezTo>
                    <a:pt x="0" y="521818"/>
                    <a:pt x="318870" y="672322"/>
                    <a:pt x="712216" y="672322"/>
                  </a:cubicBezTo>
                  <a:cubicBezTo>
                    <a:pt x="1105562" y="672322"/>
                    <a:pt x="1424432" y="521818"/>
                    <a:pt x="1424432" y="336161"/>
                  </a:cubicBezTo>
                  <a:cubicBezTo>
                    <a:pt x="1424432" y="150504"/>
                    <a:pt x="1105562" y="0"/>
                    <a:pt x="712216" y="0"/>
                  </a:cubicBezTo>
                  <a:close/>
                </a:path>
              </a:pathLst>
            </a:custGeom>
            <a:solidFill>
              <a:srgbClr val="A3DFBE"/>
            </a:solidFill>
            <a:ln w="28575" cap="sq">
              <a:solidFill>
                <a:srgbClr val="231F20"/>
              </a:solidFill>
              <a:prstDash val="solid"/>
              <a:miter/>
            </a:ln>
          </p:spPr>
        </p:sp>
        <p:sp>
          <p:nvSpPr>
            <p:cNvPr id="7" name="TextBox 7"/>
            <p:cNvSpPr txBox="1"/>
            <p:nvPr/>
          </p:nvSpPr>
          <p:spPr>
            <a:xfrm>
              <a:off x="133540" y="5880"/>
              <a:ext cx="1157351" cy="603412"/>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066800" y="2845041"/>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 xmlns:asvg="http://schemas.microsoft.com/office/drawing/2016/SVG/main" r:embed="rId9"/>
                </a:ext>
              </a:extLst>
            </a:blip>
            <a:stretch>
              <a:fillRect l="-16131" t="-123580" r="-514491" b="-293597"/>
            </a:stretch>
          </a:blipFill>
        </p:spPr>
      </p:sp>
      <p:sp>
        <p:nvSpPr>
          <p:cNvPr id="18" name="Freeform 18"/>
          <p:cNvSpPr/>
          <p:nvPr/>
        </p:nvSpPr>
        <p:spPr>
          <a:xfrm>
            <a:off x="754822" y="8573713"/>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9" name="Group 19"/>
          <p:cNvGrpSpPr/>
          <p:nvPr/>
        </p:nvGrpSpPr>
        <p:grpSpPr>
          <a:xfrm>
            <a:off x="1445766" y="1638300"/>
            <a:ext cx="15390756" cy="5117859"/>
            <a:chOff x="-43955" y="-146776"/>
            <a:chExt cx="2552939" cy="405865"/>
          </a:xfrm>
        </p:grpSpPr>
        <p:sp>
          <p:nvSpPr>
            <p:cNvPr id="20" name="Freeform 20"/>
            <p:cNvSpPr/>
            <p:nvPr/>
          </p:nvSpPr>
          <p:spPr>
            <a:xfrm>
              <a:off x="-43955" y="-63470"/>
              <a:ext cx="2552939" cy="255331"/>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p:sp>
          <p:nvSpPr>
            <p:cNvPr id="21" name="TextBox 21"/>
            <p:cNvSpPr txBox="1"/>
            <p:nvPr/>
          </p:nvSpPr>
          <p:spPr>
            <a:xfrm>
              <a:off x="31140" y="-146776"/>
              <a:ext cx="2402749" cy="405865"/>
            </a:xfrm>
            <a:prstGeom prst="rect">
              <a:avLst/>
            </a:prstGeom>
          </p:spPr>
          <p:txBody>
            <a:bodyPr lIns="50800" tIns="50800" rIns="50800" bIns="50800" rtlCol="0" anchor="ctr"/>
            <a:lstStyle/>
            <a:p>
              <a:pPr lvl="0" algn="just">
                <a:lnSpc>
                  <a:spcPct val="165000"/>
                </a:lnSpc>
                <a:spcBef>
                  <a:spcPts val="300"/>
                </a:spcBef>
                <a:spcAft>
                  <a:spcPts val="300"/>
                </a:spcAft>
              </a:pPr>
              <a:r>
                <a:rPr lang="vi-VN" sz="4500">
                  <a:solidFill>
                    <a:prstClr val="black"/>
                  </a:solidFill>
                  <a:ea typeface="Dotum" panose="020B0600000101010101" pitchFamily="34" charset="-127"/>
                  <a:cs typeface="Arial" panose="020B0604020202020204" pitchFamily="34" charset="0"/>
                </a:rPr>
                <a:t>Hình lăng trụ đều có các mặt bên là các hình chữ nhật có cùng kích thước.</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sp>
        <p:nvSpPr>
          <p:cNvPr id="17" name="Rectangle 16"/>
          <p:cNvSpPr/>
          <p:nvPr/>
        </p:nvSpPr>
        <p:spPr>
          <a:xfrm>
            <a:off x="7150054" y="485764"/>
            <a:ext cx="3982180" cy="160973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Kết luận</a:t>
            </a:r>
          </a:p>
        </p:txBody>
      </p:sp>
      <p:sp>
        <p:nvSpPr>
          <p:cNvPr id="23" name="Freeform 15"/>
          <p:cNvSpPr/>
          <p:nvPr/>
        </p:nvSpPr>
        <p:spPr>
          <a:xfrm rot="4276557">
            <a:off x="15789731" y="7335289"/>
            <a:ext cx="846754" cy="1535738"/>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48027947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78807" y="8776991"/>
            <a:ext cx="18678839" cy="1594735"/>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p:cNvPicPr>
            <a:picLocks noChangeAspect="1"/>
          </p:cNvPicPr>
          <p:nvPr/>
        </p:nvPicPr>
        <p:blipFill>
          <a:blip r:embed="rId3"/>
          <a:stretch>
            <a:fillRect/>
          </a:stretch>
        </p:blipFill>
        <p:spPr>
          <a:xfrm>
            <a:off x="2133600" y="7435083"/>
            <a:ext cx="1423752" cy="1366017"/>
          </a:xfrm>
          <a:prstGeom prst="rect">
            <a:avLst/>
          </a:prstGeom>
        </p:spPr>
      </p:pic>
      <p:grpSp>
        <p:nvGrpSpPr>
          <p:cNvPr id="13" name="Group 12"/>
          <p:cNvGrpSpPr/>
          <p:nvPr/>
        </p:nvGrpSpPr>
        <p:grpSpPr>
          <a:xfrm>
            <a:off x="381000" y="440940"/>
            <a:ext cx="8001000" cy="1616946"/>
            <a:chOff x="304800" y="266687"/>
            <a:chExt cx="15090699" cy="1671467"/>
          </a:xfrm>
        </p:grpSpPr>
        <p:sp>
          <p:nvSpPr>
            <p:cNvPr id="14" name="Round Single Corner Rectangle 13"/>
            <p:cNvSpPr/>
            <p:nvPr/>
          </p:nvSpPr>
          <p:spPr>
            <a:xfrm flipV="1">
              <a:off x="304800" y="266687"/>
              <a:ext cx="15090699" cy="1671467"/>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742009" y="617234"/>
              <a:ext cx="11441251" cy="970371"/>
            </a:xfrm>
            <a:prstGeom prst="rect">
              <a:avLst/>
            </a:prstGeom>
          </p:spPr>
          <p:txBody>
            <a:bodyPr wrap="none">
              <a:spAutoFit/>
            </a:bodyPr>
            <a:lstStyle/>
            <a:p>
              <a:pPr lvl="0">
                <a:defRPr/>
              </a:pPr>
              <a:r>
                <a:rPr lang="en-US" sz="5500" b="1">
                  <a:solidFill>
                    <a:prstClr val="black"/>
                  </a:solidFill>
                  <a:latin typeface="Arial" panose="020B0604020202020204" pitchFamily="34" charset="0"/>
                  <a:cs typeface="Arial" panose="020B0604020202020204" pitchFamily="34" charset="0"/>
                </a:rPr>
                <a:t>c) Hình hộp đứng</a:t>
              </a:r>
              <a:endPar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Rectangle 1"/>
          <p:cNvSpPr/>
          <p:nvPr/>
        </p:nvSpPr>
        <p:spPr>
          <a:xfrm>
            <a:off x="2286000" y="2561645"/>
            <a:ext cx="6928614" cy="3727944"/>
          </a:xfrm>
          <a:prstGeom prst="rect">
            <a:avLst/>
          </a:prstGeom>
        </p:spPr>
        <p:txBody>
          <a:bodyPr wrap="square">
            <a:spAutoFit/>
          </a:bodyPr>
          <a:lstStyle/>
          <a:p>
            <a:pPr lvl="0" algn="just">
              <a:lnSpc>
                <a:spcPct val="175000"/>
              </a:lnSpc>
              <a:spcAft>
                <a:spcPts val="800"/>
              </a:spcAft>
            </a:pPr>
            <a:r>
              <a:rPr lang="nl-NL" sz="4500" kern="100">
                <a:solidFill>
                  <a:prstClr val="black"/>
                </a:solidFill>
                <a:latin typeface="Arial" panose="020B0604020202020204" pitchFamily="34" charset="0"/>
                <a:ea typeface="Calibri" panose="020F0502020204030204" pitchFamily="34" charset="0"/>
                <a:cs typeface="Arial" panose="020B0604020202020204" pitchFamily="34" charset="0"/>
              </a:rPr>
              <a:t>Hình hộp đứng là hình lăng trụ đứng, có đáy là hình bình hành.</a:t>
            </a:r>
            <a:endParaRPr kumimoji="0" lang="en-US" sz="45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Freeform 17"/>
          <p:cNvSpPr/>
          <p:nvPr/>
        </p:nvSpPr>
        <p:spPr>
          <a:xfrm rot="19409153">
            <a:off x="16967724" y="415518"/>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bright="20000" contrast="-20000"/>
                    </a14:imgEffect>
                  </a14:imgLayer>
                </a14:imgProps>
              </a:ext>
            </a:extLst>
          </a:blip>
          <a:stretch>
            <a:fillRect/>
          </a:stretch>
        </p:blipFill>
        <p:spPr>
          <a:xfrm>
            <a:off x="10591800" y="3009900"/>
            <a:ext cx="4800600" cy="5262513"/>
          </a:xfrm>
          <a:prstGeom prst="rect">
            <a:avLst/>
          </a:prstGeom>
        </p:spPr>
      </p:pic>
    </p:spTree>
    <p:extLst>
      <p:ext uri="{BB962C8B-B14F-4D97-AF65-F5344CB8AC3E}">
        <p14:creationId xmlns:p14="http://schemas.microsoft.com/office/powerpoint/2010/main" val="429083508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033155" flipH="1">
            <a:off x="559144" y="8848034"/>
            <a:ext cx="956119" cy="820412"/>
          </a:xfrm>
          <a:prstGeom prst="rect">
            <a:avLst/>
          </a:prstGeom>
        </p:spPr>
      </p:pic>
      <p:pic>
        <p:nvPicPr>
          <p:cNvPr id="14" name="Picture 13"/>
          <p:cNvPicPr>
            <a:picLocks noChangeAspect="1"/>
          </p:cNvPicPr>
          <p:nvPr/>
        </p:nvPicPr>
        <p:blipFill>
          <a:blip r:embed="rId3"/>
          <a:stretch>
            <a:fillRect/>
          </a:stretch>
        </p:blipFill>
        <p:spPr>
          <a:xfrm>
            <a:off x="16383000" y="8164505"/>
            <a:ext cx="1451457" cy="1779595"/>
          </a:xfrm>
          <a:prstGeom prst="rect">
            <a:avLst/>
          </a:prstGeom>
        </p:spPr>
      </p:pic>
      <p:sp>
        <p:nvSpPr>
          <p:cNvPr id="11" name="TextBox 10"/>
          <p:cNvSpPr txBox="1"/>
          <p:nvPr/>
        </p:nvSpPr>
        <p:spPr>
          <a:xfrm>
            <a:off x="3254384" y="1140082"/>
            <a:ext cx="13967852" cy="1824923"/>
          </a:xfrm>
          <a:prstGeom prst="rect">
            <a:avLst/>
          </a:prstGeom>
          <a:noFill/>
        </p:spPr>
        <p:txBody>
          <a:bodyPr wrap="square" rtlCol="0">
            <a:spAutoFit/>
          </a:bodyPr>
          <a:lstStyle/>
          <a:p>
            <a:pPr lvl="0" algn="just">
              <a:lnSpc>
                <a:spcPct val="150000"/>
              </a:lnSpc>
            </a:pPr>
            <a:r>
              <a:rPr lang="vi-VN" sz="4000" kern="0">
                <a:solidFill>
                  <a:srgbClr val="000000"/>
                </a:solidFill>
                <a:cs typeface="Arial" panose="020B0604020202020204" pitchFamily="34" charset="0"/>
                <a:sym typeface="Arial"/>
              </a:rPr>
              <a:t>Trong 6 mặt của hình hộp đứng, có ít nhất bao nhiêu mặt là hình chữ nhật? Vì sao?</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2" name="Title 21"/>
          <p:cNvSpPr txBox="1">
            <a:spLocks/>
          </p:cNvSpPr>
          <p:nvPr/>
        </p:nvSpPr>
        <p:spPr>
          <a:xfrm>
            <a:off x="1064728" y="1555074"/>
            <a:ext cx="1960020" cy="1044643"/>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8</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 name="Rectangle 3"/>
          <p:cNvSpPr/>
          <p:nvPr/>
        </p:nvSpPr>
        <p:spPr>
          <a:xfrm>
            <a:off x="1065764" y="4610100"/>
            <a:ext cx="16156472" cy="3002169"/>
          </a:xfrm>
          <a:prstGeom prst="rect">
            <a:avLst/>
          </a:prstGeom>
        </p:spPr>
        <p:txBody>
          <a:bodyPr wrap="square">
            <a:spAutoFit/>
          </a:bodyPr>
          <a:lstStyle/>
          <a:p>
            <a:pPr lvl="0" algn="just">
              <a:lnSpc>
                <a:spcPct val="165000"/>
              </a:lnSpc>
            </a:pPr>
            <a:r>
              <a:rPr lang="vi-VN" sz="4000" kern="100">
                <a:solidFill>
                  <a:prstClr val="black"/>
                </a:solidFill>
                <a:ea typeface="Calibri" panose="020F0502020204030204" pitchFamily="34" charset="0"/>
                <a:cs typeface="Arial" panose="020B0604020202020204" pitchFamily="34" charset="0"/>
              </a:rPr>
              <a:t>Hình hộp đứng là một trường hợp đặc biệt của hình lăng trụ đứng, có 4 mặt bên là các hình chữ nhật, còn hai đáy là hai hình bình hành</a:t>
            </a:r>
            <a:r>
              <a:rPr lang="vi-VN" sz="4000" kern="100">
                <a:solidFill>
                  <a:prstClr val="black"/>
                </a:solidFill>
                <a:ea typeface="Calibri" panose="020F0502020204030204" pitchFamily="34" charset="0"/>
                <a:cs typeface="Arial" panose="020B0604020202020204" pitchFamily="34" charset="0"/>
              </a:rPr>
              <a:t>. </a:t>
            </a:r>
            <a:endParaRPr lang="en-US" sz="4000" kern="100" smtClean="0">
              <a:solidFill>
                <a:prstClr val="black"/>
              </a:solidFill>
              <a:ea typeface="Calibri" panose="020F0502020204030204" pitchFamily="34" charset="0"/>
              <a:cs typeface="Arial" panose="020B0604020202020204" pitchFamily="34" charset="0"/>
            </a:endParaRPr>
          </a:p>
          <a:p>
            <a:pPr lvl="0" algn="just">
              <a:lnSpc>
                <a:spcPct val="165000"/>
              </a:lnSpc>
            </a:pPr>
            <a:r>
              <a:rPr lang="vi-VN" sz="4000" kern="100" smtClean="0">
                <a:solidFill>
                  <a:prstClr val="black"/>
                </a:solidFill>
                <a:ea typeface="Calibri" panose="020F0502020204030204" pitchFamily="34" charset="0"/>
                <a:cs typeface="Arial" panose="020B0604020202020204" pitchFamily="34" charset="0"/>
              </a:rPr>
              <a:t>Do </a:t>
            </a:r>
            <a:r>
              <a:rPr lang="vi-VN" sz="4000" kern="100">
                <a:solidFill>
                  <a:prstClr val="black"/>
                </a:solidFill>
                <a:ea typeface="Calibri" panose="020F0502020204030204" pitchFamily="34" charset="0"/>
                <a:cs typeface="Arial" panose="020B0604020202020204" pitchFamily="34" charset="0"/>
              </a:rPr>
              <a:t>đó nó có ít nhất 4 mặt là bốn hình chữ nhật, đó là các mặt bên.</a:t>
            </a:r>
            <a:endParaRPr kumimoji="0" lang="en-US" sz="40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8480998" y="3348125"/>
            <a:ext cx="1326004"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0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p>
        </p:txBody>
      </p:sp>
    </p:spTree>
    <p:extLst>
      <p:ext uri="{BB962C8B-B14F-4D97-AF65-F5344CB8AC3E}">
        <p14:creationId xmlns:p14="http://schemas.microsoft.com/office/powerpoint/2010/main" val="396915490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754822" y="976788"/>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706356" y="8103158"/>
            <a:ext cx="21695015" cy="10239898"/>
            <a:chOff x="0" y="0"/>
            <a:chExt cx="1424432" cy="672322"/>
          </a:xfrm>
        </p:grpSpPr>
        <p:sp>
          <p:nvSpPr>
            <p:cNvPr id="6" name="Freeform 6"/>
            <p:cNvSpPr/>
            <p:nvPr/>
          </p:nvSpPr>
          <p:spPr>
            <a:xfrm>
              <a:off x="0" y="0"/>
              <a:ext cx="1424432" cy="672322"/>
            </a:xfrm>
            <a:custGeom>
              <a:avLst/>
              <a:gdLst/>
              <a:ahLst/>
              <a:cxnLst/>
              <a:rect l="l" t="t" r="r" b="b"/>
              <a:pathLst>
                <a:path w="1424432" h="672322">
                  <a:moveTo>
                    <a:pt x="712216" y="0"/>
                  </a:moveTo>
                  <a:cubicBezTo>
                    <a:pt x="318870" y="0"/>
                    <a:pt x="0" y="150504"/>
                    <a:pt x="0" y="336161"/>
                  </a:cubicBezTo>
                  <a:cubicBezTo>
                    <a:pt x="0" y="521818"/>
                    <a:pt x="318870" y="672322"/>
                    <a:pt x="712216" y="672322"/>
                  </a:cubicBezTo>
                  <a:cubicBezTo>
                    <a:pt x="1105562" y="672322"/>
                    <a:pt x="1424432" y="521818"/>
                    <a:pt x="1424432" y="336161"/>
                  </a:cubicBezTo>
                  <a:cubicBezTo>
                    <a:pt x="1424432" y="150504"/>
                    <a:pt x="1105562" y="0"/>
                    <a:pt x="712216" y="0"/>
                  </a:cubicBezTo>
                  <a:close/>
                </a:path>
              </a:pathLst>
            </a:custGeom>
            <a:solidFill>
              <a:srgbClr val="A3DFBE"/>
            </a:solidFill>
            <a:ln w="28575" cap="sq">
              <a:solidFill>
                <a:srgbClr val="231F20"/>
              </a:solidFill>
              <a:prstDash val="solid"/>
              <a:miter/>
            </a:ln>
          </p:spPr>
        </p:sp>
        <p:sp>
          <p:nvSpPr>
            <p:cNvPr id="7" name="TextBox 7"/>
            <p:cNvSpPr txBox="1"/>
            <p:nvPr/>
          </p:nvSpPr>
          <p:spPr>
            <a:xfrm>
              <a:off x="133540" y="5880"/>
              <a:ext cx="1157351" cy="603412"/>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696959" y="3700042"/>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 xmlns:asvg="http://schemas.microsoft.com/office/drawing/2016/SVG/main" r:embed="rId9"/>
                </a:ext>
              </a:extLst>
            </a:blip>
            <a:stretch>
              <a:fillRect l="-16131" t="-123580" r="-514491" b="-293597"/>
            </a:stretch>
          </a:blipFill>
        </p:spPr>
      </p:sp>
      <p:sp>
        <p:nvSpPr>
          <p:cNvPr id="18" name="Freeform 18"/>
          <p:cNvSpPr/>
          <p:nvPr/>
        </p:nvSpPr>
        <p:spPr>
          <a:xfrm>
            <a:off x="754822" y="8573713"/>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9" name="Group 19"/>
          <p:cNvGrpSpPr/>
          <p:nvPr/>
        </p:nvGrpSpPr>
        <p:grpSpPr>
          <a:xfrm>
            <a:off x="2316923" y="1562099"/>
            <a:ext cx="13608876" cy="5117859"/>
            <a:chOff x="100548" y="-152819"/>
            <a:chExt cx="2257370" cy="405865"/>
          </a:xfrm>
        </p:grpSpPr>
        <p:sp>
          <p:nvSpPr>
            <p:cNvPr id="20" name="Freeform 20"/>
            <p:cNvSpPr/>
            <p:nvPr/>
          </p:nvSpPr>
          <p:spPr>
            <a:xfrm>
              <a:off x="100548" y="-63470"/>
              <a:ext cx="2257370" cy="255331"/>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p:sp>
          <p:nvSpPr>
            <p:cNvPr id="21" name="TextBox 21"/>
            <p:cNvSpPr txBox="1"/>
            <p:nvPr/>
          </p:nvSpPr>
          <p:spPr>
            <a:xfrm>
              <a:off x="361352" y="-152819"/>
              <a:ext cx="1735762" cy="405865"/>
            </a:xfrm>
            <a:prstGeom prst="rect">
              <a:avLst/>
            </a:prstGeom>
          </p:spPr>
          <p:txBody>
            <a:bodyPr lIns="50800" tIns="50800" rIns="50800" bIns="50800" rtlCol="0" anchor="ctr"/>
            <a:lstStyle/>
            <a:p>
              <a:pPr lvl="0" algn="just">
                <a:lnSpc>
                  <a:spcPct val="165000"/>
                </a:lnSpc>
                <a:spcBef>
                  <a:spcPts val="300"/>
                </a:spcBef>
                <a:spcAft>
                  <a:spcPts val="300"/>
                </a:spcAft>
              </a:pPr>
              <a:r>
                <a:rPr lang="vi-VN" sz="4500">
                  <a:solidFill>
                    <a:prstClr val="black"/>
                  </a:solidFill>
                  <a:ea typeface="Dotum" panose="020B0600000101010101" pitchFamily="34" charset="-127"/>
                  <a:cs typeface="Arial" panose="020B0604020202020204" pitchFamily="34" charset="0"/>
                </a:rPr>
                <a:t>Hình hộp đứng có các mặt bên là các hình chữ nhật.</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sp>
        <p:nvSpPr>
          <p:cNvPr id="17" name="Rectangle 16"/>
          <p:cNvSpPr/>
          <p:nvPr/>
        </p:nvSpPr>
        <p:spPr>
          <a:xfrm>
            <a:off x="7150054" y="485764"/>
            <a:ext cx="3982180" cy="160973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Kết luận</a:t>
            </a:r>
          </a:p>
        </p:txBody>
      </p:sp>
      <p:sp>
        <p:nvSpPr>
          <p:cNvPr id="23" name="Freeform 15"/>
          <p:cNvSpPr/>
          <p:nvPr/>
        </p:nvSpPr>
        <p:spPr>
          <a:xfrm rot="4276557">
            <a:off x="15789731" y="7335289"/>
            <a:ext cx="846754" cy="1535738"/>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93727518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78807" y="8776991"/>
            <a:ext cx="18678839" cy="1594735"/>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p:cNvPicPr>
            <a:picLocks noChangeAspect="1"/>
          </p:cNvPicPr>
          <p:nvPr/>
        </p:nvPicPr>
        <p:blipFill>
          <a:blip r:embed="rId3"/>
          <a:stretch>
            <a:fillRect/>
          </a:stretch>
        </p:blipFill>
        <p:spPr>
          <a:xfrm>
            <a:off x="2002835" y="7425011"/>
            <a:ext cx="1423752" cy="1366017"/>
          </a:xfrm>
          <a:prstGeom prst="rect">
            <a:avLst/>
          </a:prstGeom>
        </p:spPr>
      </p:pic>
      <p:grpSp>
        <p:nvGrpSpPr>
          <p:cNvPr id="13" name="Group 12"/>
          <p:cNvGrpSpPr/>
          <p:nvPr/>
        </p:nvGrpSpPr>
        <p:grpSpPr>
          <a:xfrm>
            <a:off x="381000" y="440940"/>
            <a:ext cx="8001000" cy="1616946"/>
            <a:chOff x="304800" y="266687"/>
            <a:chExt cx="15090699" cy="1671467"/>
          </a:xfrm>
        </p:grpSpPr>
        <p:sp>
          <p:nvSpPr>
            <p:cNvPr id="14" name="Round Single Corner Rectangle 13"/>
            <p:cNvSpPr/>
            <p:nvPr/>
          </p:nvSpPr>
          <p:spPr>
            <a:xfrm flipV="1">
              <a:off x="304800" y="266687"/>
              <a:ext cx="15090699" cy="1671467"/>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945852" y="617234"/>
              <a:ext cx="13808593" cy="970371"/>
            </a:xfrm>
            <a:prstGeom prst="rect">
              <a:avLst/>
            </a:prstGeom>
          </p:spPr>
          <p:txBody>
            <a:bodyPr wrap="none">
              <a:spAutoFit/>
            </a:bodyPr>
            <a:lstStyle/>
            <a:p>
              <a:pPr lvl="0">
                <a:defRPr/>
              </a:pPr>
              <a:r>
                <a:rPr lang="en-US" sz="5500" b="1">
                  <a:solidFill>
                    <a:prstClr val="black"/>
                  </a:solidFill>
                  <a:latin typeface="Arial" panose="020B0604020202020204" pitchFamily="34" charset="0"/>
                  <a:cs typeface="Arial" panose="020B0604020202020204" pitchFamily="34" charset="0"/>
                </a:rPr>
                <a:t>d) Hình hộp chữ nhật</a:t>
              </a:r>
              <a:endPar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Rectangle 1"/>
          <p:cNvSpPr/>
          <p:nvPr/>
        </p:nvSpPr>
        <p:spPr>
          <a:xfrm>
            <a:off x="2006846" y="2642055"/>
            <a:ext cx="6928614" cy="3556295"/>
          </a:xfrm>
          <a:prstGeom prst="rect">
            <a:avLst/>
          </a:prstGeom>
        </p:spPr>
        <p:txBody>
          <a:bodyPr wrap="square">
            <a:spAutoFit/>
          </a:bodyPr>
          <a:lstStyle/>
          <a:p>
            <a:pPr lvl="0" algn="just">
              <a:lnSpc>
                <a:spcPct val="175000"/>
              </a:lnSpc>
              <a:spcAft>
                <a:spcPts val="800"/>
              </a:spcAft>
            </a:pPr>
            <a:r>
              <a:rPr lang="nl-NL" sz="4500" kern="100">
                <a:solidFill>
                  <a:prstClr val="black"/>
                </a:solidFill>
                <a:latin typeface="Arial" panose="020B0604020202020204" pitchFamily="34" charset="0"/>
                <a:ea typeface="Calibri" panose="020F0502020204030204" pitchFamily="34" charset="0"/>
                <a:cs typeface="Arial" panose="020B0604020202020204" pitchFamily="34" charset="0"/>
              </a:rPr>
              <a:t>Hình hộp chữ nhật là hình hộp đứng có đáy là hình chữ nhật. </a:t>
            </a:r>
            <a:endParaRPr kumimoji="0" lang="en-US" sz="45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Freeform 17"/>
          <p:cNvSpPr/>
          <p:nvPr/>
        </p:nvSpPr>
        <p:spPr>
          <a:xfrm rot="19409153">
            <a:off x="16967724" y="415518"/>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Lst>
          </a:blip>
          <a:stretch>
            <a:fillRect/>
          </a:stretch>
        </p:blipFill>
        <p:spPr>
          <a:xfrm>
            <a:off x="10197768" y="3119340"/>
            <a:ext cx="6109032" cy="4947084"/>
          </a:xfrm>
          <a:prstGeom prst="rect">
            <a:avLst/>
          </a:prstGeom>
        </p:spPr>
      </p:pic>
    </p:spTree>
    <p:extLst>
      <p:ext uri="{BB962C8B-B14F-4D97-AF65-F5344CB8AC3E}">
        <p14:creationId xmlns:p14="http://schemas.microsoft.com/office/powerpoint/2010/main" val="14511529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sp>
        <p:nvSpPr>
          <p:cNvPr id="10" name="TextBox 10"/>
          <p:cNvSpPr txBox="1"/>
          <p:nvPr/>
        </p:nvSpPr>
        <p:spPr>
          <a:xfrm>
            <a:off x="3582546" y="591093"/>
            <a:ext cx="13914383" cy="4925464"/>
          </a:xfrm>
          <a:prstGeom prst="rect">
            <a:avLst/>
          </a:prstGeom>
        </p:spPr>
        <p:txBody>
          <a:bodyPr lIns="50800" tIns="50800" rIns="50800" bIns="50800" rtlCol="0" anchor="ctr"/>
          <a:lstStyle/>
          <a:p>
            <a:pPr algn="ctr">
              <a:lnSpc>
                <a:spcPts val="2659"/>
              </a:lnSpc>
              <a:spcBef>
                <a:spcPct val="0"/>
              </a:spcBef>
            </a:pPr>
            <a:endParaRPr/>
          </a:p>
        </p:txBody>
      </p:sp>
      <p:sp>
        <p:nvSpPr>
          <p:cNvPr id="14" name="Freeform 14"/>
          <p:cNvSpPr/>
          <p:nvPr/>
        </p:nvSpPr>
        <p:spPr>
          <a:xfrm flipH="1">
            <a:off x="687075" y="5372100"/>
            <a:ext cx="4562454" cy="6918626"/>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Freeform 18"/>
          <p:cNvSpPr/>
          <p:nvPr/>
        </p:nvSpPr>
        <p:spPr>
          <a:xfrm>
            <a:off x="16334764" y="8229942"/>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6">
              <a:extLst>
                <a:ext uri="{96DAC541-7B7A-43D3-8B79-37D633B846F1}">
                  <asvg:svgBlip xmlns="" xmlns:asvg="http://schemas.microsoft.com/office/drawing/2016/SVG/main" r:embed="rId9"/>
                </a:ext>
              </a:extLst>
            </a:blip>
            <a:stretch>
              <a:fillRect l="-16131" t="-123580" r="-514491" b="-293597"/>
            </a:stretch>
          </a:blipFill>
        </p:spPr>
      </p:sp>
      <p:sp>
        <p:nvSpPr>
          <p:cNvPr id="19" name="Freeform 19"/>
          <p:cNvSpPr/>
          <p:nvPr/>
        </p:nvSpPr>
        <p:spPr>
          <a:xfrm>
            <a:off x="900929" y="4623546"/>
            <a:ext cx="996773" cy="1058857"/>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 xmlns:asvg="http://schemas.microsoft.com/office/drawing/2016/SVG/main" r:embed="rId11"/>
                </a:ext>
              </a:extLst>
            </a:blip>
            <a:stretch>
              <a:fillRect l="-154855" t="-80817" r="-404244" b="-344018"/>
            </a:stretch>
          </a:blipFill>
        </p:spPr>
      </p:sp>
      <p:grpSp>
        <p:nvGrpSpPr>
          <p:cNvPr id="11" name="Group 10"/>
          <p:cNvGrpSpPr/>
          <p:nvPr/>
        </p:nvGrpSpPr>
        <p:grpSpPr>
          <a:xfrm>
            <a:off x="3344918" y="813813"/>
            <a:ext cx="13914383" cy="4804268"/>
            <a:chOff x="3582546" y="712289"/>
            <a:chExt cx="13914383" cy="4804268"/>
          </a:xfrm>
        </p:grpSpPr>
        <p:sp>
          <p:nvSpPr>
            <p:cNvPr id="9" name="Freeform 9"/>
            <p:cNvSpPr/>
            <p:nvPr/>
          </p:nvSpPr>
          <p:spPr>
            <a:xfrm>
              <a:off x="3582546" y="712289"/>
              <a:ext cx="13914383" cy="4804268"/>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22" name="Rectangle 21"/>
            <p:cNvSpPr/>
            <p:nvPr/>
          </p:nvSpPr>
          <p:spPr>
            <a:xfrm>
              <a:off x="3938449" y="1194020"/>
              <a:ext cx="13323587" cy="3785652"/>
            </a:xfrm>
            <a:prstGeom prst="rect">
              <a:avLst/>
            </a:prstGeom>
          </p:spPr>
          <p:txBody>
            <a:bodyPr wrap="square">
              <a:spAutoFit/>
            </a:bodyPr>
            <a:lstStyle/>
            <a:p>
              <a:pPr lvl="0" algn="ctr" defTabSz="1828800">
                <a:lnSpc>
                  <a:spcPct val="150000"/>
                </a:lnSpc>
                <a:buClr>
                  <a:srgbClr val="070185"/>
                </a:buClr>
              </a:pPr>
              <a:r>
                <a:rPr lang="en-US" sz="8000" b="1" kern="0" smtClean="0">
                  <a:solidFill>
                    <a:schemeClr val="tx2"/>
                  </a:solidFill>
                  <a:latin typeface="Arial" panose="020B0604020202020204" pitchFamily="34" charset="0"/>
                  <a:cs typeface="Arial" panose="020B0604020202020204" pitchFamily="34" charset="0"/>
                </a:rPr>
                <a:t>1. Góc </a:t>
              </a:r>
              <a:r>
                <a:rPr lang="en-US" sz="8000" b="1" kern="0">
                  <a:solidFill>
                    <a:schemeClr val="tx2"/>
                  </a:solidFill>
                  <a:latin typeface="Arial" panose="020B0604020202020204" pitchFamily="34" charset="0"/>
                  <a:cs typeface="Arial" panose="020B0604020202020204" pitchFamily="34" charset="0"/>
                </a:rPr>
                <a:t>giữa hai mặt phẳng, hai mặt phẳng vuông góc </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033155" flipH="1">
            <a:off x="559144" y="8848034"/>
            <a:ext cx="956119" cy="820412"/>
          </a:xfrm>
          <a:prstGeom prst="rect">
            <a:avLst/>
          </a:prstGeom>
        </p:spPr>
      </p:pic>
      <p:pic>
        <p:nvPicPr>
          <p:cNvPr id="14" name="Picture 13"/>
          <p:cNvPicPr>
            <a:picLocks noChangeAspect="1"/>
          </p:cNvPicPr>
          <p:nvPr/>
        </p:nvPicPr>
        <p:blipFill>
          <a:blip r:embed="rId3"/>
          <a:stretch>
            <a:fillRect/>
          </a:stretch>
        </p:blipFill>
        <p:spPr>
          <a:xfrm>
            <a:off x="16383000" y="8164505"/>
            <a:ext cx="1451457" cy="1779595"/>
          </a:xfrm>
          <a:prstGeom prst="rect">
            <a:avLst/>
          </a:prstGeom>
        </p:spPr>
      </p:pic>
      <p:sp>
        <p:nvSpPr>
          <p:cNvPr id="11" name="TextBox 10"/>
          <p:cNvSpPr txBox="1"/>
          <p:nvPr/>
        </p:nvSpPr>
        <p:spPr>
          <a:xfrm>
            <a:off x="2959768" y="773646"/>
            <a:ext cx="14345744" cy="2723823"/>
          </a:xfrm>
          <a:prstGeom prst="rect">
            <a:avLst/>
          </a:prstGeom>
          <a:noFill/>
        </p:spPr>
        <p:txBody>
          <a:bodyPr wrap="square" rtlCol="0">
            <a:spAutoFit/>
          </a:bodyPr>
          <a:lstStyle/>
          <a:p>
            <a:pPr lvl="0" algn="just">
              <a:lnSpc>
                <a:spcPct val="150000"/>
              </a:lnSpc>
            </a:pPr>
            <a:r>
              <a:rPr lang="vi-VN" sz="3800" kern="0">
                <a:solidFill>
                  <a:srgbClr val="000000"/>
                </a:solidFill>
                <a:cs typeface="Arial" panose="020B0604020202020204" pitchFamily="34" charset="0"/>
                <a:sym typeface="Arial"/>
              </a:rPr>
              <a:t>a) Hình hộp chữ nhật có bao nhiêu mặt là hình chữ nhật? Vì </a:t>
            </a:r>
            <a:r>
              <a:rPr lang="vi-VN" sz="3800" kern="0">
                <a:solidFill>
                  <a:srgbClr val="000000"/>
                </a:solidFill>
                <a:cs typeface="Arial" panose="020B0604020202020204" pitchFamily="34" charset="0"/>
                <a:sym typeface="Arial"/>
              </a:rPr>
              <a:t>sao</a:t>
            </a:r>
            <a:r>
              <a:rPr lang="vi-VN" sz="3800" kern="0" smtClean="0">
                <a:solidFill>
                  <a:srgbClr val="000000"/>
                </a:solidFill>
                <a:cs typeface="Arial" panose="020B0604020202020204" pitchFamily="34" charset="0"/>
                <a:sym typeface="Arial"/>
              </a:rPr>
              <a:t>?</a:t>
            </a:r>
            <a:endParaRPr lang="vi-VN" sz="3800" kern="0">
              <a:solidFill>
                <a:srgbClr val="000000"/>
              </a:solidFill>
              <a:cs typeface="Arial" panose="020B0604020202020204" pitchFamily="34" charset="0"/>
              <a:sym typeface="Arial"/>
            </a:endParaRPr>
          </a:p>
          <a:p>
            <a:pPr lvl="0" algn="just">
              <a:lnSpc>
                <a:spcPct val="150000"/>
              </a:lnSpc>
            </a:pPr>
            <a:r>
              <a:rPr lang="vi-VN" sz="3800" kern="0">
                <a:solidFill>
                  <a:srgbClr val="000000"/>
                </a:solidFill>
                <a:cs typeface="Arial" panose="020B0604020202020204" pitchFamily="34" charset="0"/>
                <a:sym typeface="Arial"/>
              </a:rPr>
              <a:t>b) Các đường chéo của hình hộp chữ nhật có bằng nhau </a:t>
            </a:r>
            <a:r>
              <a:rPr lang="vi-VN" sz="3800" kern="0">
                <a:solidFill>
                  <a:srgbClr val="000000"/>
                </a:solidFill>
                <a:cs typeface="Arial" panose="020B0604020202020204" pitchFamily="34" charset="0"/>
                <a:sym typeface="Arial"/>
              </a:rPr>
              <a:t>và </a:t>
            </a:r>
            <a:r>
              <a:rPr lang="en-US" sz="3800" kern="0" smtClean="0">
                <a:solidFill>
                  <a:srgbClr val="000000"/>
                </a:solidFill>
                <a:cs typeface="Arial" panose="020B0604020202020204" pitchFamily="34" charset="0"/>
                <a:sym typeface="Arial"/>
              </a:rPr>
              <a:t>       </a:t>
            </a:r>
            <a:r>
              <a:rPr lang="vi-VN" sz="3800" kern="0" smtClean="0">
                <a:solidFill>
                  <a:srgbClr val="000000"/>
                </a:solidFill>
                <a:cs typeface="Arial" panose="020B0604020202020204" pitchFamily="34" charset="0"/>
                <a:sym typeface="Arial"/>
              </a:rPr>
              <a:t>cắt </a:t>
            </a:r>
            <a:r>
              <a:rPr lang="vi-VN" sz="3800" kern="0">
                <a:solidFill>
                  <a:srgbClr val="000000"/>
                </a:solidFill>
                <a:cs typeface="Arial" panose="020B0604020202020204" pitchFamily="34" charset="0"/>
                <a:sym typeface="Arial"/>
              </a:rPr>
              <a:t>nhau tại trung điểm mỗi đường hay không? Vì sao?</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2" name="Title 21"/>
          <p:cNvSpPr txBox="1">
            <a:spLocks/>
          </p:cNvSpPr>
          <p:nvPr/>
        </p:nvSpPr>
        <p:spPr>
          <a:xfrm>
            <a:off x="1081806" y="1257300"/>
            <a:ext cx="1600200" cy="1044643"/>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9</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 name="Rectangle 3"/>
          <p:cNvSpPr/>
          <p:nvPr/>
        </p:nvSpPr>
        <p:spPr>
          <a:xfrm>
            <a:off x="1053732" y="4816138"/>
            <a:ext cx="16251780" cy="3908762"/>
          </a:xfrm>
          <a:prstGeom prst="rect">
            <a:avLst/>
          </a:prstGeom>
        </p:spPr>
        <p:txBody>
          <a:bodyPr wrap="square">
            <a:spAutoFit/>
          </a:bodyPr>
          <a:lstStyle/>
          <a:p>
            <a:pPr algn="just">
              <a:lnSpc>
                <a:spcPct val="165000"/>
              </a:lnSpc>
            </a:pPr>
            <a:r>
              <a:rPr lang="en-US" sz="3800" kern="100">
                <a:latin typeface="Arial" panose="020B0604020202020204" pitchFamily="34" charset="0"/>
                <a:ea typeface="Calibri" panose="020F0502020204030204" pitchFamily="34" charset="0"/>
                <a:cs typeface="Arial" panose="020B0604020202020204" pitchFamily="34" charset="0"/>
              </a:rPr>
              <a:t>a) Hình hộp chữ nhật có 6 mặt là hình chữ nhật.</a:t>
            </a:r>
            <a:endParaRPr lang="en-US" sz="38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65000"/>
              </a:lnSpc>
            </a:pPr>
            <a:r>
              <a:rPr lang="en-US" sz="3800" kern="100">
                <a:effectLst/>
                <a:latin typeface="Arial" panose="020B0604020202020204" pitchFamily="34" charset="0"/>
                <a:ea typeface="Calibri" panose="020F0502020204030204" pitchFamily="34" charset="0"/>
                <a:cs typeface="Arial" panose="020B0604020202020204" pitchFamily="34" charset="0"/>
              </a:rPr>
              <a:t>Vì hình hộp chữ nhật là hình lăng trụ đứng nên các mặt bên là các hình chữ nhật.</a:t>
            </a:r>
          </a:p>
          <a:p>
            <a:pPr algn="just">
              <a:lnSpc>
                <a:spcPct val="165000"/>
              </a:lnSpc>
            </a:pPr>
            <a:r>
              <a:rPr lang="en-US" sz="3800" kern="100">
                <a:effectLst/>
                <a:latin typeface="Arial" panose="020B0604020202020204" pitchFamily="34" charset="0"/>
                <a:ea typeface="Calibri" panose="020F0502020204030204" pitchFamily="34" charset="0"/>
                <a:cs typeface="Arial" panose="020B0604020202020204" pitchFamily="34" charset="0"/>
              </a:rPr>
              <a:t>Hình hộp chữ nhật có thêm 2 đáy là hình chữ </a:t>
            </a:r>
            <a:r>
              <a:rPr lang="en-US" sz="3800" kern="100">
                <a:effectLst/>
                <a:latin typeface="Arial" panose="020B0604020202020204" pitchFamily="34" charset="0"/>
                <a:ea typeface="Calibri" panose="020F0502020204030204" pitchFamily="34" charset="0"/>
                <a:cs typeface="Arial" panose="020B0604020202020204" pitchFamily="34" charset="0"/>
              </a:rPr>
              <a:t>nhật</a:t>
            </a:r>
            <a:r>
              <a:rPr lang="en-US" sz="3800" kern="100" smtClean="0">
                <a:effectLst/>
                <a:latin typeface="Arial" panose="020B0604020202020204" pitchFamily="34" charset="0"/>
                <a:ea typeface="Calibri" panose="020F0502020204030204" pitchFamily="34" charset="0"/>
                <a:cs typeface="Arial" panose="020B0604020202020204" pitchFamily="34" charset="0"/>
              </a:rPr>
              <a:t>.</a:t>
            </a:r>
            <a:endParaRPr lang="en-US" sz="3800" kern="10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8511455" y="3570878"/>
            <a:ext cx="1265090" cy="86113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8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p>
        </p:txBody>
      </p:sp>
    </p:spTree>
    <p:extLst>
      <p:ext uri="{BB962C8B-B14F-4D97-AF65-F5344CB8AC3E}">
        <p14:creationId xmlns:p14="http://schemas.microsoft.com/office/powerpoint/2010/main" val="3251762319"/>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down)">
                                      <p:cBhvr>
                                        <p:cTn id="3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20116491">
            <a:off x="16462463" y="3427434"/>
            <a:ext cx="1337919" cy="1148021"/>
          </a:xfrm>
          <a:prstGeom prst="rect">
            <a:avLst/>
          </a:prstGeom>
        </p:spPr>
      </p:pic>
      <p:sp>
        <p:nvSpPr>
          <p:cNvPr id="11" name="TextBox 10"/>
          <p:cNvSpPr txBox="1"/>
          <p:nvPr/>
        </p:nvSpPr>
        <p:spPr>
          <a:xfrm>
            <a:off x="2959768" y="773646"/>
            <a:ext cx="14345744" cy="27238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Hình hộp chữ nhật có bao nhiêu mặt là hình chữ nhật? Vì sao</a:t>
            </a:r>
            <a:r>
              <a:rPr kumimoji="0" lang="vi-VN" sz="38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a:t>
            </a:r>
            <a:endParaRPr kumimoji="0" lang="vi-VN" sz="3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Các đường chéo của hình hộp chữ nhật có bằng nhau và </a:t>
            </a:r>
            <a:r>
              <a:rPr kumimoji="0" lang="en-US" sz="3800" b="0" i="0" u="none" strike="noStrike" kern="0" cap="none" spc="0" normalizeH="0" baseline="0" noProof="0" smtClean="0">
                <a:ln>
                  <a:noFill/>
                </a:ln>
                <a:solidFill>
                  <a:srgbClr val="000000"/>
                </a:solidFill>
                <a:effectLst/>
                <a:uLnTx/>
                <a:uFillTx/>
                <a:latin typeface="Calibri"/>
                <a:ea typeface="+mn-ea"/>
                <a:cs typeface="Arial" panose="020B0604020202020204" pitchFamily="34" charset="0"/>
                <a:sym typeface="Arial"/>
              </a:rPr>
              <a:t>       </a:t>
            </a:r>
            <a:r>
              <a:rPr kumimoji="0" lang="vi-VN" sz="38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cắt </a:t>
            </a:r>
            <a:r>
              <a:rPr kumimoji="0" lang="vi-VN" sz="3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nhau tại trung điểm mỗi đường hay không? Vì sao?</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2" name="Title 21"/>
          <p:cNvSpPr txBox="1">
            <a:spLocks/>
          </p:cNvSpPr>
          <p:nvPr/>
        </p:nvSpPr>
        <p:spPr>
          <a:xfrm>
            <a:off x="1053732" y="1158080"/>
            <a:ext cx="1600200" cy="1044643"/>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9</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1053732" y="4686300"/>
                <a:ext cx="9727050" cy="4786439"/>
              </a:xfrm>
              <a:prstGeom prst="rect">
                <a:avLst/>
              </a:prstGeom>
            </p:spPr>
            <p:txBody>
              <a:bodyPr wrap="square">
                <a:spAutoFit/>
              </a:bodyPr>
              <a:lstStyle/>
              <a:p>
                <a:pPr marL="0" marR="0" lvl="0" indent="0" algn="just" defTabSz="914400" rtl="0" eaLnBrk="1" fontAlgn="auto" latinLnBrk="0" hangingPunct="1">
                  <a:lnSpc>
                    <a:spcPct val="165000"/>
                  </a:lnSpc>
                  <a:buClrTx/>
                  <a:buSzTx/>
                  <a:buFontTx/>
                  <a:buNone/>
                  <a:tabLst/>
                  <a:defRPr/>
                </a:pPr>
                <a: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Xét hình hộp chữ nhật </a:t>
                </a:r>
                <a14:m>
                  <m:oMath xmlns:m="http://schemas.openxmlformats.org/officeDocument/2006/math">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𝐴𝐵𝐶𝐷</m:t>
                    </m:r>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p>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p>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sup>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m:t>
                    </m:r>
                    <m:r>
                      <a:rPr kumimoji="0" lang="en-US" sz="3800" b="0" i="1" u="none" strike="noStrike" kern="1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lgn="just">
                  <a:lnSpc>
                    <a:spcPct val="165000"/>
                  </a:lnSpc>
                </a:pPr>
                <a:r>
                  <a:rPr lang="en-US" sz="3800" kern="100">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𝐴𝐶</m:t>
                    </m:r>
                    <m:sSup>
                      <m:sSup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𝐶</m:t>
                        </m:r>
                      </m:e>
                      <m: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sSup>
                      <m:sSup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𝐴</m:t>
                        </m:r>
                      </m:e>
                      <m: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là hình chữ nhật nên đường chéo </a:t>
                </a:r>
                <a14:m>
                  <m:oMath xmlns:m="http://schemas.openxmlformats.org/officeDocument/2006/math">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𝐶</m:t>
                        </m:r>
                      </m:e>
                      <m: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sSup>
                      <m:sSup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𝐴</m:t>
                        </m:r>
                      </m:e>
                      <m: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𝐶</m:t>
                    </m:r>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 bằng nhau và cắt nhau tại trung điểm mỗi đường.</a:t>
                </a:r>
                <a:endParaRPr lang="en-US" sz="38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65000"/>
                  </a:lnSpc>
                </a:pPr>
                <a:r>
                  <a:rPr lang="en-US" sz="3800" kern="100">
                    <a:effectLst/>
                    <a:latin typeface="Arial" panose="020B0604020202020204" pitchFamily="34" charset="0"/>
                    <a:ea typeface="Malgun Gothic" panose="020B0503020000020004" pitchFamily="34" charset="-127"/>
                    <a:cs typeface="Arial" panose="020B0604020202020204" pitchFamily="34" charset="0"/>
                  </a:rPr>
                  <a:t>Tương tự với hai đường chéo </a:t>
                </a:r>
                <a14:m>
                  <m:oMath xmlns:m="http://schemas.openxmlformats.org/officeDocument/2006/math">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𝐵</m:t>
                    </m:r>
                    <m:sSup>
                      <m:sSup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𝐷</m:t>
                        </m:r>
                      </m:e>
                      <m: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𝐷</m:t>
                    </m:r>
                    <m:sSup>
                      <m:sSup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𝐵</m:t>
                        </m:r>
                      </m:e>
                      <m: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8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53732" y="4686300"/>
                <a:ext cx="9727050" cy="4786439"/>
              </a:xfrm>
              <a:prstGeom prst="rect">
                <a:avLst/>
              </a:prstGeom>
              <a:blipFill>
                <a:blip r:embed="rId3"/>
                <a:stretch>
                  <a:fillRect l="-2068" r="-2068" b="-4204"/>
                </a:stretch>
              </a:blipFill>
            </p:spPr>
            <p:txBody>
              <a:bodyPr/>
              <a:lstStyle/>
              <a:p>
                <a:r>
                  <a:rPr lang="en-US">
                    <a:noFill/>
                  </a:rPr>
                  <a:t> </a:t>
                </a:r>
              </a:p>
            </p:txBody>
          </p:sp>
        </mc:Fallback>
      </mc:AlternateContent>
      <p:sp>
        <p:nvSpPr>
          <p:cNvPr id="15" name="Rectangle 14"/>
          <p:cNvSpPr/>
          <p:nvPr/>
        </p:nvSpPr>
        <p:spPr>
          <a:xfrm>
            <a:off x="8511455" y="3570878"/>
            <a:ext cx="1265090" cy="86113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8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1710206" y="4922158"/>
            <a:ext cx="5657850" cy="4610100"/>
          </a:xfrm>
          <a:prstGeom prst="rect">
            <a:avLst/>
          </a:prstGeom>
        </p:spPr>
      </p:pic>
    </p:spTree>
    <p:extLst>
      <p:ext uri="{BB962C8B-B14F-4D97-AF65-F5344CB8AC3E}">
        <p14:creationId xmlns:p14="http://schemas.microsoft.com/office/powerpoint/2010/main" val="574037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754822" y="976788"/>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706356" y="8103158"/>
            <a:ext cx="21695015" cy="10239898"/>
            <a:chOff x="0" y="0"/>
            <a:chExt cx="1424432" cy="672322"/>
          </a:xfrm>
        </p:grpSpPr>
        <p:sp>
          <p:nvSpPr>
            <p:cNvPr id="6" name="Freeform 6"/>
            <p:cNvSpPr/>
            <p:nvPr/>
          </p:nvSpPr>
          <p:spPr>
            <a:xfrm>
              <a:off x="0" y="0"/>
              <a:ext cx="1424432" cy="672322"/>
            </a:xfrm>
            <a:custGeom>
              <a:avLst/>
              <a:gdLst/>
              <a:ahLst/>
              <a:cxnLst/>
              <a:rect l="l" t="t" r="r" b="b"/>
              <a:pathLst>
                <a:path w="1424432" h="672322">
                  <a:moveTo>
                    <a:pt x="712216" y="0"/>
                  </a:moveTo>
                  <a:cubicBezTo>
                    <a:pt x="318870" y="0"/>
                    <a:pt x="0" y="150504"/>
                    <a:pt x="0" y="336161"/>
                  </a:cubicBezTo>
                  <a:cubicBezTo>
                    <a:pt x="0" y="521818"/>
                    <a:pt x="318870" y="672322"/>
                    <a:pt x="712216" y="672322"/>
                  </a:cubicBezTo>
                  <a:cubicBezTo>
                    <a:pt x="1105562" y="672322"/>
                    <a:pt x="1424432" y="521818"/>
                    <a:pt x="1424432" y="336161"/>
                  </a:cubicBezTo>
                  <a:cubicBezTo>
                    <a:pt x="1424432" y="150504"/>
                    <a:pt x="1105562" y="0"/>
                    <a:pt x="712216" y="0"/>
                  </a:cubicBezTo>
                  <a:close/>
                </a:path>
              </a:pathLst>
            </a:custGeom>
            <a:solidFill>
              <a:srgbClr val="A3DFBE"/>
            </a:solidFill>
            <a:ln w="28575" cap="sq">
              <a:solidFill>
                <a:srgbClr val="231F20"/>
              </a:solidFill>
              <a:prstDash val="solid"/>
              <a:miter/>
            </a:ln>
          </p:spPr>
        </p:sp>
        <p:sp>
          <p:nvSpPr>
            <p:cNvPr id="7" name="TextBox 7"/>
            <p:cNvSpPr txBox="1"/>
            <p:nvPr/>
          </p:nvSpPr>
          <p:spPr>
            <a:xfrm>
              <a:off x="133540" y="5880"/>
              <a:ext cx="1157351" cy="603412"/>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08620" y="3894914"/>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 xmlns:asvg="http://schemas.microsoft.com/office/drawing/2016/SVG/main" r:embed="rId9"/>
                </a:ext>
              </a:extLst>
            </a:blip>
            <a:stretch>
              <a:fillRect l="-16131" t="-123580" r="-514491" b="-293597"/>
            </a:stretch>
          </a:blipFill>
        </p:spPr>
      </p:sp>
      <p:sp>
        <p:nvSpPr>
          <p:cNvPr id="18" name="Freeform 18"/>
          <p:cNvSpPr/>
          <p:nvPr/>
        </p:nvSpPr>
        <p:spPr>
          <a:xfrm>
            <a:off x="754822" y="8573713"/>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9" name="Group 19"/>
          <p:cNvGrpSpPr/>
          <p:nvPr/>
        </p:nvGrpSpPr>
        <p:grpSpPr>
          <a:xfrm>
            <a:off x="1574706" y="1930641"/>
            <a:ext cx="15132875" cy="5117859"/>
            <a:chOff x="11450" y="-71578"/>
            <a:chExt cx="2510163" cy="405865"/>
          </a:xfrm>
        </p:grpSpPr>
        <p:sp>
          <p:nvSpPr>
            <p:cNvPr id="20" name="Freeform 20"/>
            <p:cNvSpPr/>
            <p:nvPr/>
          </p:nvSpPr>
          <p:spPr>
            <a:xfrm>
              <a:off x="11450" y="-14491"/>
              <a:ext cx="2510163" cy="302807"/>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p:sp>
          <p:nvSpPr>
            <p:cNvPr id="21" name="TextBox 21"/>
            <p:cNvSpPr txBox="1"/>
            <p:nvPr/>
          </p:nvSpPr>
          <p:spPr>
            <a:xfrm>
              <a:off x="133838" y="-71578"/>
              <a:ext cx="2297537" cy="405865"/>
            </a:xfrm>
            <a:prstGeom prst="rect">
              <a:avLst/>
            </a:prstGeom>
          </p:spPr>
          <p:txBody>
            <a:bodyPr lIns="50800" tIns="50800" rIns="50800" bIns="50800" rtlCol="0" anchor="ctr"/>
            <a:lstStyle/>
            <a:p>
              <a:pPr lvl="0" algn="just">
                <a:lnSpc>
                  <a:spcPct val="165000"/>
                </a:lnSpc>
                <a:spcBef>
                  <a:spcPts val="300"/>
                </a:spcBef>
                <a:spcAft>
                  <a:spcPts val="300"/>
                </a:spcAft>
              </a:pPr>
              <a:r>
                <a:rPr lang="vi-VN" sz="4300">
                  <a:solidFill>
                    <a:prstClr val="black"/>
                  </a:solidFill>
                  <a:ea typeface="Dotum" panose="020B0600000101010101" pitchFamily="34" charset="-127"/>
                  <a:cs typeface="Arial" panose="020B0604020202020204" pitchFamily="34" charset="0"/>
                </a:rPr>
                <a:t>Hình hộp chữ nhật có các mặt bên là hình chữ nhật. Các đường chéo của hình hộp chữ nhật có độ dài bằng nhau và chúng cắt nhau tại trung điểm </a:t>
              </a:r>
              <a:r>
                <a:rPr lang="vi-VN" sz="4300">
                  <a:solidFill>
                    <a:prstClr val="black"/>
                  </a:solidFill>
                  <a:ea typeface="Dotum" panose="020B0600000101010101" pitchFamily="34" charset="-127"/>
                  <a:cs typeface="Arial" panose="020B0604020202020204" pitchFamily="34" charset="0"/>
                </a:rPr>
                <a:t>của </a:t>
              </a:r>
              <a:r>
                <a:rPr lang="vi-VN" sz="4300" smtClean="0">
                  <a:solidFill>
                    <a:prstClr val="black"/>
                  </a:solidFill>
                  <a:ea typeface="Dotum" panose="020B0600000101010101" pitchFamily="34" charset="-127"/>
                  <a:cs typeface="Arial" panose="020B0604020202020204" pitchFamily="34" charset="0"/>
                </a:rPr>
                <a:t>mỗi </a:t>
              </a:r>
              <a:r>
                <a:rPr lang="vi-VN" sz="4300">
                  <a:solidFill>
                    <a:prstClr val="black"/>
                  </a:solidFill>
                  <a:ea typeface="Dotum" panose="020B0600000101010101" pitchFamily="34" charset="-127"/>
                  <a:cs typeface="Arial" panose="020B0604020202020204" pitchFamily="34" charset="0"/>
                </a:rPr>
                <a:t>đường.</a:t>
              </a:r>
              <a:endParaRPr kumimoji="0" lang="en-US" sz="4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sp>
        <p:nvSpPr>
          <p:cNvPr id="17" name="Rectangle 16"/>
          <p:cNvSpPr/>
          <p:nvPr/>
        </p:nvSpPr>
        <p:spPr>
          <a:xfrm>
            <a:off x="7246963" y="409564"/>
            <a:ext cx="3982180" cy="160973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Kết luận</a:t>
            </a:r>
          </a:p>
        </p:txBody>
      </p:sp>
      <p:sp>
        <p:nvSpPr>
          <p:cNvPr id="23" name="Freeform 15"/>
          <p:cNvSpPr/>
          <p:nvPr/>
        </p:nvSpPr>
        <p:spPr>
          <a:xfrm rot="4276557">
            <a:off x="15867468" y="7385296"/>
            <a:ext cx="846754" cy="1535738"/>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291867007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8"/>
          <p:cNvGrpSpPr/>
          <p:nvPr/>
        </p:nvGrpSpPr>
        <p:grpSpPr>
          <a:xfrm>
            <a:off x="228600" y="174458"/>
            <a:ext cx="17830800" cy="99060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36" name="TextBox 35"/>
              <p:cNvSpPr txBox="1"/>
              <p:nvPr/>
            </p:nvSpPr>
            <p:spPr>
              <a:xfrm>
                <a:off x="715178" y="706041"/>
                <a:ext cx="16857644" cy="1846659"/>
              </a:xfrm>
              <a:prstGeom prst="rect">
                <a:avLst/>
              </a:prstGeom>
              <a:noFill/>
            </p:spPr>
            <p:txBody>
              <a:bodyPr wrap="square" rtlCol="0">
                <a:spAutoFit/>
              </a:bodyPr>
              <a:lstStyle/>
              <a:p>
                <a:pPr lvl="0" algn="just">
                  <a:lnSpc>
                    <a:spcPct val="150000"/>
                  </a:lnSpc>
                  <a:buClr>
                    <a:srgbClr val="000000"/>
                  </a:buClr>
                  <a:defRPr/>
                </a:pPr>
                <a:r>
                  <a:rPr kumimoji="0" lang="en-US" sz="3800" b="1" i="0" u="none" strike="noStrike" kern="0" cap="none" spc="0" normalizeH="0" baseline="0" noProof="0" smtClean="0">
                    <a:ln>
                      <a:noFill/>
                    </a:ln>
                    <a:solidFill>
                      <a:srgbClr val="FDFDFD"/>
                    </a:solidFill>
                    <a:effectLst/>
                    <a:highlight>
                      <a:srgbClr val="CE4D8E"/>
                    </a:highlight>
                    <a:uLnTx/>
                    <a:uFillTx/>
                    <a:latin typeface="Arial" panose="020B0604020202020204" pitchFamily="34" charset="0"/>
                    <a:cs typeface="Arial" panose="020B0604020202020204" pitchFamily="34" charset="0"/>
                    <a:sym typeface="Arial"/>
                  </a:rPr>
                  <a:t>Ví dụ 5:</a:t>
                </a:r>
                <a:r>
                  <a:rPr kumimoji="0" lang="en-US" sz="3800" b="0" i="0" u="none" strike="noStrike" kern="1200" cap="none" spc="0" normalizeH="0" baseline="0" noProof="0" smtClean="0">
                    <a:ln>
                      <a:noFill/>
                    </a:ln>
                    <a:solidFill>
                      <a:srgbClr val="FDFDFD"/>
                    </a:solidFill>
                    <a:effectLst/>
                    <a:uLnTx/>
                    <a:uFillTx/>
                    <a:latin typeface="Arial" panose="020B0604020202020204" pitchFamily="34" charset="0"/>
                    <a:cs typeface="Arial" panose="020B0604020202020204" pitchFamily="34" charset="0"/>
                    <a:sym typeface="Arial"/>
                  </a:rPr>
                  <a:t> </a:t>
                </a:r>
                <a:r>
                  <a:rPr lang="vi-VN" sz="3800" kern="0">
                    <a:solidFill>
                      <a:srgbClr val="000000"/>
                    </a:solidFill>
                    <a:cs typeface="Arial" panose="020B0604020202020204" pitchFamily="34" charset="0"/>
                    <a:sym typeface="Arial"/>
                  </a:rPr>
                  <a:t> Cho hình hộp chữ nhật </a:t>
                </a:r>
                <a14:m>
                  <m:oMath xmlns:m="http://schemas.openxmlformats.org/officeDocument/2006/math">
                    <m:r>
                      <a:rPr lang="vi-VN" sz="3800" i="1" kern="0" smtClean="0">
                        <a:solidFill>
                          <a:srgbClr val="000000"/>
                        </a:solidFill>
                        <a:latin typeface="Cambria Math" panose="02040503050406030204" pitchFamily="18" charset="0"/>
                        <a:cs typeface="Arial" panose="020B0604020202020204" pitchFamily="34" charset="0"/>
                        <a:sym typeface="Arial"/>
                      </a:rPr>
                      <m:t>𝐴𝐵𝐶𝐷</m:t>
                    </m:r>
                    <m:r>
                      <a:rPr lang="vi-VN" sz="3800" i="1" kern="0" smtClean="0">
                        <a:solidFill>
                          <a:srgbClr val="000000"/>
                        </a:solidFill>
                        <a:latin typeface="Cambria Math" panose="02040503050406030204" pitchFamily="18" charset="0"/>
                        <a:cs typeface="Arial" panose="020B0604020202020204" pitchFamily="34" charset="0"/>
                        <a:sym typeface="Arial"/>
                      </a:rPr>
                      <m:t>.</m:t>
                    </m:r>
                    <m:r>
                      <a:rPr lang="vi-VN" sz="3800" i="1" kern="0" smtClean="0">
                        <a:solidFill>
                          <a:srgbClr val="000000"/>
                        </a:solidFill>
                        <a:latin typeface="Cambria Math" panose="02040503050406030204" pitchFamily="18" charset="0"/>
                        <a:cs typeface="Arial" panose="020B0604020202020204" pitchFamily="34" charset="0"/>
                        <a:sym typeface="Arial"/>
                      </a:rPr>
                      <m:t>𝐴</m:t>
                    </m:r>
                    <m:r>
                      <a:rPr lang="en-US" sz="3800" b="0" i="1" kern="0" smtClean="0">
                        <a:solidFill>
                          <a:srgbClr val="000000"/>
                        </a:solidFill>
                        <a:latin typeface="Cambria Math" panose="02040503050406030204" pitchFamily="18" charset="0"/>
                        <a:cs typeface="Arial" panose="020B0604020202020204" pitchFamily="34" charset="0"/>
                        <a:sym typeface="Arial"/>
                      </a:rPr>
                      <m:t>′</m:t>
                    </m:r>
                    <m:r>
                      <a:rPr lang="vi-VN" sz="3800" i="1" kern="0" smtClean="0">
                        <a:solidFill>
                          <a:srgbClr val="000000"/>
                        </a:solidFill>
                        <a:latin typeface="Cambria Math" panose="02040503050406030204" pitchFamily="18" charset="0"/>
                        <a:cs typeface="Arial" panose="020B0604020202020204" pitchFamily="34" charset="0"/>
                        <a:sym typeface="Arial"/>
                      </a:rPr>
                      <m:t>𝐵</m:t>
                    </m:r>
                    <m:r>
                      <a:rPr lang="en-US" sz="3800" b="0" i="1" kern="0" smtClean="0">
                        <a:solidFill>
                          <a:srgbClr val="000000"/>
                        </a:solidFill>
                        <a:latin typeface="Cambria Math" panose="02040503050406030204" pitchFamily="18" charset="0"/>
                        <a:cs typeface="Arial" panose="020B0604020202020204" pitchFamily="34" charset="0"/>
                        <a:sym typeface="Arial"/>
                      </a:rPr>
                      <m:t>′</m:t>
                    </m:r>
                    <m:r>
                      <a:rPr lang="vi-VN" sz="3800" i="1" kern="0" smtClean="0">
                        <a:solidFill>
                          <a:srgbClr val="000000"/>
                        </a:solidFill>
                        <a:latin typeface="Cambria Math" panose="02040503050406030204" pitchFamily="18" charset="0"/>
                        <a:cs typeface="Arial" panose="020B0604020202020204" pitchFamily="34" charset="0"/>
                        <a:sym typeface="Arial"/>
                      </a:rPr>
                      <m:t>𝐶</m:t>
                    </m:r>
                    <m:r>
                      <a:rPr lang="en-US" sz="3800" b="0" i="1" kern="0" smtClean="0">
                        <a:solidFill>
                          <a:srgbClr val="000000"/>
                        </a:solidFill>
                        <a:latin typeface="Cambria Math" panose="02040503050406030204" pitchFamily="18" charset="0"/>
                        <a:cs typeface="Arial" panose="020B0604020202020204" pitchFamily="34" charset="0"/>
                        <a:sym typeface="Arial"/>
                      </a:rPr>
                      <m:t>′</m:t>
                    </m:r>
                    <m:r>
                      <a:rPr lang="vi-VN" sz="3800" i="1" kern="0" smtClean="0">
                        <a:solidFill>
                          <a:srgbClr val="000000"/>
                        </a:solidFill>
                        <a:latin typeface="Cambria Math" panose="02040503050406030204" pitchFamily="18" charset="0"/>
                        <a:cs typeface="Arial" panose="020B0604020202020204" pitchFamily="34" charset="0"/>
                        <a:sym typeface="Arial"/>
                      </a:rPr>
                      <m:t>𝐷</m:t>
                    </m:r>
                    <m:r>
                      <a:rPr lang="en-US" sz="3800" b="0" i="1" kern="0" smtClean="0">
                        <a:solidFill>
                          <a:srgbClr val="000000"/>
                        </a:solidFill>
                        <a:latin typeface="Cambria Math" panose="02040503050406030204" pitchFamily="18" charset="0"/>
                        <a:cs typeface="Arial" panose="020B0604020202020204" pitchFamily="34" charset="0"/>
                        <a:sym typeface="Arial"/>
                      </a:rPr>
                      <m:t>′</m:t>
                    </m:r>
                  </m:oMath>
                </a14:m>
                <a:r>
                  <a:rPr lang="vi-VN" sz="3800" kern="0">
                    <a:solidFill>
                      <a:srgbClr val="000000"/>
                    </a:solidFill>
                    <a:cs typeface="Arial" panose="020B0604020202020204" pitchFamily="34" charset="0"/>
                    <a:sym typeface="Arial"/>
                  </a:rPr>
                  <a:t>. Chứng minh rằng </a:t>
                </a:r>
                <a14:m>
                  <m:oMath xmlns:m="http://schemas.openxmlformats.org/officeDocument/2006/math">
                    <m:r>
                      <a:rPr lang="vi-VN" sz="3800" i="1" kern="0" smtClean="0">
                        <a:solidFill>
                          <a:srgbClr val="000000"/>
                        </a:solidFill>
                        <a:latin typeface="Cambria Math" panose="02040503050406030204" pitchFamily="18" charset="0"/>
                        <a:cs typeface="Arial" panose="020B0604020202020204" pitchFamily="34" charset="0"/>
                        <a:sym typeface="Arial"/>
                      </a:rPr>
                      <m:t>𝐴𝐶𝐶</m:t>
                    </m:r>
                    <m:r>
                      <a:rPr lang="en-US" sz="3800" b="0" i="1" kern="0" smtClean="0">
                        <a:solidFill>
                          <a:srgbClr val="000000"/>
                        </a:solidFill>
                        <a:latin typeface="Cambria Math" panose="02040503050406030204" pitchFamily="18" charset="0"/>
                        <a:cs typeface="Arial" panose="020B0604020202020204" pitchFamily="34" charset="0"/>
                        <a:sym typeface="Arial"/>
                      </a:rPr>
                      <m:t>′</m:t>
                    </m:r>
                    <m:r>
                      <a:rPr lang="vi-VN" sz="3800" i="1" kern="0" smtClean="0">
                        <a:solidFill>
                          <a:srgbClr val="000000"/>
                        </a:solidFill>
                        <a:latin typeface="Cambria Math" panose="02040503050406030204" pitchFamily="18" charset="0"/>
                        <a:cs typeface="Arial" panose="020B0604020202020204" pitchFamily="34" charset="0"/>
                        <a:sym typeface="Arial"/>
                      </a:rPr>
                      <m:t>𝐴</m:t>
                    </m:r>
                    <m:r>
                      <a:rPr lang="en-US" sz="3800" b="0" i="1" kern="0" smtClean="0">
                        <a:solidFill>
                          <a:srgbClr val="000000"/>
                        </a:solidFill>
                        <a:latin typeface="Cambria Math" panose="02040503050406030204" pitchFamily="18" charset="0"/>
                        <a:cs typeface="Arial" panose="020B0604020202020204" pitchFamily="34" charset="0"/>
                        <a:sym typeface="Arial"/>
                      </a:rPr>
                      <m:t>′</m:t>
                    </m:r>
                    <m:r>
                      <a:rPr lang="vi-VN" sz="3800" i="1" kern="0" smtClean="0">
                        <a:solidFill>
                          <a:srgbClr val="000000"/>
                        </a:solidFill>
                        <a:latin typeface="Cambria Math" panose="02040503050406030204" pitchFamily="18" charset="0"/>
                        <a:cs typeface="Arial" panose="020B0604020202020204" pitchFamily="34" charset="0"/>
                        <a:sym typeface="Arial"/>
                      </a:rPr>
                      <m:t> </m:t>
                    </m:r>
                  </m:oMath>
                </a14:m>
                <a:r>
                  <a:rPr lang="vi-VN" sz="3800" kern="0">
                    <a:solidFill>
                      <a:srgbClr val="000000"/>
                    </a:solidFill>
                    <a:cs typeface="Arial" panose="020B0604020202020204" pitchFamily="34" charset="0"/>
                    <a:sym typeface="Arial"/>
                  </a:rPr>
                  <a:t>là một hình chữ nhật.</a:t>
                </a:r>
                <a:endParaRPr lang="vi-VN" sz="3800" kern="0">
                  <a:solidFill>
                    <a:srgbClr val="000000"/>
                  </a:solidFill>
                  <a:cs typeface="Arial" panose="020B0604020202020204" pitchFamily="34" charset="0"/>
                  <a:sym typeface="Arial"/>
                </a:endParaRPr>
              </a:p>
            </p:txBody>
          </p:sp>
        </mc:Choice>
        <mc:Fallback>
          <p:sp>
            <p:nvSpPr>
              <p:cNvPr id="36" name="TextBox 35"/>
              <p:cNvSpPr txBox="1">
                <a:spLocks noRot="1" noChangeAspect="1" noMove="1" noResize="1" noEditPoints="1" noAdjustHandles="1" noChangeArrowheads="1" noChangeShapeType="1" noTextEdit="1"/>
              </p:cNvSpPr>
              <p:nvPr/>
            </p:nvSpPr>
            <p:spPr>
              <a:xfrm>
                <a:off x="715178" y="706041"/>
                <a:ext cx="16857644" cy="1846659"/>
              </a:xfrm>
              <a:prstGeom prst="rect">
                <a:avLst/>
              </a:prstGeom>
              <a:blipFill>
                <a:blip r:embed="rId2"/>
                <a:stretch>
                  <a:fillRect l="-1193" r="-1157" b="-6271"/>
                </a:stretch>
              </a:blipFill>
            </p:spPr>
            <p:txBody>
              <a:bodyPr/>
              <a:lstStyle/>
              <a:p>
                <a:r>
                  <a:rPr lang="en-US">
                    <a:noFill/>
                  </a:rPr>
                  <a:t> </a:t>
                </a:r>
              </a:p>
            </p:txBody>
          </p:sp>
        </mc:Fallback>
      </mc:AlternateContent>
      <p:sp>
        <p:nvSpPr>
          <p:cNvPr id="37" name="Rectangle 36"/>
          <p:cNvSpPr/>
          <p:nvPr/>
        </p:nvSpPr>
        <p:spPr>
          <a:xfrm>
            <a:off x="8511455" y="2552700"/>
            <a:ext cx="1265090" cy="86113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40" name="Freeform 17"/>
          <p:cNvSpPr/>
          <p:nvPr/>
        </p:nvSpPr>
        <p:spPr>
          <a:xfrm>
            <a:off x="17297400" y="9410700"/>
            <a:ext cx="787706" cy="762000"/>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pic>
        <p:nvPicPr>
          <p:cNvPr id="42" name="Picture 41"/>
          <p:cNvPicPr>
            <a:picLocks noChangeAspect="1"/>
          </p:cNvPicPr>
          <p:nvPr/>
        </p:nvPicPr>
        <p:blipFill>
          <a:blip r:embed="rId10"/>
          <a:stretch>
            <a:fillRect/>
          </a:stretch>
        </p:blipFill>
        <p:spPr>
          <a:xfrm rot="10800000">
            <a:off x="80104" y="9244529"/>
            <a:ext cx="1336140" cy="1203630"/>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7009502" y="3850042"/>
                <a:ext cx="10563320" cy="5248103"/>
              </a:xfrm>
              <a:prstGeom prst="rect">
                <a:avLst/>
              </a:prstGeom>
            </p:spPr>
            <p:txBody>
              <a:bodyPr wrap="square">
                <a:spAutoFit/>
              </a:bodyPr>
              <a:lstStyle/>
              <a:p>
                <a:pPr lvl="0" algn="just">
                  <a:lnSpc>
                    <a:spcPct val="165000"/>
                  </a:lnSpc>
                  <a:spcBef>
                    <a:spcPts val="600"/>
                  </a:spcBef>
                  <a:spcAft>
                    <a:spcPts val="600"/>
                  </a:spcAft>
                  <a:defRPr/>
                </a:pPr>
                <a:r>
                  <a:rPr lang="en-US" sz="3800" smtClean="0">
                    <a:solidFill>
                      <a:prstClr val="black"/>
                    </a:solidFill>
                    <a:latin typeface="Arial" panose="020B0604020202020204" pitchFamily="34" charset="0"/>
                    <a:cs typeface="Arial" panose="020B0604020202020204" pitchFamily="34" charset="0"/>
                  </a:rPr>
                  <a:t>T</a:t>
                </a:r>
                <a:r>
                  <a:rPr lang="vi-VN" sz="3800" smtClean="0">
                    <a:solidFill>
                      <a:prstClr val="black"/>
                    </a:solidFill>
                    <a:cs typeface="Arial" panose="020B0604020202020204" pitchFamily="34" charset="0"/>
                  </a:rPr>
                  <a:t>a </a:t>
                </a:r>
                <a:r>
                  <a:rPr lang="vi-VN" sz="3800">
                    <a:solidFill>
                      <a:prstClr val="black"/>
                    </a:solidFill>
                    <a:cs typeface="Arial" panose="020B0604020202020204" pitchFamily="34" charset="0"/>
                  </a:rPr>
                  <a:t>có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𝐴𝐴</m:t>
                    </m:r>
                    <m:r>
                      <a:rPr lang="vi-VN" sz="3800" i="1" smtClean="0">
                        <a:solidFill>
                          <a:prstClr val="black"/>
                        </a:solidFill>
                        <a:latin typeface="Cambria Math" panose="02040503050406030204" pitchFamily="18" charset="0"/>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𝐶𝐶</m:t>
                    </m:r>
                    <m:r>
                      <a:rPr lang="en-US" sz="3800" b="0" i="1" smtClean="0">
                        <a:solidFill>
                          <a:prstClr val="black"/>
                        </a:solidFill>
                        <a:latin typeface="Cambria Math" panose="02040503050406030204" pitchFamily="18" charset="0"/>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 </m:t>
                    </m:r>
                  </m:oMath>
                </a14:m>
                <a:r>
                  <a:rPr lang="vi-VN" sz="3800">
                    <a:solidFill>
                      <a:prstClr val="black"/>
                    </a:solidFill>
                    <a:cs typeface="Arial" panose="020B0604020202020204" pitchFamily="34" charset="0"/>
                  </a:rPr>
                  <a:t>và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𝐴𝐴</m:t>
                    </m:r>
                    <m:r>
                      <a:rPr lang="vi-VN" sz="3800" i="1" smtClean="0">
                        <a:solidFill>
                          <a:prstClr val="black"/>
                        </a:solidFill>
                        <a:latin typeface="Cambria Math" panose="02040503050406030204" pitchFamily="18" charset="0"/>
                        <a:cs typeface="Arial" panose="020B0604020202020204" pitchFamily="34" charset="0"/>
                      </a:rPr>
                      <m:t>′</m:t>
                    </m:r>
                    <m:r>
                      <m:rPr>
                        <m:nor/>
                      </m:rPr>
                      <a:rPr lang="en-US" sz="3800">
                        <a:solidFill>
                          <a:prstClr val="black"/>
                        </a:solidFill>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𝐶𝐶</m:t>
                    </m:r>
                    <m:r>
                      <a:rPr lang="en-US" sz="3800" b="0" i="1" smtClean="0">
                        <a:solidFill>
                          <a:prstClr val="black"/>
                        </a:solidFill>
                        <a:latin typeface="Cambria Math" panose="02040503050406030204" pitchFamily="18" charset="0"/>
                        <a:cs typeface="Arial" panose="020B0604020202020204" pitchFamily="34" charset="0"/>
                      </a:rPr>
                      <m:t>′</m:t>
                    </m:r>
                  </m:oMath>
                </a14:m>
                <a:r>
                  <a:rPr lang="vi-VN" sz="3800">
                    <a:solidFill>
                      <a:prstClr val="black"/>
                    </a:solidFill>
                    <a:cs typeface="Arial" panose="020B0604020202020204" pitchFamily="34" charset="0"/>
                  </a:rPr>
                  <a:t> (vì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𝐴𝐴</m:t>
                    </m:r>
                    <m:r>
                      <a:rPr lang="vi-VN" sz="3800" i="1" smtClean="0">
                        <a:solidFill>
                          <a:prstClr val="black"/>
                        </a:solidFill>
                        <a:latin typeface="Cambria Math" panose="02040503050406030204" pitchFamily="18" charset="0"/>
                        <a:cs typeface="Arial" panose="020B0604020202020204" pitchFamily="34" charset="0"/>
                      </a:rPr>
                      <m:t>′, </m:t>
                    </m:r>
                    <m:r>
                      <a:rPr lang="vi-VN" sz="3800" i="1" smtClean="0">
                        <a:solidFill>
                          <a:prstClr val="black"/>
                        </a:solidFill>
                        <a:latin typeface="Cambria Math" panose="02040503050406030204" pitchFamily="18" charset="0"/>
                        <a:cs typeface="Arial" panose="020B0604020202020204" pitchFamily="34" charset="0"/>
                      </a:rPr>
                      <m:t>𝐶𝐶</m:t>
                    </m:r>
                    <m:r>
                      <a:rPr lang="en-US" sz="3800" b="0" i="0" smtClean="0">
                        <a:solidFill>
                          <a:prstClr val="black"/>
                        </a:solidFill>
                        <a:latin typeface="Cambria Math" panose="02040503050406030204" pitchFamily="18" charset="0"/>
                        <a:cs typeface="Arial" panose="020B0604020202020204" pitchFamily="34" charset="0"/>
                      </a:rPr>
                      <m:t>′</m:t>
                    </m:r>
                  </m:oMath>
                </a14:m>
                <a:r>
                  <a:rPr lang="vi-VN" sz="3800">
                    <a:solidFill>
                      <a:prstClr val="black"/>
                    </a:solidFill>
                    <a:cs typeface="Arial" panose="020B0604020202020204" pitchFamily="34" charset="0"/>
                  </a:rPr>
                  <a:t> </a:t>
                </a:r>
                <a:r>
                  <a:rPr lang="vi-VN" sz="3800" smtClean="0">
                    <a:solidFill>
                      <a:prstClr val="black"/>
                    </a:solidFill>
                    <a:cs typeface="Arial" panose="020B0604020202020204" pitchFamily="34" charset="0"/>
                  </a:rPr>
                  <a:t>cùng bằng </a:t>
                </a:r>
                <a:r>
                  <a:rPr lang="vi-VN" sz="3800">
                    <a:solidFill>
                      <a:prstClr val="black"/>
                    </a:solidFill>
                    <a:cs typeface="Arial" panose="020B0604020202020204" pitchFamily="34" charset="0"/>
                  </a:rPr>
                  <a:t>và cùng song song với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𝐷𝐷</m:t>
                    </m:r>
                    <m:r>
                      <a:rPr lang="en-US" sz="3800" b="0" i="1" smtClean="0">
                        <a:solidFill>
                          <a:prstClr val="black"/>
                        </a:solidFill>
                        <a:latin typeface="Cambria Math" panose="02040503050406030204" pitchFamily="18" charset="0"/>
                        <a:cs typeface="Arial" panose="020B0604020202020204" pitchFamily="34" charset="0"/>
                      </a:rPr>
                      <m:t>′</m:t>
                    </m:r>
                  </m:oMath>
                </a14:m>
                <a:r>
                  <a:rPr lang="vi-VN" sz="3800">
                    <a:solidFill>
                      <a:prstClr val="black"/>
                    </a:solidFill>
                    <a:cs typeface="Arial" panose="020B0604020202020204" pitchFamily="34" charset="0"/>
                  </a:rPr>
                  <a:t>). </a:t>
                </a:r>
                <a:endParaRPr lang="en-US" sz="3800" smtClean="0">
                  <a:solidFill>
                    <a:prstClr val="black"/>
                  </a:solidFill>
                  <a:cs typeface="Arial" panose="020B0604020202020204" pitchFamily="34" charset="0"/>
                </a:endParaRPr>
              </a:p>
              <a:p>
                <a:pPr lvl="0" algn="just">
                  <a:lnSpc>
                    <a:spcPct val="165000"/>
                  </a:lnSpc>
                  <a:spcBef>
                    <a:spcPts val="600"/>
                  </a:spcBef>
                  <a:spcAft>
                    <a:spcPts val="600"/>
                  </a:spcAft>
                  <a:defRPr/>
                </a:pPr>
                <a:r>
                  <a:rPr lang="vi-VN" sz="3800" smtClean="0">
                    <a:solidFill>
                      <a:prstClr val="black"/>
                    </a:solidFill>
                    <a:cs typeface="Arial" panose="020B0604020202020204" pitchFamily="34" charset="0"/>
                  </a:rPr>
                  <a:t>Do </a:t>
                </a:r>
                <a:r>
                  <a:rPr lang="vi-VN" sz="3800">
                    <a:solidFill>
                      <a:prstClr val="black"/>
                    </a:solidFill>
                    <a:cs typeface="Arial" panose="020B0604020202020204" pitchFamily="34" charset="0"/>
                  </a:rPr>
                  <a:t>đó </a:t>
                </a:r>
                <a14:m>
                  <m:oMath xmlns:m="http://schemas.openxmlformats.org/officeDocument/2006/math">
                    <m:r>
                      <a:rPr lang="vi-VN" sz="3800" i="1" kern="0">
                        <a:solidFill>
                          <a:srgbClr val="000000"/>
                        </a:solidFill>
                        <a:latin typeface="Cambria Math" panose="02040503050406030204" pitchFamily="18" charset="0"/>
                        <a:cs typeface="Arial" panose="020B0604020202020204" pitchFamily="34" charset="0"/>
                        <a:sym typeface="Arial"/>
                      </a:rPr>
                      <m:t>𝐴𝐶𝐶</m:t>
                    </m:r>
                    <m:r>
                      <a:rPr lang="en-US" sz="3800" i="1" kern="0">
                        <a:solidFill>
                          <a:srgbClr val="000000"/>
                        </a:solidFill>
                        <a:latin typeface="Cambria Math" panose="02040503050406030204" pitchFamily="18" charset="0"/>
                        <a:cs typeface="Arial" panose="020B0604020202020204" pitchFamily="34" charset="0"/>
                        <a:sym typeface="Arial"/>
                      </a:rPr>
                      <m:t>′</m:t>
                    </m:r>
                    <m:r>
                      <a:rPr lang="vi-VN" sz="3800" i="1" kern="0">
                        <a:solidFill>
                          <a:srgbClr val="000000"/>
                        </a:solidFill>
                        <a:latin typeface="Cambria Math" panose="02040503050406030204" pitchFamily="18" charset="0"/>
                        <a:cs typeface="Arial" panose="020B0604020202020204" pitchFamily="34" charset="0"/>
                        <a:sym typeface="Arial"/>
                      </a:rPr>
                      <m:t>𝐴</m:t>
                    </m:r>
                    <m:r>
                      <a:rPr lang="en-US" sz="3800" i="1" kern="0">
                        <a:solidFill>
                          <a:srgbClr val="000000"/>
                        </a:solidFill>
                        <a:latin typeface="Cambria Math" panose="02040503050406030204" pitchFamily="18" charset="0"/>
                        <a:cs typeface="Arial" panose="020B0604020202020204" pitchFamily="34" charset="0"/>
                        <a:sym typeface="Arial"/>
                      </a:rPr>
                      <m:t>′</m:t>
                    </m:r>
                    <m:r>
                      <a:rPr lang="vi-VN" sz="3800" i="1" kern="0">
                        <a:solidFill>
                          <a:srgbClr val="000000"/>
                        </a:solidFill>
                        <a:latin typeface="Cambria Math" panose="02040503050406030204" pitchFamily="18" charset="0"/>
                        <a:cs typeface="Arial" panose="020B0604020202020204" pitchFamily="34" charset="0"/>
                        <a:sym typeface="Arial"/>
                      </a:rPr>
                      <m:t> </m:t>
                    </m:r>
                  </m:oMath>
                </a14:m>
                <a:r>
                  <a:rPr lang="vi-VN" sz="3800">
                    <a:solidFill>
                      <a:prstClr val="black"/>
                    </a:solidFill>
                    <a:cs typeface="Arial" panose="020B0604020202020204" pitchFamily="34" charset="0"/>
                  </a:rPr>
                  <a:t>là một hình bình </a:t>
                </a:r>
                <a:r>
                  <a:rPr lang="vi-VN" sz="3800">
                    <a:solidFill>
                      <a:prstClr val="black"/>
                    </a:solidFill>
                    <a:cs typeface="Arial" panose="020B0604020202020204" pitchFamily="34" charset="0"/>
                  </a:rPr>
                  <a:t>hành</a:t>
                </a:r>
                <a:r>
                  <a:rPr lang="vi-VN" sz="3800" smtClean="0">
                    <a:solidFill>
                      <a:prstClr val="black"/>
                    </a:solidFill>
                    <a:cs typeface="Arial" panose="020B0604020202020204" pitchFamily="34" charset="0"/>
                  </a:rPr>
                  <a:t>.</a:t>
                </a:r>
                <a:r>
                  <a:rPr lang="en-US" sz="3800" smtClean="0">
                    <a:solidFill>
                      <a:prstClr val="black"/>
                    </a:solidFill>
                    <a:cs typeface="Arial" panose="020B0604020202020204" pitchFamily="34" charset="0"/>
                  </a:rPr>
                  <a:t> </a:t>
                </a:r>
              </a:p>
              <a:p>
                <a:pPr lvl="0" algn="just">
                  <a:lnSpc>
                    <a:spcPct val="165000"/>
                  </a:lnSpc>
                  <a:spcBef>
                    <a:spcPts val="600"/>
                  </a:spcBef>
                  <a:spcAft>
                    <a:spcPts val="600"/>
                  </a:spcAft>
                  <a:defRPr/>
                </a:pPr>
                <a:r>
                  <a:rPr lang="vi-VN" sz="3800" smtClean="0">
                    <a:solidFill>
                      <a:prstClr val="black"/>
                    </a:solidFill>
                    <a:cs typeface="Arial" panose="020B0604020202020204" pitchFamily="34" charset="0"/>
                  </a:rPr>
                  <a:t>Mặt </a:t>
                </a:r>
                <a:r>
                  <a:rPr lang="vi-VN" sz="3800">
                    <a:solidFill>
                      <a:prstClr val="black"/>
                    </a:solidFill>
                    <a:cs typeface="Arial" panose="020B0604020202020204" pitchFamily="34" charset="0"/>
                  </a:rPr>
                  <a:t>khác,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𝐴𝐴</m:t>
                    </m:r>
                    <m:r>
                      <a:rPr lang="vi-VN" sz="3800" i="1" smtClean="0">
                        <a:solidFill>
                          <a:prstClr val="black"/>
                        </a:solidFill>
                        <a:latin typeface="Cambria Math" panose="02040503050406030204" pitchFamily="18" charset="0"/>
                        <a:cs typeface="Arial" panose="020B0604020202020204" pitchFamily="34" charset="0"/>
                      </a:rPr>
                      <m:t>′</m:t>
                    </m:r>
                    <m:r>
                      <a:rPr lang="en-US" sz="38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3800" i="1" smtClean="0">
                        <a:solidFill>
                          <a:prstClr val="black"/>
                        </a:solidFill>
                        <a:latin typeface="Cambria Math" panose="02040503050406030204" pitchFamily="18" charset="0"/>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𝐴</m:t>
                    </m:r>
                    <m:r>
                      <a:rPr lang="vi-VN" sz="3800" i="1" smtClean="0">
                        <a:solidFill>
                          <a:prstClr val="black"/>
                        </a:solidFill>
                        <a:latin typeface="Cambria Math" panose="02040503050406030204" pitchFamily="18" charset="0"/>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𝐵</m:t>
                    </m:r>
                    <m:r>
                      <a:rPr lang="vi-VN" sz="3800" i="1" smtClean="0">
                        <a:solidFill>
                          <a:prstClr val="black"/>
                        </a:solidFill>
                        <a:latin typeface="Cambria Math" panose="02040503050406030204" pitchFamily="18" charset="0"/>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𝐶</m:t>
                    </m:r>
                    <m:r>
                      <a:rPr lang="vi-VN" sz="3800" i="1" smtClean="0">
                        <a:solidFill>
                          <a:prstClr val="black"/>
                        </a:solidFill>
                        <a:latin typeface="Cambria Math" panose="02040503050406030204" pitchFamily="18" charset="0"/>
                        <a:cs typeface="Arial" panose="020B0604020202020204" pitchFamily="34" charset="0"/>
                      </a:rPr>
                      <m:t>′</m:t>
                    </m:r>
                    <m:r>
                      <a:rPr lang="vi-VN" sz="3800" i="1" smtClean="0">
                        <a:solidFill>
                          <a:prstClr val="black"/>
                        </a:solidFill>
                        <a:latin typeface="Cambria Math" panose="02040503050406030204" pitchFamily="18" charset="0"/>
                        <a:cs typeface="Arial" panose="020B0604020202020204" pitchFamily="34" charset="0"/>
                      </a:rPr>
                      <m:t>𝐷</m:t>
                    </m:r>
                    <m:r>
                      <a:rPr lang="vi-VN" sz="3800" i="1" smtClean="0">
                        <a:solidFill>
                          <a:prstClr val="black"/>
                        </a:solidFill>
                        <a:latin typeface="Cambria Math" panose="02040503050406030204" pitchFamily="18" charset="0"/>
                        <a:cs typeface="Arial" panose="020B0604020202020204" pitchFamily="34" charset="0"/>
                      </a:rPr>
                      <m:t>′) </m:t>
                    </m:r>
                  </m:oMath>
                </a14:m>
                <a:r>
                  <a:rPr lang="vi-VN" sz="3800">
                    <a:solidFill>
                      <a:prstClr val="black"/>
                    </a:solidFill>
                    <a:cs typeface="Arial" panose="020B0604020202020204" pitchFamily="34" charset="0"/>
                  </a:rPr>
                  <a:t>nên </a:t>
                </a:r>
                <a14:m>
                  <m:oMath xmlns:m="http://schemas.openxmlformats.org/officeDocument/2006/math">
                    <m:r>
                      <a:rPr lang="vi-VN" sz="3800" i="1" smtClean="0">
                        <a:solidFill>
                          <a:prstClr val="black"/>
                        </a:solidFill>
                        <a:latin typeface="Cambria Math" panose="02040503050406030204" pitchFamily="18" charset="0"/>
                        <a:cs typeface="Arial" panose="020B0604020202020204" pitchFamily="34" charset="0"/>
                      </a:rPr>
                      <m:t>𝐴𝐴</m:t>
                    </m:r>
                    <m:r>
                      <a:rPr lang="vi-VN" sz="3800" i="1" smtClean="0">
                        <a:solidFill>
                          <a:prstClr val="black"/>
                        </a:solidFill>
                        <a:latin typeface="Cambria Math" panose="02040503050406030204" pitchFamily="18" charset="0"/>
                        <a:cs typeface="Arial" panose="020B0604020202020204" pitchFamily="34" charset="0"/>
                      </a:rPr>
                      <m:t>′</m:t>
                    </m:r>
                    <m:r>
                      <a:rPr lang="en-US" sz="38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b="0" i="1" kern="100" smtClean="0">
                            <a:solidFill>
                              <a:prstClr val="black"/>
                            </a:solidFill>
                            <a:latin typeface="Cambria Math" panose="02040503050406030204" pitchFamily="18" charset="0"/>
                            <a:cs typeface="Arial" panose="020B0604020202020204" pitchFamily="34" charset="0"/>
                          </a:rPr>
                        </m:ctrlPr>
                      </m:sSupPr>
                      <m:e>
                        <m:r>
                          <a:rPr lang="en-US" sz="38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p>
                        <m:r>
                          <a:rPr lang="en-US" sz="38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8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r>
                      <a:rPr lang="en-US" sz="38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a:solidFill>
                      <a:prstClr val="black"/>
                    </a:solidFill>
                    <a:cs typeface="Arial" panose="020B0604020202020204" pitchFamily="34" charset="0"/>
                  </a:rPr>
                  <a:t>. </a:t>
                </a:r>
                <a:endParaRPr lang="en-US" sz="3800" smtClean="0">
                  <a:solidFill>
                    <a:prstClr val="black"/>
                  </a:solidFill>
                  <a:cs typeface="Arial" panose="020B0604020202020204" pitchFamily="34" charset="0"/>
                </a:endParaRPr>
              </a:p>
              <a:p>
                <a:pPr lvl="0" algn="just">
                  <a:lnSpc>
                    <a:spcPct val="165000"/>
                  </a:lnSpc>
                  <a:spcBef>
                    <a:spcPts val="600"/>
                  </a:spcBef>
                  <a:spcAft>
                    <a:spcPts val="600"/>
                  </a:spcAft>
                  <a:defRPr/>
                </a:pPr>
                <a:r>
                  <a:rPr lang="vi-VN" sz="3800" smtClean="0">
                    <a:solidFill>
                      <a:prstClr val="black"/>
                    </a:solidFill>
                    <a:cs typeface="Arial" panose="020B0604020202020204" pitchFamily="34" charset="0"/>
                  </a:rPr>
                  <a:t>Do </a:t>
                </a:r>
                <a:r>
                  <a:rPr lang="vi-VN" sz="3800">
                    <a:solidFill>
                      <a:prstClr val="black"/>
                    </a:solidFill>
                    <a:cs typeface="Arial" panose="020B0604020202020204" pitchFamily="34" charset="0"/>
                  </a:rPr>
                  <a:t>đó </a:t>
                </a:r>
                <a14:m>
                  <m:oMath xmlns:m="http://schemas.openxmlformats.org/officeDocument/2006/math">
                    <m:r>
                      <a:rPr lang="vi-VN" sz="3800" i="1" kern="0">
                        <a:solidFill>
                          <a:srgbClr val="000000"/>
                        </a:solidFill>
                        <a:latin typeface="Cambria Math" panose="02040503050406030204" pitchFamily="18" charset="0"/>
                        <a:cs typeface="Arial" panose="020B0604020202020204" pitchFamily="34" charset="0"/>
                        <a:sym typeface="Arial"/>
                      </a:rPr>
                      <m:t>𝐴𝐶𝐶</m:t>
                    </m:r>
                    <m:r>
                      <a:rPr lang="en-US" sz="3800" i="1" kern="0">
                        <a:solidFill>
                          <a:srgbClr val="000000"/>
                        </a:solidFill>
                        <a:latin typeface="Cambria Math" panose="02040503050406030204" pitchFamily="18" charset="0"/>
                        <a:cs typeface="Arial" panose="020B0604020202020204" pitchFamily="34" charset="0"/>
                        <a:sym typeface="Arial"/>
                      </a:rPr>
                      <m:t>′</m:t>
                    </m:r>
                    <m:r>
                      <a:rPr lang="vi-VN" sz="3800" i="1" kern="0">
                        <a:solidFill>
                          <a:srgbClr val="000000"/>
                        </a:solidFill>
                        <a:latin typeface="Cambria Math" panose="02040503050406030204" pitchFamily="18" charset="0"/>
                        <a:cs typeface="Arial" panose="020B0604020202020204" pitchFamily="34" charset="0"/>
                        <a:sym typeface="Arial"/>
                      </a:rPr>
                      <m:t>𝐴</m:t>
                    </m:r>
                    <m:r>
                      <a:rPr lang="en-US" sz="3800" i="1" kern="0">
                        <a:solidFill>
                          <a:srgbClr val="000000"/>
                        </a:solidFill>
                        <a:latin typeface="Cambria Math" panose="02040503050406030204" pitchFamily="18" charset="0"/>
                        <a:cs typeface="Arial" panose="020B0604020202020204" pitchFamily="34" charset="0"/>
                        <a:sym typeface="Arial"/>
                      </a:rPr>
                      <m:t>′</m:t>
                    </m:r>
                    <m:r>
                      <a:rPr lang="vi-VN" sz="3800" i="1" kern="0">
                        <a:solidFill>
                          <a:srgbClr val="000000"/>
                        </a:solidFill>
                        <a:latin typeface="Cambria Math" panose="02040503050406030204" pitchFamily="18" charset="0"/>
                        <a:cs typeface="Arial" panose="020B0604020202020204" pitchFamily="34" charset="0"/>
                        <a:sym typeface="Arial"/>
                      </a:rPr>
                      <m:t> </m:t>
                    </m:r>
                  </m:oMath>
                </a14:m>
                <a:r>
                  <a:rPr lang="vi-VN" sz="3800" smtClean="0">
                    <a:solidFill>
                      <a:prstClr val="black"/>
                    </a:solidFill>
                    <a:cs typeface="Arial" panose="020B0604020202020204" pitchFamily="34" charset="0"/>
                  </a:rPr>
                  <a:t> </a:t>
                </a:r>
                <a:r>
                  <a:rPr lang="vi-VN" sz="3800">
                    <a:solidFill>
                      <a:prstClr val="black"/>
                    </a:solidFill>
                    <a:cs typeface="Arial" panose="020B0604020202020204" pitchFamily="34" charset="0"/>
                  </a:rPr>
                  <a:t>là một hình chữ nhật.</a:t>
                </a:r>
              </a:p>
            </p:txBody>
          </p:sp>
        </mc:Choice>
        <mc:Fallback>
          <p:sp>
            <p:nvSpPr>
              <p:cNvPr id="4" name="Rectangle 3"/>
              <p:cNvSpPr>
                <a:spLocks noRot="1" noChangeAspect="1" noMove="1" noResize="1" noEditPoints="1" noAdjustHandles="1" noChangeArrowheads="1" noChangeShapeType="1" noTextEdit="1"/>
              </p:cNvSpPr>
              <p:nvPr/>
            </p:nvSpPr>
            <p:spPr>
              <a:xfrm>
                <a:off x="7009502" y="3850042"/>
                <a:ext cx="10563320" cy="5248103"/>
              </a:xfrm>
              <a:prstGeom prst="rect">
                <a:avLst/>
              </a:prstGeom>
              <a:blipFill>
                <a:blip r:embed="rId11"/>
                <a:stretch>
                  <a:fillRect l="-1904" r="-1904" b="-3837"/>
                </a:stretch>
              </a:blipFill>
            </p:spPr>
            <p:txBody>
              <a:bodyPr/>
              <a:lstStyle/>
              <a:p>
                <a:r>
                  <a:rPr lang="en-US">
                    <a:noFill/>
                  </a:rPr>
                  <a:t> </a:t>
                </a:r>
              </a:p>
            </p:txBody>
          </p:sp>
        </mc:Fallback>
      </mc:AlternateContent>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782105" y="4169043"/>
            <a:ext cx="5657850" cy="4610100"/>
          </a:xfrm>
          <a:prstGeom prst="rect">
            <a:avLst/>
          </a:prstGeom>
        </p:spPr>
      </p:pic>
    </p:spTree>
    <p:extLst>
      <p:ext uri="{BB962C8B-B14F-4D97-AF65-F5344CB8AC3E}">
        <p14:creationId xmlns:p14="http://schemas.microsoft.com/office/powerpoint/2010/main" val="53556167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barn(inVertical)">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down)">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left)">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78807" y="8776991"/>
            <a:ext cx="18678839" cy="1594735"/>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p:cNvPicPr>
            <a:picLocks noChangeAspect="1"/>
          </p:cNvPicPr>
          <p:nvPr/>
        </p:nvPicPr>
        <p:blipFill>
          <a:blip r:embed="rId3"/>
          <a:stretch>
            <a:fillRect/>
          </a:stretch>
        </p:blipFill>
        <p:spPr>
          <a:xfrm>
            <a:off x="1758186" y="7435083"/>
            <a:ext cx="1423752" cy="1366017"/>
          </a:xfrm>
          <a:prstGeom prst="rect">
            <a:avLst/>
          </a:prstGeom>
        </p:spPr>
      </p:pic>
      <p:grpSp>
        <p:nvGrpSpPr>
          <p:cNvPr id="13" name="Group 12"/>
          <p:cNvGrpSpPr/>
          <p:nvPr/>
        </p:nvGrpSpPr>
        <p:grpSpPr>
          <a:xfrm>
            <a:off x="381000" y="440940"/>
            <a:ext cx="8001000" cy="1616946"/>
            <a:chOff x="304800" y="266687"/>
            <a:chExt cx="15090699" cy="1671467"/>
          </a:xfrm>
        </p:grpSpPr>
        <p:sp>
          <p:nvSpPr>
            <p:cNvPr id="14" name="Round Single Corner Rectangle 13"/>
            <p:cNvSpPr/>
            <p:nvPr/>
          </p:nvSpPr>
          <p:spPr>
            <a:xfrm flipV="1">
              <a:off x="304800" y="266687"/>
              <a:ext cx="15090699" cy="1671467"/>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508210" y="617234"/>
              <a:ext cx="12683879" cy="970371"/>
            </a:xfrm>
            <a:prstGeom prst="rect">
              <a:avLst/>
            </a:prstGeom>
          </p:spPr>
          <p:txBody>
            <a:bodyPr wrap="none">
              <a:spAutoFit/>
            </a:bodyPr>
            <a:lstStyle/>
            <a:p>
              <a:pPr lvl="0">
                <a:defRPr/>
              </a:pPr>
              <a:r>
                <a:rPr lang="vi-VN" sz="5500" b="1">
                  <a:solidFill>
                    <a:prstClr val="black"/>
                  </a:solidFill>
                  <a:cs typeface="Arial" panose="020B0604020202020204" pitchFamily="34" charset="0"/>
                </a:rPr>
                <a:t>e) Hình lập phương</a:t>
              </a:r>
              <a:endPar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Rectangle 1"/>
          <p:cNvSpPr/>
          <p:nvPr/>
        </p:nvSpPr>
        <p:spPr>
          <a:xfrm>
            <a:off x="1758186" y="2342445"/>
            <a:ext cx="7789130" cy="3556295"/>
          </a:xfrm>
          <a:prstGeom prst="rect">
            <a:avLst/>
          </a:prstGeom>
        </p:spPr>
        <p:txBody>
          <a:bodyPr wrap="square">
            <a:spAutoFit/>
          </a:bodyPr>
          <a:lstStyle/>
          <a:p>
            <a:pPr lvl="0" algn="just">
              <a:lnSpc>
                <a:spcPct val="175000"/>
              </a:lnSpc>
              <a:spcAft>
                <a:spcPts val="800"/>
              </a:spcAft>
            </a:pPr>
            <a:r>
              <a:rPr lang="vi-VN" sz="4500" kern="100">
                <a:solidFill>
                  <a:prstClr val="black"/>
                </a:solidFill>
                <a:ea typeface="Calibri" panose="020F0502020204030204" pitchFamily="34" charset="0"/>
                <a:cs typeface="Arial" panose="020B0604020202020204" pitchFamily="34" charset="0"/>
              </a:rPr>
              <a:t>Hình lập phương là hình hộp chữ nhật có tất cả các cạnh bằng nhau.</a:t>
            </a:r>
            <a:endParaRPr kumimoji="0" lang="en-US" sz="45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Freeform 17"/>
          <p:cNvSpPr/>
          <p:nvPr/>
        </p:nvSpPr>
        <p:spPr>
          <a:xfrm rot="19409153">
            <a:off x="16967724" y="415518"/>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pic>
        <p:nvPicPr>
          <p:cNvPr id="3" name="Picture 2"/>
          <p:cNvPicPr>
            <a:picLocks noChangeAspect="1"/>
          </p:cNvPicPr>
          <p:nvPr/>
        </p:nvPicPr>
        <p:blipFill>
          <a:blip r:embed="rId8"/>
          <a:stretch>
            <a:fillRect/>
          </a:stretch>
        </p:blipFill>
        <p:spPr>
          <a:xfrm>
            <a:off x="10363200" y="2825454"/>
            <a:ext cx="5974598" cy="5553937"/>
          </a:xfrm>
          <a:prstGeom prst="rect">
            <a:avLst/>
          </a:prstGeom>
        </p:spPr>
      </p:pic>
    </p:spTree>
    <p:extLst>
      <p:ext uri="{BB962C8B-B14F-4D97-AF65-F5344CB8AC3E}">
        <p14:creationId xmlns:p14="http://schemas.microsoft.com/office/powerpoint/2010/main" val="3151761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033155" flipH="1">
            <a:off x="16462467" y="8722958"/>
            <a:ext cx="956119" cy="820412"/>
          </a:xfrm>
          <a:prstGeom prst="rect">
            <a:avLst/>
          </a:prstGeom>
        </p:spPr>
      </p:pic>
      <p:sp>
        <p:nvSpPr>
          <p:cNvPr id="11" name="TextBox 10"/>
          <p:cNvSpPr txBox="1"/>
          <p:nvPr/>
        </p:nvSpPr>
        <p:spPr>
          <a:xfrm>
            <a:off x="3484020" y="962943"/>
            <a:ext cx="13967852" cy="901593"/>
          </a:xfrm>
          <a:prstGeom prst="rect">
            <a:avLst/>
          </a:prstGeom>
          <a:noFill/>
        </p:spPr>
        <p:txBody>
          <a:bodyPr wrap="square" rtlCol="0">
            <a:spAutoFit/>
          </a:bodyPr>
          <a:lstStyle/>
          <a:p>
            <a:pPr lvl="0" algn="just">
              <a:lnSpc>
                <a:spcPct val="150000"/>
              </a:lnSpc>
            </a:pPr>
            <a:r>
              <a:rPr lang="vi-VN" sz="4000" kern="0">
                <a:solidFill>
                  <a:srgbClr val="000000"/>
                </a:solidFill>
                <a:cs typeface="Arial" panose="020B0604020202020204" pitchFamily="34" charset="0"/>
                <a:sym typeface="Arial"/>
              </a:rPr>
              <a:t>Các mặt của một hình lập phương là các hình gì? Vì sao?</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2" name="Title 21"/>
          <p:cNvSpPr txBox="1">
            <a:spLocks/>
          </p:cNvSpPr>
          <p:nvPr/>
        </p:nvSpPr>
        <p:spPr>
          <a:xfrm>
            <a:off x="1329070" y="1013320"/>
            <a:ext cx="1960020" cy="1044643"/>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10</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 name="Rectangle 3"/>
          <p:cNvSpPr/>
          <p:nvPr/>
        </p:nvSpPr>
        <p:spPr>
          <a:xfrm>
            <a:off x="1237667" y="3238500"/>
            <a:ext cx="15831133" cy="3139321"/>
          </a:xfrm>
          <a:prstGeom prst="rect">
            <a:avLst/>
          </a:prstGeom>
        </p:spPr>
        <p:txBody>
          <a:bodyPr wrap="square">
            <a:spAutoFit/>
          </a:bodyPr>
          <a:lstStyle/>
          <a:p>
            <a:pPr lvl="0" algn="just">
              <a:lnSpc>
                <a:spcPct val="165000"/>
              </a:lnSpc>
            </a:pPr>
            <a:r>
              <a:rPr lang="vi-VN" sz="4000" kern="100">
                <a:solidFill>
                  <a:prstClr val="black"/>
                </a:solidFill>
                <a:ea typeface="Calibri" panose="020F0502020204030204" pitchFamily="34" charset="0"/>
                <a:cs typeface="Arial" panose="020B0604020202020204" pitchFamily="34" charset="0"/>
              </a:rPr>
              <a:t>Các mặt của hình lập phương là hình vuông.</a:t>
            </a:r>
          </a:p>
          <a:p>
            <a:pPr lvl="0" algn="just">
              <a:lnSpc>
                <a:spcPct val="165000"/>
              </a:lnSpc>
            </a:pPr>
            <a:r>
              <a:rPr lang="vi-VN" sz="4000" kern="100">
                <a:solidFill>
                  <a:prstClr val="black"/>
                </a:solidFill>
                <a:ea typeface="Calibri" panose="020F0502020204030204" pitchFamily="34" charset="0"/>
                <a:cs typeface="Arial" panose="020B0604020202020204" pitchFamily="34" charset="0"/>
              </a:rPr>
              <a:t>Vì hình lập phương có các mặt là hình chữ nhật và có các cạnh bằng nhau nên các mặt đó là hình vuông.</a:t>
            </a:r>
            <a:endParaRPr lang="vi-VN" sz="4000" kern="100">
              <a:solidFill>
                <a:prstClr val="black"/>
              </a:solidFill>
              <a:ea typeface="Calibri" panose="020F0502020204030204" pitchFamily="34" charset="0"/>
              <a:cs typeface="Arial" panose="020B0604020202020204" pitchFamily="34" charset="0"/>
            </a:endParaRPr>
          </a:p>
        </p:txBody>
      </p:sp>
      <p:sp>
        <p:nvSpPr>
          <p:cNvPr id="15" name="Rectangle 14"/>
          <p:cNvSpPr/>
          <p:nvPr/>
        </p:nvSpPr>
        <p:spPr>
          <a:xfrm>
            <a:off x="8480998" y="2184507"/>
            <a:ext cx="1326004"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0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p>
        </p:txBody>
      </p:sp>
      <p:grpSp>
        <p:nvGrpSpPr>
          <p:cNvPr id="19" name="Group 19"/>
          <p:cNvGrpSpPr/>
          <p:nvPr/>
        </p:nvGrpSpPr>
        <p:grpSpPr>
          <a:xfrm>
            <a:off x="2505545" y="7131277"/>
            <a:ext cx="13608876" cy="2001887"/>
            <a:chOff x="115803" y="5346"/>
            <a:chExt cx="2257370" cy="158757"/>
          </a:xfrm>
        </p:grpSpPr>
        <p:sp>
          <p:nvSpPr>
            <p:cNvPr id="20" name="Freeform 20"/>
            <p:cNvSpPr/>
            <p:nvPr/>
          </p:nvSpPr>
          <p:spPr>
            <a:xfrm>
              <a:off x="115803" y="5346"/>
              <a:ext cx="2257370" cy="158757"/>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p:sp>
          <p:nvSpPr>
            <p:cNvPr id="21" name="TextBox 21"/>
            <p:cNvSpPr txBox="1"/>
            <p:nvPr/>
          </p:nvSpPr>
          <p:spPr>
            <a:xfrm>
              <a:off x="260409" y="19329"/>
              <a:ext cx="2060108" cy="127431"/>
            </a:xfrm>
            <a:prstGeom prst="rect">
              <a:avLst/>
            </a:prstGeom>
          </p:spPr>
          <p:txBody>
            <a:bodyPr lIns="50800" tIns="50800" rIns="50800" bIns="50800" rtlCol="0" anchor="ctr"/>
            <a:lstStyle/>
            <a:p>
              <a:pPr lvl="0" algn="just">
                <a:spcBef>
                  <a:spcPts val="300"/>
                </a:spcBef>
                <a:spcAft>
                  <a:spcPts val="300"/>
                </a:spcAft>
              </a:pPr>
              <a:r>
                <a:rPr lang="vi-VN" sz="4500">
                  <a:solidFill>
                    <a:prstClr val="black"/>
                  </a:solidFill>
                  <a:ea typeface="Dotum" panose="020B0600000101010101" pitchFamily="34" charset="-127"/>
                  <a:cs typeface="Arial" panose="020B0604020202020204" pitchFamily="34" charset="0"/>
                </a:rPr>
                <a:t>Hình lập phương có các mặt là các hình vuông.</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3"/>
          <a:stretch>
            <a:fillRect/>
          </a:stretch>
        </p:blipFill>
        <p:spPr>
          <a:xfrm>
            <a:off x="1738724" y="7282214"/>
            <a:ext cx="1386548" cy="1700011"/>
          </a:xfrm>
          <a:prstGeom prst="rect">
            <a:avLst/>
          </a:prstGeom>
        </p:spPr>
      </p:pic>
    </p:spTree>
    <p:extLst>
      <p:ext uri="{BB962C8B-B14F-4D97-AF65-F5344CB8AC3E}">
        <p14:creationId xmlns:p14="http://schemas.microsoft.com/office/powerpoint/2010/main" val="3841533287"/>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par>
                                <p:cTn id="31" presetID="22" presetClass="entr" presetSubtype="1"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p:cNvSpPr/>
          <p:nvPr/>
        </p:nvSpPr>
        <p:spPr>
          <a:xfrm>
            <a:off x="1066800" y="723900"/>
            <a:ext cx="2576346" cy="120507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Chú ý: </a:t>
            </a:r>
          </a:p>
        </p:txBody>
      </p:sp>
      <p:sp>
        <p:nvSpPr>
          <p:cNvPr id="8" name="Rectangle 7"/>
          <p:cNvSpPr/>
          <p:nvPr/>
        </p:nvSpPr>
        <p:spPr>
          <a:xfrm>
            <a:off x="1066800" y="2177914"/>
            <a:ext cx="16146379" cy="4247317"/>
          </a:xfrm>
          <a:prstGeom prst="rect">
            <a:avLst/>
          </a:prstGeom>
        </p:spPr>
        <p:txBody>
          <a:bodyPr wrap="square">
            <a:spAutoFit/>
          </a:bodyPr>
          <a:lstStyle/>
          <a:p>
            <a:pPr marL="571500" lvl="0" indent="-571500" algn="just">
              <a:lnSpc>
                <a:spcPct val="200000"/>
              </a:lnSpc>
              <a:buFont typeface="Arial" panose="020B0604020202020204" pitchFamily="34" charset="0"/>
              <a:buChar char="•"/>
            </a:pPr>
            <a:r>
              <a:rPr lang="vi-VN" sz="4500" kern="100">
                <a:solidFill>
                  <a:prstClr val="black"/>
                </a:solidFill>
                <a:ea typeface="Calibri" panose="020F0502020204030204" pitchFamily="34" charset="0"/>
                <a:cs typeface="Arial" panose="020B0604020202020204" pitchFamily="34" charset="0"/>
              </a:rPr>
              <a:t>Khi đáy của hình lăng trụ đứng (đều) là tam giác, tứ giác, ngũ giác</a:t>
            </a:r>
            <a:r>
              <a:rPr lang="vi-VN" sz="4500" kern="100">
                <a:solidFill>
                  <a:prstClr val="black"/>
                </a:solidFill>
                <a:ea typeface="Calibri" panose="020F0502020204030204" pitchFamily="34" charset="0"/>
                <a:cs typeface="Arial" panose="020B0604020202020204" pitchFamily="34" charset="0"/>
              </a:rPr>
              <a:t>,… </a:t>
            </a:r>
            <a:r>
              <a:rPr lang="en-US" sz="4500" kern="100" smtClean="0">
                <a:solidFill>
                  <a:prstClr val="black"/>
                </a:solidFill>
                <a:latin typeface="Arial" panose="020B0604020202020204" pitchFamily="34" charset="0"/>
                <a:ea typeface="Calibri" panose="020F0502020204030204" pitchFamily="34" charset="0"/>
                <a:cs typeface="Arial" panose="020B0604020202020204" pitchFamily="34" charset="0"/>
              </a:rPr>
              <a:t>đôi khi </a:t>
            </a:r>
            <a:r>
              <a:rPr lang="vi-VN" sz="4500" kern="100" smtClean="0">
                <a:solidFill>
                  <a:prstClr val="black"/>
                </a:solidFill>
                <a:ea typeface="Calibri" panose="020F0502020204030204" pitchFamily="34" charset="0"/>
                <a:cs typeface="Arial" panose="020B0604020202020204" pitchFamily="34" charset="0"/>
              </a:rPr>
              <a:t>ta cũng tương </a:t>
            </a:r>
            <a:r>
              <a:rPr lang="vi-VN" sz="4500" kern="100">
                <a:solidFill>
                  <a:prstClr val="black"/>
                </a:solidFill>
                <a:ea typeface="Calibri" panose="020F0502020204030204" pitchFamily="34" charset="0"/>
                <a:cs typeface="Arial" panose="020B0604020202020204" pitchFamily="34" charset="0"/>
              </a:rPr>
              <a:t>ứng </a:t>
            </a:r>
            <a:r>
              <a:rPr lang="vi-VN" sz="4500" kern="100" smtClean="0">
                <a:solidFill>
                  <a:prstClr val="black"/>
                </a:solidFill>
                <a:ea typeface="Calibri" panose="020F0502020204030204" pitchFamily="34" charset="0"/>
                <a:cs typeface="Arial" panose="020B0604020202020204" pitchFamily="34" charset="0"/>
              </a:rPr>
              <a:t>gọi</a:t>
            </a:r>
            <a:r>
              <a:rPr lang="en-US" sz="4500" kern="100" smtClean="0">
                <a:solidFill>
                  <a:prstClr val="black"/>
                </a:solidFill>
                <a:ea typeface="Calibri" panose="020F0502020204030204" pitchFamily="34" charset="0"/>
                <a:cs typeface="Arial" panose="020B0604020202020204" pitchFamily="34" charset="0"/>
              </a:rPr>
              <a:t> </a:t>
            </a:r>
            <a:r>
              <a:rPr lang="en-US" sz="4500" kern="100" smtClean="0">
                <a:solidFill>
                  <a:prstClr val="black"/>
                </a:solidFill>
                <a:latin typeface="Arial" panose="020B0604020202020204" pitchFamily="34" charset="0"/>
                <a:ea typeface="Calibri" panose="020F0502020204030204" pitchFamily="34" charset="0"/>
                <a:cs typeface="Arial" panose="020B0604020202020204" pitchFamily="34" charset="0"/>
              </a:rPr>
              <a:t>rõ</a:t>
            </a:r>
            <a:r>
              <a:rPr lang="en-US" sz="4500" kern="100" smtClean="0">
                <a:solidFill>
                  <a:prstClr val="black"/>
                </a:solidFill>
                <a:ea typeface="Calibri" panose="020F0502020204030204" pitchFamily="34" charset="0"/>
                <a:cs typeface="Arial" panose="020B0604020202020204" pitchFamily="34" charset="0"/>
              </a:rPr>
              <a:t> </a:t>
            </a:r>
            <a:r>
              <a:rPr lang="vi-VN" sz="4500" kern="100" smtClean="0">
                <a:solidFill>
                  <a:prstClr val="black"/>
                </a:solidFill>
                <a:ea typeface="Calibri" panose="020F0502020204030204" pitchFamily="34" charset="0"/>
                <a:cs typeface="Arial" panose="020B0604020202020204" pitchFamily="34" charset="0"/>
              </a:rPr>
              <a:t>là </a:t>
            </a:r>
            <a:r>
              <a:rPr lang="vi-VN" sz="4500" kern="100">
                <a:solidFill>
                  <a:prstClr val="black"/>
                </a:solidFill>
                <a:ea typeface="Calibri" panose="020F0502020204030204" pitchFamily="34" charset="0"/>
                <a:cs typeface="Arial" panose="020B0604020202020204" pitchFamily="34" charset="0"/>
              </a:rPr>
              <a:t>hình lăng trụ đứng (đều) tam giác, tứ giác, ngũ giác,…</a:t>
            </a:r>
            <a:endParaRPr kumimoji="0" lang="en-US" sz="45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14853427" y="6743700"/>
            <a:ext cx="2160437" cy="3203618"/>
          </a:xfrm>
          <a:prstGeom prst="rect">
            <a:avLst/>
          </a:prstGeom>
        </p:spPr>
      </p:pic>
      <p:pic>
        <p:nvPicPr>
          <p:cNvPr id="2" name="Picture 1"/>
          <p:cNvPicPr>
            <a:picLocks noChangeAspect="1"/>
          </p:cNvPicPr>
          <p:nvPr/>
        </p:nvPicPr>
        <p:blipFill>
          <a:blip r:embed="rId3"/>
          <a:stretch>
            <a:fillRect/>
          </a:stretch>
        </p:blipFill>
        <p:spPr>
          <a:xfrm>
            <a:off x="1905000" y="8267700"/>
            <a:ext cx="1137934" cy="990898"/>
          </a:xfrm>
          <a:prstGeom prst="rect">
            <a:avLst/>
          </a:prstGeom>
        </p:spPr>
      </p:pic>
    </p:spTree>
    <p:extLst>
      <p:ext uri="{BB962C8B-B14F-4D97-AF65-F5344CB8AC3E}">
        <p14:creationId xmlns:p14="http://schemas.microsoft.com/office/powerpoint/2010/main" val="24247764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1910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3">
                <a:alphaModFix amt="5000"/>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3">
                <a:alphaModFix amt="5000"/>
                <a:extLst>
                  <a:ext uri="{96DAC541-7B7A-43D3-8B79-37D633B846F1}">
                    <asvg:svgBlip xmlns="" xmlns:asvg="http://schemas.microsoft.com/office/drawing/2016/SVG/main" r:embed="rId4"/>
                  </a:ext>
                </a:extLst>
              </a:blip>
              <a:stretch>
                <a:fillRect/>
              </a:stretch>
            </a:blipFill>
          </p:spPr>
        </p:sp>
      </p:grpSp>
      <p:grpSp>
        <p:nvGrpSpPr>
          <p:cNvPr id="8" name="Group 8"/>
          <p:cNvGrpSpPr/>
          <p:nvPr/>
        </p:nvGrpSpPr>
        <p:grpSpPr>
          <a:xfrm>
            <a:off x="549442" y="463215"/>
            <a:ext cx="17145000" cy="935063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36" name="TextBox 35"/>
              <p:cNvSpPr txBox="1"/>
              <p:nvPr/>
            </p:nvSpPr>
            <p:spPr>
              <a:xfrm>
                <a:off x="925556" y="495300"/>
                <a:ext cx="16219444" cy="1694951"/>
              </a:xfrm>
              <a:prstGeom prst="rect">
                <a:avLst/>
              </a:prstGeom>
              <a:noFill/>
            </p:spPr>
            <p:txBody>
              <a:bodyPr wrap="square" rtlCol="0">
                <a:spAutoFit/>
              </a:bodyPr>
              <a:lstStyle/>
              <a:p>
                <a:pPr lvl="0" algn="just">
                  <a:lnSpc>
                    <a:spcPct val="150000"/>
                  </a:lnSpc>
                  <a:buClr>
                    <a:srgbClr val="000000"/>
                  </a:buClr>
                </a:pPr>
                <a:r>
                  <a:rPr kumimoji="0" lang="en-US" sz="3700" b="1" i="0" u="none" strike="noStrike" kern="0" cap="none" spc="0" normalizeH="0" baseline="0" noProof="0" smtClean="0">
                    <a:ln>
                      <a:noFill/>
                    </a:ln>
                    <a:solidFill>
                      <a:srgbClr val="FDFDFD"/>
                    </a:solidFill>
                    <a:effectLst/>
                    <a:highlight>
                      <a:srgbClr val="CE4D8E"/>
                    </a:highlight>
                    <a:uLnTx/>
                    <a:uFillTx/>
                    <a:latin typeface="Arial"/>
                    <a:cs typeface="Arial"/>
                    <a:sym typeface="Arial"/>
                  </a:rPr>
                  <a:t>Ví dụ 6:</a:t>
                </a:r>
                <a:r>
                  <a:rPr kumimoji="0" lang="en-US" sz="3700" b="0" i="0" u="none" strike="noStrike" kern="1200" cap="none" spc="0" normalizeH="0" baseline="0" noProof="0" smtClean="0">
                    <a:ln>
                      <a:noFill/>
                    </a:ln>
                    <a:solidFill>
                      <a:srgbClr val="FDFDFD"/>
                    </a:solidFill>
                    <a:effectLst/>
                    <a:uLnTx/>
                    <a:uFillTx/>
                    <a:latin typeface="Arial"/>
                    <a:cs typeface="Arial" panose="020B0604020202020204" pitchFamily="34" charset="0"/>
                    <a:sym typeface="Arial"/>
                  </a:rPr>
                  <a:t> </a:t>
                </a:r>
                <a:r>
                  <a:rPr lang="vi-VN" sz="3700" kern="0">
                    <a:solidFill>
                      <a:srgbClr val="000000"/>
                    </a:solidFill>
                    <a:cs typeface="Arial" panose="020B0604020202020204" pitchFamily="34" charset="0"/>
                    <a:sym typeface="Arial"/>
                  </a:rPr>
                  <a:t>Cho hình lập phương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𝐴𝐵𝐶𝐷</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𝐴</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𝐵</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𝐶</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𝐷</m:t>
                    </m:r>
                    <m:r>
                      <a:rPr lang="en-US" sz="3700" b="0" i="1" kern="0" smtClean="0">
                        <a:solidFill>
                          <a:srgbClr val="000000"/>
                        </a:solidFill>
                        <a:latin typeface="Cambria Math" panose="02040503050406030204" pitchFamily="18" charset="0"/>
                        <a:cs typeface="Arial" panose="020B0604020202020204" pitchFamily="34" charset="0"/>
                        <a:sym typeface="Arial"/>
                      </a:rPr>
                      <m:t>′</m:t>
                    </m:r>
                  </m:oMath>
                </a14:m>
                <a:r>
                  <a:rPr lang="vi-VN" sz="3700" kern="0">
                    <a:solidFill>
                      <a:srgbClr val="000000"/>
                    </a:solidFill>
                    <a:cs typeface="Arial" panose="020B0604020202020204" pitchFamily="34" charset="0"/>
                    <a:sym typeface="Arial"/>
                  </a:rPr>
                  <a:t>. Chứng minh rằng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𝐴</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𝐵𝐷</m:t>
                    </m:r>
                  </m:oMath>
                </a14:m>
                <a:r>
                  <a:rPr lang="vi-VN" sz="3700" kern="0">
                    <a:solidFill>
                      <a:srgbClr val="000000"/>
                    </a:solidFill>
                    <a:cs typeface="Arial" panose="020B0604020202020204" pitchFamily="34" charset="0"/>
                    <a:sym typeface="Arial"/>
                  </a:rPr>
                  <a:t> là tam giác đều.</a:t>
                </a:r>
              </a:p>
            </p:txBody>
          </p:sp>
        </mc:Choice>
        <mc:Fallback>
          <p:sp>
            <p:nvSpPr>
              <p:cNvPr id="36" name="TextBox 35"/>
              <p:cNvSpPr txBox="1">
                <a:spLocks noRot="1" noChangeAspect="1" noMove="1" noResize="1" noEditPoints="1" noAdjustHandles="1" noChangeArrowheads="1" noChangeShapeType="1" noTextEdit="1"/>
              </p:cNvSpPr>
              <p:nvPr/>
            </p:nvSpPr>
            <p:spPr>
              <a:xfrm>
                <a:off x="925556" y="495300"/>
                <a:ext cx="16219444" cy="1694951"/>
              </a:xfrm>
              <a:prstGeom prst="rect">
                <a:avLst/>
              </a:prstGeom>
              <a:blipFill>
                <a:blip r:embed="rId5"/>
                <a:stretch>
                  <a:fillRect l="-1203" r="-1127" b="-12950"/>
                </a:stretch>
              </a:blipFill>
            </p:spPr>
            <p:txBody>
              <a:bodyPr/>
              <a:lstStyle/>
              <a:p>
                <a:r>
                  <a:rPr lang="en-US">
                    <a:noFill/>
                  </a:rPr>
                  <a:t> </a:t>
                </a:r>
              </a:p>
            </p:txBody>
          </p:sp>
        </mc:Fallback>
      </mc:AlternateContent>
      <p:sp>
        <p:nvSpPr>
          <p:cNvPr id="37" name="Rectangle 36"/>
          <p:cNvSpPr/>
          <p:nvPr/>
        </p:nvSpPr>
        <p:spPr>
          <a:xfrm>
            <a:off x="8489397" y="2019300"/>
            <a:ext cx="1265090" cy="86113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14" name="Picture 13"/>
          <p:cNvPicPr>
            <a:picLocks noChangeAspect="1"/>
          </p:cNvPicPr>
          <p:nvPr/>
        </p:nvPicPr>
        <p:blipFill>
          <a:blip r:embed="rId6"/>
          <a:stretch>
            <a:fillRect/>
          </a:stretch>
        </p:blipFill>
        <p:spPr>
          <a:xfrm flipH="1">
            <a:off x="16092756" y="8323495"/>
            <a:ext cx="1694272" cy="1400666"/>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925556" y="3072710"/>
                <a:ext cx="10224239" cy="5769143"/>
              </a:xfrm>
              <a:prstGeom prst="rect">
                <a:avLst/>
              </a:prstGeom>
            </p:spPr>
            <p:txBody>
              <a:bodyPr wrap="square">
                <a:spAutoFit/>
              </a:bodyPr>
              <a:lstStyle/>
              <a:p>
                <a:pPr lvl="0" algn="just">
                  <a:lnSpc>
                    <a:spcPct val="145000"/>
                  </a:lnSpc>
                </a:pPr>
                <a:r>
                  <a:rPr lang="vi-VN" sz="3700" smtClean="0">
                    <a:solidFill>
                      <a:prstClr val="black"/>
                    </a:solidFill>
                    <a:cs typeface="Arial" panose="020B0604020202020204" pitchFamily="34" charset="0"/>
                  </a:rPr>
                  <a:t>Gọi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𝑎</m:t>
                    </m:r>
                  </m:oMath>
                </a14:m>
                <a:r>
                  <a:rPr lang="vi-VN" sz="3700">
                    <a:solidFill>
                      <a:prstClr val="black"/>
                    </a:solidFill>
                    <a:cs typeface="Arial" panose="020B0604020202020204" pitchFamily="34" charset="0"/>
                  </a:rPr>
                  <a:t> là độ dài các cạnh của hình lập phương</a:t>
                </a:r>
                <a:r>
                  <a:rPr lang="vi-VN" sz="3700">
                    <a:solidFill>
                      <a:prstClr val="black"/>
                    </a:solidFill>
                    <a:cs typeface="Arial" panose="020B0604020202020204" pitchFamily="34" charset="0"/>
                  </a:rPr>
                  <a:t>. </a:t>
                </a:r>
                <a:endParaRPr lang="en-US" sz="3700" smtClean="0">
                  <a:solidFill>
                    <a:prstClr val="black"/>
                  </a:solidFill>
                  <a:cs typeface="Arial" panose="020B0604020202020204" pitchFamily="34" charset="0"/>
                </a:endParaRPr>
              </a:p>
              <a:p>
                <a:pPr lvl="0" algn="just">
                  <a:lnSpc>
                    <a:spcPct val="145000"/>
                  </a:lnSpc>
                </a:pPr>
                <a:r>
                  <a:rPr lang="vi-VN" sz="3700" smtClean="0">
                    <a:solidFill>
                      <a:prstClr val="black"/>
                    </a:solidFill>
                    <a:cs typeface="Arial" panose="020B0604020202020204" pitchFamily="34" charset="0"/>
                  </a:rPr>
                  <a:t>Do </a:t>
                </a:r>
                <a:r>
                  <a:rPr lang="vi-VN" sz="3700">
                    <a:solidFill>
                      <a:prstClr val="black"/>
                    </a:solidFill>
                    <a:cs typeface="Arial" panose="020B0604020202020204" pitchFamily="34" charset="0"/>
                  </a:rPr>
                  <a:t>các mặt của hình lập phương là các hình vuông nên</a:t>
                </a:r>
              </a:p>
              <a:p>
                <a:pPr lvl="0" algn="just">
                  <a:lnSpc>
                    <a:spcPct val="145000"/>
                  </a:lnSpc>
                </a:pPr>
                <a14:m>
                  <m:oMathPara xmlns:m="http://schemas.openxmlformats.org/officeDocument/2006/math">
                    <m:oMathParaPr>
                      <m:jc m:val="centerGroup"/>
                    </m:oMathParaPr>
                    <m:oMath xmlns:m="http://schemas.openxmlformats.org/officeDocument/2006/math">
                      <m:sSup>
                        <m:sSupPr>
                          <m:ctrlPr>
                            <a:rPr lang="vi-VN" sz="3700" i="1" smtClean="0">
                              <a:solidFill>
                                <a:prstClr val="black"/>
                              </a:solidFill>
                              <a:latin typeface="Cambria Math" panose="02040503050406030204" pitchFamily="18" charset="0"/>
                              <a:cs typeface="Arial" panose="020B0604020202020204" pitchFamily="34" charset="0"/>
                            </a:rPr>
                          </m:ctrlPr>
                        </m:sSupPr>
                        <m:e>
                          <m:r>
                            <a:rPr lang="vi-VN" sz="3700" i="1" smtClean="0">
                              <a:solidFill>
                                <a:prstClr val="black"/>
                              </a:solidFill>
                              <a:latin typeface="Cambria Math" panose="02040503050406030204" pitchFamily="18" charset="0"/>
                              <a:cs typeface="Arial" panose="020B0604020202020204" pitchFamily="34" charset="0"/>
                            </a:rPr>
                            <m:t>𝐴</m:t>
                          </m:r>
                        </m:e>
                        <m:sup>
                          <m:r>
                            <a:rPr lang="vi-VN" sz="3700" i="1" smtClean="0">
                              <a:solidFill>
                                <a:prstClr val="black"/>
                              </a:solidFill>
                              <a:latin typeface="Cambria Math" panose="02040503050406030204" pitchFamily="18" charset="0"/>
                              <a:cs typeface="Arial" panose="020B0604020202020204" pitchFamily="34" charset="0"/>
                            </a:rPr>
                            <m:t>′</m:t>
                          </m:r>
                        </m:sup>
                      </m:sSup>
                      <m:r>
                        <a:rPr lang="vi-VN" sz="3700" i="1" smtClean="0">
                          <a:solidFill>
                            <a:prstClr val="black"/>
                          </a:solidFill>
                          <a:latin typeface="Cambria Math" panose="02040503050406030204" pitchFamily="18" charset="0"/>
                          <a:cs typeface="Arial" panose="020B0604020202020204" pitchFamily="34" charset="0"/>
                        </a:rPr>
                        <m:t>𝐷</m:t>
                      </m:r>
                      <m:r>
                        <a:rPr lang="vi-VN" sz="3700" i="1" smtClean="0">
                          <a:solidFill>
                            <a:prstClr val="black"/>
                          </a:solidFill>
                          <a:latin typeface="Cambria Math" panose="02040503050406030204" pitchFamily="18" charset="0"/>
                          <a:cs typeface="Arial" panose="020B0604020202020204" pitchFamily="34" charset="0"/>
                        </a:rPr>
                        <m:t>=</m:t>
                      </m:r>
                      <m:rad>
                        <m:radPr>
                          <m:degHide m:val="on"/>
                          <m:ctrlPr>
                            <a:rPr lang="vi-VN" sz="3700" i="1" smtClean="0">
                              <a:solidFill>
                                <a:prstClr val="black"/>
                              </a:solidFill>
                              <a:latin typeface="Cambria Math" panose="02040503050406030204" pitchFamily="18" charset="0"/>
                              <a:cs typeface="Arial" panose="020B0604020202020204" pitchFamily="34" charset="0"/>
                            </a:rPr>
                          </m:ctrlPr>
                        </m:radPr>
                        <m:deg/>
                        <m:e>
                          <m:sSup>
                            <m:sSupPr>
                              <m:ctrlPr>
                                <a:rPr lang="vi-VN" sz="3700" i="1" smtClean="0">
                                  <a:solidFill>
                                    <a:prstClr val="black"/>
                                  </a:solidFill>
                                  <a:latin typeface="Cambria Math" panose="02040503050406030204" pitchFamily="18" charset="0"/>
                                  <a:cs typeface="Arial" panose="020B0604020202020204" pitchFamily="34" charset="0"/>
                                </a:rPr>
                              </m:ctrlPr>
                            </m:sSupPr>
                            <m:e>
                              <m:r>
                                <a:rPr lang="en-US" sz="3700" b="0" i="1" smtClean="0">
                                  <a:solidFill>
                                    <a:prstClr val="black"/>
                                  </a:solidFill>
                                  <a:latin typeface="Cambria Math" panose="02040503050406030204" pitchFamily="18" charset="0"/>
                                  <a:cs typeface="Arial" panose="020B0604020202020204" pitchFamily="34" charset="0"/>
                                </a:rPr>
                                <m:t>𝐴</m:t>
                              </m:r>
                              <m:sSup>
                                <m:sSupPr>
                                  <m:ctrlPr>
                                    <a:rPr lang="en-US" sz="3700" b="0" i="1" smtClean="0">
                                      <a:solidFill>
                                        <a:prstClr val="black"/>
                                      </a:solidFill>
                                      <a:latin typeface="Cambria Math" panose="02040503050406030204" pitchFamily="18" charset="0"/>
                                      <a:cs typeface="Arial" panose="020B0604020202020204" pitchFamily="34" charset="0"/>
                                    </a:rPr>
                                  </m:ctrlPr>
                                </m:sSupPr>
                                <m:e>
                                  <m:r>
                                    <a:rPr lang="en-US" sz="3700" b="0" i="1" smtClean="0">
                                      <a:solidFill>
                                        <a:prstClr val="black"/>
                                      </a:solidFill>
                                      <a:latin typeface="Cambria Math" panose="02040503050406030204" pitchFamily="18" charset="0"/>
                                      <a:cs typeface="Arial" panose="020B0604020202020204" pitchFamily="34" charset="0"/>
                                    </a:rPr>
                                    <m:t>𝐴</m:t>
                                  </m:r>
                                </m:e>
                                <m:sup>
                                  <m:r>
                                    <a:rPr lang="en-US" sz="3700" b="0" i="1" smtClean="0">
                                      <a:solidFill>
                                        <a:prstClr val="black"/>
                                      </a:solidFill>
                                      <a:latin typeface="Cambria Math" panose="02040503050406030204" pitchFamily="18" charset="0"/>
                                      <a:cs typeface="Arial" panose="020B0604020202020204" pitchFamily="34" charset="0"/>
                                    </a:rPr>
                                    <m:t>′</m:t>
                                  </m:r>
                                </m:sup>
                              </m:sSup>
                            </m:e>
                            <m:sup>
                              <m:r>
                                <a:rPr lang="en-US" sz="3700" b="0" i="1" smtClean="0">
                                  <a:solidFill>
                                    <a:prstClr val="black"/>
                                  </a:solidFill>
                                  <a:latin typeface="Cambria Math" panose="02040503050406030204" pitchFamily="18" charset="0"/>
                                  <a:cs typeface="Arial" panose="020B0604020202020204" pitchFamily="34" charset="0"/>
                                </a:rPr>
                                <m:t>2</m:t>
                              </m:r>
                            </m:sup>
                          </m:sSup>
                          <m:r>
                            <a:rPr lang="en-US" sz="3700" b="0" i="1" smtClean="0">
                              <a:solidFill>
                                <a:prstClr val="black"/>
                              </a:solidFill>
                              <a:latin typeface="Cambria Math" panose="02040503050406030204" pitchFamily="18" charset="0"/>
                              <a:cs typeface="Arial" panose="020B0604020202020204" pitchFamily="34" charset="0"/>
                            </a:rPr>
                            <m:t>+</m:t>
                          </m:r>
                          <m:sSup>
                            <m:sSupPr>
                              <m:ctrlPr>
                                <a:rPr lang="en-US" sz="3700" b="0" i="1" smtClean="0">
                                  <a:solidFill>
                                    <a:prstClr val="black"/>
                                  </a:solidFill>
                                  <a:latin typeface="Cambria Math" panose="02040503050406030204" pitchFamily="18" charset="0"/>
                                  <a:cs typeface="Arial" panose="020B0604020202020204" pitchFamily="34" charset="0"/>
                                </a:rPr>
                              </m:ctrlPr>
                            </m:sSupPr>
                            <m:e>
                              <m:r>
                                <a:rPr lang="en-US" sz="3700" b="0" i="1" smtClean="0">
                                  <a:solidFill>
                                    <a:prstClr val="black"/>
                                  </a:solidFill>
                                  <a:latin typeface="Cambria Math" panose="02040503050406030204" pitchFamily="18" charset="0"/>
                                  <a:cs typeface="Arial" panose="020B0604020202020204" pitchFamily="34" charset="0"/>
                                </a:rPr>
                                <m:t>𝐴𝐷</m:t>
                              </m:r>
                            </m:e>
                            <m:sup>
                              <m:r>
                                <a:rPr lang="en-US" sz="3700" b="0" i="1" smtClean="0">
                                  <a:solidFill>
                                    <a:prstClr val="black"/>
                                  </a:solidFill>
                                  <a:latin typeface="Cambria Math" panose="02040503050406030204" pitchFamily="18" charset="0"/>
                                  <a:cs typeface="Arial" panose="020B0604020202020204" pitchFamily="34" charset="0"/>
                                </a:rPr>
                                <m:t>2</m:t>
                              </m:r>
                            </m:sup>
                          </m:sSup>
                        </m:e>
                      </m:rad>
                      <m:r>
                        <a:rPr lang="en-US" sz="3700" b="0" i="1" smtClean="0">
                          <a:solidFill>
                            <a:prstClr val="black"/>
                          </a:solidFill>
                          <a:latin typeface="Cambria Math" panose="02040503050406030204" pitchFamily="18" charset="0"/>
                          <a:cs typeface="Arial" panose="020B0604020202020204" pitchFamily="34" charset="0"/>
                        </a:rPr>
                        <m:t>=</m:t>
                      </m:r>
                      <m:r>
                        <a:rPr lang="en-US" sz="3700" b="0" i="1" smtClean="0">
                          <a:solidFill>
                            <a:prstClr val="black"/>
                          </a:solidFill>
                          <a:latin typeface="Cambria Math" panose="02040503050406030204" pitchFamily="18" charset="0"/>
                          <a:cs typeface="Arial" panose="020B0604020202020204" pitchFamily="34" charset="0"/>
                        </a:rPr>
                        <m:t>𝑎</m:t>
                      </m:r>
                      <m:rad>
                        <m:radPr>
                          <m:degHide m:val="on"/>
                          <m:ctrlPr>
                            <a:rPr lang="en-US" sz="3700" b="0" i="1" smtClean="0">
                              <a:solidFill>
                                <a:prstClr val="black"/>
                              </a:solidFill>
                              <a:latin typeface="Cambria Math" panose="02040503050406030204" pitchFamily="18" charset="0"/>
                              <a:cs typeface="Arial" panose="020B0604020202020204" pitchFamily="34" charset="0"/>
                            </a:rPr>
                          </m:ctrlPr>
                        </m:radPr>
                        <m:deg/>
                        <m:e>
                          <m:r>
                            <a:rPr lang="en-US" sz="3700" b="0" i="1" smtClean="0">
                              <a:solidFill>
                                <a:prstClr val="black"/>
                              </a:solidFill>
                              <a:latin typeface="Cambria Math" panose="02040503050406030204" pitchFamily="18" charset="0"/>
                              <a:cs typeface="Arial" panose="020B0604020202020204" pitchFamily="34" charset="0"/>
                            </a:rPr>
                            <m:t>2</m:t>
                          </m:r>
                        </m:e>
                      </m:rad>
                      <m:r>
                        <a:rPr lang="en-US" sz="3700" b="0" i="1" smtClean="0">
                          <a:solidFill>
                            <a:prstClr val="black"/>
                          </a:solidFill>
                          <a:latin typeface="Cambria Math" panose="02040503050406030204" pitchFamily="18" charset="0"/>
                          <a:cs typeface="Arial" panose="020B0604020202020204" pitchFamily="34" charset="0"/>
                        </a:rPr>
                        <m:t>;</m:t>
                      </m:r>
                    </m:oMath>
                  </m:oMathPara>
                </a14:m>
                <a:endParaRPr lang="vi-VN" sz="3700">
                  <a:solidFill>
                    <a:prstClr val="black"/>
                  </a:solidFill>
                  <a:cs typeface="Arial" panose="020B0604020202020204" pitchFamily="34" charset="0"/>
                </a:endParaRPr>
              </a:p>
              <a:p>
                <a:pPr lvl="0" algn="just">
                  <a:lnSpc>
                    <a:spcPct val="145000"/>
                  </a:lnSpc>
                </a:pPr>
                <a14:m>
                  <m:oMathPara xmlns:m="http://schemas.openxmlformats.org/officeDocument/2006/math">
                    <m:oMathParaPr>
                      <m:jc m:val="centerGroup"/>
                    </m:oMathParaPr>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𝐵𝐷</m:t>
                      </m:r>
                      <m:r>
                        <a:rPr lang="vi-VN" sz="3700" i="1" smtClean="0">
                          <a:solidFill>
                            <a:prstClr val="black"/>
                          </a:solidFill>
                          <a:latin typeface="Cambria Math" panose="02040503050406030204" pitchFamily="18" charset="0"/>
                          <a:cs typeface="Arial" panose="020B0604020202020204" pitchFamily="34" charset="0"/>
                        </a:rPr>
                        <m:t>=</m:t>
                      </m:r>
                      <m:rad>
                        <m:radPr>
                          <m:degHide m:val="on"/>
                          <m:ctrlPr>
                            <a:rPr lang="vi-VN" sz="3700" i="1">
                              <a:solidFill>
                                <a:prstClr val="black"/>
                              </a:solidFill>
                              <a:latin typeface="Cambria Math" panose="02040503050406030204" pitchFamily="18" charset="0"/>
                              <a:cs typeface="Arial" panose="020B0604020202020204" pitchFamily="34" charset="0"/>
                            </a:rPr>
                          </m:ctrlPr>
                        </m:radPr>
                        <m:deg/>
                        <m:e>
                          <m:sSup>
                            <m:sSupPr>
                              <m:ctrlPr>
                                <a:rPr lang="vi-VN" sz="3700" i="1">
                                  <a:solidFill>
                                    <a:prstClr val="black"/>
                                  </a:solidFill>
                                  <a:latin typeface="Cambria Math" panose="02040503050406030204" pitchFamily="18" charset="0"/>
                                  <a:cs typeface="Arial" panose="020B0604020202020204" pitchFamily="34" charset="0"/>
                                </a:rPr>
                              </m:ctrlPr>
                            </m:sSupPr>
                            <m:e>
                              <m:r>
                                <a:rPr lang="en-US" sz="3700" i="1">
                                  <a:solidFill>
                                    <a:prstClr val="black"/>
                                  </a:solidFill>
                                  <a:latin typeface="Cambria Math" panose="02040503050406030204" pitchFamily="18" charset="0"/>
                                  <a:cs typeface="Arial" panose="020B0604020202020204" pitchFamily="34" charset="0"/>
                                </a:rPr>
                                <m:t>𝐴</m:t>
                              </m:r>
                              <m:r>
                                <a:rPr lang="en-US" sz="3700" b="0" i="1" smtClean="0">
                                  <a:solidFill>
                                    <a:prstClr val="black"/>
                                  </a:solidFill>
                                  <a:latin typeface="Cambria Math" panose="02040503050406030204" pitchFamily="18" charset="0"/>
                                  <a:cs typeface="Arial" panose="020B0604020202020204" pitchFamily="34" charset="0"/>
                                </a:rPr>
                                <m:t>𝐵</m:t>
                              </m:r>
                            </m:e>
                            <m:sup>
                              <m:r>
                                <a:rPr lang="en-US" sz="3700" i="1">
                                  <a:solidFill>
                                    <a:prstClr val="black"/>
                                  </a:solidFill>
                                  <a:latin typeface="Cambria Math" panose="02040503050406030204" pitchFamily="18" charset="0"/>
                                  <a:cs typeface="Arial" panose="020B0604020202020204" pitchFamily="34" charset="0"/>
                                </a:rPr>
                                <m:t>2</m:t>
                              </m:r>
                            </m:sup>
                          </m:sSup>
                          <m:r>
                            <a:rPr lang="en-US" sz="3700" i="1">
                              <a:solidFill>
                                <a:prstClr val="black"/>
                              </a:solidFill>
                              <a:latin typeface="Cambria Math" panose="02040503050406030204" pitchFamily="18" charset="0"/>
                              <a:cs typeface="Arial" panose="020B0604020202020204" pitchFamily="34" charset="0"/>
                            </a:rPr>
                            <m:t>+</m:t>
                          </m:r>
                          <m:sSup>
                            <m:sSupPr>
                              <m:ctrlPr>
                                <a:rPr lang="en-US" sz="3700" i="1">
                                  <a:solidFill>
                                    <a:prstClr val="black"/>
                                  </a:solidFill>
                                  <a:latin typeface="Cambria Math" panose="02040503050406030204" pitchFamily="18" charset="0"/>
                                  <a:cs typeface="Arial" panose="020B0604020202020204" pitchFamily="34" charset="0"/>
                                </a:rPr>
                              </m:ctrlPr>
                            </m:sSupPr>
                            <m:e>
                              <m:r>
                                <a:rPr lang="en-US" sz="3700" i="1">
                                  <a:solidFill>
                                    <a:prstClr val="black"/>
                                  </a:solidFill>
                                  <a:latin typeface="Cambria Math" panose="02040503050406030204" pitchFamily="18" charset="0"/>
                                  <a:cs typeface="Arial" panose="020B0604020202020204" pitchFamily="34" charset="0"/>
                                </a:rPr>
                                <m:t>𝐴𝐷</m:t>
                              </m:r>
                            </m:e>
                            <m:sup>
                              <m:r>
                                <a:rPr lang="en-US" sz="3700" i="1">
                                  <a:solidFill>
                                    <a:prstClr val="black"/>
                                  </a:solidFill>
                                  <a:latin typeface="Cambria Math" panose="02040503050406030204" pitchFamily="18" charset="0"/>
                                  <a:cs typeface="Arial" panose="020B0604020202020204" pitchFamily="34" charset="0"/>
                                </a:rPr>
                                <m:t>2</m:t>
                              </m:r>
                            </m:sup>
                          </m:sSup>
                        </m:e>
                      </m:rad>
                      <m:r>
                        <a:rPr lang="en-US" sz="3700" i="1">
                          <a:solidFill>
                            <a:prstClr val="black"/>
                          </a:solidFill>
                          <a:latin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𝑎</m:t>
                      </m:r>
                      <m:rad>
                        <m:radPr>
                          <m:degHide m:val="on"/>
                          <m:ctrlPr>
                            <a:rPr lang="en-US" sz="3700" i="1">
                              <a:solidFill>
                                <a:prstClr val="black"/>
                              </a:solidFill>
                              <a:latin typeface="Cambria Math" panose="02040503050406030204" pitchFamily="18" charset="0"/>
                              <a:cs typeface="Arial" panose="020B0604020202020204" pitchFamily="34" charset="0"/>
                            </a:rPr>
                          </m:ctrlPr>
                        </m:radPr>
                        <m:deg/>
                        <m:e>
                          <m:r>
                            <a:rPr lang="en-US" sz="3700" i="1">
                              <a:solidFill>
                                <a:prstClr val="black"/>
                              </a:solidFill>
                              <a:latin typeface="Cambria Math" panose="02040503050406030204" pitchFamily="18" charset="0"/>
                              <a:cs typeface="Arial" panose="020B0604020202020204" pitchFamily="34" charset="0"/>
                            </a:rPr>
                            <m:t>2</m:t>
                          </m:r>
                        </m:e>
                      </m:rad>
                      <m:r>
                        <a:rPr lang="en-US" sz="3700" i="1">
                          <a:solidFill>
                            <a:prstClr val="black"/>
                          </a:solidFill>
                          <a:latin typeface="Cambria Math" panose="02040503050406030204" pitchFamily="18" charset="0"/>
                          <a:cs typeface="Arial" panose="020B0604020202020204" pitchFamily="34" charset="0"/>
                        </a:rPr>
                        <m:t>;</m:t>
                      </m:r>
                    </m:oMath>
                  </m:oMathPara>
                </a14:m>
                <a:endParaRPr lang="vi-VN" sz="3700">
                  <a:solidFill>
                    <a:prstClr val="black"/>
                  </a:solidFill>
                  <a:cs typeface="Arial" panose="020B0604020202020204" pitchFamily="34" charset="0"/>
                </a:endParaRPr>
              </a:p>
              <a:p>
                <a:pPr lvl="0" algn="just">
                  <a:lnSpc>
                    <a:spcPct val="145000"/>
                  </a:lnSpc>
                </a:pPr>
                <a14:m>
                  <m:oMathPara xmlns:m="http://schemas.openxmlformats.org/officeDocument/2006/math">
                    <m:oMathParaPr>
                      <m:jc m:val="centerGroup"/>
                    </m:oMathParaPr>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𝐴</m:t>
                      </m:r>
                      <m:r>
                        <a:rPr lang="vi-VN" sz="3700" i="1" smtClean="0">
                          <a:solidFill>
                            <a:prstClr val="black"/>
                          </a:solidFill>
                          <a:latin typeface="Cambria Math" panose="02040503050406030204" pitchFamily="18" charset="0"/>
                          <a:cs typeface="Arial" panose="020B0604020202020204" pitchFamily="34" charset="0"/>
                        </a:rPr>
                        <m:t>′</m:t>
                      </m:r>
                      <m:r>
                        <a:rPr lang="vi-VN" sz="3700" i="1" smtClean="0">
                          <a:solidFill>
                            <a:prstClr val="black"/>
                          </a:solidFill>
                          <a:latin typeface="Cambria Math" panose="02040503050406030204" pitchFamily="18" charset="0"/>
                          <a:cs typeface="Arial" panose="020B0604020202020204" pitchFamily="34" charset="0"/>
                        </a:rPr>
                        <m:t>𝐵</m:t>
                      </m:r>
                      <m:r>
                        <a:rPr lang="vi-VN" sz="3700" i="1" smtClean="0">
                          <a:solidFill>
                            <a:prstClr val="black"/>
                          </a:solidFill>
                          <a:latin typeface="Cambria Math" panose="02040503050406030204" pitchFamily="18" charset="0"/>
                          <a:cs typeface="Arial" panose="020B0604020202020204" pitchFamily="34" charset="0"/>
                        </a:rPr>
                        <m:t> =</m:t>
                      </m:r>
                      <m:rad>
                        <m:radPr>
                          <m:degHide m:val="on"/>
                          <m:ctrlPr>
                            <a:rPr lang="vi-VN" sz="3700" i="1">
                              <a:solidFill>
                                <a:prstClr val="black"/>
                              </a:solidFill>
                              <a:latin typeface="Cambria Math" panose="02040503050406030204" pitchFamily="18" charset="0"/>
                              <a:cs typeface="Arial" panose="020B0604020202020204" pitchFamily="34" charset="0"/>
                            </a:rPr>
                          </m:ctrlPr>
                        </m:radPr>
                        <m:deg/>
                        <m:e>
                          <m:sSup>
                            <m:sSupPr>
                              <m:ctrlPr>
                                <a:rPr lang="vi-VN" sz="3700" i="1">
                                  <a:solidFill>
                                    <a:prstClr val="black"/>
                                  </a:solidFill>
                                  <a:latin typeface="Cambria Math" panose="02040503050406030204" pitchFamily="18" charset="0"/>
                                  <a:cs typeface="Arial" panose="020B0604020202020204" pitchFamily="34" charset="0"/>
                                </a:rPr>
                              </m:ctrlPr>
                            </m:sSupPr>
                            <m:e>
                              <m:r>
                                <a:rPr lang="en-US" sz="3700" i="1">
                                  <a:solidFill>
                                    <a:prstClr val="black"/>
                                  </a:solidFill>
                                  <a:latin typeface="Cambria Math" panose="02040503050406030204" pitchFamily="18" charset="0"/>
                                  <a:cs typeface="Arial" panose="020B0604020202020204" pitchFamily="34" charset="0"/>
                                </a:rPr>
                                <m:t>𝐴</m:t>
                              </m:r>
                              <m:sSup>
                                <m:sSupPr>
                                  <m:ctrlPr>
                                    <a:rPr lang="en-US" sz="3700" i="1">
                                      <a:solidFill>
                                        <a:prstClr val="black"/>
                                      </a:solidFill>
                                      <a:latin typeface="Cambria Math" panose="02040503050406030204" pitchFamily="18" charset="0"/>
                                      <a:cs typeface="Arial" panose="020B0604020202020204" pitchFamily="34" charset="0"/>
                                    </a:rPr>
                                  </m:ctrlPr>
                                </m:sSupPr>
                                <m:e>
                                  <m:r>
                                    <a:rPr lang="en-US" sz="3700" i="1">
                                      <a:solidFill>
                                        <a:prstClr val="black"/>
                                      </a:solidFill>
                                      <a:latin typeface="Cambria Math" panose="02040503050406030204" pitchFamily="18" charset="0"/>
                                      <a:cs typeface="Arial" panose="020B0604020202020204" pitchFamily="34" charset="0"/>
                                    </a:rPr>
                                    <m:t>𝐴</m:t>
                                  </m:r>
                                </m:e>
                                <m:sup>
                                  <m:r>
                                    <a:rPr lang="en-US" sz="3700" i="1">
                                      <a:solidFill>
                                        <a:prstClr val="black"/>
                                      </a:solidFill>
                                      <a:latin typeface="Cambria Math" panose="02040503050406030204" pitchFamily="18" charset="0"/>
                                      <a:cs typeface="Arial" panose="020B0604020202020204" pitchFamily="34" charset="0"/>
                                    </a:rPr>
                                    <m:t>′</m:t>
                                  </m:r>
                                </m:sup>
                              </m:sSup>
                            </m:e>
                            <m:sup>
                              <m:r>
                                <a:rPr lang="en-US" sz="3700" i="1">
                                  <a:solidFill>
                                    <a:prstClr val="black"/>
                                  </a:solidFill>
                                  <a:latin typeface="Cambria Math" panose="02040503050406030204" pitchFamily="18" charset="0"/>
                                  <a:cs typeface="Arial" panose="020B0604020202020204" pitchFamily="34" charset="0"/>
                                </a:rPr>
                                <m:t>2</m:t>
                              </m:r>
                            </m:sup>
                          </m:sSup>
                          <m:r>
                            <a:rPr lang="en-US" sz="3700" i="1">
                              <a:solidFill>
                                <a:prstClr val="black"/>
                              </a:solidFill>
                              <a:latin typeface="Cambria Math" panose="02040503050406030204" pitchFamily="18" charset="0"/>
                              <a:cs typeface="Arial" panose="020B0604020202020204" pitchFamily="34" charset="0"/>
                            </a:rPr>
                            <m:t>+</m:t>
                          </m:r>
                          <m:sSup>
                            <m:sSupPr>
                              <m:ctrlPr>
                                <a:rPr lang="en-US" sz="3700" i="1">
                                  <a:solidFill>
                                    <a:prstClr val="black"/>
                                  </a:solidFill>
                                  <a:latin typeface="Cambria Math" panose="02040503050406030204" pitchFamily="18" charset="0"/>
                                  <a:cs typeface="Arial" panose="020B0604020202020204" pitchFamily="34" charset="0"/>
                                </a:rPr>
                              </m:ctrlPr>
                            </m:sSupPr>
                            <m:e>
                              <m:r>
                                <a:rPr lang="en-US" sz="3700" i="1">
                                  <a:solidFill>
                                    <a:prstClr val="black"/>
                                  </a:solidFill>
                                  <a:latin typeface="Cambria Math" panose="02040503050406030204" pitchFamily="18" charset="0"/>
                                  <a:cs typeface="Arial" panose="020B0604020202020204" pitchFamily="34" charset="0"/>
                                </a:rPr>
                                <m:t>𝐴</m:t>
                              </m:r>
                              <m:r>
                                <a:rPr lang="en-US" sz="3700" b="0" i="1" smtClean="0">
                                  <a:solidFill>
                                    <a:prstClr val="black"/>
                                  </a:solidFill>
                                  <a:latin typeface="Cambria Math" panose="02040503050406030204" pitchFamily="18" charset="0"/>
                                  <a:cs typeface="Arial" panose="020B0604020202020204" pitchFamily="34" charset="0"/>
                                </a:rPr>
                                <m:t>𝐵</m:t>
                              </m:r>
                            </m:e>
                            <m:sup>
                              <m:r>
                                <a:rPr lang="en-US" sz="3700" i="1">
                                  <a:solidFill>
                                    <a:prstClr val="black"/>
                                  </a:solidFill>
                                  <a:latin typeface="Cambria Math" panose="02040503050406030204" pitchFamily="18" charset="0"/>
                                  <a:cs typeface="Arial" panose="020B0604020202020204" pitchFamily="34" charset="0"/>
                                </a:rPr>
                                <m:t>2</m:t>
                              </m:r>
                            </m:sup>
                          </m:sSup>
                        </m:e>
                      </m:rad>
                      <m:r>
                        <a:rPr lang="en-US" sz="3700" i="1">
                          <a:solidFill>
                            <a:prstClr val="black"/>
                          </a:solidFill>
                          <a:latin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𝑎</m:t>
                      </m:r>
                      <m:rad>
                        <m:radPr>
                          <m:degHide m:val="on"/>
                          <m:ctrlPr>
                            <a:rPr lang="en-US" sz="3700" i="1">
                              <a:solidFill>
                                <a:prstClr val="black"/>
                              </a:solidFill>
                              <a:latin typeface="Cambria Math" panose="02040503050406030204" pitchFamily="18" charset="0"/>
                              <a:cs typeface="Arial" panose="020B0604020202020204" pitchFamily="34" charset="0"/>
                            </a:rPr>
                          </m:ctrlPr>
                        </m:radPr>
                        <m:deg/>
                        <m:e>
                          <m:r>
                            <a:rPr lang="en-US" sz="3700" i="1">
                              <a:solidFill>
                                <a:prstClr val="black"/>
                              </a:solidFill>
                              <a:latin typeface="Cambria Math" panose="02040503050406030204" pitchFamily="18" charset="0"/>
                              <a:cs typeface="Arial" panose="020B0604020202020204" pitchFamily="34" charset="0"/>
                            </a:rPr>
                            <m:t>2</m:t>
                          </m:r>
                        </m:e>
                      </m:rad>
                      <m:r>
                        <a:rPr lang="en-US" sz="3700" i="1">
                          <a:solidFill>
                            <a:prstClr val="black"/>
                          </a:solidFill>
                          <a:latin typeface="Cambria Math" panose="02040503050406030204" pitchFamily="18" charset="0"/>
                          <a:cs typeface="Arial" panose="020B0604020202020204" pitchFamily="34" charset="0"/>
                        </a:rPr>
                        <m:t>;</m:t>
                      </m:r>
                    </m:oMath>
                  </m:oMathPara>
                </a14:m>
                <a:endParaRPr lang="vi-VN" sz="3700">
                  <a:solidFill>
                    <a:prstClr val="black"/>
                  </a:solidFill>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25556" y="3072710"/>
                <a:ext cx="10224239" cy="5769143"/>
              </a:xfrm>
              <a:prstGeom prst="rect">
                <a:avLst/>
              </a:prstGeom>
              <a:blipFill>
                <a:blip r:embed="rId7"/>
                <a:stretch>
                  <a:fillRect l="-1908" r="-1849"/>
                </a:stretch>
              </a:blipFill>
            </p:spPr>
            <p:txBody>
              <a:bodyPr/>
              <a:lstStyle/>
              <a:p>
                <a:r>
                  <a:rPr lang="en-US">
                    <a:noFill/>
                  </a:rPr>
                  <a:t> </a:t>
                </a:r>
              </a:p>
            </p:txBody>
          </p:sp>
        </mc:Fallback>
      </mc:AlternateContent>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687173" y="3238500"/>
            <a:ext cx="5991227" cy="4790454"/>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925556" y="8769087"/>
                <a:ext cx="12890708" cy="946413"/>
              </a:xfrm>
              <a:prstGeom prst="rect">
                <a:avLst/>
              </a:prstGeom>
            </p:spPr>
            <p:txBody>
              <a:bodyPr wrap="square">
                <a:spAutoFit/>
              </a:bodyPr>
              <a:lstStyle/>
              <a:p>
                <a:pPr lvl="0" algn="just">
                  <a:lnSpc>
                    <a:spcPct val="150000"/>
                  </a:lnSpc>
                </a:pPr>
                <a:r>
                  <a:rPr lang="vi-VN" sz="3700">
                    <a:solidFill>
                      <a:prstClr val="black"/>
                    </a:solidFill>
                    <a:cs typeface="Arial" panose="020B0604020202020204" pitchFamily="34" charset="0"/>
                  </a:rPr>
                  <a:t>Tam giác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𝐴</m:t>
                    </m:r>
                    <m:r>
                      <a:rPr lang="vi-VN" sz="3700" i="1" smtClean="0">
                        <a:solidFill>
                          <a:prstClr val="black"/>
                        </a:solidFill>
                        <a:latin typeface="Cambria Math" panose="02040503050406030204" pitchFamily="18" charset="0"/>
                        <a:cs typeface="Arial" panose="020B0604020202020204" pitchFamily="34" charset="0"/>
                      </a:rPr>
                      <m:t>′</m:t>
                    </m:r>
                    <m:r>
                      <a:rPr lang="vi-VN" sz="3700" i="1" smtClean="0">
                        <a:solidFill>
                          <a:prstClr val="black"/>
                        </a:solidFill>
                        <a:latin typeface="Cambria Math" panose="02040503050406030204" pitchFamily="18" charset="0"/>
                        <a:cs typeface="Arial" panose="020B0604020202020204" pitchFamily="34" charset="0"/>
                      </a:rPr>
                      <m:t>𝐵𝐷</m:t>
                    </m:r>
                  </m:oMath>
                </a14:m>
                <a:r>
                  <a:rPr lang="vi-VN" sz="3700">
                    <a:solidFill>
                      <a:prstClr val="black"/>
                    </a:solidFill>
                    <a:cs typeface="Arial" panose="020B0604020202020204" pitchFamily="34" charset="0"/>
                  </a:rPr>
                  <a:t> có ba cạnh bằng nhau nên là tam giác đều.</a:t>
                </a:r>
                <a:endParaRPr lang="vi-VN" sz="3700">
                  <a:solidFill>
                    <a:prstClr val="black"/>
                  </a:solidFill>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25556" y="8769087"/>
                <a:ext cx="12890708" cy="946413"/>
              </a:xfrm>
              <a:prstGeom prst="rect">
                <a:avLst/>
              </a:prstGeom>
              <a:blipFill>
                <a:blip r:embed="rId10"/>
                <a:stretch>
                  <a:fillRect l="-1514" b="-12179"/>
                </a:stretch>
              </a:blipFill>
            </p:spPr>
            <p:txBody>
              <a:bodyPr/>
              <a:lstStyle/>
              <a:p>
                <a:r>
                  <a:rPr lang="en-US">
                    <a:noFill/>
                  </a:rPr>
                  <a:t> </a:t>
                </a:r>
              </a:p>
            </p:txBody>
          </p:sp>
        </mc:Fallback>
      </mc:AlternateContent>
    </p:spTree>
    <p:extLst>
      <p:ext uri="{BB962C8B-B14F-4D97-AF65-F5344CB8AC3E}">
        <p14:creationId xmlns:p14="http://schemas.microsoft.com/office/powerpoint/2010/main" val="202447337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barn(inVertical)">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up)">
                                      <p:cBhvr>
                                        <p:cTn id="29" dur="500"/>
                                        <p:tgtEl>
                                          <p:spTgt spid="3">
                                            <p:txEl>
                                              <p:pRg st="1" end="1"/>
                                            </p:txEl>
                                          </p:spTgt>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up)">
                                      <p:cBhvr>
                                        <p:cTn id="33" dur="500"/>
                                        <p:tgtEl>
                                          <p:spTgt spid="3">
                                            <p:txEl>
                                              <p:pRg st="2" end="2"/>
                                            </p:txEl>
                                          </p:spTgt>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up)">
                                      <p:cBhvr>
                                        <p:cTn id="37" dur="500"/>
                                        <p:tgtEl>
                                          <p:spTgt spid="3">
                                            <p:txEl>
                                              <p:pRg st="3" end="3"/>
                                            </p:txEl>
                                          </p:spTgt>
                                        </p:tgtEl>
                                      </p:cBhvr>
                                    </p:animEffect>
                                  </p:childTnLst>
                                </p:cTn>
                              </p:par>
                            </p:childTnLst>
                          </p:cTn>
                        </p:par>
                        <p:par>
                          <p:cTn id="38" fill="hold">
                            <p:stCondLst>
                              <p:cond delay="1500"/>
                            </p:stCondLst>
                            <p:childTnLst>
                              <p:par>
                                <p:cTn id="39" presetID="22" presetClass="entr" presetSubtype="1" fill="hold"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wipe(up)">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wipe(down)">
                                      <p:cBhvr>
                                        <p:cTn id="4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9931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8" name="Group 8"/>
          <p:cNvGrpSpPr/>
          <p:nvPr/>
        </p:nvGrpSpPr>
        <p:grpSpPr>
          <a:xfrm>
            <a:off x="304800" y="224173"/>
            <a:ext cx="17678400" cy="9719927"/>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p:cNvGrpSpPr/>
          <p:nvPr/>
        </p:nvGrpSpPr>
        <p:grpSpPr>
          <a:xfrm>
            <a:off x="1368827" y="952500"/>
            <a:ext cx="15595247" cy="5005522"/>
            <a:chOff x="1006887" y="2427955"/>
            <a:chExt cx="15595247" cy="5005522"/>
          </a:xfrm>
        </p:grpSpPr>
        <p:sp>
          <p:nvSpPr>
            <p:cNvPr id="16" name="TextBox 15"/>
            <p:cNvSpPr txBox="1"/>
            <p:nvPr/>
          </p:nvSpPr>
          <p:spPr>
            <a:xfrm>
              <a:off x="7006737" y="2427955"/>
              <a:ext cx="3604122" cy="1084912"/>
            </a:xfrm>
            <a:prstGeom prst="rect">
              <a:avLst/>
            </a:prstGeom>
            <a:solidFill>
              <a:schemeClr val="accent5">
                <a:lumMod val="75000"/>
              </a:schemeClr>
            </a:solidFill>
            <a:ln w="57150" cap="flat" cmpd="sng" algn="ctr">
              <a:solidFill>
                <a:schemeClr val="accent5">
                  <a:lumMod val="75000"/>
                </a:scheme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FFF00"/>
                  </a:solidFill>
                  <a:effectLst/>
                  <a:uLnTx/>
                  <a:uFillTx/>
                  <a:latin typeface="Arial"/>
                  <a:ea typeface="+mn-ea"/>
                  <a:cs typeface="Arial" panose="020B0604020202020204" pitchFamily="34" charset="0"/>
                  <a:sym typeface="Arial"/>
                </a:rPr>
                <a:t>Vận dụng 2</a:t>
              </a:r>
              <a:endParaRPr kumimoji="0" lang="en-US" sz="4300" b="1" i="0" u="none" strike="noStrike" kern="1200" cap="none" spc="0" normalizeH="0" baseline="0" noProof="0">
                <a:ln>
                  <a:noFill/>
                </a:ln>
                <a:solidFill>
                  <a:srgbClr val="FFFF00"/>
                </a:solidFill>
                <a:effectLst/>
                <a:uLnTx/>
                <a:uFillTx/>
                <a:latin typeface="Arial"/>
                <a:ea typeface="+mn-ea"/>
                <a:cs typeface="Arial" panose="020B0604020202020204" pitchFamily="34" charset="0"/>
                <a:sym typeface="Arial"/>
              </a:endParaRPr>
            </a:p>
          </p:txBody>
        </p:sp>
        <p:sp>
          <p:nvSpPr>
            <p:cNvPr id="19" name="Rectangle 1"/>
            <p:cNvSpPr>
              <a:spLocks noChangeArrowheads="1"/>
            </p:cNvSpPr>
            <p:nvPr/>
          </p:nvSpPr>
          <p:spPr bwMode="auto">
            <a:xfrm>
              <a:off x="1006887" y="3940854"/>
              <a:ext cx="15595247" cy="3492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sz="3800">
                  <a:solidFill>
                    <a:srgbClr val="000000"/>
                  </a:solidFill>
                  <a:cs typeface="Arial" panose="020B0604020202020204" pitchFamily="34" charset="0"/>
                </a:rPr>
                <a:t>Từ một tấm tôn hình chữ nhật, tại 4 góc bác Hùng cắt bỏ đi 4 hình vuông có cùng kích thước và sau đó hàn gắn các mép tại các góc như Hình 7.65. Giải thích vì sao bằng cách đó, bác Hùng nhận được chiếc thùng không nắp có dạng hình hộp chữ nhật.</a:t>
              </a:r>
              <a:endParaRPr kumimoji="0" lang="en-US" sz="3800" b="0" i="0" u="none" strike="noStrike" kern="1200" cap="none" spc="0" normalizeH="0" baseline="0" noProof="0">
                <a:ln>
                  <a:noFill/>
                </a:ln>
                <a:solidFill>
                  <a:srgbClr val="000000"/>
                </a:solidFill>
                <a:effectLst/>
                <a:uLnTx/>
                <a:uFillTx/>
                <a:cs typeface="Arial" panose="020B0604020202020204" pitchFamily="34" charset="0"/>
              </a:endParaRPr>
            </a:p>
          </p:txBody>
        </p:sp>
      </p:grpSp>
      <p:pic>
        <p:nvPicPr>
          <p:cNvPr id="21" name="Picture 20"/>
          <p:cNvPicPr>
            <a:picLocks noChangeAspect="1"/>
          </p:cNvPicPr>
          <p:nvPr/>
        </p:nvPicPr>
        <p:blipFill>
          <a:blip r:embed="rId4"/>
          <a:stretch>
            <a:fillRect/>
          </a:stretch>
        </p:blipFill>
        <p:spPr>
          <a:xfrm rot="13764011">
            <a:off x="16161519" y="8958333"/>
            <a:ext cx="1182727" cy="136562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548" y="6642474"/>
            <a:ext cx="13760903" cy="2643240"/>
          </a:xfrm>
          <a:prstGeom prst="rect">
            <a:avLst/>
          </a:prstGeom>
        </p:spPr>
      </p:pic>
      <p:pic>
        <p:nvPicPr>
          <p:cNvPr id="18" name="Picture 17"/>
          <p:cNvPicPr>
            <a:picLocks noChangeAspect="1"/>
          </p:cNvPicPr>
          <p:nvPr/>
        </p:nvPicPr>
        <p:blipFill>
          <a:blip r:embed="rId6"/>
          <a:stretch>
            <a:fillRect/>
          </a:stretch>
        </p:blipFill>
        <p:spPr>
          <a:xfrm rot="20283488" flipH="1">
            <a:off x="713667" y="520440"/>
            <a:ext cx="1682718" cy="1247777"/>
          </a:xfrm>
          <a:prstGeom prst="rect">
            <a:avLst/>
          </a:prstGeom>
        </p:spPr>
      </p:pic>
    </p:spTree>
    <p:extLst>
      <p:ext uri="{BB962C8B-B14F-4D97-AF65-F5344CB8AC3E}">
        <p14:creationId xmlns:p14="http://schemas.microsoft.com/office/powerpoint/2010/main" val="3394369653"/>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9931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8" name="Group 8"/>
          <p:cNvGrpSpPr/>
          <p:nvPr/>
        </p:nvGrpSpPr>
        <p:grpSpPr>
          <a:xfrm>
            <a:off x="304800" y="224173"/>
            <a:ext cx="17678400" cy="9719927"/>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p:cNvPicPr>
            <a:picLocks noChangeAspect="1"/>
          </p:cNvPicPr>
          <p:nvPr/>
        </p:nvPicPr>
        <p:blipFill>
          <a:blip r:embed="rId4"/>
          <a:stretch>
            <a:fillRect/>
          </a:stretch>
        </p:blipFill>
        <p:spPr>
          <a:xfrm rot="13764011">
            <a:off x="16161520" y="8904429"/>
            <a:ext cx="1182727" cy="1365622"/>
          </a:xfrm>
          <a:prstGeom prst="rect">
            <a:avLst/>
          </a:prstGeom>
        </p:spPr>
      </p:pic>
      <p:pic>
        <p:nvPicPr>
          <p:cNvPr id="18" name="Picture 17"/>
          <p:cNvPicPr>
            <a:picLocks noChangeAspect="1"/>
          </p:cNvPicPr>
          <p:nvPr/>
        </p:nvPicPr>
        <p:blipFill>
          <a:blip r:embed="rId5"/>
          <a:stretch>
            <a:fillRect/>
          </a:stretch>
        </p:blipFill>
        <p:spPr>
          <a:xfrm rot="20283488" flipH="1">
            <a:off x="593292" y="427618"/>
            <a:ext cx="1361233" cy="992298"/>
          </a:xfrm>
          <a:prstGeom prst="rect">
            <a:avLst/>
          </a:prstGeom>
        </p:spPr>
      </p:pic>
      <p:sp>
        <p:nvSpPr>
          <p:cNvPr id="14" name="Rectangle 13"/>
          <p:cNvSpPr/>
          <p:nvPr/>
        </p:nvSpPr>
        <p:spPr>
          <a:xfrm>
            <a:off x="8511454" y="595399"/>
            <a:ext cx="1265090" cy="86113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1082328" y="1714500"/>
                <a:ext cx="16123343" cy="7811369"/>
              </a:xfrm>
              <a:prstGeom prst="rect">
                <a:avLst/>
              </a:prstGeom>
            </p:spPr>
            <p:txBody>
              <a:bodyPr wrap="square">
                <a:spAutoFit/>
              </a:bodyPr>
              <a:lstStyle/>
              <a:p>
                <a:pPr algn="just">
                  <a:lnSpc>
                    <a:spcPct val="165000"/>
                  </a:lnSpc>
                </a:pPr>
                <a:r>
                  <a:rPr lang="en-US" sz="3800" kern="100">
                    <a:latin typeface="Arial" panose="020B0604020202020204" pitchFamily="34" charset="0"/>
                    <a:ea typeface="Calibri" panose="020F0502020204030204" pitchFamily="34" charset="0"/>
                    <a:cs typeface="Arial" panose="020B0604020202020204" pitchFamily="34" charset="0"/>
                  </a:rPr>
                  <a:t>Thùng có đáy và các mặt bên là các hình chữ nhật.</a:t>
                </a:r>
                <a:endParaRPr lang="en-US" sz="38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65000"/>
                  </a:lnSpc>
                </a:pPr>
                <a:r>
                  <a:rPr lang="en-US" sz="3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 Mi</a:t>
                </a:r>
                <a:r>
                  <a:rPr lang="en-US" sz="3800" kern="100">
                    <a:effectLst/>
                    <a:latin typeface="Arial" panose="020B0604020202020204" pitchFamily="34" charset="0"/>
                    <a:ea typeface="Calibri" panose="020F0502020204030204" pitchFamily="34" charset="0"/>
                    <a:cs typeface="Arial" panose="020B0604020202020204" pitchFamily="34" charset="0"/>
                  </a:rPr>
                  <a:t>ệng thùng là một hình chữ nhật (có các cạnh tương ứng song song và bằng cạnh đáy) thuộc mặt phẳng song song với đáy</a:t>
                </a:r>
                <a:r>
                  <a:rPr lang="en-US" sz="3800" kern="100">
                    <a:effectLst/>
                    <a:latin typeface="Arial" panose="020B0604020202020204" pitchFamily="34" charset="0"/>
                    <a:ea typeface="Calibri" panose="020F0502020204030204" pitchFamily="34" charset="0"/>
                    <a:cs typeface="Arial" panose="020B0604020202020204" pitchFamily="34" charset="0"/>
                  </a:rPr>
                  <a:t>. </a:t>
                </a:r>
                <a:endParaRPr lang="en-US" sz="3800" kern="1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65000"/>
                  </a:lnSpc>
                </a:pPr>
                <a:r>
                  <a:rPr lang="en-US" sz="3800" kern="100" smtClean="0">
                    <a:effectLst/>
                    <a:latin typeface="Arial" panose="020B0604020202020204" pitchFamily="34" charset="0"/>
                    <a:ea typeface="Calibri" panose="020F0502020204030204" pitchFamily="34" charset="0"/>
                    <a:cs typeface="Arial" panose="020B0604020202020204" pitchFamily="34" charset="0"/>
                  </a:rPr>
                  <a:t>Vì </a:t>
                </a:r>
                <a:r>
                  <a:rPr lang="en-US" sz="3800" kern="100">
                    <a:effectLst/>
                    <a:latin typeface="Arial" panose="020B0604020202020204" pitchFamily="34" charset="0"/>
                    <a:ea typeface="Calibri" panose="020F0502020204030204" pitchFamily="34" charset="0"/>
                    <a:cs typeface="Arial" panose="020B0604020202020204" pitchFamily="34" charset="0"/>
                  </a:rPr>
                  <a:t>các cạnh bên song song với nhau nên thùng là một hình lăng trụ.</a:t>
                </a:r>
              </a:p>
              <a:p>
                <a:pPr algn="just">
                  <a:lnSpc>
                    <a:spcPct val="165000"/>
                  </a:lnSpc>
                </a:pPr>
                <a:r>
                  <a:rPr lang="en-US" sz="3800" kern="100">
                    <a:effectLst/>
                    <a:latin typeface="Arial" panose="020B0604020202020204" pitchFamily="34" charset="0"/>
                    <a:ea typeface="Calibri" panose="020F0502020204030204" pitchFamily="34" charset="0"/>
                    <a:cs typeface="Arial" panose="020B0604020202020204" pitchFamily="34" charset="0"/>
                  </a:rPr>
                  <a:t>Mặt khác, mỗi cạnh bên của thùng đều vuông góc với đáy (vì vuông với hai </a:t>
                </a:r>
                <a:r>
                  <a:rPr lang="en-US" sz="3800" kern="100">
                    <a:effectLst/>
                    <a:latin typeface="Arial" panose="020B0604020202020204" pitchFamily="34" charset="0"/>
                    <a:ea typeface="Calibri" panose="020F0502020204030204" pitchFamily="34" charset="0"/>
                    <a:cs typeface="Arial" panose="020B0604020202020204" pitchFamily="34" charset="0"/>
                  </a:rPr>
                  <a:t>cạnh </a:t>
                </a:r>
                <a:r>
                  <a:rPr lang="en-US" sz="3800" kern="100" smtClean="0">
                    <a:effectLst/>
                    <a:latin typeface="Arial" panose="020B0604020202020204" pitchFamily="34" charset="0"/>
                    <a:ea typeface="Calibri" panose="020F0502020204030204" pitchFamily="34" charset="0"/>
                    <a:cs typeface="Arial" panose="020B0604020202020204" pitchFamily="34" charset="0"/>
                  </a:rPr>
                  <a:t>kề </a:t>
                </a:r>
                <a:r>
                  <a:rPr lang="en-US" sz="3800" kern="100">
                    <a:effectLst/>
                    <a:latin typeface="Arial" panose="020B0604020202020204" pitchFamily="34" charset="0"/>
                    <a:ea typeface="Calibri" panose="020F0502020204030204" pitchFamily="34" charset="0"/>
                    <a:cs typeface="Arial" panose="020B0604020202020204" pitchFamily="34" charset="0"/>
                  </a:rPr>
                  <a:t>của đáy</a:t>
                </a:r>
                <a:r>
                  <a:rPr lang="en-US" sz="3800" kern="100">
                    <a:effectLst/>
                    <a:latin typeface="Arial" panose="020B0604020202020204" pitchFamily="34" charset="0"/>
                    <a:ea typeface="Calibri" panose="020F0502020204030204" pitchFamily="34" charset="0"/>
                    <a:cs typeface="Arial" panose="020B0604020202020204" pitchFamily="34" charset="0"/>
                  </a:rPr>
                  <a:t>). </a:t>
                </a:r>
                <a:endParaRPr lang="en-US" sz="3800" kern="1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65000"/>
                  </a:lnSpc>
                </a:pPr>
                <a:r>
                  <a:rPr lang="en-US" sz="3800" kern="100" smtClean="0">
                    <a:effectLst/>
                    <a:latin typeface="Arial" panose="020B0604020202020204" pitchFamily="34" charset="0"/>
                    <a:ea typeface="Calibri" panose="020F0502020204030204" pitchFamily="34" charset="0"/>
                    <a:cs typeface="Arial" panose="020B0604020202020204" pitchFamily="34" charset="0"/>
                  </a:rPr>
                  <a:t>Do </a:t>
                </a:r>
                <a:r>
                  <a:rPr lang="en-US" sz="3800" kern="100">
                    <a:effectLst/>
                    <a:latin typeface="Arial" panose="020B0604020202020204" pitchFamily="34" charset="0"/>
                    <a:ea typeface="Calibri" panose="020F0502020204030204" pitchFamily="34" charset="0"/>
                    <a:cs typeface="Arial" panose="020B0604020202020204" pitchFamily="34" charset="0"/>
                  </a:rPr>
                  <a:t>đó thùng là lăng trụ đứng, hơn nữa, có đáy là hình chữ nhật nên thùng có dạng hình hộp chữ nhật.</a:t>
                </a:r>
              </a:p>
            </p:txBody>
          </p:sp>
        </mc:Choice>
        <mc:Fallback>
          <p:sp>
            <p:nvSpPr>
              <p:cNvPr id="3" name="Rectangle 2"/>
              <p:cNvSpPr>
                <a:spLocks noRot="1" noChangeAspect="1" noMove="1" noResize="1" noEditPoints="1" noAdjustHandles="1" noChangeArrowheads="1" noChangeShapeType="1" noTextEdit="1"/>
              </p:cNvSpPr>
              <p:nvPr/>
            </p:nvSpPr>
            <p:spPr>
              <a:xfrm>
                <a:off x="1082328" y="1714500"/>
                <a:ext cx="16123343" cy="7811369"/>
              </a:xfrm>
              <a:prstGeom prst="rect">
                <a:avLst/>
              </a:prstGeom>
              <a:blipFill>
                <a:blip r:embed="rId6"/>
                <a:stretch>
                  <a:fillRect l="-1248" r="-1286" b="-546"/>
                </a:stretch>
              </a:blipFill>
            </p:spPr>
            <p:txBody>
              <a:bodyPr/>
              <a:lstStyle/>
              <a:p>
                <a:r>
                  <a:rPr lang="en-US">
                    <a:noFill/>
                  </a:rPr>
                  <a:t> </a:t>
                </a:r>
              </a:p>
            </p:txBody>
          </p:sp>
        </mc:Fallback>
      </mc:AlternateContent>
    </p:spTree>
    <p:extLst>
      <p:ext uri="{BB962C8B-B14F-4D97-AF65-F5344CB8AC3E}">
        <p14:creationId xmlns:p14="http://schemas.microsoft.com/office/powerpoint/2010/main" val="1987728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152400" y="9825177"/>
            <a:ext cx="18678839" cy="1369703"/>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itle 21"/>
          <p:cNvSpPr txBox="1">
            <a:spLocks/>
          </p:cNvSpPr>
          <p:nvPr/>
        </p:nvSpPr>
        <p:spPr>
          <a:xfrm>
            <a:off x="634758" y="537614"/>
            <a:ext cx="1752600" cy="982915"/>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a:buClr>
                <a:srgbClr val="070185"/>
              </a:buClr>
              <a:defRPr/>
            </a:pPr>
            <a:r>
              <a:rPr lang="nl-NL" sz="4100" b="1">
                <a:solidFill>
                  <a:srgbClr val="000000"/>
                </a:solidFill>
                <a:latin typeface="Arial" panose="020B0604020202020204" pitchFamily="34" charset="0"/>
                <a:ea typeface="+mn-ea"/>
                <a:cs typeface="Arial" panose="020B0604020202020204" pitchFamily="34" charset="0"/>
                <a:sym typeface="Arial"/>
              </a:rPr>
              <a:t>HĐ 1</a:t>
            </a:r>
            <a:endParaRPr lang="en-US" sz="4100" b="1" dirty="0">
              <a:solidFill>
                <a:srgbClr val="000000"/>
              </a:solidFill>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6" name="Rectangle 45"/>
              <p:cNvSpPr/>
              <p:nvPr/>
            </p:nvSpPr>
            <p:spPr>
              <a:xfrm>
                <a:off x="2803822" y="158618"/>
                <a:ext cx="14808637" cy="2723823"/>
              </a:xfrm>
              <a:prstGeom prst="rect">
                <a:avLst/>
              </a:prstGeom>
            </p:spPr>
            <p:txBody>
              <a:bodyPr wrap="square">
                <a:spAutoFit/>
              </a:bodyPr>
              <a:lstStyle/>
              <a:p>
                <a:pPr algn="just" defTabSz="1828800">
                  <a:lnSpc>
                    <a:spcPct val="150000"/>
                  </a:lnSpc>
                  <a:spcBef>
                    <a:spcPts val="600"/>
                  </a:spcBef>
                  <a:spcAft>
                    <a:spcPts val="600"/>
                  </a:spcAft>
                  <a:buClr>
                    <a:srgbClr val="000000"/>
                  </a:buClr>
                </a:pPr>
                <a:r>
                  <a:rPr lang="vi-VN" sz="3800" kern="0">
                    <a:solidFill>
                      <a:srgbClr val="000000"/>
                    </a:solidFill>
                    <a:cs typeface="Arial"/>
                    <a:sym typeface="Arial"/>
                  </a:rPr>
                  <a:t>Cho hai mặt phẳng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𝑃</m:t>
                    </m:r>
                    <m:r>
                      <a:rPr lang="vi-VN" sz="3800" i="1" kern="0" smtClean="0">
                        <a:solidFill>
                          <a:srgbClr val="000000"/>
                        </a:solidFill>
                        <a:latin typeface="Cambria Math" panose="02040503050406030204" pitchFamily="18" charset="0"/>
                        <a:cs typeface="Arial"/>
                        <a:sym typeface="Arial"/>
                      </a:rPr>
                      <m:t>)</m:t>
                    </m:r>
                  </m:oMath>
                </a14:m>
                <a:r>
                  <a:rPr lang="vi-VN" sz="3800" kern="0">
                    <a:solidFill>
                      <a:srgbClr val="000000"/>
                    </a:solidFill>
                    <a:cs typeface="Arial"/>
                    <a:sym typeface="Arial"/>
                  </a:rPr>
                  <a:t> và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𝑄</m:t>
                    </m:r>
                    <m:r>
                      <a:rPr lang="vi-VN" sz="3800" i="1" kern="0" smtClean="0">
                        <a:solidFill>
                          <a:srgbClr val="000000"/>
                        </a:solidFill>
                        <a:latin typeface="Cambria Math" panose="02040503050406030204" pitchFamily="18" charset="0"/>
                        <a:cs typeface="Arial"/>
                        <a:sym typeface="Arial"/>
                      </a:rPr>
                      <m:t>)</m:t>
                    </m:r>
                  </m:oMath>
                </a14:m>
                <a:r>
                  <a:rPr lang="vi-VN" sz="3800" kern="0">
                    <a:solidFill>
                      <a:srgbClr val="000000"/>
                    </a:solidFill>
                    <a:cs typeface="Arial"/>
                    <a:sym typeface="Arial"/>
                  </a:rPr>
                  <a:t>. Lấy hai đường thẳng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𝑎</m:t>
                    </m:r>
                    <m:r>
                      <a:rPr lang="vi-VN" sz="3800" i="1" kern="0" smtClean="0">
                        <a:solidFill>
                          <a:srgbClr val="000000"/>
                        </a:solidFill>
                        <a:latin typeface="Cambria Math" panose="02040503050406030204" pitchFamily="18" charset="0"/>
                        <a:cs typeface="Arial"/>
                        <a:sym typeface="Arial"/>
                      </a:rPr>
                      <m:t>, </m:t>
                    </m:r>
                    <m:r>
                      <a:rPr lang="vi-VN" sz="3800" i="1" kern="0" smtClean="0">
                        <a:solidFill>
                          <a:srgbClr val="000000"/>
                        </a:solidFill>
                        <a:latin typeface="Cambria Math" panose="02040503050406030204" pitchFamily="18" charset="0"/>
                        <a:cs typeface="Arial"/>
                        <a:sym typeface="Arial"/>
                      </a:rPr>
                      <m:t>𝑎</m:t>
                    </m:r>
                    <m:r>
                      <a:rPr lang="vi-VN" sz="3800" i="1" kern="0" smtClean="0">
                        <a:solidFill>
                          <a:srgbClr val="000000"/>
                        </a:solidFill>
                        <a:latin typeface="Cambria Math" panose="02040503050406030204" pitchFamily="18" charset="0"/>
                        <a:cs typeface="Arial"/>
                        <a:sym typeface="Arial"/>
                      </a:rPr>
                      <m:t>′</m:t>
                    </m:r>
                  </m:oMath>
                </a14:m>
                <a:r>
                  <a:rPr lang="vi-VN" sz="3800" kern="0">
                    <a:solidFill>
                      <a:srgbClr val="000000"/>
                    </a:solidFill>
                    <a:cs typeface="Arial"/>
                    <a:sym typeface="Arial"/>
                  </a:rPr>
                  <a:t> cùng vuông góc với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𝑃</m:t>
                    </m:r>
                    <m:r>
                      <a:rPr lang="vi-VN" sz="3800" i="1" kern="0" smtClean="0">
                        <a:solidFill>
                          <a:srgbClr val="000000"/>
                        </a:solidFill>
                        <a:latin typeface="Cambria Math" panose="02040503050406030204" pitchFamily="18" charset="0"/>
                        <a:cs typeface="Arial"/>
                        <a:sym typeface="Arial"/>
                      </a:rPr>
                      <m:t>)</m:t>
                    </m:r>
                  </m:oMath>
                </a14:m>
                <a:r>
                  <a:rPr lang="vi-VN" sz="3800" kern="0">
                    <a:solidFill>
                      <a:srgbClr val="000000"/>
                    </a:solidFill>
                    <a:cs typeface="Arial"/>
                    <a:sym typeface="Arial"/>
                  </a:rPr>
                  <a:t>, hai đường thẳng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𝑏</m:t>
                    </m:r>
                    <m:r>
                      <a:rPr lang="vi-VN" sz="3800" i="1" kern="0" smtClean="0">
                        <a:solidFill>
                          <a:srgbClr val="000000"/>
                        </a:solidFill>
                        <a:latin typeface="Cambria Math" panose="02040503050406030204" pitchFamily="18" charset="0"/>
                        <a:cs typeface="Arial"/>
                        <a:sym typeface="Arial"/>
                      </a:rPr>
                      <m:t>, </m:t>
                    </m:r>
                    <m:r>
                      <a:rPr lang="vi-VN" sz="3800" i="1" kern="0" smtClean="0">
                        <a:solidFill>
                          <a:srgbClr val="000000"/>
                        </a:solidFill>
                        <a:latin typeface="Cambria Math" panose="02040503050406030204" pitchFamily="18" charset="0"/>
                        <a:cs typeface="Arial"/>
                        <a:sym typeface="Arial"/>
                      </a:rPr>
                      <m:t>𝑏</m:t>
                    </m:r>
                    <m:r>
                      <a:rPr lang="vi-VN" sz="3800" i="1" kern="0" smtClean="0">
                        <a:solidFill>
                          <a:srgbClr val="000000"/>
                        </a:solidFill>
                        <a:latin typeface="Cambria Math" panose="02040503050406030204" pitchFamily="18" charset="0"/>
                        <a:cs typeface="Arial"/>
                        <a:sym typeface="Arial"/>
                      </a:rPr>
                      <m:t>′ </m:t>
                    </m:r>
                  </m:oMath>
                </a14:m>
                <a:r>
                  <a:rPr lang="vi-VN" sz="3800" kern="0">
                    <a:solidFill>
                      <a:srgbClr val="000000"/>
                    </a:solidFill>
                    <a:cs typeface="Arial"/>
                    <a:sym typeface="Arial"/>
                  </a:rPr>
                  <a:t>cùng vuông góc với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𝑄</m:t>
                    </m:r>
                    <m:r>
                      <a:rPr lang="vi-VN" sz="3800" i="1" kern="0" smtClean="0">
                        <a:solidFill>
                          <a:srgbClr val="000000"/>
                        </a:solidFill>
                        <a:latin typeface="Cambria Math" panose="02040503050406030204" pitchFamily="18" charset="0"/>
                        <a:cs typeface="Arial"/>
                        <a:sym typeface="Arial"/>
                      </a:rPr>
                      <m:t>)</m:t>
                    </m:r>
                  </m:oMath>
                </a14:m>
                <a:r>
                  <a:rPr lang="vi-VN" sz="3800" kern="0">
                    <a:solidFill>
                      <a:srgbClr val="000000"/>
                    </a:solidFill>
                    <a:cs typeface="Arial"/>
                    <a:sym typeface="Arial"/>
                  </a:rPr>
                  <a:t>. Tìm mối quan hệ giữa các góc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𝑎</m:t>
                    </m:r>
                    <m:r>
                      <a:rPr lang="vi-VN" sz="3800" i="1" kern="0" smtClean="0">
                        <a:solidFill>
                          <a:srgbClr val="000000"/>
                        </a:solidFill>
                        <a:latin typeface="Cambria Math" panose="02040503050406030204" pitchFamily="18" charset="0"/>
                        <a:cs typeface="Arial"/>
                        <a:sym typeface="Arial"/>
                      </a:rPr>
                      <m:t>, </m:t>
                    </m:r>
                    <m:r>
                      <a:rPr lang="vi-VN" sz="3800" i="1" kern="0" smtClean="0">
                        <a:solidFill>
                          <a:srgbClr val="000000"/>
                        </a:solidFill>
                        <a:latin typeface="Cambria Math" panose="02040503050406030204" pitchFamily="18" charset="0"/>
                        <a:cs typeface="Arial"/>
                        <a:sym typeface="Arial"/>
                      </a:rPr>
                      <m:t>𝑏</m:t>
                    </m:r>
                    <m:r>
                      <a:rPr lang="vi-VN" sz="3800" i="1" kern="0" smtClean="0">
                        <a:solidFill>
                          <a:srgbClr val="000000"/>
                        </a:solidFill>
                        <a:latin typeface="Cambria Math" panose="02040503050406030204" pitchFamily="18" charset="0"/>
                        <a:cs typeface="Arial"/>
                        <a:sym typeface="Arial"/>
                      </a:rPr>
                      <m:t>) </m:t>
                    </m:r>
                  </m:oMath>
                </a14:m>
                <a:r>
                  <a:rPr lang="vi-VN" sz="3800" kern="0">
                    <a:solidFill>
                      <a:srgbClr val="000000"/>
                    </a:solidFill>
                    <a:cs typeface="Arial"/>
                    <a:sym typeface="Arial"/>
                  </a:rPr>
                  <a:t>và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𝑎</m:t>
                    </m:r>
                    <m:r>
                      <a:rPr lang="vi-VN" sz="3800" i="1" kern="0" smtClean="0">
                        <a:solidFill>
                          <a:srgbClr val="000000"/>
                        </a:solidFill>
                        <a:latin typeface="Cambria Math" panose="02040503050406030204" pitchFamily="18" charset="0"/>
                        <a:cs typeface="Arial"/>
                        <a:sym typeface="Arial"/>
                      </a:rPr>
                      <m:t>′, </m:t>
                    </m:r>
                    <m:r>
                      <a:rPr lang="vi-VN" sz="3800" i="1" kern="0" smtClean="0">
                        <a:solidFill>
                          <a:srgbClr val="000000"/>
                        </a:solidFill>
                        <a:latin typeface="Cambria Math" panose="02040503050406030204" pitchFamily="18" charset="0"/>
                        <a:cs typeface="Arial"/>
                        <a:sym typeface="Arial"/>
                      </a:rPr>
                      <m:t>𝑏</m:t>
                    </m:r>
                    <m:r>
                      <a:rPr lang="vi-VN" sz="3800" i="1" kern="0" smtClean="0">
                        <a:solidFill>
                          <a:srgbClr val="000000"/>
                        </a:solidFill>
                        <a:latin typeface="Cambria Math" panose="02040503050406030204" pitchFamily="18" charset="0"/>
                        <a:cs typeface="Arial"/>
                        <a:sym typeface="Arial"/>
                      </a:rPr>
                      <m:t>′).</m:t>
                    </m:r>
                  </m:oMath>
                </a14:m>
                <a:endParaRPr lang="vi-VN" sz="3800" kern="0">
                  <a:solidFill>
                    <a:srgbClr val="000000"/>
                  </a:solidFill>
                  <a:cs typeface="Arial"/>
                  <a:sym typeface="Arial"/>
                </a:endParaRPr>
              </a:p>
            </p:txBody>
          </p:sp>
        </mc:Choice>
        <mc:Fallback xmlns="">
          <p:sp>
            <p:nvSpPr>
              <p:cNvPr id="46" name="Rectangle 45"/>
              <p:cNvSpPr>
                <a:spLocks noRot="1" noChangeAspect="1" noMove="1" noResize="1" noEditPoints="1" noAdjustHandles="1" noChangeArrowheads="1" noChangeShapeType="1" noTextEdit="1"/>
              </p:cNvSpPr>
              <p:nvPr/>
            </p:nvSpPr>
            <p:spPr>
              <a:xfrm>
                <a:off x="2803822" y="158618"/>
                <a:ext cx="14808637" cy="2723823"/>
              </a:xfrm>
              <a:prstGeom prst="rect">
                <a:avLst/>
              </a:prstGeom>
              <a:blipFill>
                <a:blip r:embed="rId2"/>
                <a:stretch>
                  <a:fillRect l="-1359" r="-1359" b="-425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flipH="1">
            <a:off x="874052" y="7991579"/>
            <a:ext cx="1274011" cy="1833598"/>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2674" y="3405570"/>
            <a:ext cx="8846968" cy="3771020"/>
          </a:xfrm>
          <a:prstGeom prst="rect">
            <a:avLst/>
          </a:prstGeom>
        </p:spPr>
      </p:pic>
      <p:sp>
        <p:nvSpPr>
          <p:cNvPr id="12" name="Rectangle 11"/>
          <p:cNvSpPr/>
          <p:nvPr/>
        </p:nvSpPr>
        <p:spPr>
          <a:xfrm>
            <a:off x="10209891" y="3087226"/>
            <a:ext cx="1265090" cy="861133"/>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3800" b="1" i="1" u="sng" kern="0">
                <a:solidFill>
                  <a:srgbClr val="C0000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8" name="Rectangle 7"/>
              <p:cNvSpPr/>
              <p:nvPr/>
            </p:nvSpPr>
            <p:spPr>
              <a:xfrm>
                <a:off x="10209891" y="4249217"/>
                <a:ext cx="7402568" cy="5355312"/>
              </a:xfrm>
              <a:prstGeom prst="rect">
                <a:avLst/>
              </a:prstGeom>
            </p:spPr>
            <p:txBody>
              <a:bodyPr wrap="square">
                <a:spAutoFit/>
              </a:bodyPr>
              <a:lstStyle/>
              <a:p>
                <a:pPr algn="just">
                  <a:lnSpc>
                    <a:spcPct val="150000"/>
                  </a:lnSpc>
                </a:pPr>
                <a:r>
                  <a:rPr lang="nl-NL" sz="3800" kern="100">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nl-NL" sz="38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3800" kern="10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r>
                      <a:rPr lang="nl-NL" sz="38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3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3800" kern="100">
                    <a:effectLst/>
                    <a:latin typeface="Arial" panose="020B0604020202020204" pitchFamily="34" charset="0"/>
                    <a:ea typeface="Malgun Gothic" panose="020B0503020000020004" pitchFamily="34" charset="-127"/>
                    <a:cs typeface="Arial" panose="020B0604020202020204" pitchFamily="34" charset="0"/>
                  </a:rPr>
                  <a:t> cùng vuông góc v</a:t>
                </a:r>
                <a:r>
                  <a:rPr lang="en-US" sz="3800" kern="100">
                    <a:effectLst/>
                    <a:latin typeface="Arial" panose="020B0604020202020204" pitchFamily="34" charset="0"/>
                    <a:ea typeface="Malgun Gothic" panose="020B0503020000020004" pitchFamily="34" charset="-127"/>
                    <a:cs typeface="Arial" panose="020B0604020202020204" pitchFamily="34" charset="0"/>
                  </a:rPr>
                  <a:t>ới </a:t>
                </a:r>
                <a:r>
                  <a:rPr lang="en-US" sz="3800" kern="100" smtClean="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d>
                      <m:d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 nên chúng song song hoặc </a:t>
                </a:r>
                <a:r>
                  <a:rPr lang="en-US" sz="3800" kern="100" smtClean="0">
                    <a:effectLst/>
                    <a:latin typeface="Arial" panose="020B0604020202020204" pitchFamily="34" charset="0"/>
                    <a:ea typeface="Malgun Gothic" panose="020B0503020000020004" pitchFamily="34" charset="-127"/>
                    <a:cs typeface="Arial" panose="020B0604020202020204" pitchFamily="34" charset="0"/>
                  </a:rPr>
                  <a:t>   trùng </a:t>
                </a:r>
                <a:r>
                  <a:rPr lang="en-US" sz="3800" kern="100">
                    <a:effectLst/>
                    <a:latin typeface="Arial" panose="020B0604020202020204" pitchFamily="34" charset="0"/>
                    <a:ea typeface="Malgun Gothic" panose="020B0503020000020004" pitchFamily="34" charset="-127"/>
                    <a:cs typeface="Arial" panose="020B0604020202020204" pitchFamily="34" charset="0"/>
                  </a:rPr>
                  <a:t>nhau. </a:t>
                </a:r>
                <a:endParaRPr lang="en-US" sz="38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kern="100">
                    <a:effectLst/>
                    <a:latin typeface="Arial" panose="020B0604020202020204" pitchFamily="34" charset="0"/>
                    <a:ea typeface="Calibri" panose="020F0502020204030204" pitchFamily="34" charset="0"/>
                    <a:cs typeface="Arial" panose="020B0604020202020204" pitchFamily="34" charset="0"/>
                  </a:rPr>
                  <a:t>Tương tự,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sSup>
                      <m:sSupPr>
                        <m:ctrlP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𝑏</m:t>
                        </m:r>
                      </m:e>
                      <m:sup>
                        <m:r>
                          <a:rPr lang="en-US" sz="38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song song hoặc trùng nhau.</a:t>
                </a:r>
                <a:endParaRPr lang="en-US" sz="38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kern="1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d>
                      <m:d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𝑏</m:t>
                        </m:r>
                      </m:e>
                    </m:d>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209891" y="4249217"/>
                <a:ext cx="7402568" cy="5355312"/>
              </a:xfrm>
              <a:prstGeom prst="rect">
                <a:avLst/>
              </a:prstGeom>
              <a:blipFill>
                <a:blip r:embed="rId6"/>
                <a:stretch>
                  <a:fillRect l="-2718" r="-2718" b="-1593"/>
                </a:stretch>
              </a:blipFill>
            </p:spPr>
            <p:txBody>
              <a:bodyPr/>
              <a:lstStyle/>
              <a:p>
                <a:r>
                  <a:rPr lang="en-US">
                    <a:noFill/>
                  </a:rPr>
                  <a:t> </a:t>
                </a:r>
              </a:p>
            </p:txBody>
          </p:sp>
        </mc:Fallback>
      </mc:AlternateContent>
    </p:spTree>
    <p:extLst>
      <p:ext uri="{BB962C8B-B14F-4D97-AF65-F5344CB8AC3E}">
        <p14:creationId xmlns:p14="http://schemas.microsoft.com/office/powerpoint/2010/main" val="19621264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wipe(left)">
                                      <p:cBhvr>
                                        <p:cTn id="34" dur="500"/>
                                        <p:tgtEl>
                                          <p:spTgt spid="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barn(inVertical)">
                                      <p:cBhvr>
                                        <p:cTn id="3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sp>
        <p:nvSpPr>
          <p:cNvPr id="10" name="TextBox 10"/>
          <p:cNvSpPr txBox="1"/>
          <p:nvPr/>
        </p:nvSpPr>
        <p:spPr>
          <a:xfrm>
            <a:off x="3582546" y="591093"/>
            <a:ext cx="13914383" cy="49254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flipH="1">
            <a:off x="687075" y="5372100"/>
            <a:ext cx="4562454" cy="6918626"/>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Freeform 18"/>
          <p:cNvSpPr/>
          <p:nvPr/>
        </p:nvSpPr>
        <p:spPr>
          <a:xfrm>
            <a:off x="16334764" y="8229942"/>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6">
              <a:extLst>
                <a:ext uri="{96DAC541-7B7A-43D3-8B79-37D633B846F1}">
                  <asvg:svgBlip xmlns="" xmlns:asvg="http://schemas.microsoft.com/office/drawing/2016/SVG/main" r:embed="rId9"/>
                </a:ext>
              </a:extLst>
            </a:blip>
            <a:stretch>
              <a:fillRect l="-16131" t="-123580" r="-514491" b="-293597"/>
            </a:stretch>
          </a:blipFill>
        </p:spPr>
      </p:sp>
      <p:sp>
        <p:nvSpPr>
          <p:cNvPr id="19" name="Freeform 19"/>
          <p:cNvSpPr/>
          <p:nvPr/>
        </p:nvSpPr>
        <p:spPr>
          <a:xfrm>
            <a:off x="900929" y="4623546"/>
            <a:ext cx="996773" cy="1058857"/>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 xmlns:asvg="http://schemas.microsoft.com/office/drawing/2016/SVG/main" r:embed="rId11"/>
                </a:ext>
              </a:extLst>
            </a:blip>
            <a:stretch>
              <a:fillRect l="-154855" t="-80817" r="-404244" b="-344018"/>
            </a:stretch>
          </a:blipFill>
        </p:spPr>
      </p:sp>
      <p:grpSp>
        <p:nvGrpSpPr>
          <p:cNvPr id="11" name="Group 10"/>
          <p:cNvGrpSpPr/>
          <p:nvPr/>
        </p:nvGrpSpPr>
        <p:grpSpPr>
          <a:xfrm>
            <a:off x="3344918" y="813813"/>
            <a:ext cx="13914383" cy="4804268"/>
            <a:chOff x="3582546" y="712289"/>
            <a:chExt cx="13914383" cy="4804268"/>
          </a:xfrm>
        </p:grpSpPr>
        <p:sp>
          <p:nvSpPr>
            <p:cNvPr id="9" name="Freeform 9"/>
            <p:cNvSpPr/>
            <p:nvPr/>
          </p:nvSpPr>
          <p:spPr>
            <a:xfrm>
              <a:off x="3582546" y="712289"/>
              <a:ext cx="13914383" cy="4804268"/>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22" name="Rectangle 21"/>
            <p:cNvSpPr/>
            <p:nvPr/>
          </p:nvSpPr>
          <p:spPr>
            <a:xfrm>
              <a:off x="3870123" y="1078995"/>
              <a:ext cx="13323587" cy="3557512"/>
            </a:xfrm>
            <a:prstGeom prst="rect">
              <a:avLst/>
            </a:prstGeom>
          </p:spPr>
          <p:txBody>
            <a:bodyPr wrap="square">
              <a:spAutoFit/>
            </a:bodyPr>
            <a:lstStyle/>
            <a:p>
              <a:pPr lvl="0" algn="ctr" defTabSz="1828800">
                <a:lnSpc>
                  <a:spcPct val="150000"/>
                </a:lnSpc>
                <a:buClr>
                  <a:srgbClr val="070185"/>
                </a:buClr>
              </a:pPr>
              <a:r>
                <a:rPr lang="en-US" sz="8000" b="1" kern="0">
                  <a:solidFill>
                    <a:srgbClr val="1F497D"/>
                  </a:solidFill>
                  <a:latin typeface="Arial" panose="020B0604020202020204" pitchFamily="34" charset="0"/>
                  <a:cs typeface="Arial" panose="020B0604020202020204" pitchFamily="34" charset="0"/>
                </a:rPr>
                <a:t>6. Hình chóp </a:t>
              </a:r>
              <a:r>
                <a:rPr lang="en-US" sz="8000" b="1" kern="0">
                  <a:solidFill>
                    <a:srgbClr val="1F497D"/>
                  </a:solidFill>
                  <a:latin typeface="Arial" panose="020B0604020202020204" pitchFamily="34" charset="0"/>
                  <a:cs typeface="Arial" panose="020B0604020202020204" pitchFamily="34" charset="0"/>
                </a:rPr>
                <a:t>đều </a:t>
              </a:r>
              <a:endParaRPr lang="en-US" sz="8000" b="1" kern="0" smtClean="0">
                <a:solidFill>
                  <a:srgbClr val="1F497D"/>
                </a:solidFill>
                <a:latin typeface="Arial" panose="020B0604020202020204" pitchFamily="34" charset="0"/>
                <a:cs typeface="Arial" panose="020B0604020202020204" pitchFamily="34" charset="0"/>
              </a:endParaRPr>
            </a:p>
            <a:p>
              <a:pPr lvl="0" algn="ctr" defTabSz="1828800">
                <a:lnSpc>
                  <a:spcPct val="150000"/>
                </a:lnSpc>
                <a:buClr>
                  <a:srgbClr val="070185"/>
                </a:buClr>
              </a:pPr>
              <a:r>
                <a:rPr lang="en-US" sz="8000" b="1" kern="0" smtClean="0">
                  <a:solidFill>
                    <a:srgbClr val="1F497D"/>
                  </a:solidFill>
                  <a:latin typeface="Arial" panose="020B0604020202020204" pitchFamily="34" charset="0"/>
                  <a:cs typeface="Arial" panose="020B0604020202020204" pitchFamily="34" charset="0"/>
                </a:rPr>
                <a:t>và hình </a:t>
              </a:r>
              <a:r>
                <a:rPr lang="en-US" sz="8000" b="1" kern="0">
                  <a:solidFill>
                    <a:srgbClr val="1F497D"/>
                  </a:solidFill>
                  <a:latin typeface="Arial" panose="020B0604020202020204" pitchFamily="34" charset="0"/>
                  <a:cs typeface="Arial" panose="020B0604020202020204" pitchFamily="34" charset="0"/>
                </a:rPr>
                <a:t>chóp cụt đều</a:t>
              </a:r>
              <a:endParaRPr kumimoji="0" lang="en-US" sz="80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475156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9931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8" name="Group 8"/>
          <p:cNvGrpSpPr/>
          <p:nvPr/>
        </p:nvGrpSpPr>
        <p:grpSpPr>
          <a:xfrm>
            <a:off x="228600" y="174458"/>
            <a:ext cx="17830800" cy="990599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4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3" name="Rectangle 2"/>
              <p:cNvSpPr/>
              <p:nvPr/>
            </p:nvSpPr>
            <p:spPr>
              <a:xfrm>
                <a:off x="457200" y="5600700"/>
                <a:ext cx="17545643" cy="4016484"/>
              </a:xfrm>
              <a:prstGeom prst="rect">
                <a:avLst/>
              </a:prstGeom>
            </p:spPr>
            <p:txBody>
              <a:bodyPr wrap="square">
                <a:spAutoFit/>
              </a:bodyPr>
              <a:lstStyle/>
              <a:p>
                <a:pPr algn="just">
                  <a:lnSpc>
                    <a:spcPct val="155000"/>
                  </a:lnSpc>
                </a:pPr>
                <a:r>
                  <a:rPr lang="en-US" sz="3400" kern="100" smtClean="0">
                    <a:latin typeface="Arial" panose="020B0604020202020204" pitchFamily="34" charset="0"/>
                    <a:ea typeface="Malgun Gothic" panose="020B0503020000020004" pitchFamily="34" charset="-127"/>
                    <a:cs typeface="Arial" panose="020B0604020202020204" pitchFamily="34" charset="0"/>
                  </a:rPr>
                  <a:t>Giả sử tháp có dạng hình chóp </a:t>
                </a:r>
                <a14:m>
                  <m:oMath xmlns:m="http://schemas.openxmlformats.org/officeDocument/2006/math">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𝐴𝐵𝐶𝐷</m:t>
                    </m:r>
                  </m:oMath>
                </a14:m>
                <a:r>
                  <a:rPr lang="en-US" sz="3400" kern="100">
                    <a:effectLst/>
                    <a:latin typeface="Arial" panose="020B0604020202020204" pitchFamily="34" charset="0"/>
                    <a:ea typeface="Malgun Gothic" panose="020B0503020000020004" pitchFamily="34" charset="-127"/>
                    <a:cs typeface="Arial" panose="020B0604020202020204" pitchFamily="34" charset="0"/>
                  </a:rPr>
                  <a:t> với đáy là hình vuông và các cạnh bên bằng nhau.</a:t>
                </a:r>
                <a:endParaRPr lang="en-US" sz="34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5000"/>
                  </a:lnSpc>
                </a:pPr>
                <a:r>
                  <a:rPr lang="en-US" sz="3400" kern="100">
                    <a:effectLst/>
                    <a:latin typeface="Arial" panose="020B0604020202020204" pitchFamily="34" charset="0"/>
                    <a:ea typeface="Malgun Gothic" panose="020B0503020000020004" pitchFamily="34" charset="-127"/>
                    <a:cs typeface="Arial" panose="020B0604020202020204" pitchFamily="34" charset="0"/>
                  </a:rPr>
                  <a:t>Gọi O là hình chiếu vuông góc của S trên mặt đáy</a:t>
                </a:r>
                <a:r>
                  <a:rPr lang="en-US" sz="3400" kern="100">
                    <a:effectLst/>
                    <a:latin typeface="Arial" panose="020B0604020202020204" pitchFamily="34" charset="0"/>
                    <a:ea typeface="Malgun Gothic" panose="020B0503020000020004" pitchFamily="34" charset="-127"/>
                    <a:cs typeface="Arial" panose="020B0604020202020204" pitchFamily="34" charset="0"/>
                  </a:rPr>
                  <a:t>. </a:t>
                </a:r>
                <a:endParaRPr lang="en-US" sz="3400" kern="100" smtClean="0">
                  <a:effectLst/>
                  <a:latin typeface="Arial" panose="020B0604020202020204" pitchFamily="34" charset="0"/>
                  <a:ea typeface="Malgun Gothic" panose="020B0503020000020004" pitchFamily="34" charset="-127"/>
                  <a:cs typeface="Arial" panose="020B0604020202020204" pitchFamily="34" charset="0"/>
                </a:endParaRPr>
              </a:p>
              <a:p>
                <a:pPr algn="just">
                  <a:lnSpc>
                    <a:spcPct val="155000"/>
                  </a:lnSpc>
                </a:pPr>
                <a:r>
                  <a:rPr lang="en-US" sz="3400" kern="100" smtClean="0">
                    <a:effectLst/>
                    <a:latin typeface="Arial" panose="020B0604020202020204" pitchFamily="34" charset="0"/>
                    <a:ea typeface="Malgun Gothic" panose="020B0503020000020004" pitchFamily="34" charset="-127"/>
                    <a:cs typeface="Arial" panose="020B0604020202020204" pitchFamily="34" charset="0"/>
                  </a:rPr>
                  <a:t>Do </a:t>
                </a:r>
                <a14:m>
                  <m:oMath xmlns:m="http://schemas.openxmlformats.org/officeDocument/2006/math">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𝑆𝐴</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𝑆𝐵</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𝑆𝐶</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𝑆𝐷</m:t>
                    </m:r>
                  </m:oMath>
                </a14:m>
                <a:r>
                  <a:rPr lang="en-US" sz="3400" kern="100">
                    <a:effectLst/>
                    <a:latin typeface="Arial" panose="020B0604020202020204" pitchFamily="34" charset="0"/>
                    <a:ea typeface="Malgun Gothic" panose="020B0503020000020004" pitchFamily="34" charset="-127"/>
                    <a:cs typeface="Arial" panose="020B0604020202020204" pitchFamily="34" charset="0"/>
                  </a:rPr>
                  <a:t> nên áp dụng định lí Pythagore cho các tam giác </a:t>
                </a:r>
                <a14:m>
                  <m:oMath xmlns:m="http://schemas.openxmlformats.org/officeDocument/2006/math">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𝑆𝑂𝐴</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𝑆𝑂𝐵</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𝑆𝑂𝐶</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400" i="1" kern="100" smtClean="0">
                  <a:effectLst/>
                  <a:latin typeface="Cambria Math" panose="02040503050406030204" pitchFamily="18" charset="0"/>
                  <a:ea typeface="Malgun Gothic" panose="020B0503020000020004" pitchFamily="34" charset="-127"/>
                  <a:cs typeface="Times New Roman" panose="02020603050405020304" pitchFamily="18" charset="0"/>
                </a:endParaRPr>
              </a:p>
              <a:p>
                <a:pPr algn="just">
                  <a:lnSpc>
                    <a:spcPct val="155000"/>
                  </a:lnSpc>
                </a:pPr>
                <a14:m>
                  <m:oMath xmlns:m="http://schemas.openxmlformats.org/officeDocument/2006/math">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𝑆𝑂𝐷</m:t>
                    </m:r>
                  </m:oMath>
                </a14:m>
                <a:r>
                  <a:rPr lang="en-US" sz="3400" kern="100" smtClean="0">
                    <a:effectLst/>
                    <a:latin typeface="Arial" panose="020B0604020202020204" pitchFamily="34" charset="0"/>
                    <a:ea typeface="Malgun Gothic" panose="020B0503020000020004" pitchFamily="34" charset="-127"/>
                    <a:cs typeface="Arial" panose="020B0604020202020204" pitchFamily="34" charset="0"/>
                  </a:rPr>
                  <a:t> </a:t>
                </a:r>
                <a:r>
                  <a:rPr lang="en-US" sz="3400" kern="100">
                    <a:effectLst/>
                    <a:latin typeface="Arial" panose="020B0604020202020204" pitchFamily="34" charset="0"/>
                    <a:ea typeface="Malgun Gothic" panose="020B0503020000020004" pitchFamily="34" charset="-127"/>
                    <a:cs typeface="Arial" panose="020B0604020202020204" pitchFamily="34" charset="0"/>
                  </a:rPr>
                  <a:t>ta nhận được </a:t>
                </a:r>
                <a14:m>
                  <m:oMath xmlns:m="http://schemas.openxmlformats.org/officeDocument/2006/math">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𝑂𝐴</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𝑂𝐵</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𝑂𝐶</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kern="100">
                        <a:effectLst/>
                        <a:latin typeface="Cambria Math" panose="02040503050406030204" pitchFamily="18" charset="0"/>
                        <a:ea typeface="Malgun Gothic" panose="020B0503020000020004" pitchFamily="34" charset="-127"/>
                        <a:cs typeface="Times New Roman" panose="02020603050405020304" pitchFamily="18" charset="0"/>
                      </a:rPr>
                      <m:t>𝑂𝐷</m:t>
                    </m:r>
                  </m:oMath>
                </a14:m>
                <a:r>
                  <a:rPr lang="en-US" sz="3400" kern="100">
                    <a:effectLst/>
                    <a:latin typeface="Arial" panose="020B0604020202020204" pitchFamily="34" charset="0"/>
                    <a:ea typeface="Malgun Gothic" panose="020B0503020000020004" pitchFamily="34" charset="-127"/>
                    <a:cs typeface="Arial" panose="020B0604020202020204" pitchFamily="34" charset="0"/>
                  </a:rPr>
                  <a:t>. </a:t>
                </a:r>
                <a:endParaRPr lang="en-US" sz="3400" kern="100" smtClean="0">
                  <a:effectLst/>
                  <a:latin typeface="Arial" panose="020B0604020202020204" pitchFamily="34" charset="0"/>
                  <a:ea typeface="Malgun Gothic" panose="020B0503020000020004" pitchFamily="34" charset="-127"/>
                  <a:cs typeface="Arial" panose="020B0604020202020204" pitchFamily="34" charset="0"/>
                </a:endParaRPr>
              </a:p>
              <a:p>
                <a:pPr lvl="0" algn="just">
                  <a:lnSpc>
                    <a:spcPct val="155000"/>
                  </a:lnSpc>
                </a:pPr>
                <a:r>
                  <a:rPr lang="en-US" sz="3400" kern="100">
                    <a:solidFill>
                      <a:prstClr val="black"/>
                    </a:solidFill>
                    <a:latin typeface="Arial" panose="020B0604020202020204" pitchFamily="34" charset="0"/>
                    <a:ea typeface="Malgun Gothic" panose="020B0503020000020004" pitchFamily="34" charset="-127"/>
                    <a:cs typeface="Arial" panose="020B0604020202020204" pitchFamily="34" charset="0"/>
                  </a:rPr>
                  <a:t>Do đó </a:t>
                </a:r>
                <a14:m>
                  <m:oMath xmlns:m="http://schemas.openxmlformats.org/officeDocument/2006/math">
                    <m:r>
                      <a:rPr lang="en-US" sz="3400" i="1" kern="100"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𝑂</m:t>
                    </m:r>
                  </m:oMath>
                </a14:m>
                <a:r>
                  <a:rPr lang="en-US" sz="3400" kern="100">
                    <a:solidFill>
                      <a:prstClr val="black"/>
                    </a:solidFill>
                    <a:latin typeface="Arial" panose="020B0604020202020204" pitchFamily="34" charset="0"/>
                    <a:ea typeface="Malgun Gothic" panose="020B0503020000020004" pitchFamily="34" charset="-127"/>
                    <a:cs typeface="Arial" panose="020B0604020202020204" pitchFamily="34" charset="0"/>
                  </a:rPr>
                  <a:t> là tâm đường tròn ngoại tiếp hình vuông </a:t>
                </a:r>
                <a14:m>
                  <m:oMath xmlns:m="http://schemas.openxmlformats.org/officeDocument/2006/math">
                    <m:r>
                      <a:rPr lang="en-US" sz="34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𝐴𝐵𝐶𝐷</m:t>
                    </m:r>
                    <m:r>
                      <a:rPr lang="en-US" sz="34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400" kern="100">
                    <a:solidFill>
                      <a:prstClr val="black"/>
                    </a:solidFill>
                    <a:latin typeface="Arial" panose="020B0604020202020204" pitchFamily="34" charset="0"/>
                    <a:ea typeface="Malgun Gothic" panose="020B0503020000020004" pitchFamily="34" charset="-127"/>
                    <a:cs typeface="Arial" panose="020B0604020202020204" pitchFamily="34" charset="0"/>
                  </a:rPr>
                  <a:t>tức là </a:t>
                </a:r>
                <a14:m>
                  <m:oMath xmlns:m="http://schemas.openxmlformats.org/officeDocument/2006/math">
                    <m:r>
                      <a:rPr lang="en-US" sz="3400" i="1" kern="100"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𝑂</m:t>
                    </m:r>
                  </m:oMath>
                </a14:m>
                <a:r>
                  <a:rPr lang="en-US" sz="3400" kern="100">
                    <a:solidFill>
                      <a:prstClr val="black"/>
                    </a:solidFill>
                    <a:latin typeface="Arial" panose="020B0604020202020204" pitchFamily="34" charset="0"/>
                    <a:ea typeface="Malgun Gothic" panose="020B0503020000020004" pitchFamily="34" charset="-127"/>
                    <a:cs typeface="Arial" panose="020B0604020202020204" pitchFamily="34" charset="0"/>
                  </a:rPr>
                  <a:t> là tâm hình vuông </a:t>
                </a:r>
                <a14:m>
                  <m:oMath xmlns:m="http://schemas.openxmlformats.org/officeDocument/2006/math">
                    <m:r>
                      <a:rPr lang="en-US" sz="3400" i="1" kern="100"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𝐴𝐵𝐶𝐷</m:t>
                    </m:r>
                  </m:oMath>
                </a14:m>
                <a:r>
                  <a:rPr lang="en-US" sz="3400" kern="100" smtClean="0">
                    <a:solidFill>
                      <a:prstClr val="black"/>
                    </a:solidFill>
                    <a:latin typeface="Arial" panose="020B0604020202020204" pitchFamily="34" charset="0"/>
                    <a:ea typeface="Malgun Gothic" panose="020B0503020000020004" pitchFamily="34" charset="-127"/>
                    <a:cs typeface="Arial" panose="020B0604020202020204" pitchFamily="34" charset="0"/>
                  </a:rPr>
                  <a:t>.</a:t>
                </a:r>
                <a:endParaRPr lang="en-US" sz="34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57200" y="5600700"/>
                <a:ext cx="17545643" cy="4016484"/>
              </a:xfrm>
              <a:prstGeom prst="rect">
                <a:avLst/>
              </a:prstGeom>
              <a:blipFill>
                <a:blip r:embed="rId4"/>
                <a:stretch>
                  <a:fillRect l="-973" r="-938" b="-5008"/>
                </a:stretch>
              </a:blipFill>
            </p:spPr>
            <p:txBody>
              <a:bodyPr/>
              <a:lstStyle/>
              <a:p>
                <a:r>
                  <a:rPr lang="en-US">
                    <a:noFill/>
                  </a:rPr>
                  <a:t> </a:t>
                </a:r>
              </a:p>
            </p:txBody>
          </p:sp>
        </mc:Fallback>
      </mc:AlternateContent>
      <p:sp>
        <p:nvSpPr>
          <p:cNvPr id="19" name="Rectangle 18"/>
          <p:cNvSpPr/>
          <p:nvPr/>
        </p:nvSpPr>
        <p:spPr>
          <a:xfrm>
            <a:off x="8565957" y="4762500"/>
            <a:ext cx="1156086" cy="615553"/>
          </a:xfrm>
          <a:prstGeom prst="rect">
            <a:avLst/>
          </a:prstGeom>
        </p:spPr>
        <p:txBody>
          <a:bodyPr wrap="none">
            <a:spAutoFit/>
          </a:bodyPr>
          <a:lstStyle/>
          <a:p>
            <a:pPr marL="0" marR="0" lvl="0" indent="0" algn="just" defTabSz="1828800" rtl="0" eaLnBrk="1" fontAlgn="auto" latinLnBrk="0" hangingPunct="1">
              <a:lnSpc>
                <a:spcPct val="100000"/>
              </a:lnSpc>
              <a:spcBef>
                <a:spcPts val="600"/>
              </a:spcBef>
              <a:spcAft>
                <a:spcPts val="600"/>
              </a:spcAft>
              <a:buClr>
                <a:srgbClr val="000000"/>
              </a:buClr>
              <a:buSzTx/>
              <a:buFontTx/>
              <a:buNone/>
              <a:tabLst/>
              <a:defRPr/>
            </a:pPr>
            <a:r>
              <a:rPr kumimoji="0" lang="en-US" sz="34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grpSp>
        <p:nvGrpSpPr>
          <p:cNvPr id="15" name="Group 14"/>
          <p:cNvGrpSpPr/>
          <p:nvPr/>
        </p:nvGrpSpPr>
        <p:grpSpPr>
          <a:xfrm>
            <a:off x="457200" y="629486"/>
            <a:ext cx="17448491" cy="3828214"/>
            <a:chOff x="561596" y="511342"/>
            <a:chExt cx="17448491" cy="3828214"/>
          </a:xfrm>
        </p:grpSpPr>
        <p:grpSp>
          <p:nvGrpSpPr>
            <p:cNvPr id="12" name="Group 11"/>
            <p:cNvGrpSpPr/>
            <p:nvPr/>
          </p:nvGrpSpPr>
          <p:grpSpPr>
            <a:xfrm>
              <a:off x="609600" y="511342"/>
              <a:ext cx="11915396" cy="3231654"/>
              <a:chOff x="625740" y="511342"/>
              <a:chExt cx="11915396" cy="3231654"/>
            </a:xfrm>
          </p:grpSpPr>
          <p:sp>
            <p:nvSpPr>
              <p:cNvPr id="36" name="TextBox 35"/>
              <p:cNvSpPr txBox="1"/>
              <p:nvPr/>
            </p:nvSpPr>
            <p:spPr>
              <a:xfrm>
                <a:off x="625740" y="511342"/>
                <a:ext cx="11915396" cy="3231654"/>
              </a:xfrm>
              <a:prstGeom prst="rect">
                <a:avLst/>
              </a:prstGeom>
              <a:noFill/>
            </p:spPr>
            <p:txBody>
              <a:bodyPr wrap="square" rtlCol="0">
                <a:spAutoFit/>
              </a:bodyPr>
              <a:lstStyle/>
              <a:p>
                <a:pPr lvl="0" algn="just">
                  <a:lnSpc>
                    <a:spcPct val="150000"/>
                  </a:lnSpc>
                </a:pPr>
                <a:r>
                  <a:rPr lang="en-US" sz="3400" kern="0" smtClean="0">
                    <a:solidFill>
                      <a:srgbClr val="000000"/>
                    </a:solidFill>
                    <a:cs typeface="Arial" panose="020B0604020202020204" pitchFamily="34" charset="0"/>
                    <a:sym typeface="Arial"/>
                  </a:rPr>
                  <a:t>                    </a:t>
                </a:r>
                <a:r>
                  <a:rPr lang="vi-VN" sz="3400" kern="0" smtClean="0">
                    <a:solidFill>
                      <a:srgbClr val="000000"/>
                    </a:solidFill>
                    <a:cs typeface="Arial" panose="020B0604020202020204" pitchFamily="34" charset="0"/>
                    <a:sym typeface="Arial"/>
                  </a:rPr>
                  <a:t>Tháp </a:t>
                </a:r>
                <a:r>
                  <a:rPr lang="vi-VN" sz="3400" kern="0">
                    <a:solidFill>
                      <a:srgbClr val="000000"/>
                    </a:solidFill>
                    <a:cs typeface="Arial" panose="020B0604020202020204" pitchFamily="34" charset="0"/>
                    <a:sym typeface="Arial"/>
                  </a:rPr>
                  <a:t>lớn tại Bảo tàng Louvre ở Paris (H.7.66) (với kết cấu kính và kim loại) có </a:t>
                </a:r>
                <a:r>
                  <a:rPr lang="vi-VN" sz="3400" kern="0">
                    <a:solidFill>
                      <a:srgbClr val="000000"/>
                    </a:solidFill>
                    <a:cs typeface="Arial" panose="020B0604020202020204" pitchFamily="34" charset="0"/>
                    <a:sym typeface="Arial"/>
                  </a:rPr>
                  <a:t>dạng </a:t>
                </a:r>
                <a:r>
                  <a:rPr lang="vi-VN" sz="3400" kern="0" smtClean="0">
                    <a:solidFill>
                      <a:srgbClr val="000000"/>
                    </a:solidFill>
                    <a:cs typeface="Arial" panose="020B0604020202020204" pitchFamily="34" charset="0"/>
                    <a:sym typeface="Arial"/>
                  </a:rPr>
                  <a:t>hình </a:t>
                </a:r>
                <a:r>
                  <a:rPr lang="vi-VN" sz="3400" kern="0">
                    <a:solidFill>
                      <a:srgbClr val="000000"/>
                    </a:solidFill>
                    <a:cs typeface="Arial" panose="020B0604020202020204" pitchFamily="34" charset="0"/>
                    <a:sym typeface="Arial"/>
                  </a:rPr>
                  <a:t>chóp với đáy là hình vuông có cạnh bằng 34 m, các cạnh bên bằng nhau và có độ dài xấp xỉ 32,3 m (theo </a:t>
                </a:r>
                <a:r>
                  <a:rPr lang="vi-VN" sz="3400" i="1" kern="0">
                    <a:solidFill>
                      <a:srgbClr val="000000"/>
                    </a:solidFill>
                    <a:cs typeface="Arial" panose="020B0604020202020204" pitchFamily="34" charset="0"/>
                    <a:sym typeface="Arial"/>
                  </a:rPr>
                  <a:t>Wikipedia.org</a:t>
                </a:r>
                <a:r>
                  <a:rPr lang="vi-VN" sz="3400" kern="0" smtClean="0">
                    <a:solidFill>
                      <a:srgbClr val="000000"/>
                    </a:solidFill>
                    <a:cs typeface="Arial" panose="020B0604020202020204" pitchFamily="34" charset="0"/>
                    <a:sym typeface="Arial"/>
                  </a:rPr>
                  <a:t>).</a:t>
                </a:r>
                <a:endParaRPr lang="vi-VN" sz="3400" kern="0">
                  <a:solidFill>
                    <a:srgbClr val="000000"/>
                  </a:solidFill>
                  <a:cs typeface="Arial" panose="020B0604020202020204" pitchFamily="34" charset="0"/>
                  <a:sym typeface="Arial"/>
                </a:endParaRPr>
              </a:p>
            </p:txBody>
          </p:sp>
          <p:sp>
            <p:nvSpPr>
              <p:cNvPr id="17" name="Title 21"/>
              <p:cNvSpPr txBox="1">
                <a:spLocks/>
              </p:cNvSpPr>
              <p:nvPr/>
            </p:nvSpPr>
            <p:spPr>
              <a:xfrm>
                <a:off x="725939" y="511342"/>
                <a:ext cx="1748244" cy="828416"/>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36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11</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75233" y="622703"/>
              <a:ext cx="4834854" cy="3554462"/>
            </a:xfrm>
            <a:prstGeom prst="rect">
              <a:avLst/>
            </a:prstGeom>
          </p:spPr>
        </p:pic>
        <p:sp>
          <p:nvSpPr>
            <p:cNvPr id="13" name="Rectangle 12"/>
            <p:cNvSpPr/>
            <p:nvPr/>
          </p:nvSpPr>
          <p:spPr>
            <a:xfrm>
              <a:off x="561596" y="3559342"/>
              <a:ext cx="13840204" cy="780214"/>
            </a:xfrm>
            <a:prstGeom prst="rect">
              <a:avLst/>
            </a:prstGeom>
          </p:spPr>
          <p:txBody>
            <a:bodyPr wrap="square">
              <a:spAutoFit/>
            </a:bodyPr>
            <a:lstStyle/>
            <a:p>
              <a:pPr lvl="0" algn="just">
                <a:lnSpc>
                  <a:spcPct val="150000"/>
                </a:lnSpc>
              </a:pPr>
              <a:r>
                <a:rPr lang="vi-VN" sz="3400" kern="0">
                  <a:solidFill>
                    <a:srgbClr val="000000"/>
                  </a:solidFill>
                  <a:cs typeface="Arial" panose="020B0604020202020204" pitchFamily="34" charset="0"/>
                  <a:sym typeface="Arial"/>
                </a:rPr>
                <a:t>Giải thích vì sao hình chiếu của đỉnh trên đáy là tâm của đáy tháp.</a:t>
              </a:r>
              <a:endParaRPr lang="en-US" sz="3400">
                <a:solidFill>
                  <a:prstClr val="black"/>
                </a:solidFill>
                <a:latin typeface="Arial" panose="020B0604020202020204" pitchFamily="34" charset="0"/>
                <a:ea typeface="Arial" panose="020B0604020202020204" pitchFamily="34" charset="0"/>
                <a:cs typeface="Arial" panose="020B0604020202020204" pitchFamily="34" charset="0"/>
              </a:endParaRPr>
            </a:p>
          </p:txBody>
        </p:sp>
      </p:grpSp>
      <p:pic>
        <p:nvPicPr>
          <p:cNvPr id="20" name="Picture 19"/>
          <p:cNvPicPr>
            <a:picLocks noChangeAspect="1"/>
          </p:cNvPicPr>
          <p:nvPr/>
        </p:nvPicPr>
        <p:blipFill>
          <a:blip r:embed="rId6"/>
          <a:stretch>
            <a:fillRect/>
          </a:stretch>
        </p:blipFill>
        <p:spPr>
          <a:xfrm rot="21045890">
            <a:off x="17019017" y="3818353"/>
            <a:ext cx="1197562" cy="1585009"/>
          </a:xfrm>
          <a:prstGeom prst="rect">
            <a:avLst/>
          </a:prstGeom>
        </p:spPr>
      </p:pic>
    </p:spTree>
    <p:extLst>
      <p:ext uri="{BB962C8B-B14F-4D97-AF65-F5344CB8AC3E}">
        <p14:creationId xmlns:p14="http://schemas.microsoft.com/office/powerpoint/2010/main" val="13828905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arn(inVertical)">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754822" y="976788"/>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sp>
        <p:nvSpPr>
          <p:cNvPr id="16" name="Freeform 16"/>
          <p:cNvSpPr/>
          <p:nvPr/>
        </p:nvSpPr>
        <p:spPr>
          <a:xfrm>
            <a:off x="16396831" y="2857500"/>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 xmlns:asvg="http://schemas.microsoft.com/office/drawing/2016/SVG/main" r:embed="rId9"/>
                </a:ext>
              </a:extLst>
            </a:blip>
            <a:stretch>
              <a:fillRect l="-16131" t="-123580" r="-514491" b="-293597"/>
            </a:stretch>
          </a:blipFill>
        </p:spPr>
      </p:sp>
      <p:grpSp>
        <p:nvGrpSpPr>
          <p:cNvPr id="19" name="Group 19"/>
          <p:cNvGrpSpPr/>
          <p:nvPr/>
        </p:nvGrpSpPr>
        <p:grpSpPr>
          <a:xfrm>
            <a:off x="1708966" y="2019300"/>
            <a:ext cx="15390756" cy="2828939"/>
            <a:chOff x="-43955" y="-59115"/>
            <a:chExt cx="2552939" cy="245420"/>
          </a:xfrm>
        </p:grpSpPr>
        <p:sp>
          <p:nvSpPr>
            <p:cNvPr id="20" name="Freeform 20"/>
            <p:cNvSpPr/>
            <p:nvPr/>
          </p:nvSpPr>
          <p:spPr>
            <a:xfrm>
              <a:off x="-43955" y="-59115"/>
              <a:ext cx="2552939" cy="245420"/>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p:sp>
          <p:nvSpPr>
            <p:cNvPr id="21" name="TextBox 21"/>
            <p:cNvSpPr txBox="1"/>
            <p:nvPr/>
          </p:nvSpPr>
          <p:spPr>
            <a:xfrm>
              <a:off x="122902" y="-35979"/>
              <a:ext cx="2252411" cy="199417"/>
            </a:xfrm>
            <a:prstGeom prst="rect">
              <a:avLst/>
            </a:prstGeom>
          </p:spPr>
          <p:txBody>
            <a:bodyPr lIns="50800" tIns="50800" rIns="50800" bIns="50800" rtlCol="0" anchor="ctr"/>
            <a:lstStyle/>
            <a:p>
              <a:pPr lvl="0" algn="just">
                <a:lnSpc>
                  <a:spcPct val="165000"/>
                </a:lnSpc>
                <a:spcBef>
                  <a:spcPts val="300"/>
                </a:spcBef>
                <a:spcAft>
                  <a:spcPts val="300"/>
                </a:spcAft>
              </a:pPr>
              <a:r>
                <a:rPr lang="vi-VN" sz="4400">
                  <a:solidFill>
                    <a:prstClr val="black"/>
                  </a:solidFill>
                  <a:ea typeface="Dotum" panose="020B0600000101010101" pitchFamily="34" charset="-127"/>
                  <a:cs typeface="Arial" panose="020B0604020202020204" pitchFamily="34" charset="0"/>
                </a:rPr>
                <a:t>Hình chóp đều là hình chóp có đáy là đa giác đều và các cạnh bên bằng nhau.</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sp>
        <p:nvSpPr>
          <p:cNvPr id="17" name="Rectangle 16"/>
          <p:cNvSpPr/>
          <p:nvPr/>
        </p:nvSpPr>
        <p:spPr>
          <a:xfrm>
            <a:off x="7413254" y="38100"/>
            <a:ext cx="3982180" cy="160973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Kết luận</a:t>
            </a:r>
          </a:p>
        </p:txBody>
      </p:sp>
      <p:grpSp>
        <p:nvGrpSpPr>
          <p:cNvPr id="9" name="Group 8"/>
          <p:cNvGrpSpPr/>
          <p:nvPr/>
        </p:nvGrpSpPr>
        <p:grpSpPr>
          <a:xfrm>
            <a:off x="910825" y="5600700"/>
            <a:ext cx="16460638" cy="3761094"/>
            <a:chOff x="536817" y="6321800"/>
            <a:chExt cx="16460638" cy="3761094"/>
          </a:xfrm>
        </p:grpSpPr>
        <p:sp>
          <p:nvSpPr>
            <p:cNvPr id="18" name="Freeform 18"/>
            <p:cNvSpPr/>
            <p:nvPr/>
          </p:nvSpPr>
          <p:spPr>
            <a:xfrm>
              <a:off x="536817" y="6631867"/>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 xmlns:asvg="http://schemas.microsoft.com/office/drawing/2016/SVG/main" r:embed="rId12"/>
                  </a:ext>
                </a:extLst>
              </a:blip>
              <a:stretch>
                <a:fillRect/>
              </a:stretch>
            </a:blipFill>
          </p:spPr>
        </p:sp>
        <p:sp>
          <p:nvSpPr>
            <p:cNvPr id="8" name="Rectangle 7"/>
            <p:cNvSpPr/>
            <p:nvPr/>
          </p:nvSpPr>
          <p:spPr>
            <a:xfrm>
              <a:off x="1317391" y="6321800"/>
              <a:ext cx="15680064" cy="3761094"/>
            </a:xfrm>
            <a:prstGeom prst="rect">
              <a:avLst/>
            </a:prstGeom>
          </p:spPr>
          <p:txBody>
            <a:bodyPr wrap="square">
              <a:spAutoFit/>
            </a:bodyPr>
            <a:lstStyle/>
            <a:p>
              <a:pPr lvl="0" algn="just">
                <a:lnSpc>
                  <a:spcPct val="150000"/>
                </a:lnSpc>
                <a:spcAft>
                  <a:spcPts val="800"/>
                </a:spcAft>
              </a:pPr>
              <a:r>
                <a:rPr lang="nl-NL" sz="4100" b="1" kern="100">
                  <a:solidFill>
                    <a:prstClr val="black"/>
                  </a:solidFill>
                  <a:latin typeface="Arial" panose="020B0604020202020204" pitchFamily="34" charset="0"/>
                  <a:ea typeface="Calibri" panose="020F0502020204030204" pitchFamily="34" charset="0"/>
                  <a:cs typeface="Arial" panose="020B0604020202020204" pitchFamily="34" charset="0"/>
                </a:rPr>
                <a:t>Chú ý. </a:t>
              </a:r>
              <a:r>
                <a:rPr lang="vi-VN" sz="4100" kern="100" smtClean="0">
                  <a:solidFill>
                    <a:prstClr val="black"/>
                  </a:solidFill>
                  <a:ea typeface="Calibri" panose="020F0502020204030204" pitchFamily="34" charset="0"/>
                  <a:cs typeface="Arial" panose="020B0604020202020204" pitchFamily="34" charset="0"/>
                </a:rPr>
                <a:t>Tương </a:t>
              </a:r>
              <a:r>
                <a:rPr lang="vi-VN" sz="4100" kern="100">
                  <a:solidFill>
                    <a:prstClr val="black"/>
                  </a:solidFill>
                  <a:ea typeface="Calibri" panose="020F0502020204030204" pitchFamily="34" charset="0"/>
                  <a:cs typeface="Arial" panose="020B0604020202020204" pitchFamily="34" charset="0"/>
                </a:rPr>
                <a:t>tự như đối với hình chóp, khi đáy của hình chóp đều là tam giác đều, hình vuông, ngũ giác đều,... đôi khi ta cũng gọi rõ chúng tương ứng là hình chóp tam giác đều, tứ giác đều, ngũ giác đều...</a:t>
              </a:r>
            </a:p>
          </p:txBody>
        </p:sp>
      </p:grpSp>
      <p:pic>
        <p:nvPicPr>
          <p:cNvPr id="5" name="Picture 4"/>
          <p:cNvPicPr>
            <a:picLocks noChangeAspect="1"/>
          </p:cNvPicPr>
          <p:nvPr/>
        </p:nvPicPr>
        <p:blipFill>
          <a:blip r:embed="rId13"/>
          <a:stretch>
            <a:fillRect/>
          </a:stretch>
        </p:blipFill>
        <p:spPr>
          <a:xfrm>
            <a:off x="15936710" y="8877300"/>
            <a:ext cx="1085182" cy="944962"/>
          </a:xfrm>
          <a:prstGeom prst="rect">
            <a:avLst/>
          </a:prstGeom>
        </p:spPr>
      </p:pic>
    </p:spTree>
    <p:extLst>
      <p:ext uri="{BB962C8B-B14F-4D97-AF65-F5344CB8AC3E}">
        <p14:creationId xmlns:p14="http://schemas.microsoft.com/office/powerpoint/2010/main" val="9039644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76562" y="9867900"/>
            <a:ext cx="18678839" cy="1369703"/>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itle 21"/>
          <p:cNvSpPr txBox="1">
            <a:spLocks/>
          </p:cNvSpPr>
          <p:nvPr/>
        </p:nvSpPr>
        <p:spPr>
          <a:xfrm>
            <a:off x="561937" y="418518"/>
            <a:ext cx="1972084" cy="982915"/>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12</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6" name="Rectangle 45"/>
              <p:cNvSpPr/>
              <p:nvPr/>
            </p:nvSpPr>
            <p:spPr>
              <a:xfrm>
                <a:off x="457199" y="1652604"/>
                <a:ext cx="17073659" cy="1846659"/>
              </a:xfrm>
              <a:prstGeom prst="rect">
                <a:avLst/>
              </a:prstGeom>
            </p:spPr>
            <p:txBody>
              <a:bodyPr wrap="square">
                <a:spAutoFit/>
              </a:bodyPr>
              <a:lstStyle/>
              <a:p>
                <a:pPr algn="just">
                  <a:lnSpc>
                    <a:spcPct val="150000"/>
                  </a:lnSpc>
                </a:pPr>
                <a:r>
                  <a:rPr lang="vi-VN" sz="3800" smtClean="0">
                    <a:solidFill>
                      <a:srgbClr val="000000"/>
                    </a:solidFill>
                    <a:latin typeface="Arial" panose="020B0604020202020204" pitchFamily="34" charset="0"/>
                    <a:cs typeface="Arial" panose="020B0604020202020204" pitchFamily="34" charset="0"/>
                  </a:rPr>
                  <a:t>Cho hình chóp</a:t>
                </a:r>
                <a:r>
                  <a:rPr lang="vi-VN" sz="3800" smtClean="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800" b="0" i="1" smtClean="0">
                        <a:latin typeface="Cambria Math" panose="02040503050406030204" pitchFamily="18" charset="0"/>
                        <a:cs typeface="Times New Roman" panose="02020603050405020304" pitchFamily="18" charset="0"/>
                      </a:rPr>
                      <m:t>𝑆</m:t>
                    </m:r>
                    <m:r>
                      <a:rPr lang="en-US" sz="3800" b="0" i="0" smtClean="0">
                        <a:latin typeface="Cambria Math" panose="02040503050406030204" pitchFamily="18" charset="0"/>
                        <a:cs typeface="Times New Roman" panose="02020603050405020304" pitchFamily="18" charset="0"/>
                      </a:rPr>
                      <m:t>. </m:t>
                    </m:r>
                    <m:sSub>
                      <m:sSubPr>
                        <m:ctrlPr>
                          <a:rPr lang="en-US" sz="3800" i="1">
                            <a:latin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8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800" i="1">
                            <a:effectLst/>
                            <a:latin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8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3800">
                    <a:solidFill>
                      <a:srgbClr val="000000"/>
                    </a:solidFill>
                    <a:latin typeface="Arial" panose="020B0604020202020204" pitchFamily="34" charset="0"/>
                    <a:cs typeface="Arial" panose="020B0604020202020204" pitchFamily="34" charset="0"/>
                  </a:rPr>
                  <a:t>. Gọi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𝑂</m:t>
                    </m:r>
                  </m:oMath>
                </a14:m>
                <a:r>
                  <a:rPr lang="vi-VN" sz="3800">
                    <a:solidFill>
                      <a:srgbClr val="000000"/>
                    </a:solidFill>
                    <a:latin typeface="Arial" panose="020B0604020202020204" pitchFamily="34" charset="0"/>
                    <a:cs typeface="Arial" panose="020B0604020202020204" pitchFamily="34" charset="0"/>
                  </a:rPr>
                  <a:t> là hình chiếu của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𝑆</m:t>
                    </m:r>
                  </m:oMath>
                </a14:m>
                <a:r>
                  <a:rPr lang="vi-VN" sz="3800">
                    <a:solidFill>
                      <a:srgbClr val="000000"/>
                    </a:solidFill>
                    <a:latin typeface="Arial" panose="020B0604020202020204" pitchFamily="34" charset="0"/>
                    <a:cs typeface="Arial" panose="020B0604020202020204" pitchFamily="34" charset="0"/>
                  </a:rPr>
                  <a:t> trên </a:t>
                </a:r>
                <a:r>
                  <a:rPr lang="vi-VN" sz="3800">
                    <a:solidFill>
                      <a:srgbClr val="000000"/>
                    </a:solidFill>
                    <a:latin typeface="Arial" panose="020B0604020202020204" pitchFamily="34" charset="0"/>
                    <a:cs typeface="Arial" panose="020B0604020202020204" pitchFamily="34" charset="0"/>
                  </a:rPr>
                  <a:t>mặt </a:t>
                </a:r>
                <a:r>
                  <a:rPr lang="vi-VN" sz="3800" smtClean="0">
                    <a:solidFill>
                      <a:srgbClr val="000000"/>
                    </a:solidFill>
                    <a:latin typeface="Arial" panose="020B0604020202020204" pitchFamily="34" charset="0"/>
                    <a:cs typeface="Arial" panose="020B0604020202020204" pitchFamily="34" charset="0"/>
                  </a:rPr>
                  <a:t>phẳng</a:t>
                </a:r>
                <a:r>
                  <a:rPr lang="en-US" sz="3800" smtClean="0">
                    <a:solidFill>
                      <a:srgbClr val="000000"/>
                    </a:solidFill>
                    <a:latin typeface="Arial" panose="020B0604020202020204" pitchFamily="34" charset="0"/>
                    <a:cs typeface="Arial" panose="020B0604020202020204" pitchFamily="34" charset="0"/>
                  </a:rPr>
                  <a:t> </a:t>
                </a:r>
                <a14:m>
                  <m:oMath xmlns:m="http://schemas.openxmlformats.org/officeDocument/2006/math">
                    <m:d>
                      <m:dPr>
                        <m:ctrlPr>
                          <a:rPr lang="en-US" sz="3800" i="1" smtClean="0">
                            <a:latin typeface="Cambria Math" panose="02040503050406030204" pitchFamily="18" charset="0"/>
                            <a:cs typeface="Times New Roman" panose="02020603050405020304" pitchFamily="18" charset="0"/>
                          </a:rPr>
                        </m:ctrlPr>
                      </m:dPr>
                      <m:e>
                        <m:sSub>
                          <m:sSubPr>
                            <m:ctrlPr>
                              <a:rPr lang="en-US" sz="3800" i="1">
                                <a:latin typeface="Cambria Math" panose="02040503050406030204" pitchFamily="18" charset="0"/>
                                <a:cs typeface="Times New Roman" panose="02020603050405020304" pitchFamily="18" charset="0"/>
                              </a:rPr>
                            </m:ctrlPr>
                          </m:sSubPr>
                          <m:e>
                            <m:r>
                              <a:rPr lang="en-US" sz="3800" i="1">
                                <a:latin typeface="Cambria Math" panose="02040503050406030204" pitchFamily="18" charset="0"/>
                                <a:ea typeface="Calibri" panose="020F0502020204030204" pitchFamily="34" charset="0"/>
                                <a:cs typeface="Times New Roman" panose="02020603050405020304" pitchFamily="18" charset="0"/>
                              </a:rPr>
                              <m:t>𝐴</m:t>
                            </m:r>
                          </m:e>
                          <m:sub>
                            <m:r>
                              <a:rPr lang="en-US" sz="3800">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800" i="1">
                                <a:latin typeface="Cambria Math" panose="02040503050406030204" pitchFamily="18" charset="0"/>
                                <a:cs typeface="Times New Roman" panose="02020603050405020304" pitchFamily="18" charset="0"/>
                              </a:rPr>
                            </m:ctrlPr>
                          </m:sSubPr>
                          <m:e>
                            <m:r>
                              <a:rPr lang="en-US" sz="3800" i="1">
                                <a:latin typeface="Cambria Math" panose="02040503050406030204" pitchFamily="18" charset="0"/>
                                <a:ea typeface="Calibri" panose="020F0502020204030204" pitchFamily="34" charset="0"/>
                                <a:cs typeface="Times New Roman" panose="02020603050405020304" pitchFamily="18" charset="0"/>
                              </a:rPr>
                              <m:t>𝐴</m:t>
                            </m:r>
                          </m:e>
                          <m:sub>
                            <m:r>
                              <a:rPr lang="en-US" sz="3800">
                                <a:latin typeface="Cambria Math" panose="02040503050406030204" pitchFamily="18" charset="0"/>
                                <a:ea typeface="Calibri" panose="020F0502020204030204" pitchFamily="34" charset="0"/>
                                <a:cs typeface="Times New Roman" panose="02020603050405020304" pitchFamily="18" charset="0"/>
                              </a:rPr>
                              <m:t>2</m:t>
                            </m:r>
                          </m:sub>
                        </m:sSub>
                        <m:r>
                          <a:rPr lang="en-US" sz="38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latin typeface="Cambria Math" panose="02040503050406030204" pitchFamily="18" charset="0"/>
                                <a:cs typeface="Times New Roman" panose="02020603050405020304" pitchFamily="18" charset="0"/>
                              </a:rPr>
                            </m:ctrlPr>
                          </m:sSubPr>
                          <m:e>
                            <m:r>
                              <a:rPr lang="en-US" sz="3800" i="1">
                                <a:latin typeface="Cambria Math" panose="02040503050406030204" pitchFamily="18" charset="0"/>
                                <a:ea typeface="Calibri" panose="020F0502020204030204" pitchFamily="34" charset="0"/>
                                <a:cs typeface="Times New Roman" panose="02020603050405020304" pitchFamily="18" charset="0"/>
                              </a:rPr>
                              <m:t>𝐴</m:t>
                            </m:r>
                          </m:e>
                          <m:sub>
                            <m:r>
                              <a:rPr lang="en-US" sz="3800" i="1">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vi-VN" sz="3800">
                    <a:solidFill>
                      <a:srgbClr val="000000"/>
                    </a:solidFill>
                    <a:latin typeface="Arial" panose="020B0604020202020204" pitchFamily="34"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H.7.67</a:t>
                </a:r>
                <a:r>
                  <a:rPr lang="vi-VN" sz="3800" smtClean="0">
                    <a:solidFill>
                      <a:srgbClr val="000000"/>
                    </a:solidFill>
                    <a:latin typeface="Arial" panose="020B0604020202020204" pitchFamily="34" charset="0"/>
                    <a:cs typeface="Arial" panose="020B0604020202020204" pitchFamily="34" charset="0"/>
                  </a:rPr>
                  <a:t>).</a:t>
                </a:r>
                <a:endParaRPr lang="vi-VN" sz="3800">
                  <a:solidFill>
                    <a:srgbClr val="000000"/>
                  </a:solidFill>
                  <a:latin typeface="Arial" panose="020B0604020202020204" pitchFamily="34" charset="0"/>
                  <a:cs typeface="Arial" panose="020B0604020202020204" pitchFamily="34" charset="0"/>
                </a:endParaRPr>
              </a:p>
            </p:txBody>
          </p:sp>
        </mc:Choice>
        <mc:Fallback>
          <p:sp>
            <p:nvSpPr>
              <p:cNvPr id="46" name="Rectangle 45"/>
              <p:cNvSpPr>
                <a:spLocks noRot="1" noChangeAspect="1" noMove="1" noResize="1" noEditPoints="1" noAdjustHandles="1" noChangeArrowheads="1" noChangeShapeType="1" noTextEdit="1"/>
              </p:cNvSpPr>
              <p:nvPr/>
            </p:nvSpPr>
            <p:spPr>
              <a:xfrm>
                <a:off x="457199" y="1652604"/>
                <a:ext cx="17073659" cy="1846659"/>
              </a:xfrm>
              <a:prstGeom prst="rect">
                <a:avLst/>
              </a:prstGeom>
              <a:blipFill>
                <a:blip r:embed="rId2"/>
                <a:stretch>
                  <a:fillRect l="-1178" r="-1178" b="-6601"/>
                </a:stretch>
              </a:blipFill>
            </p:spPr>
            <p:txBody>
              <a:bodyPr/>
              <a:lstStyle/>
              <a:p>
                <a:r>
                  <a:rPr lang="en-US">
                    <a:noFill/>
                  </a:rPr>
                  <a:t> </a:t>
                </a:r>
              </a:p>
            </p:txBody>
          </p:sp>
        </mc:Fallback>
      </mc:AlternateContent>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9200" y="2933700"/>
            <a:ext cx="4881658" cy="6607997"/>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457200" y="3560951"/>
                <a:ext cx="11496749" cy="4478149"/>
              </a:xfrm>
              <a:prstGeom prst="rect">
                <a:avLst/>
              </a:prstGeom>
            </p:spPr>
            <p:txBody>
              <a:bodyPr wrap="square">
                <a:spAutoFit/>
              </a:bodyPr>
              <a:lstStyle/>
              <a:p>
                <a:pPr lvl="0" algn="just">
                  <a:lnSpc>
                    <a:spcPct val="150000"/>
                  </a:lnSpc>
                </a:pPr>
                <a:r>
                  <a:rPr lang="vi-VN" sz="3800">
                    <a:solidFill>
                      <a:srgbClr val="000000"/>
                    </a:solidFill>
                    <a:cs typeface="Arial" panose="020B0604020202020204" pitchFamily="34" charset="0"/>
                  </a:rPr>
                  <a:t>a) Trong trường hợp hình chóp đã cho là đều, vị trí của điểm </a:t>
                </a:r>
                <a14:m>
                  <m:oMath xmlns:m="http://schemas.openxmlformats.org/officeDocument/2006/math">
                    <m:r>
                      <a:rPr lang="vi-VN" sz="3800" i="1">
                        <a:solidFill>
                          <a:srgbClr val="000000"/>
                        </a:solidFill>
                        <a:latin typeface="Cambria Math" panose="02040503050406030204" pitchFamily="18" charset="0"/>
                        <a:cs typeface="Arial" panose="020B0604020202020204" pitchFamily="34" charset="0"/>
                      </a:rPr>
                      <m:t>𝑂</m:t>
                    </m:r>
                  </m:oMath>
                </a14:m>
                <a:r>
                  <a:rPr lang="vi-VN" sz="3800">
                    <a:solidFill>
                      <a:srgbClr val="000000"/>
                    </a:solidFill>
                    <a:cs typeface="Arial" panose="020B0604020202020204" pitchFamily="34" charset="0"/>
                  </a:rPr>
                  <a:t> có gì đặc biệt đối với đa giác đều </a:t>
                </a:r>
                <a14:m>
                  <m:oMath xmlns:m="http://schemas.openxmlformats.org/officeDocument/2006/math">
                    <m:sSub>
                      <m:sSubPr>
                        <m:ctrlPr>
                          <a:rPr lang="en-US" sz="3800" i="1">
                            <a:solidFill>
                              <a:prstClr val="black"/>
                            </a:solidFill>
                            <a:latin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800" i="1">
                            <a:solidFill>
                              <a:prstClr val="black"/>
                            </a:solidFill>
                            <a:latin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solidFill>
                              <a:prstClr val="black"/>
                            </a:solidFill>
                            <a:latin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3800">
                    <a:solidFill>
                      <a:srgbClr val="000000"/>
                    </a:solidFill>
                    <a:cs typeface="Arial" panose="020B0604020202020204" pitchFamily="34" charset="0"/>
                  </a:rPr>
                  <a:t>?</a:t>
                </a:r>
              </a:p>
              <a:p>
                <a:pPr lvl="0" algn="just">
                  <a:lnSpc>
                    <a:spcPct val="150000"/>
                  </a:lnSpc>
                </a:pPr>
                <a:r>
                  <a:rPr lang="vi-VN" sz="3800">
                    <a:solidFill>
                      <a:srgbClr val="000000"/>
                    </a:solidFill>
                    <a:cs typeface="Arial" panose="020B0604020202020204" pitchFamily="34" charset="0"/>
                  </a:rPr>
                  <a:t>b) Nếu đa giác </a:t>
                </a:r>
                <a14:m>
                  <m:oMath xmlns:m="http://schemas.openxmlformats.org/officeDocument/2006/math">
                    <m:sSub>
                      <m:sSubPr>
                        <m:ctrlPr>
                          <a:rPr lang="en-US" sz="3800" i="1">
                            <a:solidFill>
                              <a:prstClr val="black"/>
                            </a:solidFill>
                            <a:latin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800" i="1">
                            <a:solidFill>
                              <a:prstClr val="black"/>
                            </a:solidFill>
                            <a:latin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solidFill>
                              <a:prstClr val="black"/>
                            </a:solidFill>
                            <a:latin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3800">
                    <a:solidFill>
                      <a:srgbClr val="000000"/>
                    </a:solidFill>
                    <a:cs typeface="Arial" panose="020B0604020202020204" pitchFamily="34" charset="0"/>
                  </a:rPr>
                  <a:t> là đều và </a:t>
                </a:r>
                <a14:m>
                  <m:oMath xmlns:m="http://schemas.openxmlformats.org/officeDocument/2006/math">
                    <m:r>
                      <a:rPr lang="vi-VN" sz="3800" i="1">
                        <a:solidFill>
                          <a:srgbClr val="000000"/>
                        </a:solidFill>
                        <a:latin typeface="Cambria Math" panose="02040503050406030204" pitchFamily="18" charset="0"/>
                        <a:cs typeface="Arial" panose="020B0604020202020204" pitchFamily="34" charset="0"/>
                      </a:rPr>
                      <m:t>𝑂</m:t>
                    </m:r>
                  </m:oMath>
                </a14:m>
                <a:r>
                  <a:rPr lang="vi-VN" sz="3800">
                    <a:solidFill>
                      <a:srgbClr val="000000"/>
                    </a:solidFill>
                    <a:cs typeface="Arial" panose="020B0604020202020204" pitchFamily="34" charset="0"/>
                  </a:rPr>
                  <a:t> là tâm của đa giác đó thì hình chóp đã cho có gì đặc biệt?</a:t>
                </a:r>
                <a:endParaRPr lang="vi-VN" sz="3800">
                  <a:solidFill>
                    <a:srgbClr val="000000"/>
                  </a:solidFill>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457200" y="3560951"/>
                <a:ext cx="11496749" cy="4478149"/>
              </a:xfrm>
              <a:prstGeom prst="rect">
                <a:avLst/>
              </a:prstGeom>
              <a:blipFill>
                <a:blip r:embed="rId4"/>
                <a:stretch>
                  <a:fillRect l="-1750" r="-1750" b="-2177"/>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16828270" y="511086"/>
            <a:ext cx="890347" cy="890347"/>
          </a:xfrm>
          <a:prstGeom prst="rect">
            <a:avLst/>
          </a:prstGeom>
        </p:spPr>
      </p:pic>
      <p:pic>
        <p:nvPicPr>
          <p:cNvPr id="11" name="Picture 10"/>
          <p:cNvPicPr>
            <a:picLocks noChangeAspect="1"/>
          </p:cNvPicPr>
          <p:nvPr/>
        </p:nvPicPr>
        <p:blipFill>
          <a:blip r:embed="rId6"/>
          <a:stretch>
            <a:fillRect/>
          </a:stretch>
        </p:blipFill>
        <p:spPr>
          <a:xfrm rot="3071142">
            <a:off x="639054" y="8550289"/>
            <a:ext cx="1817851" cy="1591154"/>
          </a:xfrm>
          <a:prstGeom prst="rect">
            <a:avLst/>
          </a:prstGeom>
        </p:spPr>
      </p:pic>
    </p:spTree>
    <p:extLst>
      <p:ext uri="{BB962C8B-B14F-4D97-AF65-F5344CB8AC3E}">
        <p14:creationId xmlns:p14="http://schemas.microsoft.com/office/powerpoint/2010/main" val="236059051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76562" y="9867900"/>
            <a:ext cx="18678839" cy="1369703"/>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776496"/>
            <a:ext cx="4881658" cy="6607997"/>
          </a:xfrm>
          <a:prstGeom prst="rect">
            <a:avLst/>
          </a:prstGeom>
        </p:spPr>
      </p:pic>
      <p:pic>
        <p:nvPicPr>
          <p:cNvPr id="11" name="Picture 10"/>
          <p:cNvPicPr>
            <a:picLocks noChangeAspect="1"/>
          </p:cNvPicPr>
          <p:nvPr/>
        </p:nvPicPr>
        <p:blipFill>
          <a:blip r:embed="rId3"/>
          <a:stretch>
            <a:fillRect/>
          </a:stretch>
        </p:blipFill>
        <p:spPr>
          <a:xfrm rot="14219470">
            <a:off x="16527297" y="139182"/>
            <a:ext cx="2128552" cy="1863109"/>
          </a:xfrm>
          <a:prstGeom prst="rect">
            <a:avLst/>
          </a:prstGeom>
        </p:spPr>
      </p:pic>
      <p:sp>
        <p:nvSpPr>
          <p:cNvPr id="12" name="Rectangle 11"/>
          <p:cNvSpPr/>
          <p:nvPr/>
        </p:nvSpPr>
        <p:spPr>
          <a:xfrm>
            <a:off x="838200" y="500320"/>
            <a:ext cx="1223412" cy="654025"/>
          </a:xfrm>
          <a:prstGeom prst="rect">
            <a:avLst/>
          </a:prstGeom>
        </p:spPr>
        <p:txBody>
          <a:bodyPr wrap="none">
            <a:spAutoFit/>
          </a:bodyPr>
          <a:lstStyle/>
          <a:p>
            <a:pPr marL="0" marR="0" lvl="0" indent="0" algn="just" defTabSz="1828800" rtl="0" eaLnBrk="1" fontAlgn="auto" latinLnBrk="0" hangingPunct="1">
              <a:lnSpc>
                <a:spcPct val="100000"/>
              </a:lnSpc>
              <a:spcBef>
                <a:spcPts val="600"/>
              </a:spcBef>
              <a:spcAft>
                <a:spcPts val="600"/>
              </a:spcAft>
              <a:buClr>
                <a:srgbClr val="000000"/>
              </a:buClr>
              <a:buSzTx/>
              <a:buFontTx/>
              <a:buNone/>
              <a:tabLst/>
              <a:defRPr/>
            </a:pPr>
            <a:r>
              <a:rPr kumimoji="0" lang="en-US" sz="365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6582995" y="1333500"/>
                <a:ext cx="10722426" cy="8174546"/>
              </a:xfrm>
              <a:prstGeom prst="rect">
                <a:avLst/>
              </a:prstGeom>
            </p:spPr>
            <p:txBody>
              <a:bodyPr wrap="square">
                <a:spAutoFit/>
              </a:bodyPr>
              <a:lstStyle/>
              <a:p>
                <a:pPr algn="just">
                  <a:lnSpc>
                    <a:spcPct val="165000"/>
                  </a:lnSpc>
                  <a:spcBef>
                    <a:spcPts val="600"/>
                  </a:spcBef>
                  <a:spcAft>
                    <a:spcPts val="600"/>
                  </a:spcAft>
                </a:pPr>
                <a:r>
                  <a:rPr lang="en-US" sz="3600" kern="100" smtClean="0">
                    <a:latin typeface="Arial" panose="020B0604020202020204" pitchFamily="34" charset="0"/>
                    <a:ea typeface="Calibri" panose="020F0502020204030204" pitchFamily="34" charset="0"/>
                    <a:cs typeface="Arial" panose="020B0604020202020204" pitchFamily="34" charset="0"/>
                  </a:rPr>
                  <a:t>a) Do hình chóp là đều nên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a:p>
                <a:pPr algn="just">
                  <a:lnSpc>
                    <a:spcPct val="165000"/>
                  </a:lnSpc>
                  <a:spcBef>
                    <a:spcPts val="600"/>
                  </a:spcBef>
                  <a:spcAft>
                    <a:spcPts val="600"/>
                  </a:spcAft>
                </a:pPr>
                <a:r>
                  <a:rPr lang="en-US" sz="3600" kern="100">
                    <a:effectLst/>
                    <a:latin typeface="Arial" panose="020B0604020202020204" pitchFamily="34" charset="0"/>
                    <a:ea typeface="Calibri" panose="020F0502020204030204" pitchFamily="34" charset="0"/>
                    <a:cs typeface="Arial" panose="020B0604020202020204" pitchFamily="34" charset="0"/>
                  </a:rPr>
                  <a:t>Từ đó, áp dụng định lí Pythagore, ta suy ra </a:t>
                </a:r>
                <a:endParaRPr lang="en-US" sz="3600" kern="1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65000"/>
                  </a:lnSpc>
                  <a:spcBef>
                    <a:spcPts val="600"/>
                  </a:spcBef>
                  <a:spcAft>
                    <a:spcPts val="600"/>
                  </a:spcAft>
                </a:pP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𝑂</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𝑂</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endParaRPr lang="en-US" sz="3600" kern="1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65000"/>
                  </a:lnSpc>
                  <a:spcBef>
                    <a:spcPts val="600"/>
                  </a:spcBef>
                  <a:spcAft>
                    <a:spcPts val="600"/>
                  </a:spcAft>
                </a:pPr>
                <a:r>
                  <a:rPr lang="en-US" sz="3600" kern="100" smtClean="0">
                    <a:effectLst/>
                    <a:latin typeface="Arial" panose="020B0604020202020204" pitchFamily="34" charset="0"/>
                    <a:ea typeface="Calibri" panose="020F0502020204030204" pitchFamily="34" charset="0"/>
                    <a:cs typeface="Arial" panose="020B0604020202020204" pitchFamily="34" charset="0"/>
                  </a:rPr>
                  <a:t>Do </a:t>
                </a:r>
                <a:r>
                  <a:rPr lang="en-US" sz="3600" kern="100">
                    <a:effectLst/>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3600" kern="100">
                    <a:effectLst/>
                    <a:latin typeface="Arial" panose="020B0604020202020204" pitchFamily="34" charset="0"/>
                    <a:ea typeface="Calibri" panose="020F0502020204030204" pitchFamily="34" charset="0"/>
                    <a:cs typeface="Arial" panose="020B0604020202020204" pitchFamily="34" charset="0"/>
                  </a:rPr>
                  <a:t> là tâm của đa giác đều </a:t>
                </a:r>
                <a14:m>
                  <m:oMath xmlns:m="http://schemas.openxmlformats.org/officeDocument/2006/math">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a:p>
                <a:pPr algn="just">
                  <a:lnSpc>
                    <a:spcPct val="165000"/>
                  </a:lnSpc>
                  <a:spcBef>
                    <a:spcPts val="600"/>
                  </a:spcBef>
                  <a:spcAft>
                    <a:spcPts val="600"/>
                  </a:spcAft>
                </a:pPr>
                <a:r>
                  <a:rPr lang="en-US" sz="3600" kern="100">
                    <a:effectLst/>
                    <a:latin typeface="Arial" panose="020B0604020202020204" pitchFamily="34" charset="0"/>
                    <a:ea typeface="Calibri" panose="020F0502020204030204" pitchFamily="34" charset="0"/>
                    <a:cs typeface="Arial" panose="020B0604020202020204" pitchFamily="34" charset="0"/>
                  </a:rPr>
                  <a:t>b) Do đa giác </a:t>
                </a:r>
                <a14:m>
                  <m:oMath xmlns:m="http://schemas.openxmlformats.org/officeDocument/2006/math">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3600" kern="100">
                    <a:effectLst/>
                    <a:latin typeface="Arial" panose="020B0604020202020204" pitchFamily="34" charset="0"/>
                    <a:ea typeface="Calibri" panose="020F0502020204030204" pitchFamily="34" charset="0"/>
                    <a:cs typeface="Arial" panose="020B0604020202020204" pitchFamily="34" charset="0"/>
                  </a:rPr>
                  <a:t> cách đều các đỉnh của đa giác đó nên áp dụng định lí Pythagore, ta suy ra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endParaRPr lang="en-US" sz="3600" kern="1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65000"/>
                  </a:lnSpc>
                  <a:spcBef>
                    <a:spcPts val="600"/>
                  </a:spcBef>
                  <a:spcAft>
                    <a:spcPts val="600"/>
                  </a:spcAft>
                </a:pPr>
                <a:r>
                  <a:rPr lang="en-US" sz="3600" kern="100" smtClean="0">
                    <a:effectLst/>
                    <a:latin typeface="Arial" panose="020B0604020202020204" pitchFamily="34" charset="0"/>
                    <a:ea typeface="Calibri" panose="020F0502020204030204" pitchFamily="34" charset="0"/>
                    <a:cs typeface="Arial" panose="020B0604020202020204" pitchFamily="34" charset="0"/>
                  </a:rPr>
                  <a:t>Vậy </a:t>
                </a:r>
                <a:r>
                  <a:rPr lang="en-US" sz="3600" kern="100">
                    <a:effectLst/>
                    <a:latin typeface="Arial" panose="020B0604020202020204" pitchFamily="34" charset="0"/>
                    <a:ea typeface="Calibri" panose="020F0502020204030204" pitchFamily="34" charset="0"/>
                    <a:cs typeface="Arial" panose="020B0604020202020204" pitchFamily="34" charset="0"/>
                  </a:rPr>
                  <a:t>hình chóp đã cho là hình chóp đều.</a:t>
                </a:r>
              </a:p>
            </p:txBody>
          </p:sp>
        </mc:Choice>
        <mc:Fallback>
          <p:sp>
            <p:nvSpPr>
              <p:cNvPr id="3" name="Rectangle 2"/>
              <p:cNvSpPr>
                <a:spLocks noRot="1" noChangeAspect="1" noMove="1" noResize="1" noEditPoints="1" noAdjustHandles="1" noChangeArrowheads="1" noChangeShapeType="1" noTextEdit="1"/>
              </p:cNvSpPr>
              <p:nvPr/>
            </p:nvSpPr>
            <p:spPr>
              <a:xfrm>
                <a:off x="6582995" y="1333500"/>
                <a:ext cx="10722426" cy="8174546"/>
              </a:xfrm>
              <a:prstGeom prst="rect">
                <a:avLst/>
              </a:prstGeom>
              <a:blipFill>
                <a:blip r:embed="rId4"/>
                <a:stretch>
                  <a:fillRect l="-1762" r="-1706" b="-373"/>
                </a:stretch>
              </a:blipFill>
            </p:spPr>
            <p:txBody>
              <a:bodyPr/>
              <a:lstStyle/>
              <a:p>
                <a:r>
                  <a:rPr lang="en-US">
                    <a:noFill/>
                  </a:rPr>
                  <a:t> </a:t>
                </a:r>
              </a:p>
            </p:txBody>
          </p:sp>
        </mc:Fallback>
      </mc:AlternateContent>
    </p:spTree>
    <p:extLst>
      <p:ext uri="{BB962C8B-B14F-4D97-AF65-F5344CB8AC3E}">
        <p14:creationId xmlns:p14="http://schemas.microsoft.com/office/powerpoint/2010/main" val="2248355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up)">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down)">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754822" y="976788"/>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706356" y="8103158"/>
            <a:ext cx="21695015" cy="10239898"/>
            <a:chOff x="0" y="0"/>
            <a:chExt cx="1424432" cy="672322"/>
          </a:xfrm>
        </p:grpSpPr>
        <p:sp>
          <p:nvSpPr>
            <p:cNvPr id="6" name="Freeform 6"/>
            <p:cNvSpPr/>
            <p:nvPr/>
          </p:nvSpPr>
          <p:spPr>
            <a:xfrm>
              <a:off x="0" y="0"/>
              <a:ext cx="1424432" cy="672322"/>
            </a:xfrm>
            <a:custGeom>
              <a:avLst/>
              <a:gdLst/>
              <a:ahLst/>
              <a:cxnLst/>
              <a:rect l="l" t="t" r="r" b="b"/>
              <a:pathLst>
                <a:path w="1424432" h="672322">
                  <a:moveTo>
                    <a:pt x="712216" y="0"/>
                  </a:moveTo>
                  <a:cubicBezTo>
                    <a:pt x="318870" y="0"/>
                    <a:pt x="0" y="150504"/>
                    <a:pt x="0" y="336161"/>
                  </a:cubicBezTo>
                  <a:cubicBezTo>
                    <a:pt x="0" y="521818"/>
                    <a:pt x="318870" y="672322"/>
                    <a:pt x="712216" y="672322"/>
                  </a:cubicBezTo>
                  <a:cubicBezTo>
                    <a:pt x="1105562" y="672322"/>
                    <a:pt x="1424432" y="521818"/>
                    <a:pt x="1424432" y="336161"/>
                  </a:cubicBezTo>
                  <a:cubicBezTo>
                    <a:pt x="1424432" y="150504"/>
                    <a:pt x="1105562" y="0"/>
                    <a:pt x="712216" y="0"/>
                  </a:cubicBezTo>
                  <a:close/>
                </a:path>
              </a:pathLst>
            </a:custGeom>
            <a:solidFill>
              <a:srgbClr val="A3DFBE"/>
            </a:solidFill>
            <a:ln w="28575" cap="sq">
              <a:solidFill>
                <a:srgbClr val="231F20"/>
              </a:solidFill>
              <a:prstDash val="solid"/>
              <a:miter/>
            </a:ln>
          </p:spPr>
        </p:sp>
        <p:sp>
          <p:nvSpPr>
            <p:cNvPr id="7" name="TextBox 7"/>
            <p:cNvSpPr txBox="1"/>
            <p:nvPr/>
          </p:nvSpPr>
          <p:spPr>
            <a:xfrm>
              <a:off x="133540" y="5880"/>
              <a:ext cx="1157351" cy="603412"/>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062417" y="3905629"/>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 xmlns:asvg="http://schemas.microsoft.com/office/drawing/2016/SVG/main" r:embed="rId9"/>
                </a:ext>
              </a:extLst>
            </a:blip>
            <a:stretch>
              <a:fillRect l="-16131" t="-123580" r="-514491" b="-293597"/>
            </a:stretch>
          </a:blipFill>
        </p:spPr>
      </p:sp>
      <p:sp>
        <p:nvSpPr>
          <p:cNvPr id="18" name="Freeform 18"/>
          <p:cNvSpPr/>
          <p:nvPr/>
        </p:nvSpPr>
        <p:spPr>
          <a:xfrm>
            <a:off x="754822" y="8573713"/>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9" name="Group 19"/>
          <p:cNvGrpSpPr/>
          <p:nvPr/>
        </p:nvGrpSpPr>
        <p:grpSpPr>
          <a:xfrm>
            <a:off x="1574706" y="1930641"/>
            <a:ext cx="15132875" cy="5117859"/>
            <a:chOff x="11450" y="-71578"/>
            <a:chExt cx="2510163" cy="405865"/>
          </a:xfrm>
        </p:grpSpPr>
        <p:sp>
          <p:nvSpPr>
            <p:cNvPr id="20" name="Freeform 20"/>
            <p:cNvSpPr/>
            <p:nvPr/>
          </p:nvSpPr>
          <p:spPr>
            <a:xfrm>
              <a:off x="11450" y="-14491"/>
              <a:ext cx="2510163" cy="302807"/>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p:sp>
          <p:nvSpPr>
            <p:cNvPr id="21" name="TextBox 21"/>
            <p:cNvSpPr txBox="1"/>
            <p:nvPr/>
          </p:nvSpPr>
          <p:spPr>
            <a:xfrm>
              <a:off x="133838" y="-71578"/>
              <a:ext cx="2297537" cy="405865"/>
            </a:xfrm>
            <a:prstGeom prst="rect">
              <a:avLst/>
            </a:prstGeom>
          </p:spPr>
          <p:txBody>
            <a:bodyPr lIns="50800" tIns="50800" rIns="50800" bIns="50800" rtlCol="0" anchor="ctr"/>
            <a:lstStyle/>
            <a:p>
              <a:pPr lvl="0" algn="just">
                <a:lnSpc>
                  <a:spcPct val="165000"/>
                </a:lnSpc>
                <a:spcBef>
                  <a:spcPts val="300"/>
                </a:spcBef>
                <a:spcAft>
                  <a:spcPts val="300"/>
                </a:spcAft>
              </a:pPr>
              <a:r>
                <a:rPr lang="vi-VN" sz="4300">
                  <a:solidFill>
                    <a:prstClr val="black"/>
                  </a:solidFill>
                  <a:ea typeface="Dotum" panose="020B0600000101010101" pitchFamily="34" charset="-127"/>
                  <a:cs typeface="Arial" panose="020B0604020202020204" pitchFamily="34" charset="0"/>
                </a:rPr>
                <a:t>Một hình chóp là đều khi và chỉ khi đáy của nó là một hình đa giác đều và hình chiếu của đỉnh trên mặt phẳng đáy là tâm của mặt đáy.</a:t>
              </a:r>
              <a:endParaRPr kumimoji="0" lang="en-US" sz="4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sp>
        <p:nvSpPr>
          <p:cNvPr id="17" name="Rectangle 16"/>
          <p:cNvSpPr/>
          <p:nvPr/>
        </p:nvSpPr>
        <p:spPr>
          <a:xfrm>
            <a:off x="7246963" y="409564"/>
            <a:ext cx="3982180" cy="160973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Kết luận</a:t>
            </a:r>
          </a:p>
        </p:txBody>
      </p:sp>
      <p:sp>
        <p:nvSpPr>
          <p:cNvPr id="23" name="Freeform 15"/>
          <p:cNvSpPr/>
          <p:nvPr/>
        </p:nvSpPr>
        <p:spPr>
          <a:xfrm rot="4276557">
            <a:off x="15867468" y="7385296"/>
            <a:ext cx="846754" cy="1535738"/>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121748393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8"/>
          <p:cNvGrpSpPr/>
          <p:nvPr/>
        </p:nvGrpSpPr>
        <p:grpSpPr>
          <a:xfrm>
            <a:off x="228600" y="174458"/>
            <a:ext cx="17830800" cy="99060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35"/>
          <p:cNvSpPr txBox="1"/>
          <p:nvPr/>
        </p:nvSpPr>
        <p:spPr>
          <a:xfrm>
            <a:off x="501611" y="312906"/>
            <a:ext cx="17284777" cy="1661993"/>
          </a:xfrm>
          <a:prstGeom prst="rect">
            <a:avLst/>
          </a:prstGeom>
          <a:noFill/>
        </p:spPr>
        <p:txBody>
          <a:bodyPr wrap="square" rtlCol="0">
            <a:spAutoFit/>
          </a:bodyPr>
          <a:lstStyle/>
          <a:p>
            <a:pPr lvl="0" algn="just">
              <a:lnSpc>
                <a:spcPct val="150000"/>
              </a:lnSpc>
              <a:buClr>
                <a:srgbClr val="000000"/>
              </a:buClr>
            </a:pPr>
            <a:r>
              <a:rPr kumimoji="0" lang="en-US" sz="3400" b="1" i="0" u="none" strike="noStrike" kern="0" cap="none" spc="0" normalizeH="0" baseline="0" noProof="0" smtClean="0">
                <a:ln>
                  <a:noFill/>
                </a:ln>
                <a:solidFill>
                  <a:srgbClr val="FDFDFD"/>
                </a:solidFill>
                <a:effectLst/>
                <a:highlight>
                  <a:srgbClr val="CE4D8E"/>
                </a:highlight>
                <a:uLnTx/>
                <a:uFillTx/>
                <a:latin typeface="Arial" panose="020B0604020202020204" pitchFamily="34" charset="0"/>
                <a:ea typeface="+mn-ea"/>
                <a:cs typeface="Arial" panose="020B0604020202020204" pitchFamily="34" charset="0"/>
                <a:sym typeface="Arial"/>
              </a:rPr>
              <a:t>Ví dụ 7:</a:t>
            </a:r>
            <a:r>
              <a:rPr kumimoji="0" lang="en-US" sz="3400" b="0" i="0" u="none" strike="noStrike" kern="1200" cap="none" spc="0" normalizeH="0" baseline="0" noProof="0" smtClean="0">
                <a:ln>
                  <a:noFill/>
                </a:ln>
                <a:solidFill>
                  <a:srgbClr val="FDFDFD"/>
                </a:solidFill>
                <a:effectLst/>
                <a:uLnTx/>
                <a:uFillTx/>
                <a:latin typeface="Arial" panose="020B0604020202020204" pitchFamily="34" charset="0"/>
                <a:ea typeface="+mn-ea"/>
                <a:cs typeface="Arial" panose="020B0604020202020204" pitchFamily="34" charset="0"/>
                <a:sym typeface="Arial"/>
              </a:rPr>
              <a:t> </a:t>
            </a:r>
            <a:r>
              <a:rPr lang="vi-VN" sz="3400" kern="0" smtClean="0">
                <a:solidFill>
                  <a:srgbClr val="000000"/>
                </a:solidFill>
                <a:cs typeface="Arial" panose="020B0604020202020204" pitchFamily="34" charset="0"/>
                <a:sym typeface="Arial"/>
              </a:rPr>
              <a:t>Chứng </a:t>
            </a:r>
            <a:r>
              <a:rPr lang="vi-VN" sz="3400" kern="0">
                <a:solidFill>
                  <a:srgbClr val="000000"/>
                </a:solidFill>
                <a:cs typeface="Arial" panose="020B0604020202020204" pitchFamily="34" charset="0"/>
                <a:sym typeface="Arial"/>
              </a:rPr>
              <a:t>minh rằng một hình chóp là đều khi và chỉ khi đáy của nó là một đa giác đều và các cạnh bên tạo với mặt phẳng đáy các góc bằng nhau.</a:t>
            </a:r>
            <a:endParaRPr lang="vi-VN" sz="3400" kern="0">
              <a:solidFill>
                <a:srgbClr val="000000"/>
              </a:solidFill>
              <a:cs typeface="Arial" panose="020B0604020202020204" pitchFamily="34" charset="0"/>
              <a:sym typeface="Arial"/>
            </a:endParaRPr>
          </a:p>
        </p:txBody>
      </p:sp>
      <p:sp>
        <p:nvSpPr>
          <p:cNvPr id="37" name="Rectangle 36"/>
          <p:cNvSpPr/>
          <p:nvPr/>
        </p:nvSpPr>
        <p:spPr>
          <a:xfrm>
            <a:off x="838201" y="2016394"/>
            <a:ext cx="1156086" cy="78021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4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42" name="Picture 41"/>
          <p:cNvPicPr>
            <a:picLocks noChangeAspect="1"/>
          </p:cNvPicPr>
          <p:nvPr/>
        </p:nvPicPr>
        <p:blipFill>
          <a:blip r:embed="rId2"/>
          <a:stretch>
            <a:fillRect/>
          </a:stretch>
        </p:blipFill>
        <p:spPr>
          <a:xfrm rot="10800000">
            <a:off x="80104" y="9244529"/>
            <a:ext cx="1336140" cy="1203630"/>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164962" y="2694116"/>
                <a:ext cx="11480796" cy="7097584"/>
              </a:xfrm>
              <a:prstGeom prst="rect">
                <a:avLst/>
              </a:prstGeom>
            </p:spPr>
            <p:txBody>
              <a:bodyPr wrap="square">
                <a:spAutoFit/>
              </a:bodyPr>
              <a:lstStyle/>
              <a:p>
                <a:pPr lvl="0" algn="just">
                  <a:lnSpc>
                    <a:spcPct val="150000"/>
                  </a:lnSpc>
                </a:pPr>
                <a:r>
                  <a:rPr lang="vi-VN" sz="3400" smtClean="0">
                    <a:solidFill>
                      <a:prstClr val="black"/>
                    </a:solidFill>
                    <a:cs typeface="Arial" panose="020B0604020202020204" pitchFamily="34" charset="0"/>
                  </a:rPr>
                  <a:t>Xét hình chóp </a:t>
                </a:r>
                <a14:m>
                  <m:oMath xmlns:m="http://schemas.openxmlformats.org/officeDocument/2006/math">
                    <m:r>
                      <a:rPr lang="en-US" sz="3400" b="0" i="1" kern="100" smtClean="0">
                        <a:latin typeface="Cambria Math" panose="02040503050406030204" pitchFamily="18" charset="0"/>
                        <a:ea typeface="Calibri" panose="020F0502020204030204" pitchFamily="34" charset="0"/>
                        <a:cs typeface="Times New Roman" panose="02020603050405020304" pitchFamily="18" charset="0"/>
                      </a:rPr>
                      <m:t>𝑆</m:t>
                    </m:r>
                    <m:r>
                      <a:rPr lang="en-US" sz="3400" b="0" i="0" kern="100"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kern="100">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kern="100">
                            <a:latin typeface="Cambria Math" panose="02040503050406030204" pitchFamily="18" charset="0"/>
                            <a:ea typeface="Calibri" panose="020F0502020204030204" pitchFamily="34" charset="0"/>
                            <a:cs typeface="Times New Roman" panose="02020603050405020304" pitchFamily="18" charset="0"/>
                          </a:rPr>
                          <m:t>2</m:t>
                        </m:r>
                      </m:sub>
                    </m:sSub>
                    <m:r>
                      <a:rPr lang="en-US" sz="34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i="1" kern="100">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3400" smtClean="0">
                    <a:solidFill>
                      <a:prstClr val="black"/>
                    </a:solidFill>
                    <a:cs typeface="Arial" panose="020B0604020202020204" pitchFamily="34" charset="0"/>
                  </a:rPr>
                  <a:t>. </a:t>
                </a:r>
                <a:endParaRPr lang="en-US" sz="3400" smtClean="0">
                  <a:solidFill>
                    <a:prstClr val="black"/>
                  </a:solidFill>
                  <a:cs typeface="Arial" panose="020B0604020202020204" pitchFamily="34" charset="0"/>
                </a:endParaRPr>
              </a:p>
              <a:p>
                <a:pPr lvl="0" algn="just">
                  <a:lnSpc>
                    <a:spcPct val="150000"/>
                  </a:lnSpc>
                </a:pPr>
                <a:r>
                  <a:rPr lang="vi-VN" sz="3400" smtClean="0">
                    <a:solidFill>
                      <a:prstClr val="black"/>
                    </a:solidFill>
                    <a:cs typeface="Arial" panose="020B0604020202020204" pitchFamily="34" charset="0"/>
                  </a:rPr>
                  <a:t>Gọi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𝑂</m:t>
                    </m:r>
                  </m:oMath>
                </a14:m>
                <a:r>
                  <a:rPr lang="vi-VN" sz="3400">
                    <a:solidFill>
                      <a:prstClr val="black"/>
                    </a:solidFill>
                    <a:cs typeface="Arial" panose="020B0604020202020204" pitchFamily="34" charset="0"/>
                  </a:rPr>
                  <a:t> là hình chiếu của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𝑆</m:t>
                    </m:r>
                  </m:oMath>
                </a14:m>
                <a:r>
                  <a:rPr lang="vi-VN" sz="3400">
                    <a:solidFill>
                      <a:prstClr val="black"/>
                    </a:solidFill>
                    <a:cs typeface="Arial" panose="020B0604020202020204" pitchFamily="34" charset="0"/>
                  </a:rPr>
                  <a:t> trên mặt phẳng đáy.</a:t>
                </a:r>
              </a:p>
              <a:p>
                <a:pPr lvl="0" algn="just">
                  <a:lnSpc>
                    <a:spcPct val="150000"/>
                  </a:lnSpc>
                </a:pPr>
                <a:r>
                  <a:rPr lang="vi-VN" sz="3400">
                    <a:solidFill>
                      <a:prstClr val="black"/>
                    </a:solidFill>
                    <a:cs typeface="Arial" panose="020B0604020202020204" pitchFamily="34" charset="0"/>
                  </a:rPr>
                  <a:t>Giả sử hình chóp là đều, khi đó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𝑂</m:t>
                    </m:r>
                  </m:oMath>
                </a14:m>
                <a:r>
                  <a:rPr lang="vi-VN" sz="3400">
                    <a:solidFill>
                      <a:prstClr val="black"/>
                    </a:solidFill>
                    <a:cs typeface="Arial" panose="020B0604020202020204" pitchFamily="34" charset="0"/>
                  </a:rPr>
                  <a:t> là tâm của đa giác đều </a:t>
                </a:r>
                <a14:m>
                  <m:oMath xmlns:m="http://schemas.openxmlformats.org/officeDocument/2006/math">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kern="100">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kern="100">
                            <a:latin typeface="Cambria Math" panose="02040503050406030204" pitchFamily="18" charset="0"/>
                            <a:ea typeface="Calibri" panose="020F0502020204030204" pitchFamily="34" charset="0"/>
                            <a:cs typeface="Times New Roman" panose="02020603050405020304" pitchFamily="18" charset="0"/>
                          </a:rPr>
                          <m:t>2</m:t>
                        </m:r>
                      </m:sub>
                    </m:sSub>
                    <m:r>
                      <a:rPr lang="en-US" sz="34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i="1" kern="100">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3400" smtClean="0">
                    <a:solidFill>
                      <a:prstClr val="black"/>
                    </a:solidFill>
                    <a:cs typeface="Arial" panose="020B0604020202020204" pitchFamily="34" charset="0"/>
                  </a:rPr>
                  <a:t>. </a:t>
                </a:r>
                <a:endParaRPr lang="en-US" sz="3400" smtClean="0">
                  <a:solidFill>
                    <a:prstClr val="black"/>
                  </a:solidFill>
                  <a:cs typeface="Arial" panose="020B0604020202020204" pitchFamily="34" charset="0"/>
                </a:endParaRPr>
              </a:p>
              <a:p>
                <a:pPr lvl="0" algn="just">
                  <a:lnSpc>
                    <a:spcPct val="150000"/>
                  </a:lnSpc>
                </a:pPr>
                <a:r>
                  <a:rPr lang="vi-VN" sz="3400" smtClean="0">
                    <a:solidFill>
                      <a:prstClr val="black"/>
                    </a:solidFill>
                    <a:cs typeface="Arial" panose="020B0604020202020204" pitchFamily="34" charset="0"/>
                  </a:rPr>
                  <a:t>Các </a:t>
                </a:r>
                <a:r>
                  <a:rPr lang="vi-VN" sz="3400">
                    <a:solidFill>
                      <a:prstClr val="black"/>
                    </a:solidFill>
                    <a:cs typeface="Arial" panose="020B0604020202020204" pitchFamily="34" charset="0"/>
                  </a:rPr>
                  <a:t>tam giác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𝑆𝑂</m:t>
                    </m:r>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kern="100">
                            <a:latin typeface="Cambria Math" panose="02040503050406030204" pitchFamily="18" charset="0"/>
                            <a:ea typeface="Calibri" panose="020F0502020204030204" pitchFamily="34" charset="0"/>
                            <a:cs typeface="Times New Roman" panose="02020603050405020304" pitchFamily="18" charset="0"/>
                          </a:rPr>
                          <m:t>1</m:t>
                        </m:r>
                      </m:sub>
                    </m:sSub>
                    <m:r>
                      <a:rPr lang="vi-VN" sz="3400" i="1" smtClean="0">
                        <a:solidFill>
                          <a:prstClr val="black"/>
                        </a:solidFill>
                        <a:latin typeface="Cambria Math" panose="02040503050406030204" pitchFamily="18" charset="0"/>
                        <a:cs typeface="Arial" panose="020B0604020202020204" pitchFamily="34" charset="0"/>
                      </a:rPr>
                      <m:t>, </m:t>
                    </m:r>
                    <m:r>
                      <a:rPr lang="vi-VN" sz="3400" i="1" smtClean="0">
                        <a:solidFill>
                          <a:prstClr val="black"/>
                        </a:solidFill>
                        <a:latin typeface="Cambria Math" panose="02040503050406030204" pitchFamily="18" charset="0"/>
                        <a:cs typeface="Arial" panose="020B0604020202020204" pitchFamily="34" charset="0"/>
                      </a:rPr>
                      <m:t>𝑆𝑂</m:t>
                    </m:r>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kern="100">
                            <a:latin typeface="Cambria Math" panose="02040503050406030204" pitchFamily="18" charset="0"/>
                            <a:ea typeface="Calibri" panose="020F0502020204030204" pitchFamily="34" charset="0"/>
                            <a:cs typeface="Times New Roman" panose="02020603050405020304" pitchFamily="18" charset="0"/>
                          </a:rPr>
                          <m:t>2</m:t>
                        </m:r>
                      </m:sub>
                    </m:sSub>
                    <m:r>
                      <a:rPr lang="vi-VN" sz="3400" i="1" smtClean="0">
                        <a:solidFill>
                          <a:prstClr val="black"/>
                        </a:solidFill>
                        <a:latin typeface="Cambria Math" panose="02040503050406030204" pitchFamily="18" charset="0"/>
                        <a:cs typeface="Arial" panose="020B0604020202020204" pitchFamily="34" charset="0"/>
                      </a:rPr>
                      <m:t>,…,</m:t>
                    </m:r>
                    <m:r>
                      <a:rPr lang="vi-VN" sz="3400" i="1" smtClean="0">
                        <a:solidFill>
                          <a:prstClr val="black"/>
                        </a:solidFill>
                        <a:latin typeface="Cambria Math" panose="02040503050406030204" pitchFamily="18" charset="0"/>
                        <a:cs typeface="Arial" panose="020B0604020202020204" pitchFamily="34" charset="0"/>
                      </a:rPr>
                      <m:t>𝑆𝑂</m:t>
                    </m:r>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i="1" kern="100">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400" smtClean="0">
                    <a:solidFill>
                      <a:prstClr val="black"/>
                    </a:solidFill>
                    <a:cs typeface="Arial" panose="020B0604020202020204" pitchFamily="34" charset="0"/>
                  </a:rPr>
                  <a:t> </a:t>
                </a:r>
                <a:r>
                  <a:rPr lang="vi-VN" sz="3400" smtClean="0">
                    <a:solidFill>
                      <a:prstClr val="black"/>
                    </a:solidFill>
                    <a:cs typeface="Arial" panose="020B0604020202020204" pitchFamily="34" charset="0"/>
                  </a:rPr>
                  <a:t>đều </a:t>
                </a:r>
                <a:r>
                  <a:rPr lang="vi-VN" sz="3400">
                    <a:solidFill>
                      <a:prstClr val="black"/>
                    </a:solidFill>
                    <a:cs typeface="Arial" panose="020B0604020202020204" pitchFamily="34" charset="0"/>
                  </a:rPr>
                  <a:t>vuông tại </a:t>
                </a:r>
                <a14:m>
                  <m:oMath xmlns:m="http://schemas.openxmlformats.org/officeDocument/2006/math">
                    <m:r>
                      <a:rPr lang="vi-VN" sz="3400" i="1" smtClean="0">
                        <a:solidFill>
                          <a:prstClr val="black"/>
                        </a:solidFill>
                        <a:latin typeface="Cambria Math" panose="02040503050406030204" pitchFamily="18" charset="0"/>
                        <a:cs typeface="Arial" panose="020B0604020202020204" pitchFamily="34" charset="0"/>
                      </a:rPr>
                      <m:t>𝑂</m:t>
                    </m:r>
                  </m:oMath>
                </a14:m>
                <a:r>
                  <a:rPr lang="vi-VN" sz="3400">
                    <a:solidFill>
                      <a:prstClr val="black"/>
                    </a:solidFill>
                    <a:cs typeface="Arial" panose="020B0604020202020204" pitchFamily="34" charset="0"/>
                  </a:rPr>
                  <a:t>, có chung </a:t>
                </a:r>
                <a:r>
                  <a:rPr lang="vi-VN" sz="3400">
                    <a:solidFill>
                      <a:prstClr val="black"/>
                    </a:solidFill>
                    <a:cs typeface="Arial" panose="020B0604020202020204" pitchFamily="34" charset="0"/>
                  </a:rPr>
                  <a:t>cạnh </a:t>
                </a:r>
                <a14:m>
                  <m:oMath xmlns:m="http://schemas.openxmlformats.org/officeDocument/2006/math">
                    <m:r>
                      <a:rPr lang="en-US" sz="3400" i="1" smtClean="0">
                        <a:solidFill>
                          <a:prstClr val="black"/>
                        </a:solidFill>
                        <a:latin typeface="Cambria Math" panose="02040503050406030204" pitchFamily="18" charset="0"/>
                        <a:cs typeface="Arial" panose="020B0604020202020204" pitchFamily="34" charset="0"/>
                      </a:rPr>
                      <m:t>𝑆</m:t>
                    </m:r>
                    <m:r>
                      <a:rPr lang="vi-VN" sz="3400" i="1" smtClean="0">
                        <a:solidFill>
                          <a:prstClr val="black"/>
                        </a:solidFill>
                        <a:latin typeface="Cambria Math" panose="02040503050406030204" pitchFamily="18" charset="0"/>
                        <a:cs typeface="Arial" panose="020B0604020202020204" pitchFamily="34" charset="0"/>
                      </a:rPr>
                      <m:t>𝑂</m:t>
                    </m:r>
                  </m:oMath>
                </a14:m>
                <a:r>
                  <a:rPr lang="vi-VN" sz="3400" smtClean="0">
                    <a:solidFill>
                      <a:prstClr val="black"/>
                    </a:solidFill>
                    <a:cs typeface="Arial" panose="020B0604020202020204" pitchFamily="34" charset="0"/>
                  </a:rPr>
                  <a:t> </a:t>
                </a:r>
                <a:r>
                  <a:rPr lang="vi-VN" sz="3400">
                    <a:solidFill>
                      <a:prstClr val="black"/>
                    </a:solidFill>
                    <a:cs typeface="Arial" panose="020B0604020202020204" pitchFamily="34" charset="0"/>
                  </a:rPr>
                  <a:t>và có các cạnh </a:t>
                </a:r>
                <a14:m>
                  <m:oMath xmlns:m="http://schemas.openxmlformats.org/officeDocument/2006/math">
                    <m:r>
                      <a:rPr lang="vi-VN" sz="3400" i="1">
                        <a:solidFill>
                          <a:prstClr val="black"/>
                        </a:solidFill>
                        <a:latin typeface="Cambria Math" panose="02040503050406030204" pitchFamily="18" charset="0"/>
                        <a:cs typeface="Arial" panose="020B0604020202020204" pitchFamily="34" charset="0"/>
                      </a:rPr>
                      <m:t>𝑂</m:t>
                    </m:r>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kern="100">
                            <a:latin typeface="Cambria Math" panose="02040503050406030204" pitchFamily="18" charset="0"/>
                            <a:ea typeface="Calibri" panose="020F0502020204030204" pitchFamily="34" charset="0"/>
                            <a:cs typeface="Times New Roman" panose="02020603050405020304" pitchFamily="18" charset="0"/>
                          </a:rPr>
                          <m:t>1</m:t>
                        </m:r>
                      </m:sub>
                    </m:sSub>
                    <m:r>
                      <a:rPr lang="vi-VN" sz="3400" i="1">
                        <a:solidFill>
                          <a:prstClr val="black"/>
                        </a:solidFill>
                        <a:latin typeface="Cambria Math" panose="02040503050406030204" pitchFamily="18" charset="0"/>
                        <a:cs typeface="Arial" panose="020B0604020202020204" pitchFamily="34" charset="0"/>
                      </a:rPr>
                      <m:t>, </m:t>
                    </m:r>
                    <m:r>
                      <a:rPr lang="vi-VN" sz="3400" i="1">
                        <a:solidFill>
                          <a:prstClr val="black"/>
                        </a:solidFill>
                        <a:latin typeface="Cambria Math" panose="02040503050406030204" pitchFamily="18" charset="0"/>
                        <a:cs typeface="Arial" panose="020B0604020202020204" pitchFamily="34" charset="0"/>
                      </a:rPr>
                      <m:t>𝑂</m:t>
                    </m:r>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kern="100">
                            <a:latin typeface="Cambria Math" panose="02040503050406030204" pitchFamily="18" charset="0"/>
                            <a:ea typeface="Calibri" panose="020F0502020204030204" pitchFamily="34" charset="0"/>
                            <a:cs typeface="Times New Roman" panose="02020603050405020304" pitchFamily="18" charset="0"/>
                          </a:rPr>
                          <m:t>2</m:t>
                        </m:r>
                      </m:sub>
                    </m:sSub>
                    <m:r>
                      <a:rPr lang="vi-VN" sz="3400" i="1">
                        <a:solidFill>
                          <a:prstClr val="black"/>
                        </a:solidFill>
                        <a:latin typeface="Cambria Math" panose="02040503050406030204" pitchFamily="18" charset="0"/>
                        <a:cs typeface="Arial" panose="020B0604020202020204" pitchFamily="34" charset="0"/>
                      </a:rPr>
                      <m:t>,…</m:t>
                    </m:r>
                    <m:r>
                      <a:rPr lang="en-US" sz="3400" b="0" i="1" smtClean="0">
                        <a:solidFill>
                          <a:prstClr val="black"/>
                        </a:solidFill>
                        <a:latin typeface="Cambria Math" panose="02040503050406030204" pitchFamily="18" charset="0"/>
                        <a:cs typeface="Arial" panose="020B0604020202020204" pitchFamily="34" charset="0"/>
                      </a:rPr>
                      <m:t>,</m:t>
                    </m:r>
                    <m:r>
                      <a:rPr lang="vi-VN" sz="3400" i="1">
                        <a:solidFill>
                          <a:prstClr val="black"/>
                        </a:solidFill>
                        <a:latin typeface="Cambria Math" panose="02040503050406030204" pitchFamily="18" charset="0"/>
                        <a:cs typeface="Arial" panose="020B0604020202020204" pitchFamily="34" charset="0"/>
                      </a:rPr>
                      <m:t>𝑂</m:t>
                    </m:r>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i="1" kern="100">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400" smtClean="0">
                    <a:solidFill>
                      <a:prstClr val="black"/>
                    </a:solidFill>
                    <a:cs typeface="Arial" panose="020B0604020202020204" pitchFamily="34" charset="0"/>
                  </a:rPr>
                  <a:t> </a:t>
                </a:r>
                <a:r>
                  <a:rPr lang="vi-VN" sz="3400" smtClean="0">
                    <a:solidFill>
                      <a:prstClr val="black"/>
                    </a:solidFill>
                    <a:cs typeface="Arial" panose="020B0604020202020204" pitchFamily="34" charset="0"/>
                  </a:rPr>
                  <a:t>bằng </a:t>
                </a:r>
                <a:r>
                  <a:rPr lang="vi-VN" sz="3400">
                    <a:solidFill>
                      <a:prstClr val="black"/>
                    </a:solidFill>
                    <a:cs typeface="Arial" panose="020B0604020202020204" pitchFamily="34" charset="0"/>
                  </a:rPr>
                  <a:t>nhau, do đó chúng bằng nhau</a:t>
                </a:r>
                <a:r>
                  <a:rPr lang="vi-VN" sz="3400">
                    <a:solidFill>
                      <a:prstClr val="black"/>
                    </a:solidFill>
                    <a:cs typeface="Arial" panose="020B0604020202020204" pitchFamily="34" charset="0"/>
                  </a:rPr>
                  <a:t>. </a:t>
                </a:r>
                <a:endParaRPr lang="en-US" sz="3400" smtClean="0">
                  <a:solidFill>
                    <a:prstClr val="black"/>
                  </a:solidFill>
                  <a:cs typeface="Arial" panose="020B0604020202020204" pitchFamily="34" charset="0"/>
                </a:endParaRPr>
              </a:p>
              <a:p>
                <a:pPr lvl="0" algn="just">
                  <a:lnSpc>
                    <a:spcPct val="150000"/>
                  </a:lnSpc>
                </a:pPr>
                <a:r>
                  <a:rPr lang="vi-VN" sz="3400" smtClean="0">
                    <a:solidFill>
                      <a:prstClr val="black"/>
                    </a:solidFill>
                    <a:cs typeface="Arial" panose="020B0604020202020204" pitchFamily="34" charset="0"/>
                  </a:rPr>
                  <a:t>Vậy </a:t>
                </a:r>
                <a14:m>
                  <m:oMath xmlns:m="http://schemas.openxmlformats.org/officeDocument/2006/math">
                    <m:acc>
                      <m:accPr>
                        <m:chr m:val="̂"/>
                        <m:ctrlPr>
                          <a:rPr lang="vi-VN" sz="3400" i="1" smtClean="0">
                            <a:solidFill>
                              <a:prstClr val="black"/>
                            </a:solidFill>
                            <a:latin typeface="Cambria Math" panose="02040503050406030204" pitchFamily="18" charset="0"/>
                            <a:cs typeface="Arial" panose="020B0604020202020204" pitchFamily="34" charset="0"/>
                          </a:rPr>
                        </m:ctrlPr>
                      </m:accPr>
                      <m:e>
                        <m:r>
                          <a:rPr lang="vi-VN" sz="3400" i="1">
                            <a:solidFill>
                              <a:prstClr val="black"/>
                            </a:solidFill>
                            <a:latin typeface="Cambria Math" panose="02040503050406030204" pitchFamily="18" charset="0"/>
                            <a:cs typeface="Arial" panose="020B0604020202020204" pitchFamily="34" charset="0"/>
                          </a:rPr>
                          <m:t>𝑆</m:t>
                        </m:r>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kern="100">
                                <a:latin typeface="Cambria Math" panose="02040503050406030204" pitchFamily="18" charset="0"/>
                                <a:ea typeface="Calibri" panose="020F0502020204030204" pitchFamily="34" charset="0"/>
                                <a:cs typeface="Times New Roman" panose="02020603050405020304" pitchFamily="18" charset="0"/>
                              </a:rPr>
                              <m:t>1</m:t>
                            </m:r>
                          </m:sub>
                        </m:sSub>
                        <m:r>
                          <a:rPr lang="vi-VN" sz="3400" i="1">
                            <a:solidFill>
                              <a:prstClr val="black"/>
                            </a:solidFill>
                            <a:latin typeface="Cambria Math" panose="02040503050406030204" pitchFamily="18" charset="0"/>
                            <a:cs typeface="Arial" panose="020B0604020202020204" pitchFamily="34" charset="0"/>
                          </a:rPr>
                          <m:t>𝑂</m:t>
                        </m:r>
                      </m:e>
                    </m:acc>
                    <m:r>
                      <a:rPr lang="vi-VN" sz="3400" i="1" smtClean="0">
                        <a:solidFill>
                          <a:prstClr val="black"/>
                        </a:solidFill>
                        <a:latin typeface="Cambria Math" panose="02040503050406030204" pitchFamily="18" charset="0"/>
                        <a:cs typeface="Arial" panose="020B0604020202020204" pitchFamily="34" charset="0"/>
                      </a:rPr>
                      <m:t> =</m:t>
                    </m:r>
                    <m:acc>
                      <m:accPr>
                        <m:chr m:val="̂"/>
                        <m:ctrlPr>
                          <a:rPr lang="vi-VN" sz="3400" i="1">
                            <a:solidFill>
                              <a:prstClr val="black"/>
                            </a:solidFill>
                            <a:latin typeface="Cambria Math" panose="02040503050406030204" pitchFamily="18" charset="0"/>
                            <a:cs typeface="Arial" panose="020B0604020202020204" pitchFamily="34" charset="0"/>
                          </a:rPr>
                        </m:ctrlPr>
                      </m:accPr>
                      <m:e>
                        <m:r>
                          <a:rPr lang="vi-VN" sz="3400" i="1">
                            <a:solidFill>
                              <a:prstClr val="black"/>
                            </a:solidFill>
                            <a:latin typeface="Cambria Math" panose="02040503050406030204" pitchFamily="18" charset="0"/>
                            <a:cs typeface="Arial" panose="020B0604020202020204" pitchFamily="34" charset="0"/>
                          </a:rPr>
                          <m:t>𝑆</m:t>
                        </m:r>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b="0" i="1" kern="100" smtClean="0">
                                <a:latin typeface="Cambria Math" panose="02040503050406030204" pitchFamily="18" charset="0"/>
                                <a:ea typeface="Calibri" panose="020F0502020204030204" pitchFamily="34" charset="0"/>
                                <a:cs typeface="Times New Roman" panose="02020603050405020304" pitchFamily="18" charset="0"/>
                              </a:rPr>
                              <m:t>2</m:t>
                            </m:r>
                          </m:sub>
                        </m:sSub>
                        <m:r>
                          <a:rPr lang="vi-VN" sz="3400" i="1">
                            <a:solidFill>
                              <a:prstClr val="black"/>
                            </a:solidFill>
                            <a:latin typeface="Cambria Math" panose="02040503050406030204" pitchFamily="18" charset="0"/>
                            <a:cs typeface="Arial" panose="020B0604020202020204" pitchFamily="34" charset="0"/>
                          </a:rPr>
                          <m:t>𝑂</m:t>
                        </m:r>
                      </m:e>
                    </m:acc>
                    <m:r>
                      <a:rPr lang="vi-VN" sz="3400" i="1">
                        <a:solidFill>
                          <a:prstClr val="black"/>
                        </a:solidFill>
                        <a:latin typeface="Cambria Math" panose="02040503050406030204" pitchFamily="18" charset="0"/>
                        <a:cs typeface="Arial" panose="020B0604020202020204" pitchFamily="34" charset="0"/>
                      </a:rPr>
                      <m:t>=</m:t>
                    </m:r>
                    <m:r>
                      <a:rPr lang="en-US" sz="3400" b="0" i="1" smtClean="0">
                        <a:solidFill>
                          <a:prstClr val="black"/>
                        </a:solidFill>
                        <a:latin typeface="Cambria Math" panose="02040503050406030204" pitchFamily="18" charset="0"/>
                        <a:cs typeface="Arial" panose="020B0604020202020204" pitchFamily="34" charset="0"/>
                      </a:rPr>
                      <m:t>…=</m:t>
                    </m:r>
                    <m:acc>
                      <m:accPr>
                        <m:chr m:val="̂"/>
                        <m:ctrlPr>
                          <a:rPr lang="vi-VN" sz="3400" i="1">
                            <a:solidFill>
                              <a:prstClr val="black"/>
                            </a:solidFill>
                            <a:latin typeface="Cambria Math" panose="02040503050406030204" pitchFamily="18" charset="0"/>
                            <a:cs typeface="Arial" panose="020B0604020202020204" pitchFamily="34" charset="0"/>
                          </a:rPr>
                        </m:ctrlPr>
                      </m:accPr>
                      <m:e>
                        <m:r>
                          <a:rPr lang="vi-VN" sz="3400" i="1">
                            <a:solidFill>
                              <a:prstClr val="black"/>
                            </a:solidFill>
                            <a:latin typeface="Cambria Math" panose="02040503050406030204" pitchFamily="18" charset="0"/>
                            <a:cs typeface="Arial" panose="020B0604020202020204" pitchFamily="34" charset="0"/>
                          </a:rPr>
                          <m:t>𝑆</m:t>
                        </m:r>
                        <m:sSub>
                          <m:sSub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400" b="0" i="1" kern="100" smtClean="0">
                                <a:latin typeface="Cambria Math" panose="02040503050406030204" pitchFamily="18" charset="0"/>
                                <a:ea typeface="Calibri" panose="020F0502020204030204" pitchFamily="34" charset="0"/>
                                <a:cs typeface="Times New Roman" panose="02020603050405020304" pitchFamily="18" charset="0"/>
                              </a:rPr>
                              <m:t>𝑛</m:t>
                            </m:r>
                          </m:sub>
                        </m:sSub>
                        <m:r>
                          <a:rPr lang="vi-VN" sz="3400" i="1">
                            <a:solidFill>
                              <a:prstClr val="black"/>
                            </a:solidFill>
                            <a:latin typeface="Cambria Math" panose="02040503050406030204" pitchFamily="18" charset="0"/>
                            <a:cs typeface="Arial" panose="020B0604020202020204" pitchFamily="34" charset="0"/>
                          </a:rPr>
                          <m:t>𝑂</m:t>
                        </m:r>
                      </m:e>
                    </m:acc>
                    <m:r>
                      <a:rPr lang="vi-VN" sz="3400" i="1">
                        <a:solidFill>
                          <a:prstClr val="black"/>
                        </a:solidFill>
                        <a:latin typeface="Cambria Math" panose="02040503050406030204" pitchFamily="18" charset="0"/>
                        <a:cs typeface="Arial" panose="020B0604020202020204" pitchFamily="34" charset="0"/>
                      </a:rPr>
                      <m:t> </m:t>
                    </m:r>
                  </m:oMath>
                </a14:m>
                <a:r>
                  <a:rPr lang="vi-VN" sz="3400" smtClean="0">
                    <a:solidFill>
                      <a:prstClr val="black"/>
                    </a:solidFill>
                    <a:cs typeface="Arial" panose="020B0604020202020204" pitchFamily="34" charset="0"/>
                  </a:rPr>
                  <a:t>, </a:t>
                </a:r>
                <a:r>
                  <a:rPr lang="vi-VN" sz="3400">
                    <a:solidFill>
                      <a:prstClr val="black"/>
                    </a:solidFill>
                    <a:cs typeface="Arial" panose="020B0604020202020204" pitchFamily="34" charset="0"/>
                  </a:rPr>
                  <a:t>tức là các cạnh bên của hình chóp tạo với mặt phẳng </a:t>
                </a:r>
                <a:r>
                  <a:rPr lang="vi-VN" sz="3400">
                    <a:solidFill>
                      <a:prstClr val="black"/>
                    </a:solidFill>
                    <a:cs typeface="Arial" panose="020B0604020202020204" pitchFamily="34" charset="0"/>
                  </a:rPr>
                  <a:t>đáy </a:t>
                </a:r>
                <a:r>
                  <a:rPr lang="vi-VN" sz="3400" smtClean="0">
                    <a:solidFill>
                      <a:prstClr val="black"/>
                    </a:solidFill>
                    <a:cs typeface="Arial" panose="020B0604020202020204" pitchFamily="34" charset="0"/>
                  </a:rPr>
                  <a:t>các</a:t>
                </a:r>
                <a:r>
                  <a:rPr lang="en-US" sz="3400" smtClean="0">
                    <a:solidFill>
                      <a:prstClr val="black"/>
                    </a:solidFill>
                    <a:cs typeface="Arial" panose="020B0604020202020204" pitchFamily="34" charset="0"/>
                  </a:rPr>
                  <a:t> </a:t>
                </a:r>
                <a:r>
                  <a:rPr lang="vi-VN" sz="3400" smtClean="0">
                    <a:solidFill>
                      <a:prstClr val="black"/>
                    </a:solidFill>
                    <a:cs typeface="Arial" panose="020B0604020202020204" pitchFamily="34" charset="0"/>
                  </a:rPr>
                  <a:t>góc </a:t>
                </a:r>
                <a:r>
                  <a:rPr lang="vi-VN" sz="3400">
                    <a:solidFill>
                      <a:prstClr val="black"/>
                    </a:solidFill>
                    <a:cs typeface="Arial" panose="020B0604020202020204" pitchFamily="34" charset="0"/>
                  </a:rPr>
                  <a:t>bằng </a:t>
                </a:r>
                <a:r>
                  <a:rPr lang="vi-VN" sz="3400">
                    <a:solidFill>
                      <a:prstClr val="black"/>
                    </a:solidFill>
                    <a:cs typeface="Arial" panose="020B0604020202020204" pitchFamily="34" charset="0"/>
                  </a:rPr>
                  <a:t>nhau</a:t>
                </a:r>
                <a:r>
                  <a:rPr lang="vi-VN" sz="3400" smtClean="0">
                    <a:solidFill>
                      <a:prstClr val="black"/>
                    </a:solidFill>
                    <a:cs typeface="Arial" panose="020B0604020202020204" pitchFamily="34" charset="0"/>
                  </a:rPr>
                  <a:t>.</a:t>
                </a:r>
                <a:endParaRPr lang="vi-VN" sz="3400">
                  <a:solidFill>
                    <a:prstClr val="black"/>
                  </a:solidFill>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164962" y="2694116"/>
                <a:ext cx="11480796" cy="7097584"/>
              </a:xfrm>
              <a:prstGeom prst="rect">
                <a:avLst/>
              </a:prstGeom>
              <a:blipFill>
                <a:blip r:embed="rId3"/>
                <a:stretch>
                  <a:fillRect l="-1486" r="-1433" b="-1890"/>
                </a:stretch>
              </a:blipFill>
            </p:spPr>
            <p:txBody>
              <a:bodyPr/>
              <a:lstStyle/>
              <a:p>
                <a:r>
                  <a:rPr lang="en-US">
                    <a:noFill/>
                  </a:rPr>
                  <a:t> </a:t>
                </a:r>
              </a:p>
            </p:txBody>
          </p:sp>
        </mc:Fallback>
      </mc:AlternateContent>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13643" y="2988855"/>
            <a:ext cx="5197572" cy="5119609"/>
          </a:xfrm>
          <a:prstGeom prst="rect">
            <a:avLst/>
          </a:prstGeom>
        </p:spPr>
      </p:pic>
    </p:spTree>
    <p:extLst>
      <p:ext uri="{BB962C8B-B14F-4D97-AF65-F5344CB8AC3E}">
        <p14:creationId xmlns:p14="http://schemas.microsoft.com/office/powerpoint/2010/main" val="1361221292"/>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barn(inVertical)">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down)">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up)">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9" dur="500"/>
                                        <p:tgtEl>
                                          <p:spTgt spid="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barn(inVertical)">
                                      <p:cBhvr>
                                        <p:cTn id="4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8"/>
          <p:cNvGrpSpPr/>
          <p:nvPr/>
        </p:nvGrpSpPr>
        <p:grpSpPr>
          <a:xfrm>
            <a:off x="228600" y="174458"/>
            <a:ext cx="17830800" cy="99060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35"/>
          <p:cNvSpPr txBox="1"/>
          <p:nvPr/>
        </p:nvSpPr>
        <p:spPr>
          <a:xfrm>
            <a:off x="501611" y="312906"/>
            <a:ext cx="17284777" cy="166199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en-US" sz="3400" b="1" i="0" u="none" strike="noStrike" kern="0" cap="none" spc="0" normalizeH="0" baseline="0" noProof="0" smtClean="0">
                <a:ln>
                  <a:noFill/>
                </a:ln>
                <a:solidFill>
                  <a:srgbClr val="FDFDFD"/>
                </a:solidFill>
                <a:effectLst/>
                <a:highlight>
                  <a:srgbClr val="CE4D8E"/>
                </a:highlight>
                <a:uLnTx/>
                <a:uFillTx/>
                <a:latin typeface="Arial" panose="020B0604020202020204" pitchFamily="34" charset="0"/>
                <a:ea typeface="+mn-ea"/>
                <a:cs typeface="Arial" panose="020B0604020202020204" pitchFamily="34" charset="0"/>
                <a:sym typeface="Arial"/>
              </a:rPr>
              <a:t>Ví dụ 7:</a:t>
            </a:r>
            <a:r>
              <a:rPr kumimoji="0" lang="en-US" sz="3400" b="0" i="0" u="none" strike="noStrike" kern="1200" cap="none" spc="0" normalizeH="0" baseline="0" noProof="0" smtClean="0">
                <a:ln>
                  <a:noFill/>
                </a:ln>
                <a:solidFill>
                  <a:srgbClr val="FDFDFD"/>
                </a:solidFill>
                <a:effectLst/>
                <a:uLnTx/>
                <a:uFillTx/>
                <a:latin typeface="Arial" panose="020B0604020202020204" pitchFamily="34" charset="0"/>
                <a:ea typeface="+mn-ea"/>
                <a:cs typeface="Arial" panose="020B0604020202020204" pitchFamily="34" charset="0"/>
                <a:sym typeface="Arial"/>
              </a:rPr>
              <a:t> </a:t>
            </a:r>
            <a:r>
              <a:rPr kumimoji="0" lang="vi-VN" sz="34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Chứng </a:t>
            </a:r>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minh rằng một hình chóp là đều khi và chỉ khi đáy của nó là một đa giác đều và các cạnh bên tạo với mặt phẳng đáy các góc bằng nhau.</a:t>
            </a:r>
          </a:p>
        </p:txBody>
      </p:sp>
      <p:sp>
        <p:nvSpPr>
          <p:cNvPr id="37" name="Rectangle 36"/>
          <p:cNvSpPr/>
          <p:nvPr/>
        </p:nvSpPr>
        <p:spPr>
          <a:xfrm>
            <a:off x="838201" y="2016394"/>
            <a:ext cx="1156086" cy="78021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4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42" name="Picture 41"/>
          <p:cNvPicPr>
            <a:picLocks noChangeAspect="1"/>
          </p:cNvPicPr>
          <p:nvPr/>
        </p:nvPicPr>
        <p:blipFill>
          <a:blip r:embed="rId2"/>
          <a:stretch>
            <a:fillRect/>
          </a:stretch>
        </p:blipFill>
        <p:spPr>
          <a:xfrm rot="10800000">
            <a:off x="80104" y="9244529"/>
            <a:ext cx="1336140" cy="1203630"/>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144909" y="2655236"/>
                <a:ext cx="11480796" cy="6915868"/>
              </a:xfrm>
              <a:prstGeom prst="rect">
                <a:avLst/>
              </a:prstGeom>
            </p:spPr>
            <p:txBody>
              <a:bodyPr wrap="square">
                <a:spAutoFit/>
              </a:bodyPr>
              <a:lstStyle/>
              <a:p>
                <a:pPr lvl="0" algn="just">
                  <a:lnSpc>
                    <a:spcPct val="150000"/>
                  </a:lnSpc>
                  <a:spcBef>
                    <a:spcPts val="600"/>
                  </a:spcBef>
                  <a:spcAft>
                    <a:spcPts val="600"/>
                  </a:spcAft>
                </a:pPr>
                <a:r>
                  <a:rPr lang="vi-VN" sz="3400" smtClean="0">
                    <a:solidFill>
                      <a:prstClr val="black"/>
                    </a:solidFill>
                    <a:cs typeface="Arial" panose="020B0604020202020204" pitchFamily="34" charset="0"/>
                  </a:rPr>
                  <a:t>Ngược lại, giả sử hình chóp có đáy là đa giác đều và các cạnh bên tạo với mặt phẳng đáy các góc bằng nhau</a:t>
                </a:r>
                <a:r>
                  <a:rPr lang="vi-VN" sz="3400">
                    <a:solidFill>
                      <a:prstClr val="black"/>
                    </a:solidFill>
                    <a:cs typeface="Arial" panose="020B0604020202020204" pitchFamily="34" charset="0"/>
                  </a:rPr>
                  <a:t>. </a:t>
                </a:r>
                <a:endParaRPr lang="en-US" sz="3400" smtClean="0">
                  <a:solidFill>
                    <a:prstClr val="black"/>
                  </a:solidFill>
                  <a:cs typeface="Arial" panose="020B0604020202020204" pitchFamily="34" charset="0"/>
                </a:endParaRPr>
              </a:p>
              <a:p>
                <a:pPr lvl="0" algn="just">
                  <a:lnSpc>
                    <a:spcPct val="150000"/>
                  </a:lnSpc>
                  <a:spcBef>
                    <a:spcPts val="600"/>
                  </a:spcBef>
                  <a:spcAft>
                    <a:spcPts val="600"/>
                  </a:spcAft>
                </a:pPr>
                <a:r>
                  <a:rPr lang="vi-VN" sz="3400" smtClean="0">
                    <a:solidFill>
                      <a:prstClr val="black"/>
                    </a:solidFill>
                    <a:cs typeface="Arial" panose="020B0604020202020204" pitchFamily="34" charset="0"/>
                  </a:rPr>
                  <a:t>Khi </a:t>
                </a:r>
                <a:r>
                  <a:rPr lang="vi-VN" sz="3400">
                    <a:solidFill>
                      <a:prstClr val="black"/>
                    </a:solidFill>
                    <a:cs typeface="Arial" panose="020B0604020202020204" pitchFamily="34" charset="0"/>
                  </a:rPr>
                  <a:t>đó, </a:t>
                </a:r>
                <a14:m>
                  <m:oMath xmlns:m="http://schemas.openxmlformats.org/officeDocument/2006/math">
                    <m:acc>
                      <m:accPr>
                        <m:chr m:val="̂"/>
                        <m:ctrlPr>
                          <a:rPr lang="vi-VN" sz="3400" i="1">
                            <a:solidFill>
                              <a:prstClr val="black"/>
                            </a:solidFill>
                            <a:cs typeface="Arial" panose="020B0604020202020204" pitchFamily="34" charset="0"/>
                          </a:rPr>
                        </m:ctrlPr>
                      </m:accPr>
                      <m:e>
                        <m:r>
                          <a:rPr lang="vi-VN" sz="3400" i="1">
                            <a:solidFill>
                              <a:prstClr val="black"/>
                            </a:solidFill>
                            <a:cs typeface="Arial" panose="020B0604020202020204" pitchFamily="34" charset="0"/>
                          </a:rPr>
                          <m:t>𝑆</m:t>
                        </m:r>
                        <m:sSub>
                          <m:sSubPr>
                            <m:ctrlPr>
                              <a:rPr lang="en-US" sz="3400" i="1" kern="100">
                                <a:solidFill>
                                  <a:prstClr val="black"/>
                                </a:solidFill>
                                <a:ea typeface="Calibri" panose="020F0502020204030204" pitchFamily="34" charset="0"/>
                                <a:cs typeface="Times New Roman" panose="02020603050405020304" pitchFamily="18" charset="0"/>
                              </a:rPr>
                            </m:ctrlPr>
                          </m:sSubPr>
                          <m:e>
                            <m:r>
                              <a:rPr lang="en-US" sz="3400" i="1" kern="100">
                                <a:solidFill>
                                  <a:prstClr val="black"/>
                                </a:solidFill>
                                <a:ea typeface="Calibri" panose="020F0502020204030204" pitchFamily="34" charset="0"/>
                                <a:cs typeface="Times New Roman" panose="02020603050405020304" pitchFamily="18" charset="0"/>
                              </a:rPr>
                              <m:t>𝐴</m:t>
                            </m:r>
                          </m:e>
                          <m:sub>
                            <m:r>
                              <a:rPr lang="en-US" sz="3400" kern="100">
                                <a:solidFill>
                                  <a:prstClr val="black"/>
                                </a:solidFill>
                                <a:ea typeface="Calibri" panose="020F0502020204030204" pitchFamily="34" charset="0"/>
                                <a:cs typeface="Times New Roman" panose="02020603050405020304" pitchFamily="18" charset="0"/>
                              </a:rPr>
                              <m:t>1</m:t>
                            </m:r>
                          </m:sub>
                        </m:sSub>
                        <m:r>
                          <a:rPr lang="vi-VN" sz="3400" i="1">
                            <a:solidFill>
                              <a:prstClr val="black"/>
                            </a:solidFill>
                            <a:cs typeface="Arial" panose="020B0604020202020204" pitchFamily="34" charset="0"/>
                          </a:rPr>
                          <m:t>𝑂</m:t>
                        </m:r>
                      </m:e>
                    </m:acc>
                    <m:r>
                      <a:rPr lang="vi-VN" sz="3400" i="1">
                        <a:solidFill>
                          <a:prstClr val="black"/>
                        </a:solidFill>
                        <a:cs typeface="Arial" panose="020B0604020202020204" pitchFamily="34" charset="0"/>
                      </a:rPr>
                      <m:t> =</m:t>
                    </m:r>
                    <m:acc>
                      <m:accPr>
                        <m:chr m:val="̂"/>
                        <m:ctrlPr>
                          <a:rPr lang="vi-VN" sz="3400" i="1">
                            <a:solidFill>
                              <a:prstClr val="black"/>
                            </a:solidFill>
                            <a:cs typeface="Arial" panose="020B0604020202020204" pitchFamily="34" charset="0"/>
                          </a:rPr>
                        </m:ctrlPr>
                      </m:accPr>
                      <m:e>
                        <m:r>
                          <a:rPr lang="vi-VN" sz="3400" i="1">
                            <a:solidFill>
                              <a:prstClr val="black"/>
                            </a:solidFill>
                            <a:cs typeface="Arial" panose="020B0604020202020204" pitchFamily="34" charset="0"/>
                          </a:rPr>
                          <m:t>𝑆</m:t>
                        </m:r>
                        <m:sSub>
                          <m:sSubPr>
                            <m:ctrlPr>
                              <a:rPr lang="en-US" sz="3400" i="1" kern="100">
                                <a:solidFill>
                                  <a:prstClr val="black"/>
                                </a:solidFill>
                                <a:ea typeface="Calibri" panose="020F0502020204030204" pitchFamily="34" charset="0"/>
                                <a:cs typeface="Times New Roman" panose="02020603050405020304" pitchFamily="18" charset="0"/>
                              </a:rPr>
                            </m:ctrlPr>
                          </m:sSubPr>
                          <m:e>
                            <m:r>
                              <a:rPr lang="en-US" sz="3400" i="1" kern="100">
                                <a:solidFill>
                                  <a:prstClr val="black"/>
                                </a:solidFill>
                                <a:ea typeface="Calibri" panose="020F0502020204030204" pitchFamily="34" charset="0"/>
                                <a:cs typeface="Times New Roman" panose="02020603050405020304" pitchFamily="18" charset="0"/>
                              </a:rPr>
                              <m:t>𝐴</m:t>
                            </m:r>
                          </m:e>
                          <m:sub>
                            <m:r>
                              <a:rPr lang="en-US" sz="3400" i="1" kern="100">
                                <a:solidFill>
                                  <a:prstClr val="black"/>
                                </a:solidFill>
                                <a:ea typeface="Calibri" panose="020F0502020204030204" pitchFamily="34" charset="0"/>
                                <a:cs typeface="Times New Roman" panose="02020603050405020304" pitchFamily="18" charset="0"/>
                              </a:rPr>
                              <m:t>2</m:t>
                            </m:r>
                          </m:sub>
                        </m:sSub>
                        <m:r>
                          <a:rPr lang="vi-VN" sz="3400" i="1">
                            <a:solidFill>
                              <a:prstClr val="black"/>
                            </a:solidFill>
                            <a:cs typeface="Arial" panose="020B0604020202020204" pitchFamily="34" charset="0"/>
                          </a:rPr>
                          <m:t>𝑂</m:t>
                        </m:r>
                      </m:e>
                    </m:acc>
                    <m:r>
                      <a:rPr lang="vi-VN" sz="3400" i="1">
                        <a:solidFill>
                          <a:prstClr val="black"/>
                        </a:solidFill>
                        <a:cs typeface="Arial" panose="020B0604020202020204" pitchFamily="34" charset="0"/>
                      </a:rPr>
                      <m:t>=</m:t>
                    </m:r>
                    <m:r>
                      <a:rPr lang="en-US" sz="3400" i="1">
                        <a:solidFill>
                          <a:prstClr val="black"/>
                        </a:solidFill>
                        <a:cs typeface="Arial" panose="020B0604020202020204" pitchFamily="34" charset="0"/>
                      </a:rPr>
                      <m:t>…=</m:t>
                    </m:r>
                    <m:acc>
                      <m:accPr>
                        <m:chr m:val="̂"/>
                        <m:ctrlPr>
                          <a:rPr lang="vi-VN" sz="3400" i="1">
                            <a:solidFill>
                              <a:prstClr val="black"/>
                            </a:solidFill>
                            <a:cs typeface="Arial" panose="020B0604020202020204" pitchFamily="34" charset="0"/>
                          </a:rPr>
                        </m:ctrlPr>
                      </m:accPr>
                      <m:e>
                        <m:r>
                          <a:rPr lang="vi-VN" sz="3400" i="1">
                            <a:solidFill>
                              <a:prstClr val="black"/>
                            </a:solidFill>
                            <a:cs typeface="Arial" panose="020B0604020202020204" pitchFamily="34" charset="0"/>
                          </a:rPr>
                          <m:t>𝑆</m:t>
                        </m:r>
                        <m:sSub>
                          <m:sSubPr>
                            <m:ctrlPr>
                              <a:rPr lang="en-US" sz="3400" i="1" kern="100">
                                <a:solidFill>
                                  <a:prstClr val="black"/>
                                </a:solidFill>
                                <a:ea typeface="Calibri" panose="020F0502020204030204" pitchFamily="34" charset="0"/>
                                <a:cs typeface="Times New Roman" panose="02020603050405020304" pitchFamily="18" charset="0"/>
                              </a:rPr>
                            </m:ctrlPr>
                          </m:sSubPr>
                          <m:e>
                            <m:r>
                              <a:rPr lang="en-US" sz="3400" i="1" kern="100">
                                <a:solidFill>
                                  <a:prstClr val="black"/>
                                </a:solidFill>
                                <a:ea typeface="Calibri" panose="020F0502020204030204" pitchFamily="34" charset="0"/>
                                <a:cs typeface="Times New Roman" panose="02020603050405020304" pitchFamily="18" charset="0"/>
                              </a:rPr>
                              <m:t>𝐴</m:t>
                            </m:r>
                          </m:e>
                          <m:sub>
                            <m:r>
                              <a:rPr lang="en-US" sz="3400" i="1" kern="100">
                                <a:solidFill>
                                  <a:prstClr val="black"/>
                                </a:solidFill>
                                <a:ea typeface="Calibri" panose="020F0502020204030204" pitchFamily="34" charset="0"/>
                                <a:cs typeface="Times New Roman" panose="02020603050405020304" pitchFamily="18" charset="0"/>
                              </a:rPr>
                              <m:t>𝑛</m:t>
                            </m:r>
                          </m:sub>
                        </m:sSub>
                        <m:r>
                          <a:rPr lang="vi-VN" sz="3400" i="1">
                            <a:solidFill>
                              <a:prstClr val="black"/>
                            </a:solidFill>
                            <a:cs typeface="Arial" panose="020B0604020202020204" pitchFamily="34" charset="0"/>
                          </a:rPr>
                          <m:t>𝑂</m:t>
                        </m:r>
                      </m:e>
                    </m:acc>
                  </m:oMath>
                </a14:m>
                <a:r>
                  <a:rPr lang="vi-VN" sz="3400">
                    <a:solidFill>
                      <a:prstClr val="black"/>
                    </a:solidFill>
                    <a:cs typeface="Arial" panose="020B0604020202020204" pitchFamily="34" charset="0"/>
                  </a:rPr>
                  <a:t>. </a:t>
                </a:r>
                <a:endParaRPr lang="en-US" sz="3400" smtClean="0">
                  <a:solidFill>
                    <a:prstClr val="black"/>
                  </a:solidFill>
                  <a:cs typeface="Arial" panose="020B0604020202020204" pitchFamily="34" charset="0"/>
                </a:endParaRPr>
              </a:p>
              <a:p>
                <a:pPr lvl="0" algn="just">
                  <a:lnSpc>
                    <a:spcPct val="150000"/>
                  </a:lnSpc>
                  <a:spcBef>
                    <a:spcPts val="600"/>
                  </a:spcBef>
                  <a:spcAft>
                    <a:spcPts val="600"/>
                  </a:spcAft>
                </a:pPr>
                <a:r>
                  <a:rPr lang="vi-VN" sz="3400" smtClean="0">
                    <a:solidFill>
                      <a:prstClr val="black"/>
                    </a:solidFill>
                    <a:cs typeface="Arial" panose="020B0604020202020204" pitchFamily="34" charset="0"/>
                  </a:rPr>
                  <a:t>Từ </a:t>
                </a:r>
                <a:r>
                  <a:rPr lang="vi-VN" sz="3400">
                    <a:solidFill>
                      <a:prstClr val="black"/>
                    </a:solidFill>
                    <a:cs typeface="Arial" panose="020B0604020202020204" pitchFamily="34" charset="0"/>
                  </a:rPr>
                  <a:t>đó suy ra các tam giác vuông </a:t>
                </a:r>
                <a14:m>
                  <m:oMath xmlns:m="http://schemas.openxmlformats.org/officeDocument/2006/math">
                    <m:r>
                      <a:rPr lang="vi-VN" sz="3400" i="1">
                        <a:solidFill>
                          <a:prstClr val="black"/>
                        </a:solidFill>
                        <a:cs typeface="Arial" panose="020B0604020202020204" pitchFamily="34" charset="0"/>
                      </a:rPr>
                      <m:t>𝑆𝑂</m:t>
                    </m:r>
                    <m:sSub>
                      <m:sSubPr>
                        <m:ctrlPr>
                          <a:rPr lang="en-US" sz="3400" i="1" kern="100">
                            <a:ea typeface="Calibri" panose="020F0502020204030204" pitchFamily="34" charset="0"/>
                            <a:cs typeface="Times New Roman" panose="02020603050405020304" pitchFamily="18" charset="0"/>
                          </a:rPr>
                        </m:ctrlPr>
                      </m:sSubPr>
                      <m:e>
                        <m:r>
                          <a:rPr lang="en-US" sz="3400" i="1" kern="100">
                            <a:ea typeface="Calibri" panose="020F0502020204030204" pitchFamily="34" charset="0"/>
                            <a:cs typeface="Times New Roman" panose="02020603050405020304" pitchFamily="18" charset="0"/>
                          </a:rPr>
                          <m:t>𝐴</m:t>
                        </m:r>
                      </m:e>
                      <m:sub>
                        <m:r>
                          <a:rPr lang="en-US" sz="3400" kern="100">
                            <a:ea typeface="Calibri" panose="020F0502020204030204" pitchFamily="34" charset="0"/>
                            <a:cs typeface="Times New Roman" panose="02020603050405020304" pitchFamily="18" charset="0"/>
                          </a:rPr>
                          <m:t>1</m:t>
                        </m:r>
                      </m:sub>
                    </m:sSub>
                    <m:r>
                      <a:rPr lang="vi-VN" sz="3400" i="1">
                        <a:solidFill>
                          <a:prstClr val="black"/>
                        </a:solidFill>
                        <a:cs typeface="Arial" panose="020B0604020202020204" pitchFamily="34" charset="0"/>
                      </a:rPr>
                      <m:t>, </m:t>
                    </m:r>
                    <m:r>
                      <a:rPr lang="vi-VN" sz="3400" i="1">
                        <a:solidFill>
                          <a:prstClr val="black"/>
                        </a:solidFill>
                        <a:cs typeface="Arial" panose="020B0604020202020204" pitchFamily="34" charset="0"/>
                      </a:rPr>
                      <m:t>𝑆𝑂</m:t>
                    </m:r>
                    <m:sSub>
                      <m:sSubPr>
                        <m:ctrlPr>
                          <a:rPr lang="en-US" sz="3400" i="1" kern="100">
                            <a:ea typeface="Calibri" panose="020F0502020204030204" pitchFamily="34" charset="0"/>
                            <a:cs typeface="Times New Roman" panose="02020603050405020304" pitchFamily="18" charset="0"/>
                          </a:rPr>
                        </m:ctrlPr>
                      </m:sSubPr>
                      <m:e>
                        <m:r>
                          <a:rPr lang="en-US" sz="3400" i="1" kern="100">
                            <a:ea typeface="Calibri" panose="020F0502020204030204" pitchFamily="34" charset="0"/>
                            <a:cs typeface="Times New Roman" panose="02020603050405020304" pitchFamily="18" charset="0"/>
                          </a:rPr>
                          <m:t>𝐴</m:t>
                        </m:r>
                      </m:e>
                      <m:sub>
                        <m:r>
                          <a:rPr lang="en-US" sz="3400" kern="100">
                            <a:ea typeface="Calibri" panose="020F0502020204030204" pitchFamily="34" charset="0"/>
                            <a:cs typeface="Times New Roman" panose="02020603050405020304" pitchFamily="18" charset="0"/>
                          </a:rPr>
                          <m:t>2</m:t>
                        </m:r>
                      </m:sub>
                    </m:sSub>
                    <m:r>
                      <a:rPr lang="vi-VN" sz="3400" i="1">
                        <a:solidFill>
                          <a:prstClr val="black"/>
                        </a:solidFill>
                        <a:cs typeface="Arial" panose="020B0604020202020204" pitchFamily="34" charset="0"/>
                      </a:rPr>
                      <m:t>,…,</m:t>
                    </m:r>
                    <m:r>
                      <a:rPr lang="vi-VN" sz="3400" i="1">
                        <a:solidFill>
                          <a:prstClr val="black"/>
                        </a:solidFill>
                        <a:cs typeface="Arial" panose="020B0604020202020204" pitchFamily="34" charset="0"/>
                      </a:rPr>
                      <m:t>𝑆𝑂</m:t>
                    </m:r>
                    <m:sSub>
                      <m:sSubPr>
                        <m:ctrlPr>
                          <a:rPr lang="en-US" sz="3400" i="1" kern="100">
                            <a:ea typeface="Calibri" panose="020F0502020204030204" pitchFamily="34" charset="0"/>
                            <a:cs typeface="Times New Roman" panose="02020603050405020304" pitchFamily="18" charset="0"/>
                          </a:rPr>
                        </m:ctrlPr>
                      </m:sSubPr>
                      <m:e>
                        <m:r>
                          <a:rPr lang="en-US" sz="3400" i="1" kern="100">
                            <a:ea typeface="Calibri" panose="020F0502020204030204" pitchFamily="34" charset="0"/>
                            <a:cs typeface="Times New Roman" panose="02020603050405020304" pitchFamily="18" charset="0"/>
                          </a:rPr>
                          <m:t>𝐴</m:t>
                        </m:r>
                      </m:e>
                      <m:sub>
                        <m:r>
                          <a:rPr lang="en-US" sz="3400" i="1" kern="100">
                            <a:ea typeface="Calibri" panose="020F0502020204030204" pitchFamily="34" charset="0"/>
                            <a:cs typeface="Times New Roman" panose="02020603050405020304" pitchFamily="18" charset="0"/>
                          </a:rPr>
                          <m:t>𝑛</m:t>
                        </m:r>
                      </m:sub>
                    </m:sSub>
                  </m:oMath>
                </a14:m>
                <a:r>
                  <a:rPr lang="en-US" sz="3400" smtClean="0">
                    <a:solidFill>
                      <a:prstClr val="black"/>
                    </a:solidFill>
                    <a:cs typeface="Arial" panose="020B0604020202020204" pitchFamily="34" charset="0"/>
                  </a:rPr>
                  <a:t> </a:t>
                </a:r>
                <a:r>
                  <a:rPr lang="vi-VN" sz="3400" smtClean="0">
                    <a:solidFill>
                      <a:prstClr val="black"/>
                    </a:solidFill>
                    <a:cs typeface="Arial" panose="020B0604020202020204" pitchFamily="34" charset="0"/>
                  </a:rPr>
                  <a:t>bằng </a:t>
                </a:r>
                <a:r>
                  <a:rPr lang="vi-VN" sz="3400">
                    <a:solidFill>
                      <a:prstClr val="black"/>
                    </a:solidFill>
                    <a:cs typeface="Arial" panose="020B0604020202020204" pitchFamily="34" charset="0"/>
                  </a:rPr>
                  <a:t>nhau</a:t>
                </a:r>
                <a:r>
                  <a:rPr lang="vi-VN" sz="3400">
                    <a:solidFill>
                      <a:prstClr val="black"/>
                    </a:solidFill>
                    <a:cs typeface="Arial" panose="020B0604020202020204" pitchFamily="34" charset="0"/>
                  </a:rPr>
                  <a:t>. </a:t>
                </a:r>
                <a:endParaRPr lang="en-US" sz="3400" smtClean="0">
                  <a:solidFill>
                    <a:prstClr val="black"/>
                  </a:solidFill>
                  <a:cs typeface="Arial" panose="020B0604020202020204" pitchFamily="34" charset="0"/>
                </a:endParaRPr>
              </a:p>
              <a:p>
                <a:pPr lvl="0" algn="just">
                  <a:lnSpc>
                    <a:spcPct val="150000"/>
                  </a:lnSpc>
                  <a:spcBef>
                    <a:spcPts val="600"/>
                  </a:spcBef>
                  <a:spcAft>
                    <a:spcPts val="600"/>
                  </a:spcAft>
                </a:pPr>
                <a:r>
                  <a:rPr lang="vi-VN" sz="3400" smtClean="0">
                    <a:solidFill>
                      <a:prstClr val="black"/>
                    </a:solidFill>
                    <a:cs typeface="Arial" panose="020B0604020202020204" pitchFamily="34" charset="0"/>
                  </a:rPr>
                  <a:t>Do </a:t>
                </a:r>
                <a:r>
                  <a:rPr lang="vi-VN" sz="3400">
                    <a:solidFill>
                      <a:prstClr val="black"/>
                    </a:solidFill>
                    <a:cs typeface="Arial" panose="020B0604020202020204" pitchFamily="34" charset="0"/>
                  </a:rPr>
                  <a:t>đó</a:t>
                </a:r>
                <a:r>
                  <a:rPr lang="en-US" sz="3400" smtClean="0">
                    <a:solidFill>
                      <a:prstClr val="black"/>
                    </a:solidFill>
                    <a:cs typeface="Arial" panose="020B0604020202020204" pitchFamily="34" charset="0"/>
                  </a:rPr>
                  <a:t> </a:t>
                </a:r>
                <a14:m>
                  <m:oMath xmlns:m="http://schemas.openxmlformats.org/officeDocument/2006/math">
                    <m:r>
                      <a:rPr lang="vi-VN" sz="3400" i="1">
                        <a:solidFill>
                          <a:prstClr val="black"/>
                        </a:solidFill>
                        <a:cs typeface="Arial" panose="020B0604020202020204" pitchFamily="34" charset="0"/>
                      </a:rPr>
                      <m:t>𝑆</m:t>
                    </m:r>
                    <m:sSub>
                      <m:sSubPr>
                        <m:ctrlPr>
                          <a:rPr lang="en-US" sz="3400" i="1" kern="100">
                            <a:ea typeface="Calibri" panose="020F0502020204030204" pitchFamily="34" charset="0"/>
                            <a:cs typeface="Times New Roman" panose="02020603050405020304" pitchFamily="18" charset="0"/>
                          </a:rPr>
                        </m:ctrlPr>
                      </m:sSubPr>
                      <m:e>
                        <m:r>
                          <a:rPr lang="en-US" sz="3400" i="1" kern="100">
                            <a:ea typeface="Calibri" panose="020F0502020204030204" pitchFamily="34" charset="0"/>
                            <a:cs typeface="Times New Roman" panose="02020603050405020304" pitchFamily="18" charset="0"/>
                          </a:rPr>
                          <m:t>𝐴</m:t>
                        </m:r>
                      </m:e>
                      <m:sub>
                        <m:r>
                          <a:rPr lang="en-US" sz="3400" kern="100">
                            <a:ea typeface="Calibri" panose="020F0502020204030204" pitchFamily="34" charset="0"/>
                            <a:cs typeface="Times New Roman" panose="02020603050405020304" pitchFamily="18" charset="0"/>
                          </a:rPr>
                          <m:t>1</m:t>
                        </m:r>
                      </m:sub>
                    </m:sSub>
                    <m:r>
                      <a:rPr lang="vi-VN" sz="3400" i="1">
                        <a:solidFill>
                          <a:prstClr val="black"/>
                        </a:solidFill>
                        <a:cs typeface="Arial" panose="020B0604020202020204" pitchFamily="34" charset="0"/>
                      </a:rPr>
                      <m:t>, </m:t>
                    </m:r>
                    <m:r>
                      <a:rPr lang="vi-VN" sz="3400" i="1">
                        <a:solidFill>
                          <a:prstClr val="black"/>
                        </a:solidFill>
                        <a:cs typeface="Arial" panose="020B0604020202020204" pitchFamily="34" charset="0"/>
                      </a:rPr>
                      <m:t>𝑆</m:t>
                    </m:r>
                    <m:sSub>
                      <m:sSubPr>
                        <m:ctrlPr>
                          <a:rPr lang="en-US" sz="3400" i="1" kern="100">
                            <a:ea typeface="Calibri" panose="020F0502020204030204" pitchFamily="34" charset="0"/>
                            <a:cs typeface="Times New Roman" panose="02020603050405020304" pitchFamily="18" charset="0"/>
                          </a:rPr>
                        </m:ctrlPr>
                      </m:sSubPr>
                      <m:e>
                        <m:r>
                          <a:rPr lang="en-US" sz="3400" i="1" kern="100">
                            <a:ea typeface="Calibri" panose="020F0502020204030204" pitchFamily="34" charset="0"/>
                            <a:cs typeface="Times New Roman" panose="02020603050405020304" pitchFamily="18" charset="0"/>
                          </a:rPr>
                          <m:t>𝐴</m:t>
                        </m:r>
                      </m:e>
                      <m:sub>
                        <m:r>
                          <a:rPr lang="en-US" sz="3400" kern="100">
                            <a:ea typeface="Calibri" panose="020F0502020204030204" pitchFamily="34" charset="0"/>
                            <a:cs typeface="Times New Roman" panose="02020603050405020304" pitchFamily="18" charset="0"/>
                          </a:rPr>
                          <m:t>2</m:t>
                        </m:r>
                      </m:sub>
                    </m:sSub>
                    <m:r>
                      <a:rPr lang="vi-VN" sz="3400" i="1">
                        <a:solidFill>
                          <a:prstClr val="black"/>
                        </a:solidFill>
                        <a:cs typeface="Arial" panose="020B0604020202020204" pitchFamily="34" charset="0"/>
                      </a:rPr>
                      <m:t>,…,</m:t>
                    </m:r>
                    <m:r>
                      <a:rPr lang="vi-VN" sz="3400" i="1">
                        <a:solidFill>
                          <a:prstClr val="black"/>
                        </a:solidFill>
                        <a:cs typeface="Arial" panose="020B0604020202020204" pitchFamily="34" charset="0"/>
                      </a:rPr>
                      <m:t>𝑆</m:t>
                    </m:r>
                    <m:sSub>
                      <m:sSubPr>
                        <m:ctrlPr>
                          <a:rPr lang="en-US" sz="3400" i="1" kern="100">
                            <a:ea typeface="Calibri" panose="020F0502020204030204" pitchFamily="34" charset="0"/>
                            <a:cs typeface="Times New Roman" panose="02020603050405020304" pitchFamily="18" charset="0"/>
                          </a:rPr>
                        </m:ctrlPr>
                      </m:sSubPr>
                      <m:e>
                        <m:r>
                          <a:rPr lang="en-US" sz="3400" i="1" kern="100">
                            <a:ea typeface="Calibri" panose="020F0502020204030204" pitchFamily="34" charset="0"/>
                            <a:cs typeface="Times New Roman" panose="02020603050405020304" pitchFamily="18" charset="0"/>
                          </a:rPr>
                          <m:t>𝐴</m:t>
                        </m:r>
                      </m:e>
                      <m:sub>
                        <m:r>
                          <a:rPr lang="en-US" sz="3400" i="1" kern="100">
                            <a:ea typeface="Calibri" panose="020F0502020204030204" pitchFamily="34" charset="0"/>
                            <a:cs typeface="Times New Roman" panose="02020603050405020304" pitchFamily="18" charset="0"/>
                          </a:rPr>
                          <m:t>𝑛</m:t>
                        </m:r>
                      </m:sub>
                    </m:sSub>
                  </m:oMath>
                </a14:m>
                <a:r>
                  <a:rPr lang="vi-VN" sz="3400">
                    <a:solidFill>
                      <a:prstClr val="black"/>
                    </a:solidFill>
                    <a:cs typeface="Arial" panose="020B0604020202020204" pitchFamily="34" charset="0"/>
                  </a:rPr>
                  <a:t>. </a:t>
                </a:r>
                <a:endParaRPr lang="en-US" sz="3400" smtClean="0">
                  <a:solidFill>
                    <a:prstClr val="black"/>
                  </a:solidFill>
                  <a:cs typeface="Arial" panose="020B0604020202020204" pitchFamily="34" charset="0"/>
                </a:endParaRPr>
              </a:p>
              <a:p>
                <a:pPr lvl="0" algn="just">
                  <a:lnSpc>
                    <a:spcPct val="150000"/>
                  </a:lnSpc>
                  <a:spcBef>
                    <a:spcPts val="600"/>
                  </a:spcBef>
                  <a:spcAft>
                    <a:spcPts val="600"/>
                  </a:spcAft>
                </a:pPr>
                <a:r>
                  <a:rPr lang="vi-VN" sz="3400" smtClean="0">
                    <a:solidFill>
                      <a:prstClr val="black"/>
                    </a:solidFill>
                    <a:cs typeface="Arial" panose="020B0604020202020204" pitchFamily="34" charset="0"/>
                  </a:rPr>
                  <a:t>Mặt </a:t>
                </a:r>
                <a:r>
                  <a:rPr lang="vi-VN" sz="3400">
                    <a:solidFill>
                      <a:prstClr val="black"/>
                    </a:solidFill>
                    <a:cs typeface="Arial" panose="020B0604020202020204" pitchFamily="34" charset="0"/>
                  </a:rPr>
                  <a:t>khác, </a:t>
                </a:r>
                <a14:m>
                  <m:oMath xmlns:m="http://schemas.openxmlformats.org/officeDocument/2006/math">
                    <m:sSub>
                      <m:sSubPr>
                        <m:ctrlPr>
                          <a:rPr lang="en-US" sz="3400" i="1" kern="100">
                            <a:ea typeface="Calibri" panose="020F0502020204030204" pitchFamily="34" charset="0"/>
                            <a:cs typeface="Times New Roman" panose="02020603050405020304" pitchFamily="18" charset="0"/>
                          </a:rPr>
                        </m:ctrlPr>
                      </m:sSubPr>
                      <m:e>
                        <m:r>
                          <a:rPr lang="en-US" sz="3400" i="1" kern="100">
                            <a:ea typeface="Calibri" panose="020F0502020204030204" pitchFamily="34" charset="0"/>
                            <a:cs typeface="Times New Roman" panose="02020603050405020304" pitchFamily="18" charset="0"/>
                          </a:rPr>
                          <m:t>𝐴</m:t>
                        </m:r>
                      </m:e>
                      <m:sub>
                        <m:r>
                          <a:rPr lang="en-US" sz="3400" kern="100">
                            <a:ea typeface="Calibri" panose="020F0502020204030204" pitchFamily="34" charset="0"/>
                            <a:cs typeface="Times New Roman" panose="02020603050405020304" pitchFamily="18" charset="0"/>
                          </a:rPr>
                          <m:t>1</m:t>
                        </m:r>
                      </m:sub>
                    </m:sSub>
                    <m:sSub>
                      <m:sSubPr>
                        <m:ctrlPr>
                          <a:rPr lang="en-US" sz="3400" i="1" kern="100">
                            <a:ea typeface="Calibri" panose="020F0502020204030204" pitchFamily="34" charset="0"/>
                            <a:cs typeface="Times New Roman" panose="02020603050405020304" pitchFamily="18" charset="0"/>
                          </a:rPr>
                        </m:ctrlPr>
                      </m:sSubPr>
                      <m:e>
                        <m:r>
                          <a:rPr lang="en-US" sz="3400" i="1" kern="100">
                            <a:ea typeface="Calibri" panose="020F0502020204030204" pitchFamily="34" charset="0"/>
                            <a:cs typeface="Times New Roman" panose="02020603050405020304" pitchFamily="18" charset="0"/>
                          </a:rPr>
                          <m:t>𝐴</m:t>
                        </m:r>
                      </m:e>
                      <m:sub>
                        <m:r>
                          <a:rPr lang="en-US" sz="3400" kern="100">
                            <a:ea typeface="Calibri" panose="020F0502020204030204" pitchFamily="34" charset="0"/>
                            <a:cs typeface="Times New Roman" panose="02020603050405020304" pitchFamily="18" charset="0"/>
                          </a:rPr>
                          <m:t>2</m:t>
                        </m:r>
                      </m:sub>
                    </m:sSub>
                    <m:r>
                      <a:rPr lang="en-US" sz="3400" kern="100">
                        <a:ea typeface="Calibri" panose="020F0502020204030204" pitchFamily="34" charset="0"/>
                        <a:cs typeface="Times New Roman" panose="02020603050405020304" pitchFamily="18" charset="0"/>
                      </a:rPr>
                      <m:t>…</m:t>
                    </m:r>
                    <m:sSub>
                      <m:sSubPr>
                        <m:ctrlPr>
                          <a:rPr lang="en-US" sz="3400" i="1" kern="100">
                            <a:ea typeface="Calibri" panose="020F0502020204030204" pitchFamily="34" charset="0"/>
                            <a:cs typeface="Times New Roman" panose="02020603050405020304" pitchFamily="18" charset="0"/>
                          </a:rPr>
                        </m:ctrlPr>
                      </m:sSubPr>
                      <m:e>
                        <m:r>
                          <a:rPr lang="en-US" sz="3400" i="1" kern="100">
                            <a:ea typeface="Calibri" panose="020F0502020204030204" pitchFamily="34" charset="0"/>
                            <a:cs typeface="Times New Roman" panose="02020603050405020304" pitchFamily="18" charset="0"/>
                          </a:rPr>
                          <m:t>𝐴</m:t>
                        </m:r>
                      </m:e>
                      <m:sub>
                        <m:r>
                          <a:rPr lang="en-US" sz="3400" i="1" kern="100">
                            <a:ea typeface="Calibri" panose="020F0502020204030204" pitchFamily="34" charset="0"/>
                            <a:cs typeface="Times New Roman" panose="02020603050405020304" pitchFamily="18" charset="0"/>
                          </a:rPr>
                          <m:t>𝑛</m:t>
                        </m:r>
                      </m:sub>
                    </m:sSub>
                  </m:oMath>
                </a14:m>
                <a:r>
                  <a:rPr lang="en-US" sz="3400" smtClean="0">
                    <a:solidFill>
                      <a:prstClr val="black"/>
                    </a:solidFill>
                    <a:cs typeface="Arial" panose="020B0604020202020204" pitchFamily="34" charset="0"/>
                  </a:rPr>
                  <a:t> </a:t>
                </a:r>
                <a:r>
                  <a:rPr lang="vi-VN" sz="3400" smtClean="0">
                    <a:solidFill>
                      <a:prstClr val="black"/>
                    </a:solidFill>
                    <a:cs typeface="Arial" panose="020B0604020202020204" pitchFamily="34" charset="0"/>
                  </a:rPr>
                  <a:t>là </a:t>
                </a:r>
                <a:r>
                  <a:rPr lang="vi-VN" sz="3400">
                    <a:solidFill>
                      <a:prstClr val="black"/>
                    </a:solidFill>
                    <a:cs typeface="Arial" panose="020B0604020202020204" pitchFamily="34" charset="0"/>
                  </a:rPr>
                  <a:t>đa giác đều, do đó </a:t>
                </a:r>
                <a14:m>
                  <m:oMath xmlns:m="http://schemas.openxmlformats.org/officeDocument/2006/math">
                    <m:r>
                      <a:rPr lang="en-US" sz="3400" i="1" kern="100">
                        <a:ea typeface="Calibri" panose="020F0502020204030204" pitchFamily="34" charset="0"/>
                        <a:cs typeface="Times New Roman" panose="02020603050405020304" pitchFamily="18" charset="0"/>
                      </a:rPr>
                      <m:t>𝑆</m:t>
                    </m:r>
                    <m:r>
                      <a:rPr lang="en-US" sz="3400" kern="100">
                        <a:ea typeface="Calibri" panose="020F0502020204030204" pitchFamily="34" charset="0"/>
                        <a:cs typeface="Times New Roman" panose="02020603050405020304" pitchFamily="18" charset="0"/>
                      </a:rPr>
                      <m:t>.</m:t>
                    </m:r>
                    <m:sSub>
                      <m:sSubPr>
                        <m:ctrlPr>
                          <a:rPr lang="en-US" sz="3400" i="1" kern="100">
                            <a:ea typeface="Calibri" panose="020F0502020204030204" pitchFamily="34" charset="0"/>
                            <a:cs typeface="Times New Roman" panose="02020603050405020304" pitchFamily="18" charset="0"/>
                          </a:rPr>
                        </m:ctrlPr>
                      </m:sSubPr>
                      <m:e>
                        <m:r>
                          <a:rPr lang="en-US" sz="3400" i="1" kern="100">
                            <a:ea typeface="Calibri" panose="020F0502020204030204" pitchFamily="34" charset="0"/>
                            <a:cs typeface="Times New Roman" panose="02020603050405020304" pitchFamily="18" charset="0"/>
                          </a:rPr>
                          <m:t>𝐴</m:t>
                        </m:r>
                      </m:e>
                      <m:sub>
                        <m:r>
                          <a:rPr lang="en-US" sz="3400" kern="100">
                            <a:ea typeface="Calibri" panose="020F0502020204030204" pitchFamily="34" charset="0"/>
                            <a:cs typeface="Times New Roman" panose="02020603050405020304" pitchFamily="18" charset="0"/>
                          </a:rPr>
                          <m:t>1</m:t>
                        </m:r>
                      </m:sub>
                    </m:sSub>
                    <m:sSub>
                      <m:sSubPr>
                        <m:ctrlPr>
                          <a:rPr lang="en-US" sz="3400" i="1" kern="100">
                            <a:ea typeface="Calibri" panose="020F0502020204030204" pitchFamily="34" charset="0"/>
                            <a:cs typeface="Times New Roman" panose="02020603050405020304" pitchFamily="18" charset="0"/>
                          </a:rPr>
                        </m:ctrlPr>
                      </m:sSubPr>
                      <m:e>
                        <m:r>
                          <a:rPr lang="en-US" sz="3400" i="1" kern="100">
                            <a:ea typeface="Calibri" panose="020F0502020204030204" pitchFamily="34" charset="0"/>
                            <a:cs typeface="Times New Roman" panose="02020603050405020304" pitchFamily="18" charset="0"/>
                          </a:rPr>
                          <m:t>𝐴</m:t>
                        </m:r>
                      </m:e>
                      <m:sub>
                        <m:r>
                          <a:rPr lang="en-US" sz="3400" kern="100">
                            <a:ea typeface="Calibri" panose="020F0502020204030204" pitchFamily="34" charset="0"/>
                            <a:cs typeface="Times New Roman" panose="02020603050405020304" pitchFamily="18" charset="0"/>
                          </a:rPr>
                          <m:t>2</m:t>
                        </m:r>
                      </m:sub>
                    </m:sSub>
                    <m:r>
                      <a:rPr lang="en-US" sz="3400" kern="100">
                        <a:ea typeface="Calibri" panose="020F0502020204030204" pitchFamily="34" charset="0"/>
                        <a:cs typeface="Times New Roman" panose="02020603050405020304" pitchFamily="18" charset="0"/>
                      </a:rPr>
                      <m:t>…</m:t>
                    </m:r>
                    <m:sSub>
                      <m:sSubPr>
                        <m:ctrlPr>
                          <a:rPr lang="en-US" sz="3400" i="1" kern="100">
                            <a:ea typeface="Calibri" panose="020F0502020204030204" pitchFamily="34" charset="0"/>
                            <a:cs typeface="Times New Roman" panose="02020603050405020304" pitchFamily="18" charset="0"/>
                          </a:rPr>
                        </m:ctrlPr>
                      </m:sSubPr>
                      <m:e>
                        <m:r>
                          <a:rPr lang="en-US" sz="3400" i="1" kern="100">
                            <a:ea typeface="Calibri" panose="020F0502020204030204" pitchFamily="34" charset="0"/>
                            <a:cs typeface="Times New Roman" panose="02020603050405020304" pitchFamily="18" charset="0"/>
                          </a:rPr>
                          <m:t>𝐴</m:t>
                        </m:r>
                      </m:e>
                      <m:sub>
                        <m:r>
                          <a:rPr lang="en-US" sz="3400" i="1" kern="100">
                            <a:ea typeface="Calibri" panose="020F0502020204030204" pitchFamily="34" charset="0"/>
                            <a:cs typeface="Times New Roman" panose="02020603050405020304" pitchFamily="18" charset="0"/>
                          </a:rPr>
                          <m:t>𝑛</m:t>
                        </m:r>
                      </m:sub>
                    </m:sSub>
                  </m:oMath>
                </a14:m>
                <a:r>
                  <a:rPr lang="en-US" sz="3400" smtClean="0">
                    <a:solidFill>
                      <a:prstClr val="black"/>
                    </a:solidFill>
                    <a:cs typeface="Arial" panose="020B0604020202020204" pitchFamily="34" charset="0"/>
                  </a:rPr>
                  <a:t> </a:t>
                </a:r>
                <a:r>
                  <a:rPr lang="vi-VN" sz="3400" smtClean="0">
                    <a:solidFill>
                      <a:prstClr val="black"/>
                    </a:solidFill>
                    <a:cs typeface="Arial" panose="020B0604020202020204" pitchFamily="34" charset="0"/>
                  </a:rPr>
                  <a:t>là </a:t>
                </a:r>
                <a:r>
                  <a:rPr lang="vi-VN" sz="3400">
                    <a:solidFill>
                      <a:prstClr val="black"/>
                    </a:solidFill>
                    <a:cs typeface="Arial" panose="020B0604020202020204" pitchFamily="34" charset="0"/>
                  </a:rPr>
                  <a:t>hình chóp </a:t>
                </a:r>
                <a:r>
                  <a:rPr lang="vi-VN" sz="3400">
                    <a:solidFill>
                      <a:prstClr val="black"/>
                    </a:solidFill>
                    <a:cs typeface="Arial" panose="020B0604020202020204" pitchFamily="34" charset="0"/>
                  </a:rPr>
                  <a:t>đều</a:t>
                </a:r>
                <a:r>
                  <a:rPr lang="vi-VN" sz="3400" smtClean="0">
                    <a:solidFill>
                      <a:prstClr val="black"/>
                    </a:solidFill>
                    <a:cs typeface="Arial" panose="020B0604020202020204" pitchFamily="34" charset="0"/>
                  </a:rPr>
                  <a:t>.</a:t>
                </a:r>
                <a:endParaRPr lang="vi-VN" sz="3400">
                  <a:solidFill>
                    <a:prstClr val="black"/>
                  </a:solidFill>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144909" y="2655236"/>
                <a:ext cx="11480796" cy="6915868"/>
              </a:xfrm>
              <a:prstGeom prst="rect">
                <a:avLst/>
              </a:prstGeom>
              <a:blipFill>
                <a:blip r:embed="rId3"/>
                <a:stretch>
                  <a:fillRect l="-1487" r="-1487" b="-2116"/>
                </a:stretch>
              </a:blipFill>
            </p:spPr>
            <p:txBody>
              <a:bodyPr/>
              <a:lstStyle/>
              <a:p>
                <a:r>
                  <a:rPr lang="en-US">
                    <a:noFill/>
                  </a:rPr>
                  <a:t> </a:t>
                </a:r>
              </a:p>
            </p:txBody>
          </p:sp>
        </mc:Fallback>
      </mc:AlternateContent>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13643" y="2988855"/>
            <a:ext cx="5197572" cy="5119609"/>
          </a:xfrm>
          <a:prstGeom prst="rect">
            <a:avLst/>
          </a:prstGeom>
        </p:spPr>
      </p:pic>
    </p:spTree>
    <p:extLst>
      <p:ext uri="{BB962C8B-B14F-4D97-AF65-F5344CB8AC3E}">
        <p14:creationId xmlns:p14="http://schemas.microsoft.com/office/powerpoint/2010/main" val="1484403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anim calcmode="lin" valueType="num">
                                      <p:cBhvr>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437146" y="263292"/>
            <a:ext cx="17469853" cy="2333524"/>
            <a:chOff x="995709" y="635212"/>
            <a:chExt cx="17469853" cy="2333524"/>
          </a:xfrm>
        </p:grpSpPr>
        <p:sp>
          <p:nvSpPr>
            <p:cNvPr id="11" name="TextBox 10"/>
            <p:cNvSpPr txBox="1"/>
            <p:nvPr/>
          </p:nvSpPr>
          <p:spPr>
            <a:xfrm>
              <a:off x="995709" y="676941"/>
              <a:ext cx="3582498" cy="754053"/>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5</a:t>
              </a:r>
              <a:endParaRPr kumimoji="0" lang="en-US" sz="4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2" name="Rectangle 1"/>
                <p:cNvSpPr>
                  <a:spLocks noChangeArrowheads="1"/>
                </p:cNvSpPr>
                <p:nvPr/>
              </p:nvSpPr>
              <p:spPr bwMode="auto">
                <a:xfrm>
                  <a:off x="995709" y="635212"/>
                  <a:ext cx="17469853" cy="233352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40000"/>
                    </a:lnSpc>
                    <a:buClr>
                      <a:srgbClr val="000000"/>
                    </a:buClr>
                  </a:pPr>
                  <a:r>
                    <a:rPr kumimoji="0" lang="en-US" sz="36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a:sym typeface="Arial"/>
                    </a:rPr>
                    <a:t>                             </a:t>
                  </a:r>
                  <a:r>
                    <a:rPr lang="en-US" sz="3600" smtClean="0">
                      <a:solidFill>
                        <a:srgbClr val="000000"/>
                      </a:solidFill>
                      <a:cs typeface="Arial" panose="020B0604020202020204" pitchFamily="34" charset="0"/>
                    </a:rPr>
                    <a:t>Cho </a:t>
                  </a:r>
                  <a:r>
                    <a:rPr lang="en-US" sz="3600">
                      <a:solidFill>
                        <a:srgbClr val="000000"/>
                      </a:solidFill>
                      <a:cs typeface="Arial" panose="020B0604020202020204" pitchFamily="34" charset="0"/>
                    </a:rPr>
                    <a:t>hình chóp tam giác đều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𝑆</m:t>
                      </m:r>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𝐴𝐵𝐶</m:t>
                      </m:r>
                    </m:oMath>
                  </a14:m>
                  <a:r>
                    <a:rPr lang="en-US" sz="3600">
                      <a:solidFill>
                        <a:srgbClr val="000000"/>
                      </a:solidFill>
                      <a:cs typeface="Arial" panose="020B0604020202020204" pitchFamily="34" charset="0"/>
                    </a:rPr>
                    <a:t>, cạnh đáy bằng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𝑎</m:t>
                      </m:r>
                    </m:oMath>
                  </a14:m>
                  <a:r>
                    <a:rPr lang="en-US" sz="3600">
                      <a:solidFill>
                        <a:srgbClr val="000000"/>
                      </a:solidFill>
                      <a:cs typeface="Arial" panose="020B0604020202020204" pitchFamily="34" charset="0"/>
                    </a:rPr>
                    <a:t>, cạnh bên bằng</a:t>
                  </a:r>
                  <a:r>
                    <a:rPr lang="en-US" sz="3600">
                      <a:solidFill>
                        <a:srgbClr val="000000"/>
                      </a:solidFill>
                      <a:cs typeface="Arial" panose="020B0604020202020204" pitchFamily="34" charset="0"/>
                    </a:rPr>
                    <a:t> </a:t>
                  </a:r>
                  <a14:m>
                    <m:oMath xmlns:m="http://schemas.openxmlformats.org/officeDocument/2006/math">
                      <m:r>
                        <a:rPr lang="en-US" sz="3600" b="0" i="1" smtClean="0">
                          <a:solidFill>
                            <a:srgbClr val="000000"/>
                          </a:solidFill>
                          <a:latin typeface="Cambria Math" panose="02040503050406030204" pitchFamily="18" charset="0"/>
                          <a:cs typeface="Arial" panose="020B0604020202020204" pitchFamily="34" charset="0"/>
                        </a:rPr>
                        <m:t>𝑎</m:t>
                      </m:r>
                      <m:rad>
                        <m:radPr>
                          <m:degHide m:val="on"/>
                          <m:ctrlPr>
                            <a:rPr lang="en-US" sz="3600" b="0" i="1" smtClean="0">
                              <a:solidFill>
                                <a:srgbClr val="000000"/>
                              </a:solidFill>
                              <a:latin typeface="Cambria Math" panose="02040503050406030204" pitchFamily="18" charset="0"/>
                              <a:cs typeface="Arial" panose="020B0604020202020204" pitchFamily="34" charset="0"/>
                            </a:rPr>
                          </m:ctrlPr>
                        </m:radPr>
                        <m:deg/>
                        <m:e>
                          <m:f>
                            <m:fPr>
                              <m:ctrlPr>
                                <a:rPr lang="en-US" sz="3600" b="0" i="1" smtClean="0">
                                  <a:solidFill>
                                    <a:srgbClr val="000000"/>
                                  </a:solidFill>
                                  <a:latin typeface="Cambria Math" panose="02040503050406030204" pitchFamily="18" charset="0"/>
                                  <a:cs typeface="Arial" panose="020B0604020202020204" pitchFamily="34" charset="0"/>
                                </a:rPr>
                              </m:ctrlPr>
                            </m:fPr>
                            <m:num>
                              <m:r>
                                <a:rPr lang="en-US" sz="3600" b="0" i="1" smtClean="0">
                                  <a:solidFill>
                                    <a:srgbClr val="000000"/>
                                  </a:solidFill>
                                  <a:latin typeface="Cambria Math" panose="02040503050406030204" pitchFamily="18" charset="0"/>
                                  <a:cs typeface="Arial" panose="020B0604020202020204" pitchFamily="34" charset="0"/>
                                </a:rPr>
                                <m:t>5</m:t>
                              </m:r>
                            </m:num>
                            <m:den>
                              <m:r>
                                <a:rPr lang="en-US" sz="3600" b="0" i="1" smtClean="0">
                                  <a:solidFill>
                                    <a:srgbClr val="000000"/>
                                  </a:solidFill>
                                  <a:latin typeface="Cambria Math" panose="02040503050406030204" pitchFamily="18" charset="0"/>
                                  <a:cs typeface="Arial" panose="020B0604020202020204" pitchFamily="34" charset="0"/>
                                </a:rPr>
                                <m:t>12</m:t>
                              </m:r>
                            </m:den>
                          </m:f>
                        </m:e>
                      </m:rad>
                    </m:oMath>
                  </a14:m>
                  <a:r>
                    <a:rPr lang="en-US" sz="3600" smtClean="0">
                      <a:solidFill>
                        <a:srgbClr val="000000"/>
                      </a:solidFill>
                      <a:cs typeface="Arial" panose="020B0604020202020204" pitchFamily="34" charset="0"/>
                    </a:rPr>
                    <a:t>. </a:t>
                  </a:r>
                  <a:r>
                    <a:rPr lang="en-US" sz="3600">
                      <a:solidFill>
                        <a:srgbClr val="000000"/>
                      </a:solidFill>
                      <a:cs typeface="Arial" panose="020B0604020202020204" pitchFamily="34" charset="0"/>
                    </a:rPr>
                    <a:t>Tính số đo góc nhị diện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𝑆</m:t>
                      </m:r>
                      <m:r>
                        <a:rPr lang="en-US" sz="3600" i="1" smtClean="0">
                          <a:solidFill>
                            <a:srgbClr val="000000"/>
                          </a:solidFill>
                          <a:latin typeface="Cambria Math" panose="02040503050406030204" pitchFamily="18" charset="0"/>
                          <a:cs typeface="Arial" panose="020B0604020202020204" pitchFamily="34" charset="0"/>
                        </a:rPr>
                        <m:t>, </m:t>
                      </m:r>
                      <m:r>
                        <a:rPr lang="en-US" sz="3600" i="1" smtClean="0">
                          <a:solidFill>
                            <a:srgbClr val="000000"/>
                          </a:solidFill>
                          <a:latin typeface="Cambria Math" panose="02040503050406030204" pitchFamily="18" charset="0"/>
                          <a:cs typeface="Arial" panose="020B0604020202020204" pitchFamily="34" charset="0"/>
                        </a:rPr>
                        <m:t>𝐵𝐶</m:t>
                      </m:r>
                      <m:r>
                        <a:rPr lang="en-US" sz="3600" i="1" smtClean="0">
                          <a:solidFill>
                            <a:srgbClr val="000000"/>
                          </a:solidFill>
                          <a:latin typeface="Cambria Math" panose="02040503050406030204" pitchFamily="18" charset="0"/>
                          <a:cs typeface="Arial" panose="020B0604020202020204" pitchFamily="34" charset="0"/>
                        </a:rPr>
                        <m:t>, </m:t>
                      </m:r>
                      <m:r>
                        <a:rPr lang="en-US" sz="3600" i="1" smtClean="0">
                          <a:solidFill>
                            <a:srgbClr val="000000"/>
                          </a:solidFill>
                          <a:latin typeface="Cambria Math" panose="02040503050406030204" pitchFamily="18" charset="0"/>
                          <a:cs typeface="Arial" panose="020B0604020202020204" pitchFamily="34" charset="0"/>
                        </a:rPr>
                        <m:t>𝐴</m:t>
                      </m:r>
                      <m:r>
                        <a:rPr lang="en-US" sz="3600" i="1" smtClean="0">
                          <a:solidFill>
                            <a:srgbClr val="000000"/>
                          </a:solidFill>
                          <a:latin typeface="Cambria Math" panose="02040503050406030204" pitchFamily="18" charset="0"/>
                          <a:cs typeface="Arial" panose="020B0604020202020204" pitchFamily="34" charset="0"/>
                        </a:rPr>
                        <m:t>].</m:t>
                      </m:r>
                    </m:oMath>
                  </a14:m>
                  <a:endParaRPr kumimoji="0" lang="vi-VN" sz="3600" b="0" i="0" u="none" strike="noStrike" kern="0" cap="none" spc="0" normalizeH="0" baseline="0" noProof="0">
                    <a:ln>
                      <a:noFill/>
                    </a:ln>
                    <a:solidFill>
                      <a:srgbClr val="000000"/>
                    </a:solidFill>
                    <a:effectLst/>
                    <a:uLnTx/>
                    <a:uFillTx/>
                    <a:cs typeface="Arial" panose="020B0604020202020204" pitchFamily="34" charset="0"/>
                    <a:sym typeface="Arial"/>
                  </a:endParaRPr>
                </a:p>
              </p:txBody>
            </p:sp>
          </mc:Choice>
          <mc:Fallback>
            <p:sp>
              <p:nvSpPr>
                <p:cNvPr id="12" name="Rectangle 1"/>
                <p:cNvSpPr>
                  <a:spLocks noRot="1" noChangeAspect="1" noMove="1" noResize="1" noEditPoints="1" noAdjustHandles="1" noChangeArrowheads="1" noChangeShapeType="1" noTextEdit="1"/>
                </p:cNvSpPr>
                <p:nvPr/>
              </p:nvSpPr>
              <p:spPr bwMode="auto">
                <a:xfrm>
                  <a:off x="995709" y="635212"/>
                  <a:ext cx="17469853" cy="2333524"/>
                </a:xfrm>
                <a:prstGeom prst="rect">
                  <a:avLst/>
                </a:prstGeom>
                <a:blipFill>
                  <a:blip r:embed="rId3"/>
                  <a:stretch>
                    <a:fillRect l="-1082" t="-261" r="-10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15" name="Rectangle 14"/>
          <p:cNvSpPr/>
          <p:nvPr/>
        </p:nvSpPr>
        <p:spPr>
          <a:xfrm>
            <a:off x="8552351" y="2456302"/>
            <a:ext cx="1239442" cy="840871"/>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5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9" name="Rectangle 8"/>
              <p:cNvSpPr/>
              <p:nvPr/>
            </p:nvSpPr>
            <p:spPr>
              <a:xfrm>
                <a:off x="6553200" y="3386890"/>
                <a:ext cx="11430000" cy="6874831"/>
              </a:xfrm>
              <a:prstGeom prst="rect">
                <a:avLst/>
              </a:prstGeom>
            </p:spPr>
            <p:txBody>
              <a:bodyPr wrap="square">
                <a:spAutoFit/>
              </a:bodyPr>
              <a:lstStyle/>
              <a:p>
                <a:pPr>
                  <a:lnSpc>
                    <a:spcPct val="150000"/>
                  </a:lnSpc>
                </a:pPr>
                <a:r>
                  <a:rPr lang="en-US" sz="3600" kern="100">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3600" kern="100">
                    <a:effectLst/>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𝐻</m:t>
                    </m:r>
                  </m:oMath>
                </a14:m>
                <a:r>
                  <a:rPr lang="en-US" sz="3600" kern="100">
                    <a:effectLst/>
                    <a:latin typeface="Arial" panose="020B0604020202020204" pitchFamily="34" charset="0"/>
                    <a:ea typeface="Malgun Gothic" panose="020B0503020000020004" pitchFamily="34" charset="-127"/>
                    <a:cs typeface="Arial" panose="020B0604020202020204" pitchFamily="34" charset="0"/>
                  </a:rPr>
                  <a:t> là hình chiếu của đỉnh </a:t>
                </a:r>
                <a14:m>
                  <m:oMath xmlns:m="http://schemas.openxmlformats.org/officeDocument/2006/math">
                    <m:r>
                      <a:rPr lang="en-US" sz="3600" i="1" kern="100" smtClean="0">
                        <a:effectLst/>
                        <a:latin typeface="Cambria Math" panose="02040503050406030204" pitchFamily="18" charset="0"/>
                        <a:ea typeface="Malgun Gothic" panose="020B0503020000020004" pitchFamily="34" charset="-127"/>
                        <a:cs typeface="Arial" panose="020B0604020202020204" pitchFamily="34" charset="0"/>
                      </a:rPr>
                      <m:t>𝑆</m:t>
                    </m:r>
                  </m:oMath>
                </a14:m>
                <a:r>
                  <a:rPr lang="en-US" sz="3600" kern="100" smtClean="0">
                    <a:effectLst/>
                    <a:latin typeface="Arial" panose="020B0604020202020204" pitchFamily="34" charset="0"/>
                    <a:ea typeface="Malgun Gothic" panose="020B0503020000020004" pitchFamily="34" charset="-127"/>
                    <a:cs typeface="Arial" panose="020B0604020202020204" pitchFamily="34" charset="0"/>
                  </a:rPr>
                  <a:t> </a:t>
                </a:r>
                <a:r>
                  <a:rPr lang="en-US" sz="3600" kern="100">
                    <a:effectLst/>
                    <a:latin typeface="Arial" panose="020B0604020202020204" pitchFamily="34" charset="0"/>
                    <a:ea typeface="Malgun Gothic" panose="020B0503020000020004" pitchFamily="34" charset="-127"/>
                    <a:cs typeface="Arial" panose="020B0604020202020204" pitchFamily="34" charset="0"/>
                  </a:rPr>
                  <a:t>trên mặt phẳng </a:t>
                </a:r>
                <a14:m>
                  <m:oMath xmlns:m="http://schemas.openxmlformats.org/officeDocument/2006/math">
                    <m:r>
                      <a:rPr lang="en-US" sz="3600" i="1" kern="100" smtClean="0">
                        <a:effectLst/>
                        <a:latin typeface="Cambria Math" panose="02040503050406030204" pitchFamily="18" charset="0"/>
                        <a:ea typeface="Malgun Gothic" panose="020B0503020000020004" pitchFamily="34" charset="-127"/>
                        <a:cs typeface="Arial" panose="020B0604020202020204" pitchFamily="34" charset="0"/>
                      </a:rPr>
                      <m:t>(</m:t>
                    </m:r>
                    <m:r>
                      <a:rPr lang="en-US" sz="3600" i="1" kern="100" smtClean="0">
                        <a:effectLst/>
                        <a:latin typeface="Cambria Math" panose="02040503050406030204" pitchFamily="18" charset="0"/>
                        <a:ea typeface="Malgun Gothic" panose="020B0503020000020004" pitchFamily="34" charset="-127"/>
                        <a:cs typeface="Arial" panose="020B0604020202020204" pitchFamily="34" charset="0"/>
                      </a:rPr>
                      <m:t>𝐴𝐵𝐶</m:t>
                    </m:r>
                    <m:r>
                      <a:rPr lang="en-US" sz="3600" i="1" kern="100" smtClean="0">
                        <a:effectLst/>
                        <a:latin typeface="Cambria Math" panose="02040503050406030204" pitchFamily="18" charset="0"/>
                        <a:ea typeface="Malgun Gothic" panose="020B0503020000020004" pitchFamily="34" charset="-127"/>
                        <a:cs typeface="Arial" panose="020B0604020202020204" pitchFamily="34" charset="0"/>
                      </a:rPr>
                      <m:t>).</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600" i="1">
                        <a:solidFill>
                          <a:srgbClr val="000000"/>
                        </a:solidFill>
                        <a:effectLst/>
                        <a:latin typeface="Cambria Math" panose="02040503050406030204" pitchFamily="18" charset="0"/>
                        <a:ea typeface="Times New Roman" panose="02020603050405020304" pitchFamily="18" charset="0"/>
                      </a:rPr>
                      <m:t>𝐵𝐶</m:t>
                    </m:r>
                    <m:r>
                      <a:rPr lang="en-US" sz="3600" i="1">
                        <a:solidFill>
                          <a:srgbClr val="000000"/>
                        </a:solidFill>
                        <a:effectLst/>
                        <a:latin typeface="Cambria Math" panose="02040503050406030204" pitchFamily="18" charset="0"/>
                        <a:ea typeface="Times New Roman" panose="02020603050405020304" pitchFamily="18" charset="0"/>
                      </a:rPr>
                      <m:t>⊥</m:t>
                    </m:r>
                    <m:r>
                      <a:rPr lang="en-US" sz="3600" i="1">
                        <a:solidFill>
                          <a:srgbClr val="000000"/>
                        </a:solidFill>
                        <a:effectLst/>
                        <a:latin typeface="Cambria Math" panose="02040503050406030204" pitchFamily="18" charset="0"/>
                        <a:ea typeface="Times New Roman" panose="02020603050405020304" pitchFamily="18" charset="0"/>
                      </a:rPr>
                      <m:t>𝑆𝑀</m:t>
                    </m:r>
                    <m:r>
                      <a:rPr lang="en-US" sz="3600" i="1">
                        <a:solidFill>
                          <a:srgbClr val="000000"/>
                        </a:solidFill>
                        <a:effectLst/>
                        <a:latin typeface="Cambria Math" panose="02040503050406030204" pitchFamily="18" charset="0"/>
                        <a:ea typeface="Times New Roman" panose="02020603050405020304" pitchFamily="18" charset="0"/>
                      </a:rPr>
                      <m:t>,</m:t>
                    </m:r>
                    <m:r>
                      <a:rPr lang="en-US" sz="3600" i="1">
                        <a:solidFill>
                          <a:srgbClr val="000000"/>
                        </a:solidFill>
                        <a:effectLst/>
                        <a:latin typeface="Cambria Math" panose="02040503050406030204" pitchFamily="18" charset="0"/>
                        <a:ea typeface="Times New Roman" panose="02020603050405020304" pitchFamily="18" charset="0"/>
                      </a:rPr>
                      <m:t>𝐵𝐶</m:t>
                    </m:r>
                    <m:r>
                      <a:rPr lang="en-US" sz="3600" i="1">
                        <a:solidFill>
                          <a:srgbClr val="000000"/>
                        </a:solidFill>
                        <a:effectLst/>
                        <a:latin typeface="Cambria Math" panose="02040503050406030204" pitchFamily="18" charset="0"/>
                        <a:ea typeface="Times New Roman" panose="02020603050405020304" pitchFamily="18" charset="0"/>
                      </a:rPr>
                      <m:t>⊥</m:t>
                    </m:r>
                    <m:r>
                      <a:rPr lang="en-US" sz="3600" i="1">
                        <a:solidFill>
                          <a:srgbClr val="000000"/>
                        </a:solidFill>
                        <a:effectLst/>
                        <a:latin typeface="Cambria Math" panose="02040503050406030204" pitchFamily="18" charset="0"/>
                        <a:ea typeface="Times New Roman" panose="02020603050405020304" pitchFamily="18" charset="0"/>
                      </a:rPr>
                      <m:t>𝐴𝑀</m:t>
                    </m:r>
                  </m:oMath>
                </a14:m>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𝑆𝑀𝐻</m:t>
                        </m:r>
                      </m:e>
                    </m:acc>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600" kern="100">
                    <a:effectLst/>
                    <a:latin typeface="Arial" panose="020B0604020202020204" pitchFamily="34" charset="0"/>
                    <a:ea typeface="Malgun Gothic" panose="020B0503020000020004" pitchFamily="34" charset="-127"/>
                    <a:cs typeface="Arial" panose="020B0604020202020204" pitchFamily="34" charset="0"/>
                  </a:rPr>
                  <a:t>là 1 góc phẳng của góc nhị diện </a:t>
                </a:r>
                <a14:m>
                  <m:oMath xmlns:m="http://schemas.openxmlformats.org/officeDocument/2006/math">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𝐵𝐶</m:t>
                    </m:r>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100">
                    <a:effectLst/>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𝐴𝑀</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𝐻𝑀</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𝑆𝑀</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6</m:t>
                            </m:r>
                          </m:e>
                        </m:rad>
                      </m:den>
                    </m:f>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cos</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𝑆𝑀𝐻</m:t>
                        </m:r>
                      </m:e>
                    </m:acc>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e>
                        </m:rad>
                      </m:den>
                    </m:f>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𝑆𝑀𝐻</m:t>
                        </m:r>
                      </m:e>
                    </m:acc>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45</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600" kern="100">
                    <a:effectLst/>
                    <a:latin typeface="Arial" panose="020B0604020202020204" pitchFamily="34" charset="0"/>
                    <a:ea typeface="Calibri" panose="020F0502020204030204" pitchFamily="34" charset="0"/>
                    <a:cs typeface="Arial" panose="020B0604020202020204" pitchFamily="34" charset="0"/>
                  </a:rPr>
                  <a:t>Vậy số đo </a:t>
                </a:r>
                <a:r>
                  <a:rPr lang="en-US" sz="3600" kern="100">
                    <a:effectLst/>
                    <a:latin typeface="Arial" panose="020B0604020202020204" pitchFamily="34" charset="0"/>
                    <a:ea typeface="Malgun Gothic" panose="020B0503020000020004" pitchFamily="34" charset="-127"/>
                    <a:cs typeface="Arial" panose="020B0604020202020204" pitchFamily="34" charset="0"/>
                  </a:rPr>
                  <a:t>góc nhị diện </a:t>
                </a:r>
                <a14:m>
                  <m:oMath xmlns:m="http://schemas.openxmlformats.org/officeDocument/2006/math">
                    <m:d>
                      <m:dPr>
                        <m:begChr m:val="["/>
                        <m:endChr m:val="]"/>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𝐵𝐶</m:t>
                        </m:r>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𝐴</m:t>
                        </m:r>
                      </m:e>
                    </m:d>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600" kern="100">
                    <a:effectLst/>
                    <a:latin typeface="Arial" panose="020B0604020202020204" pitchFamily="34" charset="0"/>
                    <a:ea typeface="Malgun Gothic" panose="020B0503020000020004" pitchFamily="34" charset="-127"/>
                    <a:cs typeface="Arial" panose="020B0604020202020204" pitchFamily="34" charset="0"/>
                  </a:rPr>
                  <a:t>là </a:t>
                </a:r>
                <a14:m>
                  <m:oMath xmlns:m="http://schemas.openxmlformats.org/officeDocument/2006/math">
                    <m:sSup>
                      <m:sSup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45</m:t>
                        </m:r>
                      </m:e>
                      <m:sup>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6553200" y="3386890"/>
                <a:ext cx="11430000" cy="6874831"/>
              </a:xfrm>
              <a:prstGeom prst="rect">
                <a:avLst/>
              </a:prstGeom>
              <a:blipFill>
                <a:blip r:embed="rId4"/>
                <a:stretch>
                  <a:fillRect l="-1600" b="-976"/>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a:off x="16946998" y="1758616"/>
            <a:ext cx="960001" cy="960001"/>
          </a:xfrm>
          <a:prstGeom prst="rect">
            <a:avLst/>
          </a:prstGeom>
        </p:spPr>
      </p:pic>
      <p:grpSp>
        <p:nvGrpSpPr>
          <p:cNvPr id="4" name="Group 3"/>
          <p:cNvGrpSpPr/>
          <p:nvPr/>
        </p:nvGrpSpPr>
        <p:grpSpPr>
          <a:xfrm>
            <a:off x="533400" y="3741886"/>
            <a:ext cx="5079852" cy="6130208"/>
            <a:chOff x="437146" y="3848100"/>
            <a:chExt cx="5079852" cy="6130208"/>
          </a:xfrm>
        </p:grpSpPr>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7146" y="3848100"/>
              <a:ext cx="5079852" cy="6130208"/>
            </a:xfrm>
            <a:prstGeom prst="rect">
              <a:avLst/>
            </a:prstGeom>
          </p:spPr>
        </p:pic>
        <p:sp>
          <p:nvSpPr>
            <p:cNvPr id="3" name="TextBox 2"/>
            <p:cNvSpPr txBox="1"/>
            <p:nvPr/>
          </p:nvSpPr>
          <p:spPr>
            <a:xfrm>
              <a:off x="2438400" y="8365932"/>
              <a:ext cx="457200" cy="553998"/>
            </a:xfrm>
            <a:prstGeom prst="rect">
              <a:avLst/>
            </a:prstGeom>
            <a:solidFill>
              <a:schemeClr val="bg1"/>
            </a:solidFill>
          </p:spPr>
          <p:txBody>
            <a:bodyPr wrap="square" rtlCol="0">
              <a:spAutoFit/>
            </a:bodyPr>
            <a:lstStyle/>
            <a:p>
              <a:r>
                <a:rPr lang="en-US" sz="3000" smtClean="0">
                  <a:latin typeface="Arial" panose="020B0604020202020204" pitchFamily="34" charset="0"/>
                  <a:cs typeface="Arial" panose="020B0604020202020204" pitchFamily="34" charset="0"/>
                </a:rPr>
                <a:t>H</a:t>
              </a:r>
              <a:endParaRPr lang="en-US" sz="3000">
                <a:latin typeface="Arial" panose="020B0604020202020204" pitchFamily="34" charset="0"/>
                <a:cs typeface="Arial" panose="020B0604020202020204" pitchFamily="34" charset="0"/>
              </a:endParaRPr>
            </a:p>
          </p:txBody>
        </p:sp>
        <p:sp>
          <p:nvSpPr>
            <p:cNvPr id="13" name="TextBox 12"/>
            <p:cNvSpPr txBox="1"/>
            <p:nvPr/>
          </p:nvSpPr>
          <p:spPr>
            <a:xfrm>
              <a:off x="3544562" y="8642931"/>
              <a:ext cx="457200" cy="553998"/>
            </a:xfrm>
            <a:prstGeom prst="rect">
              <a:avLst/>
            </a:prstGeom>
            <a:solidFill>
              <a:schemeClr val="bg1"/>
            </a:solidFill>
          </p:spPr>
          <p:txBody>
            <a:bodyPr wrap="square" rtlCol="0">
              <a:spAutoFit/>
            </a:bodyPr>
            <a:lstStyle/>
            <a:p>
              <a:r>
                <a:rPr lang="en-US" sz="3000" smtClean="0">
                  <a:latin typeface="Arial" panose="020B0604020202020204" pitchFamily="34" charset="0"/>
                  <a:cs typeface="Arial" panose="020B0604020202020204" pitchFamily="34" charset="0"/>
                </a:rPr>
                <a:t>M</a:t>
              </a:r>
              <a:endParaRPr lang="en-US" sz="3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458151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wipe(down)">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wipe(left)">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wipe(up)">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wipe(left)">
                                      <p:cBhvr>
                                        <p:cTn id="42" dur="500"/>
                                        <p:tgtEl>
                                          <p:spTgt spid="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animEffect transition="in" filter="randombar(horizontal)">
                                      <p:cBhvr>
                                        <p:cTn id="4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033155" flipH="1">
            <a:off x="16330607" y="932589"/>
            <a:ext cx="956119" cy="820412"/>
          </a:xfrm>
          <a:prstGeom prst="rect">
            <a:avLst/>
          </a:prstGeom>
        </p:spPr>
      </p:pic>
      <p:pic>
        <p:nvPicPr>
          <p:cNvPr id="14" name="Picture 13"/>
          <p:cNvPicPr>
            <a:picLocks noChangeAspect="1"/>
          </p:cNvPicPr>
          <p:nvPr/>
        </p:nvPicPr>
        <p:blipFill>
          <a:blip r:embed="rId3"/>
          <a:stretch>
            <a:fillRect/>
          </a:stretch>
        </p:blipFill>
        <p:spPr>
          <a:xfrm>
            <a:off x="10287000" y="8039100"/>
            <a:ext cx="1451457" cy="1779595"/>
          </a:xfrm>
          <a:prstGeom prst="rect">
            <a:avLst/>
          </a:prstGeom>
        </p:spPr>
      </p:pic>
      <mc:AlternateContent xmlns:mc="http://schemas.openxmlformats.org/markup-compatibility/2006">
        <mc:Choice xmlns:a14="http://schemas.microsoft.com/office/drawing/2010/main" Requires="a14">
          <p:sp>
            <p:nvSpPr>
              <p:cNvPr id="11" name="TextBox 10"/>
              <p:cNvSpPr txBox="1"/>
              <p:nvPr/>
            </p:nvSpPr>
            <p:spPr>
              <a:xfrm>
                <a:off x="799138" y="1949971"/>
                <a:ext cx="16689724" cy="1754326"/>
              </a:xfrm>
              <a:prstGeom prst="rect">
                <a:avLst/>
              </a:prstGeom>
              <a:noFill/>
            </p:spPr>
            <p:txBody>
              <a:bodyPr wrap="square" rtlCol="0">
                <a:spAutoFit/>
              </a:bodyPr>
              <a:lstStyle/>
              <a:p>
                <a:pPr algn="just">
                  <a:lnSpc>
                    <a:spcPct val="150000"/>
                  </a:lnSpc>
                </a:pPr>
                <a:r>
                  <a:rPr lang="vi-VN" sz="3600" smtClean="0">
                    <a:solidFill>
                      <a:srgbClr val="000000"/>
                    </a:solidFill>
                    <a:latin typeface="Arial" panose="020B0604020202020204" pitchFamily="34" charset="0"/>
                    <a:cs typeface="Arial" panose="020B0604020202020204" pitchFamily="34" charset="0"/>
                  </a:rPr>
                  <a:t>Cho hình chóp đều </a:t>
                </a:r>
                <a14:m>
                  <m:oMath xmlns:m="http://schemas.openxmlformats.org/officeDocument/2006/math">
                    <m:r>
                      <a:rPr lang="en-US" sz="3600" i="1" kern="100">
                        <a:latin typeface="Cambria Math" panose="02040503050406030204" pitchFamily="18" charset="0"/>
                        <a:ea typeface="Calibri" panose="020F0502020204030204" pitchFamily="34" charset="0"/>
                        <a:cs typeface="Times New Roman" panose="02020603050405020304" pitchFamily="18" charset="0"/>
                      </a:rPr>
                      <m:t>𝑆</m:t>
                    </m:r>
                    <m:r>
                      <a:rPr lang="en-US" sz="36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latin typeface="Cambria Math" panose="02040503050406030204" pitchFamily="18" charset="0"/>
                            <a:ea typeface="Calibri" panose="020F0502020204030204" pitchFamily="34" charset="0"/>
                            <a:cs typeface="Times New Roman" panose="02020603050405020304" pitchFamily="18" charset="0"/>
                          </a:rPr>
                          <m:t>𝐴</m:t>
                        </m:r>
                      </m:e>
                      <m:sub>
                        <m:r>
                          <a:rPr lang="en-US" sz="3600" i="1" kern="100">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3600">
                    <a:solidFill>
                      <a:srgbClr val="000000"/>
                    </a:solidFill>
                    <a:latin typeface="Arial" panose="020B0604020202020204" pitchFamily="34" charset="0"/>
                    <a:cs typeface="Arial" panose="020B0604020202020204" pitchFamily="34" charset="0"/>
                  </a:rPr>
                  <a:t>. Một mặt phẳng không đi qua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𝑆</m:t>
                    </m:r>
                  </m:oMath>
                </a14:m>
                <a:r>
                  <a:rPr lang="vi-VN" sz="3600">
                    <a:solidFill>
                      <a:srgbClr val="000000"/>
                    </a:solidFill>
                    <a:latin typeface="Arial" panose="020B0604020202020204" pitchFamily="34" charset="0"/>
                    <a:cs typeface="Arial" panose="020B0604020202020204" pitchFamily="34" charset="0"/>
                  </a:rPr>
                  <a:t> và song song với mặt phẳng đáy, cắt các cạnh </a:t>
                </a:r>
                <a14:m>
                  <m:oMath xmlns:m="http://schemas.openxmlformats.org/officeDocument/2006/math">
                    <m:r>
                      <a:rPr lang="vi-VN" sz="3400" i="1">
                        <a:solidFill>
                          <a:prstClr val="black"/>
                        </a:solidFill>
                        <a:latin typeface="Cambria Math" panose="02040503050406030204" pitchFamily="18" charset="0"/>
                        <a:cs typeface="Arial" panose="020B0604020202020204" pitchFamily="34" charset="0"/>
                      </a:rPr>
                      <m:t>𝑆</m:t>
                    </m:r>
                    <m:sSub>
                      <m:sSubPr>
                        <m:ctrlPr>
                          <a:rPr lang="en-US" sz="34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4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vi-VN" sz="3400" i="1">
                        <a:solidFill>
                          <a:prstClr val="black"/>
                        </a:solidFill>
                        <a:latin typeface="Cambria Math" panose="02040503050406030204" pitchFamily="18" charset="0"/>
                        <a:cs typeface="Arial" panose="020B0604020202020204" pitchFamily="34" charset="0"/>
                      </a:rPr>
                      <m:t>, </m:t>
                    </m:r>
                    <m:r>
                      <a:rPr lang="vi-VN" sz="3400" i="1">
                        <a:solidFill>
                          <a:prstClr val="black"/>
                        </a:solidFill>
                        <a:latin typeface="Cambria Math" panose="02040503050406030204" pitchFamily="18" charset="0"/>
                        <a:cs typeface="Arial" panose="020B0604020202020204" pitchFamily="34" charset="0"/>
                      </a:rPr>
                      <m:t>𝑆</m:t>
                    </m:r>
                    <m:sSub>
                      <m:sSubPr>
                        <m:ctrlPr>
                          <a:rPr lang="en-US" sz="34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4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vi-VN" sz="3400" i="1">
                        <a:solidFill>
                          <a:prstClr val="black"/>
                        </a:solidFill>
                        <a:latin typeface="Cambria Math" panose="02040503050406030204" pitchFamily="18" charset="0"/>
                        <a:cs typeface="Arial" panose="020B0604020202020204" pitchFamily="34" charset="0"/>
                      </a:rPr>
                      <m:t>,…,</m:t>
                    </m:r>
                    <m:r>
                      <a:rPr lang="vi-VN" sz="3400" i="1">
                        <a:solidFill>
                          <a:prstClr val="black"/>
                        </a:solidFill>
                        <a:latin typeface="Cambria Math" panose="02040503050406030204" pitchFamily="18" charset="0"/>
                        <a:cs typeface="Arial" panose="020B0604020202020204" pitchFamily="34" charset="0"/>
                      </a:rPr>
                      <m:t>𝑆</m:t>
                    </m:r>
                    <m:sSub>
                      <m:sSubPr>
                        <m:ctrlPr>
                          <a:rPr lang="en-US" sz="34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4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4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3600">
                    <a:solidFill>
                      <a:srgbClr val="000000"/>
                    </a:solidFill>
                    <a:latin typeface="Arial" panose="020B0604020202020204" pitchFamily="34" charset="0"/>
                    <a:cs typeface="Arial" panose="020B0604020202020204" pitchFamily="34" charset="0"/>
                  </a:rPr>
                  <a:t> tương ứng tại</a:t>
                </a:r>
                <a:r>
                  <a:rPr lang="vi-VN" sz="360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34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4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4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vi-VN" sz="3400" i="1">
                        <a:solidFill>
                          <a:prstClr val="black"/>
                        </a:solidFill>
                        <a:latin typeface="Cambria Math" panose="02040503050406030204" pitchFamily="18" charset="0"/>
                        <a:cs typeface="Arial" panose="020B0604020202020204" pitchFamily="34" charset="0"/>
                      </a:rPr>
                      <m:t>, </m:t>
                    </m:r>
                    <m:sSub>
                      <m:sSubPr>
                        <m:ctrlPr>
                          <a:rPr lang="en-US" sz="34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4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4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vi-VN" sz="3400" i="1">
                        <a:solidFill>
                          <a:prstClr val="black"/>
                        </a:solidFill>
                        <a:latin typeface="Cambria Math" panose="02040503050406030204" pitchFamily="18" charset="0"/>
                        <a:cs typeface="Arial" panose="020B0604020202020204" pitchFamily="34" charset="0"/>
                      </a:rPr>
                      <m:t>,…,</m:t>
                    </m:r>
                    <m:sSub>
                      <m:sSubPr>
                        <m:ctrlPr>
                          <a:rPr lang="en-US" sz="34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4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4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360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H.7.69</a:t>
                </a:r>
                <a:r>
                  <a:rPr lang="vi-VN" sz="3600" smtClean="0">
                    <a:solidFill>
                      <a:srgbClr val="000000"/>
                    </a:solidFill>
                    <a:latin typeface="Arial" panose="020B0604020202020204" pitchFamily="34" charset="0"/>
                    <a:cs typeface="Arial" panose="020B0604020202020204" pitchFamily="34" charset="0"/>
                  </a:rPr>
                  <a:t>).</a:t>
                </a:r>
                <a:endParaRPr lang="vi-VN" sz="3600">
                  <a:solidFill>
                    <a:srgbClr val="000000"/>
                  </a:solidFill>
                  <a:latin typeface="Arial" panose="020B0604020202020204" pitchFamily="34" charset="0"/>
                  <a:cs typeface="Arial" panose="020B060402020202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799138" y="1949971"/>
                <a:ext cx="16689724" cy="1754326"/>
              </a:xfrm>
              <a:prstGeom prst="rect">
                <a:avLst/>
              </a:prstGeom>
              <a:blipFill>
                <a:blip r:embed="rId4"/>
                <a:stretch>
                  <a:fillRect l="-1096" r="-1132" b="-6250"/>
                </a:stretch>
              </a:blipFill>
            </p:spPr>
            <p:txBody>
              <a:bodyPr/>
              <a:lstStyle/>
              <a:p>
                <a:r>
                  <a:rPr lang="en-US">
                    <a:noFill/>
                  </a:rPr>
                  <a:t> </a:t>
                </a:r>
              </a:p>
            </p:txBody>
          </p:sp>
        </mc:Fallback>
      </mc:AlternateContent>
      <p:sp>
        <p:nvSpPr>
          <p:cNvPr id="12" name="Title 21"/>
          <p:cNvSpPr txBox="1">
            <a:spLocks/>
          </p:cNvSpPr>
          <p:nvPr/>
        </p:nvSpPr>
        <p:spPr>
          <a:xfrm>
            <a:off x="895390" y="896657"/>
            <a:ext cx="1830028" cy="911567"/>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13</a:t>
            </a:r>
            <a:endParaRPr kumimoji="0" lang="en-US" sz="3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258800" y="3730443"/>
            <a:ext cx="3905250" cy="598505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795127" y="3867983"/>
                <a:ext cx="11697662" cy="4247317"/>
              </a:xfrm>
              <a:prstGeom prst="rect">
                <a:avLst/>
              </a:prstGeom>
            </p:spPr>
            <p:txBody>
              <a:bodyPr wrap="square">
                <a:spAutoFit/>
              </a:bodyPr>
              <a:lstStyle/>
              <a:p>
                <a:pPr lvl="0" algn="just">
                  <a:lnSpc>
                    <a:spcPct val="150000"/>
                  </a:lnSpc>
                </a:pPr>
                <a:r>
                  <a:rPr lang="vi-VN" sz="3600">
                    <a:solidFill>
                      <a:srgbClr val="000000"/>
                    </a:solidFill>
                    <a:cs typeface="Arial" panose="020B0604020202020204" pitchFamily="34" charset="0"/>
                  </a:rPr>
                  <a:t>a) Giải thích vì sao </a:t>
                </a:r>
                <a14:m>
                  <m:oMath xmlns:m="http://schemas.openxmlformats.org/officeDocument/2006/math">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vi-VN" sz="3600" i="1">
                        <a:solidFill>
                          <a:prstClr val="black"/>
                        </a:solidFill>
                        <a:latin typeface="Cambria Math" panose="02040503050406030204" pitchFamily="18" charset="0"/>
                        <a:cs typeface="Arial" panose="020B0604020202020204" pitchFamily="34"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3600">
                    <a:solidFill>
                      <a:srgbClr val="000000"/>
                    </a:solidFill>
                    <a:cs typeface="Arial" panose="020B0604020202020204" pitchFamily="34" charset="0"/>
                  </a:rPr>
                  <a:t> là một hình chóp đều.</a:t>
                </a:r>
              </a:p>
              <a:p>
                <a:pPr lvl="0" algn="just">
                  <a:lnSpc>
                    <a:spcPct val="150000"/>
                  </a:lnSpc>
                </a:pPr>
                <a:r>
                  <a:rPr lang="vi-VN" sz="3600">
                    <a:solidFill>
                      <a:srgbClr val="000000"/>
                    </a:solidFill>
                    <a:cs typeface="Arial" panose="020B0604020202020204" pitchFamily="34" charset="0"/>
                  </a:rPr>
                  <a:t>b) Gọi </a:t>
                </a:r>
                <a14:m>
                  <m:oMath xmlns:m="http://schemas.openxmlformats.org/officeDocument/2006/math">
                    <m:r>
                      <a:rPr lang="vi-VN" sz="3600" i="1">
                        <a:solidFill>
                          <a:srgbClr val="000000"/>
                        </a:solidFill>
                        <a:latin typeface="Cambria Math" panose="02040503050406030204" pitchFamily="18" charset="0"/>
                        <a:cs typeface="Arial" panose="020B0604020202020204" pitchFamily="34" charset="0"/>
                      </a:rPr>
                      <m:t>𝐻</m:t>
                    </m:r>
                  </m:oMath>
                </a14:m>
                <a:r>
                  <a:rPr lang="vi-VN" sz="3600">
                    <a:solidFill>
                      <a:srgbClr val="000000"/>
                    </a:solidFill>
                    <a:cs typeface="Arial" panose="020B0604020202020204" pitchFamily="34" charset="0"/>
                  </a:rPr>
                  <a:t> là tâm của đa giác </a:t>
                </a:r>
                <a14:m>
                  <m:oMath xmlns:m="http://schemas.openxmlformats.org/officeDocument/2006/math">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3600">
                    <a:solidFill>
                      <a:srgbClr val="000000"/>
                    </a:solidFill>
                    <a:cs typeface="Arial" panose="020B0604020202020204" pitchFamily="34" charset="0"/>
                  </a:rPr>
                  <a:t>. Chứng minh rằng đường thẳng </a:t>
                </a:r>
                <a14:m>
                  <m:oMath xmlns:m="http://schemas.openxmlformats.org/officeDocument/2006/math">
                    <m:r>
                      <a:rPr lang="vi-VN" sz="3600" i="1">
                        <a:solidFill>
                          <a:srgbClr val="000000"/>
                        </a:solidFill>
                        <a:latin typeface="Cambria Math" panose="02040503050406030204" pitchFamily="18" charset="0"/>
                        <a:cs typeface="Arial" panose="020B0604020202020204" pitchFamily="34" charset="0"/>
                      </a:rPr>
                      <m:t>𝑆𝐻</m:t>
                    </m:r>
                  </m:oMath>
                </a14:m>
                <a:r>
                  <a:rPr lang="vi-VN" sz="3600">
                    <a:solidFill>
                      <a:srgbClr val="000000"/>
                    </a:solidFill>
                    <a:cs typeface="Arial" panose="020B0604020202020204" pitchFamily="34" charset="0"/>
                  </a:rPr>
                  <a:t> đi qua tâm </a:t>
                </a:r>
                <a14:m>
                  <m:oMath xmlns:m="http://schemas.openxmlformats.org/officeDocument/2006/math">
                    <m:r>
                      <a:rPr lang="vi-VN" sz="3600" i="1">
                        <a:solidFill>
                          <a:srgbClr val="000000"/>
                        </a:solidFill>
                        <a:latin typeface="Cambria Math" panose="02040503050406030204" pitchFamily="18" charset="0"/>
                        <a:cs typeface="Arial" panose="020B0604020202020204" pitchFamily="34" charset="0"/>
                      </a:rPr>
                      <m:t>𝐾</m:t>
                    </m:r>
                  </m:oMath>
                </a14:m>
                <a:r>
                  <a:rPr lang="vi-VN" sz="3600">
                    <a:solidFill>
                      <a:srgbClr val="000000"/>
                    </a:solidFill>
                    <a:cs typeface="Arial" panose="020B0604020202020204" pitchFamily="34" charset="0"/>
                  </a:rPr>
                  <a:t> của đa giác đều </a:t>
                </a:r>
                <a14:m>
                  <m:oMath xmlns:m="http://schemas.openxmlformats.org/officeDocument/2006/math">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vi-VN" sz="3600" i="1">
                        <a:solidFill>
                          <a:prstClr val="black"/>
                        </a:solidFill>
                        <a:latin typeface="Cambria Math" panose="02040503050406030204" pitchFamily="18" charset="0"/>
                        <a:cs typeface="Arial" panose="020B0604020202020204" pitchFamily="34"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3600">
                    <a:solidFill>
                      <a:srgbClr val="000000"/>
                    </a:solidFill>
                    <a:cs typeface="Arial" panose="020B0604020202020204" pitchFamily="34" charset="0"/>
                  </a:rPr>
                  <a:t> và </a:t>
                </a:r>
                <a14:m>
                  <m:oMath xmlns:m="http://schemas.openxmlformats.org/officeDocument/2006/math">
                    <m:r>
                      <a:rPr lang="vi-VN" sz="3600" i="1">
                        <a:solidFill>
                          <a:srgbClr val="000000"/>
                        </a:solidFill>
                        <a:latin typeface="Cambria Math" panose="02040503050406030204" pitchFamily="18" charset="0"/>
                        <a:cs typeface="Arial" panose="020B0604020202020204" pitchFamily="34" charset="0"/>
                      </a:rPr>
                      <m:t>𝐻𝐾</m:t>
                    </m:r>
                  </m:oMath>
                </a14:m>
                <a:r>
                  <a:rPr lang="vi-VN" sz="3600">
                    <a:solidFill>
                      <a:srgbClr val="000000"/>
                    </a:solidFill>
                    <a:cs typeface="Arial" panose="020B0604020202020204" pitchFamily="34" charset="0"/>
                  </a:rPr>
                  <a:t> vuông góc với các mặt phẳng </a:t>
                </a:r>
                <a14:m>
                  <m:oMath xmlns:m="http://schemas.openxmlformats.org/officeDocument/2006/math">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a14:m>
                <a:r>
                  <a:rPr lang="vi-VN" sz="3600">
                    <a:solidFill>
                      <a:srgbClr val="000000"/>
                    </a:solidFill>
                    <a:cs typeface="Arial" panose="020B0604020202020204" pitchFamily="34" charset="0"/>
                  </a:rPr>
                  <a:t> </a:t>
                </a:r>
                <a14:m>
                  <m:oMath xmlns:m="http://schemas.openxmlformats.org/officeDocument/2006/math">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vi-VN" sz="3600" i="1">
                            <a:solidFill>
                              <a:prstClr val="black"/>
                            </a:solidFill>
                            <a:latin typeface="Cambria Math" panose="02040503050406030204" pitchFamily="18" charset="0"/>
                            <a:cs typeface="Arial" panose="020B0604020202020204" pitchFamily="34"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vi-VN" sz="3600">
                  <a:solidFill>
                    <a:srgbClr val="000000"/>
                  </a:solidFill>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95127" y="3867983"/>
                <a:ext cx="11697662" cy="4247317"/>
              </a:xfrm>
              <a:prstGeom prst="rect">
                <a:avLst/>
              </a:prstGeom>
              <a:blipFill>
                <a:blip r:embed="rId7"/>
                <a:stretch>
                  <a:fillRect l="-1563" r="-1615" b="-2155"/>
                </a:stretch>
              </a:blipFill>
            </p:spPr>
            <p:txBody>
              <a:bodyPr/>
              <a:lstStyle/>
              <a:p>
                <a:r>
                  <a:rPr lang="en-US">
                    <a:noFill/>
                  </a:rPr>
                  <a:t> </a:t>
                </a:r>
              </a:p>
            </p:txBody>
          </p:sp>
        </mc:Fallback>
      </mc:AlternateContent>
    </p:spTree>
    <p:extLst>
      <p:ext uri="{BB962C8B-B14F-4D97-AF65-F5344CB8AC3E}">
        <p14:creationId xmlns:p14="http://schemas.microsoft.com/office/powerpoint/2010/main" val="9115997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026683" y="976788"/>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sp>
        <p:nvSpPr>
          <p:cNvPr id="16" name="Freeform 16"/>
          <p:cNvSpPr/>
          <p:nvPr/>
        </p:nvSpPr>
        <p:spPr>
          <a:xfrm>
            <a:off x="457200" y="4471412"/>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 xmlns:asvg="http://schemas.microsoft.com/office/drawing/2016/SVG/main" r:embed="rId9"/>
                </a:ext>
              </a:extLst>
            </a:blip>
            <a:stretch>
              <a:fillRect l="-16131" t="-123580" r="-514491" b="-293597"/>
            </a:stretch>
          </a:blipFill>
        </p:spPr>
      </p:sp>
      <p:grpSp>
        <p:nvGrpSpPr>
          <p:cNvPr id="19" name="Group 19"/>
          <p:cNvGrpSpPr/>
          <p:nvPr/>
        </p:nvGrpSpPr>
        <p:grpSpPr>
          <a:xfrm>
            <a:off x="1026683" y="1789483"/>
            <a:ext cx="16228956" cy="6249617"/>
            <a:chOff x="-43955" y="-107761"/>
            <a:chExt cx="2552939" cy="442784"/>
          </a:xfrm>
        </p:grpSpPr>
        <p:sp>
          <p:nvSpPr>
            <p:cNvPr id="20" name="Freeform 20"/>
            <p:cNvSpPr/>
            <p:nvPr/>
          </p:nvSpPr>
          <p:spPr>
            <a:xfrm>
              <a:off x="-43955" y="-107761"/>
              <a:ext cx="2552939" cy="442784"/>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mc:AlternateContent xmlns:mc="http://schemas.openxmlformats.org/markup-compatibility/2006" xmlns:a14="http://schemas.microsoft.com/office/drawing/2010/main">
          <mc:Choice Requires="a14">
            <p:sp>
              <p:nvSpPr>
                <p:cNvPr id="21" name="TextBox 21"/>
                <p:cNvSpPr txBox="1"/>
                <p:nvPr/>
              </p:nvSpPr>
              <p:spPr>
                <a:xfrm>
                  <a:off x="70237" y="-87740"/>
                  <a:ext cx="2309337" cy="405865"/>
                </a:xfrm>
                <a:prstGeom prst="rect">
                  <a:avLst/>
                </a:prstGeom>
              </p:spPr>
              <p:txBody>
                <a:bodyPr lIns="50800" tIns="50800" rIns="50800" bIns="50800" rtlCol="0" anchor="ctr"/>
                <a:lstStyle/>
                <a:p>
                  <a:pPr marL="571500" indent="-571500" algn="just">
                    <a:lnSpc>
                      <a:spcPct val="150000"/>
                    </a:lnSpc>
                    <a:spcBef>
                      <a:spcPts val="600"/>
                    </a:spcBef>
                    <a:spcAft>
                      <a:spcPts val="800"/>
                    </a:spcAft>
                    <a:buFont typeface="Arial" panose="020B0604020202020204" pitchFamily="34" charset="0"/>
                    <a:buChar char="•"/>
                  </a:pPr>
                  <a:r>
                    <a:rPr lang="en-US" sz="4000" kern="100">
                      <a:latin typeface="Arial" panose="020B0604020202020204" pitchFamily="34" charset="0"/>
                      <a:ea typeface="Calibri" panose="020F0502020204030204" pitchFamily="34" charset="0"/>
                      <a:cs typeface="Arial" panose="020B0604020202020204" pitchFamily="34" charset="0"/>
                    </a:rPr>
                    <a:t>Cho hai mặt phẳng </a:t>
                  </a:r>
                  <a14:m>
                    <m:oMath xmlns:m="http://schemas.openxmlformats.org/officeDocument/2006/math">
                      <m:d>
                        <m:d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𝑃</m:t>
                          </m:r>
                        </m:e>
                      </m:d>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𝑄</m:t>
                          </m:r>
                        </m:e>
                      </m:d>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Lấy các đường thẳng </a:t>
                  </a:r>
                  <a14:m>
                    <m:oMath xmlns:m="http://schemas.openxmlformats.org/officeDocument/2006/math">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4000" kern="100" smtClean="0">
                      <a:effectLst/>
                      <a:latin typeface="Arial" panose="020B0604020202020204" pitchFamily="34" charset="0"/>
                      <a:ea typeface="Malgun Gothic" panose="020B0503020000020004" pitchFamily="34" charset="-127"/>
                      <a:cs typeface="Arial" panose="020B0604020202020204" pitchFamily="34" charset="0"/>
                    </a:rPr>
                    <a:t> </a:t>
                  </a:r>
                  <a:r>
                    <a:rPr lang="en-US" sz="4000" kern="100">
                      <a:effectLst/>
                      <a:latin typeface="Arial" panose="020B0604020202020204" pitchFamily="34" charset="0"/>
                      <a:ea typeface="Malgun Gothic" panose="020B0503020000020004" pitchFamily="34" charset="-127"/>
                      <a:cs typeface="Arial" panose="020B0604020202020204" pitchFamily="34" charset="0"/>
                    </a:rPr>
                    <a:t>tương ứng vuông góc với </a:t>
                  </a:r>
                  <a14:m>
                    <m:oMath xmlns:m="http://schemas.openxmlformats.org/officeDocument/2006/math">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𝑄</m:t>
                          </m:r>
                        </m:e>
                      </m:d>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 Khi đó góc giữa </a:t>
                  </a:r>
                  <a14:m>
                    <m:oMath xmlns:m="http://schemas.openxmlformats.org/officeDocument/2006/math">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 không phụ thuộc vào vị trí của </a:t>
                  </a:r>
                  <a14:m>
                    <m:oMath xmlns:m="http://schemas.openxmlformats.org/officeDocument/2006/math">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 và được gọi là góc giữa hai mặt phẳng </a:t>
                  </a:r>
                  <a14:m>
                    <m:oMath xmlns:m="http://schemas.openxmlformats.org/officeDocument/2006/math">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 và (Q).</a:t>
                  </a:r>
                  <a:endParaRPr lang="en-US" sz="4000" kern="1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en-US" sz="4000" kern="100">
                      <a:effectLst/>
                      <a:latin typeface="Arial" panose="020B0604020202020204" pitchFamily="34" charset="0"/>
                      <a:ea typeface="Calibri" panose="020F0502020204030204" pitchFamily="34" charset="0"/>
                      <a:cs typeface="Arial" panose="020B0604020202020204" pitchFamily="34" charset="0"/>
                    </a:rPr>
                    <a:t>Hai mặt phẳng (P) và (Q) được gọi là vuông góc với nhau nếu góc giữa chúng bằng </a:t>
                  </a:r>
                  <a14:m>
                    <m:oMath xmlns:m="http://schemas.openxmlformats.org/officeDocument/2006/math">
                      <m:sSup>
                        <m:sSup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90</m:t>
                          </m:r>
                        </m:e>
                        <m:sup>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a:t>
                  </a:r>
                  <a:endParaRPr lang="en-US" sz="40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TextBox 21"/>
                <p:cNvSpPr txBox="1">
                  <a:spLocks noRot="1" noChangeAspect="1" noMove="1" noResize="1" noEditPoints="1" noAdjustHandles="1" noChangeArrowheads="1" noChangeShapeType="1" noTextEdit="1"/>
                </p:cNvSpPr>
                <p:nvPr/>
              </p:nvSpPr>
              <p:spPr>
                <a:xfrm>
                  <a:off x="70237" y="-87740"/>
                  <a:ext cx="2309337" cy="405865"/>
                </a:xfrm>
                <a:prstGeom prst="rect">
                  <a:avLst/>
                </a:prstGeom>
                <a:blipFill>
                  <a:blip r:embed="rId10"/>
                  <a:stretch>
                    <a:fillRect l="-1577" r="-1702" b="-2872"/>
                  </a:stretch>
                </a:blipFill>
              </p:spPr>
              <p:txBody>
                <a:bodyPr/>
                <a:lstStyle/>
                <a:p>
                  <a:r>
                    <a:rPr lang="en-US">
                      <a:noFill/>
                    </a:rPr>
                    <a:t> </a:t>
                  </a:r>
                </a:p>
              </p:txBody>
            </p:sp>
          </mc:Fallback>
        </mc:AlternateContent>
      </p:grpSp>
      <p:sp>
        <p:nvSpPr>
          <p:cNvPr id="17" name="Rectangle 16"/>
          <p:cNvSpPr/>
          <p:nvPr/>
        </p:nvSpPr>
        <p:spPr>
          <a:xfrm>
            <a:off x="7404949" y="114300"/>
            <a:ext cx="3472424" cy="1407373"/>
          </a:xfrm>
          <a:prstGeom prst="rect">
            <a:avLst/>
          </a:prstGeom>
        </p:spPr>
        <p:txBody>
          <a:bodyPr wrap="none">
            <a:spAutoFit/>
          </a:bodyPr>
          <a:lstStyle/>
          <a:p>
            <a:pPr lvl="0" algn="ctr">
              <a:lnSpc>
                <a:spcPct val="150000"/>
              </a:lnSpc>
              <a:defRPr/>
            </a:pPr>
            <a:r>
              <a:rPr lang="en-US" sz="6500" b="1">
                <a:solidFill>
                  <a:srgbClr val="1F497D"/>
                </a:solidFill>
                <a:latin typeface="Arial" panose="020B0604020202020204" pitchFamily="34" charset="0"/>
                <a:cs typeface="Arial" panose="020B0604020202020204" pitchFamily="34" charset="0"/>
              </a:rPr>
              <a:t>Kết luận</a:t>
            </a:r>
            <a:endParaRPr kumimoji="0" lang="en-US" sz="65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p:sp>
        <p:nvSpPr>
          <p:cNvPr id="23" name="Freeform 15"/>
          <p:cNvSpPr/>
          <p:nvPr/>
        </p:nvSpPr>
        <p:spPr>
          <a:xfrm rot="19033628">
            <a:off x="16921902" y="247862"/>
            <a:ext cx="846754" cy="1535738"/>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11">
              <a:extLst>
                <a:ext uri="{96DAC541-7B7A-43D3-8B79-37D633B846F1}">
                  <asvg:svgBlip xmlns="" xmlns:asvg="http://schemas.microsoft.com/office/drawing/2016/SVG/main" r:embed="rId7"/>
                </a:ext>
              </a:extLst>
            </a:blip>
            <a:stretch>
              <a:fillRect/>
            </a:stretch>
          </a:blipFill>
        </p:spPr>
      </p:sp>
      <p:grpSp>
        <p:nvGrpSpPr>
          <p:cNvPr id="10" name="Group 9"/>
          <p:cNvGrpSpPr/>
          <p:nvPr/>
        </p:nvGrpSpPr>
        <p:grpSpPr>
          <a:xfrm>
            <a:off x="537289" y="8648700"/>
            <a:ext cx="17207743" cy="1054476"/>
            <a:chOff x="797304" y="8138687"/>
            <a:chExt cx="17207743" cy="1054476"/>
          </a:xfrm>
        </p:grpSpPr>
        <mc:AlternateContent xmlns:mc="http://schemas.openxmlformats.org/markup-compatibility/2006" xmlns:a14="http://schemas.microsoft.com/office/drawing/2010/main">
          <mc:Choice Requires="a14">
            <p:sp>
              <p:nvSpPr>
                <p:cNvPr id="8" name="Rectangle 7"/>
                <p:cNvSpPr/>
                <p:nvPr/>
              </p:nvSpPr>
              <p:spPr>
                <a:xfrm>
                  <a:off x="2117236" y="8138687"/>
                  <a:ext cx="15887811" cy="1015663"/>
                </a:xfrm>
                <a:prstGeom prst="rect">
                  <a:avLst/>
                </a:prstGeom>
              </p:spPr>
              <p:txBody>
                <a:bodyPr wrap="none">
                  <a:spAutoFit/>
                </a:bodyPr>
                <a:lstStyle/>
                <a:p>
                  <a:pPr algn="just">
                    <a:lnSpc>
                      <a:spcPct val="150000"/>
                    </a:lnSpc>
                    <a:spcBef>
                      <a:spcPts val="600"/>
                    </a:spcBef>
                    <a:spcAft>
                      <a:spcPts val="800"/>
                    </a:spcAft>
                  </a:pPr>
                  <a:r>
                    <a:rPr lang="en-US" sz="4000" b="1" kern="100">
                      <a:solidFill>
                        <a:srgbClr val="C00000"/>
                      </a:solidFill>
                      <a:latin typeface="Arial" panose="020B0604020202020204" pitchFamily="34" charset="0"/>
                      <a:ea typeface="Malgun Gothic" panose="020B0503020000020004" pitchFamily="34" charset="-127"/>
                      <a:cs typeface="Arial" panose="020B0604020202020204" pitchFamily="34" charset="0"/>
                    </a:rPr>
                    <a:t>Chú ý:</a:t>
                  </a:r>
                  <a:r>
                    <a:rPr lang="en-US" sz="4000" kern="100">
                      <a:solidFill>
                        <a:srgbClr val="C00000"/>
                      </a:solidFill>
                      <a:effectLst/>
                      <a:latin typeface="Arial" panose="020B0604020202020204" pitchFamily="34" charset="0"/>
                      <a:ea typeface="Malgun Gothic" panose="020B0503020000020004" pitchFamily="34" charset="-127"/>
                      <a:cs typeface="Arial" panose="020B0604020202020204" pitchFamily="34" charset="0"/>
                    </a:rPr>
                    <a:t> </a:t>
                  </a:r>
                  <a:r>
                    <a:rPr lang="en-US" sz="4000" kern="1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𝜑</m:t>
                      </m:r>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 là góc giữa hai mặt phẳng (P) và (Q) thì </a:t>
                  </a:r>
                  <a14:m>
                    <m:oMath xmlns:m="http://schemas.openxmlformats.org/officeDocument/2006/math">
                      <m:sSup>
                        <m:sSup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0</m:t>
                          </m:r>
                        </m:e>
                        <m:sup>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𝜑</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a:t>
                  </a:r>
                  <a:endParaRPr lang="en-US" sz="40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117236" y="8138687"/>
                  <a:ext cx="15887811" cy="1015663"/>
                </a:xfrm>
                <a:prstGeom prst="rect">
                  <a:avLst/>
                </a:prstGeom>
                <a:blipFill>
                  <a:blip r:embed="rId12"/>
                  <a:stretch>
                    <a:fillRect l="-1381" r="-384" b="-14458"/>
                  </a:stretch>
                </a:blipFill>
              </p:spPr>
              <p:txBody>
                <a:bodyPr/>
                <a:lstStyle/>
                <a:p>
                  <a:r>
                    <a:rPr lang="en-US">
                      <a:noFill/>
                    </a:rPr>
                    <a:t> </a:t>
                  </a:r>
                </a:p>
              </p:txBody>
            </p:sp>
          </mc:Fallback>
        </mc:AlternateContent>
        <p:pic>
          <p:nvPicPr>
            <p:cNvPr id="9" name="Picture 8"/>
            <p:cNvPicPr>
              <a:picLocks noChangeAspect="1"/>
            </p:cNvPicPr>
            <p:nvPr/>
          </p:nvPicPr>
          <p:blipFill>
            <a:blip r:embed="rId13"/>
            <a:stretch>
              <a:fillRect/>
            </a:stretch>
          </p:blipFill>
          <p:spPr>
            <a:xfrm>
              <a:off x="797304" y="8248201"/>
              <a:ext cx="1085182" cy="944962"/>
            </a:xfrm>
            <a:prstGeom prst="rect">
              <a:avLst/>
            </a:prstGeom>
          </p:spPr>
        </p:pic>
      </p:grpSp>
    </p:spTree>
    <p:extLst>
      <p:ext uri="{BB962C8B-B14F-4D97-AF65-F5344CB8AC3E}">
        <p14:creationId xmlns:p14="http://schemas.microsoft.com/office/powerpoint/2010/main" val="16189267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033155" flipH="1">
            <a:off x="16406806" y="767939"/>
            <a:ext cx="956119" cy="820412"/>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95400" y="2440951"/>
            <a:ext cx="4401050" cy="6744903"/>
          </a:xfrm>
          <a:prstGeom prst="rect">
            <a:avLst/>
          </a:prstGeom>
        </p:spPr>
      </p:pic>
      <p:sp>
        <p:nvSpPr>
          <p:cNvPr id="15" name="Rectangle 14"/>
          <p:cNvSpPr/>
          <p:nvPr/>
        </p:nvSpPr>
        <p:spPr>
          <a:xfrm>
            <a:off x="1039549" y="952688"/>
            <a:ext cx="1210588" cy="82067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4" name="Rectangle 3"/>
              <p:cNvSpPr/>
              <p:nvPr/>
            </p:nvSpPr>
            <p:spPr>
              <a:xfrm>
                <a:off x="6460863" y="2091540"/>
                <a:ext cx="10760337" cy="7094314"/>
              </a:xfrm>
              <a:prstGeom prst="rect">
                <a:avLst/>
              </a:prstGeom>
            </p:spPr>
            <p:txBody>
              <a:bodyPr wrap="square">
                <a:spAutoFit/>
              </a:bodyPr>
              <a:lstStyle/>
              <a:p>
                <a:pPr marL="0" marR="0" lvl="0" indent="0" algn="l" defTabSz="914400" rtl="0" eaLnBrk="1" fontAlgn="auto" latinLnBrk="0" hangingPunct="1">
                  <a:lnSpc>
                    <a:spcPct val="150000"/>
                  </a:lnSpc>
                  <a:buClrTx/>
                  <a:buSzTx/>
                  <a:buFontTx/>
                  <a:buNone/>
                  <a:tabLst/>
                  <a:defRPr/>
                </a:pPr>
                <a:r>
                  <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Các </a:t>
                </a:r>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 giác </a:t>
                </a:r>
                <a14:m>
                  <m:oMath xmlns:m="http://schemas.openxmlformats.org/officeDocument/2006/math">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sub>
                    </m:sSub>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sub>
                    </m:sSub>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các cạnh tương ứng song song. </a:t>
                </a:r>
                <a:endPar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r>
                  <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Áp </a:t>
                </a:r>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dụng định lí Thalès, ta có</a:t>
                </a:r>
              </a:p>
              <a:p>
                <a:pPr marL="0" marR="0" lvl="0" indent="0" algn="ctr" defTabSz="914400" rtl="0" eaLnBrk="1" fontAlgn="auto" latinLnBrk="0" hangingPunct="1">
                  <a:lnSpc>
                    <a:spcPct val="150000"/>
                  </a:lnSpc>
                  <a:buClrTx/>
                  <a:buSzTx/>
                  <a:buFontTx/>
                  <a:buNone/>
                  <a:tabLst/>
                  <a:defRPr/>
                </a:pPr>
                <a14:m>
                  <m:oMath xmlns:m="http://schemas.openxmlformats.org/officeDocument/2006/math">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num>
                      <m:den>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den>
                    </m:f>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sub>
                        </m:sSub>
                      </m:num>
                      <m:den>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sub>
                        </m:sSub>
                      </m:den>
                    </m:f>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num>
                      <m:den>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den>
                    </m:f>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num>
                      <m:den>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den>
                    </m:f>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buClrTx/>
                  <a:buSzTx/>
                  <a:buFontTx/>
                  <a:buNone/>
                  <a:tabLst/>
                  <a:defRPr/>
                </a:pPr>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 đó, vì đa giác </a:t>
                </a:r>
                <a14:m>
                  <m:oMath xmlns:m="http://schemas.openxmlformats.org/officeDocument/2006/math">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sub>
                    </m:sSub>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đều nên đa giác </a:t>
                </a:r>
                <a14:m>
                  <m:oMath xmlns:m="http://schemas.openxmlformats.org/officeDocument/2006/math">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sub>
                    </m:sSub>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đều và do </a:t>
                </a:r>
                <a14:m>
                  <m:oMath xmlns:m="http://schemas.openxmlformats.org/officeDocument/2006/math">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sub>
                    </m:sSub>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endPar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sub>
                    </m:sSub>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buClrTx/>
                  <a:buSzTx/>
                  <a:buFontTx/>
                  <a:buNone/>
                  <a:tabLst/>
                  <a:defRPr/>
                </a:pPr>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b>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sub>
                    </m:sSub>
                  </m:oMath>
                </a14:m>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hình chóp </a:t>
                </a:r>
                <a:r>
                  <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đều.</a:t>
                </a:r>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460863" y="2091540"/>
                <a:ext cx="10760337" cy="7094314"/>
              </a:xfrm>
              <a:prstGeom prst="rect">
                <a:avLst/>
              </a:prstGeom>
              <a:blipFill>
                <a:blip r:embed="rId5"/>
                <a:stretch>
                  <a:fillRect l="-1756" r="-963" b="-2234"/>
                </a:stretch>
              </a:blipFill>
            </p:spPr>
            <p:txBody>
              <a:bodyPr/>
              <a:lstStyle/>
              <a:p>
                <a:r>
                  <a:rPr lang="en-US">
                    <a:noFill/>
                  </a:rPr>
                  <a:t> </a:t>
                </a:r>
              </a:p>
            </p:txBody>
          </p:sp>
        </mc:Fallback>
      </mc:AlternateContent>
    </p:spTree>
    <p:extLst>
      <p:ext uri="{BB962C8B-B14F-4D97-AF65-F5344CB8AC3E}">
        <p14:creationId xmlns:p14="http://schemas.microsoft.com/office/powerpoint/2010/main" val="84767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up)">
                                      <p:cBhvr>
                                        <p:cTn id="20" dur="500"/>
                                        <p:tgtEl>
                                          <p:spTgt spid="4">
                                            <p:txEl>
                                              <p:pRg st="1" end="1"/>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up)">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8" dur="500"/>
                                        <p:tgtEl>
                                          <p:spTgt spid="4">
                                            <p:txEl>
                                              <p:pRg st="3" end="3"/>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wipe(down)">
                                      <p:cBhvr>
                                        <p:cTn id="3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033155" flipH="1">
            <a:off x="16406806" y="767939"/>
            <a:ext cx="956119" cy="820412"/>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95400" y="2440951"/>
            <a:ext cx="4401050" cy="6744903"/>
          </a:xfrm>
          <a:prstGeom prst="rect">
            <a:avLst/>
          </a:prstGeom>
        </p:spPr>
      </p:pic>
      <p:sp>
        <p:nvSpPr>
          <p:cNvPr id="15" name="Rectangle 14"/>
          <p:cNvSpPr/>
          <p:nvPr/>
        </p:nvSpPr>
        <p:spPr>
          <a:xfrm>
            <a:off x="1039549" y="952688"/>
            <a:ext cx="1210588" cy="82067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4" name="Rectangle 3"/>
              <p:cNvSpPr/>
              <p:nvPr/>
            </p:nvSpPr>
            <p:spPr>
              <a:xfrm>
                <a:off x="6324600" y="2247900"/>
                <a:ext cx="10393876" cy="6740307"/>
              </a:xfrm>
              <a:prstGeom prst="rect">
                <a:avLst/>
              </a:prstGeom>
            </p:spPr>
            <p:txBody>
              <a:bodyPr wrap="square">
                <a:spAutoFit/>
              </a:bodyPr>
              <a:lstStyle/>
              <a:p>
                <a:pPr lvl="0" algn="just">
                  <a:lnSpc>
                    <a:spcPct val="150000"/>
                  </a:lnSpc>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𝐻</m:t>
                    </m:r>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là tâm của đáy </a:t>
                </a:r>
                <a14:m>
                  <m:oMath xmlns:m="http://schemas.openxmlformats.org/officeDocument/2006/math">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và hình chóp S. </a:t>
                </a:r>
                <a14:m>
                  <m:oMath xmlns:m="http://schemas.openxmlformats.org/officeDocument/2006/math">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là đều;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𝑆𝐻</m:t>
                    </m:r>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vuông góc với mặt phẳng </a:t>
                </a:r>
                <a14:m>
                  <m:oMath xmlns:m="http://schemas.openxmlformats.org/officeDocument/2006/math">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Do hai mặt phẳng </a:t>
                </a:r>
                <a14:m>
                  <m:oMath xmlns:m="http://schemas.openxmlformats.org/officeDocument/2006/math">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song song với nhau nên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𝑆𝐴</m:t>
                    </m:r>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cũng vuông góc với mặt phẳng </a:t>
                </a:r>
                <a14:m>
                  <m:oMath xmlns:m="http://schemas.openxmlformats.org/officeDocument/2006/math">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Hơn </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nữa, vì hình chóp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đều </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nên giao của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𝑆𝐻</m:t>
                    </m:r>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là tâm của đáy </a:t>
                </a:r>
                <a14:m>
                  <m:oMath xmlns:m="http://schemas.openxmlformats.org/officeDocument/2006/math">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4" name="Rectangle 3"/>
              <p:cNvSpPr>
                <a:spLocks noRot="1" noChangeAspect="1" noMove="1" noResize="1" noEditPoints="1" noAdjustHandles="1" noChangeArrowheads="1" noChangeShapeType="1" noTextEdit="1"/>
              </p:cNvSpPr>
              <p:nvPr/>
            </p:nvSpPr>
            <p:spPr>
              <a:xfrm>
                <a:off x="6324600" y="2247900"/>
                <a:ext cx="10393876" cy="6740307"/>
              </a:xfrm>
              <a:prstGeom prst="rect">
                <a:avLst/>
              </a:prstGeom>
              <a:blipFill>
                <a:blip r:embed="rId5"/>
                <a:stretch>
                  <a:fillRect l="-1818" r="-1760" b="-995"/>
                </a:stretch>
              </a:blipFill>
            </p:spPr>
            <p:txBody>
              <a:bodyPr/>
              <a:lstStyle/>
              <a:p>
                <a:r>
                  <a:rPr lang="en-US">
                    <a:noFill/>
                  </a:rPr>
                  <a:t> </a:t>
                </a:r>
              </a:p>
            </p:txBody>
          </p:sp>
        </mc:Fallback>
      </mc:AlternateContent>
    </p:spTree>
    <p:extLst>
      <p:ext uri="{BB962C8B-B14F-4D97-AF65-F5344CB8AC3E}">
        <p14:creationId xmlns:p14="http://schemas.microsoft.com/office/powerpoint/2010/main" val="2277675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Freeform 16"/>
          <p:cNvSpPr/>
          <p:nvPr/>
        </p:nvSpPr>
        <p:spPr>
          <a:xfrm>
            <a:off x="17160709" y="260760"/>
            <a:ext cx="882982" cy="838200"/>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2">
              <a:extLst>
                <a:ext uri="{96DAC541-7B7A-43D3-8B79-37D633B846F1}">
                  <asvg:svgBlip xmlns="" xmlns:asvg="http://schemas.microsoft.com/office/drawing/2016/SVG/main" r:embed="rId9"/>
                </a:ext>
              </a:extLst>
            </a:blip>
            <a:stretch>
              <a:fillRect l="-16131" t="-123580" r="-514491" b="-293597"/>
            </a:stretch>
          </a:blipFill>
        </p:spPr>
      </p:sp>
      <p:sp>
        <p:nvSpPr>
          <p:cNvPr id="18" name="Freeform 18"/>
          <p:cNvSpPr/>
          <p:nvPr/>
        </p:nvSpPr>
        <p:spPr>
          <a:xfrm>
            <a:off x="-154765" y="5652380"/>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Rectangle 16"/>
          <p:cNvSpPr/>
          <p:nvPr/>
        </p:nvSpPr>
        <p:spPr>
          <a:xfrm>
            <a:off x="7897434" y="-23973"/>
            <a:ext cx="2969082" cy="120507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Kết luận</a:t>
            </a:r>
          </a:p>
        </p:txBody>
      </p:sp>
      <mc:AlternateContent xmlns:mc="http://schemas.openxmlformats.org/markup-compatibility/2006">
        <mc:Choice xmlns:a14="http://schemas.microsoft.com/office/drawing/2010/main" Requires="a14">
          <p:sp>
            <p:nvSpPr>
              <p:cNvPr id="8" name="Rectangle 7"/>
              <p:cNvSpPr/>
              <p:nvPr/>
            </p:nvSpPr>
            <p:spPr>
              <a:xfrm>
                <a:off x="625436" y="1153026"/>
                <a:ext cx="16992600" cy="2482667"/>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550" kern="100" smtClean="0">
                    <a:latin typeface="Arial" panose="020B0604020202020204" pitchFamily="34" charset="0"/>
                    <a:ea typeface="Calibri" panose="020F0502020204030204" pitchFamily="34" charset="0"/>
                    <a:cs typeface="Arial" panose="020B0604020202020204" pitchFamily="34" charset="0"/>
                  </a:rPr>
                  <a:t>Hình </a:t>
                </a:r>
                <a:r>
                  <a:rPr lang="en-US" sz="3550" kern="100">
                    <a:latin typeface="Arial" panose="020B0604020202020204" pitchFamily="34" charset="0"/>
                    <a:ea typeface="Calibri" panose="020F0502020204030204" pitchFamily="34" charset="0"/>
                    <a:cs typeface="Arial" panose="020B0604020202020204" pitchFamily="34" charset="0"/>
                  </a:rPr>
                  <a:t>gồm các đa giác đều </a:t>
                </a:r>
                <a14:m>
                  <m:oMath xmlns:m="http://schemas.openxmlformats.org/officeDocument/2006/math">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550" b="0" i="1" kern="100" smtClean="0">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355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550" kern="100">
                    <a:effectLst/>
                    <a:latin typeface="Arial" panose="020B0604020202020204" pitchFamily="34" charset="0"/>
                    <a:ea typeface="Calibri" panose="020F0502020204030204" pitchFamily="34" charset="0"/>
                    <a:cs typeface="Arial" panose="020B0604020202020204" pitchFamily="34" charset="0"/>
                  </a:rPr>
                  <a:t> và các hình thang cân </a:t>
                </a:r>
                <a14:m>
                  <m:oMath xmlns:m="http://schemas.openxmlformats.org/officeDocument/2006/math">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50" i="1" kern="100"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550" b="0" i="0" kern="100" smtClean="0">
                            <a:effectLst/>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550" b="0" i="1" kern="100" smtClean="0">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355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3</m:t>
                        </m:r>
                      </m:sub>
                    </m:sSub>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3</m:t>
                        </m:r>
                      </m:sub>
                    </m:sSub>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550" kern="100">
                    <a:effectLst/>
                    <a:latin typeface="Arial" panose="020B0604020202020204" pitchFamily="34" charset="0"/>
                    <a:ea typeface="Calibri" panose="020F0502020204030204" pitchFamily="34" charset="0"/>
                    <a:cs typeface="Arial" panose="020B0604020202020204" pitchFamily="34" charset="0"/>
                  </a:rPr>
                  <a:t> được gọi là một hình chóp cụt đều, kí hiệu là </a:t>
                </a:r>
                <a14:m>
                  <m:oMath xmlns:m="http://schemas.openxmlformats.org/officeDocument/2006/math">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55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5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550" i="1" kern="100">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550" kern="100" smtClean="0">
                    <a:effectLst/>
                    <a:latin typeface="Arial" panose="020B0604020202020204" pitchFamily="34" charset="0"/>
                    <a:ea typeface="Calibri" panose="020F0502020204030204" pitchFamily="34" charset="0"/>
                    <a:cs typeface="Arial" panose="020B0604020202020204" pitchFamily="34" charset="0"/>
                  </a:rPr>
                  <a:t>.</a:t>
                </a:r>
                <a:endParaRPr lang="en-US" sz="355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25436" y="1153026"/>
                <a:ext cx="16992600" cy="2482667"/>
              </a:xfrm>
              <a:prstGeom prst="rect">
                <a:avLst/>
              </a:prstGeom>
              <a:blipFill>
                <a:blip r:embed="rId12"/>
                <a:stretch>
                  <a:fillRect l="-969" r="-1076" b="-7125"/>
                </a:stretch>
              </a:blipFill>
            </p:spPr>
            <p:txBody>
              <a:bodyPr/>
              <a:lstStyle/>
              <a:p>
                <a:r>
                  <a:rPr lang="en-US">
                    <a:noFill/>
                  </a:rPr>
                  <a:t> </a:t>
                </a:r>
              </a:p>
            </p:txBody>
          </p:sp>
        </mc:Fallback>
      </mc:AlternateContent>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01539" y="3743826"/>
            <a:ext cx="4600661" cy="4433887"/>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609600" y="3568769"/>
                <a:ext cx="11935963" cy="4975657"/>
              </a:xfrm>
              <a:prstGeom prst="rect">
                <a:avLst/>
              </a:prstGeom>
            </p:spPr>
            <p:txBody>
              <a:bodyPr wrap="square">
                <a:spAutoFit/>
              </a:bodyPr>
              <a:lstStyle/>
              <a:p>
                <a:pPr marL="571500" lvl="0" indent="-571500" algn="just">
                  <a:lnSpc>
                    <a:spcPct val="150000"/>
                  </a:lnSpc>
                  <a:spcAft>
                    <a:spcPts val="1200"/>
                  </a:spcAft>
                  <a:buFont typeface="Arial" panose="020B0604020202020204" pitchFamily="34" charset="0"/>
                  <a:buChar char="•"/>
                </a:pPr>
                <a:r>
                  <a:rPr lang="en-US" sz="3550" kern="100" smtClean="0">
                    <a:solidFill>
                      <a:prstClr val="black"/>
                    </a:solidFill>
                    <a:latin typeface="Arial" panose="020B0604020202020204" pitchFamily="34" charset="0"/>
                    <a:ea typeface="Calibri" panose="020F0502020204030204" pitchFamily="34" charset="0"/>
                    <a:cs typeface="Arial" panose="020B0604020202020204" pitchFamily="34" charset="0"/>
                  </a:rPr>
                  <a:t>Các </a:t>
                </a:r>
                <a:r>
                  <a:rPr lang="en-US" sz="3550" kern="100">
                    <a:solidFill>
                      <a:prstClr val="black"/>
                    </a:solidFill>
                    <a:latin typeface="Arial" panose="020B0604020202020204" pitchFamily="34" charset="0"/>
                    <a:ea typeface="Calibri" panose="020F0502020204030204" pitchFamily="34" charset="0"/>
                    <a:cs typeface="Arial" panose="020B0604020202020204" pitchFamily="34" charset="0"/>
                  </a:rPr>
                  <a:t>đa </a:t>
                </a:r>
                <a:r>
                  <a:rPr lang="en-US" sz="3550" kern="100" smtClean="0">
                    <a:solidFill>
                      <a:prstClr val="black"/>
                    </a:solidFill>
                    <a:latin typeface="Arial" panose="020B0604020202020204" pitchFamily="34" charset="0"/>
                    <a:ea typeface="Calibri" panose="020F0502020204030204" pitchFamily="34" charset="0"/>
                    <a:cs typeface="Arial" panose="020B0604020202020204" pitchFamily="34" charset="0"/>
                  </a:rPr>
                  <a:t>giác đều </a:t>
                </a:r>
                <a14:m>
                  <m:oMath xmlns:m="http://schemas.openxmlformats.org/officeDocument/2006/math">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550" kern="100">
                    <a:solidFill>
                      <a:prstClr val="black"/>
                    </a:solidFill>
                    <a:latin typeface="Arial" panose="020B0604020202020204" pitchFamily="34" charset="0"/>
                    <a:ea typeface="Calibri" panose="020F0502020204030204" pitchFamily="34" charset="0"/>
                    <a:cs typeface="Arial" panose="020B0604020202020204" pitchFamily="34" charset="0"/>
                  </a:rPr>
                  <a:t> được gọi là hai mặt đáy, các hình thang </a:t>
                </a:r>
                <a14:m>
                  <m:oMath xmlns:m="http://schemas.openxmlformats.org/officeDocument/2006/math">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3550" kern="1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3550" kern="1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550" kern="100" smtClean="0">
                    <a:solidFill>
                      <a:prstClr val="black"/>
                    </a:solidFill>
                    <a:latin typeface="Arial" panose="020B0604020202020204" pitchFamily="34" charset="0"/>
                    <a:ea typeface="Calibri" panose="020F0502020204030204" pitchFamily="34" charset="0"/>
                    <a:cs typeface="Arial" panose="020B0604020202020204" pitchFamily="34" charset="0"/>
                  </a:rPr>
                  <a:t> được </a:t>
                </a:r>
                <a:r>
                  <a:rPr lang="en-US" sz="3550" kern="100">
                    <a:solidFill>
                      <a:prstClr val="black"/>
                    </a:solidFill>
                    <a:latin typeface="Arial" panose="020B0604020202020204" pitchFamily="34" charset="0"/>
                    <a:ea typeface="Calibri" panose="020F0502020204030204" pitchFamily="34" charset="0"/>
                    <a:cs typeface="Arial" panose="020B0604020202020204" pitchFamily="34" charset="0"/>
                  </a:rPr>
                  <a:t>gọi là các mặt bên của hình </a:t>
                </a:r>
                <a:r>
                  <a:rPr lang="en-US" sz="3550" kern="100">
                    <a:solidFill>
                      <a:prstClr val="black"/>
                    </a:solidFill>
                    <a:latin typeface="Arial" panose="020B0604020202020204" pitchFamily="34" charset="0"/>
                    <a:ea typeface="Calibri" panose="020F0502020204030204" pitchFamily="34" charset="0"/>
                    <a:cs typeface="Arial" panose="020B0604020202020204" pitchFamily="34" charset="0"/>
                  </a:rPr>
                  <a:t>chóp </a:t>
                </a:r>
                <a:r>
                  <a:rPr lang="en-US" sz="3550" kern="100" smtClean="0">
                    <a:solidFill>
                      <a:prstClr val="black"/>
                    </a:solidFill>
                    <a:latin typeface="Arial" panose="020B0604020202020204" pitchFamily="34" charset="0"/>
                    <a:ea typeface="Calibri" panose="020F0502020204030204" pitchFamily="34" charset="0"/>
                    <a:cs typeface="Arial" panose="020B0604020202020204" pitchFamily="34" charset="0"/>
                  </a:rPr>
                  <a:t>cụt đều.</a:t>
                </a:r>
                <a:r>
                  <a:rPr lang="en-US" sz="3550" kern="1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550" kern="100" smtClean="0">
                    <a:solidFill>
                      <a:prstClr val="black"/>
                    </a:solidFill>
                    <a:latin typeface="Arial" panose="020B0604020202020204" pitchFamily="34" charset="0"/>
                    <a:ea typeface="Calibri" panose="020F0502020204030204" pitchFamily="34" charset="0"/>
                    <a:cs typeface="Arial" panose="020B0604020202020204" pitchFamily="34" charset="0"/>
                  </a:rPr>
                  <a:t>Các </a:t>
                </a:r>
                <a:r>
                  <a:rPr lang="en-US" sz="3550" kern="100">
                    <a:solidFill>
                      <a:prstClr val="black"/>
                    </a:solidFill>
                    <a:latin typeface="Arial" panose="020B0604020202020204" pitchFamily="34" charset="0"/>
                    <a:ea typeface="Calibri" panose="020F0502020204030204" pitchFamily="34" charset="0"/>
                    <a:cs typeface="Arial" panose="020B0604020202020204" pitchFamily="34" charset="0"/>
                  </a:rPr>
                  <a:t>đoạn </a:t>
                </a:r>
                <a:r>
                  <a:rPr lang="en-US" sz="3550" kern="100" smtClean="0">
                    <a:solidFill>
                      <a:prstClr val="black"/>
                    </a:solidFill>
                    <a:latin typeface="Arial" panose="020B0604020202020204" pitchFamily="34" charset="0"/>
                    <a:ea typeface="Calibri" panose="020F0502020204030204" pitchFamily="34" charset="0"/>
                    <a:cs typeface="Arial" panose="020B0604020202020204" pitchFamily="34" charset="0"/>
                  </a:rPr>
                  <a:t>thẳng </a:t>
                </a:r>
                <a14:m>
                  <m:oMath xmlns:m="http://schemas.openxmlformats.org/officeDocument/2006/math">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55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550" kern="100">
                    <a:solidFill>
                      <a:prstClr val="black"/>
                    </a:solidFill>
                    <a:latin typeface="Arial" panose="020B0604020202020204" pitchFamily="34" charset="0"/>
                    <a:ea typeface="Calibri" panose="020F0502020204030204" pitchFamily="34" charset="0"/>
                    <a:cs typeface="Arial" panose="020B0604020202020204" pitchFamily="34" charset="0"/>
                  </a:rPr>
                  <a:t> được gọi là các cạnh bên; các cạnh của mặt đáy được gọi là các cạnh đáy của hình chóp </a:t>
                </a:r>
                <a:r>
                  <a:rPr lang="en-US" sz="3550" kern="100">
                    <a:solidFill>
                      <a:prstClr val="black"/>
                    </a:solidFill>
                    <a:latin typeface="Arial" panose="020B0604020202020204" pitchFamily="34" charset="0"/>
                    <a:ea typeface="Calibri" panose="020F0502020204030204" pitchFamily="34" charset="0"/>
                    <a:cs typeface="Arial" panose="020B0604020202020204" pitchFamily="34" charset="0"/>
                  </a:rPr>
                  <a:t>cụt</a:t>
                </a:r>
                <a:r>
                  <a:rPr lang="en-US" sz="3550" kern="1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55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609600" y="3568769"/>
                <a:ext cx="11935963" cy="4975657"/>
              </a:xfrm>
              <a:prstGeom prst="rect">
                <a:avLst/>
              </a:prstGeom>
              <a:blipFill>
                <a:blip r:embed="rId14"/>
                <a:stretch>
                  <a:fillRect l="-1379" r="-1532" b="-22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609600" y="8468226"/>
                <a:ext cx="17008436" cy="1651671"/>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en-US" sz="3550" kern="100" smtClean="0">
                    <a:solidFill>
                      <a:prstClr val="black"/>
                    </a:solidFill>
                    <a:latin typeface="Arial" panose="020B0604020202020204" pitchFamily="34" charset="0"/>
                    <a:ea typeface="Calibri" panose="020F0502020204030204" pitchFamily="34" charset="0"/>
                    <a:cs typeface="Arial" panose="020B0604020202020204" pitchFamily="34" charset="0"/>
                  </a:rPr>
                  <a:t>Đoạn </a:t>
                </a:r>
                <a:r>
                  <a:rPr lang="en-US" sz="3550" kern="100">
                    <a:solidFill>
                      <a:prstClr val="black"/>
                    </a:solidFill>
                    <a:latin typeface="Arial" panose="020B0604020202020204" pitchFamily="34" charset="0"/>
                    <a:ea typeface="Calibri" panose="020F0502020204030204" pitchFamily="34" charset="0"/>
                    <a:cs typeface="Arial" panose="020B0604020202020204" pitchFamily="34" charset="0"/>
                  </a:rPr>
                  <a:t>thẳng </a:t>
                </a:r>
                <a14:m>
                  <m:oMath xmlns:m="http://schemas.openxmlformats.org/officeDocument/2006/math">
                    <m:r>
                      <a:rPr lang="en-US" sz="355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𝐻𝐾</m:t>
                    </m:r>
                  </m:oMath>
                </a14:m>
                <a:r>
                  <a:rPr lang="en-US" sz="3550" kern="100">
                    <a:solidFill>
                      <a:prstClr val="black"/>
                    </a:solidFill>
                    <a:latin typeface="Arial" panose="020B0604020202020204" pitchFamily="34" charset="0"/>
                    <a:ea typeface="Calibri" panose="020F0502020204030204" pitchFamily="34" charset="0"/>
                    <a:cs typeface="Arial" panose="020B0604020202020204" pitchFamily="34" charset="0"/>
                  </a:rPr>
                  <a:t> nối hai tâm của đáy được gọi là đường cao của hình chóp cụt đều. Độ dài của đường cao được gọi là chiều cao của hình chóp cụt.</a:t>
                </a:r>
              </a:p>
            </p:txBody>
          </p:sp>
        </mc:Choice>
        <mc:Fallback>
          <p:sp>
            <p:nvSpPr>
              <p:cNvPr id="11" name="Rectangle 10"/>
              <p:cNvSpPr>
                <a:spLocks noRot="1" noChangeAspect="1" noMove="1" noResize="1" noEditPoints="1" noAdjustHandles="1" noChangeArrowheads="1" noChangeShapeType="1" noTextEdit="1"/>
              </p:cNvSpPr>
              <p:nvPr/>
            </p:nvSpPr>
            <p:spPr>
              <a:xfrm>
                <a:off x="609600" y="8468226"/>
                <a:ext cx="17008436" cy="1651671"/>
              </a:xfrm>
              <a:prstGeom prst="rect">
                <a:avLst/>
              </a:prstGeom>
              <a:blipFill>
                <a:blip r:embed="rId15"/>
                <a:stretch>
                  <a:fillRect l="-968" r="-1075" b="-11808"/>
                </a:stretch>
              </a:blipFill>
            </p:spPr>
            <p:txBody>
              <a:bodyPr/>
              <a:lstStyle/>
              <a:p>
                <a:r>
                  <a:rPr lang="en-US">
                    <a:noFill/>
                  </a:rPr>
                  <a:t> </a:t>
                </a:r>
              </a:p>
            </p:txBody>
          </p:sp>
        </mc:Fallback>
      </mc:AlternateContent>
    </p:spTree>
    <p:extLst>
      <p:ext uri="{BB962C8B-B14F-4D97-AF65-F5344CB8AC3E}">
        <p14:creationId xmlns:p14="http://schemas.microsoft.com/office/powerpoint/2010/main" val="87644392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P spid="10" grpId="0"/>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028700" y="1040844"/>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sp>
        <p:nvSpPr>
          <p:cNvPr id="16" name="Freeform 16"/>
          <p:cNvSpPr/>
          <p:nvPr/>
        </p:nvSpPr>
        <p:spPr>
          <a:xfrm>
            <a:off x="-487000" y="8953500"/>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 xmlns:asvg="http://schemas.microsoft.com/office/drawing/2016/SVG/main" r:embed="rId9"/>
                </a:ext>
              </a:extLst>
            </a:blip>
            <a:stretch>
              <a:fillRect l="-16131" t="-123580" r="-514491" b="-293597"/>
            </a:stretch>
          </a:blipFill>
        </p:spPr>
      </p:sp>
      <p:cxnSp>
        <p:nvCxnSpPr>
          <p:cNvPr id="12" name="Straight Connector 11"/>
          <p:cNvCxnSpPr/>
          <p:nvPr/>
        </p:nvCxnSpPr>
        <p:spPr>
          <a:xfrm>
            <a:off x="618388" y="9552057"/>
            <a:ext cx="16649701" cy="0"/>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29" name="Freeform 17"/>
          <p:cNvSpPr/>
          <p:nvPr/>
        </p:nvSpPr>
        <p:spPr>
          <a:xfrm>
            <a:off x="17222527" y="9278338"/>
            <a:ext cx="572855" cy="547436"/>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10">
              <a:extLst>
                <a:ext uri="{96DAC541-7B7A-43D3-8B79-37D633B846F1}">
                  <asvg:svgBlip xmlns="" xmlns:asvg="http://schemas.microsoft.com/office/drawing/2016/SVG/main" r:embed="rId14"/>
                </a:ext>
              </a:extLst>
            </a:blip>
            <a:stretch>
              <a:fillRect/>
            </a:stretch>
          </a:blipFill>
        </p:spPr>
      </p:sp>
      <p:grpSp>
        <p:nvGrpSpPr>
          <p:cNvPr id="7" name="Group 6"/>
          <p:cNvGrpSpPr/>
          <p:nvPr/>
        </p:nvGrpSpPr>
        <p:grpSpPr>
          <a:xfrm>
            <a:off x="1493038" y="1059794"/>
            <a:ext cx="15437740" cy="1108684"/>
            <a:chOff x="1676400" y="1059794"/>
            <a:chExt cx="15437740" cy="1108684"/>
          </a:xfrm>
        </p:grpSpPr>
        <p:pic>
          <p:nvPicPr>
            <p:cNvPr id="5" name="Picture 4"/>
            <p:cNvPicPr>
              <a:picLocks noChangeAspect="1"/>
            </p:cNvPicPr>
            <p:nvPr/>
          </p:nvPicPr>
          <p:blipFill>
            <a:blip r:embed="rId15"/>
            <a:stretch>
              <a:fillRect/>
            </a:stretch>
          </p:blipFill>
          <p:spPr>
            <a:xfrm>
              <a:off x="1676400" y="1059794"/>
              <a:ext cx="1170507" cy="1108684"/>
            </a:xfrm>
            <a:prstGeom prst="rect">
              <a:avLst/>
            </a:prstGeom>
          </p:spPr>
        </p:pic>
        <p:sp>
          <p:nvSpPr>
            <p:cNvPr id="6" name="Rectangle 5"/>
            <p:cNvSpPr/>
            <p:nvPr/>
          </p:nvSpPr>
          <p:spPr>
            <a:xfrm>
              <a:off x="3214181" y="1260193"/>
              <a:ext cx="13899959" cy="723275"/>
            </a:xfrm>
            <a:prstGeom prst="rect">
              <a:avLst/>
            </a:prstGeom>
          </p:spPr>
          <p:txBody>
            <a:bodyPr wrap="none">
              <a:spAutoFit/>
            </a:bodyPr>
            <a:lstStyle/>
            <a:p>
              <a:pPr lvl="0"/>
              <a:r>
                <a:rPr lang="en-US" sz="4100">
                  <a:latin typeface="Arial" panose="020B0604020202020204" pitchFamily="34" charset="0"/>
                  <a:cs typeface="Arial" panose="020B0604020202020204" pitchFamily="34" charset="0"/>
                </a:rPr>
                <a:t>Hình chóp cụt đều có các cạnh bên bằng nhau hay </a:t>
              </a:r>
              <a:r>
                <a:rPr lang="en-US" sz="4100">
                  <a:latin typeface="Arial" panose="020B0604020202020204" pitchFamily="34" charset="0"/>
                  <a:cs typeface="Arial" panose="020B0604020202020204" pitchFamily="34" charset="0"/>
                </a:rPr>
                <a:t>không</a:t>
              </a:r>
              <a:r>
                <a:rPr lang="en-US" sz="4100" smtClean="0">
                  <a:latin typeface="Arial" panose="020B0604020202020204" pitchFamily="34" charset="0"/>
                  <a:cs typeface="Arial" panose="020B0604020202020204" pitchFamily="34" charset="0"/>
                </a:rPr>
                <a:t>?</a:t>
              </a:r>
              <a:endParaRPr lang="en-US" sz="4100">
                <a:latin typeface="Arial" panose="020B0604020202020204" pitchFamily="34" charset="0"/>
                <a:cs typeface="Arial" panose="020B0604020202020204" pitchFamily="34" charset="0"/>
              </a:endParaRPr>
            </a:p>
          </p:txBody>
        </p:sp>
      </p:grpSp>
      <p:sp>
        <p:nvSpPr>
          <p:cNvPr id="14" name="Rectangle 13"/>
          <p:cNvSpPr/>
          <p:nvPr/>
        </p:nvSpPr>
        <p:spPr>
          <a:xfrm>
            <a:off x="8208269" y="2628900"/>
            <a:ext cx="1967205" cy="921855"/>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100" b="1" i="1" u="sng" strike="noStrike" kern="0" cap="none" spc="0" normalizeH="0" baseline="0" noProof="0" smtClean="0">
                <a:ln>
                  <a:noFill/>
                </a:ln>
                <a:solidFill>
                  <a:srgbClr val="1F497D"/>
                </a:solidFill>
                <a:effectLst/>
                <a:uLnTx/>
                <a:uFillTx/>
                <a:latin typeface="Arial"/>
                <a:ea typeface="Calibri" panose="020F0502020204030204" pitchFamily="34" charset="0"/>
                <a:cs typeface="Times New Roman" panose="02020603050405020304" pitchFamily="18" charset="0"/>
                <a:sym typeface="Arial"/>
              </a:rPr>
              <a:t>Trả lời:</a:t>
            </a:r>
            <a:endParaRPr kumimoji="0" lang="en-US" sz="4100" b="1" i="1" u="sng" strike="noStrike" kern="0" cap="none" spc="0" normalizeH="0" baseline="0" noProof="0">
              <a:ln>
                <a:noFill/>
              </a:ln>
              <a:solidFill>
                <a:srgbClr val="1F497D"/>
              </a:solidFill>
              <a:effectLst/>
              <a:uLnTx/>
              <a:uFillTx/>
              <a:latin typeface="Arial"/>
              <a:ea typeface="Calibri" panose="020F0502020204030204" pitchFamily="34" charset="0"/>
              <a:cs typeface="Times New Roman" panose="02020603050405020304" pitchFamily="18" charset="0"/>
              <a:sym typeface="Arial"/>
            </a:endParaRPr>
          </a:p>
        </p:txBody>
      </p:sp>
      <p:sp>
        <p:nvSpPr>
          <p:cNvPr id="10" name="Rectangle 9"/>
          <p:cNvSpPr/>
          <p:nvPr/>
        </p:nvSpPr>
        <p:spPr>
          <a:xfrm>
            <a:off x="2663545" y="4196187"/>
            <a:ext cx="13411201" cy="3041858"/>
          </a:xfrm>
          <a:prstGeom prst="rect">
            <a:avLst/>
          </a:prstGeom>
        </p:spPr>
        <p:txBody>
          <a:bodyPr wrap="square">
            <a:spAutoFit/>
          </a:bodyPr>
          <a:lstStyle/>
          <a:p>
            <a:pPr lvl="0" algn="just">
              <a:lnSpc>
                <a:spcPct val="150000"/>
              </a:lnSpc>
              <a:spcBef>
                <a:spcPts val="600"/>
              </a:spcBef>
              <a:spcAft>
                <a:spcPts val="800"/>
              </a:spcAft>
            </a:pPr>
            <a:r>
              <a:rPr lang="vi-VN" sz="4100" kern="100">
                <a:solidFill>
                  <a:prstClr val="black"/>
                </a:solidFill>
                <a:ea typeface="Malgun Gothic" panose="020B0503020000020004" pitchFamily="34" charset="-127"/>
                <a:cs typeface="Arial" panose="020B0604020202020204" pitchFamily="34" charset="0"/>
              </a:rPr>
              <a:t>Cạnh của hình chóp cụt đều bằng hiệu giữa các cạnh bên của hai hình chóp đều tương ứng</a:t>
            </a:r>
            <a:r>
              <a:rPr lang="vi-VN" sz="4100" kern="100">
                <a:solidFill>
                  <a:prstClr val="black"/>
                </a:solidFill>
                <a:ea typeface="Malgun Gothic" panose="020B0503020000020004" pitchFamily="34" charset="-127"/>
                <a:cs typeface="Arial" panose="020B0604020202020204" pitchFamily="34" charset="0"/>
              </a:rPr>
              <a:t>. </a:t>
            </a:r>
            <a:endParaRPr lang="en-US" sz="4100" kern="100" smtClean="0">
              <a:solidFill>
                <a:prstClr val="black"/>
              </a:solidFill>
              <a:ea typeface="Malgun Gothic" panose="020B0503020000020004" pitchFamily="34" charset="-127"/>
              <a:cs typeface="Arial" panose="020B0604020202020204" pitchFamily="34" charset="0"/>
            </a:endParaRPr>
          </a:p>
          <a:p>
            <a:pPr lvl="0" algn="just">
              <a:lnSpc>
                <a:spcPct val="150000"/>
              </a:lnSpc>
              <a:spcBef>
                <a:spcPts val="600"/>
              </a:spcBef>
              <a:spcAft>
                <a:spcPts val="800"/>
              </a:spcAft>
            </a:pPr>
            <a:r>
              <a:rPr lang="vi-VN" sz="4100" kern="100" smtClean="0">
                <a:solidFill>
                  <a:prstClr val="black"/>
                </a:solidFill>
                <a:ea typeface="Malgun Gothic" panose="020B0503020000020004" pitchFamily="34" charset="-127"/>
                <a:cs typeface="Arial" panose="020B0604020202020204" pitchFamily="34" charset="0"/>
              </a:rPr>
              <a:t>Do </a:t>
            </a:r>
            <a:r>
              <a:rPr lang="vi-VN" sz="4100" kern="100">
                <a:solidFill>
                  <a:prstClr val="black"/>
                </a:solidFill>
                <a:ea typeface="Malgun Gothic" panose="020B0503020000020004" pitchFamily="34" charset="-127"/>
                <a:cs typeface="Arial" panose="020B0604020202020204" pitchFamily="34" charset="0"/>
              </a:rPr>
              <a:t>đó hình chóp cụt đều có các cạnh bên bằng nhau.</a:t>
            </a:r>
            <a:endParaRPr kumimoji="0" lang="en-US" sz="41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7499534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8" name="TextBox 7"/>
              <p:cNvSpPr txBox="1"/>
              <p:nvPr/>
            </p:nvSpPr>
            <p:spPr>
              <a:xfrm>
                <a:off x="925976" y="571500"/>
                <a:ext cx="16436048" cy="2585323"/>
              </a:xfrm>
              <a:prstGeom prst="rect">
                <a:avLst/>
              </a:prstGeom>
              <a:noFill/>
            </p:spPr>
            <p:txBody>
              <a:bodyPr wrap="square" rtlCol="0">
                <a:spAutoFit/>
              </a:bodyPr>
              <a:lstStyle/>
              <a:p>
                <a:pPr lvl="0" algn="just">
                  <a:lnSpc>
                    <a:spcPct val="150000"/>
                  </a:lnSpc>
                  <a:buClr>
                    <a:srgbClr val="000000"/>
                  </a:buClr>
                </a:pPr>
                <a:r>
                  <a:rPr kumimoji="0" lang="en-US" sz="3600" b="1" i="0" u="none" strike="noStrike" kern="0" cap="none" spc="0" normalizeH="0" baseline="0" noProof="0" smtClean="0">
                    <a:ln>
                      <a:noFill/>
                    </a:ln>
                    <a:solidFill>
                      <a:srgbClr val="FDFDFD"/>
                    </a:solidFill>
                    <a:effectLst/>
                    <a:highlight>
                      <a:srgbClr val="CE4D8E"/>
                    </a:highlight>
                    <a:uLnTx/>
                    <a:uFillTx/>
                    <a:latin typeface="Arial"/>
                    <a:ea typeface="+mn-ea"/>
                    <a:cs typeface="Arial"/>
                    <a:sym typeface="Arial"/>
                  </a:rPr>
                  <a:t>Ví dụ 8:</a:t>
                </a:r>
                <a:r>
                  <a:rPr kumimoji="0" lang="en-US" sz="3600" b="0" i="0" u="none" strike="noStrike" kern="1200" cap="none" spc="0" normalizeH="0" baseline="0" noProof="0" smtClean="0">
                    <a:ln>
                      <a:noFill/>
                    </a:ln>
                    <a:solidFill>
                      <a:srgbClr val="FDFDFD"/>
                    </a:solidFill>
                    <a:effectLst/>
                    <a:uLnTx/>
                    <a:uFillTx/>
                    <a:latin typeface="Arial"/>
                    <a:ea typeface="+mn-ea"/>
                    <a:cs typeface="Arial" panose="020B0604020202020204" pitchFamily="34" charset="0"/>
                    <a:sym typeface="Arial"/>
                  </a:rPr>
                  <a:t> </a:t>
                </a:r>
                <a:r>
                  <a:rPr lang="vi-VN" sz="3600" kern="0">
                    <a:solidFill>
                      <a:srgbClr val="000000"/>
                    </a:solidFill>
                    <a:cs typeface="Arial" panose="020B0604020202020204" pitchFamily="34" charset="0"/>
                    <a:sym typeface="Arial"/>
                  </a:rPr>
                  <a:t>Cho hình chóp cụt đều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𝐴𝐵𝐶</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𝐴</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𝐵</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𝐶</m:t>
                    </m:r>
                    <m:r>
                      <a:rPr lang="vi-VN" sz="3600" i="1" kern="0" smtClean="0">
                        <a:solidFill>
                          <a:srgbClr val="000000"/>
                        </a:solidFill>
                        <a:latin typeface="Cambria Math" panose="02040503050406030204" pitchFamily="18" charset="0"/>
                        <a:cs typeface="Arial" panose="020B0604020202020204" pitchFamily="34" charset="0"/>
                        <a:sym typeface="Arial"/>
                      </a:rPr>
                      <m:t>′</m:t>
                    </m:r>
                  </m:oMath>
                </a14:m>
                <a:r>
                  <a:rPr lang="vi-VN" sz="3600" kern="0">
                    <a:solidFill>
                      <a:srgbClr val="000000"/>
                    </a:solidFill>
                    <a:cs typeface="Arial" panose="020B0604020202020204" pitchFamily="34" charset="0"/>
                    <a:sym typeface="Arial"/>
                  </a:rPr>
                  <a:t> có chiều cao bằng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h</m:t>
                    </m:r>
                  </m:oMath>
                </a14:m>
                <a:r>
                  <a:rPr lang="vi-VN" sz="3600" kern="0">
                    <a:solidFill>
                      <a:srgbClr val="000000"/>
                    </a:solidFill>
                    <a:cs typeface="Arial" panose="020B0604020202020204" pitchFamily="34" charset="0"/>
                    <a:sym typeface="Arial"/>
                  </a:rPr>
                  <a:t>, các đáy là các tam giác đều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𝐴𝐵𝐶</m:t>
                    </m:r>
                    <m:r>
                      <a:rPr lang="vi-VN" sz="3600" i="1" kern="0" smtClean="0">
                        <a:solidFill>
                          <a:srgbClr val="000000"/>
                        </a:solidFill>
                        <a:latin typeface="Cambria Math" panose="02040503050406030204" pitchFamily="18" charset="0"/>
                        <a:cs typeface="Arial" panose="020B0604020202020204" pitchFamily="34" charset="0"/>
                        <a:sym typeface="Arial"/>
                      </a:rPr>
                      <m:t>, </m:t>
                    </m:r>
                    <m:r>
                      <a:rPr lang="vi-VN" sz="3600" i="1" kern="0" smtClean="0">
                        <a:solidFill>
                          <a:srgbClr val="000000"/>
                        </a:solidFill>
                        <a:latin typeface="Cambria Math" panose="02040503050406030204" pitchFamily="18" charset="0"/>
                        <a:cs typeface="Arial" panose="020B0604020202020204" pitchFamily="34" charset="0"/>
                        <a:sym typeface="Arial"/>
                      </a:rPr>
                      <m:t>𝐴</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𝐵</m:t>
                    </m:r>
                    <m:r>
                      <a:rPr lang="vi-VN" sz="3600" i="1" kern="0" smtClean="0">
                        <a:solidFill>
                          <a:srgbClr val="000000"/>
                        </a:solidFill>
                        <a:latin typeface="Cambria Math" panose="02040503050406030204" pitchFamily="18" charset="0"/>
                        <a:cs typeface="Arial" panose="020B0604020202020204" pitchFamily="34" charset="0"/>
                        <a:sym typeface="Arial"/>
                      </a:rPr>
                      <m:t>′</m:t>
                    </m:r>
                    <m:r>
                      <a:rPr lang="vi-VN" sz="3600" i="1" kern="0" smtClean="0">
                        <a:solidFill>
                          <a:srgbClr val="000000"/>
                        </a:solidFill>
                        <a:latin typeface="Cambria Math" panose="02040503050406030204" pitchFamily="18" charset="0"/>
                        <a:cs typeface="Arial" panose="020B0604020202020204" pitchFamily="34" charset="0"/>
                        <a:sym typeface="Arial"/>
                      </a:rPr>
                      <m:t>𝐶</m:t>
                    </m:r>
                    <m:r>
                      <a:rPr lang="vi-VN" sz="3600" i="1" kern="0" smtClean="0">
                        <a:solidFill>
                          <a:srgbClr val="000000"/>
                        </a:solidFill>
                        <a:latin typeface="Cambria Math" panose="02040503050406030204" pitchFamily="18" charset="0"/>
                        <a:cs typeface="Arial" panose="020B0604020202020204" pitchFamily="34" charset="0"/>
                        <a:sym typeface="Arial"/>
                      </a:rPr>
                      <m:t>′ </m:t>
                    </m:r>
                  </m:oMath>
                </a14:m>
                <a:r>
                  <a:rPr lang="vi-VN" sz="3600" kern="0">
                    <a:solidFill>
                      <a:srgbClr val="000000"/>
                    </a:solidFill>
                    <a:cs typeface="Arial" panose="020B0604020202020204" pitchFamily="34" charset="0"/>
                    <a:sym typeface="Arial"/>
                  </a:rPr>
                  <a:t>có cạnh tương ứng là </a:t>
                </a:r>
                <a14:m>
                  <m:oMath xmlns:m="http://schemas.openxmlformats.org/officeDocument/2006/math">
                    <m:r>
                      <a:rPr lang="vi-VN" sz="3600" i="1" kern="0" smtClean="0">
                        <a:solidFill>
                          <a:srgbClr val="000000"/>
                        </a:solidFill>
                        <a:latin typeface="Cambria Math" panose="02040503050406030204" pitchFamily="18" charset="0"/>
                        <a:cs typeface="Arial" panose="020B0604020202020204" pitchFamily="34" charset="0"/>
                        <a:sym typeface="Arial"/>
                      </a:rPr>
                      <m:t>𝑎</m:t>
                    </m:r>
                    <m:r>
                      <a:rPr lang="vi-VN" sz="3600" i="1" kern="0" smtClean="0">
                        <a:solidFill>
                          <a:srgbClr val="000000"/>
                        </a:solidFill>
                        <a:latin typeface="Cambria Math" panose="02040503050406030204" pitchFamily="18" charset="0"/>
                        <a:cs typeface="Arial" panose="020B0604020202020204" pitchFamily="34" charset="0"/>
                        <a:sym typeface="Arial"/>
                      </a:rPr>
                      <m:t>, </m:t>
                    </m:r>
                    <m:r>
                      <a:rPr lang="vi-VN" sz="3600" i="1" kern="0" smtClean="0">
                        <a:solidFill>
                          <a:srgbClr val="000000"/>
                        </a:solidFill>
                        <a:latin typeface="Cambria Math" panose="02040503050406030204" pitchFamily="18" charset="0"/>
                        <a:cs typeface="Arial" panose="020B0604020202020204" pitchFamily="34" charset="0"/>
                        <a:sym typeface="Arial"/>
                      </a:rPr>
                      <m:t>𝑎</m:t>
                    </m:r>
                    <m:r>
                      <a:rPr lang="vi-VN" sz="3600" i="1" kern="0" smtClean="0">
                        <a:solidFill>
                          <a:srgbClr val="000000"/>
                        </a:solidFill>
                        <a:latin typeface="Cambria Math" panose="02040503050406030204" pitchFamily="18" charset="0"/>
                        <a:cs typeface="Arial" panose="020B0604020202020204" pitchFamily="34" charset="0"/>
                        <a:sym typeface="Arial"/>
                      </a:rPr>
                      <m:t>′ (</m:t>
                    </m:r>
                    <m:r>
                      <a:rPr lang="vi-VN" sz="3600" i="1" kern="0" smtClean="0">
                        <a:solidFill>
                          <a:srgbClr val="000000"/>
                        </a:solidFill>
                        <a:latin typeface="Cambria Math" panose="02040503050406030204" pitchFamily="18" charset="0"/>
                        <a:cs typeface="Arial" panose="020B0604020202020204" pitchFamily="34" charset="0"/>
                        <a:sym typeface="Arial"/>
                      </a:rPr>
                      <m:t>𝑎</m:t>
                    </m:r>
                    <m:r>
                      <a:rPr lang="vi-VN" sz="3600" i="1" kern="0" smtClean="0">
                        <a:solidFill>
                          <a:srgbClr val="000000"/>
                        </a:solidFill>
                        <a:latin typeface="Cambria Math" panose="02040503050406030204" pitchFamily="18" charset="0"/>
                        <a:cs typeface="Arial" panose="020B0604020202020204" pitchFamily="34" charset="0"/>
                        <a:sym typeface="Arial"/>
                      </a:rPr>
                      <m:t> &gt;</m:t>
                    </m:r>
                    <m:r>
                      <a:rPr lang="vi-VN" sz="3600" i="1" kern="0" smtClean="0">
                        <a:solidFill>
                          <a:srgbClr val="000000"/>
                        </a:solidFill>
                        <a:latin typeface="Cambria Math" panose="02040503050406030204" pitchFamily="18" charset="0"/>
                        <a:cs typeface="Arial" panose="020B0604020202020204" pitchFamily="34" charset="0"/>
                        <a:sym typeface="Arial"/>
                      </a:rPr>
                      <m:t>𝑎</m:t>
                    </m:r>
                    <m:r>
                      <a:rPr lang="vi-VN" sz="3600" i="1" kern="0" smtClean="0">
                        <a:solidFill>
                          <a:srgbClr val="000000"/>
                        </a:solidFill>
                        <a:latin typeface="Cambria Math" panose="02040503050406030204" pitchFamily="18" charset="0"/>
                        <a:cs typeface="Arial" panose="020B0604020202020204" pitchFamily="34" charset="0"/>
                        <a:sym typeface="Arial"/>
                      </a:rPr>
                      <m:t>′). </m:t>
                    </m:r>
                  </m:oMath>
                </a14:m>
                <a:r>
                  <a:rPr lang="vi-VN" sz="3600" kern="0">
                    <a:solidFill>
                      <a:srgbClr val="000000"/>
                    </a:solidFill>
                    <a:cs typeface="Arial" panose="020B0604020202020204" pitchFamily="34" charset="0"/>
                    <a:sym typeface="Arial"/>
                  </a:rPr>
                  <a:t>Tính độ dài các cạnh bên của hình chóp cụt đều.</a:t>
                </a:r>
                <a:endParaRPr lang="vi-VN" sz="3600" kern="0">
                  <a:solidFill>
                    <a:srgbClr val="000000"/>
                  </a:solidFill>
                  <a:cs typeface="Arial" panose="020B0604020202020204" pitchFamily="34" charset="0"/>
                  <a:sym typeface="Arial"/>
                </a:endParaRPr>
              </a:p>
            </p:txBody>
          </p:sp>
        </mc:Choice>
        <mc:Fallback>
          <p:sp>
            <p:nvSpPr>
              <p:cNvPr id="8" name="TextBox 7"/>
              <p:cNvSpPr txBox="1">
                <a:spLocks noRot="1" noChangeAspect="1" noMove="1" noResize="1" noEditPoints="1" noAdjustHandles="1" noChangeArrowheads="1" noChangeShapeType="1" noTextEdit="1"/>
              </p:cNvSpPr>
              <p:nvPr/>
            </p:nvSpPr>
            <p:spPr>
              <a:xfrm>
                <a:off x="925976" y="571500"/>
                <a:ext cx="16436048" cy="2585323"/>
              </a:xfrm>
              <a:prstGeom prst="rect">
                <a:avLst/>
              </a:prstGeom>
              <a:blipFill>
                <a:blip r:embed="rId2"/>
                <a:stretch>
                  <a:fillRect l="-1150" r="-1113" b="-4009"/>
                </a:stretch>
              </a:blipFill>
            </p:spPr>
            <p:txBody>
              <a:bodyPr/>
              <a:lstStyle/>
              <a:p>
                <a:r>
                  <a:rPr lang="en-US">
                    <a:noFill/>
                  </a:rPr>
                  <a:t> </a:t>
                </a:r>
              </a:p>
            </p:txBody>
          </p:sp>
        </mc:Fallback>
      </mc:AlternateContent>
      <p:sp>
        <p:nvSpPr>
          <p:cNvPr id="9" name="Rectangle 8"/>
          <p:cNvSpPr/>
          <p:nvPr/>
        </p:nvSpPr>
        <p:spPr>
          <a:xfrm>
            <a:off x="8538706" y="2953985"/>
            <a:ext cx="1210588" cy="82067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p>
        </p:txBody>
      </p:sp>
      <mc:AlternateContent xmlns:mc="http://schemas.openxmlformats.org/markup-compatibility/2006">
        <mc:Choice xmlns:a14="http://schemas.microsoft.com/office/drawing/2010/main" Requires="a14">
          <p:sp>
            <p:nvSpPr>
              <p:cNvPr id="2" name="Rectangle 1"/>
              <p:cNvSpPr/>
              <p:nvPr/>
            </p:nvSpPr>
            <p:spPr>
              <a:xfrm>
                <a:off x="7518233" y="3924300"/>
                <a:ext cx="9843791" cy="5920467"/>
              </a:xfrm>
              <a:prstGeom prst="rect">
                <a:avLst/>
              </a:prstGeom>
            </p:spPr>
            <p:txBody>
              <a:bodyPr wrap="square">
                <a:spAutoFit/>
              </a:bodyPr>
              <a:lstStyle/>
              <a:p>
                <a:pPr lvl="0" algn="just">
                  <a:lnSpc>
                    <a:spcPct val="150000"/>
                  </a:lnSpc>
                </a:pPr>
                <a:r>
                  <a:rPr lang="vi-VN" sz="3600" smtClean="0">
                    <a:solidFill>
                      <a:prstClr val="black"/>
                    </a:solidFill>
                  </a:rPr>
                  <a:t>Gọi </a:t>
                </a:r>
                <a14:m>
                  <m:oMath xmlns:m="http://schemas.openxmlformats.org/officeDocument/2006/math">
                    <m:r>
                      <a:rPr lang="vi-VN" sz="3600" i="1" smtClean="0">
                        <a:solidFill>
                          <a:prstClr val="black"/>
                        </a:solidFill>
                        <a:latin typeface="Cambria Math" panose="02040503050406030204" pitchFamily="18" charset="0"/>
                      </a:rPr>
                      <m:t>𝐻</m:t>
                    </m:r>
                    <m:r>
                      <a:rPr lang="vi-VN" sz="3600" i="1" smtClean="0">
                        <a:solidFill>
                          <a:prstClr val="black"/>
                        </a:solidFill>
                        <a:latin typeface="Cambria Math" panose="02040503050406030204" pitchFamily="18" charset="0"/>
                      </a:rPr>
                      <m:t>, </m:t>
                    </m:r>
                    <m:r>
                      <a:rPr lang="vi-VN" sz="3600" i="1" smtClean="0">
                        <a:solidFill>
                          <a:prstClr val="black"/>
                        </a:solidFill>
                        <a:latin typeface="Cambria Math" panose="02040503050406030204" pitchFamily="18" charset="0"/>
                      </a:rPr>
                      <m:t>𝐻</m:t>
                    </m:r>
                    <m:r>
                      <a:rPr lang="vi-VN" sz="3600" i="1" smtClean="0">
                        <a:solidFill>
                          <a:prstClr val="black"/>
                        </a:solidFill>
                        <a:latin typeface="Cambria Math" panose="02040503050406030204" pitchFamily="18" charset="0"/>
                      </a:rPr>
                      <m:t>′ </m:t>
                    </m:r>
                  </m:oMath>
                </a14:m>
                <a:r>
                  <a:rPr lang="vi-VN" sz="3600">
                    <a:solidFill>
                      <a:prstClr val="black"/>
                    </a:solidFill>
                  </a:rPr>
                  <a:t>tương ứng là tâm của các tam giác </a:t>
                </a:r>
                <a14:m>
                  <m:oMath xmlns:m="http://schemas.openxmlformats.org/officeDocument/2006/math">
                    <m:r>
                      <a:rPr lang="vi-VN" sz="3600" i="1" smtClean="0">
                        <a:solidFill>
                          <a:prstClr val="black"/>
                        </a:solidFill>
                        <a:latin typeface="Cambria Math" panose="02040503050406030204" pitchFamily="18" charset="0"/>
                      </a:rPr>
                      <m:t>𝐴𝐵𝐶</m:t>
                    </m:r>
                    <m:r>
                      <a:rPr lang="vi-VN" sz="3600" i="1" smtClean="0">
                        <a:solidFill>
                          <a:prstClr val="black"/>
                        </a:solidFill>
                        <a:latin typeface="Cambria Math" panose="02040503050406030204" pitchFamily="18" charset="0"/>
                      </a:rPr>
                      <m:t>, </m:t>
                    </m:r>
                    <m:r>
                      <a:rPr lang="vi-VN" sz="3600" i="1" smtClean="0">
                        <a:solidFill>
                          <a:prstClr val="black"/>
                        </a:solidFill>
                        <a:latin typeface="Cambria Math" panose="02040503050406030204" pitchFamily="18" charset="0"/>
                      </a:rPr>
                      <m:t>𝐴</m:t>
                    </m:r>
                    <m:r>
                      <a:rPr lang="vi-VN" sz="3600" i="1"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𝐵</m:t>
                    </m:r>
                    <m:r>
                      <a:rPr lang="vi-VN" sz="3600" i="1"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𝐶</m:t>
                    </m:r>
                    <m:r>
                      <a:rPr lang="vi-VN" sz="3600" i="1" smtClean="0">
                        <a:solidFill>
                          <a:prstClr val="black"/>
                        </a:solidFill>
                        <a:latin typeface="Cambria Math" panose="02040503050406030204" pitchFamily="18" charset="0"/>
                      </a:rPr>
                      <m:t>′. </m:t>
                    </m:r>
                  </m:oMath>
                </a14:m>
                <a:endParaRPr lang="en-US" sz="3600" smtClean="0">
                  <a:solidFill>
                    <a:prstClr val="black"/>
                  </a:solidFill>
                </a:endParaRPr>
              </a:p>
              <a:p>
                <a:pPr lvl="0" algn="just">
                  <a:lnSpc>
                    <a:spcPct val="150000"/>
                  </a:lnSpc>
                </a:pPr>
                <a:r>
                  <a:rPr lang="vi-VN" sz="3600" smtClean="0">
                    <a:solidFill>
                      <a:prstClr val="black"/>
                    </a:solidFill>
                  </a:rPr>
                  <a:t>Khi </a:t>
                </a:r>
                <a:r>
                  <a:rPr lang="vi-VN" sz="3600">
                    <a:solidFill>
                      <a:prstClr val="black"/>
                    </a:solidFill>
                  </a:rPr>
                  <a:t>đó, </a:t>
                </a:r>
                <a14:m>
                  <m:oMath xmlns:m="http://schemas.openxmlformats.org/officeDocument/2006/math">
                    <m:r>
                      <a:rPr lang="vi-VN" sz="3600" i="1" smtClean="0">
                        <a:solidFill>
                          <a:prstClr val="black"/>
                        </a:solidFill>
                        <a:latin typeface="Cambria Math" panose="02040503050406030204" pitchFamily="18" charset="0"/>
                      </a:rPr>
                      <m:t>𝐻𝐻</m:t>
                    </m:r>
                    <m:r>
                      <a:rPr lang="vi-VN" sz="3600" i="1" smtClean="0">
                        <a:solidFill>
                          <a:prstClr val="black"/>
                        </a:solidFill>
                        <a:latin typeface="Cambria Math" panose="02040503050406030204" pitchFamily="18" charset="0"/>
                      </a:rPr>
                      <m:t>′</m:t>
                    </m:r>
                  </m:oMath>
                </a14:m>
                <a:r>
                  <a:rPr lang="vi-VN" sz="3600">
                    <a:solidFill>
                      <a:prstClr val="black"/>
                    </a:solidFill>
                  </a:rPr>
                  <a:t> vuông góc với hai đáy của hình chóp cụt đều.</a:t>
                </a:r>
              </a:p>
              <a:p>
                <a:pPr lvl="0" algn="just">
                  <a:lnSpc>
                    <a:spcPct val="150000"/>
                  </a:lnSpc>
                </a:pPr>
                <a:r>
                  <a:rPr lang="vi-VN" sz="3600">
                    <a:solidFill>
                      <a:prstClr val="black"/>
                    </a:solidFill>
                  </a:rPr>
                  <a:t>Trong tam giác đều </a:t>
                </a:r>
                <a14:m>
                  <m:oMath xmlns:m="http://schemas.openxmlformats.org/officeDocument/2006/math">
                    <m:r>
                      <a:rPr lang="vi-VN" sz="3600" i="1" smtClean="0">
                        <a:solidFill>
                          <a:prstClr val="black"/>
                        </a:solidFill>
                        <a:latin typeface="Cambria Math" panose="02040503050406030204" pitchFamily="18" charset="0"/>
                      </a:rPr>
                      <m:t>𝐴𝐵𝐶</m:t>
                    </m:r>
                  </m:oMath>
                </a14:m>
                <a:r>
                  <a:rPr lang="vi-VN" sz="3600">
                    <a:solidFill>
                      <a:prstClr val="black"/>
                    </a:solidFill>
                  </a:rPr>
                  <a:t>, ta có </a:t>
                </a:r>
                <a14:m>
                  <m:oMath xmlns:m="http://schemas.openxmlformats.org/officeDocument/2006/math">
                    <m:r>
                      <a:rPr lang="vi-VN" sz="3600" i="1" smtClean="0">
                        <a:solidFill>
                          <a:prstClr val="black"/>
                        </a:solidFill>
                        <a:latin typeface="Cambria Math" panose="02040503050406030204" pitchFamily="18" charset="0"/>
                      </a:rPr>
                      <m:t>𝐻𝐴</m:t>
                    </m:r>
                    <m:r>
                      <a:rPr lang="en-US" sz="3600" b="0" i="1" smtClean="0">
                        <a:solidFill>
                          <a:prstClr val="black"/>
                        </a:solidFill>
                        <a:latin typeface="Cambria Math" panose="02040503050406030204" pitchFamily="18" charset="0"/>
                      </a:rPr>
                      <m:t>=</m:t>
                    </m:r>
                    <m:f>
                      <m:fPr>
                        <m:ctrlPr>
                          <a:rPr lang="en-US" sz="3600" b="0" i="1" smtClean="0">
                            <a:solidFill>
                              <a:prstClr val="black"/>
                            </a:solidFill>
                            <a:latin typeface="Cambria Math" panose="02040503050406030204" pitchFamily="18" charset="0"/>
                          </a:rPr>
                        </m:ctrlPr>
                      </m:fPr>
                      <m:num>
                        <m:r>
                          <a:rPr lang="en-US" sz="3600" b="0" i="1" smtClean="0">
                            <a:solidFill>
                              <a:prstClr val="black"/>
                            </a:solidFill>
                            <a:latin typeface="Cambria Math" panose="02040503050406030204" pitchFamily="18" charset="0"/>
                          </a:rPr>
                          <m:t>𝑎</m:t>
                        </m:r>
                      </m:num>
                      <m:den>
                        <m:rad>
                          <m:radPr>
                            <m:degHide m:val="on"/>
                            <m:ctrlPr>
                              <a:rPr lang="en-US" sz="3600" b="0" i="1" smtClean="0">
                                <a:solidFill>
                                  <a:prstClr val="black"/>
                                </a:solidFill>
                                <a:latin typeface="Cambria Math" panose="02040503050406030204" pitchFamily="18" charset="0"/>
                              </a:rPr>
                            </m:ctrlPr>
                          </m:radPr>
                          <m:deg/>
                          <m:e>
                            <m:r>
                              <a:rPr lang="en-US" sz="3600" b="0" i="1" smtClean="0">
                                <a:solidFill>
                                  <a:prstClr val="black"/>
                                </a:solidFill>
                                <a:latin typeface="Cambria Math" panose="02040503050406030204" pitchFamily="18" charset="0"/>
                              </a:rPr>
                              <m:t>3</m:t>
                            </m:r>
                          </m:e>
                        </m:rad>
                      </m:den>
                    </m:f>
                  </m:oMath>
                </a14:m>
                <a:endParaRPr lang="vi-VN" sz="3600">
                  <a:solidFill>
                    <a:prstClr val="black"/>
                  </a:solidFill>
                </a:endParaRPr>
              </a:p>
              <a:p>
                <a:pPr lvl="0" algn="just">
                  <a:lnSpc>
                    <a:spcPct val="150000"/>
                  </a:lnSpc>
                </a:pPr>
                <a:r>
                  <a:rPr lang="vi-VN" sz="3600">
                    <a:solidFill>
                      <a:prstClr val="black"/>
                    </a:solidFill>
                  </a:rPr>
                  <a:t>Trong tam giác đều </a:t>
                </a:r>
                <a14:m>
                  <m:oMath xmlns:m="http://schemas.openxmlformats.org/officeDocument/2006/math">
                    <m:r>
                      <a:rPr lang="vi-VN" sz="3600" i="1" smtClean="0">
                        <a:solidFill>
                          <a:prstClr val="black"/>
                        </a:solidFill>
                        <a:latin typeface="Cambria Math" panose="02040503050406030204" pitchFamily="18" charset="0"/>
                      </a:rPr>
                      <m:t>𝐴</m:t>
                    </m:r>
                    <m:r>
                      <a:rPr lang="vi-VN" sz="3600" i="1"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𝐵</m:t>
                    </m:r>
                    <m:r>
                      <a:rPr lang="vi-VN" sz="3600" i="1"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𝐶</m:t>
                    </m:r>
                    <m:r>
                      <a:rPr lang="en-US" sz="3600" b="0" i="0" smtClean="0">
                        <a:solidFill>
                          <a:prstClr val="black"/>
                        </a:solidFill>
                        <a:latin typeface="Cambria Math" panose="02040503050406030204" pitchFamily="18" charset="0"/>
                      </a:rPr>
                      <m:t>′</m:t>
                    </m:r>
                  </m:oMath>
                </a14:m>
                <a:r>
                  <a:rPr lang="vi-VN" sz="3600" smtClean="0">
                    <a:solidFill>
                      <a:prstClr val="black"/>
                    </a:solidFill>
                  </a:rPr>
                  <a:t>, </a:t>
                </a:r>
                <a:r>
                  <a:rPr lang="vi-VN" sz="3600">
                    <a:solidFill>
                      <a:prstClr val="black"/>
                    </a:solidFill>
                  </a:rPr>
                  <a:t>ta có </a:t>
                </a:r>
                <a14:m>
                  <m:oMath xmlns:m="http://schemas.openxmlformats.org/officeDocument/2006/math">
                    <m:r>
                      <a:rPr lang="vi-VN" sz="3600" i="1" smtClean="0">
                        <a:solidFill>
                          <a:prstClr val="black"/>
                        </a:solidFill>
                        <a:latin typeface="Cambria Math" panose="02040503050406030204" pitchFamily="18" charset="0"/>
                      </a:rPr>
                      <m:t>𝐻</m:t>
                    </m:r>
                    <m:r>
                      <a:rPr lang="vi-VN" sz="3600" i="1"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𝐴</m:t>
                    </m:r>
                    <m:r>
                      <a:rPr lang="vi-VN" sz="3600" i="1" smtClean="0">
                        <a:solidFill>
                          <a:prstClr val="black"/>
                        </a:solidFill>
                        <a:latin typeface="Cambria Math" panose="02040503050406030204" pitchFamily="18" charset="0"/>
                      </a:rPr>
                      <m:t>′ =</m:t>
                    </m:r>
                    <m:f>
                      <m:fPr>
                        <m:ctrlPr>
                          <a:rPr lang="en-US" sz="3600" i="1">
                            <a:solidFill>
                              <a:prstClr val="black"/>
                            </a:solidFill>
                            <a:latin typeface="Cambria Math" panose="02040503050406030204" pitchFamily="18" charset="0"/>
                          </a:rPr>
                        </m:ctrlPr>
                      </m:fPr>
                      <m:num>
                        <m:sSup>
                          <m:sSupPr>
                            <m:ctrlPr>
                              <a:rPr lang="en-US" sz="3600" i="1" smtClean="0">
                                <a:solidFill>
                                  <a:prstClr val="black"/>
                                </a:solidFill>
                                <a:latin typeface="Cambria Math" panose="02040503050406030204" pitchFamily="18" charset="0"/>
                              </a:rPr>
                            </m:ctrlPr>
                          </m:sSupPr>
                          <m:e>
                            <m:r>
                              <a:rPr lang="en-US" sz="3600" b="0" i="1" smtClean="0">
                                <a:solidFill>
                                  <a:prstClr val="black"/>
                                </a:solidFill>
                                <a:latin typeface="Cambria Math" panose="02040503050406030204" pitchFamily="18" charset="0"/>
                              </a:rPr>
                              <m:t>𝑎</m:t>
                            </m:r>
                          </m:e>
                          <m:sup>
                            <m:r>
                              <a:rPr lang="en-US" sz="3600" b="0" i="1" smtClean="0">
                                <a:solidFill>
                                  <a:prstClr val="black"/>
                                </a:solidFill>
                                <a:latin typeface="Cambria Math" panose="02040503050406030204" pitchFamily="18" charset="0"/>
                              </a:rPr>
                              <m:t>′</m:t>
                            </m:r>
                          </m:sup>
                        </m:sSup>
                      </m:num>
                      <m:den>
                        <m:rad>
                          <m:radPr>
                            <m:degHide m:val="on"/>
                            <m:ctrlPr>
                              <a:rPr lang="en-US" sz="3600" i="1">
                                <a:solidFill>
                                  <a:prstClr val="black"/>
                                </a:solidFill>
                                <a:latin typeface="Cambria Math" panose="02040503050406030204" pitchFamily="18" charset="0"/>
                              </a:rPr>
                            </m:ctrlPr>
                          </m:radPr>
                          <m:deg/>
                          <m:e>
                            <m:r>
                              <a:rPr lang="en-US" sz="3600" i="1">
                                <a:solidFill>
                                  <a:prstClr val="black"/>
                                </a:solidFill>
                                <a:latin typeface="Cambria Math" panose="02040503050406030204" pitchFamily="18" charset="0"/>
                              </a:rPr>
                              <m:t>3</m:t>
                            </m:r>
                          </m:e>
                        </m:rad>
                      </m:den>
                    </m:f>
                  </m:oMath>
                </a14:m>
                <a:endParaRPr lang="vi-VN" sz="3600">
                  <a:solidFill>
                    <a:prstClr val="black"/>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7518233" y="3924300"/>
                <a:ext cx="9843791" cy="5920467"/>
              </a:xfrm>
              <a:prstGeom prst="rect">
                <a:avLst/>
              </a:prstGeom>
              <a:blipFill>
                <a:blip r:embed="rId3"/>
                <a:stretch>
                  <a:fillRect l="-1858" r="-1920"/>
                </a:stretch>
              </a:blipFill>
            </p:spPr>
            <p:txBody>
              <a:bodyPr/>
              <a:lstStyle/>
              <a:p>
                <a:r>
                  <a:rPr lang="en-US">
                    <a:noFill/>
                  </a:rPr>
                  <a:t> </a:t>
                </a:r>
              </a:p>
            </p:txBody>
          </p:sp>
        </mc:Fallback>
      </mc:AlternateContent>
      <p:pic>
        <p:nvPicPr>
          <p:cNvPr id="13" name="Picture 12"/>
          <p:cNvPicPr>
            <a:picLocks noChangeAspect="1"/>
          </p:cNvPicPr>
          <p:nvPr/>
        </p:nvPicPr>
        <p:blipFill>
          <a:blip r:embed="rId4"/>
          <a:stretch>
            <a:fillRect/>
          </a:stretch>
        </p:blipFill>
        <p:spPr>
          <a:xfrm rot="1033155" flipH="1">
            <a:off x="443836" y="3438428"/>
            <a:ext cx="956119" cy="820412"/>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921896" y="4417390"/>
            <a:ext cx="5868811" cy="5026922"/>
          </a:xfrm>
          <a:prstGeom prst="rect">
            <a:avLst/>
          </a:prstGeom>
        </p:spPr>
      </p:pic>
    </p:spTree>
    <p:extLst>
      <p:ext uri="{BB962C8B-B14F-4D97-AF65-F5344CB8AC3E}">
        <p14:creationId xmlns:p14="http://schemas.microsoft.com/office/powerpoint/2010/main" val="227116682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up)">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wipe(down)">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wipe(down)">
                                      <p:cBhvr>
                                        <p:cTn id="3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875595" y="589026"/>
            <a:ext cx="1210588" cy="82067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p>
        </p:txBody>
      </p:sp>
      <mc:AlternateContent xmlns:mc="http://schemas.openxmlformats.org/markup-compatibility/2006">
        <mc:Choice xmlns:a14="http://schemas.microsoft.com/office/drawing/2010/main" Requires="a14">
          <p:sp>
            <p:nvSpPr>
              <p:cNvPr id="2" name="Rectangle 1"/>
              <p:cNvSpPr/>
              <p:nvPr/>
            </p:nvSpPr>
            <p:spPr>
              <a:xfrm>
                <a:off x="7086600" y="1648813"/>
                <a:ext cx="11201400" cy="6161687"/>
              </a:xfrm>
              <a:prstGeom prst="rect">
                <a:avLst/>
              </a:prstGeom>
            </p:spPr>
            <p:txBody>
              <a:bodyPr wrap="square">
                <a:spAutoFit/>
              </a:bodyPr>
              <a:lstStyle/>
              <a:p>
                <a:pPr lvl="0" algn="just">
                  <a:lnSpc>
                    <a:spcPct val="150000"/>
                  </a:lnSpc>
                </a:pPr>
                <a:r>
                  <a:rPr lang="vi-VN" sz="3600" smtClean="0">
                    <a:solidFill>
                      <a:prstClr val="black"/>
                    </a:solidFill>
                    <a:latin typeface="Arial" panose="020B0604020202020204" pitchFamily="34" charset="0"/>
                    <a:cs typeface="Arial" panose="020B0604020202020204" pitchFamily="34" charset="0"/>
                  </a:rPr>
                  <a:t>Hình thang </a:t>
                </a:r>
                <a14:m>
                  <m:oMath xmlns:m="http://schemas.openxmlformats.org/officeDocument/2006/math">
                    <m:r>
                      <a:rPr lang="vi-VN" sz="3600" i="1" smtClean="0">
                        <a:solidFill>
                          <a:prstClr val="black"/>
                        </a:solidFill>
                        <a:latin typeface="Cambria Math" panose="02040503050406030204" pitchFamily="18" charset="0"/>
                      </a:rPr>
                      <m:t>𝐴𝐻𝐻</m:t>
                    </m:r>
                    <m:r>
                      <a:rPr lang="vi-VN" sz="3600" i="1"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𝐴</m:t>
                    </m:r>
                    <m:r>
                      <a:rPr lang="vi-VN" sz="3600" i="1" smtClean="0">
                        <a:solidFill>
                          <a:prstClr val="black"/>
                        </a:solidFill>
                        <a:latin typeface="Cambria Math" panose="02040503050406030204" pitchFamily="18" charset="0"/>
                      </a:rPr>
                      <m:t>′</m:t>
                    </m:r>
                  </m:oMath>
                </a14:m>
                <a:r>
                  <a:rPr lang="vi-VN" sz="3600">
                    <a:solidFill>
                      <a:prstClr val="black"/>
                    </a:solidFill>
                    <a:latin typeface="Arial" panose="020B0604020202020204" pitchFamily="34" charset="0"/>
                    <a:cs typeface="Arial" panose="020B0604020202020204" pitchFamily="34" charset="0"/>
                  </a:rPr>
                  <a:t> vuông tại </a:t>
                </a:r>
                <a14:m>
                  <m:oMath xmlns:m="http://schemas.openxmlformats.org/officeDocument/2006/math">
                    <m:r>
                      <a:rPr lang="vi-VN" sz="3600" i="1" smtClean="0">
                        <a:solidFill>
                          <a:prstClr val="black"/>
                        </a:solidFill>
                        <a:latin typeface="Cambria Math" panose="02040503050406030204" pitchFamily="18" charset="0"/>
                      </a:rPr>
                      <m:t>𝐻</m:t>
                    </m:r>
                  </m:oMath>
                </a14:m>
                <a:r>
                  <a:rPr lang="vi-VN" sz="3600">
                    <a:solidFill>
                      <a:prstClr val="black"/>
                    </a:solidFill>
                    <a:latin typeface="Arial" panose="020B0604020202020204" pitchFamily="34" charset="0"/>
                    <a:cs typeface="Arial" panose="020B0604020202020204" pitchFamily="34" charset="0"/>
                  </a:rPr>
                  <a:t> </a:t>
                </a:r>
                <a:r>
                  <a:rPr lang="vi-VN" sz="3600" smtClean="0">
                    <a:solidFill>
                      <a:prstClr val="black"/>
                    </a:solidFill>
                    <a:latin typeface="Arial" panose="020B0604020202020204" pitchFamily="34" charset="0"/>
                    <a:cs typeface="Arial" panose="020B0604020202020204" pitchFamily="34" charset="0"/>
                  </a:rPr>
                  <a:t>và</a:t>
                </a:r>
                <a:r>
                  <a:rPr lang="en-US" sz="3600" smtClean="0">
                    <a:solidFill>
                      <a:prstClr val="black"/>
                    </a:solidFill>
                    <a:latin typeface="Arial" panose="020B0604020202020204" pitchFamily="34" charset="0"/>
                    <a:cs typeface="Arial" panose="020B0604020202020204" pitchFamily="34" charset="0"/>
                  </a:rPr>
                  <a:t> </a:t>
                </a:r>
                <a14:m>
                  <m:oMath xmlns:m="http://schemas.openxmlformats.org/officeDocument/2006/math">
                    <m:r>
                      <a:rPr lang="vi-VN" sz="3600" i="1">
                        <a:solidFill>
                          <a:prstClr val="black"/>
                        </a:solidFill>
                        <a:latin typeface="Cambria Math" panose="02040503050406030204" pitchFamily="18" charset="0"/>
                      </a:rPr>
                      <m:t>𝐻</m:t>
                    </m:r>
                    <m:r>
                      <a:rPr lang="en-US" sz="3600" b="0" i="1" smtClean="0">
                        <a:solidFill>
                          <a:prstClr val="black"/>
                        </a:solidFill>
                        <a:latin typeface="Cambria Math" panose="02040503050406030204" pitchFamily="18" charset="0"/>
                      </a:rPr>
                      <m:t>′</m:t>
                    </m:r>
                  </m:oMath>
                </a14:m>
                <a:r>
                  <a:rPr lang="en-US" sz="3600" smtClean="0">
                    <a:solidFill>
                      <a:prstClr val="black"/>
                    </a:solidFill>
                    <a:latin typeface="Arial" panose="020B0604020202020204" pitchFamily="34" charset="0"/>
                    <a:cs typeface="Arial" panose="020B0604020202020204" pitchFamily="34" charset="0"/>
                  </a:rPr>
                  <a:t>.</a:t>
                </a:r>
              </a:p>
              <a:p>
                <a:pPr lvl="0" algn="just">
                  <a:lnSpc>
                    <a:spcPct val="150000"/>
                  </a:lnSpc>
                </a:pPr>
                <a:r>
                  <a:rPr lang="en-US" sz="3600" smtClean="0">
                    <a:solidFill>
                      <a:prstClr val="black"/>
                    </a:solidFill>
                    <a:latin typeface="Arial" panose="020B0604020202020204" pitchFamily="34" charset="0"/>
                    <a:cs typeface="Arial" panose="020B0604020202020204" pitchFamily="34" charset="0"/>
                  </a:rPr>
                  <a:t>Kẻ </a:t>
                </a:r>
                <a14:m>
                  <m:oMath xmlns:m="http://schemas.openxmlformats.org/officeDocument/2006/math">
                    <m:sSup>
                      <m:sSupPr>
                        <m:ctrlPr>
                          <a:rPr lang="en-US" sz="3600" b="0" i="1" smtClean="0">
                            <a:solidFill>
                              <a:prstClr val="black"/>
                            </a:solidFill>
                            <a:latin typeface="Cambria Math" panose="02040503050406030204" pitchFamily="18" charset="0"/>
                            <a:cs typeface="Arial" panose="020B0604020202020204" pitchFamily="34" charset="0"/>
                          </a:rPr>
                        </m:ctrlPr>
                      </m:sSupPr>
                      <m:e>
                        <m:r>
                          <a:rPr lang="en-US" sz="3600" i="1" smtClean="0">
                            <a:solidFill>
                              <a:prstClr val="black"/>
                            </a:solidFill>
                            <a:latin typeface="Cambria Math" panose="02040503050406030204" pitchFamily="18" charset="0"/>
                            <a:cs typeface="Arial" panose="020B0604020202020204" pitchFamily="34" charset="0"/>
                          </a:rPr>
                          <m:t>𝐴</m:t>
                        </m:r>
                      </m:e>
                      <m:sup>
                        <m:r>
                          <a:rPr lang="en-US" sz="3600" b="0" i="1" smtClean="0">
                            <a:solidFill>
                              <a:prstClr val="black"/>
                            </a:solidFill>
                            <a:latin typeface="Cambria Math" panose="02040503050406030204" pitchFamily="18" charset="0"/>
                            <a:cs typeface="Arial" panose="020B0604020202020204" pitchFamily="34" charset="0"/>
                          </a:rPr>
                          <m:t>′</m:t>
                        </m:r>
                      </m:sup>
                    </m:sSup>
                    <m:r>
                      <a:rPr lang="en-US" sz="3600" i="1" smtClean="0">
                        <a:solidFill>
                          <a:prstClr val="black"/>
                        </a:solidFill>
                        <a:latin typeface="Cambria Math" panose="02040503050406030204" pitchFamily="18" charset="0"/>
                        <a:cs typeface="Arial" panose="020B0604020202020204" pitchFamily="34" charset="0"/>
                      </a:rPr>
                      <m:t>𝑀</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𝐻𝐴</m:t>
                    </m:r>
                    <m:r>
                      <a:rPr lang="en-US" sz="36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36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𝑀</m:t>
                        </m:r>
                        <m:r>
                          <a:rPr lang="en-US" sz="36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36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𝜖</m:t>
                        </m:r>
                        <m:r>
                          <a:rPr lang="en-US" sz="36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36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𝐻𝐴</m:t>
                        </m:r>
                      </m:e>
                    </m:d>
                    <m:r>
                      <a:rPr lang="en-US" sz="36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b="0" kern="100" smtClean="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pPr>
                <a:r>
                  <a:rPr lang="en-US" sz="3600" smtClean="0">
                    <a:solidFill>
                      <a:prstClr val="black"/>
                    </a:solidFill>
                    <a:latin typeface="Arial" panose="020B0604020202020204" pitchFamily="34" charset="0"/>
                    <a:cs typeface="Arial" panose="020B0604020202020204" pitchFamily="34" charset="0"/>
                  </a:rPr>
                  <a:t>Ta có </a:t>
                </a: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𝐴</m:t>
                    </m:r>
                    <m:sSup>
                      <m:sSupPr>
                        <m:ctrlPr>
                          <a:rPr lang="en-US" sz="3600" b="0" i="1" smtClean="0">
                            <a:solidFill>
                              <a:prstClr val="black"/>
                            </a:solidFill>
                            <a:latin typeface="Cambria Math" panose="02040503050406030204" pitchFamily="18" charset="0"/>
                            <a:cs typeface="Arial" panose="020B0604020202020204" pitchFamily="34" charset="0"/>
                          </a:rPr>
                        </m:ctrlPr>
                      </m:sSupPr>
                      <m:e>
                        <m:r>
                          <a:rPr lang="en-US" sz="3600" b="0" i="1" smtClean="0">
                            <a:solidFill>
                              <a:prstClr val="black"/>
                            </a:solidFill>
                            <a:latin typeface="Cambria Math" panose="02040503050406030204" pitchFamily="18" charset="0"/>
                            <a:cs typeface="Arial" panose="020B0604020202020204" pitchFamily="34" charset="0"/>
                          </a:rPr>
                          <m:t>𝐴</m:t>
                        </m:r>
                      </m:e>
                      <m:sup>
                        <m:r>
                          <a:rPr lang="en-US" sz="3600" b="0" i="1" smtClean="0">
                            <a:solidFill>
                              <a:prstClr val="black"/>
                            </a:solidFill>
                            <a:latin typeface="Cambria Math" panose="02040503050406030204" pitchFamily="18" charset="0"/>
                            <a:cs typeface="Arial" panose="020B0604020202020204" pitchFamily="34" charset="0"/>
                          </a:rPr>
                          <m:t>′</m:t>
                        </m:r>
                      </m:sup>
                    </m:sSup>
                    <m:r>
                      <a:rPr lang="en-US" sz="3600" b="0" i="1" smtClean="0">
                        <a:solidFill>
                          <a:prstClr val="black"/>
                        </a:solidFill>
                        <a:latin typeface="Cambria Math" panose="02040503050406030204" pitchFamily="18" charset="0"/>
                        <a:cs typeface="Arial" panose="020B0604020202020204" pitchFamily="34" charset="0"/>
                      </a:rPr>
                      <m:t>=</m:t>
                    </m:r>
                    <m:rad>
                      <m:radPr>
                        <m:degHide m:val="on"/>
                        <m:ctrlPr>
                          <a:rPr lang="en-US" sz="3600" b="0" i="1" smtClean="0">
                            <a:solidFill>
                              <a:prstClr val="black"/>
                            </a:solidFill>
                            <a:latin typeface="Cambria Math" panose="02040503050406030204" pitchFamily="18" charset="0"/>
                            <a:cs typeface="Arial" panose="020B0604020202020204" pitchFamily="34" charset="0"/>
                          </a:rPr>
                        </m:ctrlPr>
                      </m:radPr>
                      <m:deg/>
                      <m:e>
                        <m:sSup>
                          <m:sSupPr>
                            <m:ctrlPr>
                              <a:rPr lang="en-US" sz="3600" b="0" i="1" smtClean="0">
                                <a:solidFill>
                                  <a:prstClr val="black"/>
                                </a:solidFill>
                                <a:latin typeface="Cambria Math" panose="02040503050406030204" pitchFamily="18" charset="0"/>
                                <a:cs typeface="Arial" panose="020B0604020202020204" pitchFamily="34" charset="0"/>
                              </a:rPr>
                            </m:ctrlPr>
                          </m:sSupPr>
                          <m:e>
                            <m:sSup>
                              <m:sSupPr>
                                <m:ctrlPr>
                                  <a:rPr lang="en-US" sz="3600" b="0" i="1" smtClean="0">
                                    <a:solidFill>
                                      <a:prstClr val="black"/>
                                    </a:solidFill>
                                    <a:latin typeface="Cambria Math" panose="02040503050406030204" pitchFamily="18" charset="0"/>
                                    <a:cs typeface="Arial" panose="020B0604020202020204" pitchFamily="34" charset="0"/>
                                  </a:rPr>
                                </m:ctrlPr>
                              </m:sSupPr>
                              <m:e>
                                <m:r>
                                  <a:rPr lang="en-US" sz="3600" b="0" i="1" smtClean="0">
                                    <a:solidFill>
                                      <a:prstClr val="black"/>
                                    </a:solidFill>
                                    <a:latin typeface="Cambria Math" panose="02040503050406030204" pitchFamily="18" charset="0"/>
                                    <a:cs typeface="Arial" panose="020B0604020202020204" pitchFamily="34" charset="0"/>
                                  </a:rPr>
                                  <m:t>𝐴</m:t>
                                </m:r>
                              </m:e>
                              <m:sup>
                                <m:r>
                                  <a:rPr lang="en-US" sz="3600" b="0" i="1" smtClean="0">
                                    <a:solidFill>
                                      <a:prstClr val="black"/>
                                    </a:solidFill>
                                    <a:latin typeface="Cambria Math" panose="02040503050406030204" pitchFamily="18" charset="0"/>
                                    <a:cs typeface="Arial" panose="020B0604020202020204" pitchFamily="34" charset="0"/>
                                  </a:rPr>
                                  <m:t>′</m:t>
                                </m:r>
                              </m:sup>
                            </m:sSup>
                            <m:r>
                              <a:rPr lang="en-US" sz="3600" b="0" i="1" smtClean="0">
                                <a:solidFill>
                                  <a:prstClr val="black"/>
                                </a:solidFill>
                                <a:latin typeface="Cambria Math" panose="02040503050406030204" pitchFamily="18" charset="0"/>
                                <a:cs typeface="Arial" panose="020B0604020202020204" pitchFamily="34" charset="0"/>
                              </a:rPr>
                              <m:t>𝑀</m:t>
                            </m:r>
                          </m:e>
                          <m:sup>
                            <m:r>
                              <a:rPr lang="en-US" sz="3600" b="0" i="1" smtClean="0">
                                <a:solidFill>
                                  <a:prstClr val="black"/>
                                </a:solidFill>
                                <a:latin typeface="Cambria Math" panose="02040503050406030204" pitchFamily="18" charset="0"/>
                                <a:cs typeface="Arial" panose="020B0604020202020204" pitchFamily="34" charset="0"/>
                              </a:rPr>
                              <m:t>2</m:t>
                            </m:r>
                          </m:sup>
                        </m:sSup>
                        <m:r>
                          <a:rPr lang="en-US" sz="3600" b="0" i="1" smtClean="0">
                            <a:solidFill>
                              <a:prstClr val="black"/>
                            </a:solidFill>
                            <a:latin typeface="Cambria Math" panose="02040503050406030204" pitchFamily="18" charset="0"/>
                            <a:cs typeface="Arial" panose="020B0604020202020204" pitchFamily="34" charset="0"/>
                          </a:rPr>
                          <m:t>+</m:t>
                        </m:r>
                        <m:sSup>
                          <m:sSupPr>
                            <m:ctrlPr>
                              <a:rPr lang="en-US" sz="3600" b="0" i="1" smtClean="0">
                                <a:solidFill>
                                  <a:prstClr val="black"/>
                                </a:solidFill>
                                <a:latin typeface="Cambria Math" panose="02040503050406030204" pitchFamily="18" charset="0"/>
                                <a:cs typeface="Arial" panose="020B0604020202020204" pitchFamily="34" charset="0"/>
                              </a:rPr>
                            </m:ctrlPr>
                          </m:sSupPr>
                          <m:e>
                            <m:r>
                              <a:rPr lang="en-US" sz="3600" b="0" i="1" smtClean="0">
                                <a:solidFill>
                                  <a:prstClr val="black"/>
                                </a:solidFill>
                                <a:latin typeface="Cambria Math" panose="02040503050406030204" pitchFamily="18" charset="0"/>
                                <a:cs typeface="Arial" panose="020B0604020202020204" pitchFamily="34" charset="0"/>
                              </a:rPr>
                              <m:t>𝑀𝐴</m:t>
                            </m:r>
                          </m:e>
                          <m:sup>
                            <m:r>
                              <a:rPr lang="en-US" sz="3600" b="0" i="1" smtClean="0">
                                <a:solidFill>
                                  <a:prstClr val="black"/>
                                </a:solidFill>
                                <a:latin typeface="Cambria Math" panose="02040503050406030204" pitchFamily="18" charset="0"/>
                                <a:cs typeface="Arial" panose="020B0604020202020204" pitchFamily="34" charset="0"/>
                              </a:rPr>
                              <m:t>2</m:t>
                            </m:r>
                          </m:sup>
                        </m:sSup>
                      </m:e>
                    </m:rad>
                  </m:oMath>
                </a14:m>
                <a:endParaRPr lang="en-US" sz="3600" b="0" i="1" smtClean="0">
                  <a:solidFill>
                    <a:prstClr val="black"/>
                  </a:solidFill>
                  <a:latin typeface="Cambria Math" panose="02040503050406030204" pitchFamily="18" charset="0"/>
                  <a:cs typeface="Arial" panose="020B0604020202020204" pitchFamily="34" charset="0"/>
                </a:endParaRPr>
              </a:p>
              <a:p>
                <a:pPr lvl="0" algn="just">
                  <a:lnSpc>
                    <a:spcPct val="150000"/>
                  </a:lnSpc>
                </a:pPr>
                <a:r>
                  <a:rPr lang="en-US" sz="3600" b="0" smtClean="0">
                    <a:solidFill>
                      <a:prstClr val="black"/>
                    </a:solidFill>
                    <a:cs typeface="Arial" panose="020B0604020202020204" pitchFamily="34" charset="0"/>
                  </a:rPr>
                  <a:t>                    </a:t>
                </a: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m:t>
                    </m:r>
                    <m:rad>
                      <m:radPr>
                        <m:degHide m:val="on"/>
                        <m:ctrlPr>
                          <a:rPr lang="en-US" sz="3600" b="0" i="1" smtClean="0">
                            <a:solidFill>
                              <a:prstClr val="black"/>
                            </a:solidFill>
                            <a:latin typeface="Cambria Math" panose="02040503050406030204" pitchFamily="18" charset="0"/>
                            <a:cs typeface="Arial" panose="020B0604020202020204" pitchFamily="34" charset="0"/>
                          </a:rPr>
                        </m:ctrlPr>
                      </m:radPr>
                      <m:deg/>
                      <m:e>
                        <m:sSup>
                          <m:sSupPr>
                            <m:ctrlPr>
                              <a:rPr lang="en-US" sz="3600" b="0" i="1" smtClean="0">
                                <a:solidFill>
                                  <a:prstClr val="black"/>
                                </a:solidFill>
                                <a:latin typeface="Cambria Math" panose="02040503050406030204" pitchFamily="18" charset="0"/>
                                <a:cs typeface="Arial" panose="020B0604020202020204" pitchFamily="34" charset="0"/>
                              </a:rPr>
                            </m:ctrlPr>
                          </m:sSupPr>
                          <m:e>
                            <m:sSup>
                              <m:sSupPr>
                                <m:ctrlPr>
                                  <a:rPr lang="en-US" sz="3600" b="0" i="1" smtClean="0">
                                    <a:solidFill>
                                      <a:prstClr val="black"/>
                                    </a:solidFill>
                                    <a:latin typeface="Cambria Math" panose="02040503050406030204" pitchFamily="18" charset="0"/>
                                    <a:cs typeface="Arial" panose="020B0604020202020204" pitchFamily="34" charset="0"/>
                                  </a:rPr>
                                </m:ctrlPr>
                              </m:sSupPr>
                              <m:e>
                                <m:r>
                                  <a:rPr lang="en-US" sz="3600" b="0" i="1" smtClean="0">
                                    <a:solidFill>
                                      <a:prstClr val="black"/>
                                    </a:solidFill>
                                    <a:latin typeface="Cambria Math" panose="02040503050406030204" pitchFamily="18" charset="0"/>
                                    <a:cs typeface="Arial" panose="020B0604020202020204" pitchFamily="34" charset="0"/>
                                  </a:rPr>
                                  <m:t>𝐻</m:t>
                                </m:r>
                              </m:e>
                              <m:sup>
                                <m:r>
                                  <a:rPr lang="en-US" sz="3600" b="0" i="1" smtClean="0">
                                    <a:solidFill>
                                      <a:prstClr val="black"/>
                                    </a:solidFill>
                                    <a:latin typeface="Cambria Math" panose="02040503050406030204" pitchFamily="18" charset="0"/>
                                    <a:cs typeface="Arial" panose="020B0604020202020204" pitchFamily="34" charset="0"/>
                                  </a:rPr>
                                  <m:t>′</m:t>
                                </m:r>
                              </m:sup>
                            </m:sSup>
                            <m:r>
                              <a:rPr lang="en-US" sz="3600" b="0" i="1" smtClean="0">
                                <a:solidFill>
                                  <a:prstClr val="black"/>
                                </a:solidFill>
                                <a:latin typeface="Cambria Math" panose="02040503050406030204" pitchFamily="18" charset="0"/>
                                <a:cs typeface="Arial" panose="020B0604020202020204" pitchFamily="34" charset="0"/>
                              </a:rPr>
                              <m:t>𝐻</m:t>
                            </m:r>
                          </m:e>
                          <m:sup>
                            <m:r>
                              <a:rPr lang="en-US" sz="3600" b="0" i="1" smtClean="0">
                                <a:solidFill>
                                  <a:prstClr val="black"/>
                                </a:solidFill>
                                <a:latin typeface="Cambria Math" panose="02040503050406030204" pitchFamily="18" charset="0"/>
                                <a:cs typeface="Arial" panose="020B0604020202020204" pitchFamily="34" charset="0"/>
                              </a:rPr>
                              <m:t>2</m:t>
                            </m:r>
                          </m:sup>
                        </m:sSup>
                        <m:r>
                          <a:rPr lang="en-US" sz="3600" b="0" i="1" smtClean="0">
                            <a:solidFill>
                              <a:prstClr val="black"/>
                            </a:solidFill>
                            <a:latin typeface="Cambria Math" panose="02040503050406030204" pitchFamily="18" charset="0"/>
                            <a:cs typeface="Arial" panose="020B0604020202020204" pitchFamily="34" charset="0"/>
                          </a:rPr>
                          <m:t>+</m:t>
                        </m:r>
                        <m:sSup>
                          <m:sSupPr>
                            <m:ctrlPr>
                              <a:rPr lang="en-US" sz="3600" b="0" i="1" smtClean="0">
                                <a:solidFill>
                                  <a:prstClr val="black"/>
                                </a:solidFill>
                                <a:latin typeface="Cambria Math" panose="02040503050406030204" pitchFamily="18" charset="0"/>
                                <a:cs typeface="Arial" panose="020B0604020202020204" pitchFamily="34" charset="0"/>
                              </a:rPr>
                            </m:ctrlPr>
                          </m:sSupPr>
                          <m:e>
                            <m:d>
                              <m:dPr>
                                <m:ctrlPr>
                                  <a:rPr lang="en-US" sz="3600" b="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𝐻𝐴</m:t>
                                </m:r>
                                <m:r>
                                  <a:rPr lang="en-US" sz="3600" b="0" i="1" smtClean="0">
                                    <a:solidFill>
                                      <a:prstClr val="black"/>
                                    </a:solidFill>
                                    <a:latin typeface="Cambria Math" panose="02040503050406030204" pitchFamily="18" charset="0"/>
                                    <a:cs typeface="Arial" panose="020B0604020202020204" pitchFamily="34" charset="0"/>
                                  </a:rPr>
                                  <m:t>−</m:t>
                                </m:r>
                                <m:sSup>
                                  <m:sSupPr>
                                    <m:ctrlPr>
                                      <a:rPr lang="en-US" sz="3600" b="0" i="1" smtClean="0">
                                        <a:solidFill>
                                          <a:prstClr val="black"/>
                                        </a:solidFill>
                                        <a:latin typeface="Cambria Math" panose="02040503050406030204" pitchFamily="18" charset="0"/>
                                        <a:cs typeface="Arial" panose="020B0604020202020204" pitchFamily="34" charset="0"/>
                                      </a:rPr>
                                    </m:ctrlPr>
                                  </m:sSupPr>
                                  <m:e>
                                    <m:r>
                                      <a:rPr lang="en-US" sz="3600" b="0" i="1" smtClean="0">
                                        <a:solidFill>
                                          <a:prstClr val="black"/>
                                        </a:solidFill>
                                        <a:latin typeface="Cambria Math" panose="02040503050406030204" pitchFamily="18" charset="0"/>
                                        <a:cs typeface="Arial" panose="020B0604020202020204" pitchFamily="34" charset="0"/>
                                      </a:rPr>
                                      <m:t>𝐻</m:t>
                                    </m:r>
                                  </m:e>
                                  <m:sup>
                                    <m:r>
                                      <a:rPr lang="en-US" sz="3600" b="0" i="1" smtClean="0">
                                        <a:solidFill>
                                          <a:prstClr val="black"/>
                                        </a:solidFill>
                                        <a:latin typeface="Cambria Math" panose="02040503050406030204" pitchFamily="18" charset="0"/>
                                        <a:cs typeface="Arial" panose="020B0604020202020204" pitchFamily="34" charset="0"/>
                                      </a:rPr>
                                      <m:t>′</m:t>
                                    </m:r>
                                  </m:sup>
                                </m:sSup>
                                <m:r>
                                  <a:rPr lang="en-US" sz="3600" b="0" i="1" smtClean="0">
                                    <a:solidFill>
                                      <a:prstClr val="black"/>
                                    </a:solidFill>
                                    <a:latin typeface="Cambria Math" panose="02040503050406030204" pitchFamily="18" charset="0"/>
                                    <a:cs typeface="Arial" panose="020B0604020202020204" pitchFamily="34" charset="0"/>
                                  </a:rPr>
                                  <m:t>𝐴</m:t>
                                </m:r>
                                <m:r>
                                  <a:rPr lang="en-US" sz="3600" b="0" i="1" smtClean="0">
                                    <a:solidFill>
                                      <a:prstClr val="black"/>
                                    </a:solidFill>
                                    <a:latin typeface="Cambria Math" panose="02040503050406030204" pitchFamily="18" charset="0"/>
                                    <a:cs typeface="Arial" panose="020B0604020202020204" pitchFamily="34" charset="0"/>
                                  </a:rPr>
                                  <m:t>′</m:t>
                                </m:r>
                              </m:e>
                            </m:d>
                          </m:e>
                          <m:sup>
                            <m:r>
                              <a:rPr lang="en-US" sz="3600" b="0" i="1" smtClean="0">
                                <a:solidFill>
                                  <a:prstClr val="black"/>
                                </a:solidFill>
                                <a:latin typeface="Cambria Math" panose="02040503050406030204" pitchFamily="18" charset="0"/>
                                <a:cs typeface="Arial" panose="020B0604020202020204" pitchFamily="34" charset="0"/>
                              </a:rPr>
                              <m:t>2</m:t>
                            </m:r>
                          </m:sup>
                        </m:sSup>
                      </m:e>
                    </m:rad>
                  </m:oMath>
                </a14:m>
                <a:endParaRPr lang="en-US" sz="3600" b="0" i="1" smtClean="0">
                  <a:solidFill>
                    <a:prstClr val="black"/>
                  </a:solidFill>
                  <a:latin typeface="Cambria Math" panose="02040503050406030204" pitchFamily="18"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           =</m:t>
                      </m:r>
                      <m:rad>
                        <m:radPr>
                          <m:degHide m:val="on"/>
                          <m:ctrlPr>
                            <a:rPr lang="en-US" sz="3600" b="0" i="1" smtClean="0">
                              <a:solidFill>
                                <a:prstClr val="black"/>
                              </a:solidFill>
                              <a:latin typeface="Cambria Math" panose="02040503050406030204" pitchFamily="18" charset="0"/>
                              <a:cs typeface="Arial" panose="020B0604020202020204" pitchFamily="34" charset="0"/>
                            </a:rPr>
                          </m:ctrlPr>
                        </m:radPr>
                        <m:deg/>
                        <m:e>
                          <m:sSup>
                            <m:sSupPr>
                              <m:ctrlPr>
                                <a:rPr lang="en-US" sz="3600" b="0" i="1" smtClean="0">
                                  <a:solidFill>
                                    <a:prstClr val="black"/>
                                  </a:solidFill>
                                  <a:latin typeface="Cambria Math" panose="02040503050406030204" pitchFamily="18" charset="0"/>
                                  <a:cs typeface="Arial" panose="020B0604020202020204" pitchFamily="34" charset="0"/>
                                </a:rPr>
                              </m:ctrlPr>
                            </m:sSupPr>
                            <m:e>
                              <m:r>
                                <a:rPr lang="en-US" sz="3600" b="0" i="1" smtClean="0">
                                  <a:solidFill>
                                    <a:prstClr val="black"/>
                                  </a:solidFill>
                                  <a:latin typeface="Cambria Math" panose="02040503050406030204" pitchFamily="18" charset="0"/>
                                  <a:cs typeface="Arial" panose="020B0604020202020204" pitchFamily="34" charset="0"/>
                                </a:rPr>
                                <m:t>h</m:t>
                              </m:r>
                            </m:e>
                            <m:sup>
                              <m:r>
                                <a:rPr lang="en-US" sz="3600" b="0" i="1" smtClean="0">
                                  <a:solidFill>
                                    <a:prstClr val="black"/>
                                  </a:solidFill>
                                  <a:latin typeface="Cambria Math" panose="02040503050406030204" pitchFamily="18" charset="0"/>
                                  <a:cs typeface="Arial" panose="020B0604020202020204" pitchFamily="34" charset="0"/>
                                </a:rPr>
                                <m:t>2</m:t>
                              </m:r>
                            </m:sup>
                          </m:sSup>
                          <m:r>
                            <a:rPr lang="en-US" sz="3600" b="0" i="1" smtClean="0">
                              <a:solidFill>
                                <a:prstClr val="black"/>
                              </a:solidFill>
                              <a:latin typeface="Cambria Math" panose="02040503050406030204" pitchFamily="18" charset="0"/>
                              <a:cs typeface="Arial" panose="020B0604020202020204" pitchFamily="34" charset="0"/>
                            </a:rPr>
                            <m:t>+</m:t>
                          </m:r>
                          <m:sSup>
                            <m:sSupPr>
                              <m:ctrlPr>
                                <a:rPr lang="en-US" sz="3600" b="0" i="1" smtClean="0">
                                  <a:solidFill>
                                    <a:prstClr val="black"/>
                                  </a:solidFill>
                                  <a:latin typeface="Cambria Math" panose="02040503050406030204" pitchFamily="18" charset="0"/>
                                  <a:cs typeface="Arial" panose="020B0604020202020204" pitchFamily="34" charset="0"/>
                                </a:rPr>
                              </m:ctrlPr>
                            </m:sSupPr>
                            <m:e>
                              <m:d>
                                <m:dPr>
                                  <m:ctrlPr>
                                    <a:rPr lang="en-US" sz="3600" b="0" i="1" smtClean="0">
                                      <a:solidFill>
                                        <a:prstClr val="black"/>
                                      </a:solidFill>
                                      <a:latin typeface="Cambria Math" panose="02040503050406030204" pitchFamily="18" charset="0"/>
                                      <a:cs typeface="Arial" panose="020B0604020202020204" pitchFamily="34" charset="0"/>
                                    </a:rPr>
                                  </m:ctrlPr>
                                </m:dPr>
                                <m:e>
                                  <m:f>
                                    <m:fPr>
                                      <m:ctrlPr>
                                        <a:rPr lang="en-US" sz="3600" b="0" i="1" smtClean="0">
                                          <a:solidFill>
                                            <a:prstClr val="black"/>
                                          </a:solidFill>
                                          <a:latin typeface="Cambria Math" panose="02040503050406030204" pitchFamily="18" charset="0"/>
                                          <a:cs typeface="Arial" panose="020B0604020202020204" pitchFamily="34" charset="0"/>
                                        </a:rPr>
                                      </m:ctrlPr>
                                    </m:fPr>
                                    <m:num>
                                      <m:r>
                                        <a:rPr lang="en-US" sz="3600" b="0" i="1" smtClean="0">
                                          <a:solidFill>
                                            <a:prstClr val="black"/>
                                          </a:solidFill>
                                          <a:latin typeface="Cambria Math" panose="02040503050406030204" pitchFamily="18" charset="0"/>
                                          <a:cs typeface="Arial" panose="020B0604020202020204" pitchFamily="34" charset="0"/>
                                        </a:rPr>
                                        <m:t>𝑎</m:t>
                                      </m:r>
                                    </m:num>
                                    <m:den>
                                      <m:rad>
                                        <m:radPr>
                                          <m:degHide m:val="on"/>
                                          <m:ctrlPr>
                                            <a:rPr lang="en-US" sz="3600" b="0" i="1" smtClean="0">
                                              <a:solidFill>
                                                <a:prstClr val="black"/>
                                              </a:solidFill>
                                              <a:latin typeface="Cambria Math" panose="02040503050406030204" pitchFamily="18" charset="0"/>
                                              <a:cs typeface="Arial" panose="020B0604020202020204" pitchFamily="34" charset="0"/>
                                            </a:rPr>
                                          </m:ctrlPr>
                                        </m:radPr>
                                        <m:deg/>
                                        <m:e>
                                          <m:r>
                                            <a:rPr lang="en-US" sz="3600" b="0" i="1" smtClean="0">
                                              <a:solidFill>
                                                <a:prstClr val="black"/>
                                              </a:solidFill>
                                              <a:latin typeface="Cambria Math" panose="02040503050406030204" pitchFamily="18" charset="0"/>
                                              <a:cs typeface="Arial" panose="020B0604020202020204" pitchFamily="34" charset="0"/>
                                            </a:rPr>
                                            <m:t>3</m:t>
                                          </m:r>
                                        </m:e>
                                      </m:rad>
                                    </m:den>
                                  </m:f>
                                  <m:r>
                                    <a:rPr lang="en-US" sz="3600" b="0" i="1" smtClean="0">
                                      <a:solidFill>
                                        <a:prstClr val="black"/>
                                      </a:solidFill>
                                      <a:latin typeface="Cambria Math" panose="02040503050406030204" pitchFamily="18" charset="0"/>
                                      <a:cs typeface="Arial" panose="020B0604020202020204" pitchFamily="34" charset="0"/>
                                    </a:rPr>
                                    <m:t>−</m:t>
                                  </m:r>
                                  <m:f>
                                    <m:fPr>
                                      <m:ctrlPr>
                                        <a:rPr lang="en-US" sz="3600" b="0" i="1" smtClean="0">
                                          <a:solidFill>
                                            <a:prstClr val="black"/>
                                          </a:solidFill>
                                          <a:latin typeface="Cambria Math" panose="02040503050406030204" pitchFamily="18" charset="0"/>
                                          <a:cs typeface="Arial" panose="020B0604020202020204" pitchFamily="34" charset="0"/>
                                        </a:rPr>
                                      </m:ctrlPr>
                                    </m:fPr>
                                    <m:num>
                                      <m:r>
                                        <a:rPr lang="en-US" sz="3600" b="0" i="1" smtClean="0">
                                          <a:solidFill>
                                            <a:prstClr val="black"/>
                                          </a:solidFill>
                                          <a:latin typeface="Cambria Math" panose="02040503050406030204" pitchFamily="18" charset="0"/>
                                          <a:cs typeface="Arial" panose="020B0604020202020204" pitchFamily="34" charset="0"/>
                                        </a:rPr>
                                        <m:t>𝑎</m:t>
                                      </m:r>
                                      <m:r>
                                        <a:rPr lang="en-US" sz="3600" b="0" i="1" smtClean="0">
                                          <a:solidFill>
                                            <a:prstClr val="black"/>
                                          </a:solidFill>
                                          <a:latin typeface="Cambria Math" panose="02040503050406030204" pitchFamily="18" charset="0"/>
                                          <a:cs typeface="Arial" panose="020B0604020202020204" pitchFamily="34" charset="0"/>
                                        </a:rPr>
                                        <m:t>′</m:t>
                                      </m:r>
                                    </m:num>
                                    <m:den>
                                      <m:rad>
                                        <m:radPr>
                                          <m:degHide m:val="on"/>
                                          <m:ctrlPr>
                                            <a:rPr lang="en-US" sz="3600" b="0" i="1" smtClean="0">
                                              <a:solidFill>
                                                <a:prstClr val="black"/>
                                              </a:solidFill>
                                              <a:latin typeface="Cambria Math" panose="02040503050406030204" pitchFamily="18" charset="0"/>
                                              <a:cs typeface="Arial" panose="020B0604020202020204" pitchFamily="34" charset="0"/>
                                            </a:rPr>
                                          </m:ctrlPr>
                                        </m:radPr>
                                        <m:deg/>
                                        <m:e>
                                          <m:r>
                                            <a:rPr lang="en-US" sz="3600" b="0" i="1" smtClean="0">
                                              <a:solidFill>
                                                <a:prstClr val="black"/>
                                              </a:solidFill>
                                              <a:latin typeface="Cambria Math" panose="02040503050406030204" pitchFamily="18" charset="0"/>
                                              <a:cs typeface="Arial" panose="020B0604020202020204" pitchFamily="34" charset="0"/>
                                            </a:rPr>
                                            <m:t>3</m:t>
                                          </m:r>
                                        </m:e>
                                      </m:rad>
                                    </m:den>
                                  </m:f>
                                </m:e>
                              </m:d>
                            </m:e>
                            <m:sup>
                              <m:r>
                                <a:rPr lang="en-US" sz="3600" b="0" i="1" smtClean="0">
                                  <a:solidFill>
                                    <a:prstClr val="black"/>
                                  </a:solidFill>
                                  <a:latin typeface="Cambria Math" panose="02040503050406030204" pitchFamily="18" charset="0"/>
                                  <a:cs typeface="Arial" panose="020B0604020202020204" pitchFamily="34" charset="0"/>
                                </a:rPr>
                                <m:t>2</m:t>
                              </m:r>
                            </m:sup>
                          </m:sSup>
                        </m:e>
                      </m:rad>
                      <m:r>
                        <a:rPr lang="en-US" sz="3600" b="0" i="1" smtClean="0">
                          <a:solidFill>
                            <a:prstClr val="black"/>
                          </a:solidFill>
                          <a:latin typeface="Cambria Math" panose="02040503050406030204" pitchFamily="18" charset="0"/>
                          <a:cs typeface="Arial" panose="020B0604020202020204" pitchFamily="34" charset="0"/>
                        </a:rPr>
                        <m:t>=</m:t>
                      </m:r>
                      <m:rad>
                        <m:radPr>
                          <m:degHide m:val="on"/>
                          <m:ctrlPr>
                            <a:rPr lang="en-US" sz="3600" i="1">
                              <a:solidFill>
                                <a:prstClr val="black"/>
                              </a:solidFill>
                              <a:latin typeface="Cambria Math" panose="02040503050406030204" pitchFamily="18" charset="0"/>
                              <a:cs typeface="Arial" panose="020B0604020202020204" pitchFamily="34" charset="0"/>
                            </a:rPr>
                          </m:ctrlPr>
                        </m:radPr>
                        <m:deg/>
                        <m:e>
                          <m:sSup>
                            <m:sSupPr>
                              <m:ctrlPr>
                                <a:rPr lang="en-US" sz="3600" i="1">
                                  <a:solidFill>
                                    <a:prstClr val="black"/>
                                  </a:solidFill>
                                  <a:latin typeface="Cambria Math" panose="02040503050406030204" pitchFamily="18" charset="0"/>
                                  <a:cs typeface="Arial" panose="020B0604020202020204" pitchFamily="34" charset="0"/>
                                </a:rPr>
                              </m:ctrlPr>
                            </m:sSupPr>
                            <m:e>
                              <m:r>
                                <a:rPr lang="en-US" sz="3600" i="1">
                                  <a:solidFill>
                                    <a:prstClr val="black"/>
                                  </a:solidFill>
                                  <a:latin typeface="Cambria Math" panose="02040503050406030204" pitchFamily="18" charset="0"/>
                                  <a:cs typeface="Arial" panose="020B0604020202020204" pitchFamily="34" charset="0"/>
                                </a:rPr>
                                <m:t>h</m:t>
                              </m:r>
                            </m:e>
                            <m:sup>
                              <m:r>
                                <a:rPr lang="en-US" sz="3600" i="1">
                                  <a:solidFill>
                                    <a:prstClr val="black"/>
                                  </a:solidFill>
                                  <a:latin typeface="Cambria Math" panose="02040503050406030204" pitchFamily="18" charset="0"/>
                                  <a:cs typeface="Arial" panose="020B0604020202020204" pitchFamily="34" charset="0"/>
                                </a:rPr>
                                <m:t>2</m:t>
                              </m:r>
                            </m:sup>
                          </m:sSup>
                          <m:r>
                            <a:rPr lang="en-US" sz="3600" i="1">
                              <a:solidFill>
                                <a:prstClr val="black"/>
                              </a:solidFill>
                              <a:latin typeface="Cambria Math" panose="02040503050406030204" pitchFamily="18" charset="0"/>
                              <a:cs typeface="Arial" panose="020B0604020202020204" pitchFamily="34" charset="0"/>
                            </a:rPr>
                            <m:t>+</m:t>
                          </m:r>
                          <m:f>
                            <m:fPr>
                              <m:ctrlPr>
                                <a:rPr lang="en-US" sz="3600" i="1" smtClean="0">
                                  <a:solidFill>
                                    <a:prstClr val="black"/>
                                  </a:solidFill>
                                  <a:latin typeface="Cambria Math" panose="02040503050406030204" pitchFamily="18" charset="0"/>
                                  <a:cs typeface="Arial" panose="020B0604020202020204" pitchFamily="34" charset="0"/>
                                </a:rPr>
                              </m:ctrlPr>
                            </m:fPr>
                            <m:num>
                              <m:sSup>
                                <m:sSupPr>
                                  <m:ctrlPr>
                                    <a:rPr lang="en-US" sz="3600" i="1" smtClean="0">
                                      <a:solidFill>
                                        <a:prstClr val="black"/>
                                      </a:solidFill>
                                      <a:latin typeface="Cambria Math" panose="02040503050406030204" pitchFamily="18" charset="0"/>
                                      <a:cs typeface="Arial" panose="020B0604020202020204" pitchFamily="34" charset="0"/>
                                    </a:rPr>
                                  </m:ctrlPr>
                                </m:sSupPr>
                                <m:e>
                                  <m:d>
                                    <m:dPr>
                                      <m:ctrlPr>
                                        <a:rPr lang="en-US" sz="3600" i="1" smtClean="0">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𝑎</m:t>
                                      </m:r>
                                      <m:r>
                                        <a:rPr lang="en-US" sz="3600" b="0" i="1" smtClean="0">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𝑎</m:t>
                                      </m:r>
                                      <m:r>
                                        <a:rPr lang="en-US" sz="3600" b="0" i="1" smtClean="0">
                                          <a:solidFill>
                                            <a:prstClr val="black"/>
                                          </a:solidFill>
                                          <a:latin typeface="Cambria Math" panose="02040503050406030204" pitchFamily="18" charset="0"/>
                                          <a:cs typeface="Arial" panose="020B0604020202020204" pitchFamily="34" charset="0"/>
                                        </a:rPr>
                                        <m:t>′</m:t>
                                      </m:r>
                                    </m:e>
                                  </m:d>
                                </m:e>
                                <m:sup>
                                  <m:r>
                                    <a:rPr lang="en-US" sz="3600" b="0" i="1" smtClean="0">
                                      <a:solidFill>
                                        <a:prstClr val="black"/>
                                      </a:solidFill>
                                      <a:latin typeface="Cambria Math" panose="02040503050406030204" pitchFamily="18" charset="0"/>
                                      <a:cs typeface="Arial" panose="020B0604020202020204" pitchFamily="34" charset="0"/>
                                    </a:rPr>
                                    <m:t>2</m:t>
                                  </m:r>
                                </m:sup>
                              </m:sSup>
                            </m:num>
                            <m:den>
                              <m:r>
                                <a:rPr lang="en-US" sz="3600" b="0" i="1" smtClean="0">
                                  <a:solidFill>
                                    <a:prstClr val="black"/>
                                  </a:solidFill>
                                  <a:latin typeface="Cambria Math" panose="02040503050406030204" pitchFamily="18" charset="0"/>
                                  <a:cs typeface="Arial" panose="020B0604020202020204" pitchFamily="34" charset="0"/>
                                </a:rPr>
                                <m:t>3</m:t>
                              </m:r>
                            </m:den>
                          </m:f>
                        </m:e>
                      </m:rad>
                    </m:oMath>
                  </m:oMathPara>
                </a14:m>
                <a:endParaRPr lang="en-US" sz="3600" smtClean="0">
                  <a:solidFill>
                    <a:prstClr val="black"/>
                  </a:solidFill>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086600" y="1648813"/>
                <a:ext cx="11201400" cy="6161687"/>
              </a:xfrm>
              <a:prstGeom prst="rect">
                <a:avLst/>
              </a:prstGeom>
              <a:blipFill>
                <a:blip r:embed="rId2"/>
                <a:stretch>
                  <a:fillRect l="-1688"/>
                </a:stretch>
              </a:blipFill>
            </p:spPr>
            <p:txBody>
              <a:bodyPr/>
              <a:lstStyle/>
              <a:p>
                <a:r>
                  <a:rPr lang="en-US">
                    <a:noFill/>
                  </a:rPr>
                  <a:t> </a:t>
                </a:r>
              </a:p>
            </p:txBody>
          </p:sp>
        </mc:Fallback>
      </mc:AlternateContent>
      <p:pic>
        <p:nvPicPr>
          <p:cNvPr id="13" name="Picture 12"/>
          <p:cNvPicPr>
            <a:picLocks noChangeAspect="1"/>
          </p:cNvPicPr>
          <p:nvPr/>
        </p:nvPicPr>
        <p:blipFill>
          <a:blip r:embed="rId3"/>
          <a:stretch>
            <a:fillRect/>
          </a:stretch>
        </p:blipFill>
        <p:spPr>
          <a:xfrm rot="1033155" flipH="1">
            <a:off x="16387110" y="710100"/>
            <a:ext cx="956119" cy="820412"/>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875595" y="1729845"/>
            <a:ext cx="5868811" cy="5026922"/>
          </a:xfrm>
          <a:prstGeom prst="rect">
            <a:avLst/>
          </a:prstGeom>
        </p:spPr>
      </p:pic>
      <p:grpSp>
        <p:nvGrpSpPr>
          <p:cNvPr id="6" name="Group 5"/>
          <p:cNvGrpSpPr/>
          <p:nvPr/>
        </p:nvGrpSpPr>
        <p:grpSpPr>
          <a:xfrm>
            <a:off x="1562100" y="7986309"/>
            <a:ext cx="15005696" cy="1729191"/>
            <a:chOff x="7086600" y="7546068"/>
            <a:chExt cx="15005696" cy="1729191"/>
          </a:xfrm>
        </p:grpSpPr>
        <p:sp>
          <p:nvSpPr>
            <p:cNvPr id="3" name="Rectangle 2"/>
            <p:cNvSpPr/>
            <p:nvPr/>
          </p:nvSpPr>
          <p:spPr>
            <a:xfrm>
              <a:off x="7086600" y="7810500"/>
              <a:ext cx="13258800" cy="1200329"/>
            </a:xfrm>
            <a:prstGeom prst="rect">
              <a:avLst/>
            </a:prstGeom>
          </p:spPr>
          <p:txBody>
            <a:bodyPr wrap="square">
              <a:spAutoFit/>
            </a:bodyPr>
            <a:lstStyle/>
            <a:p>
              <a:pPr lvl="0" algn="just">
                <a:lnSpc>
                  <a:spcPct val="200000"/>
                </a:lnSpc>
              </a:pPr>
              <a:r>
                <a:rPr lang="en-US" sz="3600">
                  <a:solidFill>
                    <a:prstClr val="black"/>
                  </a:solidFill>
                  <a:latin typeface="Arial" panose="020B0604020202020204" pitchFamily="34" charset="0"/>
                  <a:cs typeface="Arial" panose="020B0604020202020204" pitchFamily="34" charset="0"/>
                </a:rPr>
                <a:t>Vậy các cạnh bên của hình chop cụt đều có độ dài bằng  </a:t>
              </a:r>
            </a:p>
          </p:txBody>
        </p:sp>
        <mc:AlternateContent xmlns:mc="http://schemas.openxmlformats.org/markup-compatibility/2006">
          <mc:Choice xmlns:a14="http://schemas.microsoft.com/office/drawing/2010/main" Requires="a14">
            <p:sp>
              <p:nvSpPr>
                <p:cNvPr id="5" name="Rectangle 4"/>
                <p:cNvSpPr/>
                <p:nvPr/>
              </p:nvSpPr>
              <p:spPr>
                <a:xfrm>
                  <a:off x="18630900" y="7546068"/>
                  <a:ext cx="3461396" cy="172919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ad>
                          <m:radPr>
                            <m:degHide m:val="on"/>
                            <m:ctrlPr>
                              <a:rPr lang="en-US" sz="3600" i="1">
                                <a:solidFill>
                                  <a:prstClr val="black"/>
                                </a:solidFill>
                                <a:latin typeface="Cambria Math" panose="02040503050406030204" pitchFamily="18" charset="0"/>
                                <a:cs typeface="Arial" panose="020B0604020202020204" pitchFamily="34" charset="0"/>
                              </a:rPr>
                            </m:ctrlPr>
                          </m:radPr>
                          <m:deg/>
                          <m:e>
                            <m:sSup>
                              <m:sSupPr>
                                <m:ctrlPr>
                                  <a:rPr lang="en-US" sz="3600" i="1">
                                    <a:solidFill>
                                      <a:prstClr val="black"/>
                                    </a:solidFill>
                                    <a:latin typeface="Cambria Math" panose="02040503050406030204" pitchFamily="18" charset="0"/>
                                    <a:cs typeface="Arial" panose="020B0604020202020204" pitchFamily="34" charset="0"/>
                                  </a:rPr>
                                </m:ctrlPr>
                              </m:sSupPr>
                              <m:e>
                                <m:r>
                                  <a:rPr lang="en-US" sz="3600" i="1">
                                    <a:solidFill>
                                      <a:prstClr val="black"/>
                                    </a:solidFill>
                                    <a:latin typeface="Cambria Math" panose="02040503050406030204" pitchFamily="18" charset="0"/>
                                    <a:cs typeface="Arial" panose="020B0604020202020204" pitchFamily="34" charset="0"/>
                                  </a:rPr>
                                  <m:t>h</m:t>
                                </m:r>
                              </m:e>
                              <m:sup>
                                <m:r>
                                  <a:rPr lang="en-US" sz="3600" i="1">
                                    <a:solidFill>
                                      <a:prstClr val="black"/>
                                    </a:solidFill>
                                    <a:latin typeface="Cambria Math" panose="02040503050406030204" pitchFamily="18" charset="0"/>
                                    <a:cs typeface="Arial" panose="020B0604020202020204" pitchFamily="34" charset="0"/>
                                  </a:rPr>
                                  <m:t>2</m:t>
                                </m:r>
                              </m:sup>
                            </m:sSup>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sSup>
                                  <m:sSupPr>
                                    <m:ctrlPr>
                                      <a:rPr lang="en-US" sz="3600" i="1">
                                        <a:solidFill>
                                          <a:prstClr val="black"/>
                                        </a:solidFill>
                                        <a:latin typeface="Cambria Math" panose="02040503050406030204" pitchFamily="18" charset="0"/>
                                        <a:cs typeface="Arial" panose="020B0604020202020204" pitchFamily="34" charset="0"/>
                                      </a:rPr>
                                    </m:ctrlPr>
                                  </m:sSupPr>
                                  <m:e>
                                    <m:d>
                                      <m:dPr>
                                        <m:ctrlPr>
                                          <a:rPr lang="en-US" sz="3600" i="1">
                                            <a:solidFill>
                                              <a:prstClr val="black"/>
                                            </a:solidFill>
                                            <a:latin typeface="Cambria Math" panose="02040503050406030204" pitchFamily="18" charset="0"/>
                                            <a:cs typeface="Arial" panose="020B0604020202020204" pitchFamily="34" charset="0"/>
                                          </a:rPr>
                                        </m:ctrlPr>
                                      </m:dPr>
                                      <m:e>
                                        <m:r>
                                          <a:rPr lang="en-US" sz="3600" i="1">
                                            <a:solidFill>
                                              <a:prstClr val="black"/>
                                            </a:solidFill>
                                            <a:latin typeface="Cambria Math" panose="02040503050406030204" pitchFamily="18" charset="0"/>
                                            <a:cs typeface="Arial" panose="020B0604020202020204" pitchFamily="34" charset="0"/>
                                          </a:rPr>
                                          <m:t>𝑎</m:t>
                                        </m:r>
                                        <m:r>
                                          <a:rPr lang="en-US" sz="3600" i="1">
                                            <a:solidFill>
                                              <a:prstClr val="black"/>
                                            </a:solidFill>
                                            <a:latin typeface="Cambria Math" panose="02040503050406030204" pitchFamily="18" charset="0"/>
                                            <a:cs typeface="Arial" panose="020B0604020202020204" pitchFamily="34" charset="0"/>
                                          </a:rPr>
                                          <m:t>−</m:t>
                                        </m:r>
                                        <m:r>
                                          <a:rPr lang="en-US" sz="3600" i="1">
                                            <a:solidFill>
                                              <a:prstClr val="black"/>
                                            </a:solidFill>
                                            <a:latin typeface="Cambria Math" panose="02040503050406030204" pitchFamily="18" charset="0"/>
                                            <a:cs typeface="Arial" panose="020B0604020202020204" pitchFamily="34" charset="0"/>
                                          </a:rPr>
                                          <m:t>𝑎</m:t>
                                        </m:r>
                                        <m:r>
                                          <a:rPr lang="en-US" sz="3600" i="1">
                                            <a:solidFill>
                                              <a:prstClr val="black"/>
                                            </a:solidFill>
                                            <a:latin typeface="Cambria Math" panose="02040503050406030204" pitchFamily="18" charset="0"/>
                                            <a:cs typeface="Arial" panose="020B0604020202020204" pitchFamily="34" charset="0"/>
                                          </a:rPr>
                                          <m:t>′</m:t>
                                        </m:r>
                                      </m:e>
                                    </m:d>
                                  </m:e>
                                  <m:sup>
                                    <m:r>
                                      <a:rPr lang="en-US" sz="3600" i="1">
                                        <a:solidFill>
                                          <a:prstClr val="black"/>
                                        </a:solidFill>
                                        <a:latin typeface="Cambria Math" panose="02040503050406030204" pitchFamily="18" charset="0"/>
                                        <a:cs typeface="Arial" panose="020B0604020202020204" pitchFamily="34" charset="0"/>
                                      </a:rPr>
                                      <m:t>2</m:t>
                                    </m:r>
                                  </m:sup>
                                </m:sSup>
                              </m:num>
                              <m:den>
                                <m:r>
                                  <a:rPr lang="en-US" sz="3600" i="1">
                                    <a:solidFill>
                                      <a:prstClr val="black"/>
                                    </a:solidFill>
                                    <a:latin typeface="Cambria Math" panose="02040503050406030204" pitchFamily="18" charset="0"/>
                                    <a:cs typeface="Arial" panose="020B0604020202020204" pitchFamily="34" charset="0"/>
                                  </a:rPr>
                                  <m:t>3</m:t>
                                </m:r>
                              </m:den>
                            </m:f>
                          </m:e>
                        </m:rad>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18630900" y="7546068"/>
                  <a:ext cx="3461396" cy="1729191"/>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846469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500"/>
                                        <p:tgtEl>
                                          <p:spTgt spid="2">
                                            <p:txEl>
                                              <p:pRg st="2" end="2"/>
                                            </p:txEl>
                                          </p:spTgt>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up)">
                                      <p:cBhvr>
                                        <p:cTn id="29" dur="500"/>
                                        <p:tgtEl>
                                          <p:spTgt spid="2">
                                            <p:txEl>
                                              <p:pRg st="3" end="3"/>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up)">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8" name="Group 8"/>
          <p:cNvGrpSpPr/>
          <p:nvPr/>
        </p:nvGrpSpPr>
        <p:grpSpPr>
          <a:xfrm>
            <a:off x="6096000" y="1104900"/>
            <a:ext cx="11308327" cy="4378161"/>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2725844" cy="15484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flipH="1">
            <a:off x="619147" y="1914712"/>
            <a:ext cx="7381853" cy="11038285"/>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Freeform 17"/>
          <p:cNvSpPr/>
          <p:nvPr/>
        </p:nvSpPr>
        <p:spPr>
          <a:xfrm rot="4263341">
            <a:off x="16577294" y="6247883"/>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Freeform 18"/>
          <p:cNvSpPr/>
          <p:nvPr/>
        </p:nvSpPr>
        <p:spPr>
          <a:xfrm>
            <a:off x="7184590" y="7962900"/>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8">
              <a:extLst>
                <a:ext uri="{96DAC541-7B7A-43D3-8B79-37D633B846F1}">
                  <asvg:svgBlip xmlns="" xmlns:asvg="http://schemas.microsoft.com/office/drawing/2016/SVG/main" r:embed="rId9"/>
                </a:ext>
              </a:extLst>
            </a:blip>
            <a:stretch>
              <a:fillRect l="-16131" t="-123580" r="-514491" b="-293597"/>
            </a:stretch>
          </a:blipFill>
        </p:spPr>
      </p:sp>
      <p:sp>
        <p:nvSpPr>
          <p:cNvPr id="19" name="Freeform 19"/>
          <p:cNvSpPr/>
          <p:nvPr/>
        </p:nvSpPr>
        <p:spPr>
          <a:xfrm>
            <a:off x="1891406" y="1040844"/>
            <a:ext cx="1184337" cy="1225176"/>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 xmlns:asvg="http://schemas.microsoft.com/office/drawing/2016/SVG/main" r:embed="rId11"/>
                </a:ext>
              </a:extLst>
            </a:blip>
            <a:stretch>
              <a:fillRect l="-154855" t="-80817" r="-404244" b="-344018"/>
            </a:stretch>
          </a:blipFill>
        </p:spPr>
      </p:sp>
      <p:sp>
        <p:nvSpPr>
          <p:cNvPr id="22" name="Rectangle 21"/>
          <p:cNvSpPr/>
          <p:nvPr/>
        </p:nvSpPr>
        <p:spPr>
          <a:xfrm>
            <a:off x="6096001" y="1793647"/>
            <a:ext cx="11308326" cy="2317814"/>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110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TẬP</a:t>
            </a:r>
            <a:endParaRPr kumimoji="0" lang="vi-VN" sz="110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8478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593558" y="1829509"/>
                <a:ext cx="17014234" cy="1938992"/>
              </a:xfrm>
              <a:prstGeom prst="rect">
                <a:avLst/>
              </a:prstGeom>
              <a:noFill/>
            </p:spPr>
            <p:txBody>
              <a:bodyPr wrap="square" rtlCol="0">
                <a:spAutoFit/>
              </a:bodyPr>
              <a:lstStyle/>
              <a:p>
                <a:pPr algn="just">
                  <a:lnSpc>
                    <a:spcPct val="150000"/>
                  </a:lnSpc>
                  <a:spcBef>
                    <a:spcPts val="600"/>
                  </a:spcBef>
                  <a:spcAft>
                    <a:spcPts val="600"/>
                  </a:spcAft>
                </a:pPr>
                <a:r>
                  <a:rPr lang="vi-VN" sz="4000" b="1" smtClean="0">
                    <a:ea typeface="Times New Roman" panose="02020603050405020304" pitchFamily="18" charset="0"/>
                    <a:cs typeface="Arial" panose="020B0604020202020204" pitchFamily="34" charset="0"/>
                  </a:rPr>
                  <a:t>Câu 1. </a:t>
                </a:r>
                <a:r>
                  <a:rPr lang="vi-VN" sz="4000">
                    <a:ea typeface="Times New Roman" panose="02020603050405020304" pitchFamily="18" charset="0"/>
                    <a:cs typeface="Arial" panose="020B0604020202020204" pitchFamily="34" charset="0"/>
                  </a:rPr>
                  <a:t>Cho hai </a:t>
                </a:r>
                <a:r>
                  <a:rPr lang="vi-VN" sz="4000">
                    <a:ea typeface="Times New Roman" panose="02020603050405020304" pitchFamily="18" charset="0"/>
                    <a:cs typeface="Arial" panose="020B0604020202020204" pitchFamily="34" charset="0"/>
                  </a:rPr>
                  <a:t>mặt </a:t>
                </a:r>
                <a:r>
                  <a:rPr lang="vi-VN" sz="4000" smtClean="0">
                    <a:ea typeface="Times New Roman" panose="02020603050405020304" pitchFamily="18" charset="0"/>
                    <a:cs typeface="Arial" panose="020B0604020202020204" pitchFamily="34" charset="0"/>
                  </a:rPr>
                  <a:t>phẳng</a:t>
                </a:r>
                <a:r>
                  <a:rPr lang="en-US" sz="4000" smtClean="0">
                    <a:ea typeface="Times New Roman" panose="02020603050405020304" pitchFamily="18"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𝑃</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oMath>
                </a14:m>
                <a:r>
                  <a:rPr lang="vi-VN" sz="4000" smtClean="0">
                    <a:ea typeface="Times New Roman" panose="02020603050405020304" pitchFamily="18" charset="0"/>
                    <a:cs typeface="Arial" panose="020B0604020202020204" pitchFamily="34" charset="0"/>
                  </a:rPr>
                  <a:t> </a:t>
                </a:r>
                <a:r>
                  <a:rPr lang="vi-VN" sz="4000" smtClean="0">
                    <a:ea typeface="Times New Roman" panose="02020603050405020304" pitchFamily="18" charset="0"/>
                    <a:cs typeface="Arial" panose="020B0604020202020204" pitchFamily="34" charset="0"/>
                  </a:rPr>
                  <a:t>và</a:t>
                </a:r>
                <a:r>
                  <a:rPr lang="en-US" sz="4000" smtClean="0">
                    <a:ea typeface="Times New Roman" panose="02020603050405020304" pitchFamily="18" charset="0"/>
                    <a:cs typeface="Arial" panose="020B0604020202020204" pitchFamily="34" charset="0"/>
                  </a:rPr>
                  <a:t> </a:t>
                </a:r>
                <a14:m>
                  <m:oMath xmlns:m="http://schemas.openxmlformats.org/officeDocument/2006/math">
                    <m:d>
                      <m:dPr>
                        <m:ctrlPr>
                          <a:rPr lang="en-US" sz="4000" b="0" i="1" smtClean="0">
                            <a:latin typeface="Cambria Math" panose="02040503050406030204" pitchFamily="18" charset="0"/>
                            <a:ea typeface="Times New Roman" panose="02020603050405020304" pitchFamily="18" charset="0"/>
                            <a:cs typeface="Arial" panose="020B0604020202020204" pitchFamily="34" charset="0"/>
                          </a:rPr>
                        </m:ctrlPr>
                      </m:dPr>
                      <m:e>
                        <m:r>
                          <a:rPr lang="en-US" sz="4000" b="0" i="1" smtClean="0">
                            <a:latin typeface="Cambria Math" panose="02040503050406030204" pitchFamily="18" charset="0"/>
                            <a:ea typeface="Times New Roman" panose="02020603050405020304" pitchFamily="18" charset="0"/>
                            <a:cs typeface="Arial" panose="020B0604020202020204" pitchFamily="34" charset="0"/>
                          </a:rPr>
                          <m:t>𝑄</m:t>
                        </m:r>
                      </m:e>
                    </m:d>
                    <m:r>
                      <a:rPr lang="en-US" sz="4000" b="0" i="0" smtClean="0">
                        <a:latin typeface="Cambria Math" panose="02040503050406030204" pitchFamily="18" charset="0"/>
                        <a:ea typeface="Times New Roman" panose="02020603050405020304" pitchFamily="18" charset="0"/>
                        <a:cs typeface="Arial" panose="020B0604020202020204" pitchFamily="34" charset="0"/>
                      </a:rPr>
                      <m:t>, </m:t>
                    </m:r>
                    <m:r>
                      <a:rPr lang="en-US" sz="4000" b="0" i="1" smtClean="0">
                        <a:latin typeface="Cambria Math" panose="02040503050406030204" pitchFamily="18" charset="0"/>
                        <a:ea typeface="Times New Roman" panose="02020603050405020304" pitchFamily="18" charset="0"/>
                        <a:cs typeface="Arial" panose="020B0604020202020204" pitchFamily="34" charset="0"/>
                      </a:rPr>
                      <m:t>𝑎</m:t>
                    </m:r>
                  </m:oMath>
                </a14:m>
                <a:r>
                  <a:rPr lang="en-US" sz="4000" smtClean="0">
                    <a:ea typeface="Times New Roman" panose="02020603050405020304" pitchFamily="18" charset="0"/>
                    <a:cs typeface="Arial" panose="020B0604020202020204" pitchFamily="34" charset="0"/>
                  </a:rPr>
                  <a:t> </a:t>
                </a:r>
                <a:r>
                  <a:rPr lang="vi-VN" sz="4000" smtClean="0">
                    <a:ea typeface="Times New Roman" panose="02020603050405020304" pitchFamily="18" charset="0"/>
                    <a:cs typeface="Arial" panose="020B0604020202020204" pitchFamily="34" charset="0"/>
                  </a:rPr>
                  <a:t>là </a:t>
                </a:r>
                <a:r>
                  <a:rPr lang="vi-VN" sz="4000">
                    <a:ea typeface="Times New Roman" panose="02020603050405020304" pitchFamily="18" charset="0"/>
                    <a:cs typeface="Arial" panose="020B0604020202020204" pitchFamily="34" charset="0"/>
                  </a:rPr>
                  <a:t>một đường thẳng </a:t>
                </a:r>
                <a:r>
                  <a:rPr lang="vi-VN" sz="4000">
                    <a:ea typeface="Times New Roman" panose="02020603050405020304" pitchFamily="18" charset="0"/>
                    <a:cs typeface="Arial" panose="020B0604020202020204" pitchFamily="34" charset="0"/>
                  </a:rPr>
                  <a:t>nằm </a:t>
                </a:r>
                <a:r>
                  <a:rPr lang="vi-VN" sz="4000" smtClean="0">
                    <a:ea typeface="Times New Roman" panose="02020603050405020304" pitchFamily="18" charset="0"/>
                    <a:cs typeface="Arial" panose="020B0604020202020204" pitchFamily="34" charset="0"/>
                  </a:rPr>
                  <a:t>trên</a:t>
                </a:r>
                <a:r>
                  <a:rPr lang="en-US" sz="4000" smtClean="0">
                    <a:ea typeface="Times New Roman" panose="020206030504050203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𝑃</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r>
                  <a:rPr lang="vi-VN" sz="4000" smtClean="0">
                    <a:ea typeface="Times New Roman" panose="02020603050405020304" pitchFamily="18" charset="0"/>
                    <a:cs typeface="Arial" panose="020B0604020202020204" pitchFamily="34" charset="0"/>
                  </a:rPr>
                  <a:t>.</a:t>
                </a:r>
                <a:r>
                  <a:rPr lang="en-US" sz="4000" smtClean="0">
                    <a:ea typeface="Times New Roman" panose="02020603050405020304" pitchFamily="18" charset="0"/>
                    <a:cs typeface="Arial" panose="020B0604020202020204" pitchFamily="34" charset="0"/>
                  </a:rPr>
                  <a:t> </a:t>
                </a:r>
                <a:r>
                  <a:rPr lang="vi-VN" sz="4000" smtClean="0">
                    <a:ea typeface="Times New Roman" panose="02020603050405020304" pitchFamily="18" charset="0"/>
                    <a:cs typeface="Arial" panose="020B0604020202020204" pitchFamily="34" charset="0"/>
                  </a:rPr>
                  <a:t>Mệnh </a:t>
                </a:r>
                <a:r>
                  <a:rPr lang="vi-VN" sz="4000">
                    <a:ea typeface="Times New Roman" panose="02020603050405020304" pitchFamily="18" charset="0"/>
                    <a:cs typeface="Arial" panose="020B0604020202020204" pitchFamily="34" charset="0"/>
                  </a:rPr>
                  <a:t>đề nào sau </a:t>
                </a:r>
                <a:r>
                  <a:rPr lang="vi-VN" sz="4000">
                    <a:ea typeface="Times New Roman" panose="02020603050405020304" pitchFamily="18" charset="0"/>
                    <a:cs typeface="Arial" panose="020B0604020202020204" pitchFamily="34" charset="0"/>
                  </a:rPr>
                  <a:t>đây </a:t>
                </a:r>
                <a:r>
                  <a:rPr lang="vi-VN" sz="4000" b="1" smtClean="0">
                    <a:ea typeface="Times New Roman" panose="02020603050405020304" pitchFamily="18" charset="0"/>
                    <a:cs typeface="Arial" panose="020B0604020202020204" pitchFamily="34" charset="0"/>
                  </a:rPr>
                  <a:t>sai</a:t>
                </a:r>
                <a:r>
                  <a:rPr lang="vi-VN" sz="4000" smtClean="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593558" y="1829509"/>
                <a:ext cx="17014234" cy="1938992"/>
              </a:xfrm>
              <a:prstGeom prst="rect">
                <a:avLst/>
              </a:prstGeom>
              <a:blipFill>
                <a:blip r:embed="rId7"/>
                <a:stretch>
                  <a:fillRect l="-1254" r="-1290" b="-69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4475991" y="4081644"/>
                <a:ext cx="9529345" cy="969496"/>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a:lnSpc>
                    <a:spcPct val="150000"/>
                  </a:lnSpc>
                  <a:spcAft>
                    <a:spcPts val="0"/>
                  </a:spcAft>
                  <a:tabLst>
                    <a:tab pos="180340" algn="l"/>
                    <a:tab pos="685800" algn="l"/>
                    <a:tab pos="3420745" algn="l"/>
                    <a:tab pos="3733800" algn="l"/>
                  </a:tabLst>
                </a:pPr>
                <a:r>
                  <a:rPr lang="en-US" sz="3800" kern="100" smtClean="0">
                    <a:latin typeface="Arial" panose="020B0604020202020204" pitchFamily="34" charset="0"/>
                    <a:ea typeface="Calibri" panose="020F0502020204030204" pitchFamily="34" charset="0"/>
                    <a:cs typeface="Arial" panose="020B0604020202020204" pitchFamily="34" charset="0"/>
                  </a:rPr>
                  <a:t>A</a:t>
                </a:r>
                <a:r>
                  <a:rPr lang="en-US" sz="3800" kern="100">
                    <a:latin typeface="Arial" panose="020B0604020202020204" pitchFamily="34" charset="0"/>
                    <a:ea typeface="Calibri" panose="020F0502020204030204" pitchFamily="34" charset="0"/>
                    <a:cs typeface="Arial" panose="020B0604020202020204" pitchFamily="34" charset="0"/>
                  </a:rPr>
                  <a:t>. Nếu </a:t>
                </a:r>
                <a14:m>
                  <m:oMath xmlns:m="http://schemas.openxmlformats.org/officeDocument/2006/math">
                    <m:r>
                      <a:rPr lang="en-US" sz="3800" i="1" kern="100" smtClean="0">
                        <a:latin typeface="Cambria Math" panose="02040503050406030204" pitchFamily="18" charset="0"/>
                        <a:ea typeface="Calibri" panose="020F0502020204030204" pitchFamily="34" charset="0"/>
                        <a:cs typeface="Arial" panose="020B0604020202020204" pitchFamily="34" charset="0"/>
                      </a:rPr>
                      <m:t>𝑎</m:t>
                    </m:r>
                    <m:r>
                      <a:rPr lang="en-US" sz="3800" i="1" kern="100" smtClean="0">
                        <a:latin typeface="Cambria Math" panose="02040503050406030204" pitchFamily="18" charset="0"/>
                        <a:ea typeface="Calibri" panose="020F0502020204030204" pitchFamily="34" charset="0"/>
                        <a:cs typeface="Arial" panose="020B0604020202020204" pitchFamily="34" charset="0"/>
                      </a:rPr>
                      <m:t>//</m:t>
                    </m:r>
                    <m:r>
                      <a:rPr lang="en-US" sz="3800" i="1" kern="100" smtClean="0">
                        <a:latin typeface="Cambria Math" panose="02040503050406030204" pitchFamily="18" charset="0"/>
                        <a:ea typeface="Calibri" panose="020F0502020204030204" pitchFamily="34" charset="0"/>
                        <a:cs typeface="Arial" panose="020B0604020202020204" pitchFamily="34" charset="0"/>
                      </a:rPr>
                      <m:t>𝑏</m:t>
                    </m:r>
                    <m:r>
                      <a:rPr lang="en-US" sz="3800" i="1" kern="100" smtClean="0">
                        <a:latin typeface="Cambria Math" panose="02040503050406030204" pitchFamily="18" charset="0"/>
                        <a:ea typeface="Calibri" panose="020F0502020204030204" pitchFamily="34" charset="0"/>
                        <a:cs typeface="Arial" panose="020B0604020202020204" pitchFamily="34" charset="0"/>
                      </a:rPr>
                      <m:t> </m:t>
                    </m:r>
                  </m:oMath>
                </a14:m>
                <a:r>
                  <a:rPr lang="en-US" sz="3800" kern="100" smtClean="0">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𝑏</m:t>
                    </m:r>
                    <m:r>
                      <a:rPr lang="en-US" sz="3800" b="0" i="1" kern="100" smtClean="0">
                        <a:latin typeface="Cambria Math" panose="02040503050406030204" pitchFamily="18" charset="0"/>
                        <a:ea typeface="Calibri" panose="020F0502020204030204" pitchFamily="34" charset="0"/>
                        <a:cs typeface="Arial" panose="020B0604020202020204" pitchFamily="34" charset="0"/>
                      </a:rPr>
                      <m:t>=</m:t>
                    </m:r>
                    <m:d>
                      <m:dPr>
                        <m:ctrlPr>
                          <a:rPr lang="en-US" sz="3800" b="0" i="1" kern="100" smtClean="0">
                            <a:latin typeface="Cambria Math" panose="02040503050406030204" pitchFamily="18" charset="0"/>
                            <a:ea typeface="Calibri" panose="020F0502020204030204" pitchFamily="34" charset="0"/>
                            <a:cs typeface="Arial" panose="020B0604020202020204" pitchFamily="34" charset="0"/>
                          </a:rPr>
                        </m:ctrlPr>
                      </m:dPr>
                      <m:e>
                        <m:r>
                          <a:rPr lang="en-US" sz="3800" b="0" i="1" kern="100" smtClean="0">
                            <a:latin typeface="Cambria Math" panose="02040503050406030204" pitchFamily="18" charset="0"/>
                            <a:ea typeface="Calibri" panose="020F0502020204030204" pitchFamily="34" charset="0"/>
                            <a:cs typeface="Arial" panose="020B0604020202020204" pitchFamily="34" charset="0"/>
                          </a:rPr>
                          <m:t>𝑃</m:t>
                        </m:r>
                      </m:e>
                    </m:d>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d>
                      <m:dPr>
                        <m:ctrlPr>
                          <a:rPr lang="en-US" sz="3800" b="0" i="1" kern="100" smtClean="0">
                            <a:latin typeface="Cambria Math" panose="02040503050406030204" pitchFamily="18" charset="0"/>
                            <a:ea typeface="Cambria Math" panose="02040503050406030204" pitchFamily="18" charset="0"/>
                            <a:cs typeface="Arial" panose="020B0604020202020204" pitchFamily="34" charset="0"/>
                          </a:rPr>
                        </m:ctrlPr>
                      </m:dPr>
                      <m:e>
                        <m:r>
                          <a:rPr lang="en-US" sz="3800" b="0" i="1" kern="100" smtClean="0">
                            <a:latin typeface="Cambria Math" panose="02040503050406030204" pitchFamily="18" charset="0"/>
                            <a:ea typeface="Cambria Math" panose="02040503050406030204" pitchFamily="18" charset="0"/>
                            <a:cs typeface="Arial" panose="020B0604020202020204" pitchFamily="34" charset="0"/>
                          </a:rPr>
                          <m:t>𝑄</m:t>
                        </m:r>
                      </m:e>
                    </m:d>
                  </m:oMath>
                </a14:m>
                <a:r>
                  <a:rPr lang="en-US" sz="3800" kern="100" smtClean="0">
                    <a:latin typeface="Arial" panose="020B0604020202020204" pitchFamily="34" charset="0"/>
                    <a:ea typeface="Calibri" panose="020F0502020204030204" pitchFamily="34" charset="0"/>
                    <a:cs typeface="Arial" panose="020B0604020202020204" pitchFamily="34" charset="0"/>
                  </a:rPr>
                  <a:t> thì</a:t>
                </a:r>
                <a:r>
                  <a:rPr lang="en-US" sz="3800" kern="100">
                    <a:ea typeface="Calibri" panose="020F0502020204030204" pitchFamily="34" charset="0"/>
                    <a:cs typeface="Arial" panose="020B0604020202020204" pitchFamily="34" charset="0"/>
                  </a:rPr>
                  <a:t>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𝑎</m:t>
                    </m:r>
                    <m:r>
                      <a:rPr lang="en-US" sz="3800" i="1" kern="100">
                        <a:latin typeface="Cambria Math" panose="02040503050406030204" pitchFamily="18" charset="0"/>
                        <a:ea typeface="Calibri" panose="020F0502020204030204" pitchFamily="34" charset="0"/>
                        <a:cs typeface="Arial" panose="020B0604020202020204" pitchFamily="34" charset="0"/>
                      </a:rPr>
                      <m:t>//</m:t>
                    </m:r>
                    <m:d>
                      <m:dPr>
                        <m:ctrlPr>
                          <a:rPr lang="en-US" sz="3800" i="1" kern="100">
                            <a:latin typeface="Cambria Math" panose="02040503050406030204" pitchFamily="18" charset="0"/>
                            <a:ea typeface="Cambria Math" panose="02040503050406030204" pitchFamily="18" charset="0"/>
                            <a:cs typeface="Arial" panose="020B0604020202020204" pitchFamily="34" charset="0"/>
                          </a:rPr>
                        </m:ctrlPr>
                      </m:dPr>
                      <m:e>
                        <m:r>
                          <a:rPr lang="en-US" sz="3800" i="1" kern="100">
                            <a:latin typeface="Cambria Math" panose="02040503050406030204" pitchFamily="18" charset="0"/>
                            <a:ea typeface="Cambria Math" panose="02040503050406030204" pitchFamily="18" charset="0"/>
                            <a:cs typeface="Arial" panose="020B0604020202020204" pitchFamily="34" charset="0"/>
                          </a:rPr>
                          <m:t>𝑄</m:t>
                        </m:r>
                      </m:e>
                    </m:d>
                  </m:oMath>
                </a14:m>
                <a:endParaRPr lang="en-US" sz="38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4475991" y="4081644"/>
                <a:ext cx="9529345" cy="969496"/>
              </a:xfrm>
              <a:prstGeom prst="rect">
                <a:avLst/>
              </a:prstGeom>
              <a:blipFill>
                <a:blip r:embed="rId8"/>
                <a:stretch>
                  <a:fillRect l="-192" b="-12500"/>
                </a:stretch>
              </a:blipFill>
              <a:ln>
                <a:solidFill>
                  <a:srgbClr val="FF7C8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4475990" y="8842741"/>
                <a:ext cx="9529345" cy="1013867"/>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14:m>
                  <m:oMathPara xmlns:m="http://schemas.openxmlformats.org/officeDocument/2006/math">
                    <m:oMathParaPr>
                      <m:jc m:val="left"/>
                    </m:oMathParaPr>
                    <m:oMath xmlns:m="http://schemas.openxmlformats.org/officeDocument/2006/math">
                      <m:r>
                        <m:rPr>
                          <m:nor/>
                        </m:rPr>
                        <a:rPr lang="en-US" sz="38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D</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ế</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u</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 </m:t>
                      </m:r>
                      <m:d>
                        <m:dPr>
                          <m:ctrlP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𝑃</m:t>
                          </m:r>
                        </m:e>
                      </m:d>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3800" i="1" kern="10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kern="100">
                              <a:solidFill>
                                <a:prstClr val="black"/>
                              </a:solidFill>
                              <a:latin typeface="Cambria Math" panose="02040503050406030204" pitchFamily="18" charset="0"/>
                              <a:ea typeface="Cambria Math" panose="02040503050406030204" pitchFamily="18" charset="0"/>
                              <a:cs typeface="Arial" panose="020B0604020202020204" pitchFamily="34" charset="0"/>
                            </a:rPr>
                            <m:t>𝑄</m:t>
                          </m:r>
                        </m:e>
                      </m:d>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th</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3800" kern="100">
                          <a:solidFill>
                            <a:prstClr val="black"/>
                          </a:solidFill>
                          <a:ea typeface="Calibri" panose="020F0502020204030204" pitchFamily="34" charset="0"/>
                          <a:cs typeface="Arial" panose="020B0604020202020204" pitchFamily="34" charset="0"/>
                        </a:rPr>
                        <m:t> </m:t>
                      </m:r>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𝑎</m:t>
                      </m:r>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3800" i="1" kern="10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kern="100">
                              <a:solidFill>
                                <a:prstClr val="black"/>
                              </a:solidFill>
                              <a:latin typeface="Cambria Math" panose="02040503050406030204" pitchFamily="18" charset="0"/>
                              <a:ea typeface="Cambria Math" panose="02040503050406030204" pitchFamily="18" charset="0"/>
                              <a:cs typeface="Arial" panose="020B0604020202020204" pitchFamily="34" charset="0"/>
                            </a:rPr>
                            <m:t>𝑄</m:t>
                          </m:r>
                        </m:e>
                      </m:d>
                    </m:oMath>
                  </m:oMathPara>
                </a14:m>
                <a:endParaRPr lang="en-US" sz="38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4475990" y="8842741"/>
                <a:ext cx="9529345" cy="1013867"/>
              </a:xfrm>
              <a:prstGeom prst="rect">
                <a:avLst/>
              </a:prstGeom>
              <a:blipFill>
                <a:blip r:embed="rId9"/>
                <a:stretch>
                  <a:fillRect/>
                </a:stretch>
              </a:blipFill>
              <a:ln>
                <a:solidFill>
                  <a:srgbClr val="FF7C8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4475990" y="7221512"/>
                <a:ext cx="9529345" cy="1013867"/>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a:lnSpc>
                    <a:spcPct val="150000"/>
                  </a:lnSpc>
                  <a:tabLst>
                    <a:tab pos="180340" algn="l"/>
                    <a:tab pos="685800" algn="l"/>
                    <a:tab pos="3420745" algn="l"/>
                    <a:tab pos="3733800" algn="l"/>
                  </a:tabLst>
                </a:pPr>
                <a14:m>
                  <m:oMathPara xmlns:m="http://schemas.openxmlformats.org/officeDocument/2006/math">
                    <m:oMathParaPr>
                      <m:jc m:val="left"/>
                    </m:oMathParaPr>
                    <m:oMath xmlns:m="http://schemas.openxmlformats.org/officeDocument/2006/math">
                      <m:r>
                        <m:rPr>
                          <m:nor/>
                        </m:rPr>
                        <a:rPr lang="en-US" sz="38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ế</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u</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𝑎</m:t>
                      </m:r>
                      <m:r>
                        <m:rPr>
                          <m:nor/>
                        </m:rPr>
                        <a:rPr lang="en-US" sz="3800" b="0" i="0"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nor/>
                        </m:rPr>
                        <a:rPr lang="en-US" sz="38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8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ắ</m:t>
                      </m:r>
                      <m:r>
                        <m:rPr>
                          <m:nor/>
                        </m:rPr>
                        <a:rPr lang="en-US" sz="38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38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d>
                        <m:dPr>
                          <m:ctrlPr>
                            <a:rPr lang="en-US" sz="3800" i="1" kern="10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kern="100">
                              <a:solidFill>
                                <a:prstClr val="black"/>
                              </a:solidFill>
                              <a:latin typeface="Cambria Math" panose="02040503050406030204" pitchFamily="18" charset="0"/>
                              <a:ea typeface="Cambria Math" panose="02040503050406030204" pitchFamily="18" charset="0"/>
                              <a:cs typeface="Arial" panose="020B0604020202020204" pitchFamily="34" charset="0"/>
                            </a:rPr>
                            <m:t>𝑄</m:t>
                          </m:r>
                        </m:e>
                      </m:d>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th</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ì </m:t>
                      </m:r>
                      <m:d>
                        <m:dPr>
                          <m:ctrlP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𝑃</m:t>
                          </m:r>
                        </m:e>
                      </m:d>
                      <m:r>
                        <m:rPr>
                          <m:nor/>
                        </m:rPr>
                        <a:rPr lang="en-US" sz="3800" b="0" i="0"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ắ</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t</m:t>
                      </m:r>
                      <m:r>
                        <a:rPr lang="en-US" sz="38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d>
                        <m:dPr>
                          <m:ctrlPr>
                            <a:rPr lang="en-US" sz="3800" i="1" kern="10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kern="100">
                              <a:solidFill>
                                <a:prstClr val="black"/>
                              </a:solidFill>
                              <a:latin typeface="Cambria Math" panose="02040503050406030204" pitchFamily="18" charset="0"/>
                              <a:ea typeface="Cambria Math" panose="02040503050406030204" pitchFamily="18" charset="0"/>
                              <a:cs typeface="Arial" panose="020B0604020202020204" pitchFamily="34" charset="0"/>
                            </a:rPr>
                            <m:t>𝑄</m:t>
                          </m:r>
                        </m:e>
                      </m:d>
                    </m:oMath>
                  </m:oMathPara>
                </a14:m>
                <a:endParaRPr lang="en-US" sz="38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4475990" y="7221512"/>
                <a:ext cx="9529345" cy="1013867"/>
              </a:xfrm>
              <a:prstGeom prst="rect">
                <a:avLst/>
              </a:prstGeom>
              <a:blipFill>
                <a:blip r:embed="rId10"/>
                <a:stretch>
                  <a:fillRect/>
                </a:stretch>
              </a:blipFill>
              <a:ln>
                <a:solidFill>
                  <a:srgbClr val="FF7C80"/>
                </a:solidFill>
              </a:ln>
            </p:spPr>
            <p:txBody>
              <a:bodyPr/>
              <a:lstStyle/>
              <a:p>
                <a:r>
                  <a:rPr lang="en-US">
                    <a:noFill/>
                  </a:rPr>
                  <a:t> </a:t>
                </a:r>
              </a:p>
            </p:txBody>
          </p:sp>
        </mc:Fallback>
      </mc:AlternateContent>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624337" y="3924300"/>
            <a:ext cx="1369179" cy="1369179"/>
          </a:xfrm>
          <a:prstGeom prst="rect">
            <a:avLst/>
          </a:prstGeom>
        </p:spPr>
      </p:pic>
      <p:pic>
        <p:nvPicPr>
          <p:cNvPr id="11" name="Picture 10"/>
          <p:cNvPicPr>
            <a:picLocks noChangeAspect="1"/>
          </p:cNvPicPr>
          <p:nvPr/>
        </p:nvPicPr>
        <p:blipFill>
          <a:blip r:embed="rId11">
            <a:extLst>
              <a:ext uri="{BEBA8EAE-BF5A-486C-A8C5-ECC9F3942E4B}">
                <a14:imgProps xmlns:a14="http://schemas.microsoft.com/office/drawing/2010/main">
                  <a14:imgLayer r:embed="rId12">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674306" y="8690069"/>
            <a:ext cx="1319210" cy="1319210"/>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642222" y="7017210"/>
            <a:ext cx="1369178" cy="1369178"/>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438058" y="2034987"/>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9621500" y="3757301"/>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0438058" y="7833204"/>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9621500" y="5953922"/>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9" name="TextBox 18"/>
              <p:cNvSpPr txBox="1"/>
              <p:nvPr/>
            </p:nvSpPr>
            <p:spPr>
              <a:xfrm>
                <a:off x="4475990" y="5600283"/>
                <a:ext cx="9529345" cy="1013867"/>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14:m>
                  <m:oMathPara xmlns:m="http://schemas.openxmlformats.org/officeDocument/2006/math">
                    <m:oMathParaPr>
                      <m:jc m:val="left"/>
                    </m:oMathParaPr>
                    <m:oMath xmlns:m="http://schemas.openxmlformats.org/officeDocument/2006/math">
                      <m:r>
                        <m:rPr>
                          <m:nor/>
                        </m:rPr>
                        <a:rPr lang="en-US" sz="38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ế</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u</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 </m:t>
                      </m:r>
                      <m:d>
                        <m:dPr>
                          <m:ctrlP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𝑃</m:t>
                          </m:r>
                        </m:e>
                      </m:d>
                      <m:r>
                        <a:rPr lang="en-US" sz="40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kern="100">
                              <a:solidFill>
                                <a:prstClr val="black"/>
                              </a:solidFill>
                              <a:latin typeface="Cambria Math" panose="02040503050406030204" pitchFamily="18" charset="0"/>
                              <a:ea typeface="Cambria Math" panose="02040503050406030204" pitchFamily="18" charset="0"/>
                              <a:cs typeface="Arial" panose="020B0604020202020204" pitchFamily="34" charset="0"/>
                            </a:rPr>
                            <m:t>𝑄</m:t>
                          </m:r>
                        </m:e>
                      </m:d>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th</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3800" kern="100">
                          <a:solidFill>
                            <a:prstClr val="black"/>
                          </a:solidFill>
                          <a:ea typeface="Calibri" panose="020F0502020204030204" pitchFamily="34" charset="0"/>
                          <a:cs typeface="Arial" panose="020B0604020202020204" pitchFamily="34" charset="0"/>
                        </a:rPr>
                        <m:t> </m:t>
                      </m:r>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𝑎</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kern="100">
                              <a:solidFill>
                                <a:prstClr val="black"/>
                              </a:solidFill>
                              <a:latin typeface="Cambria Math" panose="02040503050406030204" pitchFamily="18" charset="0"/>
                              <a:ea typeface="Cambria Math" panose="02040503050406030204" pitchFamily="18" charset="0"/>
                              <a:cs typeface="Arial" panose="020B0604020202020204" pitchFamily="34" charset="0"/>
                            </a:rPr>
                            <m:t>𝑄</m:t>
                          </m:r>
                        </m:e>
                      </m:d>
                    </m:oMath>
                  </m:oMathPara>
                </a14:m>
                <a:endParaRPr lang="en-US" sz="38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4475990" y="5600283"/>
                <a:ext cx="9529345" cy="1013867"/>
              </a:xfrm>
              <a:prstGeom prst="rect">
                <a:avLst/>
              </a:prstGeom>
              <a:blipFill>
                <a:blip r:embed="rId14"/>
                <a:stretch>
                  <a:fillRect/>
                </a:stretch>
              </a:blipFill>
              <a:ln>
                <a:solidFill>
                  <a:srgbClr val="FF7C80"/>
                </a:solidFill>
              </a:ln>
            </p:spPr>
            <p:txBody>
              <a:bodyPr/>
              <a:lstStyle/>
              <a:p>
                <a:r>
                  <a:rPr lang="en-US">
                    <a:noFill/>
                  </a:rPr>
                  <a:t> </a:t>
                </a:r>
              </a:p>
            </p:txBody>
          </p:sp>
        </mc:Fallback>
      </mc:AlternateContent>
      <p:pic>
        <p:nvPicPr>
          <p:cNvPr id="20" name="c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1015590" y="4671701"/>
            <a:ext cx="2489610" cy="2782064"/>
          </a:xfrm>
          <a:prstGeom prst="rect">
            <a:avLst/>
          </a:prstGeom>
        </p:spPr>
      </p:pic>
    </p:spTree>
    <p:extLst>
      <p:ext uri="{BB962C8B-B14F-4D97-AF65-F5344CB8AC3E}">
        <p14:creationId xmlns:p14="http://schemas.microsoft.com/office/powerpoint/2010/main" val="354131294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500"/>
                                        <p:tgtEl>
                                          <p:spTgt spid="19"/>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 presetClass="mediacall" presetSubtype="0" fill="hold" nodeType="withEffect">
                                  <p:stCondLst>
                                    <p:cond delay="0"/>
                                  </p:stCondLst>
                                  <p:childTnLst>
                                    <p:cmd type="call" cmd="playFrom(0.0)">
                                      <p:cBhvr>
                                        <p:cTn id="31" dur="8080" fill="hold"/>
                                        <p:tgtEl>
                                          <p:spTgt spid="14"/>
                                        </p:tgtEl>
                                      </p:cBhvr>
                                    </p:cmd>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 presetClass="mediacall" presetSubtype="0" fill="hold" nodeType="withEffect">
                                  <p:stCondLst>
                                    <p:cond delay="0"/>
                                  </p:stCondLst>
                                  <p:childTnLst>
                                    <p:cmd type="call" cmd="playFrom(0.0)">
                                      <p:cBhvr>
                                        <p:cTn id="39" dur="8080" fill="hold"/>
                                        <p:tgtEl>
                                          <p:spTgt spid="16"/>
                                        </p:tgtEl>
                                      </p:cBhvr>
                                    </p:cmd>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 presetClass="mediacall" presetSubtype="0" fill="hold" nodeType="withEffect">
                                  <p:stCondLst>
                                    <p:cond delay="0"/>
                                  </p:stCondLst>
                                  <p:childTnLst>
                                    <p:cmd type="call" cmd="playFrom(0.0)">
                                      <p:cBhvr>
                                        <p:cTn id="47" dur="8080" fill="hold"/>
                                        <p:tgtEl>
                                          <p:spTgt spid="15"/>
                                        </p:tgtEl>
                                      </p:cBhvr>
                                    </p:cmd>
                                  </p:childTnLst>
                                </p:cTn>
                              </p:par>
                            </p:childTnLst>
                          </p:cTn>
                        </p:par>
                      </p:childTnLst>
                    </p:cTn>
                  </p:par>
                </p:childTnLst>
              </p:cTn>
              <p:nextCondLst>
                <p:cond evt="onClick" delay="0">
                  <p:tgtEl>
                    <p:spTgt spid="6"/>
                  </p:tgtEl>
                </p:cond>
              </p:nextCondLst>
            </p:seq>
            <p:audio>
              <p:cMediaNode vol="80000">
                <p:cTn id="48" fill="hold" display="0">
                  <p:stCondLst>
                    <p:cond delay="indefinite"/>
                  </p:stCondLst>
                  <p:endCondLst>
                    <p:cond evt="onStopAudio" delay="0">
                      <p:tgtEl>
                        <p:sldTgt/>
                      </p:tgtEl>
                    </p:cond>
                  </p:endCondLst>
                </p:cTn>
                <p:tgtEl>
                  <p:spTgt spid="13"/>
                </p:tgtEl>
              </p:cMediaNode>
            </p:audio>
            <p:audio>
              <p:cMediaNode vol="80000">
                <p:cTn id="49" fill="hold" display="0">
                  <p:stCondLst>
                    <p:cond delay="indefinite"/>
                  </p:stCondLst>
                  <p:endCondLst>
                    <p:cond evt="onStopAudio" delay="0">
                      <p:tgtEl>
                        <p:sldTgt/>
                      </p:tgtEl>
                    </p:cond>
                  </p:endCondLst>
                </p:cTn>
                <p:tgtEl>
                  <p:spTgt spid="14"/>
                </p:tgtEl>
              </p:cMediaNode>
            </p:audio>
            <p:audio>
              <p:cMediaNode vol="80000">
                <p:cTn id="50" fill="hold" display="0">
                  <p:stCondLst>
                    <p:cond delay="indefinite"/>
                  </p:stCondLst>
                  <p:endCondLst>
                    <p:cond evt="onStopAudio" delay="0">
                      <p:tgtEl>
                        <p:sldTgt/>
                      </p:tgtEl>
                    </p:cond>
                  </p:endCondLst>
                </p:cTn>
                <p:tgtEl>
                  <p:spTgt spid="15"/>
                </p:tgtEl>
              </p:cMediaNode>
            </p:audio>
            <p:audio>
              <p:cMediaNode vol="80000">
                <p:cTn id="51" fill="hold" display="0">
                  <p:stCondLst>
                    <p:cond delay="indefinite"/>
                  </p:stCondLst>
                  <p:endCondLst>
                    <p:cond evt="onStopAudio" delay="0">
                      <p:tgtEl>
                        <p:sldTgt/>
                      </p:tgtEl>
                    </p:cond>
                  </p:endCondLst>
                </p:cTn>
                <p:tgtEl>
                  <p:spTgt spid="16"/>
                </p:tgtEl>
              </p:cMediaNode>
            </p:audio>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 presetClass="mediacall" presetSubtype="0" fill="hold" nodeType="withEffect">
                                  <p:stCondLst>
                                    <p:cond delay="0"/>
                                  </p:stCondLst>
                                  <p:childTnLst>
                                    <p:cmd type="call" cmd="playFrom(0.0)">
                                      <p:cBhvr>
                                        <p:cTn id="59" dur="8080" fill="hold"/>
                                        <p:tgtEl>
                                          <p:spTgt spid="13"/>
                                        </p:tgtEl>
                                      </p:cBhvr>
                                    </p:cmd>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3" grpId="0"/>
      <p:bldP spid="5" grpId="0" animBg="1"/>
      <p:bldP spid="6" grpId="0" animBg="1"/>
      <p:bldP spid="7" grpId="0" animBg="1"/>
      <p:bldP spid="19"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39978" y="2108307"/>
            <a:ext cx="12208042" cy="901593"/>
          </a:xfrm>
          <a:prstGeom prst="rect">
            <a:avLst/>
          </a:prstGeom>
          <a:noFill/>
        </p:spPr>
        <p:txBody>
          <a:bodyPr wrap="square" rtlCol="0">
            <a:spAutoFit/>
          </a:bodyPr>
          <a:lstStyle/>
          <a:p>
            <a:pPr lvl="0" algn="ctr">
              <a:lnSpc>
                <a:spcPct val="150000"/>
              </a:lnSpc>
              <a:spcBef>
                <a:spcPts val="600"/>
              </a:spcBef>
              <a:spcAft>
                <a:spcPts val="600"/>
              </a:spcAft>
            </a:pPr>
            <a:r>
              <a:rPr lang="vi-VN" sz="4000" b="1">
                <a:solidFill>
                  <a:prstClr val="black"/>
                </a:solidFill>
                <a:ea typeface="Times New Roman" panose="02020603050405020304" pitchFamily="18" charset="0"/>
                <a:cs typeface="Arial" panose="020B0604020202020204" pitchFamily="34" charset="0"/>
              </a:rPr>
              <a:t>Câu 2. </a:t>
            </a:r>
            <a:r>
              <a:rPr lang="vi-VN" sz="4000">
                <a:solidFill>
                  <a:prstClr val="black"/>
                </a:solidFill>
                <a:ea typeface="Times New Roman" panose="02020603050405020304" pitchFamily="18" charset="0"/>
                <a:cs typeface="Arial" panose="020B0604020202020204" pitchFamily="34" charset="0"/>
              </a:rPr>
              <a:t>Trong các mệnh đề sau, mệnh đề nào </a:t>
            </a:r>
            <a:r>
              <a:rPr lang="vi-VN" sz="4000" b="1">
                <a:solidFill>
                  <a:prstClr val="black"/>
                </a:solidFill>
                <a:ea typeface="Times New Roman" panose="02020603050405020304" pitchFamily="18" charset="0"/>
                <a:cs typeface="Arial" panose="020B0604020202020204" pitchFamily="34" charset="0"/>
              </a:rPr>
              <a:t>sai?</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5" name="TextBox 4"/>
          <p:cNvSpPr txBox="1"/>
          <p:nvPr/>
        </p:nvSpPr>
        <p:spPr>
          <a:xfrm>
            <a:off x="457199" y="3812687"/>
            <a:ext cx="17373600" cy="923330"/>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A. Hình lăng trụ tam giác có hai mặt bên là hình chữ nhật là hình lăng </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trụ </a:t>
            </a:r>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đứng</a:t>
            </a:r>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TextBox 5"/>
              <p:cNvSpPr txBox="1"/>
              <p:nvPr/>
            </p:nvSpPr>
            <p:spPr>
              <a:xfrm>
                <a:off x="437146" y="5246481"/>
                <a:ext cx="17373600" cy="989630"/>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14:m>
                  <m:oMathPara xmlns:m="http://schemas.openxmlformats.org/officeDocument/2006/math">
                    <m:oMathParaPr>
                      <m:jc m:val="left"/>
                    </m:oMathParaPr>
                    <m:oMath xmlns:m="http://schemas.openxmlformats.org/officeDocument/2006/math">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ó</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p</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ó đá</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y</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à đ</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gi</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á</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đề</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u</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v</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à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ó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á</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ạ</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ê</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ằ</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nhau</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à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ó</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p</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đề</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u</m:t>
                      </m:r>
                    </m:oMath>
                  </m:oMathPara>
                </a14:m>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437146" y="5246481"/>
                <a:ext cx="17373600" cy="989630"/>
              </a:xfrm>
              <a:prstGeom prst="rect">
                <a:avLst/>
              </a:prstGeom>
              <a:blipFill>
                <a:blip r:embed="rId7"/>
                <a:stretch>
                  <a:fillRect/>
                </a:stretch>
              </a:blipFill>
              <a:ln>
                <a:solidFill>
                  <a:srgbClr val="FF7C8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437146" y="6746575"/>
                <a:ext cx="17373600" cy="965457"/>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14:m>
                  <m:oMathPara xmlns:m="http://schemas.openxmlformats.org/officeDocument/2006/math">
                    <m:oMathParaPr>
                      <m:jc m:val="left"/>
                    </m:oMathParaPr>
                    <m:oMath xmlns:m="http://schemas.openxmlformats.org/officeDocument/2006/math">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ă</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tr</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ụ đứ</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ó đá</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y</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à đ</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gi</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á</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đề</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u</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à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ă</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tr</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ụ đề</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u</m:t>
                      </m:r>
                    </m:oMath>
                  </m:oMathPara>
                </a14:m>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437146" y="6746575"/>
                <a:ext cx="17373600" cy="965457"/>
              </a:xfrm>
              <a:prstGeom prst="rect">
                <a:avLst/>
              </a:prstGeom>
              <a:blipFill>
                <a:blip r:embed="rId8"/>
                <a:stretch>
                  <a:fillRect/>
                </a:stretch>
              </a:blipFill>
              <a:ln>
                <a:solidFill>
                  <a:srgbClr val="FF7C80"/>
                </a:solidFill>
              </a:ln>
            </p:spPr>
            <p:txBody>
              <a:bodyPr/>
              <a:lstStyle/>
              <a:p>
                <a:r>
                  <a:rPr lang="en-US">
                    <a:noFill/>
                  </a:rPr>
                  <a:t> </a:t>
                </a:r>
              </a:p>
            </p:txBody>
          </p:sp>
        </mc:Fallback>
      </mc:AlternateContent>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6613803" y="3619500"/>
            <a:ext cx="1369179" cy="1369179"/>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6664360" y="5081691"/>
            <a:ext cx="1319210" cy="1319210"/>
          </a:xfrm>
          <a:prstGeom prst="rect">
            <a:avLst/>
          </a:prstGeom>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6662356" y="6544714"/>
            <a:ext cx="1369178" cy="1369178"/>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38058" y="2034987"/>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9621500" y="4304090"/>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0438058" y="7833204"/>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9621500" y="6500711"/>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9" name="TextBox 18"/>
              <p:cNvSpPr txBox="1"/>
              <p:nvPr/>
            </p:nvSpPr>
            <p:spPr>
              <a:xfrm>
                <a:off x="457199" y="8281089"/>
                <a:ext cx="17353547" cy="965457"/>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14:m>
                  <m:oMathPara xmlns:m="http://schemas.openxmlformats.org/officeDocument/2006/math">
                    <m:oMathParaPr>
                      <m:jc m:val="left"/>
                    </m:oMathParaPr>
                    <m:oMath xmlns:m="http://schemas.openxmlformats.org/officeDocument/2006/math">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D</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ă</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tr</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ụ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ó đá</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y</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à đ</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gi</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á</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đề</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u</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à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ă</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tr</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ụ đề</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u</m:t>
                      </m:r>
                    </m:oMath>
                  </m:oMathPara>
                </a14:m>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457199" y="8281089"/>
                <a:ext cx="17353547" cy="965457"/>
              </a:xfrm>
              <a:prstGeom prst="rect">
                <a:avLst/>
              </a:prstGeom>
              <a:blipFill>
                <a:blip r:embed="rId12"/>
                <a:stretch>
                  <a:fillRect/>
                </a:stretch>
              </a:blipFill>
              <a:ln>
                <a:solidFill>
                  <a:srgbClr val="FF7C80"/>
                </a:solidFill>
              </a:ln>
            </p:spPr>
            <p:txBody>
              <a:bodyPr/>
              <a:lstStyle/>
              <a:p>
                <a:r>
                  <a:rPr lang="en-US">
                    <a:noFill/>
                  </a:rPr>
                  <a:t> </a:t>
                </a:r>
              </a:p>
            </p:txBody>
          </p:sp>
        </mc:Fallback>
      </mc:AlternateContent>
      <p:pic>
        <p:nvPicPr>
          <p:cNvPr id="20" name="c8"/>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flipH="1">
            <a:off x="16613803" y="8105727"/>
            <a:ext cx="1498395" cy="1674411"/>
          </a:xfrm>
          <a:prstGeom prst="rect">
            <a:avLst/>
          </a:prstGeom>
        </p:spPr>
      </p:pic>
    </p:spTree>
    <p:extLst>
      <p:ext uri="{BB962C8B-B14F-4D97-AF65-F5344CB8AC3E}">
        <p14:creationId xmlns:p14="http://schemas.microsoft.com/office/powerpoint/2010/main" val="3112428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 presetClass="mediacall" presetSubtype="0" fill="hold" nodeType="withEffect">
                                  <p:stCondLst>
                                    <p:cond delay="0"/>
                                  </p:stCondLst>
                                  <p:childTnLst>
                                    <p:cmd type="call" cmd="playFrom(0.0)">
                                      <p:cBhvr>
                                        <p:cTn id="31" dur="8080" fill="hold"/>
                                        <p:tgtEl>
                                          <p:spTgt spid="14"/>
                                        </p:tgtEl>
                                      </p:cBhvr>
                                    </p:cmd>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 presetClass="mediacall" presetSubtype="0" fill="hold" nodeType="withEffect">
                                  <p:stCondLst>
                                    <p:cond delay="0"/>
                                  </p:stCondLst>
                                  <p:childTnLst>
                                    <p:cmd type="call" cmd="playFrom(0.0)">
                                      <p:cBhvr>
                                        <p:cTn id="39" dur="8080" fill="hold"/>
                                        <p:tgtEl>
                                          <p:spTgt spid="16"/>
                                        </p:tgtEl>
                                      </p:cBhvr>
                                    </p:cmd>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 presetClass="mediacall" presetSubtype="0" fill="hold" nodeType="withEffect">
                                  <p:stCondLst>
                                    <p:cond delay="0"/>
                                  </p:stCondLst>
                                  <p:childTnLst>
                                    <p:cmd type="call" cmd="playFrom(0.0)">
                                      <p:cBhvr>
                                        <p:cTn id="47" dur="8080" fill="hold"/>
                                        <p:tgtEl>
                                          <p:spTgt spid="15"/>
                                        </p:tgtEl>
                                      </p:cBhvr>
                                    </p:cmd>
                                  </p:childTnLst>
                                </p:cTn>
                              </p:par>
                            </p:childTnLst>
                          </p:cTn>
                        </p:par>
                      </p:childTnLst>
                    </p:cTn>
                  </p:par>
                </p:childTnLst>
              </p:cTn>
              <p:nextCondLst>
                <p:cond evt="onClick" delay="0">
                  <p:tgtEl>
                    <p:spTgt spid="6"/>
                  </p:tgtEl>
                </p:cond>
              </p:nextCondLst>
            </p:seq>
            <p:audio>
              <p:cMediaNode vol="80000">
                <p:cTn id="48" fill="hold" display="0">
                  <p:stCondLst>
                    <p:cond delay="indefinite"/>
                  </p:stCondLst>
                  <p:endCondLst>
                    <p:cond evt="onStopAudio" delay="0">
                      <p:tgtEl>
                        <p:sldTgt/>
                      </p:tgtEl>
                    </p:cond>
                  </p:endCondLst>
                </p:cTn>
                <p:tgtEl>
                  <p:spTgt spid="13"/>
                </p:tgtEl>
              </p:cMediaNode>
            </p:audio>
            <p:audio>
              <p:cMediaNode vol="80000">
                <p:cTn id="49" fill="hold" display="0">
                  <p:stCondLst>
                    <p:cond delay="indefinite"/>
                  </p:stCondLst>
                  <p:endCondLst>
                    <p:cond evt="onStopAudio" delay="0">
                      <p:tgtEl>
                        <p:sldTgt/>
                      </p:tgtEl>
                    </p:cond>
                  </p:endCondLst>
                </p:cTn>
                <p:tgtEl>
                  <p:spTgt spid="14"/>
                </p:tgtEl>
              </p:cMediaNode>
            </p:audio>
            <p:audio>
              <p:cMediaNode vol="80000">
                <p:cTn id="50" fill="hold" display="0">
                  <p:stCondLst>
                    <p:cond delay="indefinite"/>
                  </p:stCondLst>
                  <p:endCondLst>
                    <p:cond evt="onStopAudio" delay="0">
                      <p:tgtEl>
                        <p:sldTgt/>
                      </p:tgtEl>
                    </p:cond>
                  </p:endCondLst>
                </p:cTn>
                <p:tgtEl>
                  <p:spTgt spid="15"/>
                </p:tgtEl>
              </p:cMediaNode>
            </p:audio>
            <p:audio>
              <p:cMediaNode vol="80000">
                <p:cTn id="51" fill="hold" display="0">
                  <p:stCondLst>
                    <p:cond delay="indefinite"/>
                  </p:stCondLst>
                  <p:endCondLst>
                    <p:cond evt="onStopAudio" delay="0">
                      <p:tgtEl>
                        <p:sldTgt/>
                      </p:tgtEl>
                    </p:cond>
                  </p:endCondLst>
                </p:cTn>
                <p:tgtEl>
                  <p:spTgt spid="16"/>
                </p:tgtEl>
              </p:cMediaNode>
            </p:audio>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 presetClass="mediacall" presetSubtype="0" fill="hold" nodeType="withEffect">
                                  <p:stCondLst>
                                    <p:cond delay="0"/>
                                  </p:stCondLst>
                                  <p:childTnLst>
                                    <p:cmd type="call" cmd="playFrom(0.0)">
                                      <p:cBhvr>
                                        <p:cTn id="59" dur="8080" fill="hold"/>
                                        <p:tgtEl>
                                          <p:spTgt spid="13"/>
                                        </p:tgtEl>
                                      </p:cBhvr>
                                    </p:cmd>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3" grpId="0"/>
      <p:bldP spid="5" grpId="0" animBg="1"/>
      <p:bldP spid="6" grpId="0" animBg="1"/>
      <p:bldP spid="7"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2745630" y="1866900"/>
                <a:ext cx="12924833" cy="1938992"/>
              </a:xfrm>
              <a:prstGeom prst="rect">
                <a:avLst/>
              </a:prstGeom>
              <a:noFill/>
            </p:spPr>
            <p:txBody>
              <a:bodyPr wrap="square" rtlCol="0">
                <a:spAutoFit/>
              </a:bodyPr>
              <a:lstStyle/>
              <a:p>
                <a:pPr lvl="0" algn="just">
                  <a:lnSpc>
                    <a:spcPct val="150000"/>
                  </a:lnSpc>
                  <a:spcBef>
                    <a:spcPts val="600"/>
                  </a:spcBef>
                  <a:spcAft>
                    <a:spcPts val="600"/>
                  </a:spcAft>
                </a:pPr>
                <a:r>
                  <a:rPr lang="vi-VN" sz="4000" b="1" smtClean="0">
                    <a:solidFill>
                      <a:prstClr val="black"/>
                    </a:solidFill>
                    <a:ea typeface="Times New Roman" panose="02020603050405020304" pitchFamily="18" charset="0"/>
                    <a:cs typeface="Arial" panose="020B0604020202020204" pitchFamily="34" charset="0"/>
                  </a:rPr>
                  <a:t>Câu 3. </a:t>
                </a:r>
                <a:r>
                  <a:rPr lang="vi-VN" sz="4000">
                    <a:solidFill>
                      <a:prstClr val="black"/>
                    </a:solidFill>
                    <a:ea typeface="Times New Roman" panose="02020603050405020304" pitchFamily="18" charset="0"/>
                    <a:cs typeface="Arial" panose="020B0604020202020204" pitchFamily="34" charset="0"/>
                  </a:rPr>
                  <a:t>Cho tứ </a:t>
                </a:r>
                <a:r>
                  <a:rPr lang="vi-VN" sz="4000">
                    <a:solidFill>
                      <a:prstClr val="black"/>
                    </a:solidFill>
                    <a:ea typeface="Times New Roman" panose="02020603050405020304" pitchFamily="18" charset="0"/>
                    <a:cs typeface="Arial" panose="020B0604020202020204" pitchFamily="34" charset="0"/>
                  </a:rPr>
                  <a:t>diện </a:t>
                </a:r>
                <a14:m>
                  <m:oMath xmlns:m="http://schemas.openxmlformats.org/officeDocument/2006/math">
                    <m:r>
                      <a:rPr lang="en-US" sz="40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𝐴𝐵𝐶𝐷</m:t>
                    </m:r>
                  </m:oMath>
                </a14:m>
                <a:r>
                  <a:rPr lang="vi-VN" sz="4000" smtClean="0">
                    <a:solidFill>
                      <a:prstClr val="black"/>
                    </a:solidFill>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có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𝐴𝐶</m:t>
                    </m:r>
                    <m:r>
                      <a:rPr lang="en-US" sz="40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𝐴𝐷</m:t>
                    </m:r>
                  </m:oMath>
                </a14:m>
                <a:r>
                  <a:rPr lang="vi-VN" sz="4000">
                    <a:solidFill>
                      <a:prstClr val="black"/>
                    </a:solidFill>
                    <a:ea typeface="Times New Roman" panose="02020603050405020304" pitchFamily="18" charset="0"/>
                    <a:cs typeface="Arial" panose="020B0604020202020204" pitchFamily="34" charset="0"/>
                  </a:rPr>
                  <a:t> </a:t>
                </a:r>
                <a:r>
                  <a:rPr lang="vi-VN" sz="4000" smtClean="0">
                    <a:solidFill>
                      <a:prstClr val="black"/>
                    </a:solidFill>
                    <a:ea typeface="Times New Roman" panose="02020603050405020304" pitchFamily="18" charset="0"/>
                    <a:cs typeface="Arial" panose="020B0604020202020204" pitchFamily="34" charset="0"/>
                  </a:rPr>
                  <a:t>và</a:t>
                </a:r>
                <a:r>
                  <a:rPr lang="en-US" sz="40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𝐵𝐶</m:t>
                    </m:r>
                    <m:r>
                      <a:rPr lang="en-US" sz="40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𝐵𝐷</m:t>
                    </m:r>
                  </m:oMath>
                </a14:m>
                <a:r>
                  <a:rPr lang="vi-VN" sz="4000" smtClean="0">
                    <a:solidFill>
                      <a:prstClr val="black"/>
                    </a:solidFill>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Gọi </a:t>
                </a:r>
                <a14:m>
                  <m:oMath xmlns:m="http://schemas.openxmlformats.org/officeDocument/2006/math">
                    <m:r>
                      <a:rPr lang="en-US" sz="40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𝐼</m:t>
                    </m:r>
                  </m:oMath>
                </a14:m>
                <a:r>
                  <a:rPr lang="vi-VN" sz="4000">
                    <a:solidFill>
                      <a:prstClr val="black"/>
                    </a:solidFill>
                    <a:ea typeface="Times New Roman" panose="02020603050405020304" pitchFamily="18" charset="0"/>
                    <a:cs typeface="Arial" panose="020B0604020202020204" pitchFamily="34" charset="0"/>
                  </a:rPr>
                  <a:t> là trung </a:t>
                </a:r>
                <a:r>
                  <a:rPr lang="vi-VN" sz="4000">
                    <a:solidFill>
                      <a:prstClr val="black"/>
                    </a:solidFill>
                    <a:ea typeface="Times New Roman" panose="02020603050405020304" pitchFamily="18" charset="0"/>
                    <a:cs typeface="Arial" panose="020B0604020202020204" pitchFamily="34" charset="0"/>
                  </a:rPr>
                  <a:t>điểm </a:t>
                </a:r>
                <a:r>
                  <a:rPr lang="vi-VN" sz="4000" smtClean="0">
                    <a:solidFill>
                      <a:prstClr val="black"/>
                    </a:solidFill>
                    <a:ea typeface="Times New Roman" panose="02020603050405020304" pitchFamily="18" charset="0"/>
                    <a:cs typeface="Arial" panose="020B0604020202020204" pitchFamily="34" charset="0"/>
                  </a:rPr>
                  <a:t>của</a:t>
                </a:r>
                <a:r>
                  <a:rPr lang="en-US" sz="40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𝐶𝐷</m:t>
                    </m:r>
                  </m:oMath>
                </a14:m>
                <a:r>
                  <a:rPr lang="vi-VN" sz="4000" smtClean="0">
                    <a:solidFill>
                      <a:prstClr val="black"/>
                    </a:solidFill>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Khẳng định nào sau đây </a:t>
                </a:r>
                <a:r>
                  <a:rPr lang="vi-VN" sz="4000" b="1">
                    <a:solidFill>
                      <a:prstClr val="black"/>
                    </a:solidFill>
                    <a:ea typeface="Times New Roman" panose="02020603050405020304" pitchFamily="18" charset="0"/>
                    <a:cs typeface="Arial" panose="020B0604020202020204" pitchFamily="34" charset="0"/>
                  </a:rPr>
                  <a:t>sai</a:t>
                </a:r>
                <a:r>
                  <a:rPr lang="vi-VN" sz="4000">
                    <a:solidFill>
                      <a:prstClr val="black"/>
                    </a:solidFill>
                    <a:ea typeface="Times New Roman" panose="02020603050405020304" pitchFamily="18" charset="0"/>
                    <a:cs typeface="Arial" panose="020B0604020202020204" pitchFamily="34" charset="0"/>
                  </a:rPr>
                  <a:t>?</a:t>
                </a:r>
                <a:endParaRPr kumimoji="0" lang="en-US" sz="400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2745630" y="1866900"/>
                <a:ext cx="12924833" cy="1938992"/>
              </a:xfrm>
              <a:prstGeom prst="rect">
                <a:avLst/>
              </a:prstGeom>
              <a:blipFill>
                <a:blip r:embed="rId7"/>
                <a:stretch>
                  <a:fillRect l="-1650" r="-1650" b="-69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2807337" y="8743334"/>
                <a:ext cx="12555859" cy="969496"/>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14:m>
                  <m:oMathPara xmlns:m="http://schemas.openxmlformats.org/officeDocument/2006/math">
                    <m:oMathParaPr>
                      <m:jc m:val="left"/>
                    </m:oMathParaPr>
                    <m:oMath xmlns:m="http://schemas.openxmlformats.org/officeDocument/2006/math">
                      <m:r>
                        <m:rPr>
                          <m:nor/>
                        </m:rPr>
                        <a:rPr lang="en-US" sz="38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D</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m:t>
                      </m:r>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  </m:t>
                      </m:r>
                      <m:d>
                        <m:dPr>
                          <m:ctrlP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𝐴</m:t>
                          </m:r>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𝐶𝐷</m:t>
                          </m:r>
                        </m:e>
                      </m:d>
                      <m:r>
                        <a:rPr lang="en-US" sz="38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𝐴𝐼</m:t>
                          </m:r>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𝐵</m:t>
                          </m:r>
                        </m:e>
                      </m:d>
                    </m:oMath>
                  </m:oMathPara>
                </a14:m>
                <a:endParaRPr lang="en-US" sz="38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2807337" y="8743334"/>
                <a:ext cx="12555859" cy="969496"/>
              </a:xfrm>
              <a:prstGeom prst="rect">
                <a:avLst/>
              </a:prstGeom>
              <a:blipFill>
                <a:blip r:embed="rId8"/>
                <a:stretch>
                  <a:fillRect/>
                </a:stretch>
              </a:blipFill>
              <a:ln>
                <a:solidFill>
                  <a:srgbClr val="FF7C8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2823380" y="5832145"/>
                <a:ext cx="12555859" cy="1017010"/>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14:m>
                  <m:oMathPara xmlns:m="http://schemas.openxmlformats.org/officeDocument/2006/math">
                    <m:oMathParaPr>
                      <m:jc m:val="left"/>
                    </m:oMathParaPr>
                    <m:oMath xmlns:m="http://schemas.openxmlformats.org/officeDocument/2006/math">
                      <m:r>
                        <m:rPr>
                          <m:nor/>
                        </m:rPr>
                        <a:rPr lang="en-US" sz="38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G</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ó</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gi</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ữ</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hai</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ặ</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ph</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ẳ</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d>
                        <m:dPr>
                          <m:ctrlP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𝐴𝐶</m:t>
                          </m:r>
                          <m:r>
                            <a:rPr lang="en-US" sz="38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𝐷</m:t>
                          </m:r>
                        </m:e>
                      </m:d>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v</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à </m:t>
                      </m:r>
                      <m:d>
                        <m:dPr>
                          <m:ctrlP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𝐵𝐶</m:t>
                          </m:r>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𝐷</m:t>
                          </m:r>
                        </m:e>
                      </m:d>
                      <m:r>
                        <m:rPr>
                          <m:nor/>
                        </m:rPr>
                        <a:rPr lang="en-US" sz="3800" kern="1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à </m:t>
                      </m:r>
                      <m:acc>
                        <m:accPr>
                          <m:chr m:val="̂"/>
                          <m:ctrlP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38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𝐴𝐼</m:t>
                          </m:r>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𝐵</m:t>
                          </m:r>
                        </m:e>
                      </m:acc>
                    </m:oMath>
                  </m:oMathPara>
                </a14:m>
                <a:endParaRPr lang="en-US" sz="38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2823380" y="5832145"/>
                <a:ext cx="12555859" cy="1017010"/>
              </a:xfrm>
              <a:prstGeom prst="rect">
                <a:avLst/>
              </a:prstGeom>
              <a:blipFill>
                <a:blip r:embed="rId9"/>
                <a:stretch>
                  <a:fillRect/>
                </a:stretch>
              </a:blipFill>
              <a:ln>
                <a:solidFill>
                  <a:srgbClr val="FF7C8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2807338" y="7320867"/>
                <a:ext cx="12555859" cy="969496"/>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14:m>
                  <m:oMathPara xmlns:m="http://schemas.openxmlformats.org/officeDocument/2006/math">
                    <m:oMathParaPr>
                      <m:jc m:val="left"/>
                    </m:oMathParaPr>
                    <m:oMath xmlns:m="http://schemas.openxmlformats.org/officeDocument/2006/math">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C</m:t>
                      </m:r>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m:t>
                      </m:r>
                      <m:r>
                        <a:rPr kumimoji="0" lang="en-US" sz="3800" b="0" i="1" u="none" strike="noStrike" kern="1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d>
                        <m:dPr>
                          <m:ctrlP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𝐵</m:t>
                          </m:r>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𝐶</m:t>
                          </m:r>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𝐷</m:t>
                          </m:r>
                        </m:e>
                      </m:d>
                      <m:r>
                        <a:rPr lang="en-US" sz="38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𝐴𝐼</m:t>
                          </m:r>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𝐵</m:t>
                          </m:r>
                        </m:e>
                      </m:d>
                    </m:oMath>
                  </m:oMathPara>
                </a14:m>
                <a:endPar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2807338" y="7320867"/>
                <a:ext cx="12555859" cy="969496"/>
              </a:xfrm>
              <a:prstGeom prst="rect">
                <a:avLst/>
              </a:prstGeom>
              <a:blipFill>
                <a:blip r:embed="rId10"/>
                <a:stretch>
                  <a:fillRect/>
                </a:stretch>
              </a:blipFill>
              <a:ln>
                <a:solidFill>
                  <a:srgbClr val="FF7C80"/>
                </a:solidFill>
              </a:ln>
            </p:spPr>
            <p:txBody>
              <a:bodyPr/>
              <a:lstStyle/>
              <a:p>
                <a:r>
                  <a:rPr lang="en-US">
                    <a:noFill/>
                  </a:rPr>
                  <a:t> </a:t>
                </a:r>
              </a:p>
            </p:txBody>
          </p:sp>
        </mc:Fallback>
      </mc:AlternateContent>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628638" y="8678485"/>
            <a:ext cx="1369179" cy="1369179"/>
          </a:xfrm>
          <a:prstGeom prst="rect">
            <a:avLst/>
          </a:prstGeom>
        </p:spPr>
      </p:pic>
      <p:pic>
        <p:nvPicPr>
          <p:cNvPr id="11" name="Picture 10"/>
          <p:cNvPicPr>
            <a:picLocks noChangeAspect="1"/>
          </p:cNvPicPr>
          <p:nvPr/>
        </p:nvPicPr>
        <p:blipFill>
          <a:blip r:embed="rId11">
            <a:extLst>
              <a:ext uri="{BEBA8EAE-BF5A-486C-A8C5-ECC9F3942E4B}">
                <a14:imgProps xmlns:a14="http://schemas.microsoft.com/office/drawing/2010/main">
                  <a14:imgLayer r:embed="rId12">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653623" y="5653972"/>
            <a:ext cx="1319210" cy="1319210"/>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653623" y="7124588"/>
            <a:ext cx="1369178" cy="1369178"/>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438058" y="2034987"/>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9621500" y="4304090"/>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0438058" y="7833204"/>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9621500" y="6500711"/>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9" name="TextBox 18"/>
              <p:cNvSpPr txBox="1"/>
              <p:nvPr/>
            </p:nvSpPr>
            <p:spPr>
              <a:xfrm>
                <a:off x="2821830" y="4311895"/>
                <a:ext cx="12541367" cy="1017010"/>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14:m>
                  <m:oMathPara xmlns:m="http://schemas.openxmlformats.org/officeDocument/2006/math">
                    <m:oMathParaPr>
                      <m:jc m:val="left"/>
                    </m:oMathParaPr>
                    <m:oMath xmlns:m="http://schemas.openxmlformats.org/officeDocument/2006/math">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G</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ó</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gi</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ữ</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hai</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ặ</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ph</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ẳ</m:t>
                      </m:r>
                      <m:r>
                        <m:rPr>
                          <m:nor/>
                        </m:rP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38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d>
                        <m:dPr>
                          <m:ctrlPr>
                            <a:rPr lang="en-US" sz="38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e>
                      </m:d>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v</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à </m:t>
                      </m:r>
                      <m:d>
                        <m:dPr>
                          <m:ctrlP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𝐴𝐵</m:t>
                          </m:r>
                          <m:r>
                            <a:rPr lang="en-US" sz="38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𝐷</m:t>
                          </m:r>
                        </m:e>
                      </m:d>
                      <m:r>
                        <m:rPr>
                          <m:nor/>
                        </m:rPr>
                        <a:rPr lang="en-US" sz="3800" b="0" i="0"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m:t>à </m:t>
                      </m:r>
                      <m:acc>
                        <m:accPr>
                          <m:chr m:val="̂"/>
                          <m:ctrlPr>
                            <a:rPr lang="en-US" sz="38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38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𝐶𝐵𝐷</m:t>
                          </m:r>
                        </m:e>
                      </m:acc>
                    </m:oMath>
                  </m:oMathPara>
                </a14:m>
                <a:endPar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2821830" y="4311895"/>
                <a:ext cx="12541367" cy="1017010"/>
              </a:xfrm>
              <a:prstGeom prst="rect">
                <a:avLst/>
              </a:prstGeom>
              <a:blipFill>
                <a:blip r:embed="rId14"/>
                <a:stretch>
                  <a:fillRect/>
                </a:stretch>
              </a:blipFill>
              <a:ln>
                <a:solidFill>
                  <a:srgbClr val="FF7C80"/>
                </a:solidFill>
              </a:ln>
            </p:spPr>
            <p:txBody>
              <a:bodyPr/>
              <a:lstStyle/>
              <a:p>
                <a:r>
                  <a:rPr lang="en-US">
                    <a:noFill/>
                  </a:rPr>
                  <a:t> </a:t>
                </a:r>
              </a:p>
            </p:txBody>
          </p:sp>
        </mc:Fallback>
      </mc:AlternateContent>
      <p:pic>
        <p:nvPicPr>
          <p:cNvPr id="20" name="c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flipH="1">
            <a:off x="14656005" y="3771900"/>
            <a:ext cx="1498395" cy="1674411"/>
          </a:xfrm>
          <a:prstGeom prst="rect">
            <a:avLst/>
          </a:prstGeom>
        </p:spPr>
      </p:pic>
    </p:spTree>
    <p:extLst>
      <p:ext uri="{BB962C8B-B14F-4D97-AF65-F5344CB8AC3E}">
        <p14:creationId xmlns:p14="http://schemas.microsoft.com/office/powerpoint/2010/main" val="520187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ircle(in)">
                                      <p:cBhvr>
                                        <p:cTn id="11" dur="500"/>
                                        <p:tgtEl>
                                          <p:spTgt spid="19"/>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 presetClass="mediacall" presetSubtype="0" fill="hold" nodeType="withEffect">
                                  <p:stCondLst>
                                    <p:cond delay="0"/>
                                  </p:stCondLst>
                                  <p:childTnLst>
                                    <p:cmd type="call" cmd="playFrom(0.0)">
                                      <p:cBhvr>
                                        <p:cTn id="31" dur="8080" fill="hold"/>
                                        <p:tgtEl>
                                          <p:spTgt spid="14"/>
                                        </p:tgtEl>
                                      </p:cBhvr>
                                    </p:cmd>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 presetClass="mediacall" presetSubtype="0" fill="hold" nodeType="withEffect">
                                  <p:stCondLst>
                                    <p:cond delay="0"/>
                                  </p:stCondLst>
                                  <p:childTnLst>
                                    <p:cmd type="call" cmd="playFrom(0.0)">
                                      <p:cBhvr>
                                        <p:cTn id="39" dur="8080" fill="hold"/>
                                        <p:tgtEl>
                                          <p:spTgt spid="16"/>
                                        </p:tgtEl>
                                      </p:cBhvr>
                                    </p:cmd>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 presetClass="mediacall" presetSubtype="0" fill="hold" nodeType="withEffect">
                                  <p:stCondLst>
                                    <p:cond delay="0"/>
                                  </p:stCondLst>
                                  <p:childTnLst>
                                    <p:cmd type="call" cmd="playFrom(0.0)">
                                      <p:cBhvr>
                                        <p:cTn id="47" dur="8080" fill="hold"/>
                                        <p:tgtEl>
                                          <p:spTgt spid="15"/>
                                        </p:tgtEl>
                                      </p:cBhvr>
                                    </p:cmd>
                                  </p:childTnLst>
                                </p:cTn>
                              </p:par>
                            </p:childTnLst>
                          </p:cTn>
                        </p:par>
                      </p:childTnLst>
                    </p:cTn>
                  </p:par>
                </p:childTnLst>
              </p:cTn>
              <p:nextCondLst>
                <p:cond evt="onClick" delay="0">
                  <p:tgtEl>
                    <p:spTgt spid="6"/>
                  </p:tgtEl>
                </p:cond>
              </p:nextCondLst>
            </p:seq>
            <p:audio>
              <p:cMediaNode vol="80000">
                <p:cTn id="48" fill="hold" display="0">
                  <p:stCondLst>
                    <p:cond delay="indefinite"/>
                  </p:stCondLst>
                  <p:endCondLst>
                    <p:cond evt="onStopAudio" delay="0">
                      <p:tgtEl>
                        <p:sldTgt/>
                      </p:tgtEl>
                    </p:cond>
                  </p:endCondLst>
                </p:cTn>
                <p:tgtEl>
                  <p:spTgt spid="13"/>
                </p:tgtEl>
              </p:cMediaNode>
            </p:audio>
            <p:audio>
              <p:cMediaNode vol="80000">
                <p:cTn id="49" fill="hold" display="0">
                  <p:stCondLst>
                    <p:cond delay="indefinite"/>
                  </p:stCondLst>
                  <p:endCondLst>
                    <p:cond evt="onStopAudio" delay="0">
                      <p:tgtEl>
                        <p:sldTgt/>
                      </p:tgtEl>
                    </p:cond>
                  </p:endCondLst>
                </p:cTn>
                <p:tgtEl>
                  <p:spTgt spid="14"/>
                </p:tgtEl>
              </p:cMediaNode>
            </p:audio>
            <p:audio>
              <p:cMediaNode vol="80000">
                <p:cTn id="50" fill="hold" display="0">
                  <p:stCondLst>
                    <p:cond delay="indefinite"/>
                  </p:stCondLst>
                  <p:endCondLst>
                    <p:cond evt="onStopAudio" delay="0">
                      <p:tgtEl>
                        <p:sldTgt/>
                      </p:tgtEl>
                    </p:cond>
                  </p:endCondLst>
                </p:cTn>
                <p:tgtEl>
                  <p:spTgt spid="15"/>
                </p:tgtEl>
              </p:cMediaNode>
            </p:audio>
            <p:audio>
              <p:cMediaNode vol="80000">
                <p:cTn id="51" fill="hold" display="0">
                  <p:stCondLst>
                    <p:cond delay="indefinite"/>
                  </p:stCondLst>
                  <p:endCondLst>
                    <p:cond evt="onStopAudio" delay="0">
                      <p:tgtEl>
                        <p:sldTgt/>
                      </p:tgtEl>
                    </p:cond>
                  </p:endCondLst>
                </p:cTn>
                <p:tgtEl>
                  <p:spTgt spid="16"/>
                </p:tgtEl>
              </p:cMediaNode>
            </p:audio>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 presetClass="mediacall" presetSubtype="0" fill="hold" nodeType="withEffect">
                                  <p:stCondLst>
                                    <p:cond delay="0"/>
                                  </p:stCondLst>
                                  <p:childTnLst>
                                    <p:cmd type="call" cmd="playFrom(0.0)">
                                      <p:cBhvr>
                                        <p:cTn id="59" dur="8080" fill="hold"/>
                                        <p:tgtEl>
                                          <p:spTgt spid="13"/>
                                        </p:tgtEl>
                                      </p:cBhvr>
                                    </p:cmd>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3" grpId="0"/>
      <p:bldP spid="5" grpId="0" animBg="1"/>
      <p:bldP spid="6" grpId="0" animBg="1"/>
      <p:bldP spid="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028700" y="1040844"/>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sp>
        <p:nvSpPr>
          <p:cNvPr id="16" name="Freeform 16"/>
          <p:cNvSpPr/>
          <p:nvPr/>
        </p:nvSpPr>
        <p:spPr>
          <a:xfrm>
            <a:off x="-487000" y="8953500"/>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 xmlns:asvg="http://schemas.microsoft.com/office/drawing/2016/SVG/main" r:embed="rId9"/>
                </a:ext>
              </a:extLst>
            </a:blip>
            <a:stretch>
              <a:fillRect l="-16131" t="-123580" r="-514491" b="-293597"/>
            </a:stretch>
          </a:blipFill>
        </p:spPr>
      </p:sp>
      <p:cxnSp>
        <p:nvCxnSpPr>
          <p:cNvPr id="12" name="Straight Connector 11"/>
          <p:cNvCxnSpPr/>
          <p:nvPr/>
        </p:nvCxnSpPr>
        <p:spPr>
          <a:xfrm>
            <a:off x="618388" y="9552057"/>
            <a:ext cx="16649701" cy="0"/>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29" name="Freeform 17"/>
          <p:cNvSpPr/>
          <p:nvPr/>
        </p:nvSpPr>
        <p:spPr>
          <a:xfrm>
            <a:off x="17222527" y="9278338"/>
            <a:ext cx="572855" cy="547436"/>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10">
              <a:extLst>
                <a:ext uri="{96DAC541-7B7A-43D3-8B79-37D633B846F1}">
                  <asvg:svgBlip xmlns="" xmlns:asvg="http://schemas.microsoft.com/office/drawing/2016/SVG/main" r:embed="rId14"/>
                </a:ext>
              </a:extLst>
            </a:blip>
            <a:stretch>
              <a:fillRect/>
            </a:stretch>
          </a:blipFill>
        </p:spPr>
      </p:sp>
      <p:grpSp>
        <p:nvGrpSpPr>
          <p:cNvPr id="7" name="Group 6"/>
          <p:cNvGrpSpPr/>
          <p:nvPr/>
        </p:nvGrpSpPr>
        <p:grpSpPr>
          <a:xfrm>
            <a:off x="1408006" y="1104900"/>
            <a:ext cx="15070463" cy="1108684"/>
            <a:chOff x="1676400" y="1059794"/>
            <a:chExt cx="15070463" cy="1108684"/>
          </a:xfrm>
        </p:grpSpPr>
        <p:pic>
          <p:nvPicPr>
            <p:cNvPr id="5" name="Picture 4"/>
            <p:cNvPicPr>
              <a:picLocks noChangeAspect="1"/>
            </p:cNvPicPr>
            <p:nvPr/>
          </p:nvPicPr>
          <p:blipFill>
            <a:blip r:embed="rId15"/>
            <a:stretch>
              <a:fillRect/>
            </a:stretch>
          </p:blipFill>
          <p:spPr>
            <a:xfrm>
              <a:off x="1676400" y="1059794"/>
              <a:ext cx="1170507" cy="1108684"/>
            </a:xfrm>
            <a:prstGeom prst="rect">
              <a:avLst/>
            </a:prstGeom>
          </p:spPr>
        </p:pic>
        <p:sp>
          <p:nvSpPr>
            <p:cNvPr id="6" name="Rectangle 5"/>
            <p:cNvSpPr/>
            <p:nvPr/>
          </p:nvSpPr>
          <p:spPr>
            <a:xfrm>
              <a:off x="3114605" y="1260193"/>
              <a:ext cx="13632258" cy="707886"/>
            </a:xfrm>
            <a:prstGeom prst="rect">
              <a:avLst/>
            </a:prstGeom>
          </p:spPr>
          <p:txBody>
            <a:bodyPr wrap="none">
              <a:spAutoFit/>
            </a:bodyPr>
            <a:lstStyle/>
            <a:p>
              <a:r>
                <a:rPr lang="en-US" sz="4000" b="1">
                  <a:solidFill>
                    <a:srgbClr val="008000"/>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cs typeface="Arial" panose="020B0604020202020204" pitchFamily="34" charset="0"/>
                </a:rPr>
                <a:t>Góc giữa hai mặt phẳng bằng 0° khi nào, khác 0° khi nào?</a:t>
              </a:r>
              <a:endParaRPr lang="en-US" sz="4000">
                <a:latin typeface="Arial" panose="020B0604020202020204" pitchFamily="34" charset="0"/>
                <a:cs typeface="Arial" panose="020B0604020202020204" pitchFamily="34" charset="0"/>
              </a:endParaRPr>
            </a:p>
          </p:txBody>
        </p:sp>
      </p:grpSp>
      <p:sp>
        <p:nvSpPr>
          <p:cNvPr id="14" name="Rectangle 13"/>
          <p:cNvSpPr/>
          <p:nvPr/>
        </p:nvSpPr>
        <p:spPr>
          <a:xfrm>
            <a:off x="8561434" y="2639971"/>
            <a:ext cx="1927131" cy="901593"/>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4000" b="1" i="1" u="sng" kern="0" smtClean="0">
                <a:solidFill>
                  <a:schemeClr val="tx2"/>
                </a:solidFill>
                <a:latin typeface="Arial"/>
                <a:ea typeface="Calibri" panose="020F0502020204030204" pitchFamily="34" charset="0"/>
                <a:cs typeface="Times New Roman" panose="02020603050405020304" pitchFamily="18" charset="0"/>
                <a:sym typeface="Arial"/>
              </a:rPr>
              <a:t>Trả lời:</a:t>
            </a:r>
            <a:endParaRPr lang="en-US" sz="4000" b="1" i="1" u="sng" kern="0">
              <a:solidFill>
                <a:schemeClr val="tx2"/>
              </a:solidFill>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3048000" y="3993833"/>
                <a:ext cx="12954000" cy="4084067"/>
              </a:xfrm>
              <a:prstGeom prst="rect">
                <a:avLst/>
              </a:prstGeom>
            </p:spPr>
            <p:txBody>
              <a:bodyPr wrap="square">
                <a:spAutoFit/>
              </a:bodyPr>
              <a:lstStyle/>
              <a:p>
                <a:pPr algn="just">
                  <a:lnSpc>
                    <a:spcPct val="150000"/>
                  </a:lnSpc>
                  <a:spcBef>
                    <a:spcPts val="600"/>
                  </a:spcBef>
                  <a:spcAft>
                    <a:spcPts val="800"/>
                  </a:spcAft>
                </a:pPr>
                <a:r>
                  <a:rPr lang="en-US" sz="4000" kern="100">
                    <a:latin typeface="Arial" panose="020B0604020202020204" pitchFamily="34" charset="0"/>
                    <a:ea typeface="Malgun Gothic" panose="020B0503020000020004" pitchFamily="34" charset="-127"/>
                    <a:cs typeface="Arial" panose="020B0604020202020204" pitchFamily="34" charset="0"/>
                  </a:rPr>
                  <a:t>Xét hai đường thẳng </a:t>
                </a:r>
                <a14:m>
                  <m:oMath xmlns:m="http://schemas.openxmlformats.org/officeDocument/2006/math">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 tương ứng vuông góc với hai mặt phẳng </a:t>
                </a:r>
                <a14:m>
                  <m:oMath xmlns:m="http://schemas.openxmlformats.org/officeDocument/2006/math">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𝑄</m:t>
                        </m:r>
                      </m:e>
                    </m:d>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 </a:t>
                </a:r>
                <a:endParaRPr lang="en-US" sz="40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4000" kern="100">
                    <a:effectLst/>
                    <a:latin typeface="Arial" panose="020B0604020202020204" pitchFamily="34" charset="0"/>
                    <a:ea typeface="Malgun Gothic" panose="020B0503020000020004" pitchFamily="34" charset="-127"/>
                    <a:cs typeface="Arial" panose="020B0604020202020204" pitchFamily="34" charset="0"/>
                  </a:rPr>
                  <a:t>Khi đó góc giữa </a:t>
                </a:r>
                <a14:m>
                  <m:oMath xmlns:m="http://schemas.openxmlformats.org/officeDocument/2006/math">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𝑄</m:t>
                            </m:r>
                          </m:e>
                        </m:d>
                      </m:e>
                    </m:d>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0</m:t>
                        </m:r>
                      </m:e>
                      <m:sup>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khi và chỉ khi </a:t>
                </a:r>
                <a14:m>
                  <m:oMath xmlns:m="http://schemas.openxmlformats.org/officeDocument/2006/math">
                    <m:d>
                      <m:d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𝑏</m:t>
                        </m:r>
                      </m:e>
                    </m:d>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0</m:t>
                        </m:r>
                      </m:e>
                      <m:sup>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oMath>
                </a14:m>
                <a:r>
                  <a:rPr lang="en-US" sz="4000" kern="100">
                    <a:effectLst/>
                    <a:latin typeface="Arial" panose="020B0604020202020204" pitchFamily="34" charset="0"/>
                    <a:ea typeface="Malgun Gothic" panose="020B0503020000020004" pitchFamily="34" charset="-127"/>
                    <a:cs typeface="Arial" panose="020B0604020202020204" pitchFamily="34" charset="0"/>
                  </a:rPr>
                  <a:t>, hay a và b song song hoặc trùng nhau</a:t>
                </a:r>
                <a:r>
                  <a:rPr lang="en-US" sz="4000" kern="100" smtClean="0">
                    <a:effectLst/>
                    <a:latin typeface="Arial" panose="020B0604020202020204" pitchFamily="34" charset="0"/>
                    <a:ea typeface="Malgun Gothic" panose="020B0503020000020004" pitchFamily="34" charset="-127"/>
                    <a:cs typeface="Arial" panose="020B0604020202020204" pitchFamily="34" charset="0"/>
                  </a:rPr>
                  <a:t>.</a:t>
                </a:r>
                <a:endParaRPr lang="en-US" sz="40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048000" y="3993833"/>
                <a:ext cx="12954000" cy="4084067"/>
              </a:xfrm>
              <a:prstGeom prst="rect">
                <a:avLst/>
              </a:prstGeom>
              <a:blipFill>
                <a:blip r:embed="rId16"/>
                <a:stretch>
                  <a:fillRect l="-1647" r="-1647" b="-2687"/>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930442" y="1730542"/>
                <a:ext cx="16223863" cy="1820691"/>
              </a:xfrm>
              <a:prstGeom prst="rect">
                <a:avLst/>
              </a:prstGeom>
              <a:noFill/>
            </p:spPr>
            <p:txBody>
              <a:bodyPr wrap="square" rtlCol="0">
                <a:spAutoFit/>
              </a:bodyPr>
              <a:lstStyle/>
              <a:p>
                <a:pPr lvl="0" algn="just">
                  <a:lnSpc>
                    <a:spcPct val="150000"/>
                  </a:lnSpc>
                  <a:spcBef>
                    <a:spcPts val="600"/>
                  </a:spcBef>
                  <a:spcAft>
                    <a:spcPts val="600"/>
                  </a:spcAft>
                </a:pPr>
                <a:r>
                  <a:rPr lang="vi-VN" sz="3800" b="1" smtClean="0">
                    <a:solidFill>
                      <a:prstClr val="black"/>
                    </a:solidFill>
                    <a:ea typeface="Times New Roman" panose="02020603050405020304" pitchFamily="18" charset="0"/>
                    <a:cs typeface="Arial" panose="020B0604020202020204" pitchFamily="34" charset="0"/>
                  </a:rPr>
                  <a:t>Câu 4. </a:t>
                </a:r>
                <a:r>
                  <a:rPr lang="vi-VN" sz="3800">
                    <a:solidFill>
                      <a:prstClr val="black"/>
                    </a:solidFill>
                    <a:ea typeface="Times New Roman" panose="02020603050405020304" pitchFamily="18" charset="0"/>
                    <a:cs typeface="Arial" panose="020B0604020202020204" pitchFamily="34" charset="0"/>
                  </a:rPr>
                  <a:t>Cho hình </a:t>
                </a:r>
                <a:r>
                  <a:rPr lang="vi-VN" sz="3800">
                    <a:solidFill>
                      <a:prstClr val="black"/>
                    </a:solidFill>
                    <a:ea typeface="Times New Roman" panose="02020603050405020304" pitchFamily="18" charset="0"/>
                    <a:cs typeface="Arial" panose="020B0604020202020204" pitchFamily="34" charset="0"/>
                  </a:rPr>
                  <a:t>lập </a:t>
                </a:r>
                <a:r>
                  <a:rPr lang="vi-VN" sz="3800" smtClean="0">
                    <a:solidFill>
                      <a:prstClr val="black"/>
                    </a:solidFill>
                    <a:ea typeface="Times New Roman" panose="02020603050405020304" pitchFamily="18" charset="0"/>
                    <a:cs typeface="Arial" panose="020B0604020202020204" pitchFamily="34" charset="0"/>
                  </a:rPr>
                  <a:t>phương</a:t>
                </a:r>
                <a:r>
                  <a:rPr lang="en-US" sz="38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3800" b="0" i="1" smtClean="0">
                        <a:solidFill>
                          <a:prstClr val="black"/>
                        </a:solidFill>
                        <a:ea typeface="Times New Roman" panose="02020603050405020304" pitchFamily="18" charset="0"/>
                        <a:cs typeface="Arial" panose="020B0604020202020204" pitchFamily="34" charset="0"/>
                      </a:rPr>
                      <m:t>𝐴𝐵𝐶𝐷</m:t>
                    </m:r>
                    <m:r>
                      <a:rPr lang="en-US" sz="3800" b="0" i="1" smtClean="0">
                        <a:solidFill>
                          <a:prstClr val="black"/>
                        </a:solidFill>
                        <a:ea typeface="Times New Roman" panose="02020603050405020304" pitchFamily="18" charset="0"/>
                        <a:cs typeface="Arial" panose="020B0604020202020204" pitchFamily="34" charset="0"/>
                      </a:rPr>
                      <m:t>.</m:t>
                    </m:r>
                    <m:sSup>
                      <m:sSupPr>
                        <m:ctrlPr>
                          <a:rPr lang="en-US" sz="3800" b="0" i="1" smtClean="0">
                            <a:solidFill>
                              <a:prstClr val="black"/>
                            </a:solidFill>
                            <a:ea typeface="Times New Roman" panose="02020603050405020304" pitchFamily="18" charset="0"/>
                            <a:cs typeface="Arial" panose="020B0604020202020204" pitchFamily="34" charset="0"/>
                          </a:rPr>
                        </m:ctrlPr>
                      </m:sSupPr>
                      <m:e>
                        <m:r>
                          <a:rPr lang="en-US" sz="3800" b="0" i="1" smtClean="0">
                            <a:solidFill>
                              <a:prstClr val="black"/>
                            </a:solidFill>
                            <a:ea typeface="Times New Roman" panose="02020603050405020304" pitchFamily="18" charset="0"/>
                            <a:cs typeface="Arial" panose="020B0604020202020204" pitchFamily="34" charset="0"/>
                          </a:rPr>
                          <m:t>𝐴</m:t>
                        </m:r>
                      </m:e>
                      <m:sup>
                        <m:r>
                          <a:rPr lang="en-US" sz="3800" b="0" i="1" smtClean="0">
                            <a:solidFill>
                              <a:prstClr val="black"/>
                            </a:solidFill>
                            <a:ea typeface="Times New Roman" panose="02020603050405020304" pitchFamily="18" charset="0"/>
                            <a:cs typeface="Arial" panose="020B0604020202020204" pitchFamily="34" charset="0"/>
                          </a:rPr>
                          <m:t>′</m:t>
                        </m:r>
                      </m:sup>
                    </m:sSup>
                    <m:sSup>
                      <m:sSupPr>
                        <m:ctrlPr>
                          <a:rPr lang="en-US" sz="3800" b="0" i="1" smtClean="0">
                            <a:solidFill>
                              <a:prstClr val="black"/>
                            </a:solidFill>
                            <a:ea typeface="Times New Roman" panose="02020603050405020304" pitchFamily="18" charset="0"/>
                            <a:cs typeface="Arial" panose="020B0604020202020204" pitchFamily="34" charset="0"/>
                          </a:rPr>
                        </m:ctrlPr>
                      </m:sSupPr>
                      <m:e>
                        <m:r>
                          <a:rPr lang="en-US" sz="3800" b="0" i="1" smtClean="0">
                            <a:solidFill>
                              <a:prstClr val="black"/>
                            </a:solidFill>
                            <a:ea typeface="Times New Roman" panose="02020603050405020304" pitchFamily="18" charset="0"/>
                            <a:cs typeface="Arial" panose="020B0604020202020204" pitchFamily="34" charset="0"/>
                          </a:rPr>
                          <m:t>𝐵</m:t>
                        </m:r>
                      </m:e>
                      <m:sup>
                        <m:r>
                          <a:rPr lang="en-US" sz="3800" b="0" i="1" smtClean="0">
                            <a:solidFill>
                              <a:prstClr val="black"/>
                            </a:solidFill>
                            <a:ea typeface="Times New Roman" panose="02020603050405020304" pitchFamily="18" charset="0"/>
                            <a:cs typeface="Arial" panose="020B0604020202020204" pitchFamily="34" charset="0"/>
                          </a:rPr>
                          <m:t>′</m:t>
                        </m:r>
                      </m:sup>
                    </m:sSup>
                    <m:sSup>
                      <m:sSupPr>
                        <m:ctrlPr>
                          <a:rPr lang="en-US" sz="3800" b="0" i="1" smtClean="0">
                            <a:solidFill>
                              <a:prstClr val="black"/>
                            </a:solidFill>
                            <a:ea typeface="Times New Roman" panose="02020603050405020304" pitchFamily="18" charset="0"/>
                            <a:cs typeface="Arial" panose="020B0604020202020204" pitchFamily="34" charset="0"/>
                          </a:rPr>
                        </m:ctrlPr>
                      </m:sSupPr>
                      <m:e>
                        <m:r>
                          <a:rPr lang="en-US" sz="3800" b="0" i="1" smtClean="0">
                            <a:solidFill>
                              <a:prstClr val="black"/>
                            </a:solidFill>
                            <a:ea typeface="Times New Roman" panose="02020603050405020304" pitchFamily="18" charset="0"/>
                            <a:cs typeface="Arial" panose="020B0604020202020204" pitchFamily="34" charset="0"/>
                          </a:rPr>
                          <m:t>𝐶</m:t>
                        </m:r>
                      </m:e>
                      <m:sup>
                        <m:r>
                          <a:rPr lang="en-US" sz="3800" b="0" i="1" smtClean="0">
                            <a:solidFill>
                              <a:prstClr val="black"/>
                            </a:solidFill>
                            <a:ea typeface="Times New Roman" panose="02020603050405020304" pitchFamily="18" charset="0"/>
                            <a:cs typeface="Arial" panose="020B0604020202020204" pitchFamily="34" charset="0"/>
                          </a:rPr>
                          <m:t>′</m:t>
                        </m:r>
                      </m:sup>
                    </m:sSup>
                    <m:r>
                      <a:rPr lang="en-US" sz="3800" b="0" i="1" smtClean="0">
                        <a:solidFill>
                          <a:prstClr val="black"/>
                        </a:solidFill>
                        <a:ea typeface="Times New Roman" panose="02020603050405020304" pitchFamily="18" charset="0"/>
                        <a:cs typeface="Arial" panose="020B0604020202020204" pitchFamily="34" charset="0"/>
                      </a:rPr>
                      <m:t>𝐷</m:t>
                    </m:r>
                    <m:r>
                      <a:rPr lang="en-US" sz="3800" b="0" i="1" smtClean="0">
                        <a:solidFill>
                          <a:prstClr val="black"/>
                        </a:solidFill>
                        <a:ea typeface="Times New Roman" panose="02020603050405020304" pitchFamily="18" charset="0"/>
                        <a:cs typeface="Arial" panose="020B0604020202020204" pitchFamily="34" charset="0"/>
                      </a:rPr>
                      <m:t>′</m:t>
                    </m:r>
                  </m:oMath>
                </a14:m>
                <a:r>
                  <a:rPr lang="vi-VN" sz="3800" smtClean="0">
                    <a:solidFill>
                      <a:prstClr val="black"/>
                    </a:solidFill>
                    <a:ea typeface="Times New Roman" panose="02020603050405020304" pitchFamily="18" charset="0"/>
                    <a:cs typeface="Arial" panose="020B0604020202020204" pitchFamily="34" charset="0"/>
                  </a:rPr>
                  <a:t> </a:t>
                </a:r>
                <a:r>
                  <a:rPr lang="vi-VN" sz="3800" smtClean="0">
                    <a:solidFill>
                      <a:prstClr val="black"/>
                    </a:solidFill>
                    <a:ea typeface="Times New Roman" panose="02020603050405020304" pitchFamily="18" charset="0"/>
                    <a:cs typeface="Arial" panose="020B0604020202020204" pitchFamily="34" charset="0"/>
                  </a:rPr>
                  <a:t>có </a:t>
                </a:r>
                <a:r>
                  <a:rPr lang="vi-VN" sz="3800">
                    <a:solidFill>
                      <a:prstClr val="black"/>
                    </a:solidFill>
                    <a:ea typeface="Times New Roman" panose="02020603050405020304" pitchFamily="18" charset="0"/>
                    <a:cs typeface="Arial" panose="020B0604020202020204" pitchFamily="34" charset="0"/>
                  </a:rPr>
                  <a:t>cạnh </a:t>
                </a:r>
                <a:r>
                  <a:rPr lang="vi-VN" sz="3800" smtClean="0">
                    <a:solidFill>
                      <a:prstClr val="black"/>
                    </a:solidFill>
                    <a:ea typeface="Times New Roman" panose="02020603050405020304" pitchFamily="18" charset="0"/>
                    <a:cs typeface="Arial" panose="020B0604020202020204" pitchFamily="34" charset="0"/>
                  </a:rPr>
                  <a:t>bằng</a:t>
                </a:r>
                <a:r>
                  <a:rPr lang="en-US" sz="38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3800" b="0" i="1" smtClean="0">
                        <a:solidFill>
                          <a:prstClr val="black"/>
                        </a:solidFill>
                        <a:ea typeface="Times New Roman" panose="02020603050405020304" pitchFamily="18" charset="0"/>
                        <a:cs typeface="Arial" panose="020B0604020202020204" pitchFamily="34" charset="0"/>
                      </a:rPr>
                      <m:t>𝑎</m:t>
                    </m:r>
                  </m:oMath>
                </a14:m>
                <a:r>
                  <a:rPr lang="vi-VN" sz="3800" smtClean="0">
                    <a:solidFill>
                      <a:prstClr val="black"/>
                    </a:solidFill>
                    <a:ea typeface="Times New Roman" panose="02020603050405020304" pitchFamily="18" charset="0"/>
                    <a:cs typeface="Arial" panose="020B0604020202020204" pitchFamily="34" charset="0"/>
                  </a:rPr>
                  <a:t>. </a:t>
                </a:r>
                <a:r>
                  <a:rPr lang="vi-VN" sz="3800">
                    <a:solidFill>
                      <a:prstClr val="black"/>
                    </a:solidFill>
                    <a:ea typeface="Times New Roman" panose="02020603050405020304" pitchFamily="18" charset="0"/>
                    <a:cs typeface="Arial" panose="020B0604020202020204" pitchFamily="34" charset="0"/>
                  </a:rPr>
                  <a:t>Khẳng định nào sau đây </a:t>
                </a:r>
                <a:r>
                  <a:rPr lang="vi-VN" sz="3800" b="1">
                    <a:solidFill>
                      <a:prstClr val="black"/>
                    </a:solidFill>
                    <a:ea typeface="Times New Roman" panose="02020603050405020304" pitchFamily="18" charset="0"/>
                    <a:cs typeface="Arial" panose="020B0604020202020204" pitchFamily="34" charset="0"/>
                  </a:rPr>
                  <a:t>sai?</a:t>
                </a:r>
                <a:endParaRPr kumimoji="0" lang="en-US" sz="3800" b="0" i="0" u="none" strike="noStrike" kern="1200" cap="none" spc="0" normalizeH="0" baseline="0" noProof="0">
                  <a:ln>
                    <a:noFill/>
                  </a:ln>
                  <a:solidFill>
                    <a:prstClr val="black"/>
                  </a:solidFill>
                  <a:effectLst/>
                  <a:uLnTx/>
                  <a:uFillTx/>
                  <a:ea typeface="Arial" panose="020B0604020202020204" pitchFamily="34" charset="0"/>
                  <a:cs typeface="Arial" panose="020B0604020202020204" pitchFamily="34"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930442" y="1730542"/>
                <a:ext cx="16223863" cy="1820691"/>
              </a:xfrm>
              <a:prstGeom prst="rect">
                <a:avLst/>
              </a:prstGeom>
              <a:blipFill>
                <a:blip r:embed="rId7"/>
                <a:stretch>
                  <a:fillRect l="-1240" r="-1240" b="-1170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910569" y="4046075"/>
                <a:ext cx="16205157" cy="923330"/>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r>
                  <a:rPr lang="pl-PL"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A. </a:t>
                </a:r>
                <a:r>
                  <a:rPr lang="pl-PL" sz="3600" kern="100">
                    <a:solidFill>
                      <a:prstClr val="black"/>
                    </a:solidFill>
                    <a:latin typeface="Arial" panose="020B0604020202020204" pitchFamily="34" charset="0"/>
                    <a:ea typeface="Calibri" panose="020F0502020204030204" pitchFamily="34" charset="0"/>
                    <a:cs typeface="Arial" panose="020B0604020202020204" pitchFamily="34" charset="0"/>
                  </a:rPr>
                  <a:t>Tam </a:t>
                </a:r>
                <a:r>
                  <a:rPr lang="pl-PL"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𝐴</m:t>
                    </m:r>
                    <m:sSup>
                      <m:sSupPr>
                        <m:ctrlP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𝐵</m:t>
                        </m:r>
                      </m:e>
                      <m:sup>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𝐶</m:t>
                    </m:r>
                  </m:oMath>
                </a14:m>
                <a:r>
                  <a:rPr lang="pl-PL"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pl-PL" sz="3600" kern="100">
                    <a:solidFill>
                      <a:prstClr val="black"/>
                    </a:solidFill>
                    <a:latin typeface="Arial" panose="020B0604020202020204" pitchFamily="34" charset="0"/>
                    <a:ea typeface="Calibri" panose="020F0502020204030204" pitchFamily="34" charset="0"/>
                    <a:cs typeface="Arial" panose="020B0604020202020204" pitchFamily="34" charset="0"/>
                  </a:rPr>
                  <a:t>là tam </a:t>
                </a:r>
                <a:r>
                  <a:rPr lang="pl-PL" sz="3600" kern="100">
                    <a:solidFill>
                      <a:prstClr val="black"/>
                    </a:solidFill>
                    <a:latin typeface="Arial" panose="020B0604020202020204" pitchFamily="34" charset="0"/>
                    <a:ea typeface="Calibri" panose="020F0502020204030204" pitchFamily="34" charset="0"/>
                    <a:cs typeface="Arial" panose="020B0604020202020204" pitchFamily="34" charset="0"/>
                  </a:rPr>
                  <a:t>giác </a:t>
                </a:r>
                <a:r>
                  <a:rPr lang="pl-PL"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đều</a:t>
                </a:r>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910569" y="4046075"/>
                <a:ext cx="16205157" cy="923330"/>
              </a:xfrm>
              <a:prstGeom prst="rect">
                <a:avLst/>
              </a:prstGeom>
              <a:blipFill>
                <a:blip r:embed="rId8"/>
                <a:stretch>
                  <a:fillRect b="-12500"/>
                </a:stretch>
              </a:blipFill>
              <a:ln>
                <a:solidFill>
                  <a:srgbClr val="FF7C8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910570" y="5350204"/>
                <a:ext cx="16205157" cy="1783373"/>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14:m>
                  <m:oMath xmlns:m="http://schemas.openxmlformats.org/officeDocument/2006/math">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ế</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u</m:t>
                    </m:r>
                    <m:r>
                      <m:rPr>
                        <m:nor/>
                      </m:rPr>
                      <a:rPr lang="en-US" sz="36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sty m:val="p"/>
                      </m:rPr>
                      <a:rPr lang="el-GR" sz="3600" b="0" i="1" kern="1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α</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à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g</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ó</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gi</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ữ</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36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𝐴</m:t>
                    </m:r>
                    <m:sSup>
                      <m:sSupPr>
                        <m:ctrlP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𝐶</m:t>
                        </m:r>
                      </m:e>
                      <m:sup>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v</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à </m:t>
                    </m:r>
                    <m:d>
                      <m:dPr>
                        <m:ctrlPr>
                          <a:rPr lang="en-US" sz="360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𝐴𝐵𝐶𝐷</m:t>
                        </m:r>
                      </m:e>
                    </m:d>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th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ì </m:t>
                    </m:r>
                    <m:r>
                      <m:rPr>
                        <m:nor/>
                      </m:rPr>
                      <a:rPr lang="en-US" sz="36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cos</m:t>
                    </m:r>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l-GR" sz="3600" i="1" kern="100">
                        <a:solidFill>
                          <a:prstClr val="black"/>
                        </a:solidFill>
                        <a:latin typeface="Cambria Math" panose="02040503050406030204" pitchFamily="18" charset="0"/>
                        <a:ea typeface="Cambria Math" panose="02040503050406030204" pitchFamily="18" charset="0"/>
                        <a:cs typeface="Arial" panose="020B0604020202020204" pitchFamily="34" charset="0"/>
                      </a:rPr>
                      <m:t>α</m:t>
                    </m:r>
                    <m:r>
                      <a:rPr lang="en-US" sz="3600" b="0" i="1" kern="1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ad>
                      <m:radPr>
                        <m:degHide m:val="on"/>
                        <m:ctrlPr>
                          <a:rPr lang="en-US" sz="3600" b="0" i="1" kern="1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f>
                          <m:fPr>
                            <m:ctrlPr>
                              <a:rPr lang="en-US" sz="3600" b="0" i="1" kern="1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600" b="0" i="1" kern="1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num>
                          <m:den>
                            <m:r>
                              <a:rPr lang="en-US" sz="3600" b="0" i="1" kern="1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den>
                        </m:f>
                      </m:e>
                    </m:rad>
                  </m:oMath>
                </a14:m>
                <a:r>
                  <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910570" y="5350204"/>
                <a:ext cx="16205157" cy="1783373"/>
              </a:xfrm>
              <a:prstGeom prst="rect">
                <a:avLst/>
              </a:prstGeom>
              <a:blipFill>
                <a:blip r:embed="rId9"/>
                <a:stretch>
                  <a:fillRect/>
                </a:stretch>
              </a:blipFill>
              <a:ln>
                <a:solidFill>
                  <a:srgbClr val="FF7C8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929274" y="8952563"/>
                <a:ext cx="16205157" cy="968535"/>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14:m>
                  <m:oMathPara xmlns:m="http://schemas.openxmlformats.org/officeDocument/2006/math">
                    <m:oMathParaPr>
                      <m:jc m:val="left"/>
                    </m:oMathParaPr>
                    <m:oMath xmlns:m="http://schemas.openxmlformats.org/officeDocument/2006/math">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D</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Hai</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ặ</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36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d>
                        <m:dPr>
                          <m:ctrlP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𝐴</m:t>
                          </m:r>
                          <m:sSup>
                            <m:sSupPr>
                              <m:ctrlP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𝐴</m:t>
                              </m:r>
                            </m:e>
                            <m:sup>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𝐶</m:t>
                          </m:r>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𝐶</m:t>
                          </m:r>
                        </m:e>
                      </m:d>
                      <m:r>
                        <m:rPr>
                          <m:nor/>
                        </m:rPr>
                        <a:rPr lang="en-US" sz="3600" b="0" i="0"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v</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à</m:t>
                      </m:r>
                      <m:d>
                        <m:dPr>
                          <m:ctrlP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𝐵</m:t>
                          </m:r>
                          <m:sSup>
                            <m:sSupPr>
                              <m:ctrlP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𝐵</m:t>
                              </m:r>
                            </m:e>
                            <m:sup>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𝐷</m:t>
                          </m:r>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𝐷</m:t>
                          </m:r>
                        </m:e>
                      </m:d>
                      <m:r>
                        <m:rPr>
                          <m:nor/>
                        </m:rPr>
                        <a:rPr lang="en-US" sz="3600" b="0" i="0"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ở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trong</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hai</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ặ</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ph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ẳ</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vu</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ô</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g</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ó</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v</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ớ</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i</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nhau</m:t>
                      </m:r>
                    </m:oMath>
                  </m:oMathPara>
                </a14:m>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929274" y="8952563"/>
                <a:ext cx="16205157" cy="968535"/>
              </a:xfrm>
              <a:prstGeom prst="rect">
                <a:avLst/>
              </a:prstGeom>
              <a:blipFill>
                <a:blip r:embed="rId10"/>
                <a:stretch>
                  <a:fillRect/>
                </a:stretch>
              </a:blipFill>
              <a:ln>
                <a:solidFill>
                  <a:srgbClr val="FF7C80"/>
                </a:solidFill>
              </a:ln>
            </p:spPr>
            <p:txBody>
              <a:bodyPr/>
              <a:lstStyle/>
              <a:p>
                <a:r>
                  <a:rPr lang="en-US">
                    <a:noFill/>
                  </a:rPr>
                  <a:t> </a:t>
                </a:r>
              </a:p>
            </p:txBody>
          </p:sp>
        </mc:Fallback>
      </mc:AlternateContent>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6383000" y="3784094"/>
            <a:ext cx="1369179" cy="1369179"/>
          </a:xfrm>
          <a:prstGeom prst="rect">
            <a:avLst/>
          </a:prstGeom>
        </p:spPr>
      </p:pic>
      <p:pic>
        <p:nvPicPr>
          <p:cNvPr id="11" name="Picture 10"/>
          <p:cNvPicPr>
            <a:picLocks noChangeAspect="1"/>
          </p:cNvPicPr>
          <p:nvPr/>
        </p:nvPicPr>
        <p:blipFill>
          <a:blip r:embed="rId11">
            <a:extLst>
              <a:ext uri="{BEBA8EAE-BF5A-486C-A8C5-ECC9F3942E4B}">
                <a14:imgProps xmlns:a14="http://schemas.microsoft.com/office/drawing/2010/main">
                  <a14:imgLayer r:embed="rId12">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6471727" y="5536729"/>
            <a:ext cx="1319210" cy="1319210"/>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6565077" y="8752241"/>
            <a:ext cx="1369178" cy="1369178"/>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438058" y="2034987"/>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9621500" y="4304090"/>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0438058" y="7833204"/>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9621500" y="6500711"/>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9" name="TextBox 18"/>
              <p:cNvSpPr txBox="1"/>
              <p:nvPr/>
            </p:nvSpPr>
            <p:spPr>
              <a:xfrm>
                <a:off x="929274" y="7550802"/>
                <a:ext cx="16186453" cy="994503"/>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14:m>
                  <m:oMathPara xmlns:m="http://schemas.openxmlformats.org/officeDocument/2006/math">
                    <m:oMathParaPr>
                      <m:jc m:val="left"/>
                    </m:oMathParaPr>
                    <m:oMath xmlns:m="http://schemas.openxmlformats.org/officeDocument/2006/math">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𝐴</m:t>
                      </m:r>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𝐶</m:t>
                      </m:r>
                      <m:sSup>
                        <m:sSupPr>
                          <m:ctrlP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𝐶</m:t>
                          </m:r>
                        </m:e>
                        <m:sup>
                          <m:r>
                            <a:rPr lang="en-US" sz="3600" i="1" kern="1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𝐴</m:t>
                      </m:r>
                      <m:r>
                        <m:rPr>
                          <m:nor/>
                        </m:rPr>
                        <a:rPr lang="en-US" sz="3600" b="0" i="0"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à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ữ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ậ</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ó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di</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ệ</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í</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ch</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ằ</m:t>
                      </m:r>
                      <m:r>
                        <m:rPr>
                          <m:nor/>
                        </m:rP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m:t>ng</m:t>
                      </m:r>
                      <m:r>
                        <m:rPr>
                          <m:nor/>
                        </m:rPr>
                        <a:rPr lang="en-US" sz="36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600" b="0" i="0" kern="100" smtClean="0">
                          <a:solidFill>
                            <a:prstClr val="black"/>
                          </a:solidFill>
                          <a:latin typeface="Arial" panose="020B0604020202020204" pitchFamily="34" charset="0"/>
                          <a:ea typeface="Calibri" panose="020F0502020204030204" pitchFamily="34" charset="0"/>
                          <a:cs typeface="Arial" panose="020B0604020202020204" pitchFamily="34" charset="0"/>
                        </a:rPr>
                        <m:t>2</m:t>
                      </m:r>
                      <m:sSup>
                        <m:sSupPr>
                          <m:ctrlP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𝑎</m:t>
                          </m:r>
                        </m:e>
                        <m:sup>
                          <m:r>
                            <a:rPr lang="en-US" sz="3600" b="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oMath>
                  </m:oMathPara>
                </a14:m>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929274" y="7550802"/>
                <a:ext cx="16186453" cy="994503"/>
              </a:xfrm>
              <a:prstGeom prst="rect">
                <a:avLst/>
              </a:prstGeom>
              <a:blipFill>
                <a:blip r:embed="rId14"/>
                <a:stretch>
                  <a:fillRect/>
                </a:stretch>
              </a:blipFill>
              <a:ln>
                <a:solidFill>
                  <a:srgbClr val="FF7C80"/>
                </a:solidFill>
              </a:ln>
            </p:spPr>
            <p:txBody>
              <a:bodyPr/>
              <a:lstStyle/>
              <a:p>
                <a:r>
                  <a:rPr lang="en-US">
                    <a:noFill/>
                  </a:rPr>
                  <a:t> </a:t>
                </a:r>
              </a:p>
            </p:txBody>
          </p:sp>
        </mc:Fallback>
      </mc:AlternateContent>
      <p:pic>
        <p:nvPicPr>
          <p:cNvPr id="20" name="c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flipH="1">
            <a:off x="16500468" y="6969145"/>
            <a:ext cx="1498395" cy="1674411"/>
          </a:xfrm>
          <a:prstGeom prst="rect">
            <a:avLst/>
          </a:prstGeom>
        </p:spPr>
      </p:pic>
    </p:spTree>
    <p:extLst>
      <p:ext uri="{BB962C8B-B14F-4D97-AF65-F5344CB8AC3E}">
        <p14:creationId xmlns:p14="http://schemas.microsoft.com/office/powerpoint/2010/main" val="3760930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500"/>
                                        <p:tgtEl>
                                          <p:spTgt spid="19"/>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 presetClass="mediacall" presetSubtype="0" fill="hold" nodeType="withEffect">
                                  <p:stCondLst>
                                    <p:cond delay="0"/>
                                  </p:stCondLst>
                                  <p:childTnLst>
                                    <p:cmd type="call" cmd="playFrom(0.0)">
                                      <p:cBhvr>
                                        <p:cTn id="31" dur="8080" fill="hold"/>
                                        <p:tgtEl>
                                          <p:spTgt spid="14"/>
                                        </p:tgtEl>
                                      </p:cBhvr>
                                    </p:cmd>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 presetClass="mediacall" presetSubtype="0" fill="hold" nodeType="withEffect">
                                  <p:stCondLst>
                                    <p:cond delay="0"/>
                                  </p:stCondLst>
                                  <p:childTnLst>
                                    <p:cmd type="call" cmd="playFrom(0.0)">
                                      <p:cBhvr>
                                        <p:cTn id="39" dur="8080" fill="hold"/>
                                        <p:tgtEl>
                                          <p:spTgt spid="16"/>
                                        </p:tgtEl>
                                      </p:cBhvr>
                                    </p:cmd>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 presetClass="mediacall" presetSubtype="0" fill="hold" nodeType="withEffect">
                                  <p:stCondLst>
                                    <p:cond delay="0"/>
                                  </p:stCondLst>
                                  <p:childTnLst>
                                    <p:cmd type="call" cmd="playFrom(0.0)">
                                      <p:cBhvr>
                                        <p:cTn id="47" dur="8080" fill="hold"/>
                                        <p:tgtEl>
                                          <p:spTgt spid="15"/>
                                        </p:tgtEl>
                                      </p:cBhvr>
                                    </p:cmd>
                                  </p:childTnLst>
                                </p:cTn>
                              </p:par>
                            </p:childTnLst>
                          </p:cTn>
                        </p:par>
                      </p:childTnLst>
                    </p:cTn>
                  </p:par>
                </p:childTnLst>
              </p:cTn>
              <p:nextCondLst>
                <p:cond evt="onClick" delay="0">
                  <p:tgtEl>
                    <p:spTgt spid="6"/>
                  </p:tgtEl>
                </p:cond>
              </p:nextCondLst>
            </p:seq>
            <p:audio>
              <p:cMediaNode vol="80000">
                <p:cTn id="48" fill="hold" display="0">
                  <p:stCondLst>
                    <p:cond delay="indefinite"/>
                  </p:stCondLst>
                  <p:endCondLst>
                    <p:cond evt="onStopAudio" delay="0">
                      <p:tgtEl>
                        <p:sldTgt/>
                      </p:tgtEl>
                    </p:cond>
                  </p:endCondLst>
                </p:cTn>
                <p:tgtEl>
                  <p:spTgt spid="13"/>
                </p:tgtEl>
              </p:cMediaNode>
            </p:audio>
            <p:audio>
              <p:cMediaNode vol="80000">
                <p:cTn id="49" fill="hold" display="0">
                  <p:stCondLst>
                    <p:cond delay="indefinite"/>
                  </p:stCondLst>
                  <p:endCondLst>
                    <p:cond evt="onStopAudio" delay="0">
                      <p:tgtEl>
                        <p:sldTgt/>
                      </p:tgtEl>
                    </p:cond>
                  </p:endCondLst>
                </p:cTn>
                <p:tgtEl>
                  <p:spTgt spid="14"/>
                </p:tgtEl>
              </p:cMediaNode>
            </p:audio>
            <p:audio>
              <p:cMediaNode vol="80000">
                <p:cTn id="50" fill="hold" display="0">
                  <p:stCondLst>
                    <p:cond delay="indefinite"/>
                  </p:stCondLst>
                  <p:endCondLst>
                    <p:cond evt="onStopAudio" delay="0">
                      <p:tgtEl>
                        <p:sldTgt/>
                      </p:tgtEl>
                    </p:cond>
                  </p:endCondLst>
                </p:cTn>
                <p:tgtEl>
                  <p:spTgt spid="15"/>
                </p:tgtEl>
              </p:cMediaNode>
            </p:audio>
            <p:audio>
              <p:cMediaNode vol="80000">
                <p:cTn id="51" fill="hold" display="0">
                  <p:stCondLst>
                    <p:cond delay="indefinite"/>
                  </p:stCondLst>
                  <p:endCondLst>
                    <p:cond evt="onStopAudio" delay="0">
                      <p:tgtEl>
                        <p:sldTgt/>
                      </p:tgtEl>
                    </p:cond>
                  </p:endCondLst>
                </p:cTn>
                <p:tgtEl>
                  <p:spTgt spid="16"/>
                </p:tgtEl>
              </p:cMediaNode>
            </p:audio>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 presetClass="mediacall" presetSubtype="0" fill="hold" nodeType="withEffect">
                                  <p:stCondLst>
                                    <p:cond delay="0"/>
                                  </p:stCondLst>
                                  <p:childTnLst>
                                    <p:cmd type="call" cmd="playFrom(0.0)">
                                      <p:cBhvr>
                                        <p:cTn id="59" dur="8080" fill="hold"/>
                                        <p:tgtEl>
                                          <p:spTgt spid="13"/>
                                        </p:tgtEl>
                                      </p:cBhvr>
                                    </p:cmd>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3" grpId="0"/>
      <p:bldP spid="5" grpId="0" animBg="1"/>
      <p:bldP spid="6" grpId="0" animBg="1"/>
      <p:bldP spid="7" grpId="0" animBg="1"/>
      <p:bldP spid="19"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587966" y="1714500"/>
                <a:ext cx="17014234" cy="2615460"/>
              </a:xfrm>
              <a:prstGeom prst="rect">
                <a:avLst/>
              </a:prstGeom>
              <a:noFill/>
            </p:spPr>
            <p:txBody>
              <a:bodyPr wrap="square" rtlCol="0">
                <a:spAutoFit/>
              </a:bodyPr>
              <a:lstStyle/>
              <a:p>
                <a:pPr lvl="0" algn="just">
                  <a:lnSpc>
                    <a:spcPct val="150000"/>
                  </a:lnSpc>
                  <a:spcBef>
                    <a:spcPts val="600"/>
                  </a:spcBef>
                  <a:spcAft>
                    <a:spcPts val="600"/>
                  </a:spcAft>
                </a:pPr>
                <a:r>
                  <a:rPr lang="vi-VN" sz="3700" b="1" smtClean="0">
                    <a:solidFill>
                      <a:prstClr val="black"/>
                    </a:solidFill>
                    <a:ea typeface="Times New Roman" panose="02020603050405020304" pitchFamily="18" charset="0"/>
                    <a:cs typeface="Arial" panose="020B0604020202020204" pitchFamily="34" charset="0"/>
                  </a:rPr>
                  <a:t>Câu 5. </a:t>
                </a:r>
                <a:r>
                  <a:rPr lang="vi-VN" sz="3700">
                    <a:solidFill>
                      <a:prstClr val="black"/>
                    </a:solidFill>
                    <a:ea typeface="Times New Roman" panose="02020603050405020304" pitchFamily="18" charset="0"/>
                    <a:cs typeface="Arial" panose="020B0604020202020204" pitchFamily="34" charset="0"/>
                  </a:rPr>
                  <a:t>Cho hình </a:t>
                </a:r>
                <a:r>
                  <a:rPr lang="vi-VN" sz="3700">
                    <a:solidFill>
                      <a:prstClr val="black"/>
                    </a:solidFill>
                    <a:ea typeface="Times New Roman" panose="02020603050405020304" pitchFamily="18" charset="0"/>
                    <a:cs typeface="Arial" panose="020B0604020202020204" pitchFamily="34" charset="0"/>
                  </a:rPr>
                  <a:t>chóp </a:t>
                </a:r>
                <a14:m>
                  <m:oMath xmlns:m="http://schemas.openxmlformats.org/officeDocument/2006/math">
                    <m:r>
                      <a:rPr lang="en-US" sz="37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𝑆</m:t>
                    </m:r>
                    <m:r>
                      <a:rPr lang="en-US" sz="37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7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𝐴𝐵𝐶</m:t>
                    </m:r>
                  </m:oMath>
                </a14:m>
                <a:r>
                  <a:rPr lang="vi-VN" sz="3700" smtClean="0">
                    <a:solidFill>
                      <a:prstClr val="black"/>
                    </a:solidFill>
                    <a:ea typeface="Times New Roman" panose="02020603050405020304" pitchFamily="18" charset="0"/>
                    <a:cs typeface="Arial" panose="020B0604020202020204" pitchFamily="34" charset="0"/>
                  </a:rPr>
                  <a:t> </a:t>
                </a:r>
                <a:r>
                  <a:rPr lang="vi-VN" sz="3700">
                    <a:solidFill>
                      <a:prstClr val="black"/>
                    </a:solidFill>
                    <a:ea typeface="Times New Roman" panose="02020603050405020304" pitchFamily="18" charset="0"/>
                    <a:cs typeface="Arial" panose="020B0604020202020204" pitchFamily="34" charset="0"/>
                  </a:rPr>
                  <a:t>có hai </a:t>
                </a:r>
                <a:r>
                  <a:rPr lang="vi-VN" sz="3700">
                    <a:solidFill>
                      <a:prstClr val="black"/>
                    </a:solidFill>
                    <a:ea typeface="Times New Roman" panose="02020603050405020304" pitchFamily="18" charset="0"/>
                    <a:cs typeface="Arial" panose="020B0604020202020204" pitchFamily="34" charset="0"/>
                  </a:rPr>
                  <a:t>mặt </a:t>
                </a:r>
                <a:r>
                  <a:rPr lang="vi-VN" sz="3700" smtClean="0">
                    <a:solidFill>
                      <a:prstClr val="black"/>
                    </a:solidFill>
                    <a:ea typeface="Times New Roman" panose="02020603050405020304" pitchFamily="18" charset="0"/>
                    <a:cs typeface="Arial" panose="020B0604020202020204" pitchFamily="34" charset="0"/>
                  </a:rPr>
                  <a:t>bên</a:t>
                </a:r>
                <a:r>
                  <a:rPr lang="en-US" sz="37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d>
                      <m:dPr>
                        <m:ctrlPr>
                          <a:rPr lang="en-US" sz="3700" i="1" smtClean="0">
                            <a:solidFill>
                              <a:prstClr val="black"/>
                            </a:solidFill>
                            <a:latin typeface="Cambria Math" panose="02040503050406030204" pitchFamily="18" charset="0"/>
                            <a:cs typeface="Arial" panose="020B0604020202020204" pitchFamily="34" charset="0"/>
                          </a:rPr>
                        </m:ctrlPr>
                      </m:dPr>
                      <m:e>
                        <m:r>
                          <a:rPr lang="en-US" sz="3700" b="0" i="1" smtClean="0">
                            <a:solidFill>
                              <a:prstClr val="black"/>
                            </a:solidFill>
                            <a:latin typeface="Cambria Math" panose="02040503050406030204" pitchFamily="18" charset="0"/>
                            <a:cs typeface="Arial" panose="020B0604020202020204" pitchFamily="34" charset="0"/>
                          </a:rPr>
                          <m:t>𝑆</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𝐴𝐵</m:t>
                        </m:r>
                      </m:e>
                    </m:d>
                  </m:oMath>
                </a14:m>
                <a:r>
                  <a:rPr lang="en-US" sz="3700" smtClean="0">
                    <a:solidFill>
                      <a:prstClr val="black"/>
                    </a:solidFill>
                    <a:ea typeface="Times New Roman" panose="02020603050405020304" pitchFamily="18" charset="0"/>
                    <a:cs typeface="Arial" panose="020B0604020202020204" pitchFamily="34" charset="0"/>
                  </a:rPr>
                  <a:t> </a:t>
                </a:r>
                <a:r>
                  <a:rPr lang="vi-VN" sz="3700" smtClean="0">
                    <a:solidFill>
                      <a:prstClr val="black"/>
                    </a:solidFill>
                    <a:ea typeface="Times New Roman" panose="02020603050405020304" pitchFamily="18" charset="0"/>
                    <a:cs typeface="Arial" panose="020B0604020202020204" pitchFamily="34" charset="0"/>
                  </a:rPr>
                  <a:t>và </a:t>
                </a:r>
                <a14:m>
                  <m:oMath xmlns:m="http://schemas.openxmlformats.org/officeDocument/2006/math">
                    <m:d>
                      <m:dPr>
                        <m:ctrlPr>
                          <a:rPr lang="en-US" sz="3700" i="1">
                            <a:solidFill>
                              <a:prstClr val="black"/>
                            </a:solidFill>
                            <a:latin typeface="Cambria Math" panose="02040503050406030204" pitchFamily="18" charset="0"/>
                            <a:cs typeface="Arial" panose="020B0604020202020204" pitchFamily="34" charset="0"/>
                          </a:rPr>
                        </m:ctrlPr>
                      </m:dPr>
                      <m:e>
                        <m:r>
                          <a:rPr lang="en-US" sz="3700" b="0" i="1" smtClean="0">
                            <a:solidFill>
                              <a:prstClr val="black"/>
                            </a:solidFill>
                            <a:latin typeface="Cambria Math" panose="02040503050406030204" pitchFamily="18" charset="0"/>
                            <a:cs typeface="Arial" panose="020B0604020202020204" pitchFamily="34" charset="0"/>
                          </a:rPr>
                          <m:t>𝑆</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𝐴𝐶</m:t>
                        </m:r>
                      </m:e>
                    </m:d>
                  </m:oMath>
                </a14:m>
                <a:r>
                  <a:rPr lang="en-US" sz="3700" smtClean="0">
                    <a:solidFill>
                      <a:prstClr val="black"/>
                    </a:solidFill>
                    <a:ea typeface="Times New Roman" panose="02020603050405020304" pitchFamily="18" charset="0"/>
                    <a:cs typeface="Arial" panose="020B0604020202020204" pitchFamily="34" charset="0"/>
                  </a:rPr>
                  <a:t> </a:t>
                </a:r>
                <a:r>
                  <a:rPr lang="vi-VN" sz="3700" smtClean="0">
                    <a:solidFill>
                      <a:prstClr val="black"/>
                    </a:solidFill>
                    <a:ea typeface="Times New Roman" panose="02020603050405020304" pitchFamily="18" charset="0"/>
                    <a:cs typeface="Arial" panose="020B0604020202020204" pitchFamily="34" charset="0"/>
                  </a:rPr>
                  <a:t>vuông </a:t>
                </a:r>
                <a:r>
                  <a:rPr lang="vi-VN" sz="3700">
                    <a:solidFill>
                      <a:prstClr val="black"/>
                    </a:solidFill>
                    <a:ea typeface="Times New Roman" panose="02020603050405020304" pitchFamily="18" charset="0"/>
                    <a:cs typeface="Arial" panose="020B0604020202020204" pitchFamily="34" charset="0"/>
                  </a:rPr>
                  <a:t>góc </a:t>
                </a:r>
                <a:r>
                  <a:rPr lang="vi-VN" sz="3700">
                    <a:solidFill>
                      <a:prstClr val="black"/>
                    </a:solidFill>
                    <a:ea typeface="Times New Roman" panose="02020603050405020304" pitchFamily="18" charset="0"/>
                    <a:cs typeface="Arial" panose="020B0604020202020204" pitchFamily="34" charset="0"/>
                  </a:rPr>
                  <a:t>với </a:t>
                </a:r>
                <a:r>
                  <a:rPr lang="vi-VN" sz="3700" smtClean="0">
                    <a:solidFill>
                      <a:prstClr val="black"/>
                    </a:solidFill>
                    <a:ea typeface="Times New Roman" panose="02020603050405020304" pitchFamily="18" charset="0"/>
                    <a:cs typeface="Arial" panose="020B0604020202020204" pitchFamily="34" charset="0"/>
                  </a:rPr>
                  <a:t>đáy</a:t>
                </a:r>
                <a:r>
                  <a:rPr lang="en-US" sz="37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d>
                      <m:dPr>
                        <m:ctrlPr>
                          <a:rPr lang="en-US" sz="3700" i="1">
                            <a:solidFill>
                              <a:prstClr val="black"/>
                            </a:solidFill>
                            <a:latin typeface="Cambria Math" panose="02040503050406030204" pitchFamily="18" charset="0"/>
                            <a:cs typeface="Arial" panose="020B0604020202020204" pitchFamily="34" charset="0"/>
                          </a:rPr>
                        </m:ctrlPr>
                      </m:dPr>
                      <m:e>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𝐴𝐵𝐶</m:t>
                        </m:r>
                      </m:e>
                    </m:d>
                  </m:oMath>
                </a14:m>
                <a:r>
                  <a:rPr lang="vi-VN" sz="3700" smtClean="0">
                    <a:solidFill>
                      <a:prstClr val="black"/>
                    </a:solidFill>
                    <a:ea typeface="Times New Roman" panose="02020603050405020304" pitchFamily="18" charset="0"/>
                    <a:cs typeface="Arial" panose="020B0604020202020204" pitchFamily="34" charset="0"/>
                  </a:rPr>
                  <a:t>, </a:t>
                </a:r>
                <a:r>
                  <a:rPr lang="vi-VN" sz="3700">
                    <a:solidFill>
                      <a:prstClr val="black"/>
                    </a:solidFill>
                    <a:ea typeface="Times New Roman" panose="02020603050405020304" pitchFamily="18" charset="0"/>
                    <a:cs typeface="Arial" panose="020B0604020202020204" pitchFamily="34" charset="0"/>
                  </a:rPr>
                  <a:t>tam giác</a:t>
                </a:r>
                <a:r>
                  <a:rPr lang="en-US" sz="37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𝐴𝐵𝐶</m:t>
                    </m:r>
                  </m:oMath>
                </a14:m>
                <a:r>
                  <a:rPr lang="en-US" sz="3700" smtClean="0">
                    <a:solidFill>
                      <a:prstClr val="black"/>
                    </a:solidFill>
                    <a:ea typeface="Times New Roman" panose="02020603050405020304" pitchFamily="18" charset="0"/>
                    <a:cs typeface="Arial" panose="020B0604020202020204" pitchFamily="34" charset="0"/>
                  </a:rPr>
                  <a:t> </a:t>
                </a:r>
                <a:r>
                  <a:rPr lang="vi-VN" sz="3700">
                    <a:solidFill>
                      <a:prstClr val="black"/>
                    </a:solidFill>
                    <a:ea typeface="Times New Roman" panose="02020603050405020304" pitchFamily="18" charset="0"/>
                    <a:cs typeface="Arial" panose="020B0604020202020204" pitchFamily="34" charset="0"/>
                  </a:rPr>
                  <a:t>vuông cân ở</a:t>
                </a:r>
                <a:r>
                  <a:rPr lang="en-US" sz="37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𝐴</m:t>
                    </m:r>
                  </m:oMath>
                </a14:m>
                <a:r>
                  <a:rPr lang="en-US" sz="3700" smtClean="0">
                    <a:solidFill>
                      <a:prstClr val="black"/>
                    </a:solidFill>
                    <a:ea typeface="Times New Roman" panose="02020603050405020304" pitchFamily="18" charset="0"/>
                    <a:cs typeface="Arial" panose="020B0604020202020204" pitchFamily="34" charset="0"/>
                  </a:rPr>
                  <a:t> </a:t>
                </a:r>
                <a:r>
                  <a:rPr lang="vi-VN" sz="3700">
                    <a:solidFill>
                      <a:prstClr val="black"/>
                    </a:solidFill>
                    <a:ea typeface="Times New Roman" panose="02020603050405020304" pitchFamily="18" charset="0"/>
                    <a:cs typeface="Arial" panose="020B0604020202020204" pitchFamily="34" charset="0"/>
                  </a:rPr>
                  <a:t>và có </a:t>
                </a:r>
                <a:r>
                  <a:rPr lang="vi-VN" sz="3700">
                    <a:solidFill>
                      <a:prstClr val="black"/>
                    </a:solidFill>
                    <a:ea typeface="Times New Roman" panose="02020603050405020304" pitchFamily="18" charset="0"/>
                    <a:cs typeface="Arial" panose="020B0604020202020204" pitchFamily="34" charset="0"/>
                  </a:rPr>
                  <a:t>đường </a:t>
                </a:r>
                <a:r>
                  <a:rPr lang="vi-VN" sz="3700" smtClean="0">
                    <a:solidFill>
                      <a:prstClr val="black"/>
                    </a:solidFill>
                    <a:ea typeface="Times New Roman" panose="02020603050405020304" pitchFamily="18" charset="0"/>
                    <a:cs typeface="Arial" panose="020B0604020202020204" pitchFamily="34" charset="0"/>
                  </a:rPr>
                  <a:t>cao</a:t>
                </a:r>
                <a:r>
                  <a:rPr lang="en-US" sz="37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𝐴</m:t>
                    </m:r>
                    <m:r>
                      <a:rPr lang="en-US" sz="37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𝐻</m:t>
                    </m:r>
                    <m:r>
                      <a:rPr lang="en-US" sz="37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d>
                      <m:dPr>
                        <m:ctrlPr>
                          <a:rPr lang="en-US" sz="3700" b="0" i="1" smtClean="0">
                            <a:solidFill>
                              <a:prstClr val="black"/>
                            </a:solidFill>
                            <a:latin typeface="Cambria Math" panose="02040503050406030204" pitchFamily="18" charset="0"/>
                            <a:cs typeface="Arial" panose="020B0604020202020204" pitchFamily="34" charset="0"/>
                          </a:rPr>
                        </m:ctrlPr>
                      </m:dPr>
                      <m:e>
                        <m:r>
                          <a:rPr lang="en-US" sz="3700" b="0" i="1" smtClean="0">
                            <a:solidFill>
                              <a:prstClr val="black"/>
                            </a:solidFill>
                            <a:latin typeface="Cambria Math" panose="02040503050406030204" pitchFamily="18" charset="0"/>
                            <a:cs typeface="Arial" panose="020B0604020202020204" pitchFamily="34" charset="0"/>
                          </a:rPr>
                          <m:t>𝐻</m:t>
                        </m:r>
                        <m:r>
                          <a:rPr lang="en-US" sz="3700" b="0" i="1" smtClean="0">
                            <a:solidFill>
                              <a:prstClr val="black"/>
                            </a:solidFill>
                            <a:latin typeface="Cambria Math" panose="02040503050406030204" pitchFamily="18" charset="0"/>
                            <a:cs typeface="Arial" panose="020B0604020202020204" pitchFamily="34" charset="0"/>
                          </a:rPr>
                          <m:t> </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𝜖</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𝐵𝐶</m:t>
                        </m:r>
                      </m:e>
                    </m:d>
                  </m:oMath>
                </a14:m>
                <a:r>
                  <a:rPr lang="vi-VN" sz="3700" smtClean="0">
                    <a:solidFill>
                      <a:prstClr val="black"/>
                    </a:solidFill>
                    <a:ea typeface="Times New Roman" panose="02020603050405020304" pitchFamily="18" charset="0"/>
                    <a:cs typeface="Arial" panose="020B0604020202020204" pitchFamily="34" charset="0"/>
                  </a:rPr>
                  <a:t>. </a:t>
                </a:r>
                <a:r>
                  <a:rPr lang="vi-VN" sz="3700">
                    <a:solidFill>
                      <a:prstClr val="black"/>
                    </a:solidFill>
                    <a:ea typeface="Times New Roman" panose="02020603050405020304" pitchFamily="18" charset="0"/>
                    <a:cs typeface="Arial" panose="020B0604020202020204" pitchFamily="34" charset="0"/>
                  </a:rPr>
                  <a:t>Gọi </a:t>
                </a:r>
                <a14:m>
                  <m:oMath xmlns:m="http://schemas.openxmlformats.org/officeDocument/2006/math">
                    <m:r>
                      <a:rPr lang="en-US" sz="37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m:t>
                    </m:r>
                  </m:oMath>
                </a14:m>
                <a:r>
                  <a:rPr lang="vi-VN" sz="3700">
                    <a:solidFill>
                      <a:prstClr val="black"/>
                    </a:solidFill>
                    <a:ea typeface="Times New Roman" panose="02020603050405020304" pitchFamily="18" charset="0"/>
                    <a:cs typeface="Arial" panose="020B0604020202020204" pitchFamily="34" charset="0"/>
                  </a:rPr>
                  <a:t> là hình chiếu vuông </a:t>
                </a:r>
                <a:r>
                  <a:rPr lang="vi-VN" sz="3700">
                    <a:solidFill>
                      <a:prstClr val="black"/>
                    </a:solidFill>
                    <a:ea typeface="Times New Roman" panose="02020603050405020304" pitchFamily="18" charset="0"/>
                    <a:cs typeface="Arial" panose="020B0604020202020204" pitchFamily="34" charset="0"/>
                  </a:rPr>
                  <a:t>góc </a:t>
                </a:r>
                <a:r>
                  <a:rPr lang="vi-VN" sz="3700" smtClean="0">
                    <a:solidFill>
                      <a:prstClr val="black"/>
                    </a:solidFill>
                    <a:ea typeface="Times New Roman" panose="02020603050405020304" pitchFamily="18" charset="0"/>
                    <a:cs typeface="Arial" panose="020B0604020202020204" pitchFamily="34" charset="0"/>
                  </a:rPr>
                  <a:t>của</a:t>
                </a:r>
                <a:r>
                  <a:rPr lang="en-US" sz="37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𝐴</m:t>
                    </m:r>
                  </m:oMath>
                </a14:m>
                <a:r>
                  <a:rPr lang="en-US" sz="3700" smtClean="0">
                    <a:solidFill>
                      <a:prstClr val="black"/>
                    </a:solidFill>
                    <a:ea typeface="Times New Roman" panose="02020603050405020304" pitchFamily="18" charset="0"/>
                    <a:cs typeface="Arial" panose="020B0604020202020204" pitchFamily="34" charset="0"/>
                  </a:rPr>
                  <a:t> </a:t>
                </a:r>
                <a:r>
                  <a:rPr lang="vi-VN" sz="3700" smtClean="0">
                    <a:solidFill>
                      <a:prstClr val="black"/>
                    </a:solidFill>
                    <a:ea typeface="Times New Roman" panose="02020603050405020304" pitchFamily="18" charset="0"/>
                    <a:cs typeface="Arial" panose="020B0604020202020204" pitchFamily="34" charset="0"/>
                  </a:rPr>
                  <a:t>lên</a:t>
                </a:r>
                <a:r>
                  <a:rPr lang="en-US" sz="370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d>
                      <m:dPr>
                        <m:ctrlPr>
                          <a:rPr lang="en-US" sz="3700" i="1">
                            <a:solidFill>
                              <a:prstClr val="black"/>
                            </a:solidFill>
                            <a:latin typeface="Cambria Math" panose="02040503050406030204" pitchFamily="18" charset="0"/>
                            <a:cs typeface="Arial" panose="020B0604020202020204" pitchFamily="34" charset="0"/>
                          </a:rPr>
                        </m:ctrlPr>
                      </m:dPr>
                      <m:e>
                        <m:r>
                          <a:rPr lang="en-US" sz="3700" i="1">
                            <a:solidFill>
                              <a:prstClr val="black"/>
                            </a:solidFill>
                            <a:latin typeface="Cambria Math" panose="02040503050406030204" pitchFamily="18" charset="0"/>
                            <a:cs typeface="Arial" panose="020B0604020202020204" pitchFamily="34" charset="0"/>
                          </a:rPr>
                          <m:t>𝑆</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𝐵</m:t>
                        </m:r>
                        <m:r>
                          <a:rPr lang="en-US" sz="37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𝐶</m:t>
                        </m:r>
                      </m:e>
                    </m:d>
                  </m:oMath>
                </a14:m>
                <a:r>
                  <a:rPr lang="vi-VN" sz="3700" smtClean="0">
                    <a:solidFill>
                      <a:prstClr val="black"/>
                    </a:solidFill>
                    <a:ea typeface="Times New Roman" panose="02020603050405020304" pitchFamily="18" charset="0"/>
                    <a:cs typeface="Arial" panose="020B0604020202020204" pitchFamily="34" charset="0"/>
                  </a:rPr>
                  <a:t>. </a:t>
                </a:r>
                <a:r>
                  <a:rPr lang="vi-VN" sz="3700">
                    <a:solidFill>
                      <a:prstClr val="black"/>
                    </a:solidFill>
                    <a:ea typeface="Times New Roman" panose="02020603050405020304" pitchFamily="18" charset="0"/>
                    <a:cs typeface="Arial" panose="020B0604020202020204" pitchFamily="34" charset="0"/>
                  </a:rPr>
                  <a:t>Khẳng định nào sau đây </a:t>
                </a:r>
                <a:r>
                  <a:rPr lang="vi-VN" sz="3700" b="1">
                    <a:solidFill>
                      <a:prstClr val="black"/>
                    </a:solidFill>
                    <a:ea typeface="Times New Roman" panose="02020603050405020304" pitchFamily="18" charset="0"/>
                    <a:cs typeface="Arial" panose="020B0604020202020204" pitchFamily="34" charset="0"/>
                  </a:rPr>
                  <a:t>đúng</a:t>
                </a:r>
                <a:r>
                  <a:rPr lang="vi-VN" sz="3700">
                    <a:solidFill>
                      <a:prstClr val="black"/>
                    </a:solidFill>
                    <a:ea typeface="Times New Roman" panose="02020603050405020304" pitchFamily="18" charset="0"/>
                    <a:cs typeface="Arial" panose="020B0604020202020204" pitchFamily="34" charset="0"/>
                  </a:rPr>
                  <a:t>?</a:t>
                </a:r>
                <a:endParaRPr kumimoji="0" lang="en-US" sz="370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587966" y="1714500"/>
                <a:ext cx="17014234" cy="2615460"/>
              </a:xfrm>
              <a:prstGeom prst="rect">
                <a:avLst/>
              </a:prstGeom>
              <a:blipFill>
                <a:blip r:embed="rId7"/>
                <a:stretch>
                  <a:fillRect l="-1110" r="-1110" b="-55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4419601" y="4768827"/>
                <a:ext cx="9435178" cy="994439"/>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lvl="0">
                  <a:lnSpc>
                    <a:spcPct val="150000"/>
                  </a:lnSpc>
                  <a:tabLst>
                    <a:tab pos="180340" algn="l"/>
                    <a:tab pos="685800" algn="l"/>
                    <a:tab pos="3420745" algn="l"/>
                    <a:tab pos="3733800" algn="l"/>
                  </a:tabLst>
                </a:pPr>
                <a: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a:t>
                </a:r>
                <a:r>
                  <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𝑆𝐶</m:t>
                    </m:r>
                    <m:r>
                      <a:rPr lang="en-US" sz="40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b="0" i="1" kern="10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𝐴𝐵𝐶</m:t>
                        </m:r>
                      </m:e>
                    </m:d>
                  </m:oMath>
                </a14:m>
                <a: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4419601" y="4768827"/>
                <a:ext cx="9435178" cy="994439"/>
              </a:xfrm>
              <a:prstGeom prst="rect">
                <a:avLst/>
              </a:prstGeom>
              <a:blipFill>
                <a:blip r:embed="rId8"/>
                <a:stretch>
                  <a:fillRect l="-194" b="-12195"/>
                </a:stretch>
              </a:blipFill>
              <a:ln>
                <a:solidFill>
                  <a:srgbClr val="FF7C8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4419602" y="8908119"/>
                <a:ext cx="9435178" cy="998863"/>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marR="0" lvl="0" indent="0" algn="l" defTabSz="914400" rtl="0" eaLnBrk="1" fontAlgn="auto" latinLnBrk="0" hangingPunct="1">
                  <a:lnSpc>
                    <a:spcPct val="150000"/>
                  </a:lnSpc>
                  <a:spcBef>
                    <a:spcPts val="0"/>
                  </a:spcBef>
                  <a:spcAft>
                    <a:spcPts val="0"/>
                  </a:spcAft>
                  <a:buClrTx/>
                  <a:buSzTx/>
                  <a:buFontTx/>
                  <a:buNone/>
                  <a:tabLst>
                    <a:tab pos="180340" algn="l"/>
                    <a:tab pos="685800" algn="l"/>
                    <a:tab pos="3420745" algn="l"/>
                    <a:tab pos="3733800" algn="l"/>
                  </a:tabLst>
                  <a:defRPr/>
                </a:pPr>
                <a14:m>
                  <m:oMath xmlns:m="http://schemas.openxmlformats.org/officeDocument/2006/math">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D</m:t>
                    </m:r>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m:t>
                    </m:r>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G</m:t>
                    </m:r>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ó</m:t>
                    </m:r>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c</m:t>
                    </m:r>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m:t>
                    </m:r>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gi</m:t>
                    </m:r>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ữ</m:t>
                    </m:r>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a</m:t>
                    </m:r>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m:t>
                    </m:r>
                    <m:d>
                      <m:d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3800" b="0" i="1" u="none" strike="noStrike" kern="1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𝑆𝐵𝐶</m:t>
                        </m:r>
                      </m:e>
                    </m:d>
                    <m:r>
                      <a:rPr kumimoji="0" lang="en-US" sz="3800" b="0" i="1" u="none" strike="noStrike" kern="1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v</m:t>
                    </m:r>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à</m:t>
                    </m:r>
                    <m:r>
                      <m:rPr>
                        <m:nor/>
                      </m:rPr>
                      <a:rPr kumimoji="0" lang="en-US" sz="3800" b="0" i="0" u="none" strike="noStrike" kern="100" cap="none" spc="0" normalizeH="0" baseline="0" noProof="0">
                        <a:ln>
                          <a:noFill/>
                        </a:ln>
                        <a:solidFill>
                          <a:prstClr val="black"/>
                        </a:solidFill>
                        <a:effectLst/>
                        <a:uLnTx/>
                        <a:uFillTx/>
                        <a:latin typeface="Calibri"/>
                        <a:ea typeface="Calibri" panose="020F0502020204030204" pitchFamily="34" charset="0"/>
                        <a:cs typeface="Arial" panose="020B0604020202020204" pitchFamily="34" charset="0"/>
                      </a:rPr>
                      <m:t> </m:t>
                    </m:r>
                    <m:d>
                      <m:d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kumimoji="0" lang="en-US" sz="3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𝐴𝐵𝐶</m:t>
                        </m:r>
                      </m:e>
                    </m:d>
                  </m:oMath>
                </a14:m>
                <a: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a:t>
                </a:r>
                <a:r>
                  <a:rPr kumimoji="0" lang="en-US" sz="3800" b="0" i="0" u="none" strike="noStrike" kern="1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góc </a:t>
                </a:r>
                <a14:m>
                  <m:oMath xmlns:m="http://schemas.openxmlformats.org/officeDocument/2006/math">
                    <m:acc>
                      <m:accPr>
                        <m:chr m:val="̂"/>
                        <m:ctrlPr>
                          <a:rPr kumimoji="0" lang="en-US" sz="3800" b="0" i="1" u="none" strike="noStrike" kern="1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3800" b="0" i="1" u="none" strike="noStrike" kern="1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𝑆𝐵𝐴</m:t>
                        </m:r>
                      </m:e>
                    </m:acc>
                  </m:oMath>
                </a14:m>
                <a:endPar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4419602" y="8908119"/>
                <a:ext cx="9435178" cy="998863"/>
              </a:xfrm>
              <a:prstGeom prst="rect">
                <a:avLst/>
              </a:prstGeom>
              <a:blipFill>
                <a:blip r:embed="rId9"/>
                <a:stretch>
                  <a:fillRect b="-11515"/>
                </a:stretch>
              </a:blipFill>
              <a:ln>
                <a:solidFill>
                  <a:srgbClr val="FF7C8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4419601" y="7526804"/>
                <a:ext cx="9435178" cy="969496"/>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marR="0" lvl="0" indent="0" algn="l" defTabSz="914400" rtl="0" eaLnBrk="1" fontAlgn="auto" latinLnBrk="0" hangingPunct="1">
                  <a:lnSpc>
                    <a:spcPct val="150000"/>
                  </a:lnSpc>
                  <a:spcBef>
                    <a:spcPts val="0"/>
                  </a:spcBef>
                  <a:spcAft>
                    <a:spcPts val="0"/>
                  </a:spcAft>
                  <a:buClrTx/>
                  <a:buSzTx/>
                  <a:buFontTx/>
                  <a:buNone/>
                  <a:tabLst>
                    <a:tab pos="180340" algn="l"/>
                    <a:tab pos="685800" algn="l"/>
                    <a:tab pos="3420745" algn="l"/>
                    <a:tab pos="3733800" algn="l"/>
                  </a:tabLst>
                  <a:defRPr/>
                </a:pPr>
                <a14:m>
                  <m:oMathPara xmlns:m="http://schemas.openxmlformats.org/officeDocument/2006/math">
                    <m:oMathParaPr>
                      <m:jc m:val="left"/>
                    </m:oMathParaPr>
                    <m:oMath xmlns:m="http://schemas.openxmlformats.org/officeDocument/2006/math">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C</m:t>
                      </m:r>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m:t>
                      </m:r>
                      <m:r>
                        <a:rPr kumimoji="0" lang="en-US" sz="3800" b="0" i="1" u="none" strike="noStrike" kern="1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𝑂</m:t>
                      </m:r>
                      <m:r>
                        <a:rPr kumimoji="0" lang="en-US" sz="3800" b="0" i="1" u="none" strike="noStrike" kern="1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3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𝜖</m:t>
                      </m:r>
                      <m:r>
                        <a:rPr kumimoji="0" lang="en-US" sz="3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r>
                        <a:rPr kumimoji="0" lang="en-US" sz="3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𝑆𝐶</m:t>
                      </m:r>
                    </m:oMath>
                  </m:oMathPara>
                </a14:m>
                <a:endPar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4419601" y="7526804"/>
                <a:ext cx="9435178" cy="969496"/>
              </a:xfrm>
              <a:prstGeom prst="rect">
                <a:avLst/>
              </a:prstGeom>
              <a:blipFill>
                <a:blip r:embed="rId10"/>
                <a:stretch>
                  <a:fillRect/>
                </a:stretch>
              </a:blipFill>
              <a:ln>
                <a:solidFill>
                  <a:srgbClr val="FF7C80"/>
                </a:solidFill>
              </a:ln>
            </p:spPr>
            <p:txBody>
              <a:bodyPr/>
              <a:lstStyle/>
              <a:p>
                <a:r>
                  <a:rPr lang="en-US">
                    <a:noFill/>
                  </a:rPr>
                  <a:t> </a:t>
                </a:r>
              </a:p>
            </p:txBody>
          </p:sp>
        </mc:Fallback>
      </mc:AlternateContent>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261221" y="4533900"/>
            <a:ext cx="1369179" cy="1369179"/>
          </a:xfrm>
          <a:prstGeom prst="rect">
            <a:avLst/>
          </a:prstGeom>
        </p:spPr>
      </p:pic>
      <p:pic>
        <p:nvPicPr>
          <p:cNvPr id="11" name="Picture 10"/>
          <p:cNvPicPr>
            <a:picLocks noChangeAspect="1"/>
          </p:cNvPicPr>
          <p:nvPr/>
        </p:nvPicPr>
        <p:blipFill>
          <a:blip r:embed="rId11">
            <a:extLst>
              <a:ext uri="{BEBA8EAE-BF5A-486C-A8C5-ECC9F3942E4B}">
                <a14:imgProps xmlns:a14="http://schemas.microsoft.com/office/drawing/2010/main">
                  <a14:imgLayer r:embed="rId12">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261221" y="8795211"/>
            <a:ext cx="1319210" cy="1319210"/>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261222" y="7270509"/>
            <a:ext cx="1369178" cy="1369178"/>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438058" y="2034987"/>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9621500" y="3757301"/>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0438058" y="7833204"/>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9621500" y="5953922"/>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9" name="TextBox 18"/>
              <p:cNvSpPr txBox="1"/>
              <p:nvPr/>
            </p:nvSpPr>
            <p:spPr>
              <a:xfrm>
                <a:off x="4406610" y="6145489"/>
                <a:ext cx="9448169" cy="969496"/>
              </a:xfrm>
              <a:prstGeom prst="rect">
                <a:avLst/>
              </a:prstGeom>
              <a:solidFill>
                <a:srgbClr val="FF7C80"/>
              </a:solidFill>
              <a:ln>
                <a:solidFill>
                  <a:srgbClr val="FF7C8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80340" marR="0" lvl="0" indent="0" algn="l" defTabSz="914400" rtl="0" eaLnBrk="1" fontAlgn="auto" latinLnBrk="0" hangingPunct="1">
                  <a:lnSpc>
                    <a:spcPct val="150000"/>
                  </a:lnSpc>
                  <a:spcBef>
                    <a:spcPts val="0"/>
                  </a:spcBef>
                  <a:spcAft>
                    <a:spcPts val="0"/>
                  </a:spcAft>
                  <a:buClrTx/>
                  <a:buSzTx/>
                  <a:buFontTx/>
                  <a:buNone/>
                  <a:tabLst>
                    <a:tab pos="180340" algn="l"/>
                    <a:tab pos="685800" algn="l"/>
                    <a:tab pos="3420745" algn="l"/>
                    <a:tab pos="3733800" algn="l"/>
                  </a:tabLst>
                  <a:defRPr/>
                </a:pPr>
                <a14:m>
                  <m:oMathPara xmlns:m="http://schemas.openxmlformats.org/officeDocument/2006/math">
                    <m:oMathParaPr>
                      <m:jc m:val="left"/>
                    </m:oMathParaPr>
                    <m:oMath xmlns:m="http://schemas.openxmlformats.org/officeDocument/2006/math">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B</m:t>
                      </m:r>
                      <m:r>
                        <m:rPr>
                          <m:nor/>
                        </m:rPr>
                        <a:rPr kumimoji="0" lang="en-US" sz="38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m:t>
                      </m:r>
                      <m:d>
                        <m:d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3800" b="0" i="1" u="none" strike="noStrike" kern="1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𝑆𝐴𝐻</m:t>
                          </m:r>
                        </m:e>
                      </m:d>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kumimoji="0" lang="en-US" sz="3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𝑆𝐵𝐶</m:t>
                          </m:r>
                        </m:e>
                      </m:d>
                    </m:oMath>
                  </m:oMathPara>
                </a14:m>
                <a:endParaRPr kumimoji="0" lang="en-US" sz="3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4406610" y="6145489"/>
                <a:ext cx="9448169" cy="969496"/>
              </a:xfrm>
              <a:prstGeom prst="rect">
                <a:avLst/>
              </a:prstGeom>
              <a:blipFill>
                <a:blip r:embed="rId14"/>
                <a:stretch>
                  <a:fillRect/>
                </a:stretch>
              </a:blipFill>
              <a:ln>
                <a:solidFill>
                  <a:srgbClr val="FF7C80"/>
                </a:solidFill>
              </a:ln>
            </p:spPr>
            <p:txBody>
              <a:bodyPr/>
              <a:lstStyle/>
              <a:p>
                <a:r>
                  <a:rPr lang="en-US">
                    <a:noFill/>
                  </a:rPr>
                  <a:t> </a:t>
                </a:r>
              </a:p>
            </p:txBody>
          </p:sp>
        </mc:Fallback>
      </mc:AlternateContent>
      <p:pic>
        <p:nvPicPr>
          <p:cNvPr id="20" name="c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984864" y="5763266"/>
            <a:ext cx="2489610" cy="2782064"/>
          </a:xfrm>
          <a:prstGeom prst="rect">
            <a:avLst/>
          </a:prstGeom>
        </p:spPr>
      </p:pic>
    </p:spTree>
    <p:extLst>
      <p:ext uri="{BB962C8B-B14F-4D97-AF65-F5344CB8AC3E}">
        <p14:creationId xmlns:p14="http://schemas.microsoft.com/office/powerpoint/2010/main" val="173116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500"/>
                                        <p:tgtEl>
                                          <p:spTgt spid="19"/>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 presetClass="mediacall" presetSubtype="0" fill="hold" nodeType="withEffect">
                                  <p:stCondLst>
                                    <p:cond delay="0"/>
                                  </p:stCondLst>
                                  <p:childTnLst>
                                    <p:cmd type="call" cmd="playFrom(0.0)">
                                      <p:cBhvr>
                                        <p:cTn id="31" dur="8080" fill="hold"/>
                                        <p:tgtEl>
                                          <p:spTgt spid="14"/>
                                        </p:tgtEl>
                                      </p:cBhvr>
                                    </p:cmd>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 presetClass="mediacall" presetSubtype="0" fill="hold" nodeType="withEffect">
                                  <p:stCondLst>
                                    <p:cond delay="0"/>
                                  </p:stCondLst>
                                  <p:childTnLst>
                                    <p:cmd type="call" cmd="playFrom(0.0)">
                                      <p:cBhvr>
                                        <p:cTn id="39" dur="8080" fill="hold"/>
                                        <p:tgtEl>
                                          <p:spTgt spid="16"/>
                                        </p:tgtEl>
                                      </p:cBhvr>
                                    </p:cmd>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 presetClass="mediacall" presetSubtype="0" fill="hold" nodeType="withEffect">
                                  <p:stCondLst>
                                    <p:cond delay="0"/>
                                  </p:stCondLst>
                                  <p:childTnLst>
                                    <p:cmd type="call" cmd="playFrom(0.0)">
                                      <p:cBhvr>
                                        <p:cTn id="47" dur="8080" fill="hold"/>
                                        <p:tgtEl>
                                          <p:spTgt spid="15"/>
                                        </p:tgtEl>
                                      </p:cBhvr>
                                    </p:cmd>
                                  </p:childTnLst>
                                </p:cTn>
                              </p:par>
                            </p:childTnLst>
                          </p:cTn>
                        </p:par>
                      </p:childTnLst>
                    </p:cTn>
                  </p:par>
                </p:childTnLst>
              </p:cTn>
              <p:nextCondLst>
                <p:cond evt="onClick" delay="0">
                  <p:tgtEl>
                    <p:spTgt spid="6"/>
                  </p:tgtEl>
                </p:cond>
              </p:nextCondLst>
            </p:seq>
            <p:audio>
              <p:cMediaNode vol="80000">
                <p:cTn id="48" fill="hold" display="0">
                  <p:stCondLst>
                    <p:cond delay="indefinite"/>
                  </p:stCondLst>
                  <p:endCondLst>
                    <p:cond evt="onStopAudio" delay="0">
                      <p:tgtEl>
                        <p:sldTgt/>
                      </p:tgtEl>
                    </p:cond>
                  </p:endCondLst>
                </p:cTn>
                <p:tgtEl>
                  <p:spTgt spid="13"/>
                </p:tgtEl>
              </p:cMediaNode>
            </p:audio>
            <p:audio>
              <p:cMediaNode vol="80000">
                <p:cTn id="49" fill="hold" display="0">
                  <p:stCondLst>
                    <p:cond delay="indefinite"/>
                  </p:stCondLst>
                  <p:endCondLst>
                    <p:cond evt="onStopAudio" delay="0">
                      <p:tgtEl>
                        <p:sldTgt/>
                      </p:tgtEl>
                    </p:cond>
                  </p:endCondLst>
                </p:cTn>
                <p:tgtEl>
                  <p:spTgt spid="14"/>
                </p:tgtEl>
              </p:cMediaNode>
            </p:audio>
            <p:audio>
              <p:cMediaNode vol="80000">
                <p:cTn id="50" fill="hold" display="0">
                  <p:stCondLst>
                    <p:cond delay="indefinite"/>
                  </p:stCondLst>
                  <p:endCondLst>
                    <p:cond evt="onStopAudio" delay="0">
                      <p:tgtEl>
                        <p:sldTgt/>
                      </p:tgtEl>
                    </p:cond>
                  </p:endCondLst>
                </p:cTn>
                <p:tgtEl>
                  <p:spTgt spid="15"/>
                </p:tgtEl>
              </p:cMediaNode>
            </p:audio>
            <p:audio>
              <p:cMediaNode vol="80000">
                <p:cTn id="51" fill="hold" display="0">
                  <p:stCondLst>
                    <p:cond delay="indefinite"/>
                  </p:stCondLst>
                  <p:endCondLst>
                    <p:cond evt="onStopAudio" delay="0">
                      <p:tgtEl>
                        <p:sldTgt/>
                      </p:tgtEl>
                    </p:cond>
                  </p:endCondLst>
                </p:cTn>
                <p:tgtEl>
                  <p:spTgt spid="16"/>
                </p:tgtEl>
              </p:cMediaNode>
            </p:audio>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 presetClass="mediacall" presetSubtype="0" fill="hold" nodeType="withEffect">
                                  <p:stCondLst>
                                    <p:cond delay="0"/>
                                  </p:stCondLst>
                                  <p:childTnLst>
                                    <p:cmd type="call" cmd="playFrom(0.0)">
                                      <p:cBhvr>
                                        <p:cTn id="59" dur="8080" fill="hold"/>
                                        <p:tgtEl>
                                          <p:spTgt spid="13"/>
                                        </p:tgtEl>
                                      </p:cBhvr>
                                    </p:cmd>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3" grpId="0"/>
      <p:bldP spid="5" grpId="0" animBg="1"/>
      <p:bldP spid="6" grpId="0" animBg="1"/>
      <p:bldP spid="7" grpId="0" animBg="1"/>
      <p:bldP spid="19"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rot="5400000">
            <a:off x="-8882220" y="5457225"/>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p:cNvPicPr>
            <a:picLocks noChangeAspect="1"/>
          </p:cNvPicPr>
          <p:nvPr/>
        </p:nvPicPr>
        <p:blipFill>
          <a:blip r:embed="rId3"/>
          <a:stretch>
            <a:fillRect/>
          </a:stretch>
        </p:blipFill>
        <p:spPr>
          <a:xfrm>
            <a:off x="16892450" y="4695716"/>
            <a:ext cx="1088858" cy="1200947"/>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1371600" y="126332"/>
                <a:ext cx="16611600" cy="4738348"/>
              </a:xfrm>
              <a:prstGeom prst="rect">
                <a:avLst/>
              </a:prstGeom>
            </p:spPr>
            <p:txBody>
              <a:bodyPr wrap="square">
                <a:spAutoFit/>
              </a:bodyPr>
              <a:lstStyle/>
              <a:p>
                <a:pPr algn="just">
                  <a:lnSpc>
                    <a:spcPct val="150000"/>
                  </a:lnSpc>
                  <a:buClr>
                    <a:srgbClr val="000000"/>
                  </a:buClr>
                  <a:buFont typeface="Arial"/>
                  <a:buNone/>
                </a:pPr>
                <a:r>
                  <a:rPr lang="en-US" sz="36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Bài </a:t>
                </a:r>
                <a:r>
                  <a:rPr lang="en-US" sz="3600" b="1">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tập </a:t>
                </a:r>
                <a:r>
                  <a:rPr lang="en-US" sz="36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7.16 </a:t>
                </a:r>
                <a:r>
                  <a:rPr lang="en-US" sz="3600" b="1">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(SGK – </a:t>
                </a:r>
                <a:r>
                  <a:rPr lang="en-US" sz="36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tr53</a:t>
                </a:r>
                <a:r>
                  <a:rPr lang="en-US" sz="36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a:t>
                </a:r>
                <a:r>
                  <a:rPr lang="vi-VN" sz="36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3600" kern="0">
                    <a:solidFill>
                      <a:srgbClr val="000000"/>
                    </a:solidFill>
                    <a:latin typeface="Arial" panose="020B0604020202020204" pitchFamily="34" charset="0"/>
                    <a:cs typeface="Arial" panose="020B0604020202020204" pitchFamily="34" charset="0"/>
                    <a:sym typeface="Arial"/>
                  </a:rPr>
                  <a:t>Cho hình chóp </a:t>
                </a:r>
                <a14:m>
                  <m:oMath xmlns:m="http://schemas.openxmlformats.org/officeDocument/2006/math">
                    <m:r>
                      <a:rPr lang="en-US" sz="3600" i="1" kern="0" smtClean="0">
                        <a:solidFill>
                          <a:srgbClr val="000000"/>
                        </a:solidFill>
                        <a:latin typeface="Cambria Math" panose="02040503050406030204" pitchFamily="18" charset="0"/>
                        <a:cs typeface="Arial" panose="020B0604020202020204" pitchFamily="34" charset="0"/>
                        <a:sym typeface="Arial"/>
                      </a:rPr>
                      <m:t>𝑆</m:t>
                    </m:r>
                    <m:r>
                      <a:rPr lang="en-US" sz="3600" i="1" kern="0" smtClean="0">
                        <a:solidFill>
                          <a:srgbClr val="000000"/>
                        </a:solidFill>
                        <a:latin typeface="Cambria Math" panose="02040503050406030204" pitchFamily="18" charset="0"/>
                        <a:cs typeface="Arial" panose="020B0604020202020204" pitchFamily="34" charset="0"/>
                        <a:sym typeface="Arial"/>
                      </a:rPr>
                      <m:t>.</m:t>
                    </m:r>
                    <m:r>
                      <a:rPr lang="en-US" sz="3600" i="1" kern="0" smtClean="0">
                        <a:solidFill>
                          <a:srgbClr val="000000"/>
                        </a:solidFill>
                        <a:latin typeface="Cambria Math" panose="02040503050406030204" pitchFamily="18" charset="0"/>
                        <a:cs typeface="Arial" panose="020B0604020202020204" pitchFamily="34" charset="0"/>
                        <a:sym typeface="Arial"/>
                      </a:rPr>
                      <m:t>𝐴𝐵𝐶</m:t>
                    </m:r>
                  </m:oMath>
                </a14:m>
                <a:r>
                  <a:rPr lang="en-US" sz="3600" kern="0">
                    <a:solidFill>
                      <a:srgbClr val="000000"/>
                    </a:solidFill>
                    <a:latin typeface="Arial" panose="020B0604020202020204" pitchFamily="34" charset="0"/>
                    <a:cs typeface="Arial" panose="020B0604020202020204" pitchFamily="34" charset="0"/>
                    <a:sym typeface="Arial"/>
                  </a:rPr>
                  <a:t> có </a:t>
                </a:r>
                <a14:m>
                  <m:oMath xmlns:m="http://schemas.openxmlformats.org/officeDocument/2006/math">
                    <m:r>
                      <a:rPr lang="en-US" sz="3600" i="1" kern="0" smtClean="0">
                        <a:solidFill>
                          <a:srgbClr val="000000"/>
                        </a:solidFill>
                        <a:latin typeface="Cambria Math" panose="02040503050406030204" pitchFamily="18" charset="0"/>
                        <a:cs typeface="Arial" panose="020B0604020202020204" pitchFamily="34" charset="0"/>
                        <a:sym typeface="Arial"/>
                      </a:rPr>
                      <m:t>𝑆𝐴</m:t>
                    </m:r>
                    <m:r>
                      <a:rPr lang="en-US" sz="3600" i="1" kern="0" smtClean="0">
                        <a:solidFill>
                          <a:srgbClr val="000000"/>
                        </a:solidFill>
                        <a:latin typeface="Cambria Math" panose="02040503050406030204" pitchFamily="18" charset="0"/>
                        <a:cs typeface="Arial" panose="020B0604020202020204" pitchFamily="34" charset="0"/>
                        <a:sym typeface="Arial"/>
                      </a:rPr>
                      <m:t> ⊥ (</m:t>
                    </m:r>
                    <m:r>
                      <a:rPr lang="en-US" sz="3600" i="1" kern="0" smtClean="0">
                        <a:solidFill>
                          <a:srgbClr val="000000"/>
                        </a:solidFill>
                        <a:latin typeface="Cambria Math" panose="02040503050406030204" pitchFamily="18" charset="0"/>
                        <a:cs typeface="Arial" panose="020B0604020202020204" pitchFamily="34" charset="0"/>
                        <a:sym typeface="Arial"/>
                      </a:rPr>
                      <m:t>𝐴𝐵𝐶</m:t>
                    </m:r>
                    <m:r>
                      <a:rPr lang="en-US" sz="3600" i="1" kern="0" smtClean="0">
                        <a:solidFill>
                          <a:srgbClr val="000000"/>
                        </a:solidFill>
                        <a:latin typeface="Cambria Math" panose="02040503050406030204" pitchFamily="18" charset="0"/>
                        <a:cs typeface="Arial" panose="020B0604020202020204" pitchFamily="34" charset="0"/>
                        <a:sym typeface="Arial"/>
                      </a:rPr>
                      <m:t>). </m:t>
                    </m:r>
                  </m:oMath>
                </a14:m>
                <a:r>
                  <a:rPr lang="en-US" sz="3600" kern="0">
                    <a:solidFill>
                      <a:srgbClr val="000000"/>
                    </a:solidFill>
                    <a:latin typeface="Arial" panose="020B0604020202020204" pitchFamily="34" charset="0"/>
                    <a:cs typeface="Arial" panose="020B0604020202020204" pitchFamily="34" charset="0"/>
                    <a:sym typeface="Arial"/>
                  </a:rPr>
                  <a:t>Gọi </a:t>
                </a:r>
                <a14:m>
                  <m:oMath xmlns:m="http://schemas.openxmlformats.org/officeDocument/2006/math">
                    <m:r>
                      <a:rPr lang="en-US" sz="3600" i="1" kern="0" smtClean="0">
                        <a:solidFill>
                          <a:srgbClr val="000000"/>
                        </a:solidFill>
                        <a:latin typeface="Cambria Math" panose="02040503050406030204" pitchFamily="18" charset="0"/>
                        <a:cs typeface="Arial" panose="020B0604020202020204" pitchFamily="34" charset="0"/>
                        <a:sym typeface="Arial"/>
                      </a:rPr>
                      <m:t>𝐻</m:t>
                    </m:r>
                  </m:oMath>
                </a14:m>
                <a:r>
                  <a:rPr lang="en-US" sz="3600" kern="0">
                    <a:solidFill>
                      <a:srgbClr val="000000"/>
                    </a:solidFill>
                    <a:latin typeface="Arial" panose="020B0604020202020204" pitchFamily="34" charset="0"/>
                    <a:cs typeface="Arial" panose="020B0604020202020204" pitchFamily="34" charset="0"/>
                    <a:sym typeface="Arial"/>
                  </a:rPr>
                  <a:t> là hình chiếu của </a:t>
                </a:r>
                <a14:m>
                  <m:oMath xmlns:m="http://schemas.openxmlformats.org/officeDocument/2006/math">
                    <m:r>
                      <a:rPr lang="en-US" sz="3600" i="1" kern="0" smtClean="0">
                        <a:solidFill>
                          <a:srgbClr val="000000"/>
                        </a:solidFill>
                        <a:latin typeface="Cambria Math" panose="02040503050406030204" pitchFamily="18" charset="0"/>
                        <a:cs typeface="Arial" panose="020B0604020202020204" pitchFamily="34" charset="0"/>
                        <a:sym typeface="Arial"/>
                      </a:rPr>
                      <m:t>𝐴</m:t>
                    </m:r>
                    <m:r>
                      <a:rPr lang="en-US" sz="3600" i="1" kern="0" smtClean="0">
                        <a:solidFill>
                          <a:srgbClr val="000000"/>
                        </a:solidFill>
                        <a:latin typeface="Cambria Math" panose="02040503050406030204" pitchFamily="18" charset="0"/>
                        <a:cs typeface="Arial" panose="020B0604020202020204" pitchFamily="34" charset="0"/>
                        <a:sym typeface="Arial"/>
                      </a:rPr>
                      <m:t> </m:t>
                    </m:r>
                  </m:oMath>
                </a14:m>
                <a:r>
                  <a:rPr lang="en-US" sz="3600" kern="0">
                    <a:solidFill>
                      <a:srgbClr val="000000"/>
                    </a:solidFill>
                    <a:latin typeface="Arial" panose="020B0604020202020204" pitchFamily="34" charset="0"/>
                    <a:cs typeface="Arial" panose="020B0604020202020204" pitchFamily="34" charset="0"/>
                    <a:sym typeface="Arial"/>
                  </a:rPr>
                  <a:t>trên </a:t>
                </a:r>
                <a14:m>
                  <m:oMath xmlns:m="http://schemas.openxmlformats.org/officeDocument/2006/math">
                    <m:r>
                      <a:rPr lang="en-US" sz="3600" i="1" kern="0" smtClean="0">
                        <a:solidFill>
                          <a:srgbClr val="000000"/>
                        </a:solidFill>
                        <a:latin typeface="Cambria Math" panose="02040503050406030204" pitchFamily="18" charset="0"/>
                        <a:cs typeface="Arial" panose="020B0604020202020204" pitchFamily="34" charset="0"/>
                        <a:sym typeface="Arial"/>
                      </a:rPr>
                      <m:t>𝐵𝐶</m:t>
                    </m:r>
                    <m:r>
                      <a:rPr lang="en-US" sz="3600" i="1" kern="0" smtClean="0">
                        <a:solidFill>
                          <a:srgbClr val="000000"/>
                        </a:solidFill>
                        <a:latin typeface="Cambria Math" panose="02040503050406030204" pitchFamily="18" charset="0"/>
                        <a:cs typeface="Arial" panose="020B0604020202020204" pitchFamily="34" charset="0"/>
                        <a:sym typeface="Arial"/>
                      </a:rPr>
                      <m:t>.</m:t>
                    </m:r>
                  </m:oMath>
                </a14:m>
                <a:endParaRPr lang="en-US" sz="3600" kern="0">
                  <a:solidFill>
                    <a:srgbClr val="000000"/>
                  </a:solidFill>
                  <a:latin typeface="Arial" panose="020B0604020202020204" pitchFamily="34" charset="0"/>
                  <a:cs typeface="Arial" panose="020B0604020202020204" pitchFamily="34" charset="0"/>
                  <a:sym typeface="Arial"/>
                </a:endParaRPr>
              </a:p>
              <a:p>
                <a:pPr algn="just">
                  <a:lnSpc>
                    <a:spcPct val="150000"/>
                  </a:lnSpc>
                  <a:buClr>
                    <a:srgbClr val="000000"/>
                  </a:buClr>
                  <a:buFont typeface="Arial"/>
                  <a:buNone/>
                </a:pPr>
                <a:r>
                  <a:rPr lang="en-US" sz="3600" kern="0" smtClean="0">
                    <a:solidFill>
                      <a:srgbClr val="000000"/>
                    </a:solidFill>
                    <a:latin typeface="Arial" panose="020B0604020202020204" pitchFamily="34" charset="0"/>
                    <a:cs typeface="Arial" panose="020B0604020202020204" pitchFamily="34" charset="0"/>
                    <a:sym typeface="Arial"/>
                  </a:rPr>
                  <a:t>a</a:t>
                </a:r>
                <a:r>
                  <a:rPr lang="en-US" sz="3600" kern="0">
                    <a:solidFill>
                      <a:srgbClr val="000000"/>
                    </a:solidFill>
                    <a:latin typeface="Arial" panose="020B0604020202020204" pitchFamily="34" charset="0"/>
                    <a:cs typeface="Arial" panose="020B0604020202020204" pitchFamily="34" charset="0"/>
                    <a:sym typeface="Arial"/>
                  </a:rPr>
                  <a:t>) Chứng minh rằng </a:t>
                </a:r>
                <a14:m>
                  <m:oMath xmlns:m="http://schemas.openxmlformats.org/officeDocument/2006/math">
                    <m:r>
                      <a:rPr lang="en-US" sz="3600" i="1" kern="0" smtClean="0">
                        <a:solidFill>
                          <a:srgbClr val="000000"/>
                        </a:solidFill>
                        <a:latin typeface="Cambria Math" panose="02040503050406030204" pitchFamily="18" charset="0"/>
                        <a:cs typeface="Arial" panose="020B0604020202020204" pitchFamily="34" charset="0"/>
                        <a:sym typeface="Arial"/>
                      </a:rPr>
                      <m:t>(</m:t>
                    </m:r>
                    <m:r>
                      <a:rPr lang="en-US" sz="3600" i="1" kern="0" smtClean="0">
                        <a:solidFill>
                          <a:srgbClr val="000000"/>
                        </a:solidFill>
                        <a:latin typeface="Cambria Math" panose="02040503050406030204" pitchFamily="18" charset="0"/>
                        <a:cs typeface="Arial" panose="020B0604020202020204" pitchFamily="34" charset="0"/>
                        <a:sym typeface="Arial"/>
                      </a:rPr>
                      <m:t>𝑆𝐴𝐵</m:t>
                    </m:r>
                    <m:r>
                      <a:rPr lang="en-US" sz="3600" i="1" kern="0" smtClean="0">
                        <a:solidFill>
                          <a:srgbClr val="000000"/>
                        </a:solidFill>
                        <a:latin typeface="Cambria Math" panose="02040503050406030204" pitchFamily="18" charset="0"/>
                        <a:cs typeface="Arial" panose="020B0604020202020204" pitchFamily="34" charset="0"/>
                        <a:sym typeface="Arial"/>
                      </a:rPr>
                      <m:t>) ⊥ (</m:t>
                    </m:r>
                    <m:r>
                      <a:rPr lang="en-US" sz="3600" i="1" kern="0" smtClean="0">
                        <a:solidFill>
                          <a:srgbClr val="000000"/>
                        </a:solidFill>
                        <a:latin typeface="Cambria Math" panose="02040503050406030204" pitchFamily="18" charset="0"/>
                        <a:cs typeface="Arial" panose="020B0604020202020204" pitchFamily="34" charset="0"/>
                        <a:sym typeface="Arial"/>
                      </a:rPr>
                      <m:t>𝐴𝐵𝐶</m:t>
                    </m:r>
                    <m:r>
                      <a:rPr lang="en-US" sz="3600" i="1" kern="0" smtClean="0">
                        <a:solidFill>
                          <a:srgbClr val="000000"/>
                        </a:solidFill>
                        <a:latin typeface="Cambria Math" panose="02040503050406030204" pitchFamily="18" charset="0"/>
                        <a:cs typeface="Arial" panose="020B0604020202020204" pitchFamily="34" charset="0"/>
                        <a:sym typeface="Arial"/>
                      </a:rPr>
                      <m:t>) </m:t>
                    </m:r>
                  </m:oMath>
                </a14:m>
                <a:r>
                  <a:rPr lang="en-US" sz="3600" kern="0">
                    <a:solidFill>
                      <a:srgbClr val="000000"/>
                    </a:solidFill>
                    <a:latin typeface="Arial" panose="020B0604020202020204" pitchFamily="34" charset="0"/>
                    <a:cs typeface="Arial" panose="020B0604020202020204" pitchFamily="34" charset="0"/>
                    <a:sym typeface="Arial"/>
                  </a:rPr>
                  <a:t>và </a:t>
                </a:r>
                <a14:m>
                  <m:oMath xmlns:m="http://schemas.openxmlformats.org/officeDocument/2006/math">
                    <m:r>
                      <a:rPr lang="en-US" sz="3600" i="1" kern="0" smtClean="0">
                        <a:solidFill>
                          <a:srgbClr val="000000"/>
                        </a:solidFill>
                        <a:latin typeface="Cambria Math" panose="02040503050406030204" pitchFamily="18" charset="0"/>
                        <a:cs typeface="Arial" panose="020B0604020202020204" pitchFamily="34" charset="0"/>
                        <a:sym typeface="Arial"/>
                      </a:rPr>
                      <m:t>(</m:t>
                    </m:r>
                    <m:r>
                      <a:rPr lang="en-US" sz="3600" i="1" kern="0" smtClean="0">
                        <a:solidFill>
                          <a:srgbClr val="000000"/>
                        </a:solidFill>
                        <a:latin typeface="Cambria Math" panose="02040503050406030204" pitchFamily="18" charset="0"/>
                        <a:cs typeface="Arial" panose="020B0604020202020204" pitchFamily="34" charset="0"/>
                        <a:sym typeface="Arial"/>
                      </a:rPr>
                      <m:t>𝑆𝐴𝐻</m:t>
                    </m:r>
                    <m:r>
                      <a:rPr lang="en-US" sz="3600" i="1" kern="0" smtClean="0">
                        <a:solidFill>
                          <a:srgbClr val="000000"/>
                        </a:solidFill>
                        <a:latin typeface="Cambria Math" panose="02040503050406030204" pitchFamily="18" charset="0"/>
                        <a:cs typeface="Arial" panose="020B0604020202020204" pitchFamily="34" charset="0"/>
                        <a:sym typeface="Arial"/>
                      </a:rPr>
                      <m:t>) ⊥ (</m:t>
                    </m:r>
                    <m:r>
                      <a:rPr lang="en-US" sz="3600" i="1" kern="0" smtClean="0">
                        <a:solidFill>
                          <a:srgbClr val="000000"/>
                        </a:solidFill>
                        <a:latin typeface="Cambria Math" panose="02040503050406030204" pitchFamily="18" charset="0"/>
                        <a:cs typeface="Arial" panose="020B0604020202020204" pitchFamily="34" charset="0"/>
                        <a:sym typeface="Arial"/>
                      </a:rPr>
                      <m:t>𝑆𝐵𝐶</m:t>
                    </m:r>
                    <m:r>
                      <a:rPr lang="en-US" sz="3600" i="1" kern="0" smtClean="0">
                        <a:solidFill>
                          <a:srgbClr val="000000"/>
                        </a:solidFill>
                        <a:latin typeface="Cambria Math" panose="02040503050406030204" pitchFamily="18" charset="0"/>
                        <a:cs typeface="Arial" panose="020B0604020202020204" pitchFamily="34" charset="0"/>
                        <a:sym typeface="Arial"/>
                      </a:rPr>
                      <m:t>).</m:t>
                    </m:r>
                  </m:oMath>
                </a14:m>
                <a:endParaRPr lang="en-US" sz="3600" kern="0">
                  <a:solidFill>
                    <a:srgbClr val="000000"/>
                  </a:solidFill>
                  <a:latin typeface="Arial" panose="020B0604020202020204" pitchFamily="34" charset="0"/>
                  <a:cs typeface="Arial" panose="020B0604020202020204" pitchFamily="34" charset="0"/>
                  <a:sym typeface="Arial"/>
                </a:endParaRPr>
              </a:p>
              <a:p>
                <a:pPr algn="just">
                  <a:lnSpc>
                    <a:spcPct val="150000"/>
                  </a:lnSpc>
                  <a:buClr>
                    <a:srgbClr val="000000"/>
                  </a:buClr>
                  <a:buFont typeface="Arial"/>
                  <a:buNone/>
                </a:pPr>
                <a:r>
                  <a:rPr lang="en-US" sz="3600" kern="0" smtClean="0">
                    <a:solidFill>
                      <a:srgbClr val="000000"/>
                    </a:solidFill>
                    <a:latin typeface="Arial" panose="020B0604020202020204" pitchFamily="34" charset="0"/>
                    <a:cs typeface="Arial" panose="020B0604020202020204" pitchFamily="34" charset="0"/>
                    <a:sym typeface="Arial"/>
                  </a:rPr>
                  <a:t>b</a:t>
                </a:r>
                <a:r>
                  <a:rPr lang="en-US" sz="3600" kern="0">
                    <a:solidFill>
                      <a:srgbClr val="000000"/>
                    </a:solidFill>
                    <a:latin typeface="Arial" panose="020B0604020202020204" pitchFamily="34" charset="0"/>
                    <a:cs typeface="Arial" panose="020B0604020202020204" pitchFamily="34" charset="0"/>
                    <a:sym typeface="Arial"/>
                  </a:rPr>
                  <a:t>) Giả sử tam giác </a:t>
                </a:r>
                <a14:m>
                  <m:oMath xmlns:m="http://schemas.openxmlformats.org/officeDocument/2006/math">
                    <m:r>
                      <a:rPr lang="en-US" sz="3600" i="1" kern="0" smtClean="0">
                        <a:solidFill>
                          <a:srgbClr val="000000"/>
                        </a:solidFill>
                        <a:latin typeface="Cambria Math" panose="02040503050406030204" pitchFamily="18" charset="0"/>
                        <a:cs typeface="Arial" panose="020B0604020202020204" pitchFamily="34" charset="0"/>
                        <a:sym typeface="Arial"/>
                      </a:rPr>
                      <m:t>𝐴𝐵𝐶</m:t>
                    </m:r>
                  </m:oMath>
                </a14:m>
                <a:r>
                  <a:rPr lang="en-US" sz="3600" kern="0">
                    <a:solidFill>
                      <a:srgbClr val="000000"/>
                    </a:solidFill>
                    <a:latin typeface="Arial" panose="020B0604020202020204" pitchFamily="34" charset="0"/>
                    <a:cs typeface="Arial" panose="020B0604020202020204" pitchFamily="34" charset="0"/>
                    <a:sym typeface="Arial"/>
                  </a:rPr>
                  <a:t> vuông tại </a:t>
                </a:r>
                <a14:m>
                  <m:oMath xmlns:m="http://schemas.openxmlformats.org/officeDocument/2006/math">
                    <m:r>
                      <a:rPr lang="en-US" sz="3600" i="1" kern="0" smtClean="0">
                        <a:solidFill>
                          <a:srgbClr val="000000"/>
                        </a:solidFill>
                        <a:latin typeface="Cambria Math" panose="02040503050406030204" pitchFamily="18" charset="0"/>
                        <a:cs typeface="Arial" panose="020B0604020202020204" pitchFamily="34" charset="0"/>
                        <a:sym typeface="Arial"/>
                      </a:rPr>
                      <m:t>𝐴</m:t>
                    </m:r>
                  </m:oMath>
                </a14:m>
                <a:r>
                  <a:rPr lang="en-US" sz="3600" kern="0">
                    <a:solidFill>
                      <a:srgbClr val="000000"/>
                    </a:solidFill>
                    <a:latin typeface="Arial" panose="020B0604020202020204" pitchFamily="34" charset="0"/>
                    <a:cs typeface="Arial" panose="020B0604020202020204" pitchFamily="34" charset="0"/>
                    <a:sym typeface="Arial"/>
                  </a:rPr>
                  <a:t>, </a:t>
                </a:r>
                <a14:m>
                  <m:oMath xmlns:m="http://schemas.openxmlformats.org/officeDocument/2006/math">
                    <m:acc>
                      <m:accPr>
                        <m:chr m:val="̂"/>
                        <m:ctrlPr>
                          <a:rPr lang="en-US" sz="3600" i="1">
                            <a:latin typeface="Cambria Math" panose="02040503050406030204" pitchFamily="18"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𝐴</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cs typeface="Times New Roman" panose="02020603050405020304" pitchFamily="18" charset="0"/>
                          </a:rPr>
                        </m:ctrlPr>
                      </m:sSupPr>
                      <m:e>
                        <m:r>
                          <a:rPr lang="en-US" sz="3600" b="0" i="1" smtClean="0">
                            <a:effectLst/>
                            <a:latin typeface="Cambria Math" panose="02040503050406030204" pitchFamily="18" charset="0"/>
                            <a:cs typeface="Times New Roman" panose="02020603050405020304" pitchFamily="18" charset="0"/>
                          </a:rPr>
                          <m:t>30</m:t>
                        </m:r>
                      </m:e>
                      <m:sup>
                        <m:r>
                          <a:rPr lang="en-US" sz="36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𝑆𝐴</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600" smtClean="0">
                    <a:effectLst/>
                    <a:latin typeface="Arial" panose="020B0604020202020204" pitchFamily="34" charset="0"/>
                    <a:ea typeface="Calibri" panose="020F0502020204030204" pitchFamily="34" charset="0"/>
                    <a:cs typeface="Arial" panose="020B0604020202020204" pitchFamily="34" charset="0"/>
                  </a:rPr>
                  <a:t>. </a:t>
                </a:r>
                <a:r>
                  <a:rPr lang="en-US" sz="3600" kern="0" smtClean="0">
                    <a:solidFill>
                      <a:srgbClr val="000000"/>
                    </a:solidFill>
                    <a:latin typeface="Arial" panose="020B0604020202020204" pitchFamily="34" charset="0"/>
                    <a:cs typeface="Arial" panose="020B0604020202020204" pitchFamily="34" charset="0"/>
                    <a:sym typeface="Arial"/>
                  </a:rPr>
                  <a:t>Tính </a:t>
                </a:r>
                <a:r>
                  <a:rPr lang="en-US" sz="3600" kern="0">
                    <a:solidFill>
                      <a:srgbClr val="000000"/>
                    </a:solidFill>
                    <a:latin typeface="Arial" panose="020B0604020202020204" pitchFamily="34" charset="0"/>
                    <a:cs typeface="Arial" panose="020B0604020202020204" pitchFamily="34" charset="0"/>
                    <a:sym typeface="Arial"/>
                  </a:rPr>
                  <a:t>số đo của góc nhị diện </a:t>
                </a:r>
                <a14:m>
                  <m:oMath xmlns:m="http://schemas.openxmlformats.org/officeDocument/2006/math">
                    <m:r>
                      <a:rPr lang="en-US" sz="3600" i="1" kern="0" smtClean="0">
                        <a:solidFill>
                          <a:srgbClr val="000000"/>
                        </a:solidFill>
                        <a:latin typeface="Cambria Math" panose="02040503050406030204" pitchFamily="18" charset="0"/>
                        <a:cs typeface="Arial" panose="020B0604020202020204" pitchFamily="34" charset="0"/>
                        <a:sym typeface="Arial"/>
                      </a:rPr>
                      <m:t>[</m:t>
                    </m:r>
                    <m:r>
                      <a:rPr lang="en-US" sz="3600" i="1" kern="0" smtClean="0">
                        <a:solidFill>
                          <a:srgbClr val="000000"/>
                        </a:solidFill>
                        <a:latin typeface="Cambria Math" panose="02040503050406030204" pitchFamily="18" charset="0"/>
                        <a:cs typeface="Arial" panose="020B0604020202020204" pitchFamily="34" charset="0"/>
                        <a:sym typeface="Arial"/>
                      </a:rPr>
                      <m:t>𝑆</m:t>
                    </m:r>
                    <m:r>
                      <a:rPr lang="en-US" sz="3600" i="1" kern="0" smtClean="0">
                        <a:solidFill>
                          <a:srgbClr val="000000"/>
                        </a:solidFill>
                        <a:latin typeface="Cambria Math" panose="02040503050406030204" pitchFamily="18" charset="0"/>
                        <a:cs typeface="Arial" panose="020B0604020202020204" pitchFamily="34" charset="0"/>
                        <a:sym typeface="Arial"/>
                      </a:rPr>
                      <m:t>, </m:t>
                    </m:r>
                    <m:r>
                      <a:rPr lang="en-US" sz="3600" i="1" kern="0" smtClean="0">
                        <a:solidFill>
                          <a:srgbClr val="000000"/>
                        </a:solidFill>
                        <a:latin typeface="Cambria Math" panose="02040503050406030204" pitchFamily="18" charset="0"/>
                        <a:cs typeface="Arial" panose="020B0604020202020204" pitchFamily="34" charset="0"/>
                        <a:sym typeface="Arial"/>
                      </a:rPr>
                      <m:t>𝐵𝐶</m:t>
                    </m:r>
                    <m:r>
                      <a:rPr lang="en-US" sz="3600" i="1" kern="0" smtClean="0">
                        <a:solidFill>
                          <a:srgbClr val="000000"/>
                        </a:solidFill>
                        <a:latin typeface="Cambria Math" panose="02040503050406030204" pitchFamily="18" charset="0"/>
                        <a:cs typeface="Arial" panose="020B0604020202020204" pitchFamily="34" charset="0"/>
                        <a:sym typeface="Arial"/>
                      </a:rPr>
                      <m:t>, </m:t>
                    </m:r>
                    <m:r>
                      <a:rPr lang="en-US" sz="3600" i="1" kern="0">
                        <a:solidFill>
                          <a:srgbClr val="000000"/>
                        </a:solidFill>
                        <a:latin typeface="Cambria Math" panose="02040503050406030204" pitchFamily="18" charset="0"/>
                        <a:cs typeface="Arial" panose="020B0604020202020204" pitchFamily="34" charset="0"/>
                        <a:sym typeface="Arial"/>
                      </a:rPr>
                      <m:t>𝐴</m:t>
                    </m:r>
                    <m:r>
                      <a:rPr lang="en-US" sz="3600" i="1" kern="0" smtClean="0">
                        <a:solidFill>
                          <a:srgbClr val="000000"/>
                        </a:solidFill>
                        <a:latin typeface="Cambria Math" panose="02040503050406030204" pitchFamily="18" charset="0"/>
                        <a:cs typeface="Arial" panose="020B0604020202020204" pitchFamily="34" charset="0"/>
                        <a:sym typeface="Arial"/>
                      </a:rPr>
                      <m:t>].</m:t>
                    </m:r>
                  </m:oMath>
                </a14:m>
                <a:endParaRPr lang="en-US" sz="3600" kern="0" smtClean="0">
                  <a:solidFill>
                    <a:srgbClr val="000000"/>
                  </a:solidFill>
                  <a:latin typeface="Arial" panose="020B0604020202020204" pitchFamily="34" charset="0"/>
                  <a:cs typeface="Arial" panose="020B0604020202020204" pitchFamily="34" charset="0"/>
                  <a:sym typeface="Arial"/>
                </a:endParaRPr>
              </a:p>
            </p:txBody>
          </p:sp>
        </mc:Choice>
        <mc:Fallback>
          <p:sp>
            <p:nvSpPr>
              <p:cNvPr id="13" name="Rectangle 12"/>
              <p:cNvSpPr>
                <a:spLocks noRot="1" noChangeAspect="1" noMove="1" noResize="1" noEditPoints="1" noAdjustHandles="1" noChangeArrowheads="1" noChangeShapeType="1" noTextEdit="1"/>
              </p:cNvSpPr>
              <p:nvPr/>
            </p:nvSpPr>
            <p:spPr>
              <a:xfrm>
                <a:off x="1371600" y="126332"/>
                <a:ext cx="16611600" cy="4738348"/>
              </a:xfrm>
              <a:prstGeom prst="rect">
                <a:avLst/>
              </a:prstGeom>
              <a:blipFill>
                <a:blip r:embed="rId4"/>
                <a:stretch>
                  <a:fillRect l="-1101" r="-1101" b="-18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8001000" y="6362700"/>
                <a:ext cx="7848600" cy="3098220"/>
              </a:xfrm>
              <a:prstGeom prst="rect">
                <a:avLst/>
              </a:prstGeom>
            </p:spPr>
            <p:txBody>
              <a:bodyPr wrap="square">
                <a:spAutoFit/>
              </a:bodyPr>
              <a:lstStyle/>
              <a:p>
                <a:pPr>
                  <a:lnSpc>
                    <a:spcPct val="150000"/>
                  </a:lnSpc>
                  <a:spcBef>
                    <a:spcPts val="1200"/>
                  </a:spcBef>
                  <a:spcAft>
                    <a:spcPts val="1200"/>
                  </a:spcAft>
                </a:pPr>
                <a:r>
                  <a:rPr lang="en-US" sz="3600" kern="1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𝑆𝐴𝐵</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Bef>
                    <a:spcPts val="1200"/>
                  </a:spcBef>
                  <a:spcAft>
                    <a:spcPts val="1200"/>
                  </a:spcAft>
                </a:pPr>
                <a:r>
                  <a:rPr lang="en-US" sz="3600" kern="100">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𝐴𝐻</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𝑆𝐴𝐻</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200"/>
                  </a:spcBef>
                  <a:spcAft>
                    <a:spcPts val="1200"/>
                  </a:spcAft>
                </a:pP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𝑆𝐵𝐶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𝑆𝐴𝐻</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10" name="Rectangle 9"/>
              <p:cNvSpPr>
                <a:spLocks noRot="1" noChangeAspect="1" noMove="1" noResize="1" noEditPoints="1" noAdjustHandles="1" noChangeArrowheads="1" noChangeShapeType="1" noTextEdit="1"/>
              </p:cNvSpPr>
              <p:nvPr/>
            </p:nvSpPr>
            <p:spPr>
              <a:xfrm>
                <a:off x="8001000" y="6362700"/>
                <a:ext cx="7848600" cy="3098220"/>
              </a:xfrm>
              <a:prstGeom prst="rect">
                <a:avLst/>
              </a:prstGeom>
              <a:blipFill>
                <a:blip r:embed="rId5"/>
                <a:stretch>
                  <a:fillRect l="-2409" b="-6496"/>
                </a:stretch>
              </a:blipFill>
            </p:spPr>
            <p:txBody>
              <a:bodyPr/>
              <a:lstStyle/>
              <a:p>
                <a:r>
                  <a:rPr lang="en-US">
                    <a:noFill/>
                  </a:rPr>
                  <a:t> </a:t>
                </a:r>
              </a:p>
            </p:txBody>
          </p:sp>
        </mc:Fallback>
      </mc:AlternateContent>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5008" y="5065520"/>
            <a:ext cx="4196729" cy="4721320"/>
          </a:xfrm>
          <a:prstGeom prst="rect">
            <a:avLst/>
          </a:prstGeom>
        </p:spPr>
      </p:pic>
      <p:sp>
        <p:nvSpPr>
          <p:cNvPr id="15" name="Rectangle 14"/>
          <p:cNvSpPr/>
          <p:nvPr/>
        </p:nvSpPr>
        <p:spPr>
          <a:xfrm>
            <a:off x="9072106" y="4914217"/>
            <a:ext cx="1210588" cy="882999"/>
          </a:xfrm>
          <a:prstGeom prst="rect">
            <a:avLst/>
          </a:prstGeom>
        </p:spPr>
        <p:txBody>
          <a:bodyPr wrap="none">
            <a:spAutoFit/>
          </a:bodyPr>
          <a:lstStyle/>
          <a:p>
            <a:pPr marL="0" marR="0" lvl="0" indent="0" algn="just" defTabSz="1828800" rtl="0" eaLnBrk="1" fontAlgn="auto" latinLnBrk="0" hangingPunct="1">
              <a:lnSpc>
                <a:spcPct val="165000"/>
              </a:lnSpc>
              <a:spcBef>
                <a:spcPts val="600"/>
              </a:spcBef>
              <a:spcAft>
                <a:spcPts val="600"/>
              </a:spcAft>
              <a:buClr>
                <a:srgbClr val="000000"/>
              </a:buClr>
              <a:buSzTx/>
              <a:buFontTx/>
              <a:buNone/>
              <a:tabLst/>
              <a:defRPr/>
            </a:pPr>
            <a:r>
              <a:rPr kumimoji="0" lang="en-US" sz="36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215456822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wipe(down)">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wipe(left)">
                                      <p:cBhvr>
                                        <p:cTn id="29" dur="500"/>
                                        <p:tgtEl>
                                          <p:spTgt spid="1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barn(inVertical)">
                                      <p:cBhvr>
                                        <p:cTn id="3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rot="5400000">
            <a:off x="-8882220" y="5457225"/>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p:cNvPicPr>
            <a:picLocks noChangeAspect="1"/>
          </p:cNvPicPr>
          <p:nvPr/>
        </p:nvPicPr>
        <p:blipFill>
          <a:blip r:embed="rId3"/>
          <a:stretch>
            <a:fillRect/>
          </a:stretch>
        </p:blipFill>
        <p:spPr>
          <a:xfrm>
            <a:off x="16892450" y="4695716"/>
            <a:ext cx="1088858" cy="1200947"/>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1371600" y="126332"/>
                <a:ext cx="16611600" cy="47383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a:t>
                </a:r>
                <a:r>
                  <a:rPr kumimoji="0" lang="en-US" sz="36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tập </a:t>
                </a: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7.16 </a:t>
                </a:r>
                <a:r>
                  <a:rPr kumimoji="0" lang="en-US" sz="36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(SGK – </a:t>
                </a:r>
                <a:r>
                  <a:rPr kumimoji="0" lang="en-US" sz="36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tr53)</a:t>
                </a:r>
                <a:r>
                  <a:rPr kumimoji="0" lang="vi-VN" sz="36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hình chóp </a:t>
                </a:r>
                <a14:m>
                  <m:oMath xmlns:m="http://schemas.openxmlformats.org/officeDocument/2006/math">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có </a:t>
                </a:r>
                <a14:m>
                  <m:oMath xmlns:m="http://schemas.openxmlformats.org/officeDocument/2006/math">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𝑆𝐴</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 (</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a14:m>
                <a:r>
                  <a:rPr kumimoji="0" lang="en-US"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Gọi </a:t>
                </a:r>
                <a14:m>
                  <m:oMath xmlns:m="http://schemas.openxmlformats.org/officeDocument/2006/math">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𝐻</m:t>
                    </m:r>
                  </m:oMath>
                </a14:m>
                <a:r>
                  <a:rPr kumimoji="0" lang="en-US"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là hình chiếu của </a:t>
                </a:r>
                <a14:m>
                  <m:oMath xmlns:m="http://schemas.openxmlformats.org/officeDocument/2006/math">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a14:m>
                <a:r>
                  <a:rPr kumimoji="0" lang="en-US"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trên </a:t>
                </a:r>
                <a14:m>
                  <m:oMath xmlns:m="http://schemas.openxmlformats.org/officeDocument/2006/math">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𝐵𝐶</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endParaRPr kumimoji="0" lang="en-US"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a</a:t>
                </a:r>
                <a:r>
                  <a:rPr kumimoji="0" lang="en-US"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Chứng minh rằng </a:t>
                </a:r>
                <a14:m>
                  <m:oMath xmlns:m="http://schemas.openxmlformats.org/officeDocument/2006/math">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𝑆𝐴𝐵</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 (</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a14:m>
                <a:r>
                  <a:rPr kumimoji="0" lang="en-US"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và </a:t>
                </a:r>
                <a14:m>
                  <m:oMath xmlns:m="http://schemas.openxmlformats.org/officeDocument/2006/math">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𝑆𝐴𝐻</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 (</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𝑆𝐵𝐶</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endParaRPr kumimoji="0" lang="en-US"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a:t>
                </a:r>
                <a:r>
                  <a:rPr kumimoji="0" lang="en-US"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Giả sử tam giác </a:t>
                </a:r>
                <a14:m>
                  <m:oMath xmlns:m="http://schemas.openxmlformats.org/officeDocument/2006/math">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tại </a:t>
                </a:r>
                <a14:m>
                  <m:oMath xmlns:m="http://schemas.openxmlformats.org/officeDocument/2006/math">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oMath>
                </a14:m>
                <a:r>
                  <a:rPr kumimoji="0" lang="en-US"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acc>
                      <m:accPr>
                        <m: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acc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𝐵𝐶</m:t>
                        </m:r>
                      </m:e>
                    </m:acc>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30</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𝐴𝐶</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Tính </a:t>
                </a:r>
                <a:r>
                  <a:rPr kumimoji="0" lang="en-US" sz="3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số đo của góc nhị diện </a:t>
                </a:r>
                <a14:m>
                  <m:oMath xmlns:m="http://schemas.openxmlformats.org/officeDocument/2006/math">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𝐵𝐶</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en-US" sz="36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r>
                      <a:rPr kumimoji="0" lang="en-US"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endParaRPr kumimoji="0" lang="en-US" sz="36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13" name="Rectangle 12"/>
              <p:cNvSpPr>
                <a:spLocks noRot="1" noChangeAspect="1" noMove="1" noResize="1" noEditPoints="1" noAdjustHandles="1" noChangeArrowheads="1" noChangeShapeType="1" noTextEdit="1"/>
              </p:cNvSpPr>
              <p:nvPr/>
            </p:nvSpPr>
            <p:spPr>
              <a:xfrm>
                <a:off x="1371600" y="126332"/>
                <a:ext cx="16611600" cy="4738348"/>
              </a:xfrm>
              <a:prstGeom prst="rect">
                <a:avLst/>
              </a:prstGeom>
              <a:blipFill>
                <a:blip r:embed="rId4"/>
                <a:stretch>
                  <a:fillRect l="-1101" r="-1101" b="-1802"/>
                </a:stretch>
              </a:blipFill>
            </p:spPr>
            <p:txBody>
              <a:bodyPr/>
              <a:lstStyle/>
              <a:p>
                <a:r>
                  <a:rPr lang="en-US">
                    <a:noFill/>
                  </a:rPr>
                  <a:t> </a:t>
                </a:r>
              </a:p>
            </p:txBody>
          </p:sp>
        </mc:Fallback>
      </mc:AlternateContent>
      <p:sp>
        <p:nvSpPr>
          <p:cNvPr id="12" name="Rectangle 11"/>
          <p:cNvSpPr/>
          <p:nvPr/>
        </p:nvSpPr>
        <p:spPr>
          <a:xfrm>
            <a:off x="9072106" y="4914217"/>
            <a:ext cx="1210588" cy="882999"/>
          </a:xfrm>
          <a:prstGeom prst="rect">
            <a:avLst/>
          </a:prstGeom>
        </p:spPr>
        <p:txBody>
          <a:bodyPr wrap="none">
            <a:spAutoFit/>
          </a:bodyPr>
          <a:lstStyle/>
          <a:p>
            <a:pPr marL="0" marR="0" lvl="0" indent="0" algn="just" defTabSz="1828800" rtl="0" eaLnBrk="1" fontAlgn="auto" latinLnBrk="0" hangingPunct="1">
              <a:lnSpc>
                <a:spcPct val="165000"/>
              </a:lnSpc>
              <a:spcBef>
                <a:spcPts val="600"/>
              </a:spcBef>
              <a:spcAft>
                <a:spcPts val="600"/>
              </a:spcAft>
              <a:buClr>
                <a:srgbClr val="000000"/>
              </a:buClr>
              <a:buSzTx/>
              <a:buFontTx/>
              <a:buNone/>
              <a:tabLst/>
              <a:defRPr/>
            </a:pPr>
            <a:r>
              <a:rPr kumimoji="0" lang="en-US" sz="36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10" name="Rectangle 9"/>
              <p:cNvSpPr/>
              <p:nvPr/>
            </p:nvSpPr>
            <p:spPr>
              <a:xfrm>
                <a:off x="7924800" y="6078938"/>
                <a:ext cx="9372600" cy="3756028"/>
              </a:xfrm>
              <a:prstGeom prst="rect">
                <a:avLst/>
              </a:prstGeom>
            </p:spPr>
            <p:txBody>
              <a:bodyPr wrap="square">
                <a:spAutoFit/>
              </a:bodyPr>
              <a:lstStyle/>
              <a:p>
                <a:pPr lvl="0">
                  <a:lnSpc>
                    <a:spcPct val="150000"/>
                  </a:lnSpc>
                  <a:spcBef>
                    <a:spcPts val="600"/>
                  </a:spcBef>
                  <a:spcAft>
                    <a:spcPts val="6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b</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𝐵𝐶</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d>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𝑆𝐻𝐴</m:t>
                        </m:r>
                      </m:e>
                    </m:acc>
                  </m:oMath>
                </a14:m>
                <a:r>
                  <a:rPr lang="en-US" sz="3600" kern="100">
                    <a:solidFill>
                      <a:prstClr val="black"/>
                    </a:solidFill>
                    <a:latin typeface="Arial" panose="020B0604020202020204" pitchFamily="34" charset="0"/>
                    <a:ea typeface="Malgun Gothic" panose="020B0503020000020004" pitchFamily="34" charset="-127"/>
                    <a:cs typeface="Arial" panose="020B0604020202020204" pitchFamily="34" charset="0"/>
                  </a:rPr>
                  <a:t> </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600"/>
                  </a:spcBef>
                  <a:spcAft>
                    <a:spcPts val="600"/>
                  </a:spcAft>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Xét tam giác ABC: </a:t>
                </a:r>
                <a:endParaRPr lang="en-US" sz="36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𝐴𝐻</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𝐴𝐶</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𝑠𝑖𝑛</m:t>
                      </m:r>
                      <m:acc>
                        <m:accPr>
                          <m:chr m:val="̂"/>
                          <m:ctrlPr>
                            <a:rPr lang="en-US" sz="3600" i="1">
                              <a:solidFill>
                                <a:prstClr val="black"/>
                              </a:solidFill>
                              <a:latin typeface="Cambria Math" panose="02040503050406030204" pitchFamily="18" charset="0"/>
                              <a:cs typeface="Times New Roman" panose="02020603050405020304" pitchFamily="18" charset="0"/>
                            </a:rPr>
                          </m:ctrlPr>
                        </m:acc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𝐴𝐶𝐻</m:t>
                          </m:r>
                        </m:e>
                      </m:acc>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a:solidFill>
                                    <a:prstClr val="black"/>
                                  </a:solidFill>
                                  <a:latin typeface="Cambria Math" panose="02040503050406030204" pitchFamily="18" charset="0"/>
                                  <a:cs typeface="Times New Roman" panose="02020603050405020304" pitchFamily="18" charset="0"/>
                                </a:rPr>
                              </m:ctrlPr>
                            </m:radPr>
                            <m:deg/>
                            <m:e>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prstClr val="black"/>
                              </a:solidFill>
                              <a:latin typeface="Cambria Math" panose="02040503050406030204" pitchFamily="18" charset="0"/>
                              <a:cs typeface="Times New Roman" panose="02020603050405020304" pitchFamily="18" charset="0"/>
                            </a:rPr>
                          </m:ctrlPr>
                        </m:acc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𝑆𝐻𝐴</m:t>
                          </m:r>
                        </m:e>
                      </m:acc>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prstClr val="black"/>
                              </a:solidFill>
                              <a:latin typeface="Cambria Math" panose="02040503050406030204" pitchFamily="18" charset="0"/>
                              <a:cs typeface="Times New Roman" panose="02020603050405020304" pitchFamily="18" charset="0"/>
                            </a:rPr>
                          </m:ctrlPr>
                        </m:sSupPr>
                        <m:e>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m:oMathPara>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r>
                <a:br>
                  <a:rPr lang="en-US" sz="360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sz="3600">
                  <a:solidFill>
                    <a:prstClr val="black"/>
                  </a:solidFill>
                  <a:latin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924800" y="6078938"/>
                <a:ext cx="9372600" cy="3756028"/>
              </a:xfrm>
              <a:prstGeom prst="rect">
                <a:avLst/>
              </a:prstGeom>
              <a:blipFill>
                <a:blip r:embed="rId5"/>
                <a:stretch>
                  <a:fillRect l="-1951"/>
                </a:stretch>
              </a:blipFill>
            </p:spPr>
            <p:txBody>
              <a:bodyPr/>
              <a:lstStyle/>
              <a:p>
                <a:r>
                  <a:rPr lang="en-US">
                    <a:noFill/>
                  </a:rPr>
                  <a:t> </a:t>
                </a:r>
              </a:p>
            </p:txBody>
          </p:sp>
        </mc:Fallback>
      </mc:AlternateContent>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5008" y="5065520"/>
            <a:ext cx="4196729" cy="4721320"/>
          </a:xfrm>
          <a:prstGeom prst="rect">
            <a:avLst/>
          </a:prstGeom>
        </p:spPr>
      </p:pic>
    </p:spTree>
    <p:extLst>
      <p:ext uri="{BB962C8B-B14F-4D97-AF65-F5344CB8AC3E}">
        <p14:creationId xmlns:p14="http://schemas.microsoft.com/office/powerpoint/2010/main" val="818356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up)">
                                      <p:cBhvr>
                                        <p:cTn id="1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 name="Freeform 15"/>
          <p:cNvSpPr/>
          <p:nvPr/>
        </p:nvSpPr>
        <p:spPr>
          <a:xfrm>
            <a:off x="124326" y="403058"/>
            <a:ext cx="304800" cy="304800"/>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pic>
        <p:nvPicPr>
          <p:cNvPr id="4" name="Picture 3"/>
          <p:cNvPicPr>
            <a:picLocks noChangeAspect="1"/>
          </p:cNvPicPr>
          <p:nvPr/>
        </p:nvPicPr>
        <p:blipFill>
          <a:blip r:embed="rId10"/>
          <a:stretch>
            <a:fillRect/>
          </a:stretch>
        </p:blipFill>
        <p:spPr>
          <a:xfrm>
            <a:off x="16733321" y="5492185"/>
            <a:ext cx="1185420" cy="1706095"/>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614519" y="28395"/>
                <a:ext cx="16992600" cy="5279459"/>
              </a:xfrm>
              <a:prstGeom prst="rect">
                <a:avLst/>
              </a:prstGeom>
            </p:spPr>
            <p:txBody>
              <a:bodyPr wrap="square">
                <a:spAutoFit/>
              </a:bodyPr>
              <a:lstStyle/>
              <a:p>
                <a:pPr algn="just">
                  <a:lnSpc>
                    <a:spcPct val="150000"/>
                  </a:lnSpc>
                </a:pPr>
                <a:r>
                  <a:rPr lang="en-US" sz="36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Bài </a:t>
                </a:r>
                <a:r>
                  <a:rPr lang="en-US" sz="3600" b="1">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tập </a:t>
                </a:r>
                <a:r>
                  <a:rPr lang="en-US" sz="36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7.17 </a:t>
                </a:r>
                <a:r>
                  <a:rPr lang="en-US" sz="3600" b="1">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(SGK – </a:t>
                </a:r>
                <a:r>
                  <a:rPr lang="en-US" sz="36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tr53</a:t>
                </a:r>
                <a:r>
                  <a:rPr lang="en-US" sz="36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a:t>
                </a:r>
                <a:r>
                  <a:rPr lang="vi-VN" sz="36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 </a:t>
                </a:r>
                <a:r>
                  <a:rPr lang="vi-VN" sz="3600">
                    <a:solidFill>
                      <a:srgbClr val="000000"/>
                    </a:solidFill>
                    <a:latin typeface="Arial" panose="020B0604020202020204" pitchFamily="34" charset="0"/>
                    <a:cs typeface="Arial" panose="020B0604020202020204" pitchFamily="34" charset="0"/>
                  </a:rPr>
                  <a:t>Cho hình lập phương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𝐴𝐵𝐶𝐷</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𝐴</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𝐵</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𝐶</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𝐷</m:t>
                    </m:r>
                    <m:r>
                      <a:rPr lang="vi-VN" sz="3600" i="1" smtClean="0">
                        <a:solidFill>
                          <a:srgbClr val="000000"/>
                        </a:solidFill>
                        <a:latin typeface="Cambria Math" panose="02040503050406030204" pitchFamily="18" charset="0"/>
                        <a:cs typeface="Arial" panose="020B0604020202020204" pitchFamily="34" charset="0"/>
                      </a:rPr>
                      <m:t>′</m:t>
                    </m:r>
                  </m:oMath>
                </a14:m>
                <a:r>
                  <a:rPr lang="vi-VN" sz="3600">
                    <a:solidFill>
                      <a:srgbClr val="000000"/>
                    </a:solidFill>
                    <a:latin typeface="Arial" panose="020B0604020202020204" pitchFamily="34" charset="0"/>
                    <a:cs typeface="Arial" panose="020B0604020202020204" pitchFamily="34" charset="0"/>
                  </a:rPr>
                  <a:t> có cạnh bằng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𝑎</m:t>
                    </m:r>
                  </m:oMath>
                </a14:m>
                <a:r>
                  <a:rPr lang="vi-VN" sz="3600">
                    <a:solidFill>
                      <a:srgbClr val="000000"/>
                    </a:solidFill>
                    <a:latin typeface="Arial" panose="020B0604020202020204" pitchFamily="34" charset="0"/>
                    <a:cs typeface="Arial" panose="020B0604020202020204" pitchFamily="34" charset="0"/>
                  </a:rPr>
                  <a:t>.</a:t>
                </a:r>
              </a:p>
              <a:p>
                <a:pPr algn="just">
                  <a:lnSpc>
                    <a:spcPct val="150000"/>
                  </a:lnSpc>
                </a:pPr>
                <a:r>
                  <a:rPr lang="vi-VN" sz="3600">
                    <a:solidFill>
                      <a:srgbClr val="000000"/>
                    </a:solidFill>
                    <a:latin typeface="Arial" panose="020B0604020202020204" pitchFamily="34" charset="0"/>
                    <a:cs typeface="Arial" panose="020B0604020202020204" pitchFamily="34" charset="0"/>
                  </a:rPr>
                  <a:t>a) Tính độ dài đường chéo của hình lập phương.</a:t>
                </a:r>
              </a:p>
              <a:p>
                <a:pPr algn="just">
                  <a:lnSpc>
                    <a:spcPct val="150000"/>
                  </a:lnSpc>
                </a:pPr>
                <a:r>
                  <a:rPr lang="vi-VN" sz="3600">
                    <a:solidFill>
                      <a:srgbClr val="000000"/>
                    </a:solidFill>
                    <a:latin typeface="Arial" panose="020B0604020202020204" pitchFamily="34" charset="0"/>
                    <a:cs typeface="Arial" panose="020B0604020202020204" pitchFamily="34" charset="0"/>
                  </a:rPr>
                  <a:t>b) Chứng minh rằng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𝐴𝐶𝐶</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𝐴</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𝐵𝐷𝐷</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𝐵</m:t>
                    </m:r>
                    <m:r>
                      <a:rPr lang="vi-VN" sz="3600" i="1" smtClean="0">
                        <a:solidFill>
                          <a:srgbClr val="000000"/>
                        </a:solidFill>
                        <a:latin typeface="Cambria Math" panose="02040503050406030204" pitchFamily="18" charset="0"/>
                        <a:cs typeface="Arial" panose="020B0604020202020204" pitchFamily="34" charset="0"/>
                      </a:rPr>
                      <m:t>′).</m:t>
                    </m:r>
                  </m:oMath>
                </a14:m>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c) Gọi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𝑂</m:t>
                    </m:r>
                  </m:oMath>
                </a14:m>
                <a:r>
                  <a:rPr lang="vi-VN" sz="3600">
                    <a:solidFill>
                      <a:srgbClr val="000000"/>
                    </a:solidFill>
                    <a:latin typeface="Arial" panose="020B0604020202020204" pitchFamily="34" charset="0"/>
                    <a:cs typeface="Arial" panose="020B0604020202020204" pitchFamily="34" charset="0"/>
                  </a:rPr>
                  <a:t> là tâm của hình vuông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𝐴𝐵𝐶𝐷</m:t>
                    </m:r>
                  </m:oMath>
                </a14:m>
                <a:r>
                  <a:rPr lang="vi-VN" sz="3600">
                    <a:solidFill>
                      <a:srgbClr val="000000"/>
                    </a:solidFill>
                    <a:latin typeface="Arial" panose="020B0604020202020204" pitchFamily="34" charset="0"/>
                    <a:cs typeface="Arial" panose="020B0604020202020204" pitchFamily="34" charset="0"/>
                  </a:rPr>
                  <a:t>. Chứng minh rằng</a:t>
                </a:r>
                <a:r>
                  <a:rPr lang="vi-VN" sz="3600">
                    <a:solidFill>
                      <a:srgbClr val="000000"/>
                    </a:solidFill>
                    <a:latin typeface="Arial" panose="020B0604020202020204" pitchFamily="34" charset="0"/>
                    <a:cs typeface="Arial" panose="020B0604020202020204" pitchFamily="34" charset="0"/>
                  </a:rPr>
                  <a:t> </a:t>
                </a:r>
                <a14:m>
                  <m:oMath xmlns:m="http://schemas.openxmlformats.org/officeDocument/2006/math">
                    <m:acc>
                      <m:accPr>
                        <m:chr m:val="̂"/>
                        <m:ctrlPr>
                          <a:rPr lang="vi-VN" sz="3600" i="1" smtClean="0">
                            <a:solidFill>
                              <a:srgbClr val="000000"/>
                            </a:solidFill>
                            <a:latin typeface="Cambria Math" panose="02040503050406030204" pitchFamily="18" charset="0"/>
                            <a:cs typeface="Arial" panose="020B0604020202020204" pitchFamily="34" charset="0"/>
                          </a:rPr>
                        </m:ctrlPr>
                      </m:accPr>
                      <m:e>
                        <m:r>
                          <a:rPr lang="en-US" sz="3600" b="0" i="1" smtClean="0">
                            <a:solidFill>
                              <a:srgbClr val="000000"/>
                            </a:solidFill>
                            <a:latin typeface="Cambria Math" panose="02040503050406030204" pitchFamily="18" charset="0"/>
                            <a:cs typeface="Arial" panose="020B0604020202020204" pitchFamily="34" charset="0"/>
                          </a:rPr>
                          <m:t>𝐶𝑂𝐶</m:t>
                        </m:r>
                        <m:r>
                          <a:rPr lang="en-US" sz="3600" b="0" i="1" smtClean="0">
                            <a:solidFill>
                              <a:srgbClr val="000000"/>
                            </a:solidFill>
                            <a:latin typeface="Cambria Math" panose="02040503050406030204" pitchFamily="18" charset="0"/>
                            <a:cs typeface="Arial" panose="020B0604020202020204" pitchFamily="34" charset="0"/>
                          </a:rPr>
                          <m:t>′</m:t>
                        </m:r>
                      </m:e>
                    </m:acc>
                  </m:oMath>
                </a14:m>
                <a:r>
                  <a:rPr lang="vi-VN" sz="3600">
                    <a:solidFill>
                      <a:srgbClr val="000000"/>
                    </a:solidFill>
                    <a:latin typeface="Arial" panose="020B0604020202020204" pitchFamily="34" charset="0"/>
                    <a:cs typeface="Arial" panose="020B0604020202020204" pitchFamily="34" charset="0"/>
                  </a:rPr>
                  <a:t> là một góc phẳng của góc nhị diện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𝐶</m:t>
                    </m:r>
                    <m:r>
                      <a:rPr lang="vi-VN" sz="3600" i="1" smtClean="0">
                        <a:solidFill>
                          <a:srgbClr val="000000"/>
                        </a:solidFill>
                        <a:latin typeface="Cambria Math" panose="02040503050406030204" pitchFamily="18" charset="0"/>
                        <a:cs typeface="Arial" panose="020B0604020202020204" pitchFamily="34" charset="0"/>
                      </a:rPr>
                      <m:t>, </m:t>
                    </m:r>
                    <m:r>
                      <a:rPr lang="vi-VN" sz="3600" i="1" smtClean="0">
                        <a:solidFill>
                          <a:srgbClr val="000000"/>
                        </a:solidFill>
                        <a:latin typeface="Cambria Math" panose="02040503050406030204" pitchFamily="18" charset="0"/>
                        <a:cs typeface="Arial" panose="020B0604020202020204" pitchFamily="34" charset="0"/>
                      </a:rPr>
                      <m:t>𝐵𝐷</m:t>
                    </m:r>
                    <m:r>
                      <a:rPr lang="vi-VN" sz="3600" i="1" smtClean="0">
                        <a:solidFill>
                          <a:srgbClr val="000000"/>
                        </a:solidFill>
                        <a:latin typeface="Cambria Math" panose="02040503050406030204" pitchFamily="18" charset="0"/>
                        <a:cs typeface="Arial" panose="020B0604020202020204" pitchFamily="34" charset="0"/>
                      </a:rPr>
                      <m:t>, </m:t>
                    </m:r>
                    <m:r>
                      <a:rPr lang="vi-VN" sz="3600" i="1" smtClean="0">
                        <a:solidFill>
                          <a:srgbClr val="000000"/>
                        </a:solidFill>
                        <a:latin typeface="Cambria Math" panose="02040503050406030204" pitchFamily="18" charset="0"/>
                        <a:cs typeface="Arial" panose="020B0604020202020204" pitchFamily="34" charset="0"/>
                      </a:rPr>
                      <m:t>𝐶</m:t>
                    </m:r>
                    <m:r>
                      <a:rPr lang="vi-VN" sz="3600" i="1" smtClean="0">
                        <a:solidFill>
                          <a:srgbClr val="000000"/>
                        </a:solidFill>
                        <a:latin typeface="Cambria Math" panose="02040503050406030204" pitchFamily="18" charset="0"/>
                        <a:cs typeface="Arial" panose="020B0604020202020204" pitchFamily="34" charset="0"/>
                      </a:rPr>
                      <m:t>′]</m:t>
                    </m:r>
                  </m:oMath>
                </a14:m>
                <a:r>
                  <a:rPr lang="vi-VN" sz="3600">
                    <a:solidFill>
                      <a:srgbClr val="000000"/>
                    </a:solidFill>
                    <a:latin typeface="Arial" panose="020B0604020202020204" pitchFamily="34" charset="0"/>
                    <a:cs typeface="Arial" panose="020B0604020202020204" pitchFamily="34" charset="0"/>
                  </a:rPr>
                  <a:t>. Tính (gần đúng) số đo của các góc nhị diện </a:t>
                </a:r>
                <a14:m>
                  <m:oMath xmlns:m="http://schemas.openxmlformats.org/officeDocument/2006/math">
                    <m:d>
                      <m:dPr>
                        <m:begChr m:val="["/>
                        <m:endChr m:val="]"/>
                        <m:ctrlPr>
                          <a:rPr lang="vi-VN" sz="3600" i="1" smtClean="0">
                            <a:solidFill>
                              <a:srgbClr val="000000"/>
                            </a:solidFill>
                            <a:latin typeface="Cambria Math" panose="02040503050406030204" pitchFamily="18" charset="0"/>
                            <a:cs typeface="Arial" panose="020B0604020202020204" pitchFamily="34" charset="0"/>
                          </a:rPr>
                        </m:ctrlPr>
                      </m:dPr>
                      <m:e>
                        <m:r>
                          <a:rPr lang="vi-VN" sz="3600" i="1" smtClean="0">
                            <a:solidFill>
                              <a:srgbClr val="000000"/>
                            </a:solidFill>
                            <a:latin typeface="Cambria Math" panose="02040503050406030204" pitchFamily="18" charset="0"/>
                            <a:cs typeface="Arial" panose="020B0604020202020204" pitchFamily="34" charset="0"/>
                          </a:rPr>
                          <m:t>𝐶</m:t>
                        </m:r>
                        <m:r>
                          <a:rPr lang="vi-VN" sz="3600" i="1" smtClean="0">
                            <a:solidFill>
                              <a:srgbClr val="000000"/>
                            </a:solidFill>
                            <a:latin typeface="Cambria Math" panose="02040503050406030204" pitchFamily="18" charset="0"/>
                            <a:cs typeface="Arial" panose="020B0604020202020204" pitchFamily="34" charset="0"/>
                          </a:rPr>
                          <m:t>, </m:t>
                        </m:r>
                        <m:r>
                          <a:rPr lang="vi-VN" sz="3600" i="1" smtClean="0">
                            <a:solidFill>
                              <a:srgbClr val="000000"/>
                            </a:solidFill>
                            <a:latin typeface="Cambria Math" panose="02040503050406030204" pitchFamily="18" charset="0"/>
                            <a:cs typeface="Arial" panose="020B0604020202020204" pitchFamily="34" charset="0"/>
                          </a:rPr>
                          <m:t>𝐵𝐷</m:t>
                        </m:r>
                        <m:r>
                          <a:rPr lang="vi-VN" sz="3600" i="1" smtClean="0">
                            <a:solidFill>
                              <a:srgbClr val="000000"/>
                            </a:solidFill>
                            <a:latin typeface="Cambria Math" panose="02040503050406030204" pitchFamily="18" charset="0"/>
                            <a:cs typeface="Arial" panose="020B0604020202020204" pitchFamily="34" charset="0"/>
                          </a:rPr>
                          <m:t>, </m:t>
                        </m:r>
                        <m:sSup>
                          <m:sSupPr>
                            <m:ctrlPr>
                              <a:rPr lang="vi-VN" sz="3600" i="1" smtClean="0">
                                <a:solidFill>
                                  <a:srgbClr val="000000"/>
                                </a:solidFill>
                                <a:latin typeface="Cambria Math" panose="02040503050406030204" pitchFamily="18" charset="0"/>
                                <a:cs typeface="Arial" panose="020B0604020202020204" pitchFamily="34" charset="0"/>
                              </a:rPr>
                            </m:ctrlPr>
                          </m:sSupPr>
                          <m:e>
                            <m:r>
                              <a:rPr lang="vi-VN" sz="3600" i="1" smtClean="0">
                                <a:solidFill>
                                  <a:srgbClr val="000000"/>
                                </a:solidFill>
                                <a:latin typeface="Cambria Math" panose="02040503050406030204" pitchFamily="18" charset="0"/>
                                <a:cs typeface="Arial" panose="020B0604020202020204" pitchFamily="34" charset="0"/>
                              </a:rPr>
                              <m:t>𝐶</m:t>
                            </m:r>
                          </m:e>
                          <m:sup>
                            <m:r>
                              <a:rPr lang="vi-VN" sz="3600" i="1" smtClean="0">
                                <a:solidFill>
                                  <a:srgbClr val="000000"/>
                                </a:solidFill>
                                <a:latin typeface="Cambria Math" panose="02040503050406030204" pitchFamily="18" charset="0"/>
                                <a:cs typeface="Arial" panose="020B0604020202020204" pitchFamily="34" charset="0"/>
                              </a:rPr>
                              <m:t>′</m:t>
                            </m:r>
                          </m:sup>
                        </m:sSup>
                      </m:e>
                    </m:d>
                    <m:r>
                      <a:rPr lang="vi-VN" sz="3600" i="1" smtClean="0">
                        <a:solidFill>
                          <a:srgbClr val="000000"/>
                        </a:solidFill>
                        <a:latin typeface="Cambria Math" panose="02040503050406030204" pitchFamily="18" charset="0"/>
                        <a:cs typeface="Arial" panose="020B0604020202020204" pitchFamily="34" charset="0"/>
                      </a:rPr>
                      <m:t>, </m:t>
                    </m:r>
                  </m:oMath>
                </a14:m>
                <a:endParaRPr lang="en-US" sz="3600" i="1" smtClean="0">
                  <a:solidFill>
                    <a:srgbClr val="000000"/>
                  </a:solidFill>
                  <a:latin typeface="Cambria Math" panose="02040503050406030204" pitchFamily="18"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𝐴</m:t>
                      </m:r>
                      <m:r>
                        <a:rPr lang="vi-VN" sz="3600" i="1" smtClean="0">
                          <a:solidFill>
                            <a:srgbClr val="000000"/>
                          </a:solidFill>
                          <a:latin typeface="Cambria Math" panose="02040503050406030204" pitchFamily="18" charset="0"/>
                          <a:cs typeface="Arial" panose="020B0604020202020204" pitchFamily="34" charset="0"/>
                        </a:rPr>
                        <m:t>, </m:t>
                      </m:r>
                      <m:r>
                        <a:rPr lang="vi-VN" sz="3600" i="1" smtClean="0">
                          <a:solidFill>
                            <a:srgbClr val="000000"/>
                          </a:solidFill>
                          <a:latin typeface="Cambria Math" panose="02040503050406030204" pitchFamily="18" charset="0"/>
                          <a:cs typeface="Arial" panose="020B0604020202020204" pitchFamily="34" charset="0"/>
                        </a:rPr>
                        <m:t>𝐵𝐷</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𝐶</m:t>
                      </m:r>
                      <m:r>
                        <a:rPr lang="vi-VN" sz="3600" i="1" smtClean="0">
                          <a:solidFill>
                            <a:srgbClr val="000000"/>
                          </a:solidFill>
                          <a:latin typeface="Cambria Math" panose="02040503050406030204" pitchFamily="18" charset="0"/>
                          <a:cs typeface="Arial" panose="020B0604020202020204" pitchFamily="34" charset="0"/>
                        </a:rPr>
                        <m:t>′].</m:t>
                      </m:r>
                    </m:oMath>
                  </m:oMathPara>
                </a14:m>
                <a:endParaRPr lang="vi-VN" sz="3600" b="0" i="0">
                  <a:solidFill>
                    <a:srgbClr val="000000"/>
                  </a:solidFill>
                  <a:effectLst/>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14519" y="28395"/>
                <a:ext cx="16992600" cy="5279459"/>
              </a:xfrm>
              <a:prstGeom prst="rect">
                <a:avLst/>
              </a:prstGeom>
              <a:blipFill>
                <a:blip r:embed="rId11"/>
                <a:stretch>
                  <a:fillRect l="-1112" r="-1076"/>
                </a:stretch>
              </a:blipFill>
            </p:spPr>
            <p:txBody>
              <a:bodyPr/>
              <a:lstStyle/>
              <a:p>
                <a:r>
                  <a:rPr lang="en-US">
                    <a:noFill/>
                  </a:rPr>
                  <a:t> </a:t>
                </a:r>
              </a:p>
            </p:txBody>
          </p:sp>
        </mc:Fallback>
      </mc:AlternateContent>
      <p:sp>
        <p:nvSpPr>
          <p:cNvPr id="10" name="Rectangle 9"/>
          <p:cNvSpPr/>
          <p:nvPr/>
        </p:nvSpPr>
        <p:spPr>
          <a:xfrm>
            <a:off x="8505525" y="5036649"/>
            <a:ext cx="1210588" cy="882999"/>
          </a:xfrm>
          <a:prstGeom prst="rect">
            <a:avLst/>
          </a:prstGeom>
        </p:spPr>
        <p:txBody>
          <a:bodyPr wrap="none">
            <a:spAutoFit/>
          </a:bodyPr>
          <a:lstStyle/>
          <a:p>
            <a:pPr marL="0" marR="0" lvl="0" indent="0" algn="just" defTabSz="1828800" rtl="0" eaLnBrk="1" fontAlgn="auto" latinLnBrk="0" hangingPunct="1">
              <a:lnSpc>
                <a:spcPct val="165000"/>
              </a:lnSpc>
              <a:spcBef>
                <a:spcPts val="600"/>
              </a:spcBef>
              <a:spcAft>
                <a:spcPts val="600"/>
              </a:spcAft>
              <a:buClr>
                <a:srgbClr val="000000"/>
              </a:buClr>
              <a:buSzTx/>
              <a:buFontTx/>
              <a:buNone/>
              <a:tabLst/>
              <a:defRPr/>
            </a:pPr>
            <a:r>
              <a:rPr kumimoji="0" lang="en-US" sz="36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contrast="-40000"/>
                    </a14:imgEffect>
                  </a14:imgLayer>
                </a14:imgProps>
              </a:ext>
            </a:extLst>
          </a:blip>
          <a:stretch>
            <a:fillRect/>
          </a:stretch>
        </p:blipFill>
        <p:spPr>
          <a:xfrm>
            <a:off x="653716" y="5753100"/>
            <a:ext cx="4986283" cy="4277687"/>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6810431" y="6501512"/>
                <a:ext cx="10515600" cy="2947410"/>
              </a:xfrm>
              <a:prstGeom prst="rect">
                <a:avLst/>
              </a:prstGeom>
            </p:spPr>
            <p:txBody>
              <a:bodyPr wrap="square">
                <a:spAutoFit/>
              </a:bodyPr>
              <a:lstStyle/>
              <a:p>
                <a:pPr>
                  <a:lnSpc>
                    <a:spcPct val="150000"/>
                  </a:lnSpc>
                  <a:spcBef>
                    <a:spcPts val="600"/>
                  </a:spcBef>
                  <a:spcAft>
                    <a:spcPts val="600"/>
                  </a:spcAft>
                </a:pPr>
                <a:r>
                  <a:rPr lang="en-US" sz="3600" kern="100">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𝐴𝐶</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e>
                    </m:rad>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Bef>
                    <a:spcPts val="600"/>
                  </a:spcBef>
                  <a:spcAft>
                    <a:spcPts val="600"/>
                  </a:spcAft>
                </a:pPr>
                <a:r>
                  <a:rPr lang="en-US" sz="3600" kern="100">
                    <a:effectLst/>
                    <a:latin typeface="Arial" panose="020B0604020202020204" pitchFamily="34" charset="0"/>
                    <a:ea typeface="Calibri" panose="020F0502020204030204" pitchFamily="34" charset="0"/>
                    <a:cs typeface="Arial" panose="020B0604020202020204" pitchFamily="34" charset="0"/>
                  </a:rPr>
                  <a:t>Do đó </a:t>
                </a:r>
                <a:endParaRPr lang="en-US" sz="3600" kern="1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e>
                    </m:rad>
                  </m:oMath>
                </a14:m>
                <a:r>
                  <a:rPr lang="en-US" sz="3600" kern="100" smtClean="0">
                    <a:effectLst/>
                    <a:latin typeface="Arial" panose="020B0604020202020204" pitchFamily="34" charset="0"/>
                    <a:ea typeface="Calibri" panose="020F0502020204030204" pitchFamily="34" charset="0"/>
                    <a:cs typeface="Arial" panose="020B0604020202020204" pitchFamily="34" charset="0"/>
                  </a:rPr>
                  <a:t>.</a:t>
                </a:r>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810431" y="6501512"/>
                <a:ext cx="10515600" cy="2947410"/>
              </a:xfrm>
              <a:prstGeom prst="rect">
                <a:avLst/>
              </a:prstGeom>
              <a:blipFill>
                <a:blip r:embed="rId14"/>
                <a:stretch>
                  <a:fillRect l="-1739" b="-7039"/>
                </a:stretch>
              </a:blipFill>
            </p:spPr>
            <p:txBody>
              <a:bodyPr/>
              <a:lstStyle/>
              <a:p>
                <a:r>
                  <a:rPr lang="en-US">
                    <a:noFill/>
                  </a:rPr>
                  <a:t> </a:t>
                </a:r>
              </a:p>
            </p:txBody>
          </p:sp>
        </mc:Fallback>
      </mc:AlternateContent>
    </p:spTree>
    <p:extLst>
      <p:ext uri="{BB962C8B-B14F-4D97-AF65-F5344CB8AC3E}">
        <p14:creationId xmlns:p14="http://schemas.microsoft.com/office/powerpoint/2010/main" val="4540511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down)">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9" dur="500"/>
                                        <p:tgtEl>
                                          <p:spTgt spid="8">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 name="Freeform 15"/>
          <p:cNvSpPr/>
          <p:nvPr/>
        </p:nvSpPr>
        <p:spPr>
          <a:xfrm>
            <a:off x="124326" y="403058"/>
            <a:ext cx="304800" cy="304800"/>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pic>
        <p:nvPicPr>
          <p:cNvPr id="4" name="Picture 3"/>
          <p:cNvPicPr>
            <a:picLocks noChangeAspect="1"/>
          </p:cNvPicPr>
          <p:nvPr/>
        </p:nvPicPr>
        <p:blipFill>
          <a:blip r:embed="rId10"/>
          <a:stretch>
            <a:fillRect/>
          </a:stretch>
        </p:blipFill>
        <p:spPr>
          <a:xfrm>
            <a:off x="16535400" y="8086063"/>
            <a:ext cx="1352616" cy="1946729"/>
          </a:xfrm>
          <a:prstGeom prst="rect">
            <a:avLst/>
          </a:prstGeom>
        </p:spPr>
      </p:pic>
      <p:sp>
        <p:nvSpPr>
          <p:cNvPr id="10" name="Rectangle 9"/>
          <p:cNvSpPr/>
          <p:nvPr/>
        </p:nvSpPr>
        <p:spPr>
          <a:xfrm>
            <a:off x="8550442" y="271436"/>
            <a:ext cx="1239442" cy="904928"/>
          </a:xfrm>
          <a:prstGeom prst="rect">
            <a:avLst/>
          </a:prstGeom>
        </p:spPr>
        <p:txBody>
          <a:bodyPr wrap="none">
            <a:spAutoFit/>
          </a:bodyPr>
          <a:lstStyle/>
          <a:p>
            <a:pPr marL="0" marR="0" lvl="0" indent="0" algn="just" defTabSz="1828800" rtl="0" eaLnBrk="1" fontAlgn="auto" latinLnBrk="0" hangingPunct="1">
              <a:lnSpc>
                <a:spcPct val="165000"/>
              </a:lnSpc>
              <a:spcBef>
                <a:spcPts val="600"/>
              </a:spcBef>
              <a:spcAft>
                <a:spcPts val="600"/>
              </a:spcAft>
              <a:buClr>
                <a:srgbClr val="000000"/>
              </a:buClr>
              <a:buSzTx/>
              <a:buFontTx/>
              <a:buNone/>
              <a:tabLst/>
              <a:defRPr/>
            </a:pPr>
            <a:r>
              <a:rPr kumimoji="0" lang="en-US" sz="3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Lst>
          </a:blip>
          <a:stretch>
            <a:fillRect/>
          </a:stretch>
        </p:blipFill>
        <p:spPr>
          <a:xfrm>
            <a:off x="609600" y="2095500"/>
            <a:ext cx="5562363" cy="4876800"/>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6858000" y="1714500"/>
                <a:ext cx="10668000" cy="599196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𝐴𝐶</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𝐵𝐷</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𝐴𝐶</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𝐴𝐶</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𝐵𝐷</m:t>
                        </m:r>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e>
                    </m:d>
                  </m:oMath>
                </a14:m>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3600" b="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𝐴𝐶</m:t>
                        </m:r>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e>
                    </m:d>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𝐵𝐷</m:t>
                        </m:r>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e>
                    </m:d>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600"/>
                  </a:spcBef>
                  <a:spcAft>
                    <a:spcPts val="800"/>
                  </a:spcAft>
                  <a:buClrTx/>
                  <a:buSzTx/>
                  <a:buFontTx/>
                  <a:buNone/>
                  <a:tabLst/>
                  <a:defRPr/>
                </a:pPr>
                <a:r>
                  <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𝐵𝐷</m:t>
                    </m:r>
                    <m:d>
                      <m:d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𝐵𝐷</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𝐴𝐶</m:t>
                            </m:r>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e>
                        </m:d>
                      </m:e>
                    </m:d>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𝐶𝑂</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𝐵𝐷</m:t>
                    </m:r>
                  </m:oMath>
                </a14:m>
                <a:endParaRPr kumimoji="0" lang="en-US" sz="3600" b="0" i="1"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600"/>
                  </a:spcBef>
                  <a:spcAft>
                    <a:spcPts val="800"/>
                  </a:spcAft>
                  <a:buClrTx/>
                  <a:buSzTx/>
                  <a:buFontTx/>
                  <a:buNone/>
                  <a:tabLst/>
                  <a:defRPr/>
                </a:pPr>
                <a14:m>
                  <m:oMathPara xmlns:m="http://schemas.openxmlformats.org/officeDocument/2006/math">
                    <m:oMathParaPr>
                      <m:jc m:val="left"/>
                    </m:oMathParaPr>
                    <m:oMath xmlns:m="http://schemas.openxmlformats.org/officeDocument/2006/math">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𝐵𝐷</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e>
                      </m:d>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𝐶𝑂</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m:t>
                          </m:r>
                        </m:e>
                      </m:d>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𝐶𝑂</m:t>
                          </m:r>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e>
                      </m:acc>
                    </m:oMath>
                  </m:oMathPara>
                </a14:m>
                <a:endParaRPr kumimoji="0" lang="en-US" sz="3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600"/>
                  </a:spcBef>
                  <a:spcAft>
                    <a:spcPts val="800"/>
                  </a:spcAft>
                  <a:buClrTx/>
                  <a:buSzTx/>
                  <a:buFontTx/>
                  <a:buNone/>
                  <a:tabLst/>
                  <a:defRPr/>
                </a:pPr>
                <a14:m>
                  <m:oMathPara xmlns:m="http://schemas.openxmlformats.org/officeDocument/2006/math">
                    <m:oMathParaPr>
                      <m:jc m:val="left"/>
                    </m:oMathParaPr>
                    <m:oMath xmlns:m="http://schemas.openxmlformats.org/officeDocument/2006/math">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𝑂𝐶</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rad>
                        </m:num>
                        <m:den>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unc>
                        <m:func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tan</m:t>
                          </m:r>
                        </m:fName>
                        <m:e>
                          <m:acc>
                            <m:accPr>
                              <m:chr m:val="̂"/>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𝐶𝑂</m:t>
                              </m:r>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e>
                          </m:acc>
                        </m:e>
                      </m:func>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rad>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𝐶𝑂</m:t>
                          </m:r>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e>
                            <m:sup>
                              <m: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e>
                      </m:acc>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6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55</m:t>
                          </m:r>
                        </m:e>
                        <m:sup>
                          <m:r>
                            <a:rPr kumimoji="0" lang="en-US" sz="36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kumimoji="0" lang="en-US" sz="3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858000" y="1714500"/>
                <a:ext cx="10668000" cy="5991961"/>
              </a:xfrm>
              <a:prstGeom prst="rect">
                <a:avLst/>
              </a:prstGeom>
              <a:blipFill>
                <a:blip r:embed="rId13"/>
                <a:stretch>
                  <a:fillRect l="-17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609600" y="7688414"/>
                <a:ext cx="14706600" cy="1985928"/>
              </a:xfrm>
              <a:prstGeom prst="rect">
                <a:avLst/>
              </a:prstGeom>
            </p:spPr>
            <p:txBody>
              <a:bodyPr wrap="square">
                <a:spAutoFit/>
              </a:bodyPr>
              <a:lstStyle/>
              <a:p>
                <a:pPr lvl="0">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𝑂</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𝐵𝐷</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𝐵𝐷</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𝐴𝐶</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e>
                          </m:d>
                        </m:e>
                      </m:d>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𝐴𝑂</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𝐵𝐷</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𝐵𝐷</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e>
                      </m:d>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𝐴𝑂</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𝑂</m:t>
                          </m:r>
                        </m:e>
                      </m:d>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𝐴𝑂𝐶</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acc>
                    </m:oMath>
                  </m:oMathPara>
                </a14:m>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600"/>
                  </a:spcBef>
                  <a:spcAft>
                    <a:spcPts val="600"/>
                  </a:spcAft>
                  <a:defRPr/>
                </a:pPr>
                <a:r>
                  <a:rPr lang="en-US" sz="3600" smtClean="0">
                    <a:solidFill>
                      <a:prstClr val="black"/>
                    </a:solidFill>
                    <a:latin typeface="Arial" panose="020B0604020202020204" pitchFamily="34" charset="0"/>
                    <a:ea typeface="Calibri" panose="020F0502020204030204" pitchFamily="34" charset="0"/>
                    <a:cs typeface="Arial" panose="020B0604020202020204" pitchFamily="34" charset="0"/>
                  </a:rPr>
                  <a:t>Suy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ra số đo góc nhị diện </a:t>
                </a:r>
                <a14:m>
                  <m:oMath xmlns:m="http://schemas.openxmlformats.org/officeDocument/2006/math">
                    <m:d>
                      <m:dPr>
                        <m:begChr m:val="["/>
                        <m:endChr m:val="]"/>
                        <m:ctrlPr>
                          <a:rPr lang="en-US" sz="3600" i="1">
                            <a:solidFill>
                              <a:prstClr val="black"/>
                            </a:solidFill>
                            <a:latin typeface="Cambria Math" panose="02040503050406030204" pitchFamily="18" charset="0"/>
                            <a:cs typeface="Times New Roman" panose="02020603050405020304" pitchFamily="18" charset="0"/>
                          </a:rPr>
                        </m:ctrlPr>
                      </m:d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𝐵𝐷</m:t>
                        </m:r>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prstClr val="black"/>
                                </a:solidFill>
                                <a:latin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3600" i="1">
                            <a:solidFill>
                              <a:prstClr val="black"/>
                            </a:solidFill>
                            <a:latin typeface="Cambria Math" panose="02040503050406030204" pitchFamily="18" charset="0"/>
                            <a:cs typeface="Times New Roman" panose="02020603050405020304" pitchFamily="18" charset="0"/>
                          </a:rPr>
                        </m:ctrlPr>
                      </m:sSupPr>
                      <m:e>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180</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prstClr val="black"/>
                            </a:solidFill>
                            <a:latin typeface="Cambria Math" panose="02040503050406030204" pitchFamily="18" charset="0"/>
                            <a:cs typeface="Times New Roman" panose="02020603050405020304" pitchFamily="18" charset="0"/>
                          </a:rPr>
                        </m:ctrlPr>
                      </m:acc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𝐶𝑂</m:t>
                        </m:r>
                        <m:sSup>
                          <m:sSupPr>
                            <m:ctrlPr>
                              <a:rPr lang="en-US" sz="3600" i="1">
                                <a:solidFill>
                                  <a:prstClr val="black"/>
                                </a:solidFill>
                                <a:latin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e>
                    </m:acc>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prstClr val="black"/>
                            </a:solidFill>
                            <a:latin typeface="Cambria Math" panose="02040503050406030204" pitchFamily="18" charset="0"/>
                            <a:cs typeface="Times New Roman" panose="02020603050405020304" pitchFamily="18" charset="0"/>
                          </a:rPr>
                        </m:ctrlPr>
                      </m:sSupPr>
                      <m:e>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125</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a:solidFill>
                    <a:prstClr val="black"/>
                  </a:solidFill>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09600" y="7688414"/>
                <a:ext cx="14706600" cy="1985928"/>
              </a:xfrm>
              <a:prstGeom prst="rect">
                <a:avLst/>
              </a:prstGeom>
              <a:blipFill>
                <a:blip r:embed="rId14"/>
                <a:stretch>
                  <a:fillRect l="-1243" b="-10736"/>
                </a:stretch>
              </a:blipFill>
            </p:spPr>
            <p:txBody>
              <a:bodyPr/>
              <a:lstStyle/>
              <a:p>
                <a:r>
                  <a:rPr lang="en-US">
                    <a:noFill/>
                  </a:rPr>
                  <a:t> </a:t>
                </a:r>
              </a:p>
            </p:txBody>
          </p:sp>
        </mc:Fallback>
      </mc:AlternateContent>
    </p:spTree>
    <p:extLst>
      <p:ext uri="{BB962C8B-B14F-4D97-AF65-F5344CB8AC3E}">
        <p14:creationId xmlns:p14="http://schemas.microsoft.com/office/powerpoint/2010/main" val="88386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left)">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wipe(down)">
                                      <p:cBhvr>
                                        <p:cTn id="30" dur="500"/>
                                        <p:tgtEl>
                                          <p:spTgt spid="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wipe(left)">
                                      <p:cBhvr>
                                        <p:cTn id="35" dur="500"/>
                                        <p:tgtEl>
                                          <p:spTgt spid="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40" dur="5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Effect transition="in" filter="wipe(down)">
                                      <p:cBhvr>
                                        <p:cTn id="4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9" name="Rectangle 18"/>
              <p:cNvSpPr/>
              <p:nvPr/>
            </p:nvSpPr>
            <p:spPr>
              <a:xfrm>
                <a:off x="457200" y="190500"/>
                <a:ext cx="14074880" cy="3508653"/>
              </a:xfrm>
              <a:prstGeom prst="rect">
                <a:avLst/>
              </a:prstGeom>
            </p:spPr>
            <p:txBody>
              <a:bodyPr wrap="square">
                <a:spAutoFit/>
              </a:bodyPr>
              <a:lstStyle/>
              <a:p>
                <a:pPr algn="just">
                  <a:lnSpc>
                    <a:spcPct val="150000"/>
                  </a:lnSpc>
                  <a:buClr>
                    <a:srgbClr val="000000"/>
                  </a:buClr>
                  <a:buFont typeface="Arial"/>
                  <a:buNone/>
                </a:pPr>
                <a:r>
                  <a:rPr lang="en-US" sz="37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Bài </a:t>
                </a:r>
                <a:r>
                  <a:rPr lang="en-US" sz="3700" b="1">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tập </a:t>
                </a:r>
                <a:r>
                  <a:rPr lang="en-US" sz="37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7.18 </a:t>
                </a:r>
                <a:r>
                  <a:rPr lang="en-US" sz="3700" b="1">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(SGK – </a:t>
                </a:r>
                <a:r>
                  <a:rPr lang="en-US" sz="37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tr53</a:t>
                </a:r>
                <a:r>
                  <a:rPr lang="en-US" sz="37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a:t>
                </a:r>
                <a:r>
                  <a:rPr lang="vi-VN" sz="3700" b="1" smtClean="0">
                    <a:solidFill>
                      <a:srgbClr val="1F497D"/>
                    </a:solidFill>
                    <a:latin typeface="Arial" panose="020B0604020202020204" pitchFamily="34" charset="0"/>
                    <a:ea typeface="Times New Roman" panose="02020603050405020304" pitchFamily="18" charset="0"/>
                    <a:cs typeface="Arial" panose="020B0604020202020204" pitchFamily="34" charset="0"/>
                    <a:sym typeface="Arial"/>
                  </a:rPr>
                  <a:t> </a:t>
                </a:r>
                <a:r>
                  <a:rPr lang="vi-VN" sz="3700" kern="0">
                    <a:solidFill>
                      <a:srgbClr val="000000"/>
                    </a:solidFill>
                    <a:latin typeface="Arial" panose="020B0604020202020204" pitchFamily="34" charset="0"/>
                    <a:cs typeface="Arial" panose="020B0604020202020204" pitchFamily="34" charset="0"/>
                    <a:sym typeface="Arial"/>
                  </a:rPr>
                  <a:t>Cho hình hộp chữ nhật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𝐴𝐵𝐶𝐷</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𝐴</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𝐵</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𝐶</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𝐷</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m:t>
                    </m:r>
                  </m:oMath>
                </a14:m>
                <a:endParaRPr lang="vi-VN" sz="3700" kern="0">
                  <a:solidFill>
                    <a:srgbClr val="000000"/>
                  </a:solidFill>
                  <a:latin typeface="Arial" panose="020B0604020202020204" pitchFamily="34" charset="0"/>
                  <a:cs typeface="Arial" panose="020B0604020202020204" pitchFamily="34" charset="0"/>
                  <a:sym typeface="Arial"/>
                </a:endParaRPr>
              </a:p>
              <a:p>
                <a:pPr algn="just">
                  <a:lnSpc>
                    <a:spcPct val="150000"/>
                  </a:lnSpc>
                  <a:buClr>
                    <a:srgbClr val="000000"/>
                  </a:buClr>
                  <a:buFont typeface="Arial"/>
                  <a:buNone/>
                </a:pPr>
                <a:r>
                  <a:rPr lang="vi-VN" sz="3700" kern="0">
                    <a:solidFill>
                      <a:srgbClr val="000000"/>
                    </a:solidFill>
                    <a:latin typeface="Arial" panose="020B0604020202020204" pitchFamily="34" charset="0"/>
                    <a:cs typeface="Arial" panose="020B0604020202020204" pitchFamily="34" charset="0"/>
                    <a:sym typeface="Arial"/>
                  </a:rPr>
                  <a:t>a) Chứng minh rằng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𝐵𝐷𝐷</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𝐵</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 ⊥ (</m:t>
                    </m:r>
                    <m:r>
                      <a:rPr lang="vi-VN" sz="3700" i="1" kern="0">
                        <a:solidFill>
                          <a:srgbClr val="000000"/>
                        </a:solidFill>
                        <a:latin typeface="Cambria Math" panose="02040503050406030204" pitchFamily="18" charset="0"/>
                        <a:cs typeface="Arial" panose="020B0604020202020204" pitchFamily="34" charset="0"/>
                        <a:sym typeface="Arial"/>
                      </a:rPr>
                      <m:t>𝐴𝐵𝐶𝐷</m:t>
                    </m:r>
                    <m:r>
                      <a:rPr lang="vi-VN" sz="3700" i="1" kern="0" smtClean="0">
                        <a:solidFill>
                          <a:srgbClr val="000000"/>
                        </a:solidFill>
                        <a:latin typeface="Cambria Math" panose="02040503050406030204" pitchFamily="18" charset="0"/>
                        <a:cs typeface="Arial" panose="020B0604020202020204" pitchFamily="34" charset="0"/>
                        <a:sym typeface="Arial"/>
                      </a:rPr>
                      <m:t>).</m:t>
                    </m:r>
                  </m:oMath>
                </a14:m>
                <a:endParaRPr lang="vi-VN" sz="3700" kern="0">
                  <a:solidFill>
                    <a:srgbClr val="000000"/>
                  </a:solidFill>
                  <a:latin typeface="Arial" panose="020B0604020202020204" pitchFamily="34" charset="0"/>
                  <a:cs typeface="Arial" panose="020B0604020202020204" pitchFamily="34" charset="0"/>
                  <a:sym typeface="Arial"/>
                </a:endParaRPr>
              </a:p>
              <a:p>
                <a:pPr algn="just">
                  <a:lnSpc>
                    <a:spcPct val="150000"/>
                  </a:lnSpc>
                  <a:buClr>
                    <a:srgbClr val="000000"/>
                  </a:buClr>
                  <a:buFont typeface="Arial"/>
                  <a:buNone/>
                </a:pPr>
                <a:r>
                  <a:rPr lang="vi-VN" sz="3700" kern="0">
                    <a:solidFill>
                      <a:srgbClr val="000000"/>
                    </a:solidFill>
                    <a:latin typeface="Arial" panose="020B0604020202020204" pitchFamily="34" charset="0"/>
                    <a:cs typeface="Arial" panose="020B0604020202020204" pitchFamily="34" charset="0"/>
                    <a:sym typeface="Arial"/>
                  </a:rPr>
                  <a:t>b) Xác định hình chiếu của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𝐴𝐶</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 </m:t>
                    </m:r>
                  </m:oMath>
                </a14:m>
                <a:r>
                  <a:rPr lang="vi-VN" sz="3700" kern="0">
                    <a:solidFill>
                      <a:srgbClr val="000000"/>
                    </a:solidFill>
                    <a:latin typeface="Arial" panose="020B0604020202020204" pitchFamily="34" charset="0"/>
                    <a:cs typeface="Arial" panose="020B0604020202020204" pitchFamily="34" charset="0"/>
                    <a:sym typeface="Arial"/>
                  </a:rPr>
                  <a:t>trên mặt phẳng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a:solidFill>
                          <a:srgbClr val="000000"/>
                        </a:solidFill>
                        <a:latin typeface="Cambria Math" panose="02040503050406030204" pitchFamily="18" charset="0"/>
                        <a:cs typeface="Arial" panose="020B0604020202020204" pitchFamily="34" charset="0"/>
                        <a:sym typeface="Arial"/>
                      </a:rPr>
                      <m:t>𝐴𝐵𝐶𝐷</m:t>
                    </m:r>
                    <m:r>
                      <a:rPr lang="vi-VN" sz="3700" i="1" kern="0" smtClean="0">
                        <a:solidFill>
                          <a:srgbClr val="000000"/>
                        </a:solidFill>
                        <a:latin typeface="Cambria Math" panose="02040503050406030204" pitchFamily="18" charset="0"/>
                        <a:cs typeface="Arial" panose="020B0604020202020204" pitchFamily="34" charset="0"/>
                        <a:sym typeface="Arial"/>
                      </a:rPr>
                      <m:t>).</m:t>
                    </m:r>
                  </m:oMath>
                </a14:m>
                <a:endParaRPr lang="vi-VN" sz="3700" kern="0">
                  <a:solidFill>
                    <a:srgbClr val="000000"/>
                  </a:solidFill>
                  <a:latin typeface="Arial" panose="020B0604020202020204" pitchFamily="34" charset="0"/>
                  <a:cs typeface="Arial" panose="020B0604020202020204" pitchFamily="34" charset="0"/>
                  <a:sym typeface="Arial"/>
                </a:endParaRPr>
              </a:p>
              <a:p>
                <a:pPr algn="just">
                  <a:lnSpc>
                    <a:spcPct val="150000"/>
                  </a:lnSpc>
                  <a:buClr>
                    <a:srgbClr val="000000"/>
                  </a:buClr>
                  <a:buFont typeface="Arial"/>
                  <a:buNone/>
                </a:pPr>
                <a:r>
                  <a:rPr lang="vi-VN" sz="3700" kern="0">
                    <a:solidFill>
                      <a:srgbClr val="000000"/>
                    </a:solidFill>
                    <a:latin typeface="Arial" panose="020B0604020202020204" pitchFamily="34" charset="0"/>
                    <a:cs typeface="Arial" panose="020B0604020202020204" pitchFamily="34" charset="0"/>
                    <a:sym typeface="Arial"/>
                  </a:rPr>
                  <a:t>c) Cho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𝐴𝐵</m:t>
                    </m:r>
                    <m:r>
                      <a:rPr lang="vi-VN" sz="3700" i="1" kern="0" smtClean="0">
                        <a:solidFill>
                          <a:srgbClr val="000000"/>
                        </a:solidFill>
                        <a:latin typeface="Cambria Math" panose="02040503050406030204" pitchFamily="18" charset="0"/>
                        <a:cs typeface="Arial" panose="020B0604020202020204" pitchFamily="34" charset="0"/>
                        <a:sym typeface="Arial"/>
                      </a:rPr>
                      <m:t> = </m:t>
                    </m:r>
                    <m:r>
                      <a:rPr lang="vi-VN" sz="3700" i="1" kern="0" smtClean="0">
                        <a:solidFill>
                          <a:srgbClr val="000000"/>
                        </a:solidFill>
                        <a:latin typeface="Cambria Math" panose="02040503050406030204" pitchFamily="18" charset="0"/>
                        <a:cs typeface="Arial" panose="020B0604020202020204" pitchFamily="34" charset="0"/>
                        <a:sym typeface="Arial"/>
                      </a:rPr>
                      <m:t>𝑎</m:t>
                    </m:r>
                    <m:r>
                      <a:rPr lang="vi-VN" sz="3700" i="1" kern="0" smtClean="0">
                        <a:solidFill>
                          <a:srgbClr val="000000"/>
                        </a:solidFill>
                        <a:latin typeface="Cambria Math" panose="02040503050406030204" pitchFamily="18" charset="0"/>
                        <a:cs typeface="Arial" panose="020B0604020202020204" pitchFamily="34" charset="0"/>
                        <a:sym typeface="Arial"/>
                      </a:rPr>
                      <m:t>, </m:t>
                    </m:r>
                    <m:r>
                      <a:rPr lang="vi-VN" sz="3700" i="1" kern="0" smtClean="0">
                        <a:solidFill>
                          <a:srgbClr val="000000"/>
                        </a:solidFill>
                        <a:latin typeface="Cambria Math" panose="02040503050406030204" pitchFamily="18" charset="0"/>
                        <a:cs typeface="Arial" panose="020B0604020202020204" pitchFamily="34" charset="0"/>
                        <a:sym typeface="Arial"/>
                      </a:rPr>
                      <m:t>𝐵𝐶</m:t>
                    </m:r>
                    <m:r>
                      <a:rPr lang="vi-VN" sz="3700" i="1" kern="0" smtClean="0">
                        <a:solidFill>
                          <a:srgbClr val="000000"/>
                        </a:solidFill>
                        <a:latin typeface="Cambria Math" panose="02040503050406030204" pitchFamily="18" charset="0"/>
                        <a:cs typeface="Arial" panose="020B0604020202020204" pitchFamily="34" charset="0"/>
                        <a:sym typeface="Arial"/>
                      </a:rPr>
                      <m:t> = </m:t>
                    </m:r>
                    <m:r>
                      <a:rPr lang="vi-VN" sz="3700" i="1" kern="0" smtClean="0">
                        <a:solidFill>
                          <a:srgbClr val="000000"/>
                        </a:solidFill>
                        <a:latin typeface="Cambria Math" panose="02040503050406030204" pitchFamily="18" charset="0"/>
                        <a:cs typeface="Arial" panose="020B0604020202020204" pitchFamily="34" charset="0"/>
                        <a:sym typeface="Arial"/>
                      </a:rPr>
                      <m:t>𝑏</m:t>
                    </m:r>
                    <m:r>
                      <a:rPr lang="vi-VN" sz="3700" i="1" kern="0" smtClean="0">
                        <a:solidFill>
                          <a:srgbClr val="000000"/>
                        </a:solidFill>
                        <a:latin typeface="Cambria Math" panose="02040503050406030204" pitchFamily="18" charset="0"/>
                        <a:cs typeface="Arial" panose="020B0604020202020204" pitchFamily="34" charset="0"/>
                        <a:sym typeface="Arial"/>
                      </a:rPr>
                      <m:t>, </m:t>
                    </m:r>
                    <m:r>
                      <a:rPr lang="vi-VN" sz="3700" i="1" kern="0" smtClean="0">
                        <a:solidFill>
                          <a:srgbClr val="000000"/>
                        </a:solidFill>
                        <a:latin typeface="Cambria Math" panose="02040503050406030204" pitchFamily="18" charset="0"/>
                        <a:cs typeface="Arial" panose="020B0604020202020204" pitchFamily="34" charset="0"/>
                        <a:sym typeface="Arial"/>
                      </a:rPr>
                      <m:t>𝐶𝐶</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 = </m:t>
                    </m:r>
                    <m:r>
                      <a:rPr lang="vi-VN" sz="3700" i="1" kern="0" smtClean="0">
                        <a:solidFill>
                          <a:srgbClr val="000000"/>
                        </a:solidFill>
                        <a:latin typeface="Cambria Math" panose="02040503050406030204" pitchFamily="18" charset="0"/>
                        <a:cs typeface="Arial" panose="020B0604020202020204" pitchFamily="34" charset="0"/>
                        <a:sym typeface="Arial"/>
                      </a:rPr>
                      <m:t>𝑐</m:t>
                    </m:r>
                  </m:oMath>
                </a14:m>
                <a:r>
                  <a:rPr lang="vi-VN" sz="3700" kern="0">
                    <a:solidFill>
                      <a:srgbClr val="000000"/>
                    </a:solidFill>
                    <a:latin typeface="Arial" panose="020B0604020202020204" pitchFamily="34" charset="0"/>
                    <a:cs typeface="Arial" panose="020B0604020202020204" pitchFamily="34" charset="0"/>
                    <a:sym typeface="Arial"/>
                  </a:rPr>
                  <a:t>. Tính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𝐴𝐶</m:t>
                    </m:r>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m:t>
                    </m:r>
                  </m:oMath>
                </a14:m>
                <a:endParaRPr lang="vi-VN" sz="3700" kern="0">
                  <a:solidFill>
                    <a:srgbClr val="000000"/>
                  </a:solidFill>
                  <a:latin typeface="Arial" panose="020B0604020202020204" pitchFamily="34" charset="0"/>
                  <a:cs typeface="Arial" panose="020B0604020202020204" pitchFamily="34" charset="0"/>
                  <a:sym typeface="Arial"/>
                </a:endParaRPr>
              </a:p>
            </p:txBody>
          </p:sp>
        </mc:Choice>
        <mc:Fallback>
          <p:sp>
            <p:nvSpPr>
              <p:cNvPr id="19" name="Rectangle 18"/>
              <p:cNvSpPr>
                <a:spLocks noRot="1" noChangeAspect="1" noMove="1" noResize="1" noEditPoints="1" noAdjustHandles="1" noChangeArrowheads="1" noChangeShapeType="1" noTextEdit="1"/>
              </p:cNvSpPr>
              <p:nvPr/>
            </p:nvSpPr>
            <p:spPr>
              <a:xfrm>
                <a:off x="457200" y="190500"/>
                <a:ext cx="14074880" cy="3508653"/>
              </a:xfrm>
              <a:prstGeom prst="rect">
                <a:avLst/>
              </a:prstGeom>
              <a:blipFill>
                <a:blip r:embed="rId2"/>
                <a:stretch>
                  <a:fillRect l="-1343" b="-2604"/>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14883221" y="2574941"/>
            <a:ext cx="1752599" cy="2100176"/>
          </a:xfrm>
          <a:prstGeom prst="rect">
            <a:avLst/>
          </a:prstGeom>
        </p:spPr>
      </p:pic>
      <p:sp>
        <p:nvSpPr>
          <p:cNvPr id="8" name="Rectangle 7"/>
          <p:cNvSpPr/>
          <p:nvPr/>
        </p:nvSpPr>
        <p:spPr>
          <a:xfrm>
            <a:off x="2514600" y="3739816"/>
            <a:ext cx="1239442" cy="840871"/>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6938210" y="5149884"/>
                <a:ext cx="9753600" cy="4926220"/>
              </a:xfrm>
              <a:prstGeom prst="rect">
                <a:avLst/>
              </a:prstGeom>
            </p:spPr>
            <p:txBody>
              <a:bodyPr wrap="square">
                <a:spAutoFit/>
              </a:bodyPr>
              <a:lstStyle/>
              <a:p>
                <a:pPr>
                  <a:lnSpc>
                    <a:spcPct val="200000"/>
                  </a:lnSpc>
                </a:pPr>
                <a:r>
                  <a:rPr lang="en-US" sz="3700" kern="1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𝐵𝐷</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e>
                    </m:d>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700" kern="100">
                    <a:effectLst/>
                    <a:latin typeface="Arial" panose="020B0604020202020204" pitchFamily="34" charset="0"/>
                    <a:ea typeface="Calibri" panose="020F0502020204030204" pitchFamily="34" charset="0"/>
                    <a:cs typeface="Arial" panose="020B0604020202020204" pitchFamily="34" charset="0"/>
                  </a:rPr>
                  <a:t>.</a:t>
                </a:r>
                <a:endParaRPr lang="en-US" sz="3700" kern="100">
                  <a:latin typeface="Arial" panose="020B0604020202020204" pitchFamily="34" charset="0"/>
                  <a:ea typeface="Calibri" panose="020F0502020204030204" pitchFamily="34" charset="0"/>
                  <a:cs typeface="Arial" panose="020B0604020202020204" pitchFamily="34" charset="0"/>
                </a:endParaRPr>
              </a:p>
              <a:p>
                <a:pPr>
                  <a:lnSpc>
                    <a:spcPct val="200000"/>
                  </a:lnSpc>
                </a:pPr>
                <a:r>
                  <a:rPr lang="en-US" sz="3700" kern="100" smtClean="0">
                    <a:effectLst/>
                    <a:latin typeface="Arial" panose="020B0604020202020204" pitchFamily="34" charset="0"/>
                    <a:ea typeface="Calibri" panose="020F0502020204030204" pitchFamily="34" charset="0"/>
                    <a:cs typeface="Arial" panose="020B0604020202020204" pitchFamily="34" charset="0"/>
                  </a:rPr>
                  <a:t>b</a:t>
                </a:r>
                <a:r>
                  <a:rPr lang="en-US" sz="3700" kern="100">
                    <a:effectLst/>
                    <a:latin typeface="Arial" panose="020B0604020202020204" pitchFamily="34" charset="0"/>
                    <a:ea typeface="Calibri" panose="020F0502020204030204" pitchFamily="34" charset="0"/>
                    <a:cs typeface="Arial" panose="020B0604020202020204" pitchFamily="34" charset="0"/>
                  </a:rPr>
                  <a:t>) Hình chiếu của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700" kern="100">
                    <a:effectLst/>
                    <a:latin typeface="Arial" panose="020B0604020202020204" pitchFamily="34" charset="0"/>
                    <a:ea typeface="Calibri" panose="020F0502020204030204" pitchFamily="34" charset="0"/>
                    <a:cs typeface="Arial" panose="020B0604020202020204" pitchFamily="34" charset="0"/>
                  </a:rPr>
                  <a:t> trên </a:t>
                </a:r>
                <a14:m>
                  <m:oMath xmlns:m="http://schemas.openxmlformats.org/officeDocument/2006/math">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700" kern="1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3700" kern="100" smtClean="0">
                    <a:effectLst/>
                    <a:latin typeface="Arial" panose="020B0604020202020204" pitchFamily="34" charset="0"/>
                    <a:ea typeface="Calibri" panose="020F0502020204030204" pitchFamily="34" charset="0"/>
                    <a:cs typeface="Arial" panose="020B0604020202020204" pitchFamily="34" charset="0"/>
                  </a:rPr>
                  <a:t>.</a:t>
                </a:r>
                <a:endParaRPr lang="en-US" sz="3700" kern="100" smtClean="0">
                  <a:effectLst/>
                  <a:latin typeface="Arial" panose="020B0604020202020204" pitchFamily="34" charset="0"/>
                  <a:ea typeface="Calibri" panose="020F0502020204030204" pitchFamily="34" charset="0"/>
                  <a:cs typeface="Arial" panose="020B0604020202020204" pitchFamily="34" charset="0"/>
                </a:endParaRPr>
              </a:p>
              <a:p>
                <a:pPr>
                  <a:lnSpc>
                    <a:spcPct val="200000"/>
                  </a:lnSpc>
                </a:pPr>
                <a:r>
                  <a:rPr lang="en-US" sz="3700" kern="100" smtClean="0">
                    <a:effectLst/>
                    <a:latin typeface="Arial" panose="020B0604020202020204" pitchFamily="34" charset="0"/>
                    <a:ea typeface="Calibri" panose="020F0502020204030204" pitchFamily="34" charset="0"/>
                    <a:cs typeface="Arial" panose="020B0604020202020204" pitchFamily="34" charset="0"/>
                  </a:rPr>
                  <a:t>c</a:t>
                </a:r>
                <a:r>
                  <a:rPr lang="en-US" sz="37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𝐶</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kern="100">
                            <a:latin typeface="Cambria Math" panose="02040503050406030204" pitchFamily="18" charset="0"/>
                            <a:ea typeface="Calibri" panose="020F0502020204030204" pitchFamily="34" charset="0"/>
                            <a:cs typeface="Times New Roman" panose="02020603050405020304" pitchFamily="18" charset="0"/>
                          </a:rPr>
                        </m:ctrlPr>
                      </m:radPr>
                      <m:deg/>
                      <m:e>
                        <m:r>
                          <a:rPr lang="en-US" sz="3700" i="1" kern="100">
                            <a:latin typeface="Cambria Math" panose="02040503050406030204" pitchFamily="18" charset="0"/>
                            <a:ea typeface="Calibri" panose="020F0502020204030204" pitchFamily="34" charset="0"/>
                            <a:cs typeface="Times New Roman" panose="02020603050405020304" pitchFamily="18" charset="0"/>
                          </a:rPr>
                          <m:t>𝐶</m:t>
                        </m:r>
                        <m:sSup>
                          <m:sSupPr>
                            <m:ctrlPr>
                              <a:rPr lang="en-US" sz="37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latin typeface="Cambria Math" panose="02040503050406030204" pitchFamily="18" charset="0"/>
                                <a:ea typeface="Calibri" panose="020F0502020204030204" pitchFamily="34" charset="0"/>
                                <a:cs typeface="Times New Roman" panose="02020603050405020304" pitchFamily="18" charset="0"/>
                              </a:rPr>
                              <m:t>𝐶</m:t>
                            </m:r>
                          </m:e>
                          <m:sup>
                            <m:r>
                              <a:rPr lang="en-US" sz="3700" i="1" kern="100">
                                <a:latin typeface="Cambria Math" panose="02040503050406030204" pitchFamily="18" charset="0"/>
                                <a:ea typeface="Calibri" panose="020F0502020204030204" pitchFamily="34" charset="0"/>
                                <a:cs typeface="Times New Roman" panose="02020603050405020304" pitchFamily="18" charset="0"/>
                              </a:rPr>
                              <m:t>′</m:t>
                            </m:r>
                            <m:r>
                              <a:rPr lang="en-US" sz="37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3700" i="1" kern="100">
                            <a:latin typeface="Cambria Math" panose="02040503050406030204" pitchFamily="18" charset="0"/>
                            <a:ea typeface="Calibri" panose="020F0502020204030204" pitchFamily="34" charset="0"/>
                            <a:cs typeface="Times New Roman" panose="02020603050405020304" pitchFamily="18" charset="0"/>
                          </a:rPr>
                          <m:t>+</m:t>
                        </m:r>
                        <m:r>
                          <a:rPr lang="en-US" sz="3700" i="1" kern="100">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7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3700" b="0" i="1" kern="100" smtClean="0">
                                <a:latin typeface="Cambria Math" panose="02040503050406030204" pitchFamily="18" charset="0"/>
                                <a:ea typeface="Calibri" panose="020F0502020204030204" pitchFamily="34" charset="0"/>
                                <a:cs typeface="Times New Roman" panose="02020603050405020304" pitchFamily="18" charset="0"/>
                              </a:rPr>
                              <m:t>𝐵</m:t>
                            </m:r>
                          </m:e>
                          <m:sup>
                            <m:r>
                              <a:rPr lang="en-US" sz="37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37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latin typeface="Cambria Math" panose="02040503050406030204" pitchFamily="18" charset="0"/>
                                <a:ea typeface="Calibri" panose="020F0502020204030204" pitchFamily="34" charset="0"/>
                                <a:cs typeface="Times New Roman" panose="02020603050405020304" pitchFamily="18" charset="0"/>
                              </a:rPr>
                              <m:t>𝐵</m:t>
                            </m:r>
                            <m:r>
                              <a:rPr lang="en-US" sz="3700" b="0" i="1" kern="100" smtClean="0">
                                <a:latin typeface="Cambria Math" panose="02040503050406030204" pitchFamily="18" charset="0"/>
                                <a:ea typeface="Calibri" panose="020F0502020204030204" pitchFamily="34" charset="0"/>
                                <a:cs typeface="Times New Roman" panose="02020603050405020304" pitchFamily="18" charset="0"/>
                              </a:rPr>
                              <m:t>𝐶</m:t>
                            </m:r>
                          </m:e>
                          <m:sup>
                            <m:r>
                              <a:rPr lang="en-US" sz="3700" i="1" kern="100">
                                <a:latin typeface="Cambria Math" panose="02040503050406030204" pitchFamily="18" charset="0"/>
                                <a:ea typeface="Calibri" panose="020F0502020204030204" pitchFamily="34" charset="0"/>
                                <a:cs typeface="Times New Roman" panose="02020603050405020304" pitchFamily="18" charset="0"/>
                              </a:rPr>
                              <m:t>2</m:t>
                            </m:r>
                          </m:sup>
                        </m:sSup>
                      </m:e>
                    </m:rad>
                  </m:oMath>
                </a14:m>
                <a:endParaRPr lang="en-US" sz="3700" i="1" kern="100" smtClean="0">
                  <a:latin typeface="Cambria Math" panose="02040503050406030204" pitchFamily="18" charset="0"/>
                  <a:ea typeface="Calibri" panose="020F0502020204030204" pitchFamily="34" charset="0"/>
                  <a:cs typeface="Times New Roman" panose="02020603050405020304" pitchFamily="18" charset="0"/>
                </a:endParaRPr>
              </a:p>
              <a:p>
                <a:pPr>
                  <a:lnSpc>
                    <a:spcPct val="200000"/>
                  </a:lnSpc>
                </a:pPr>
                <a:r>
                  <a:rPr lang="en-US" sz="3700" kern="100" smtClean="0">
                    <a:ea typeface="Calibri" panose="020F0502020204030204" pitchFamily="34" charset="0"/>
                    <a:cs typeface="Times New Roman" panose="02020603050405020304" pitchFamily="18" charset="0"/>
                  </a:rPr>
                  <a:t>					  </a:t>
                </a:r>
                <a14:m>
                  <m:oMath xmlns:m="http://schemas.openxmlformats.org/officeDocument/2006/math">
                    <m:r>
                      <a:rPr lang="en-US" sz="3700" i="1" kern="100">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𝑐</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r>
                  <a:rPr lang="en-US" sz="3700" kern="1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3" name="Rectangle 2"/>
              <p:cNvSpPr>
                <a:spLocks noRot="1" noChangeAspect="1" noMove="1" noResize="1" noEditPoints="1" noAdjustHandles="1" noChangeArrowheads="1" noChangeShapeType="1" noTextEdit="1"/>
              </p:cNvSpPr>
              <p:nvPr/>
            </p:nvSpPr>
            <p:spPr>
              <a:xfrm>
                <a:off x="6938210" y="5149884"/>
                <a:ext cx="9753600" cy="4926220"/>
              </a:xfrm>
              <a:prstGeom prst="rect">
                <a:avLst/>
              </a:prstGeom>
              <a:blipFill>
                <a:blip r:embed="rId4"/>
                <a:stretch>
                  <a:fillRect l="-1938"/>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685800" y="5067300"/>
            <a:ext cx="5518506" cy="4917464"/>
          </a:xfrm>
          <a:prstGeom prst="rect">
            <a:avLst/>
          </a:prstGeom>
        </p:spPr>
      </p:pic>
      <p:grpSp>
        <p:nvGrpSpPr>
          <p:cNvPr id="9" name="Group 5"/>
          <p:cNvGrpSpPr/>
          <p:nvPr/>
        </p:nvGrpSpPr>
        <p:grpSpPr>
          <a:xfrm rot="5400000">
            <a:off x="-1052798" y="-2749439"/>
            <a:ext cx="19821839" cy="18843716"/>
            <a:chOff x="0" y="-9770415"/>
            <a:chExt cx="5220567" cy="10307912"/>
          </a:xfrm>
        </p:grpSpPr>
        <p:sp>
          <p:nvSpPr>
            <p:cNvPr id="10" name="Freeform 6"/>
            <p:cNvSpPr/>
            <p:nvPr/>
          </p:nvSpPr>
          <p:spPr>
            <a:xfrm>
              <a:off x="301037" y="-9770415"/>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11"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90483688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up)">
                                      <p:cBhvr>
                                        <p:cTn id="34" dur="500"/>
                                        <p:tgtEl>
                                          <p:spTgt spid="3">
                                            <p:txEl>
                                              <p:pRg st="2" end="2"/>
                                            </p:txEl>
                                          </p:spTgt>
                                        </p:tgtEl>
                                      </p:cBhvr>
                                    </p:animEffect>
                                  </p:childTnLst>
                                </p:cTn>
                              </p:par>
                              <p:par>
                                <p:cTn id="35" presetID="22" presetClass="entr" presetSubtype="1"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up)">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Rectangle 12"/>
              <p:cNvSpPr/>
              <p:nvPr/>
            </p:nvSpPr>
            <p:spPr>
              <a:xfrm>
                <a:off x="354114" y="190500"/>
                <a:ext cx="17513407" cy="3224152"/>
              </a:xfrm>
              <a:prstGeom prst="rect">
                <a:avLst/>
              </a:prstGeom>
            </p:spPr>
            <p:txBody>
              <a:bodyPr wrap="square">
                <a:spAutoFit/>
              </a:bodyPr>
              <a:lstStyle/>
              <a:p>
                <a:pPr algn="just">
                  <a:lnSpc>
                    <a:spcPct val="150000"/>
                  </a:lnSpc>
                  <a:buClr>
                    <a:srgbClr val="000000"/>
                  </a:buClr>
                  <a:buFont typeface="Arial"/>
                  <a:buNone/>
                </a:pPr>
                <a:r>
                  <a:rPr lang="en-US" sz="3500" b="1" smtClean="0">
                    <a:solidFill>
                      <a:srgbClr val="1F497D"/>
                    </a:solidFill>
                    <a:latin typeface="Arial"/>
                    <a:ea typeface="Times New Roman" panose="02020603050405020304" pitchFamily="18" charset="0"/>
                    <a:cs typeface="Arial" panose="020B0604020202020204" pitchFamily="34" charset="0"/>
                    <a:sym typeface="Arial"/>
                  </a:rPr>
                  <a:t>Bài </a:t>
                </a:r>
                <a:r>
                  <a:rPr lang="en-US" sz="3500" b="1">
                    <a:solidFill>
                      <a:srgbClr val="1F497D"/>
                    </a:solidFill>
                    <a:latin typeface="Arial"/>
                    <a:ea typeface="Times New Roman" panose="02020603050405020304" pitchFamily="18" charset="0"/>
                    <a:cs typeface="Arial" panose="020B0604020202020204" pitchFamily="34" charset="0"/>
                    <a:sym typeface="Arial"/>
                  </a:rPr>
                  <a:t>tập </a:t>
                </a:r>
                <a:r>
                  <a:rPr lang="en-US" sz="3500" b="1" smtClean="0">
                    <a:solidFill>
                      <a:srgbClr val="1F497D"/>
                    </a:solidFill>
                    <a:latin typeface="Arial"/>
                    <a:ea typeface="Times New Roman" panose="02020603050405020304" pitchFamily="18" charset="0"/>
                    <a:cs typeface="Arial" panose="020B0604020202020204" pitchFamily="34" charset="0"/>
                    <a:sym typeface="Arial"/>
                  </a:rPr>
                  <a:t>7.19 </a:t>
                </a:r>
                <a:r>
                  <a:rPr lang="en-US" sz="3500" b="1">
                    <a:solidFill>
                      <a:srgbClr val="1F497D"/>
                    </a:solidFill>
                    <a:latin typeface="Arial"/>
                    <a:ea typeface="Times New Roman" panose="02020603050405020304" pitchFamily="18" charset="0"/>
                    <a:cs typeface="Arial" panose="020B0604020202020204" pitchFamily="34" charset="0"/>
                    <a:sym typeface="Arial"/>
                  </a:rPr>
                  <a:t>(SGK – </a:t>
                </a:r>
                <a:r>
                  <a:rPr lang="en-US" sz="3500" b="1" smtClean="0">
                    <a:solidFill>
                      <a:srgbClr val="1F497D"/>
                    </a:solidFill>
                    <a:latin typeface="Arial"/>
                    <a:ea typeface="Times New Roman" panose="02020603050405020304" pitchFamily="18" charset="0"/>
                    <a:cs typeface="Arial" panose="020B0604020202020204" pitchFamily="34" charset="0"/>
                    <a:sym typeface="Arial"/>
                  </a:rPr>
                  <a:t>tr53</a:t>
                </a:r>
                <a:r>
                  <a:rPr lang="en-US" sz="3500" b="1" smtClean="0">
                    <a:solidFill>
                      <a:srgbClr val="1F497D"/>
                    </a:solidFill>
                    <a:latin typeface="Arial"/>
                    <a:ea typeface="Times New Roman" panose="02020603050405020304" pitchFamily="18" charset="0"/>
                    <a:cs typeface="Arial" panose="020B0604020202020204" pitchFamily="34" charset="0"/>
                    <a:sym typeface="Arial"/>
                  </a:rPr>
                  <a:t>)</a:t>
                </a:r>
                <a:r>
                  <a:rPr lang="vi-VN" sz="3500" b="1" smtClean="0">
                    <a:solidFill>
                      <a:srgbClr val="1F497D"/>
                    </a:solidFill>
                    <a:ea typeface="Times New Roman" panose="02020603050405020304" pitchFamily="18" charset="0"/>
                    <a:cs typeface="Arial" panose="020B0604020202020204" pitchFamily="34" charset="0"/>
                    <a:sym typeface="Arial"/>
                  </a:rPr>
                  <a:t> </a:t>
                </a:r>
                <a:r>
                  <a:rPr lang="vi-VN" sz="3500" kern="0">
                    <a:solidFill>
                      <a:srgbClr val="000000"/>
                    </a:solidFill>
                    <a:cs typeface="Arial" panose="020B0604020202020204" pitchFamily="34" charset="0"/>
                    <a:sym typeface="Arial"/>
                  </a:rPr>
                  <a:t>Cho hình chóp đều </a:t>
                </a:r>
                <a14:m>
                  <m:oMath xmlns:m="http://schemas.openxmlformats.org/officeDocument/2006/math">
                    <m:r>
                      <a:rPr lang="vi-VN" sz="3500" i="1" kern="0" smtClean="0">
                        <a:solidFill>
                          <a:srgbClr val="000000"/>
                        </a:solidFill>
                        <a:latin typeface="Cambria Math" panose="02040503050406030204" pitchFamily="18" charset="0"/>
                        <a:cs typeface="Arial" panose="020B0604020202020204" pitchFamily="34" charset="0"/>
                        <a:sym typeface="Arial"/>
                      </a:rPr>
                      <m:t>𝑆</m:t>
                    </m:r>
                    <m:r>
                      <a:rPr lang="vi-VN" sz="3500" i="1" kern="0" smtClean="0">
                        <a:solidFill>
                          <a:srgbClr val="000000"/>
                        </a:solidFill>
                        <a:latin typeface="Cambria Math" panose="02040503050406030204" pitchFamily="18" charset="0"/>
                        <a:cs typeface="Arial" panose="020B0604020202020204" pitchFamily="34" charset="0"/>
                        <a:sym typeface="Arial"/>
                      </a:rPr>
                      <m:t>.</m:t>
                    </m:r>
                    <m:r>
                      <a:rPr lang="vi-VN" sz="3500" i="1" kern="0" smtClean="0">
                        <a:solidFill>
                          <a:srgbClr val="000000"/>
                        </a:solidFill>
                        <a:latin typeface="Cambria Math" panose="02040503050406030204" pitchFamily="18" charset="0"/>
                        <a:cs typeface="Arial" panose="020B0604020202020204" pitchFamily="34" charset="0"/>
                        <a:sym typeface="Arial"/>
                      </a:rPr>
                      <m:t>𝐴𝐵𝐶</m:t>
                    </m:r>
                  </m:oMath>
                </a14:m>
                <a:r>
                  <a:rPr lang="vi-VN" sz="3500" kern="0">
                    <a:solidFill>
                      <a:srgbClr val="000000"/>
                    </a:solidFill>
                    <a:cs typeface="Arial" panose="020B0604020202020204" pitchFamily="34" charset="0"/>
                    <a:sym typeface="Arial"/>
                  </a:rPr>
                  <a:t>, đáy có cạnh bằng </a:t>
                </a:r>
                <a14:m>
                  <m:oMath xmlns:m="http://schemas.openxmlformats.org/officeDocument/2006/math">
                    <m:r>
                      <a:rPr lang="vi-VN" sz="3500" i="1" kern="0" smtClean="0">
                        <a:solidFill>
                          <a:srgbClr val="000000"/>
                        </a:solidFill>
                        <a:latin typeface="Cambria Math" panose="02040503050406030204" pitchFamily="18" charset="0"/>
                        <a:cs typeface="Arial" panose="020B0604020202020204" pitchFamily="34" charset="0"/>
                        <a:sym typeface="Arial"/>
                      </a:rPr>
                      <m:t>𝑎</m:t>
                    </m:r>
                  </m:oMath>
                </a14:m>
                <a:r>
                  <a:rPr lang="vi-VN" sz="3500" kern="0">
                    <a:solidFill>
                      <a:srgbClr val="000000"/>
                    </a:solidFill>
                    <a:cs typeface="Arial" panose="020B0604020202020204" pitchFamily="34" charset="0"/>
                    <a:sym typeface="Arial"/>
                  </a:rPr>
                  <a:t>, cạnh bên bằng </a:t>
                </a:r>
                <a14:m>
                  <m:oMath xmlns:m="http://schemas.openxmlformats.org/officeDocument/2006/math">
                    <m:r>
                      <a:rPr lang="vi-VN" sz="3500" i="1" kern="0" smtClean="0">
                        <a:solidFill>
                          <a:srgbClr val="000000"/>
                        </a:solidFill>
                        <a:latin typeface="Cambria Math" panose="02040503050406030204" pitchFamily="18" charset="0"/>
                        <a:cs typeface="Arial" panose="020B0604020202020204" pitchFamily="34" charset="0"/>
                        <a:sym typeface="Arial"/>
                      </a:rPr>
                      <m:t>𝑏</m:t>
                    </m:r>
                  </m:oMath>
                </a14:m>
                <a:r>
                  <a:rPr lang="vi-VN" sz="3500" kern="0" smtClean="0">
                    <a:solidFill>
                      <a:srgbClr val="000000"/>
                    </a:solidFill>
                    <a:cs typeface="Arial" panose="020B0604020202020204" pitchFamily="34" charset="0"/>
                    <a:sym typeface="Arial"/>
                  </a:rPr>
                  <a:t>.</a:t>
                </a:r>
                <a:endParaRPr lang="vi-VN" sz="3500" kern="0">
                  <a:solidFill>
                    <a:srgbClr val="000000"/>
                  </a:solidFill>
                  <a:cs typeface="Arial" panose="020B0604020202020204" pitchFamily="34" charset="0"/>
                  <a:sym typeface="Arial"/>
                </a:endParaRPr>
              </a:p>
              <a:p>
                <a:pPr algn="just">
                  <a:lnSpc>
                    <a:spcPct val="150000"/>
                  </a:lnSpc>
                  <a:buClr>
                    <a:srgbClr val="000000"/>
                  </a:buClr>
                  <a:buFont typeface="Arial"/>
                  <a:buNone/>
                </a:pPr>
                <a:r>
                  <a:rPr lang="vi-VN" sz="3500" kern="0">
                    <a:solidFill>
                      <a:srgbClr val="000000"/>
                    </a:solidFill>
                    <a:cs typeface="Arial" panose="020B0604020202020204" pitchFamily="34" charset="0"/>
                    <a:sym typeface="Arial"/>
                  </a:rPr>
                  <a:t>a) Tính sin của góc tạo bởi cạnh bên và mặt </a:t>
                </a:r>
                <a:r>
                  <a:rPr lang="vi-VN" sz="3500" kern="0">
                    <a:solidFill>
                      <a:srgbClr val="000000"/>
                    </a:solidFill>
                    <a:cs typeface="Arial" panose="020B0604020202020204" pitchFamily="34" charset="0"/>
                    <a:sym typeface="Arial"/>
                  </a:rPr>
                  <a:t>đáy</a:t>
                </a:r>
                <a:r>
                  <a:rPr lang="vi-VN" sz="3500" kern="0" smtClean="0">
                    <a:solidFill>
                      <a:srgbClr val="000000"/>
                    </a:solidFill>
                    <a:cs typeface="Arial" panose="020B0604020202020204" pitchFamily="34" charset="0"/>
                    <a:sym typeface="Arial"/>
                  </a:rPr>
                  <a:t>.</a:t>
                </a:r>
                <a:endParaRPr lang="vi-VN" sz="3500" kern="0">
                  <a:solidFill>
                    <a:srgbClr val="000000"/>
                  </a:solidFill>
                  <a:cs typeface="Arial" panose="020B0604020202020204" pitchFamily="34" charset="0"/>
                  <a:sym typeface="Arial"/>
                </a:endParaRPr>
              </a:p>
              <a:p>
                <a:pPr algn="just">
                  <a:lnSpc>
                    <a:spcPct val="150000"/>
                  </a:lnSpc>
                  <a:buClr>
                    <a:srgbClr val="000000"/>
                  </a:buClr>
                  <a:buFont typeface="Arial"/>
                  <a:buNone/>
                </a:pPr>
                <a:r>
                  <a:rPr lang="vi-VN" sz="3500" kern="0">
                    <a:solidFill>
                      <a:srgbClr val="000000"/>
                    </a:solidFill>
                    <a:cs typeface="Arial" panose="020B0604020202020204" pitchFamily="34" charset="0"/>
                    <a:sym typeface="Arial"/>
                  </a:rPr>
                  <a:t>b) Tính tang của góc giữa mặt phẳng chứa mặt đáy và mặt phẳng chứa mặt bên.</a:t>
                </a:r>
                <a:endParaRPr lang="vi-VN" sz="3500" kern="0">
                  <a:solidFill>
                    <a:srgbClr val="000000"/>
                  </a:solidFill>
                  <a:cs typeface="Arial" panose="020B0604020202020204" pitchFamily="34" charset="0"/>
                  <a:sym typeface="Arial"/>
                </a:endParaRPr>
              </a:p>
            </p:txBody>
          </p:sp>
        </mc:Choice>
        <mc:Fallback>
          <p:sp>
            <p:nvSpPr>
              <p:cNvPr id="13" name="Rectangle 12"/>
              <p:cNvSpPr>
                <a:spLocks noRot="1" noChangeAspect="1" noMove="1" noResize="1" noEditPoints="1" noAdjustHandles="1" noChangeArrowheads="1" noChangeShapeType="1" noTextEdit="1"/>
              </p:cNvSpPr>
              <p:nvPr/>
            </p:nvSpPr>
            <p:spPr>
              <a:xfrm>
                <a:off x="354114" y="190500"/>
                <a:ext cx="17513407" cy="3224152"/>
              </a:xfrm>
              <a:prstGeom prst="rect">
                <a:avLst/>
              </a:prstGeom>
              <a:blipFill>
                <a:blip r:embed="rId3"/>
                <a:stretch>
                  <a:fillRect l="-1009" r="-1044" b="-5860"/>
                </a:stretch>
              </a:blipFill>
            </p:spPr>
            <p:txBody>
              <a:bodyPr/>
              <a:lstStyle/>
              <a:p>
                <a:r>
                  <a:rPr lang="en-US">
                    <a:noFill/>
                  </a:rPr>
                  <a:t> </a:t>
                </a:r>
              </a:p>
            </p:txBody>
          </p:sp>
        </mc:Fallback>
      </mc:AlternateContent>
      <p:sp>
        <p:nvSpPr>
          <p:cNvPr id="12" name="Rectangle 11"/>
          <p:cNvSpPr/>
          <p:nvPr/>
        </p:nvSpPr>
        <p:spPr>
          <a:xfrm>
            <a:off x="8505523" y="3467100"/>
            <a:ext cx="1210588" cy="82067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17" name="Rectangle 16"/>
              <p:cNvSpPr/>
              <p:nvPr/>
            </p:nvSpPr>
            <p:spPr>
              <a:xfrm>
                <a:off x="5273842" y="4229100"/>
                <a:ext cx="13090358" cy="5831212"/>
              </a:xfrm>
              <a:prstGeom prst="rect">
                <a:avLst/>
              </a:prstGeom>
            </p:spPr>
            <p:txBody>
              <a:bodyPr wrap="square">
                <a:spAutoFit/>
              </a:bodyPr>
              <a:lstStyle/>
              <a:p>
                <a:pPr>
                  <a:lnSpc>
                    <a:spcPct val="150000"/>
                  </a:lnSpc>
                </a:pPr>
                <a:r>
                  <a:rPr lang="fr-FR" sz="3500" kern="100" smtClean="0">
                    <a:solidFill>
                      <a:srgbClr val="000000"/>
                    </a:solidFill>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fr-FR"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𝐻</m:t>
                    </m:r>
                  </m:oMath>
                </a14:m>
                <a:r>
                  <a:rPr lang="fr-FR"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là hình chiếu của </a:t>
                </a:r>
                <a14:m>
                  <m:oMath xmlns:m="http://schemas.openxmlformats.org/officeDocument/2006/math">
                    <m:r>
                      <a:rPr lang="fr-FR" sz="3500" i="1" kern="10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𝑆</m:t>
                    </m:r>
                  </m:oMath>
                </a14:m>
                <a:r>
                  <a:rPr lang="fr-FR"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trên </a:t>
                </a:r>
                <a14:m>
                  <m:oMath xmlns:m="http://schemas.openxmlformats.org/officeDocument/2006/math">
                    <m:r>
                      <a:rPr lang="fr-FR" sz="3500" i="1" kern="10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3500" i="1" kern="10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r>
                      <a:rPr lang="fr-FR" sz="3500" i="1" kern="10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𝐴𝐻</m:t>
                    </m:r>
                    <m:r>
                      <a:rPr lang="fr-FR" sz="35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500" kern="1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3500"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5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𝑆𝐻</m:t>
                    </m:r>
                    <m:r>
                      <a:rPr lang="fr-FR" sz="3500"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𝑏</m:t>
                            </m:r>
                          </m:e>
                          <m:sup>
                            <m:r>
                              <a:rPr lang="fr-FR" sz="35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5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3500"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3500" kern="100">
                                <a:effectLst/>
                                <a:latin typeface="Cambria Math" panose="02040503050406030204" pitchFamily="18" charset="0"/>
                                <a:ea typeface="Calibri" panose="020F0502020204030204" pitchFamily="34" charset="0"/>
                                <a:cs typeface="Times New Roman" panose="02020603050405020304" pitchFamily="18" charset="0"/>
                              </a:rPr>
                              <m:t>3</m:t>
                            </m:r>
                          </m:den>
                        </m:f>
                      </m:e>
                    </m:rad>
                  </m:oMath>
                </a14:m>
                <a:r>
                  <a:rPr lang="en-US" sz="3500" kern="100" smtClean="0">
                    <a:effectLst/>
                    <a:latin typeface="Arial" panose="020B0604020202020204" pitchFamily="34" charset="0"/>
                    <a:ea typeface="Calibri" panose="020F0502020204030204" pitchFamily="34" charset="0"/>
                    <a:cs typeface="Arial" panose="020B0604020202020204" pitchFamily="34" charset="0"/>
                  </a:rPr>
                  <a:t> </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fr-FR" sz="3500" kern="100">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𝛼</m:t>
                    </m:r>
                    <m:r>
                      <a:rPr lang="fr-FR" sz="35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𝛽</m:t>
                    </m:r>
                  </m:oMath>
                </a14:m>
                <a:r>
                  <a:rPr lang="fr-FR" sz="3500" kern="100">
                    <a:effectLst/>
                    <a:latin typeface="Arial" panose="020B0604020202020204" pitchFamily="34" charset="0"/>
                    <a:ea typeface="Calibri" panose="020F0502020204030204" pitchFamily="34" charset="0"/>
                    <a:cs typeface="Arial" panose="020B0604020202020204" pitchFamily="34" charset="0"/>
                  </a:rPr>
                  <a:t> lần lượt là góc giữa </a:t>
                </a:r>
                <a14:m>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𝑆𝐴</m:t>
                    </m:r>
                  </m:oMath>
                </a14:m>
                <a:r>
                  <a:rPr lang="en-US" sz="3500" kern="100">
                    <a:effectLst/>
                    <a:latin typeface="Arial" panose="020B0604020202020204" pitchFamily="34" charset="0"/>
                    <a:ea typeface="Calibri" panose="020F0502020204030204" pitchFamily="34" charset="0"/>
                    <a:cs typeface="Arial" panose="020B0604020202020204" pitchFamily="34" charset="0"/>
                  </a:rPr>
                  <a:t> </a:t>
                </a:r>
                <a:r>
                  <a:rPr lang="fr-FR" sz="3500" kern="1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fr-FR" sz="35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𝐴𝐵𝐶</m:t>
                    </m:r>
                    <m:r>
                      <a:rPr lang="fr-FR" sz="35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500" kern="100">
                    <a:effectLst/>
                    <a:latin typeface="Arial" panose="020B0604020202020204" pitchFamily="34" charset="0"/>
                    <a:ea typeface="Calibri" panose="020F0502020204030204" pitchFamily="34" charset="0"/>
                    <a:cs typeface="Arial" panose="020B0604020202020204" pitchFamily="34" charset="0"/>
                  </a:rPr>
                  <a:t>, góc giữa </a:t>
                </a:r>
                <a14:m>
                  <m:oMath xmlns:m="http://schemas.openxmlformats.org/officeDocument/2006/math">
                    <m:r>
                      <a:rPr lang="fr-FR" sz="35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𝑆𝐵𝐶</m:t>
                    </m:r>
                    <m:r>
                      <a:rPr lang="fr-FR" sz="35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5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5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𝐴𝐵𝐶</m:t>
                    </m:r>
                    <m:r>
                      <a:rPr lang="fr-FR" sz="35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500" kern="100">
                    <a:effectLst/>
                    <a:latin typeface="Arial" panose="020B0604020202020204" pitchFamily="34" charset="0"/>
                    <a:ea typeface="Calibri" panose="020F0502020204030204" pitchFamily="34" charset="0"/>
                    <a:cs typeface="Arial" panose="020B0604020202020204" pitchFamily="34" charset="0"/>
                  </a:rPr>
                  <a:t>.</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500" kern="10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𝐴𝐵𝐶</m:t>
                        </m:r>
                      </m:e>
                    </m:d>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𝑆𝐴𝐻</m:t>
                        </m:r>
                      </m:e>
                    </m:acc>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3500" kern="100">
                    <a:effectLst/>
                    <a:latin typeface="Arial" panose="020B0604020202020204" pitchFamily="34" charset="0"/>
                    <a:ea typeface="Malgun Gothic" panose="020B0503020000020004" pitchFamily="34" charset="-127"/>
                    <a:cs typeface="Arial" panose="020B0604020202020204" pitchFamily="34" charset="0"/>
                  </a:rPr>
                  <a:t> (do </a:t>
                </a:r>
                <a14:m>
                  <m:oMath xmlns:m="http://schemas.openxmlformats.org/officeDocument/2006/math">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𝑆𝐻</m:t>
                    </m:r>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𝐴𝐵𝐶</m:t>
                        </m:r>
                      </m:e>
                    </m:d>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500" kern="1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unc>
                      <m:func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kern="100">
                            <a:effectLst/>
                            <a:latin typeface="Cambria Math" panose="02040503050406030204" pitchFamily="18" charset="0"/>
                            <a:ea typeface="Calibri" panose="020F0502020204030204" pitchFamily="34" charset="0"/>
                            <a:cs typeface="Times New Roman" panose="02020603050405020304" pitchFamily="18" charset="0"/>
                          </a:rPr>
                          <m:t>sin</m:t>
                        </m:r>
                      </m:fName>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𝛼</m:t>
                        </m:r>
                      </m:e>
                    </m:func>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𝑆𝐻</m:t>
                        </m:r>
                      </m:num>
                      <m:den>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𝑆𝐴</m:t>
                        </m:r>
                      </m:den>
                    </m:f>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kern="100">
                            <a:effectLst/>
                            <a:latin typeface="Cambria Math" panose="02040503050406030204" pitchFamily="18" charset="0"/>
                            <a:ea typeface="Calibri" panose="020F0502020204030204" pitchFamily="34" charset="0"/>
                            <a:cs typeface="Times New Roman" panose="02020603050405020304" pitchFamily="18" charset="0"/>
                          </a:rPr>
                          <m:t>1</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500"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3500" kern="100">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3500" kern="100">
                                    <a:effectLst/>
                                    <a:latin typeface="Cambria Math" panose="02040503050406030204" pitchFamily="18" charset="0"/>
                                    <a:ea typeface="Calibri" panose="020F0502020204030204" pitchFamily="34" charset="0"/>
                                    <a:cs typeface="Times New Roman" panose="02020603050405020304" pitchFamily="18" charset="0"/>
                                  </a:rPr>
                                  <m:t>2</m:t>
                                </m:r>
                              </m:sup>
                            </m:sSup>
                          </m:den>
                        </m:f>
                      </m:e>
                    </m:rad>
                  </m:oMath>
                </a14:m>
                <a:r>
                  <a:rPr lang="en-US" sz="3500" kern="1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17" name="Rectangle 16"/>
              <p:cNvSpPr>
                <a:spLocks noRot="1" noChangeAspect="1" noMove="1" noResize="1" noEditPoints="1" noAdjustHandles="1" noChangeArrowheads="1" noChangeShapeType="1" noTextEdit="1"/>
              </p:cNvSpPr>
              <p:nvPr/>
            </p:nvSpPr>
            <p:spPr>
              <a:xfrm>
                <a:off x="5273842" y="4229100"/>
                <a:ext cx="13090358" cy="5831212"/>
              </a:xfrm>
              <a:prstGeom prst="rect">
                <a:avLst/>
              </a:prstGeom>
              <a:blipFill>
                <a:blip r:embed="rId4"/>
                <a:stretch>
                  <a:fillRect l="-1350"/>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rot="13737152">
            <a:off x="16729011" y="9242701"/>
            <a:ext cx="1054699" cy="1201016"/>
          </a:xfrm>
          <a:prstGeom prst="rect">
            <a:avLst/>
          </a:prstGeom>
        </p:spPr>
      </p:pic>
      <p:pic>
        <p:nvPicPr>
          <p:cNvPr id="22" name="Picture 21"/>
          <p:cNvPicPr>
            <a:picLocks noChangeAspect="1"/>
          </p:cNvPicPr>
          <p:nvPr/>
        </p:nvPicPr>
        <p:blipFill>
          <a:blip r:embed="rId6"/>
          <a:stretch>
            <a:fillRect/>
          </a:stretch>
        </p:blipFill>
        <p:spPr>
          <a:xfrm>
            <a:off x="354114" y="4618484"/>
            <a:ext cx="4480948" cy="5224725"/>
          </a:xfrm>
          <a:prstGeom prst="rect">
            <a:avLst/>
          </a:prstGeom>
        </p:spPr>
      </p:pic>
    </p:spTree>
    <p:extLst>
      <p:ext uri="{BB962C8B-B14F-4D97-AF65-F5344CB8AC3E}">
        <p14:creationId xmlns:p14="http://schemas.microsoft.com/office/powerpoint/2010/main" val="2517068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wipe(up)">
                                      <p:cBhvr>
                                        <p:cTn id="29" dur="500"/>
                                        <p:tgtEl>
                                          <p:spTgt spid="1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xEl>
                                              <p:pRg st="2" end="2"/>
                                            </p:txEl>
                                          </p:spTgt>
                                        </p:tgtEl>
                                        <p:attrNameLst>
                                          <p:attrName>style.visibility</p:attrName>
                                        </p:attrNameLst>
                                      </p:cBhvr>
                                      <p:to>
                                        <p:strVal val="visible"/>
                                      </p:to>
                                    </p:set>
                                    <p:animEffect transition="in" filter="wipe(left)">
                                      <p:cBhvr>
                                        <p:cTn id="34" dur="500"/>
                                        <p:tgtEl>
                                          <p:spTgt spid="1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9"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Rectangle 12"/>
              <p:cNvSpPr/>
              <p:nvPr/>
            </p:nvSpPr>
            <p:spPr>
              <a:xfrm>
                <a:off x="354114" y="190500"/>
                <a:ext cx="17513407" cy="32241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500" b="1" i="0" u="none" strike="noStrike" kern="1200" cap="none" spc="0" normalizeH="0" baseline="0" noProof="0" smtClean="0">
                    <a:ln>
                      <a:noFill/>
                    </a:ln>
                    <a:solidFill>
                      <a:srgbClr val="1F497D"/>
                    </a:solidFill>
                    <a:effectLst/>
                    <a:uLnTx/>
                    <a:uFillTx/>
                    <a:latin typeface="Arial"/>
                    <a:ea typeface="Times New Roman" panose="02020603050405020304" pitchFamily="18" charset="0"/>
                    <a:cs typeface="Arial" panose="020B0604020202020204" pitchFamily="34" charset="0"/>
                    <a:sym typeface="Arial"/>
                  </a:rPr>
                  <a:t>Bài </a:t>
                </a:r>
                <a:r>
                  <a:rPr kumimoji="0" lang="en-US" sz="3500" b="1" i="0" u="none" strike="noStrike" kern="1200" cap="none" spc="0" normalizeH="0" baseline="0" noProof="0">
                    <a:ln>
                      <a:noFill/>
                    </a:ln>
                    <a:solidFill>
                      <a:srgbClr val="1F497D"/>
                    </a:solidFill>
                    <a:effectLst/>
                    <a:uLnTx/>
                    <a:uFillTx/>
                    <a:latin typeface="Arial"/>
                    <a:ea typeface="Times New Roman" panose="02020603050405020304" pitchFamily="18" charset="0"/>
                    <a:cs typeface="Arial" panose="020B0604020202020204" pitchFamily="34" charset="0"/>
                    <a:sym typeface="Arial"/>
                  </a:rPr>
                  <a:t>tập </a:t>
                </a:r>
                <a:r>
                  <a:rPr kumimoji="0" lang="en-US" sz="3500" b="1" i="0" u="none" strike="noStrike" kern="1200" cap="none" spc="0" normalizeH="0" baseline="0" noProof="0" smtClean="0">
                    <a:ln>
                      <a:noFill/>
                    </a:ln>
                    <a:solidFill>
                      <a:srgbClr val="1F497D"/>
                    </a:solidFill>
                    <a:effectLst/>
                    <a:uLnTx/>
                    <a:uFillTx/>
                    <a:latin typeface="Arial"/>
                    <a:ea typeface="Times New Roman" panose="02020603050405020304" pitchFamily="18" charset="0"/>
                    <a:cs typeface="Arial" panose="020B0604020202020204" pitchFamily="34" charset="0"/>
                    <a:sym typeface="Arial"/>
                  </a:rPr>
                  <a:t>7.19 </a:t>
                </a:r>
                <a:r>
                  <a:rPr kumimoji="0" lang="en-US" sz="3500" b="1" i="0" u="none" strike="noStrike" kern="1200" cap="none" spc="0" normalizeH="0" baseline="0" noProof="0">
                    <a:ln>
                      <a:noFill/>
                    </a:ln>
                    <a:solidFill>
                      <a:srgbClr val="1F497D"/>
                    </a:solidFill>
                    <a:effectLst/>
                    <a:uLnTx/>
                    <a:uFillTx/>
                    <a:latin typeface="Arial"/>
                    <a:ea typeface="Times New Roman" panose="02020603050405020304" pitchFamily="18" charset="0"/>
                    <a:cs typeface="Arial" panose="020B0604020202020204" pitchFamily="34" charset="0"/>
                    <a:sym typeface="Arial"/>
                  </a:rPr>
                  <a:t>(SGK – </a:t>
                </a:r>
                <a:r>
                  <a:rPr kumimoji="0" lang="en-US" sz="3500" b="1" i="0" u="none" strike="noStrike" kern="1200" cap="none" spc="0" normalizeH="0" baseline="0" noProof="0" smtClean="0">
                    <a:ln>
                      <a:noFill/>
                    </a:ln>
                    <a:solidFill>
                      <a:srgbClr val="1F497D"/>
                    </a:solidFill>
                    <a:effectLst/>
                    <a:uLnTx/>
                    <a:uFillTx/>
                    <a:latin typeface="Arial"/>
                    <a:ea typeface="Times New Roman" panose="02020603050405020304" pitchFamily="18" charset="0"/>
                    <a:cs typeface="Arial" panose="020B0604020202020204" pitchFamily="34" charset="0"/>
                    <a:sym typeface="Arial"/>
                  </a:rPr>
                  <a:t>tr53)</a:t>
                </a:r>
                <a:r>
                  <a:rPr kumimoji="0" lang="vi-VN" sz="35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vi-VN" sz="35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hình chóp đều </a:t>
                </a:r>
                <a14:m>
                  <m:oMath xmlns:m="http://schemas.openxmlformats.org/officeDocument/2006/math">
                    <m:r>
                      <a:rPr kumimoji="0" lang="vi-VN" sz="35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𝑆</m:t>
                    </m:r>
                    <m:r>
                      <a:rPr kumimoji="0" lang="vi-VN" sz="35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5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35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đáy có cạnh bằng </a:t>
                </a:r>
                <a14:m>
                  <m:oMath xmlns:m="http://schemas.openxmlformats.org/officeDocument/2006/math">
                    <m:r>
                      <a:rPr kumimoji="0" lang="vi-VN" sz="35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𝑎</m:t>
                    </m:r>
                  </m:oMath>
                </a14:m>
                <a:r>
                  <a:rPr kumimoji="0" lang="vi-VN" sz="35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cạnh bên bằng </a:t>
                </a:r>
                <a14:m>
                  <m:oMath xmlns:m="http://schemas.openxmlformats.org/officeDocument/2006/math">
                    <m:r>
                      <a:rPr kumimoji="0" lang="vi-VN" sz="35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𝑏</m:t>
                    </m:r>
                  </m:oMath>
                </a14:m>
                <a:r>
                  <a:rPr kumimoji="0" lang="vi-VN" sz="35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a:t>
                </a:r>
                <a:endParaRPr kumimoji="0" lang="vi-VN" sz="35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5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Tính sin của góc tạo bởi cạnh bên và mặt đáy</a:t>
                </a:r>
                <a:r>
                  <a:rPr kumimoji="0" lang="vi-VN" sz="35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a:t>
                </a:r>
                <a:endParaRPr kumimoji="0" lang="vi-VN" sz="35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5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Tính tang của góc giữa mặt phẳng chứa mặt đáy và mặt phẳng chứa mặt bên.</a:t>
                </a:r>
              </a:p>
            </p:txBody>
          </p:sp>
        </mc:Choice>
        <mc:Fallback>
          <p:sp>
            <p:nvSpPr>
              <p:cNvPr id="13" name="Rectangle 12"/>
              <p:cNvSpPr>
                <a:spLocks noRot="1" noChangeAspect="1" noMove="1" noResize="1" noEditPoints="1" noAdjustHandles="1" noChangeArrowheads="1" noChangeShapeType="1" noTextEdit="1"/>
              </p:cNvSpPr>
              <p:nvPr/>
            </p:nvSpPr>
            <p:spPr>
              <a:xfrm>
                <a:off x="354114" y="190500"/>
                <a:ext cx="17513407" cy="3224152"/>
              </a:xfrm>
              <a:prstGeom prst="rect">
                <a:avLst/>
              </a:prstGeom>
              <a:blipFill>
                <a:blip r:embed="rId3"/>
                <a:stretch>
                  <a:fillRect l="-1009" r="-1044" b="-5860"/>
                </a:stretch>
              </a:blipFill>
            </p:spPr>
            <p:txBody>
              <a:bodyPr/>
              <a:lstStyle/>
              <a:p>
                <a:r>
                  <a:rPr lang="en-US">
                    <a:noFill/>
                  </a:rPr>
                  <a:t> </a:t>
                </a:r>
              </a:p>
            </p:txBody>
          </p:sp>
        </mc:Fallback>
      </mc:AlternateContent>
      <p:sp>
        <p:nvSpPr>
          <p:cNvPr id="12" name="Rectangle 11"/>
          <p:cNvSpPr/>
          <p:nvPr/>
        </p:nvSpPr>
        <p:spPr>
          <a:xfrm>
            <a:off x="8505523" y="3467100"/>
            <a:ext cx="1210588" cy="82067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17" name="Rectangle 16"/>
              <p:cNvSpPr/>
              <p:nvPr/>
            </p:nvSpPr>
            <p:spPr>
              <a:xfrm>
                <a:off x="5598225" y="4748467"/>
                <a:ext cx="12457321" cy="4964757"/>
              </a:xfrm>
              <a:prstGeom prst="rect">
                <a:avLst/>
              </a:prstGeom>
            </p:spPr>
            <p:txBody>
              <a:bodyPr wrap="square">
                <a:spAutoFit/>
              </a:bodyPr>
              <a:lstStyle/>
              <a:p>
                <a:pPr>
                  <a:lnSpc>
                    <a:spcPct val="150000"/>
                  </a:lnSpc>
                  <a:spcAft>
                    <a:spcPts val="1200"/>
                  </a:spcAft>
                </a:pPr>
                <a:r>
                  <a:rPr lang="en-US" sz="3500" kern="100" smtClean="0">
                    <a:latin typeface="Arial" panose="020B0604020202020204" pitchFamily="34" charset="0"/>
                    <a:ea typeface="Calibri" panose="020F0502020204030204" pitchFamily="34" charset="0"/>
                    <a:cs typeface="Arial" panose="020B0604020202020204" pitchFamily="34" charset="0"/>
                  </a:rPr>
                  <a:t>b) Gọi </a:t>
                </a:r>
                <a14:m>
                  <m:oMath xmlns:m="http://schemas.openxmlformats.org/officeDocument/2006/math">
                    <m:r>
                      <a:rPr lang="en-US" sz="3500" i="1" kern="100" smtClean="0">
                        <a:latin typeface="Cambria Math" panose="02040503050406030204" pitchFamily="18" charset="0"/>
                        <a:ea typeface="Calibri" panose="020F0502020204030204" pitchFamily="34" charset="0"/>
                        <a:cs typeface="Arial" panose="020B0604020202020204" pitchFamily="34" charset="0"/>
                      </a:rPr>
                      <m:t>𝑀</m:t>
                    </m:r>
                  </m:oMath>
                </a14:m>
                <a:r>
                  <a:rPr lang="en-US" sz="3500" kern="100">
                    <a:latin typeface="Arial" panose="020B0604020202020204" pitchFamily="34" charset="0"/>
                    <a:ea typeface="Calibri" panose="020F0502020204030204" pitchFamily="34" charset="0"/>
                    <a:cs typeface="Arial" panose="020B0604020202020204" pitchFamily="34" charset="0"/>
                  </a:rPr>
                  <a:t> là giao của </a:t>
                </a:r>
                <a14:m>
                  <m:oMath xmlns:m="http://schemas.openxmlformats.org/officeDocument/2006/math">
                    <m:r>
                      <a:rPr lang="en-US" sz="3500" i="1" kern="100" smtClean="0">
                        <a:latin typeface="Cambria Math" panose="02040503050406030204" pitchFamily="18" charset="0"/>
                        <a:ea typeface="Calibri" panose="020F0502020204030204" pitchFamily="34" charset="0"/>
                        <a:cs typeface="Arial" panose="020B0604020202020204" pitchFamily="34" charset="0"/>
                      </a:rPr>
                      <m:t>𝐴𝐻</m:t>
                    </m:r>
                  </m:oMath>
                </a14:m>
                <a:r>
                  <a:rPr lang="en-US" sz="3500" kern="1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500" i="1" kern="100" smtClean="0">
                        <a:latin typeface="Cambria Math" panose="02040503050406030204" pitchFamily="18" charset="0"/>
                        <a:ea typeface="Calibri" panose="020F0502020204030204" pitchFamily="34" charset="0"/>
                        <a:cs typeface="Arial" panose="020B0604020202020204" pitchFamily="34" charset="0"/>
                      </a:rPr>
                      <m:t>𝐵𝐶</m:t>
                    </m:r>
                  </m:oMath>
                </a14:m>
                <a:r>
                  <a:rPr lang="en-US" sz="3500" kern="100">
                    <a:latin typeface="Arial" panose="020B0604020202020204" pitchFamily="34" charset="0"/>
                    <a:ea typeface="Calibri" panose="020F0502020204030204" pitchFamily="34" charset="0"/>
                    <a:cs typeface="Arial" panose="020B0604020202020204" pitchFamily="34" charset="0"/>
                  </a:rPr>
                  <a:t>.</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3500" kern="100">
                    <a:effectLst/>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𝑆𝐴𝑀</m:t>
                        </m:r>
                      </m:e>
                    </m:d>
                  </m:oMath>
                </a14:m>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d>
                            <m:dPr>
                              <m:ctrlP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𝑆𝐵𝐶</m:t>
                              </m:r>
                            </m:e>
                          </m:d>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𝐴𝐵𝐶</m:t>
                              </m:r>
                            </m:e>
                          </m:d>
                        </m:e>
                      </m:d>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𝐴𝑀</m:t>
                          </m:r>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𝑆𝑀</m:t>
                          </m:r>
                        </m:e>
                      </m:d>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𝑆𝑀𝐴</m:t>
                          </m:r>
                        </m:e>
                      </m:acc>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00" i="1" kern="100">
                          <a:effectLst/>
                          <a:latin typeface="Cambria Math" panose="02040503050406030204" pitchFamily="18" charset="0"/>
                          <a:ea typeface="Malgun Gothic" panose="020B0503020000020004" pitchFamily="34" charset="-127"/>
                          <a:cs typeface="Times New Roman" panose="02020603050405020304" pitchFamily="18" charset="0"/>
                        </a:rPr>
                        <m:t>𝛽</m:t>
                      </m:r>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𝐻𝑀</m:t>
                      </m:r>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kern="1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500" kern="100">
                              <a:effectLst/>
                              <a:latin typeface="Cambria Math" panose="02040503050406030204" pitchFamily="18" charset="0"/>
                              <a:ea typeface="Calibri" panose="020F0502020204030204" pitchFamily="34" charset="0"/>
                              <a:cs typeface="Times New Roman" panose="02020603050405020304" pitchFamily="18" charset="0"/>
                            </a:rPr>
                            <m:t>6</m:t>
                          </m:r>
                        </m:den>
                      </m:f>
                      <m:r>
                        <m:rPr>
                          <m:nor/>
                        </m:rPr>
                        <a:rPr lang="en-US" sz="3500" b="0" i="0" kern="100"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US" sz="3500" kern="100">
                          <a:latin typeface="Arial" panose="020B0604020202020204" pitchFamily="34" charset="0"/>
                          <a:ea typeface="Calibri" panose="020F0502020204030204" pitchFamily="34" charset="0"/>
                          <a:cs typeface="Arial" panose="020B0604020202020204" pitchFamily="34" charset="0"/>
                        </a:rPr>
                        <m:t>n</m:t>
                      </m:r>
                      <m:r>
                        <m:rPr>
                          <m:nor/>
                        </m:rPr>
                        <a:rPr lang="en-US" sz="3500" kern="100">
                          <a:latin typeface="Arial" panose="020B0604020202020204" pitchFamily="34" charset="0"/>
                          <a:ea typeface="Calibri" panose="020F0502020204030204" pitchFamily="34" charset="0"/>
                          <a:cs typeface="Arial" panose="020B0604020202020204" pitchFamily="34" charset="0"/>
                        </a:rPr>
                        <m:t>ê</m:t>
                      </m:r>
                      <m:r>
                        <m:rPr>
                          <m:nor/>
                        </m:rPr>
                        <a:rPr lang="en-US" sz="3500" kern="100">
                          <a:latin typeface="Arial" panose="020B0604020202020204" pitchFamily="34" charset="0"/>
                          <a:ea typeface="Calibri" panose="020F0502020204030204" pitchFamily="34" charset="0"/>
                          <a:cs typeface="Arial" panose="020B0604020202020204" pitchFamily="34" charset="0"/>
                        </a:rPr>
                        <m:t>n</m:t>
                      </m:r>
                      <m:r>
                        <a:rPr lang="en-US" sz="3500" b="0" i="1" kern="100" smtClean="0">
                          <a:latin typeface="Cambria Math" panose="02040503050406030204" pitchFamily="18" charset="0"/>
                          <a:ea typeface="Calibri" panose="020F0502020204030204" pitchFamily="34" charset="0"/>
                          <a:cs typeface="Arial" panose="020B0604020202020204" pitchFamily="34" charset="0"/>
                        </a:rPr>
                        <m:t> </m:t>
                      </m:r>
                      <m:func>
                        <m:func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kern="100">
                              <a:effectLst/>
                              <a:latin typeface="Cambria Math" panose="02040503050406030204" pitchFamily="18" charset="0"/>
                              <a:ea typeface="Calibri" panose="020F0502020204030204" pitchFamily="34" charset="0"/>
                              <a:cs typeface="Times New Roman" panose="02020603050405020304" pitchFamily="18" charset="0"/>
                            </a:rPr>
                            <m:t>tan</m:t>
                          </m:r>
                        </m:fName>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𝛽</m:t>
                          </m:r>
                        </m:e>
                      </m:func>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𝑆𝐻</m:t>
                          </m:r>
                        </m:num>
                        <m:den>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𝐻𝑀</m:t>
                          </m:r>
                        </m:den>
                      </m:f>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kern="1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kern="100">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35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500" kern="100">
                                      <a:effectLst/>
                                      <a:latin typeface="Cambria Math" panose="02040503050406030204" pitchFamily="18" charset="0"/>
                                      <a:ea typeface="Calibri" panose="020F0502020204030204" pitchFamily="34" charset="0"/>
                                      <a:cs typeface="Times New Roman" panose="02020603050405020304" pitchFamily="18" charset="0"/>
                                    </a:rPr>
                                    <m:t>2</m:t>
                                  </m:r>
                                </m:sup>
                              </m:sSup>
                            </m:e>
                          </m:rad>
                        </m:num>
                        <m:den>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𝑎</m:t>
                          </m:r>
                        </m:den>
                      </m:f>
                    </m:oMath>
                  </m:oMathPara>
                </a14:m>
                <a:endParaRPr lang="en-US" sz="35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5598225" y="4748467"/>
                <a:ext cx="12457321" cy="4964757"/>
              </a:xfrm>
              <a:prstGeom prst="rect">
                <a:avLst/>
              </a:prstGeom>
              <a:blipFill>
                <a:blip r:embed="rId4"/>
                <a:stretch>
                  <a:fillRect l="-1419"/>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rot="13737152">
            <a:off x="16729011" y="9242701"/>
            <a:ext cx="1054699" cy="1201016"/>
          </a:xfrm>
          <a:prstGeom prst="rect">
            <a:avLst/>
          </a:prstGeom>
        </p:spPr>
      </p:pic>
      <p:pic>
        <p:nvPicPr>
          <p:cNvPr id="7" name="Picture 6"/>
          <p:cNvPicPr>
            <a:picLocks noChangeAspect="1"/>
          </p:cNvPicPr>
          <p:nvPr/>
        </p:nvPicPr>
        <p:blipFill>
          <a:blip r:embed="rId6"/>
          <a:stretch>
            <a:fillRect/>
          </a:stretch>
        </p:blipFill>
        <p:spPr>
          <a:xfrm>
            <a:off x="354114" y="4618484"/>
            <a:ext cx="4480948" cy="5224725"/>
          </a:xfrm>
          <a:prstGeom prst="rect">
            <a:avLst/>
          </a:prstGeom>
        </p:spPr>
      </p:pic>
    </p:spTree>
    <p:extLst>
      <p:ext uri="{BB962C8B-B14F-4D97-AF65-F5344CB8AC3E}">
        <p14:creationId xmlns:p14="http://schemas.microsoft.com/office/powerpoint/2010/main" val="2465552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left)">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wipe(up)">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8" name="Group 8"/>
          <p:cNvGrpSpPr/>
          <p:nvPr/>
        </p:nvGrpSpPr>
        <p:grpSpPr>
          <a:xfrm>
            <a:off x="6096000" y="1104900"/>
            <a:ext cx="11308327" cy="4378161"/>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2725844" cy="15484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flipH="1">
            <a:off x="619147" y="1914712"/>
            <a:ext cx="7381853" cy="11038285"/>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Freeform 17"/>
          <p:cNvSpPr/>
          <p:nvPr/>
        </p:nvSpPr>
        <p:spPr>
          <a:xfrm rot="4263341">
            <a:off x="16577294" y="6247883"/>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Freeform 18"/>
          <p:cNvSpPr/>
          <p:nvPr/>
        </p:nvSpPr>
        <p:spPr>
          <a:xfrm>
            <a:off x="7184590" y="7962900"/>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8">
              <a:extLst>
                <a:ext uri="{96DAC541-7B7A-43D3-8B79-37D633B846F1}">
                  <asvg:svgBlip xmlns="" xmlns:asvg="http://schemas.microsoft.com/office/drawing/2016/SVG/main" r:embed="rId9"/>
                </a:ext>
              </a:extLst>
            </a:blip>
            <a:stretch>
              <a:fillRect l="-16131" t="-123580" r="-514491" b="-293597"/>
            </a:stretch>
          </a:blipFill>
        </p:spPr>
      </p:sp>
      <p:sp>
        <p:nvSpPr>
          <p:cNvPr id="19" name="Freeform 19"/>
          <p:cNvSpPr/>
          <p:nvPr/>
        </p:nvSpPr>
        <p:spPr>
          <a:xfrm>
            <a:off x="1891406" y="1040844"/>
            <a:ext cx="1184337" cy="1225176"/>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 xmlns:asvg="http://schemas.microsoft.com/office/drawing/2016/SVG/main" r:embed="rId11"/>
                </a:ext>
              </a:extLst>
            </a:blip>
            <a:stretch>
              <a:fillRect l="-154855" t="-80817" r="-404244" b="-344018"/>
            </a:stretch>
          </a:blipFill>
        </p:spPr>
      </p:sp>
      <p:sp>
        <p:nvSpPr>
          <p:cNvPr id="22" name="Rectangle 21"/>
          <p:cNvSpPr/>
          <p:nvPr/>
        </p:nvSpPr>
        <p:spPr>
          <a:xfrm>
            <a:off x="6096001" y="1793647"/>
            <a:ext cx="11308326" cy="2317814"/>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110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VẬN</a:t>
            </a:r>
            <a:r>
              <a:rPr kumimoji="0" lang="en-US" sz="11000" b="1" i="0" u="none" strike="noStrike" kern="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DỤNG</a:t>
            </a:r>
            <a:endParaRPr kumimoji="0" lang="vi-VN" sz="110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853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8"/>
          <p:cNvGrpSpPr/>
          <p:nvPr/>
        </p:nvGrpSpPr>
        <p:grpSpPr>
          <a:xfrm>
            <a:off x="228600" y="174458"/>
            <a:ext cx="17830800" cy="99060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6" name="TextBox 35"/>
              <p:cNvSpPr txBox="1"/>
              <p:nvPr/>
            </p:nvSpPr>
            <p:spPr>
              <a:xfrm>
                <a:off x="393624" y="372212"/>
                <a:ext cx="17500752" cy="244682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400" b="1" i="0" u="none" strike="noStrike" kern="0" cap="none" spc="0" normalizeH="0" baseline="0" noProof="0" smtClean="0">
                    <a:ln>
                      <a:noFill/>
                    </a:ln>
                    <a:solidFill>
                      <a:srgbClr val="FDFDFD"/>
                    </a:solidFill>
                    <a:effectLst/>
                    <a:highlight>
                      <a:srgbClr val="CE4D8E"/>
                    </a:highlight>
                    <a:uLnTx/>
                    <a:uFillTx/>
                    <a:latin typeface="Arial" panose="020B0604020202020204" pitchFamily="34" charset="0"/>
                    <a:ea typeface="+mn-ea"/>
                    <a:cs typeface="Arial" panose="020B0604020202020204" pitchFamily="34" charset="0"/>
                    <a:sym typeface="Arial"/>
                  </a:rPr>
                  <a:t>Ví dụ 1:</a:t>
                </a:r>
                <a:r>
                  <a:rPr kumimoji="0" lang="en-US" sz="3400" b="0" i="0" u="none" strike="noStrike" kern="1200" cap="none" spc="0" normalizeH="0" baseline="0" noProof="0" smtClean="0">
                    <a:ln>
                      <a:noFill/>
                    </a:ln>
                    <a:solidFill>
                      <a:srgbClr val="FDFDFD"/>
                    </a:solidFill>
                    <a:effectLst/>
                    <a:uLnTx/>
                    <a:uFillTx/>
                    <a:latin typeface="Arial" panose="020B0604020202020204" pitchFamily="34" charset="0"/>
                    <a:ea typeface="+mn-ea"/>
                    <a:cs typeface="Arial" panose="020B0604020202020204" pitchFamily="34" charset="0"/>
                    <a:sym typeface="Arial"/>
                  </a:rPr>
                  <a:t> </a:t>
                </a:r>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Cho hai mặt phẳng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𝑃</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𝑄</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cắt nhau theo giao tuyến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Lấy một điểm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𝑂</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bất kì thuộc đường thẳng </a:t>
                </a:r>
                <a14:m>
                  <m:oMath xmlns:m="http://schemas.openxmlformats.org/officeDocument/2006/math">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Gọi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𝑚</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𝑛</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là các đường thẳng đi qua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𝑂</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tương ứng thuộc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𝑃</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𝑄</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và vuông góc với </a:t>
                </a:r>
                <a14:m>
                  <m:oMath xmlns:m="http://schemas.openxmlformats.org/officeDocument/2006/math">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Chứng minh rằng góc giữa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𝑃</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𝑄</m:t>
                    </m:r>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bằng góc giữa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𝑚</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3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𝑛</m:t>
                    </m:r>
                  </m:oMath>
                </a14:m>
                <a:r>
                  <a:rPr kumimoji="0" lang="en-US" sz="34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a:t>
                </a:r>
                <a:endPar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93624" y="372212"/>
                <a:ext cx="17500752" cy="2446824"/>
              </a:xfrm>
              <a:prstGeom prst="rect">
                <a:avLst/>
              </a:prstGeom>
              <a:blipFill>
                <a:blip r:embed="rId2"/>
                <a:stretch>
                  <a:fillRect l="-976" r="-1010" b="-4239"/>
                </a:stretch>
              </a:blipFill>
            </p:spPr>
            <p:txBody>
              <a:bodyPr/>
              <a:lstStyle/>
              <a:p>
                <a:r>
                  <a:rPr lang="en-US">
                    <a:noFill/>
                  </a:rPr>
                  <a:t> </a:t>
                </a:r>
              </a:p>
            </p:txBody>
          </p:sp>
        </mc:Fallback>
      </mc:AlternateContent>
      <p:sp>
        <p:nvSpPr>
          <p:cNvPr id="37" name="Rectangle 36"/>
          <p:cNvSpPr/>
          <p:nvPr/>
        </p:nvSpPr>
        <p:spPr>
          <a:xfrm>
            <a:off x="838201" y="2857500"/>
            <a:ext cx="1156086" cy="78021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4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40" name="Freeform 17"/>
          <p:cNvSpPr/>
          <p:nvPr/>
        </p:nvSpPr>
        <p:spPr>
          <a:xfrm>
            <a:off x="17526000" y="9591968"/>
            <a:ext cx="559106" cy="580732"/>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pic>
        <p:nvPicPr>
          <p:cNvPr id="42" name="Picture 41"/>
          <p:cNvPicPr>
            <a:picLocks noChangeAspect="1"/>
          </p:cNvPicPr>
          <p:nvPr/>
        </p:nvPicPr>
        <p:blipFill>
          <a:blip r:embed="rId10"/>
          <a:stretch>
            <a:fillRect/>
          </a:stretch>
        </p:blipFill>
        <p:spPr>
          <a:xfrm rot="10800000">
            <a:off x="80104" y="9244529"/>
            <a:ext cx="1336140" cy="120363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316318" y="3390900"/>
                <a:ext cx="10610142" cy="6018955"/>
              </a:xfrm>
              <a:prstGeom prst="rect">
                <a:avLst/>
              </a:prstGeom>
            </p:spPr>
            <p:txBody>
              <a:bodyPr wrap="square">
                <a:spAutoFit/>
              </a:bodyPr>
              <a:lstStyle/>
              <a:p>
                <a:pPr marL="0" marR="0" lvl="0" indent="0" algn="just" defTabSz="914400" rtl="0" eaLnBrk="1" fontAlgn="auto" latinLnBrk="0" hangingPunct="1">
                  <a:lnSpc>
                    <a:spcPct val="165000"/>
                  </a:lnSpc>
                  <a:spcBef>
                    <a:spcPts val="0"/>
                  </a:spcBef>
                  <a:spcAft>
                    <a:spcPts val="0"/>
                  </a:spcAft>
                  <a:buClrTx/>
                  <a:buSzTx/>
                  <a:buFontTx/>
                  <a:buNone/>
                  <a:tabLst/>
                  <a:defRPr/>
                </a:pPr>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Trong mặt phẳng chứa </a:t>
                </a:r>
                <a14:m>
                  <m:oMath xmlns:m="http://schemas.openxmlformats.org/officeDocument/2006/math">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𝑚</m:t>
                    </m:r>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𝑛</m:t>
                    </m:r>
                  </m:oMath>
                </a14:m>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lấy một điểm </a:t>
                </a:r>
                <a14:m>
                  <m:oMath xmlns:m="http://schemas.openxmlformats.org/officeDocument/2006/math">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oMath>
                </a14:m>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không thuộc các đường thẳng </a:t>
                </a:r>
                <a14:m>
                  <m:oMath xmlns:m="http://schemas.openxmlformats.org/officeDocument/2006/math">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𝑚</m:t>
                    </m:r>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𝑛</m:t>
                    </m:r>
                  </m:oMath>
                </a14:m>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Gọi </a:t>
                </a:r>
                <a14:m>
                  <m:oMath xmlns:m="http://schemas.openxmlformats.org/officeDocument/2006/math">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tương ứng là hình chiếu </a:t>
                </a:r>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của </a:t>
                </a:r>
                <a14:m>
                  <m:oMath xmlns:m="http://schemas.openxmlformats.org/officeDocument/2006/math">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m:t>
                    </m:r>
                  </m:oMath>
                </a14:m>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trên </a:t>
                </a:r>
                <a14:m>
                  <m:oMath xmlns:m="http://schemas.openxmlformats.org/officeDocument/2006/math">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𝑚</m:t>
                    </m:r>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𝑛</m:t>
                    </m:r>
                  </m:oMath>
                </a14:m>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Khi </a:t>
                </a: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đó </a:t>
                </a:r>
                <a14:m>
                  <m:oMath xmlns:m="http://schemas.openxmlformats.org/officeDocument/2006/math">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vuông góc với các đường thẳng </a:t>
                </a:r>
                <a14:m>
                  <m:oMath xmlns:m="http://schemas.openxmlformats.org/officeDocument/2006/math">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𝐸𝐴</m:t>
                    </m:r>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𝐸𝐵</m:t>
                    </m:r>
                  </m:oMath>
                </a14:m>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a:t>
                </a:r>
                <a14:m>
                  <m:oMath xmlns:m="http://schemas.openxmlformats.org/officeDocument/2006/math">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𝐸𝐴</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oMath>
                </a14:m>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𝐸𝐴</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r>
                  <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nên </a:t>
                </a:r>
                <a14:m>
                  <m:oMath xmlns:m="http://schemas.openxmlformats.org/officeDocument/2006/math">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𝐸𝐴</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𝑃</m:t>
                    </m:r>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endPar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Tương </a:t>
                </a: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tự, </a:t>
                </a:r>
                <a14:m>
                  <m:oMath xmlns:m="http://schemas.openxmlformats.org/officeDocument/2006/math">
                    <m:r>
                      <a:rPr kumimoji="0" lang="vi-VN" sz="3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𝐸</m:t>
                    </m:r>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vi-VN" sz="3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𝑄</m:t>
                    </m:r>
                    <m:r>
                      <a:rPr kumimoji="0" lang="vi-VN" sz="3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oMath>
                </a14:m>
                <a:endParaRPr kumimoji="0" lang="en-US"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65000"/>
                  </a:lnSpc>
                  <a:spcBef>
                    <a:spcPts val="0"/>
                  </a:spcBef>
                  <a:spcAft>
                    <a:spcPts val="0"/>
                  </a:spcAft>
                  <a:buClrTx/>
                  <a:buSzTx/>
                  <a:buFontTx/>
                  <a:buNone/>
                  <a:tabLst/>
                  <a:defRPr/>
                </a:pPr>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Do </a:t>
                </a: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đó, góc giữa </a:t>
                </a:r>
                <a14:m>
                  <m:oMath xmlns:m="http://schemas.openxmlformats.org/officeDocument/2006/math">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𝑃</m:t>
                    </m:r>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𝑄</m:t>
                    </m:r>
                    <m:r>
                      <a:rPr kumimoji="0" lang="vi-VN" sz="3400" b="0" i="1" u="none" strike="noStrike" kern="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3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bằng góc giữa </a:t>
                </a:r>
                <a14:m>
                  <m:oMath xmlns:m="http://schemas.openxmlformats.org/officeDocument/2006/math">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𝐸𝐴</m:t>
                    </m:r>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và </a:t>
                </a:r>
                <a14:m>
                  <m:oMath xmlns:m="http://schemas.openxmlformats.org/officeDocument/2006/math">
                    <m:r>
                      <a:rPr kumimoji="0" lang="vi-VN" sz="3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𝐸𝐵</m:t>
                    </m:r>
                  </m:oMath>
                </a14:m>
                <a:r>
                  <a:rPr kumimoji="0" lang="vi-VN" sz="3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316318" y="3390900"/>
                <a:ext cx="10610142" cy="6018955"/>
              </a:xfrm>
              <a:prstGeom prst="rect">
                <a:avLst/>
              </a:prstGeom>
              <a:blipFill>
                <a:blip r:embed="rId11"/>
                <a:stretch>
                  <a:fillRect l="-1608" r="-1551" b="-2632"/>
                </a:stretch>
              </a:blipFill>
            </p:spPr>
            <p:txBody>
              <a:bodyPr/>
              <a:lstStyle/>
              <a:p>
                <a:r>
                  <a:rPr lang="en-US">
                    <a:noFill/>
                  </a:rPr>
                  <a:t> </a:t>
                </a:r>
              </a:p>
            </p:txBody>
          </p:sp>
        </mc:Fallback>
      </mc:AlternateContent>
      <p:pic>
        <p:nvPicPr>
          <p:cNvPr id="2" name="Picture 1"/>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Effect>
                      <a14:brightnessContrast contrast="40000"/>
                    </a14:imgEffect>
                  </a14:imgLayer>
                </a14:imgProps>
              </a:ext>
            </a:extLst>
          </a:blip>
          <a:stretch>
            <a:fillRect/>
          </a:stretch>
        </p:blipFill>
        <p:spPr>
          <a:xfrm>
            <a:off x="429719" y="3967861"/>
            <a:ext cx="6478366" cy="5306747"/>
          </a:xfrm>
          <a:prstGeom prst="rect">
            <a:avLst/>
          </a:prstGeom>
        </p:spPr>
      </p:pic>
    </p:spTree>
    <p:extLst>
      <p:ext uri="{BB962C8B-B14F-4D97-AF65-F5344CB8AC3E}">
        <p14:creationId xmlns:p14="http://schemas.microsoft.com/office/powerpoint/2010/main" val="218950116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barn(inVertical)">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down)">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left)">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9" dur="500"/>
                                        <p:tgtEl>
                                          <p:spTgt spid="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wipe(up)">
                                      <p:cBhvr>
                                        <p:cTn id="44" dur="500"/>
                                        <p:tgtEl>
                                          <p:spTgt spid="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1910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8" name="Group 8"/>
          <p:cNvGrpSpPr/>
          <p:nvPr/>
        </p:nvGrpSpPr>
        <p:grpSpPr>
          <a:xfrm>
            <a:off x="228600" y="174458"/>
            <a:ext cx="17830800" cy="990599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p:cNvPicPr>
            <a:picLocks noChangeAspect="1"/>
          </p:cNvPicPr>
          <p:nvPr/>
        </p:nvPicPr>
        <p:blipFill>
          <a:blip r:embed="rId4"/>
          <a:stretch>
            <a:fillRect/>
          </a:stretch>
        </p:blipFill>
        <p:spPr>
          <a:xfrm rot="20527779" flipH="1">
            <a:off x="404156" y="8963792"/>
            <a:ext cx="801751" cy="1061141"/>
          </a:xfrm>
          <a:prstGeom prst="rect">
            <a:avLst/>
          </a:prstGeom>
        </p:spPr>
      </p:pic>
      <mc:AlternateContent xmlns:mc="http://schemas.openxmlformats.org/markup-compatibility/2006">
        <mc:Choice xmlns:a14="http://schemas.microsoft.com/office/drawing/2010/main" Requires="a14">
          <p:sp>
            <p:nvSpPr>
              <p:cNvPr id="16" name="Rectangle 15"/>
              <p:cNvSpPr/>
              <p:nvPr/>
            </p:nvSpPr>
            <p:spPr>
              <a:xfrm>
                <a:off x="737936" y="336884"/>
                <a:ext cx="16840200" cy="4362733"/>
              </a:xfrm>
              <a:prstGeom prst="rect">
                <a:avLst/>
              </a:prstGeom>
            </p:spPr>
            <p:txBody>
              <a:bodyPr wrap="square">
                <a:spAutoFit/>
              </a:bodyPr>
              <a:lstStyle/>
              <a:p>
                <a:pPr lvl="0" algn="just">
                  <a:lnSpc>
                    <a:spcPct val="150000"/>
                  </a:lnSpc>
                  <a:buClr>
                    <a:srgbClr val="000000"/>
                  </a:buClr>
                </a:pPr>
                <a:r>
                  <a:rPr kumimoji="0" lang="en-US" sz="3700" b="1" i="0" u="none" strike="noStrike" kern="1200" cap="none" spc="0" normalizeH="0" baseline="0" noProof="0" smtClean="0">
                    <a:ln>
                      <a:noFill/>
                    </a:ln>
                    <a:solidFill>
                      <a:srgbClr val="1F497D"/>
                    </a:solidFill>
                    <a:effectLst/>
                    <a:uLnTx/>
                    <a:uFillTx/>
                    <a:latin typeface="Arial"/>
                    <a:ea typeface="Times New Roman" panose="02020603050405020304" pitchFamily="18" charset="0"/>
                    <a:cs typeface="Arial" panose="020B0604020202020204" pitchFamily="34" charset="0"/>
                    <a:sym typeface="Arial"/>
                  </a:rPr>
                  <a:t>Bài </a:t>
                </a:r>
                <a:r>
                  <a:rPr kumimoji="0" lang="en-US" sz="3700" b="1" i="0" u="none" strike="noStrike" kern="1200" cap="none" spc="0" normalizeH="0" baseline="0" noProof="0">
                    <a:ln>
                      <a:noFill/>
                    </a:ln>
                    <a:solidFill>
                      <a:srgbClr val="1F497D"/>
                    </a:solidFill>
                    <a:effectLst/>
                    <a:uLnTx/>
                    <a:uFillTx/>
                    <a:latin typeface="Arial"/>
                    <a:ea typeface="Times New Roman" panose="02020603050405020304" pitchFamily="18" charset="0"/>
                    <a:cs typeface="Arial" panose="020B0604020202020204" pitchFamily="34" charset="0"/>
                    <a:sym typeface="Arial"/>
                  </a:rPr>
                  <a:t>tập </a:t>
                </a:r>
                <a:r>
                  <a:rPr kumimoji="0" lang="en-US" sz="3700" b="1" i="0" u="none" strike="noStrike" kern="1200" cap="none" spc="0" normalizeH="0" baseline="0" noProof="0" smtClean="0">
                    <a:ln>
                      <a:noFill/>
                    </a:ln>
                    <a:solidFill>
                      <a:srgbClr val="1F497D"/>
                    </a:solidFill>
                    <a:effectLst/>
                    <a:uLnTx/>
                    <a:uFillTx/>
                    <a:latin typeface="Arial"/>
                    <a:ea typeface="Times New Roman" panose="02020603050405020304" pitchFamily="18" charset="0"/>
                    <a:cs typeface="Arial" panose="020B0604020202020204" pitchFamily="34" charset="0"/>
                    <a:sym typeface="Arial"/>
                  </a:rPr>
                  <a:t>7.20 </a:t>
                </a:r>
                <a:r>
                  <a:rPr kumimoji="0" lang="en-US" sz="3700" b="1" i="0" u="none" strike="noStrike" kern="1200" cap="none" spc="0" normalizeH="0" baseline="0" noProof="0">
                    <a:ln>
                      <a:noFill/>
                    </a:ln>
                    <a:solidFill>
                      <a:srgbClr val="1F497D"/>
                    </a:solidFill>
                    <a:effectLst/>
                    <a:uLnTx/>
                    <a:uFillTx/>
                    <a:latin typeface="Arial"/>
                    <a:ea typeface="Times New Roman" panose="02020603050405020304" pitchFamily="18" charset="0"/>
                    <a:cs typeface="Arial" panose="020B0604020202020204" pitchFamily="34" charset="0"/>
                    <a:sym typeface="Arial"/>
                  </a:rPr>
                  <a:t>(SGK – </a:t>
                </a:r>
                <a:r>
                  <a:rPr kumimoji="0" lang="en-US" sz="3700" b="1" i="0" u="none" strike="noStrike" kern="1200" cap="none" spc="0" normalizeH="0" baseline="0" noProof="0" smtClean="0">
                    <a:ln>
                      <a:noFill/>
                    </a:ln>
                    <a:solidFill>
                      <a:srgbClr val="1F497D"/>
                    </a:solidFill>
                    <a:effectLst/>
                    <a:uLnTx/>
                    <a:uFillTx/>
                    <a:latin typeface="Arial"/>
                    <a:ea typeface="Times New Roman" panose="02020603050405020304" pitchFamily="18" charset="0"/>
                    <a:cs typeface="Arial" panose="020B0604020202020204" pitchFamily="34" charset="0"/>
                    <a:sym typeface="Arial"/>
                  </a:rPr>
                  <a:t>tr53</a:t>
                </a:r>
                <a:r>
                  <a:rPr kumimoji="0" lang="en-US" sz="3700" b="1" i="0" u="none" strike="noStrike" kern="1200" cap="none" spc="0" normalizeH="0" baseline="0" noProof="0" smtClean="0">
                    <a:ln>
                      <a:noFill/>
                    </a:ln>
                    <a:solidFill>
                      <a:srgbClr val="1F497D"/>
                    </a:solidFill>
                    <a:effectLst/>
                    <a:uLnTx/>
                    <a:uFillTx/>
                    <a:latin typeface="Arial"/>
                    <a:ea typeface="Times New Roman" panose="02020603050405020304" pitchFamily="18" charset="0"/>
                    <a:cs typeface="Arial" panose="020B0604020202020204" pitchFamily="34" charset="0"/>
                    <a:sym typeface="Arial"/>
                  </a:rPr>
                  <a:t>)</a:t>
                </a:r>
                <a:r>
                  <a:rPr kumimoji="0" lang="vi-VN" sz="37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3700" kern="0">
                    <a:solidFill>
                      <a:srgbClr val="000000"/>
                    </a:solidFill>
                    <a:cs typeface="Arial" panose="020B0604020202020204" pitchFamily="34" charset="0"/>
                    <a:sym typeface="Arial"/>
                  </a:rPr>
                  <a:t>Hai mái nhà trong Hình 7.72 là hai hình chữ nhật. Giả sử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𝐴𝐵</m:t>
                    </m:r>
                    <m:r>
                      <a:rPr lang="vi-VN" sz="3700" i="1" kern="0" smtClean="0">
                        <a:solidFill>
                          <a:srgbClr val="000000"/>
                        </a:solidFill>
                        <a:latin typeface="Cambria Math" panose="02040503050406030204" pitchFamily="18" charset="0"/>
                        <a:cs typeface="Arial" panose="020B0604020202020204" pitchFamily="34" charset="0"/>
                        <a:sym typeface="Arial"/>
                      </a:rPr>
                      <m:t>=4,8 </m:t>
                    </m:r>
                    <m:r>
                      <a:rPr lang="vi-VN" sz="3700" i="1" kern="0" smtClean="0">
                        <a:solidFill>
                          <a:srgbClr val="000000"/>
                        </a:solidFill>
                        <a:latin typeface="Cambria Math" panose="02040503050406030204" pitchFamily="18" charset="0"/>
                        <a:cs typeface="Arial" panose="020B0604020202020204" pitchFamily="34" charset="0"/>
                        <a:sym typeface="Arial"/>
                      </a:rPr>
                      <m:t>𝑚</m:t>
                    </m:r>
                    <m:r>
                      <a:rPr lang="vi-VN" sz="3700" i="1" kern="0" smtClean="0">
                        <a:solidFill>
                          <a:srgbClr val="000000"/>
                        </a:solidFill>
                        <a:latin typeface="Cambria Math" panose="02040503050406030204" pitchFamily="18" charset="0"/>
                        <a:cs typeface="Arial" panose="020B0604020202020204" pitchFamily="34" charset="0"/>
                        <a:sym typeface="Arial"/>
                      </a:rPr>
                      <m:t>; </m:t>
                    </m:r>
                    <m:r>
                      <a:rPr lang="vi-VN" sz="3700" i="1" kern="0" smtClean="0">
                        <a:solidFill>
                          <a:srgbClr val="000000"/>
                        </a:solidFill>
                        <a:latin typeface="Cambria Math" panose="02040503050406030204" pitchFamily="18" charset="0"/>
                        <a:cs typeface="Arial" panose="020B0604020202020204" pitchFamily="34" charset="0"/>
                        <a:sym typeface="Arial"/>
                      </a:rPr>
                      <m:t>𝑂𝐴</m:t>
                    </m:r>
                    <m:r>
                      <a:rPr lang="vi-VN" sz="3700" i="1" kern="0" smtClean="0">
                        <a:solidFill>
                          <a:srgbClr val="000000"/>
                        </a:solidFill>
                        <a:latin typeface="Cambria Math" panose="02040503050406030204" pitchFamily="18" charset="0"/>
                        <a:cs typeface="Arial" panose="020B0604020202020204" pitchFamily="34" charset="0"/>
                        <a:sym typeface="Arial"/>
                      </a:rPr>
                      <m:t>=2,8 </m:t>
                    </m:r>
                    <m:r>
                      <a:rPr lang="vi-VN" sz="3700" i="1" kern="0" smtClean="0">
                        <a:solidFill>
                          <a:srgbClr val="000000"/>
                        </a:solidFill>
                        <a:latin typeface="Cambria Math" panose="02040503050406030204" pitchFamily="18" charset="0"/>
                        <a:cs typeface="Arial" panose="020B0604020202020204" pitchFamily="34" charset="0"/>
                        <a:sym typeface="Arial"/>
                      </a:rPr>
                      <m:t>𝑚</m:t>
                    </m:r>
                    <m:r>
                      <a:rPr lang="vi-VN" sz="3700" i="1" kern="0" smtClean="0">
                        <a:solidFill>
                          <a:srgbClr val="000000"/>
                        </a:solidFill>
                        <a:latin typeface="Cambria Math" panose="02040503050406030204" pitchFamily="18" charset="0"/>
                        <a:cs typeface="Arial" panose="020B0604020202020204" pitchFamily="34" charset="0"/>
                        <a:sym typeface="Arial"/>
                      </a:rPr>
                      <m:t>; </m:t>
                    </m:r>
                    <m:r>
                      <a:rPr lang="vi-VN" sz="3700" i="1" kern="0" smtClean="0">
                        <a:solidFill>
                          <a:srgbClr val="000000"/>
                        </a:solidFill>
                        <a:latin typeface="Cambria Math" panose="02040503050406030204" pitchFamily="18" charset="0"/>
                        <a:cs typeface="Arial" panose="020B0604020202020204" pitchFamily="34" charset="0"/>
                        <a:sym typeface="Arial"/>
                      </a:rPr>
                      <m:t>𝑂𝐵</m:t>
                    </m:r>
                    <m:r>
                      <a:rPr lang="vi-VN" sz="3700" i="1" kern="0" smtClean="0">
                        <a:solidFill>
                          <a:srgbClr val="000000"/>
                        </a:solidFill>
                        <a:latin typeface="Cambria Math" panose="02040503050406030204" pitchFamily="18" charset="0"/>
                        <a:cs typeface="Arial" panose="020B0604020202020204" pitchFamily="34" charset="0"/>
                        <a:sym typeface="Arial"/>
                      </a:rPr>
                      <m:t>=4 </m:t>
                    </m:r>
                    <m:r>
                      <a:rPr lang="vi-VN" sz="3700" i="1" kern="0">
                        <a:solidFill>
                          <a:srgbClr val="000000"/>
                        </a:solidFill>
                        <a:latin typeface="Cambria Math" panose="02040503050406030204" pitchFamily="18" charset="0"/>
                        <a:cs typeface="Arial" panose="020B0604020202020204" pitchFamily="34" charset="0"/>
                        <a:sym typeface="Arial"/>
                      </a:rPr>
                      <m:t>𝑚</m:t>
                    </m:r>
                  </m:oMath>
                </a14:m>
                <a:r>
                  <a:rPr lang="vi-VN" sz="3700" kern="0" smtClean="0">
                    <a:solidFill>
                      <a:srgbClr val="000000"/>
                    </a:solidFill>
                    <a:cs typeface="Arial" panose="020B0604020202020204" pitchFamily="34" charset="0"/>
                    <a:sym typeface="Arial"/>
                  </a:rPr>
                  <a:t>.</a:t>
                </a:r>
                <a:endParaRPr lang="vi-VN" sz="3700" kern="0">
                  <a:solidFill>
                    <a:srgbClr val="000000"/>
                  </a:solidFill>
                  <a:cs typeface="Arial" panose="020B0604020202020204" pitchFamily="34" charset="0"/>
                  <a:sym typeface="Arial"/>
                </a:endParaRPr>
              </a:p>
              <a:p>
                <a:pPr lvl="0" algn="just">
                  <a:lnSpc>
                    <a:spcPct val="150000"/>
                  </a:lnSpc>
                  <a:buClr>
                    <a:srgbClr val="000000"/>
                  </a:buClr>
                </a:pPr>
                <a:r>
                  <a:rPr lang="vi-VN" sz="3700" kern="0">
                    <a:solidFill>
                      <a:srgbClr val="000000"/>
                    </a:solidFill>
                    <a:cs typeface="Arial" panose="020B0604020202020204" pitchFamily="34" charset="0"/>
                    <a:sym typeface="Arial"/>
                  </a:rPr>
                  <a:t>a) Tính (gần đúng) số đo của góc nhị diện tạo bởi hai nửa mặt phẳng tương ứng chứa hai mái </a:t>
                </a:r>
                <a:r>
                  <a:rPr lang="vi-VN" sz="3700" kern="0">
                    <a:solidFill>
                      <a:srgbClr val="000000"/>
                    </a:solidFill>
                    <a:cs typeface="Arial" panose="020B0604020202020204" pitchFamily="34" charset="0"/>
                    <a:sym typeface="Arial"/>
                  </a:rPr>
                  <a:t>nhà</a:t>
                </a:r>
                <a:r>
                  <a:rPr lang="vi-VN" sz="3700" kern="0" smtClean="0">
                    <a:solidFill>
                      <a:srgbClr val="000000"/>
                    </a:solidFill>
                    <a:cs typeface="Arial" panose="020B0604020202020204" pitchFamily="34" charset="0"/>
                    <a:sym typeface="Arial"/>
                  </a:rPr>
                  <a:t>.</a:t>
                </a:r>
                <a:endParaRPr lang="vi-VN" sz="3700" kern="0">
                  <a:solidFill>
                    <a:srgbClr val="000000"/>
                  </a:solidFill>
                  <a:cs typeface="Arial" panose="020B0604020202020204" pitchFamily="34" charset="0"/>
                  <a:sym typeface="Arial"/>
                </a:endParaRPr>
              </a:p>
              <a:p>
                <a:pPr lvl="0" algn="just">
                  <a:lnSpc>
                    <a:spcPct val="150000"/>
                  </a:lnSpc>
                  <a:buClr>
                    <a:srgbClr val="000000"/>
                  </a:buClr>
                </a:pPr>
                <a:r>
                  <a:rPr lang="vi-VN" sz="3700" kern="0">
                    <a:solidFill>
                      <a:srgbClr val="000000"/>
                    </a:solidFill>
                    <a:cs typeface="Arial" panose="020B0604020202020204" pitchFamily="34" charset="0"/>
                    <a:sym typeface="Arial"/>
                  </a:rPr>
                  <a:t>b) Chứng minh rằng mặt phẳng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m:t>
                    </m:r>
                    <m:r>
                      <a:rPr lang="vi-VN" sz="3700" i="1" kern="0" smtClean="0">
                        <a:solidFill>
                          <a:srgbClr val="000000"/>
                        </a:solidFill>
                        <a:latin typeface="Cambria Math" panose="02040503050406030204" pitchFamily="18" charset="0"/>
                        <a:cs typeface="Arial" panose="020B0604020202020204" pitchFamily="34" charset="0"/>
                        <a:sym typeface="Arial"/>
                      </a:rPr>
                      <m:t>𝑂𝐴𝐵</m:t>
                    </m:r>
                    <m:r>
                      <a:rPr lang="vi-VN" sz="3700" i="1" kern="0" smtClean="0">
                        <a:solidFill>
                          <a:srgbClr val="000000"/>
                        </a:solidFill>
                        <a:latin typeface="Cambria Math" panose="02040503050406030204" pitchFamily="18" charset="0"/>
                        <a:cs typeface="Arial" panose="020B0604020202020204" pitchFamily="34" charset="0"/>
                        <a:sym typeface="Arial"/>
                      </a:rPr>
                      <m:t>) </m:t>
                    </m:r>
                  </m:oMath>
                </a14:m>
                <a:r>
                  <a:rPr lang="vi-VN" sz="3700" kern="0">
                    <a:solidFill>
                      <a:srgbClr val="000000"/>
                    </a:solidFill>
                    <a:cs typeface="Arial" panose="020B0604020202020204" pitchFamily="34" charset="0"/>
                    <a:sym typeface="Arial"/>
                  </a:rPr>
                  <a:t>vuông góc với mặt đất phẳng</a:t>
                </a:r>
                <a:r>
                  <a:rPr lang="vi-VN" sz="3700" kern="0">
                    <a:solidFill>
                      <a:srgbClr val="000000"/>
                    </a:solidFill>
                    <a:cs typeface="Arial" panose="020B0604020202020204" pitchFamily="34" charset="0"/>
                    <a:sym typeface="Arial"/>
                  </a:rPr>
                  <a:t>. </a:t>
                </a:r>
                <a:endParaRPr lang="en-US" sz="3700" kern="0" smtClean="0">
                  <a:solidFill>
                    <a:srgbClr val="000000"/>
                  </a:solidFill>
                  <a:cs typeface="Arial" panose="020B0604020202020204" pitchFamily="34" charset="0"/>
                  <a:sym typeface="Arial"/>
                </a:endParaRPr>
              </a:p>
            </p:txBody>
          </p:sp>
        </mc:Choice>
        <mc:Fallback>
          <p:sp>
            <p:nvSpPr>
              <p:cNvPr id="16" name="Rectangle 15"/>
              <p:cNvSpPr>
                <a:spLocks noRot="1" noChangeAspect="1" noMove="1" noResize="1" noEditPoints="1" noAdjustHandles="1" noChangeArrowheads="1" noChangeShapeType="1" noTextEdit="1"/>
              </p:cNvSpPr>
              <p:nvPr/>
            </p:nvSpPr>
            <p:spPr>
              <a:xfrm>
                <a:off x="737936" y="336884"/>
                <a:ext cx="16840200" cy="4362733"/>
              </a:xfrm>
              <a:prstGeom prst="rect">
                <a:avLst/>
              </a:prstGeom>
              <a:blipFill>
                <a:blip r:embed="rId5"/>
                <a:stretch>
                  <a:fillRect l="-1122" r="-1122" b="-1955"/>
                </a:stretch>
              </a:blipFill>
            </p:spPr>
            <p:txBody>
              <a:bodyPr/>
              <a:lstStyle/>
              <a:p>
                <a:r>
                  <a:rPr lang="en-US">
                    <a:noFill/>
                  </a:rPr>
                  <a:t> </a:t>
                </a:r>
              </a:p>
            </p:txBody>
          </p:sp>
        </mc:Fallback>
      </mc:AlternateContent>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8402" y="5027881"/>
            <a:ext cx="7623745" cy="4624061"/>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737936" y="4697612"/>
                <a:ext cx="8610866" cy="4362733"/>
              </a:xfrm>
              <a:prstGeom prst="rect">
                <a:avLst/>
              </a:prstGeom>
            </p:spPr>
            <p:txBody>
              <a:bodyPr wrap="square">
                <a:spAutoFit/>
              </a:bodyPr>
              <a:lstStyle/>
              <a:p>
                <a:pPr lvl="0" algn="just">
                  <a:lnSpc>
                    <a:spcPct val="150000"/>
                  </a:lnSpc>
                  <a:buClr>
                    <a:srgbClr val="000000"/>
                  </a:buClr>
                </a:pPr>
                <a:r>
                  <a:rPr lang="vi-VN" sz="3700" kern="0">
                    <a:solidFill>
                      <a:srgbClr val="000000"/>
                    </a:solidFill>
                    <a:cs typeface="Arial" panose="020B0604020202020204" pitchFamily="34" charset="0"/>
                    <a:sym typeface="Arial"/>
                  </a:rPr>
                  <a:t>Lưu </a:t>
                </a:r>
                <a:r>
                  <a:rPr lang="vi-VN" sz="3700" kern="0">
                    <a:solidFill>
                      <a:srgbClr val="000000"/>
                    </a:solidFill>
                    <a:cs typeface="Arial" panose="020B0604020202020204" pitchFamily="34" charset="0"/>
                    <a:sym typeface="Arial"/>
                  </a:rPr>
                  <a:t>ý: Đường giao giữa hai mái (đường nóc) song song với mặt đất</a:t>
                </a:r>
                <a:r>
                  <a:rPr lang="vi-VN" sz="3700" kern="0">
                    <a:solidFill>
                      <a:srgbClr val="000000"/>
                    </a:solidFill>
                    <a:cs typeface="Arial" panose="020B0604020202020204" pitchFamily="34" charset="0"/>
                    <a:sym typeface="Arial"/>
                  </a:rPr>
                  <a:t>.</a:t>
                </a:r>
              </a:p>
              <a:p>
                <a:pPr lvl="0" algn="just">
                  <a:lnSpc>
                    <a:spcPct val="150000"/>
                  </a:lnSpc>
                  <a:buClr>
                    <a:srgbClr val="000000"/>
                  </a:buClr>
                </a:pPr>
                <a:r>
                  <a:rPr lang="vi-VN" sz="3700" kern="0">
                    <a:solidFill>
                      <a:srgbClr val="000000"/>
                    </a:solidFill>
                    <a:cs typeface="Arial" panose="020B0604020202020204" pitchFamily="34" charset="0"/>
                    <a:sym typeface="Arial"/>
                  </a:rPr>
                  <a:t>c) Điểm </a:t>
                </a:r>
                <a14:m>
                  <m:oMath xmlns:m="http://schemas.openxmlformats.org/officeDocument/2006/math">
                    <m:r>
                      <a:rPr lang="vi-VN" sz="3700" i="1" kern="0">
                        <a:solidFill>
                          <a:srgbClr val="000000"/>
                        </a:solidFill>
                        <a:latin typeface="Cambria Math" panose="02040503050406030204" pitchFamily="18" charset="0"/>
                        <a:cs typeface="Arial" panose="020B0604020202020204" pitchFamily="34" charset="0"/>
                        <a:sym typeface="Arial"/>
                      </a:rPr>
                      <m:t>𝐴</m:t>
                    </m:r>
                    <m:r>
                      <a:rPr lang="vi-VN" sz="3700" i="1" kern="0">
                        <a:solidFill>
                          <a:srgbClr val="000000"/>
                        </a:solidFill>
                        <a:latin typeface="Cambria Math" panose="02040503050406030204" pitchFamily="18" charset="0"/>
                        <a:cs typeface="Arial" panose="020B0604020202020204" pitchFamily="34" charset="0"/>
                        <a:sym typeface="Arial"/>
                      </a:rPr>
                      <m:t> </m:t>
                    </m:r>
                  </m:oMath>
                </a14:m>
                <a:r>
                  <a:rPr lang="vi-VN" sz="3700" kern="0">
                    <a:solidFill>
                      <a:srgbClr val="000000"/>
                    </a:solidFill>
                    <a:cs typeface="Arial" panose="020B0604020202020204" pitchFamily="34" charset="0"/>
                    <a:sym typeface="Arial"/>
                  </a:rPr>
                  <a:t>ở độ cao (so với mặt đất) hơn điểm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𝐵</m:t>
                    </m:r>
                  </m:oMath>
                </a14:m>
                <a:r>
                  <a:rPr lang="vi-VN" sz="3700" kern="0">
                    <a:solidFill>
                      <a:srgbClr val="000000"/>
                    </a:solidFill>
                    <a:cs typeface="Arial" panose="020B0604020202020204" pitchFamily="34" charset="0"/>
                    <a:sym typeface="Arial"/>
                  </a:rPr>
                  <a:t> là 0,5 m. Tính (gần đúng) góc giữa mái nhà (chứa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𝑂𝐵</m:t>
                    </m:r>
                  </m:oMath>
                </a14:m>
                <a:r>
                  <a:rPr lang="vi-VN" sz="3700" kern="0">
                    <a:solidFill>
                      <a:srgbClr val="000000"/>
                    </a:solidFill>
                    <a:cs typeface="Arial" panose="020B0604020202020204" pitchFamily="34" charset="0"/>
                    <a:sym typeface="Arial"/>
                  </a:rPr>
                  <a:t>) so với mặt đất.</a:t>
                </a:r>
              </a:p>
            </p:txBody>
          </p:sp>
        </mc:Choice>
        <mc:Fallback>
          <p:sp>
            <p:nvSpPr>
              <p:cNvPr id="13" name="Rectangle 12"/>
              <p:cNvSpPr>
                <a:spLocks noRot="1" noChangeAspect="1" noMove="1" noResize="1" noEditPoints="1" noAdjustHandles="1" noChangeArrowheads="1" noChangeShapeType="1" noTextEdit="1"/>
              </p:cNvSpPr>
              <p:nvPr/>
            </p:nvSpPr>
            <p:spPr>
              <a:xfrm>
                <a:off x="737936" y="4697612"/>
                <a:ext cx="8610866" cy="4362733"/>
              </a:xfrm>
              <a:prstGeom prst="rect">
                <a:avLst/>
              </a:prstGeom>
              <a:blipFill>
                <a:blip r:embed="rId7"/>
                <a:stretch>
                  <a:fillRect l="-2194" r="-2194" b="-2098"/>
                </a:stretch>
              </a:blipFill>
            </p:spPr>
            <p:txBody>
              <a:bodyPr/>
              <a:lstStyle/>
              <a:p>
                <a:r>
                  <a:rPr lang="en-US">
                    <a:noFill/>
                  </a:rPr>
                  <a:t> </a:t>
                </a:r>
              </a:p>
            </p:txBody>
          </p:sp>
        </mc:Fallback>
      </mc:AlternateContent>
    </p:spTree>
    <p:extLst>
      <p:ext uri="{BB962C8B-B14F-4D97-AF65-F5344CB8AC3E}">
        <p14:creationId xmlns:p14="http://schemas.microsoft.com/office/powerpoint/2010/main" val="4080090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Group 8"/>
          <p:cNvGrpSpPr/>
          <p:nvPr/>
        </p:nvGrpSpPr>
        <p:grpSpPr>
          <a:xfrm>
            <a:off x="228600" y="174458"/>
            <a:ext cx="17830800" cy="9905999"/>
            <a:chOff x="0" y="0"/>
            <a:chExt cx="4274726" cy="1692264"/>
          </a:xfrm>
        </p:grpSpPr>
        <p:sp>
          <p:nvSpPr>
            <p:cNvPr id="30"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31"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p:cNvPicPr>
            <a:picLocks noChangeAspect="1"/>
          </p:cNvPicPr>
          <p:nvPr/>
        </p:nvPicPr>
        <p:blipFill>
          <a:blip r:embed="rId2"/>
          <a:stretch>
            <a:fillRect/>
          </a:stretch>
        </p:blipFill>
        <p:spPr>
          <a:xfrm rot="20527779">
            <a:off x="16594468" y="7759332"/>
            <a:ext cx="1460289" cy="1932735"/>
          </a:xfrm>
          <a:prstGeom prst="rect">
            <a:avLst/>
          </a:prstGeom>
        </p:spPr>
      </p:pic>
      <p:sp>
        <p:nvSpPr>
          <p:cNvPr id="12" name="Rectangle 11"/>
          <p:cNvSpPr/>
          <p:nvPr/>
        </p:nvSpPr>
        <p:spPr>
          <a:xfrm>
            <a:off x="8538706" y="381955"/>
            <a:ext cx="1210588" cy="82067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2" name="Rectangle 1"/>
              <p:cNvSpPr/>
              <p:nvPr/>
            </p:nvSpPr>
            <p:spPr>
              <a:xfrm>
                <a:off x="7399940" y="1333500"/>
                <a:ext cx="10210800" cy="3931461"/>
              </a:xfrm>
              <a:prstGeom prst="rect">
                <a:avLst/>
              </a:prstGeom>
            </p:spPr>
            <p:txBody>
              <a:bodyPr wrap="square">
                <a:spAutoFit/>
              </a:bodyPr>
              <a:lstStyle/>
              <a:p>
                <a:pPr algn="just">
                  <a:lnSpc>
                    <a:spcPct val="150000"/>
                  </a:lnSpc>
                  <a:spcAft>
                    <a:spcPts val="1200"/>
                  </a:spcAft>
                </a:pPr>
                <a:r>
                  <a:rPr lang="en-US" sz="3500" kern="1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3500" kern="100">
                        <a:effectLst/>
                        <a:latin typeface="Cambria Math" panose="02040503050406030204" pitchFamily="18" charset="0"/>
                        <a:ea typeface="Calibri" panose="020F0502020204030204" pitchFamily="34" charset="0"/>
                        <a:cs typeface="Times New Roman" panose="02020603050405020304" pitchFamily="18" charset="0"/>
                      </a:rPr>
                      <m:t>cos</m:t>
                    </m:r>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𝐴𝑂𝐵</m:t>
                        </m:r>
                      </m:e>
                    </m:acc>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𝑂</m:t>
                        </m:r>
                        <m:sSup>
                          <m:sSup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5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𝑂</m:t>
                        </m:r>
                        <m:sSup>
                          <m:sSup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5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500"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3500"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𝑂𝐴</m:t>
                        </m:r>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𝑂𝐵</m:t>
                        </m:r>
                      </m:den>
                    </m:f>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500" kern="100">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𝐴𝑂𝐵</m:t>
                        </m:r>
                      </m:e>
                    </m:acc>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kern="100">
                            <a:effectLst/>
                            <a:latin typeface="Cambria Math" panose="02040503050406030204" pitchFamily="18" charset="0"/>
                            <a:ea typeface="Calibri" panose="020F0502020204030204" pitchFamily="34" charset="0"/>
                            <a:cs typeface="Times New Roman" panose="02020603050405020304" pitchFamily="18" charset="0"/>
                          </a:rPr>
                          <m:t>88</m:t>
                        </m:r>
                      </m:e>
                      <m:sup>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500" kern="1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3500" kern="1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𝑂𝐴𝐵</m:t>
                    </m:r>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500" kern="100">
                    <a:effectLst/>
                    <a:latin typeface="Arial" panose="020B0604020202020204" pitchFamily="34" charset="0"/>
                    <a:ea typeface="Calibri" panose="020F0502020204030204" pitchFamily="34" charset="0"/>
                    <a:cs typeface="Arial" panose="020B0604020202020204" pitchFamily="34" charset="0"/>
                  </a:rPr>
                  <a:t> vuông góc với đường nóc nhà, đường nóc nhà song song với mặt phẳng đất nên </a:t>
                </a:r>
                <a14:m>
                  <m:oMath xmlns:m="http://schemas.openxmlformats.org/officeDocument/2006/math">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𝑂𝐴𝐵</m:t>
                    </m:r>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500" kern="100">
                    <a:effectLst/>
                    <a:latin typeface="Arial" panose="020B0604020202020204" pitchFamily="34" charset="0"/>
                    <a:ea typeface="Calibri" panose="020F0502020204030204" pitchFamily="34" charset="0"/>
                    <a:cs typeface="Arial" panose="020B0604020202020204" pitchFamily="34" charset="0"/>
                  </a:rPr>
                  <a:t> vuông góc với mặt phẳng </a:t>
                </a:r>
                <a:r>
                  <a:rPr lang="en-US" sz="3500" kern="100">
                    <a:effectLst/>
                    <a:latin typeface="Arial" panose="020B0604020202020204" pitchFamily="34" charset="0"/>
                    <a:ea typeface="Calibri" panose="020F0502020204030204" pitchFamily="34" charset="0"/>
                    <a:cs typeface="Arial" panose="020B0604020202020204" pitchFamily="34" charset="0"/>
                  </a:rPr>
                  <a:t>đất</a:t>
                </a:r>
                <a:r>
                  <a:rPr lang="en-US" sz="3500" kern="100" smtClean="0">
                    <a:effectLst/>
                    <a:latin typeface="Arial" panose="020B0604020202020204" pitchFamily="34" charset="0"/>
                    <a:ea typeface="Calibri" panose="020F0502020204030204" pitchFamily="34" charset="0"/>
                    <a:cs typeface="Arial" panose="020B0604020202020204" pitchFamily="34" charset="0"/>
                  </a:rPr>
                  <a:t>.</a:t>
                </a:r>
                <a:endParaRPr lang="en-US" sz="35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399940" y="1333500"/>
                <a:ext cx="10210800" cy="3931461"/>
              </a:xfrm>
              <a:prstGeom prst="rect">
                <a:avLst/>
              </a:prstGeom>
              <a:blipFill>
                <a:blip r:embed="rId3"/>
                <a:stretch>
                  <a:fillRect l="-1791" r="-1731" b="-2171"/>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a:off x="513347" y="1483894"/>
            <a:ext cx="6437934" cy="3688400"/>
          </a:xfrm>
          <a:prstGeom prst="rect">
            <a:avLst/>
          </a:prstGeom>
        </p:spPr>
      </p:pic>
      <mc:AlternateContent xmlns:mc="http://schemas.openxmlformats.org/markup-compatibility/2006">
        <mc:Choice xmlns:a14="http://schemas.microsoft.com/office/drawing/2010/main" Requires="a14">
          <p:sp>
            <p:nvSpPr>
              <p:cNvPr id="32" name="Rectangle 31"/>
              <p:cNvSpPr/>
              <p:nvPr/>
            </p:nvSpPr>
            <p:spPr>
              <a:xfrm>
                <a:off x="868279" y="5372100"/>
                <a:ext cx="16551442" cy="4571380"/>
              </a:xfrm>
              <a:prstGeom prst="rect">
                <a:avLst/>
              </a:prstGeom>
            </p:spPr>
            <p:txBody>
              <a:bodyPr wrap="square">
                <a:spAutoFit/>
              </a:bodyPr>
              <a:lstStyle/>
              <a:p>
                <a:pPr lvl="0" algn="just">
                  <a:lnSpc>
                    <a:spcPct val="150000"/>
                  </a:lnSpc>
                </a:pPr>
                <a:r>
                  <a:rPr lang="en-US" sz="3500" kern="100" smtClean="0">
                    <a:solidFill>
                      <a:prstClr val="black"/>
                    </a:solidFill>
                    <a:latin typeface="Arial" panose="020B0604020202020204" pitchFamily="34" charset="0"/>
                    <a:ea typeface="Calibri" panose="020F0502020204030204" pitchFamily="34" charset="0"/>
                    <a:cs typeface="Arial" panose="020B0604020202020204" pitchFamily="34" charset="0"/>
                  </a:rPr>
                  <a:t>c) Gọi </a:t>
                </a:r>
                <a14:m>
                  <m:oMath xmlns:m="http://schemas.openxmlformats.org/officeDocument/2006/math">
                    <m:r>
                      <a:rPr lang="en-US" sz="350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𝐻</m:t>
                    </m:r>
                  </m:oMath>
                </a14:m>
                <a:r>
                  <a:rPr lang="en-US" sz="3500" kern="100">
                    <a:solidFill>
                      <a:prstClr val="black"/>
                    </a:solidFill>
                    <a:latin typeface="Arial" panose="020B0604020202020204" pitchFamily="34" charset="0"/>
                    <a:ea typeface="Calibri" panose="020F0502020204030204" pitchFamily="34" charset="0"/>
                    <a:cs typeface="Arial" panose="020B0604020202020204" pitchFamily="34" charset="0"/>
                  </a:rPr>
                  <a:t> là điểm nằm trên đường thẳng kẻ từ </a:t>
                </a:r>
                <a14:m>
                  <m:oMath xmlns:m="http://schemas.openxmlformats.org/officeDocument/2006/math">
                    <m:r>
                      <a:rPr lang="en-US" sz="350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𝐴</m:t>
                    </m:r>
                  </m:oMath>
                </a14:m>
                <a:r>
                  <a:rPr lang="en-US" sz="3500" kern="100">
                    <a:solidFill>
                      <a:prstClr val="black"/>
                    </a:solidFill>
                    <a:latin typeface="Arial" panose="020B0604020202020204" pitchFamily="34" charset="0"/>
                    <a:ea typeface="Calibri" panose="020F0502020204030204" pitchFamily="34" charset="0"/>
                    <a:cs typeface="Arial" panose="020B0604020202020204" pitchFamily="34" charset="0"/>
                  </a:rPr>
                  <a:t> vuông góc với mặt đất, sao cho </a:t>
                </a:r>
                <a14:m>
                  <m:oMath xmlns:m="http://schemas.openxmlformats.org/officeDocument/2006/math">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𝐴𝐻</m:t>
                    </m:r>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oMath>
                </a14:m>
                <a:endParaRPr lang="en-US" sz="35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func>
                      <m:funcPr>
                        <m:ctrlP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acc>
                          <m:accPr>
                            <m:chr m:val="̂"/>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𝐴𝐵𝐻</m:t>
                            </m:r>
                          </m:e>
                        </m:acc>
                      </m:e>
                    </m:func>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den>
                    </m:f>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𝐴𝐵𝐻</m:t>
                        </m:r>
                      </m:e>
                    </m:acc>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e>
                      <m:sup>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500" b="0" i="0"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𝑂𝐵𝐴</m:t>
                        </m:r>
                      </m:e>
                    </m:acc>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13</m:t>
                        </m:r>
                      </m:num>
                      <m:den>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den>
                    </m:f>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𝑂𝐵𝐴</m:t>
                        </m:r>
                      </m:e>
                    </m:acc>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36</m:t>
                        </m:r>
                      </m:e>
                      <m:sup>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500" kern="100" smtClean="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pPr>
                <a:r>
                  <a:rPr lang="en-US" sz="3500" kern="1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acc>
                      <m:accPr>
                        <m:chr m:val="̂"/>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𝑂𝐵𝐻</m:t>
                        </m:r>
                      </m:e>
                    </m:acc>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𝐴𝐵𝐻</m:t>
                        </m:r>
                      </m:e>
                    </m:acc>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𝑂𝐵𝐴</m:t>
                        </m:r>
                      </m:e>
                    </m:acc>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e>
                      <m:sup>
                        <m:r>
                          <a:rPr lang="en-US" sz="35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500" kern="10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pPr>
                <a:r>
                  <a:rPr lang="en-US" sz="3500" kern="100">
                    <a:solidFill>
                      <a:prstClr val="black"/>
                    </a:solidFill>
                    <a:latin typeface="Arial" panose="020B0604020202020204" pitchFamily="34" charset="0"/>
                    <a:ea typeface="Calibri" panose="020F0502020204030204" pitchFamily="34" charset="0"/>
                    <a:cs typeface="Arial" panose="020B0604020202020204" pitchFamily="34" charset="0"/>
                  </a:rPr>
                  <a:t>Vậy góc giữa mái nhà chứa </a:t>
                </a:r>
                <a14:m>
                  <m:oMath xmlns:m="http://schemas.openxmlformats.org/officeDocument/2006/math">
                    <m:r>
                      <a:rPr lang="en-US" sz="350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𝑂𝐵</m:t>
                    </m:r>
                  </m:oMath>
                </a14:m>
                <a:r>
                  <a:rPr lang="en-US" sz="3500" kern="100">
                    <a:solidFill>
                      <a:prstClr val="black"/>
                    </a:solidFill>
                    <a:latin typeface="Arial" panose="020B0604020202020204" pitchFamily="34" charset="0"/>
                    <a:ea typeface="Calibri" panose="020F0502020204030204" pitchFamily="34" charset="0"/>
                    <a:cs typeface="Arial" panose="020B0604020202020204" pitchFamily="34" charset="0"/>
                  </a:rPr>
                  <a:t> so với mặt đất khoảng </a:t>
                </a:r>
                <a14:m>
                  <m:oMath xmlns:m="http://schemas.openxmlformats.org/officeDocument/2006/math">
                    <m:sSup>
                      <m:sSupPr>
                        <m:ctrlP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e>
                      <m:sup>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𝑜</m:t>
                        </m:r>
                      </m:sup>
                    </m:sSup>
                    <m:r>
                      <a:rPr lang="en-US" sz="35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5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2" name="Rectangle 31"/>
              <p:cNvSpPr>
                <a:spLocks noRot="1" noChangeAspect="1" noMove="1" noResize="1" noEditPoints="1" noAdjustHandles="1" noChangeArrowheads="1" noChangeShapeType="1" noTextEdit="1"/>
              </p:cNvSpPr>
              <p:nvPr/>
            </p:nvSpPr>
            <p:spPr>
              <a:xfrm>
                <a:off x="868279" y="5372100"/>
                <a:ext cx="16551442" cy="4571380"/>
              </a:xfrm>
              <a:prstGeom prst="rect">
                <a:avLst/>
              </a:prstGeom>
              <a:blipFill>
                <a:blip r:embed="rId5"/>
                <a:stretch>
                  <a:fillRect l="-1068" r="-1068" b="-1733"/>
                </a:stretch>
              </a:blipFill>
            </p:spPr>
            <p:txBody>
              <a:bodyPr/>
              <a:lstStyle/>
              <a:p>
                <a:r>
                  <a:rPr lang="en-US">
                    <a:noFill/>
                  </a:rPr>
                  <a:t> </a:t>
                </a:r>
              </a:p>
            </p:txBody>
          </p:sp>
        </mc:Fallback>
      </mc:AlternateContent>
    </p:spTree>
    <p:extLst>
      <p:ext uri="{BB962C8B-B14F-4D97-AF65-F5344CB8AC3E}">
        <p14:creationId xmlns:p14="http://schemas.microsoft.com/office/powerpoint/2010/main" val="3912113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wipe(up)">
                                      <p:cBhvr>
                                        <p:cTn id="27" dur="500"/>
                                        <p:tgtEl>
                                          <p:spTgt spid="3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xEl>
                                              <p:pRg st="1" end="1"/>
                                            </p:txEl>
                                          </p:spTgt>
                                        </p:tgtEl>
                                        <p:attrNameLst>
                                          <p:attrName>style.visibility</p:attrName>
                                        </p:attrNameLst>
                                      </p:cBhvr>
                                      <p:to>
                                        <p:strVal val="visible"/>
                                      </p:to>
                                    </p:set>
                                    <p:animEffect transition="in" filter="wipe(left)">
                                      <p:cBhvr>
                                        <p:cTn id="32" dur="500"/>
                                        <p:tgtEl>
                                          <p:spTgt spid="3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xEl>
                                              <p:pRg st="2" end="2"/>
                                            </p:txEl>
                                          </p:spTgt>
                                        </p:tgtEl>
                                        <p:attrNameLst>
                                          <p:attrName>style.visibility</p:attrName>
                                        </p:attrNameLst>
                                      </p:cBhvr>
                                      <p:to>
                                        <p:strVal val="visible"/>
                                      </p:to>
                                    </p:set>
                                    <p:animEffect transition="in" filter="fade">
                                      <p:cBhvr>
                                        <p:cTn id="37" dur="500"/>
                                        <p:tgtEl>
                                          <p:spTgt spid="3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xEl>
                                              <p:pRg st="3" end="3"/>
                                            </p:txEl>
                                          </p:spTgt>
                                        </p:tgtEl>
                                        <p:attrNameLst>
                                          <p:attrName>style.visibility</p:attrName>
                                        </p:attrNameLst>
                                      </p:cBhvr>
                                      <p:to>
                                        <p:strVal val="visible"/>
                                      </p:to>
                                    </p:set>
                                    <p:animEffect transition="in" filter="wipe(down)">
                                      <p:cBhvr>
                                        <p:cTn id="4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flipH="1">
            <a:off x="16512711" y="8695834"/>
            <a:ext cx="1585644" cy="1400666"/>
          </a:xfrm>
          <a:prstGeom prst="rect">
            <a:avLst/>
          </a:prstGeom>
        </p:spPr>
      </p:pic>
      <mc:AlternateContent xmlns:mc="http://schemas.openxmlformats.org/markup-compatibility/2006">
        <mc:Choice xmlns:a14="http://schemas.microsoft.com/office/drawing/2010/main" Requires="a14">
          <p:sp>
            <p:nvSpPr>
              <p:cNvPr id="15" name="Rectangle 14"/>
              <p:cNvSpPr/>
              <p:nvPr/>
            </p:nvSpPr>
            <p:spPr>
              <a:xfrm>
                <a:off x="263839" y="307572"/>
                <a:ext cx="17736258" cy="4464877"/>
              </a:xfrm>
              <a:prstGeom prst="rect">
                <a:avLst/>
              </a:prstGeom>
            </p:spPr>
            <p:txBody>
              <a:bodyPr wrap="square">
                <a:spAutoFit/>
              </a:bodyPr>
              <a:lstStyle/>
              <a:p>
                <a:pPr lvl="0" algn="just">
                  <a:lnSpc>
                    <a:spcPct val="150000"/>
                  </a:lnSpc>
                  <a:buClr>
                    <a:srgbClr val="000000"/>
                  </a:buClr>
                </a:pPr>
                <a:r>
                  <a:rPr kumimoji="0" lang="en-US" sz="35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a:t>
                </a:r>
                <a:r>
                  <a:rPr kumimoji="0" lang="en-US" sz="35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tập </a:t>
                </a:r>
                <a:r>
                  <a:rPr kumimoji="0" lang="en-US" sz="35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7.21 </a:t>
                </a:r>
                <a:r>
                  <a:rPr kumimoji="0" lang="en-US" sz="35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(SGK – </a:t>
                </a:r>
                <a:r>
                  <a:rPr kumimoji="0" lang="en-US" sz="35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tr53</a:t>
                </a:r>
                <a:r>
                  <a:rPr kumimoji="0" lang="en-US" sz="35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r>
                  <a:rPr kumimoji="0" lang="vi-VN" sz="3500" b="1" i="0" u="none"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3500">
                    <a:solidFill>
                      <a:srgbClr val="000000"/>
                    </a:solidFill>
                    <a:latin typeface="Arial" panose="020B0604020202020204" pitchFamily="34" charset="0"/>
                    <a:cs typeface="Arial" panose="020B0604020202020204" pitchFamily="34" charset="0"/>
                  </a:rPr>
                  <a:t>Độ dốc của mái nhà, mặt sân, con đường thẳng là tang của góc tạo bởi mái nhà, mặt sân, con đường thẳng đó với mặt phẳng nằm ngang. Độ dốc của đường thẳng dành cho người khuyết tật được quy định là </a:t>
                </a:r>
                <a:r>
                  <a:rPr lang="vi-VN" sz="3500">
                    <a:solidFill>
                      <a:srgbClr val="000000"/>
                    </a:solidFill>
                    <a:latin typeface="Arial" panose="020B0604020202020204" pitchFamily="34" charset="0"/>
                    <a:cs typeface="Arial" panose="020B0604020202020204" pitchFamily="34" charset="0"/>
                  </a:rPr>
                  <a:t>không </a:t>
                </a:r>
                <a:r>
                  <a:rPr lang="vi-VN" sz="3500" smtClean="0">
                    <a:solidFill>
                      <a:srgbClr val="000000"/>
                    </a:solidFill>
                    <a:latin typeface="Arial" panose="020B0604020202020204" pitchFamily="34" charset="0"/>
                    <a:cs typeface="Arial" panose="020B0604020202020204" pitchFamily="34" charset="0"/>
                  </a:rPr>
                  <a:t>quá</a:t>
                </a:r>
                <a:r>
                  <a:rPr lang="en-US" sz="3500" smtClean="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3500" i="1" smtClean="0">
                            <a:solidFill>
                              <a:srgbClr val="000000"/>
                            </a:solidFill>
                            <a:latin typeface="Cambria Math" panose="02040503050406030204" pitchFamily="18" charset="0"/>
                            <a:cs typeface="Arial" panose="020B0604020202020204" pitchFamily="34" charset="0"/>
                          </a:rPr>
                        </m:ctrlPr>
                      </m:fPr>
                      <m:num>
                        <m:r>
                          <a:rPr lang="en-US" sz="3500" b="0" i="1" smtClean="0">
                            <a:solidFill>
                              <a:srgbClr val="000000"/>
                            </a:solidFill>
                            <a:latin typeface="Cambria Math" panose="02040503050406030204" pitchFamily="18" charset="0"/>
                            <a:cs typeface="Arial" panose="020B0604020202020204" pitchFamily="34" charset="0"/>
                          </a:rPr>
                          <m:t>1</m:t>
                        </m:r>
                      </m:num>
                      <m:den>
                        <m:r>
                          <a:rPr lang="en-US" sz="3500" b="0" i="1" smtClean="0">
                            <a:solidFill>
                              <a:srgbClr val="000000"/>
                            </a:solidFill>
                            <a:latin typeface="Cambria Math" panose="02040503050406030204" pitchFamily="18" charset="0"/>
                            <a:cs typeface="Arial" panose="020B0604020202020204" pitchFamily="34" charset="0"/>
                          </a:rPr>
                          <m:t>12</m:t>
                        </m:r>
                      </m:den>
                    </m:f>
                  </m:oMath>
                </a14:m>
                <a:r>
                  <a:rPr lang="vi-VN" sz="3500" smtClean="0">
                    <a:solidFill>
                      <a:srgbClr val="000000"/>
                    </a:solidFill>
                    <a:latin typeface="Arial" panose="020B0604020202020204" pitchFamily="34" charset="0"/>
                    <a:cs typeface="Arial" panose="020B0604020202020204" pitchFamily="34" charset="0"/>
                  </a:rPr>
                  <a:t>. </a:t>
                </a:r>
                <a:r>
                  <a:rPr lang="vi-VN" sz="3500">
                    <a:solidFill>
                      <a:srgbClr val="000000"/>
                    </a:solidFill>
                    <a:latin typeface="Arial" panose="020B0604020202020204" pitchFamily="34" charset="0"/>
                    <a:cs typeface="Arial" panose="020B0604020202020204" pitchFamily="34" charset="0"/>
                  </a:rPr>
                  <a:t>Hỏi theo đó, góc tạo bởi đường dành cho người khuyết tật và mặt phẳng nằm ngang không vượt quá bao nhiêu độ? (Làm tròn kết quả đến chữ số thập phân thứ hai).</a:t>
                </a:r>
                <a:endParaRPr lang="en-US" sz="3500" kern="0" smtClean="0">
                  <a:solidFill>
                    <a:srgbClr val="000000"/>
                  </a:solidFill>
                  <a:latin typeface="Arial" panose="020B0604020202020204" pitchFamily="34" charset="0"/>
                  <a:cs typeface="Arial" panose="020B0604020202020204" pitchFamily="34" charset="0"/>
                  <a:sym typeface="Arial"/>
                </a:endParaRPr>
              </a:p>
            </p:txBody>
          </p:sp>
        </mc:Choice>
        <mc:Fallback>
          <p:sp>
            <p:nvSpPr>
              <p:cNvPr id="15" name="Rectangle 14"/>
              <p:cNvSpPr>
                <a:spLocks noRot="1" noChangeAspect="1" noMove="1" noResize="1" noEditPoints="1" noAdjustHandles="1" noChangeArrowheads="1" noChangeShapeType="1" noTextEdit="1"/>
              </p:cNvSpPr>
              <p:nvPr/>
            </p:nvSpPr>
            <p:spPr>
              <a:xfrm>
                <a:off x="263839" y="307572"/>
                <a:ext cx="17736258" cy="4464877"/>
              </a:xfrm>
              <a:prstGeom prst="rect">
                <a:avLst/>
              </a:prstGeom>
              <a:blipFill>
                <a:blip r:embed="rId4"/>
                <a:stretch>
                  <a:fillRect l="-997" r="-997" b="-1774"/>
                </a:stretch>
              </a:blipFill>
            </p:spPr>
            <p:txBody>
              <a:bodyPr/>
              <a:lstStyle/>
              <a:p>
                <a:r>
                  <a:rPr lang="en-US">
                    <a:noFill/>
                  </a:rPr>
                  <a:t> </a:t>
                </a:r>
              </a:p>
            </p:txBody>
          </p:sp>
        </mc:Fallback>
      </mc:AlternateContent>
      <p:sp>
        <p:nvSpPr>
          <p:cNvPr id="16" name="Rectangle 15"/>
          <p:cNvSpPr/>
          <p:nvPr/>
        </p:nvSpPr>
        <p:spPr>
          <a:xfrm>
            <a:off x="8526674" y="4822861"/>
            <a:ext cx="1210588" cy="820674"/>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6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11" name="Rectangle 10"/>
              <p:cNvSpPr/>
              <p:nvPr/>
            </p:nvSpPr>
            <p:spPr>
              <a:xfrm>
                <a:off x="743952" y="5937745"/>
                <a:ext cx="16776032" cy="3772379"/>
              </a:xfrm>
              <a:prstGeom prst="rect">
                <a:avLst/>
              </a:prstGeom>
            </p:spPr>
            <p:txBody>
              <a:bodyPr wrap="square">
                <a:spAutoFit/>
              </a:bodyPr>
              <a:lstStyle/>
              <a:p>
                <a:pPr>
                  <a:lnSpc>
                    <a:spcPct val="150000"/>
                  </a:lnSpc>
                  <a:spcAft>
                    <a:spcPts val="900"/>
                  </a:spcAft>
                </a:pPr>
                <a:r>
                  <a:rPr lang="fr-FR" sz="3500" kern="0" smtClean="0">
                    <a:solidFill>
                      <a:srgbClr val="000000"/>
                    </a:solidFill>
                    <a:latin typeface="Arial" panose="020B0604020202020204" pitchFamily="34" charset="0"/>
                    <a:ea typeface="Times New Roman" panose="02020603050405020304" pitchFamily="18" charset="0"/>
                    <a:cs typeface="Arial" panose="020B0604020202020204" pitchFamily="34" charset="0"/>
                  </a:rPr>
                  <a:t>Giả sử góc tạo bởi đường dành cho người khuyết tật và mặt phẳng nằm ngang là </a:t>
                </a:r>
                <a14:m>
                  <m:oMath xmlns:m="http://schemas.openxmlformats.org/officeDocument/2006/math">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𝛼</m:t>
                    </m:r>
                    <m:r>
                      <a:rPr lang="fr-FR"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35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đó: </a:t>
                </a:r>
                <a14:m>
                  <m:oMath xmlns:m="http://schemas.openxmlformats.org/officeDocument/2006/math">
                    <m:r>
                      <m:rPr>
                        <m:sty m:val="p"/>
                      </m:rPr>
                      <a:rPr lang="en-US" sz="3500" kern="100">
                        <a:effectLst/>
                        <a:latin typeface="Cambria Math" panose="02040503050406030204" pitchFamily="18" charset="0"/>
                        <a:ea typeface="Calibri" panose="020F0502020204030204" pitchFamily="34" charset="0"/>
                        <a:cs typeface="Times New Roman" panose="02020603050405020304" pitchFamily="18" charset="0"/>
                      </a:rPr>
                      <m:t>tan</m:t>
                    </m:r>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𝛼</m:t>
                    </m:r>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500" kern="1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effectLst/>
                        <a:latin typeface="Cambria Math" panose="02040503050406030204" pitchFamily="18" charset="0"/>
                        <a:ea typeface="Calibri" panose="020F0502020204030204" pitchFamily="34" charset="0"/>
                        <a:cs typeface="Times New Roman" panose="02020603050405020304" pitchFamily="18" charset="0"/>
                      </a:rPr>
                      <m:t>𝛼</m:t>
                    </m:r>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500" kern="100">
                        <a:effectLst/>
                        <a:latin typeface="Cambria Math" panose="02040503050406030204" pitchFamily="18" charset="0"/>
                        <a:ea typeface="Calibri" panose="020F0502020204030204" pitchFamily="34" charset="0"/>
                        <a:cs typeface="Times New Roman" panose="02020603050405020304" pitchFamily="18" charset="0"/>
                      </a:rPr>
                      <m:t>4</m:t>
                    </m:r>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5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kern="100">
                            <a:effectLst/>
                            <a:latin typeface="Cambria Math" panose="02040503050406030204" pitchFamily="18" charset="0"/>
                            <a:ea typeface="Calibri" panose="020F0502020204030204" pitchFamily="34" charset="0"/>
                            <a:cs typeface="Times New Roman" panose="02020603050405020304" pitchFamily="18" charset="0"/>
                          </a:rPr>
                          <m:t>76</m:t>
                        </m:r>
                      </m:e>
                      <m:sup>
                        <m:r>
                          <a:rPr lang="en-US" sz="35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5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0"/>
                  </a:spcAft>
                </a:pPr>
                <a:r>
                  <a:rPr lang="en-US" sz="35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 góc tạo bởi đường dành cho người khuyết tật và mặt phẳng nằm ngang không vượt quá</a:t>
                </a:r>
                <a:r>
                  <a:rPr lang="en-US" sz="35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5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4</m:t>
                    </m:r>
                    <m:r>
                      <a:rPr lang="en-US" sz="35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35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76</m:t>
                    </m:r>
                    <m:r>
                      <a:rPr lang="en-US" sz="3500" i="1" kern="0"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r>
                      <a:rPr lang="en-US" sz="3500" b="0" i="1" kern="0"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endParaRPr lang="en-US" sz="35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43952" y="5937745"/>
                <a:ext cx="16776032" cy="3772379"/>
              </a:xfrm>
              <a:prstGeom prst="rect">
                <a:avLst/>
              </a:prstGeom>
              <a:blipFill>
                <a:blip r:embed="rId5"/>
                <a:stretch>
                  <a:fillRect l="-1054" r="-654" b="-2262"/>
                </a:stretch>
              </a:blipFill>
            </p:spPr>
            <p:txBody>
              <a:bodyPr/>
              <a:lstStyle/>
              <a:p>
                <a:r>
                  <a:rPr lang="en-US">
                    <a:noFill/>
                  </a:rPr>
                  <a:t> </a:t>
                </a:r>
              </a:p>
            </p:txBody>
          </p:sp>
        </mc:Fallback>
      </mc:AlternateContent>
    </p:spTree>
    <p:extLst>
      <p:ext uri="{BB962C8B-B14F-4D97-AF65-F5344CB8AC3E}">
        <p14:creationId xmlns:p14="http://schemas.microsoft.com/office/powerpoint/2010/main" val="210103943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6012036"/>
            <a:ext cx="18678839" cy="4457454"/>
            <a:chOff x="0" y="0"/>
            <a:chExt cx="4919530" cy="1173980"/>
          </a:xfrm>
        </p:grpSpPr>
        <p:sp>
          <p:nvSpPr>
            <p:cNvPr id="3" name="Freeform 3"/>
            <p:cNvSpPr/>
            <p:nvPr/>
          </p:nvSpPr>
          <p:spPr>
            <a:xfrm>
              <a:off x="0" y="0"/>
              <a:ext cx="4919530" cy="1173980"/>
            </a:xfrm>
            <a:custGeom>
              <a:avLst/>
              <a:gdLst/>
              <a:ahLst/>
              <a:cxnLst/>
              <a:rect l="l" t="t" r="r" b="b"/>
              <a:pathLst>
                <a:path w="4919530" h="1173980">
                  <a:moveTo>
                    <a:pt x="0" y="0"/>
                  </a:moveTo>
                  <a:lnTo>
                    <a:pt x="4919530" y="0"/>
                  </a:lnTo>
                  <a:lnTo>
                    <a:pt x="4919530" y="1173980"/>
                  </a:lnTo>
                  <a:lnTo>
                    <a:pt x="0" y="1173980"/>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121208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8" name="Group 8"/>
          <p:cNvGrpSpPr/>
          <p:nvPr/>
        </p:nvGrpSpPr>
        <p:grpSpPr>
          <a:xfrm>
            <a:off x="1028700" y="2058291"/>
            <a:ext cx="16230600" cy="7200009"/>
            <a:chOff x="0" y="0"/>
            <a:chExt cx="4274726" cy="1896299"/>
          </a:xfrm>
        </p:grpSpPr>
        <p:sp>
          <p:nvSpPr>
            <p:cNvPr id="9" name="Freeform 9"/>
            <p:cNvSpPr/>
            <p:nvPr/>
          </p:nvSpPr>
          <p:spPr>
            <a:xfrm>
              <a:off x="0" y="0"/>
              <a:ext cx="4274726" cy="1896299"/>
            </a:xfrm>
            <a:custGeom>
              <a:avLst/>
              <a:gdLst/>
              <a:ahLst/>
              <a:cxnLst/>
              <a:rect l="l" t="t" r="r" b="b"/>
              <a:pathLst>
                <a:path w="4274726" h="1896299">
                  <a:moveTo>
                    <a:pt x="24327" y="0"/>
                  </a:moveTo>
                  <a:lnTo>
                    <a:pt x="4250399" y="0"/>
                  </a:lnTo>
                  <a:cubicBezTo>
                    <a:pt x="4263834" y="0"/>
                    <a:pt x="4274726" y="10891"/>
                    <a:pt x="4274726" y="24327"/>
                  </a:cubicBezTo>
                  <a:lnTo>
                    <a:pt x="4274726" y="1871972"/>
                  </a:lnTo>
                  <a:cubicBezTo>
                    <a:pt x="4274726" y="1885407"/>
                    <a:pt x="4263834" y="1896299"/>
                    <a:pt x="4250399" y="1896299"/>
                  </a:cubicBezTo>
                  <a:lnTo>
                    <a:pt x="24327" y="1896299"/>
                  </a:lnTo>
                  <a:cubicBezTo>
                    <a:pt x="10891" y="1896299"/>
                    <a:pt x="0" y="1885407"/>
                    <a:pt x="0" y="1871972"/>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934399"/>
            </a:xfrm>
            <a:prstGeom prst="rect">
              <a:avLst/>
            </a:prstGeom>
          </p:spPr>
          <p:txBody>
            <a:bodyPr lIns="50800" tIns="50800" rIns="50800" bIns="50800" rtlCol="0" anchor="ctr"/>
            <a:lstStyle/>
            <a:p>
              <a:pPr algn="ctr">
                <a:lnSpc>
                  <a:spcPts val="2659"/>
                </a:lnSpc>
                <a:spcBef>
                  <a:spcPct val="0"/>
                </a:spcBef>
              </a:pPr>
              <a:endParaRPr/>
            </a:p>
          </p:txBody>
        </p:sp>
      </p:grpSp>
      <p:sp>
        <p:nvSpPr>
          <p:cNvPr id="40" name="Freeform 40"/>
          <p:cNvSpPr/>
          <p:nvPr/>
        </p:nvSpPr>
        <p:spPr>
          <a:xfrm rot="-6634202" flipV="1">
            <a:off x="15319149" y="404753"/>
            <a:ext cx="742193" cy="1369149"/>
          </a:xfrm>
          <a:custGeom>
            <a:avLst/>
            <a:gdLst/>
            <a:ahLst/>
            <a:cxnLst/>
            <a:rect l="l" t="t" r="r" b="b"/>
            <a:pathLst>
              <a:path w="742193" h="1369149">
                <a:moveTo>
                  <a:pt x="0" y="1369149"/>
                </a:moveTo>
                <a:lnTo>
                  <a:pt x="742193" y="1369149"/>
                </a:lnTo>
                <a:lnTo>
                  <a:pt x="742193" y="0"/>
                </a:lnTo>
                <a:lnTo>
                  <a:pt x="0" y="0"/>
                </a:lnTo>
                <a:lnTo>
                  <a:pt x="0" y="1369149"/>
                </a:lnTo>
                <a:close/>
              </a:path>
            </a:pathLst>
          </a:custGeom>
          <a:blipFill>
            <a:blip r:embed="rId4">
              <a:extLst>
                <a:ext uri="{96DAC541-7B7A-43D3-8B79-37D633B846F1}">
                  <asvg:svgBlip xmlns="" xmlns:asvg="http://schemas.microsoft.com/office/drawing/2016/SVG/main" r:embed="rId15"/>
                </a:ext>
              </a:extLst>
            </a:blip>
            <a:stretch>
              <a:fillRect/>
            </a:stretch>
          </a:blipFill>
        </p:spPr>
      </p:sp>
      <p:sp>
        <p:nvSpPr>
          <p:cNvPr id="41" name="Freeform 41"/>
          <p:cNvSpPr/>
          <p:nvPr/>
        </p:nvSpPr>
        <p:spPr>
          <a:xfrm>
            <a:off x="2691796" y="647700"/>
            <a:ext cx="768019" cy="768019"/>
          </a:xfrm>
          <a:custGeom>
            <a:avLst/>
            <a:gdLst/>
            <a:ahLst/>
            <a:cxnLst/>
            <a:rect l="l" t="t" r="r" b="b"/>
            <a:pathLst>
              <a:path w="768019" h="768019">
                <a:moveTo>
                  <a:pt x="0" y="0"/>
                </a:moveTo>
                <a:lnTo>
                  <a:pt x="768019" y="0"/>
                </a:lnTo>
                <a:lnTo>
                  <a:pt x="768019" y="768019"/>
                </a:lnTo>
                <a:lnTo>
                  <a:pt x="0" y="76801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42" name="Freeform 42"/>
          <p:cNvSpPr/>
          <p:nvPr/>
        </p:nvSpPr>
        <p:spPr>
          <a:xfrm>
            <a:off x="16875291" y="5667562"/>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43" name="Freeform 43"/>
          <p:cNvSpPr/>
          <p:nvPr/>
        </p:nvSpPr>
        <p:spPr>
          <a:xfrm rot="-4110694">
            <a:off x="938723" y="3172266"/>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4">
              <a:extLst>
                <a:ext uri="{96DAC541-7B7A-43D3-8B79-37D633B846F1}">
                  <asvg:svgBlip xmlns="" xmlns:asvg="http://schemas.microsoft.com/office/drawing/2016/SVG/main" r:embed="rId15"/>
                </a:ext>
              </a:extLst>
            </a:blip>
            <a:stretch>
              <a:fillRect/>
            </a:stretch>
          </a:blipFill>
        </p:spPr>
      </p:sp>
      <p:grpSp>
        <p:nvGrpSpPr>
          <p:cNvPr id="44" name="Group 43"/>
          <p:cNvGrpSpPr/>
          <p:nvPr/>
        </p:nvGrpSpPr>
        <p:grpSpPr>
          <a:xfrm>
            <a:off x="4227468" y="1181100"/>
            <a:ext cx="9833064" cy="1644141"/>
            <a:chOff x="5410201" y="1137159"/>
            <a:chExt cx="9833064" cy="1644141"/>
          </a:xfrm>
        </p:grpSpPr>
        <p:grpSp>
          <p:nvGrpSpPr>
            <p:cNvPr id="45" name="Group 44"/>
            <p:cNvGrpSpPr/>
            <p:nvPr/>
          </p:nvGrpSpPr>
          <p:grpSpPr>
            <a:xfrm>
              <a:off x="5410201" y="1137159"/>
              <a:ext cx="9833064" cy="1644141"/>
              <a:chOff x="5410201" y="1137159"/>
              <a:chExt cx="9833064" cy="1644141"/>
            </a:xfrm>
          </p:grpSpPr>
          <p:sp>
            <p:nvSpPr>
              <p:cNvPr id="47" name="Freeform 13"/>
              <p:cNvSpPr/>
              <p:nvPr/>
            </p:nvSpPr>
            <p:spPr>
              <a:xfrm>
                <a:off x="5410201" y="1244207"/>
                <a:ext cx="9833064" cy="1537093"/>
              </a:xfrm>
              <a:custGeom>
                <a:avLst/>
                <a:gdLst/>
                <a:ahLst/>
                <a:cxnLst/>
                <a:rect l="l" t="t" r="r" b="b"/>
                <a:pathLst>
                  <a:path w="2480955" h="547074">
                    <a:moveTo>
                      <a:pt x="41915" y="0"/>
                    </a:moveTo>
                    <a:lnTo>
                      <a:pt x="2439040" y="0"/>
                    </a:lnTo>
                    <a:cubicBezTo>
                      <a:pt x="2450157" y="0"/>
                      <a:pt x="2460818" y="4416"/>
                      <a:pt x="2468679" y="12277"/>
                    </a:cubicBezTo>
                    <a:cubicBezTo>
                      <a:pt x="2476539" y="20137"/>
                      <a:pt x="2480955" y="30799"/>
                      <a:pt x="2480955" y="41915"/>
                    </a:cubicBezTo>
                    <a:lnTo>
                      <a:pt x="2480955" y="505158"/>
                    </a:lnTo>
                    <a:cubicBezTo>
                      <a:pt x="2480955" y="516275"/>
                      <a:pt x="2476539" y="526936"/>
                      <a:pt x="2468679" y="534797"/>
                    </a:cubicBezTo>
                    <a:cubicBezTo>
                      <a:pt x="2460818" y="542658"/>
                      <a:pt x="2450157" y="547074"/>
                      <a:pt x="2439040" y="547074"/>
                    </a:cubicBezTo>
                    <a:lnTo>
                      <a:pt x="41915" y="547074"/>
                    </a:lnTo>
                    <a:cubicBezTo>
                      <a:pt x="30799" y="547074"/>
                      <a:pt x="20137" y="542658"/>
                      <a:pt x="12277" y="534797"/>
                    </a:cubicBezTo>
                    <a:cubicBezTo>
                      <a:pt x="4416" y="526936"/>
                      <a:pt x="0" y="516275"/>
                      <a:pt x="0" y="505158"/>
                    </a:cubicBezTo>
                    <a:lnTo>
                      <a:pt x="0" y="41915"/>
                    </a:lnTo>
                    <a:cubicBezTo>
                      <a:pt x="0" y="30799"/>
                      <a:pt x="4416" y="20137"/>
                      <a:pt x="12277" y="12277"/>
                    </a:cubicBezTo>
                    <a:cubicBezTo>
                      <a:pt x="20137" y="4416"/>
                      <a:pt x="30799" y="0"/>
                      <a:pt x="41915" y="0"/>
                    </a:cubicBezTo>
                    <a:close/>
                  </a:path>
                </a:pathLst>
              </a:custGeom>
              <a:solidFill>
                <a:srgbClr val="FFE397"/>
              </a:solidFill>
              <a:ln w="28575" cap="rnd">
                <a:solidFill>
                  <a:srgbClr val="231F20"/>
                </a:solidFill>
                <a:prstDash val="solid"/>
                <a:round/>
              </a:ln>
            </p:spPr>
          </p:sp>
          <p:sp>
            <p:nvSpPr>
              <p:cNvPr id="48" name="TextBox 14"/>
              <p:cNvSpPr txBox="1"/>
              <p:nvPr/>
            </p:nvSpPr>
            <p:spPr>
              <a:xfrm>
                <a:off x="6248400" y="1137159"/>
                <a:ext cx="5696104" cy="164414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TextBox 31"/>
            <p:cNvSpPr txBox="1"/>
            <p:nvPr/>
          </p:nvSpPr>
          <p:spPr>
            <a:xfrm>
              <a:off x="5867147" y="1594741"/>
              <a:ext cx="9051785" cy="1025922"/>
            </a:xfrm>
            <a:prstGeom prst="rect">
              <a:avLst/>
            </a:prstGeom>
          </p:spPr>
          <p:txBody>
            <a:bodyPr wrap="square" lIns="0" tIns="0" rIns="0" bIns="0" rtlCol="0" anchor="t">
              <a:spAutoFit/>
            </a:bodyPr>
            <a:lstStyle/>
            <a:p>
              <a:pPr lvl="0" algn="ctr">
                <a:lnSpc>
                  <a:spcPts val="8000"/>
                </a:lnSpc>
              </a:pPr>
              <a:r>
                <a:rPr lang="vi-VN" sz="6600" b="1">
                  <a:solidFill>
                    <a:srgbClr val="231F20"/>
                  </a:solidFill>
                  <a:cs typeface="Arial" panose="020B0604020202020204" pitchFamily="34" charset="0"/>
                </a:rPr>
                <a:t>HƯỚNG DẪN VỀ NHÀ</a:t>
              </a:r>
            </a:p>
          </p:txBody>
        </p:sp>
      </p:grpSp>
      <p:sp>
        <p:nvSpPr>
          <p:cNvPr id="49" name="Rectangle 48"/>
          <p:cNvSpPr/>
          <p:nvPr/>
        </p:nvSpPr>
        <p:spPr>
          <a:xfrm>
            <a:off x="3161802" y="3888224"/>
            <a:ext cx="7677422" cy="1061829"/>
          </a:xfrm>
          <a:prstGeom prst="rect">
            <a:avLst/>
          </a:prstGeom>
        </p:spPr>
        <p:txBody>
          <a:bodyPr wrap="square">
            <a:spAutoFit/>
          </a:bodyPr>
          <a:lstStyle/>
          <a:p>
            <a:pPr marL="685800" indent="-685800" algn="just">
              <a:lnSpc>
                <a:spcPct val="150000"/>
              </a:lnSpc>
              <a:buClr>
                <a:srgbClr val="000000"/>
              </a:buClr>
              <a:buFont typeface="Wingdings" panose="05000000000000000000" pitchFamily="2" charset="2"/>
              <a:buChar char="q"/>
              <a:defRPr/>
            </a:pPr>
            <a:r>
              <a:rPr lang="en-US" sz="4200" kern="0" dirty="0" err="1">
                <a:solidFill>
                  <a:srgbClr val="000000"/>
                </a:solidFill>
                <a:latin typeface="Arial"/>
                <a:cs typeface="Arial"/>
                <a:sym typeface="Arial"/>
              </a:rPr>
              <a:t>Ôn</a:t>
            </a:r>
            <a:r>
              <a:rPr lang="en-US" sz="4200" kern="0" dirty="0">
                <a:solidFill>
                  <a:srgbClr val="000000"/>
                </a:solidFill>
                <a:latin typeface="Arial"/>
                <a:cs typeface="Arial"/>
                <a:sym typeface="Arial"/>
              </a:rPr>
              <a:t> </a:t>
            </a:r>
            <a:r>
              <a:rPr lang="en-US" sz="4200" kern="0" dirty="0" err="1">
                <a:solidFill>
                  <a:srgbClr val="000000"/>
                </a:solidFill>
                <a:latin typeface="Arial"/>
                <a:cs typeface="Arial"/>
                <a:sym typeface="Arial"/>
              </a:rPr>
              <a:t>tập</a:t>
            </a:r>
            <a:r>
              <a:rPr lang="en-US" sz="4200" kern="0" dirty="0">
                <a:solidFill>
                  <a:srgbClr val="000000"/>
                </a:solidFill>
                <a:latin typeface="Arial"/>
                <a:cs typeface="Arial"/>
                <a:sym typeface="Arial"/>
              </a:rPr>
              <a:t> </a:t>
            </a:r>
            <a:r>
              <a:rPr lang="en-US" sz="4200" kern="0" dirty="0" err="1">
                <a:solidFill>
                  <a:srgbClr val="000000"/>
                </a:solidFill>
                <a:latin typeface="Arial"/>
                <a:cs typeface="Arial"/>
                <a:sym typeface="Arial"/>
              </a:rPr>
              <a:t>kiến</a:t>
            </a:r>
            <a:r>
              <a:rPr lang="en-US" sz="4200" kern="0" dirty="0">
                <a:solidFill>
                  <a:srgbClr val="000000"/>
                </a:solidFill>
                <a:latin typeface="Arial"/>
                <a:cs typeface="Arial"/>
                <a:sym typeface="Arial"/>
              </a:rPr>
              <a:t> </a:t>
            </a:r>
            <a:r>
              <a:rPr lang="en-US" sz="4200" kern="0" dirty="0" err="1">
                <a:solidFill>
                  <a:srgbClr val="000000"/>
                </a:solidFill>
                <a:latin typeface="Arial"/>
                <a:cs typeface="Arial"/>
                <a:sym typeface="Arial"/>
              </a:rPr>
              <a:t>thức</a:t>
            </a:r>
            <a:r>
              <a:rPr lang="en-US" sz="4200" kern="0" dirty="0">
                <a:solidFill>
                  <a:srgbClr val="000000"/>
                </a:solidFill>
                <a:latin typeface="Arial"/>
                <a:cs typeface="Arial"/>
                <a:sym typeface="Arial"/>
              </a:rPr>
              <a:t> </a:t>
            </a:r>
            <a:r>
              <a:rPr lang="en-US" sz="4200" kern="0" err="1">
                <a:solidFill>
                  <a:srgbClr val="000000"/>
                </a:solidFill>
                <a:latin typeface="Arial"/>
                <a:cs typeface="Arial"/>
                <a:sym typeface="Arial"/>
              </a:rPr>
              <a:t>đã</a:t>
            </a:r>
            <a:r>
              <a:rPr lang="en-US" sz="4200" kern="0">
                <a:solidFill>
                  <a:srgbClr val="000000"/>
                </a:solidFill>
                <a:latin typeface="Arial"/>
                <a:cs typeface="Arial"/>
                <a:sym typeface="Arial"/>
              </a:rPr>
              <a:t> </a:t>
            </a:r>
            <a:r>
              <a:rPr lang="en-US" sz="4200" kern="0" smtClean="0">
                <a:solidFill>
                  <a:srgbClr val="000000"/>
                </a:solidFill>
                <a:latin typeface="Arial"/>
                <a:cs typeface="Arial"/>
                <a:sym typeface="Arial"/>
              </a:rPr>
              <a:t>học</a:t>
            </a:r>
            <a:endParaRPr lang="en-US" sz="4200" kern="0" dirty="0">
              <a:solidFill>
                <a:srgbClr val="000000"/>
              </a:solidFill>
              <a:latin typeface="Arial"/>
              <a:cs typeface="Arial"/>
              <a:sym typeface="Arial"/>
            </a:endParaRPr>
          </a:p>
        </p:txBody>
      </p:sp>
      <p:sp>
        <p:nvSpPr>
          <p:cNvPr id="50" name="Rectangle 49"/>
          <p:cNvSpPr/>
          <p:nvPr/>
        </p:nvSpPr>
        <p:spPr>
          <a:xfrm>
            <a:off x="3181243" y="5514067"/>
            <a:ext cx="8277130" cy="1061829"/>
          </a:xfrm>
          <a:prstGeom prst="rect">
            <a:avLst/>
          </a:prstGeom>
        </p:spPr>
        <p:txBody>
          <a:bodyPr wrap="square">
            <a:spAutoFit/>
          </a:bodyPr>
          <a:lstStyle/>
          <a:p>
            <a:pPr marL="685800" indent="-685800">
              <a:lnSpc>
                <a:spcPct val="150000"/>
              </a:lnSpc>
              <a:spcAft>
                <a:spcPts val="800"/>
              </a:spcAft>
              <a:buClr>
                <a:srgbClr val="000000"/>
              </a:buClr>
              <a:buFont typeface="Wingdings" panose="05000000000000000000" pitchFamily="2" charset="2"/>
              <a:buChar char="q"/>
              <a:defRPr/>
            </a:pPr>
            <a:r>
              <a:rPr lang="vi-VN" sz="42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a:t>
            </a:r>
            <a:r>
              <a:rPr lang="vi-VN" sz="4200" kern="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SBT</a:t>
            </a:r>
            <a:endParaRPr lang="en-US" sz="4200" b="1" i="1" kern="0" dirty="0">
              <a:solidFill>
                <a:srgbClr val="000000"/>
              </a:solidFill>
              <a:latin typeface="Arial"/>
              <a:ea typeface="DengXian"/>
              <a:cs typeface="Times New Roman" panose="02020603050405020304" pitchFamily="18" charset="0"/>
              <a:sym typeface="Arial"/>
            </a:endParaRPr>
          </a:p>
        </p:txBody>
      </p:sp>
      <p:sp>
        <p:nvSpPr>
          <p:cNvPr id="51" name="Rectangle 50"/>
          <p:cNvSpPr/>
          <p:nvPr/>
        </p:nvSpPr>
        <p:spPr>
          <a:xfrm>
            <a:off x="3161801" y="7185496"/>
            <a:ext cx="14113541" cy="1061829"/>
          </a:xfrm>
          <a:prstGeom prst="rect">
            <a:avLst/>
          </a:prstGeom>
        </p:spPr>
        <p:txBody>
          <a:bodyPr wrap="square">
            <a:spAutoFit/>
          </a:bodyPr>
          <a:lstStyle/>
          <a:p>
            <a:pPr marL="685800" indent="-685800">
              <a:lnSpc>
                <a:spcPct val="150000"/>
              </a:lnSpc>
              <a:buFont typeface="Wingdings" panose="05000000000000000000" pitchFamily="2" charset="2"/>
              <a:buChar char="q"/>
              <a:defRPr/>
            </a:pP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Đọc</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và</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chuẩn</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bị</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trước</a:t>
            </a:r>
            <a:r>
              <a:rPr lang="en-US" sz="420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vi-VN" sz="4200" b="1" i="1">
                <a:solidFill>
                  <a:prstClr val="black"/>
                </a:solidFill>
                <a:ea typeface="Times New Roman" panose="02020603050405020304" pitchFamily="18" charset="0"/>
                <a:cs typeface="Arial" panose="020B0604020202020204" pitchFamily="34" charset="0"/>
                <a:sym typeface="Arial"/>
              </a:rPr>
              <a:t>Bài 26. Khoảng cách</a:t>
            </a:r>
            <a:endParaRPr lang="en-US" sz="4200" b="1" dirty="0">
              <a:solidFill>
                <a:prstClr val="black"/>
              </a:solidFill>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randombar(horizontal)">
                                      <p:cBhvr>
                                        <p:cTn id="15" dur="500"/>
                                        <p:tgtEl>
                                          <p:spTgt spid="50"/>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7793391"/>
            <a:ext cx="18678839" cy="2676099"/>
            <a:chOff x="0" y="0"/>
            <a:chExt cx="4919530" cy="704816"/>
          </a:xfrm>
        </p:grpSpPr>
        <p:sp>
          <p:nvSpPr>
            <p:cNvPr id="3" name="Freeform 3"/>
            <p:cNvSpPr/>
            <p:nvPr/>
          </p:nvSpPr>
          <p:spPr>
            <a:xfrm>
              <a:off x="0" y="0"/>
              <a:ext cx="4919530" cy="704816"/>
            </a:xfrm>
            <a:custGeom>
              <a:avLst/>
              <a:gdLst/>
              <a:ahLst/>
              <a:cxnLst/>
              <a:rect l="l" t="t" r="r" b="b"/>
              <a:pathLst>
                <a:path w="4919530" h="704816">
                  <a:moveTo>
                    <a:pt x="0" y="0"/>
                  </a:moveTo>
                  <a:lnTo>
                    <a:pt x="4919530" y="0"/>
                  </a:lnTo>
                  <a:lnTo>
                    <a:pt x="4919530" y="704816"/>
                  </a:lnTo>
                  <a:lnTo>
                    <a:pt x="0" y="70481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74291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grpSp>
        <p:nvGrpSpPr>
          <p:cNvPr id="9" name="Group 9"/>
          <p:cNvGrpSpPr/>
          <p:nvPr/>
        </p:nvGrpSpPr>
        <p:grpSpPr>
          <a:xfrm>
            <a:off x="791909" y="723900"/>
            <a:ext cx="11890127" cy="5025599"/>
            <a:chOff x="0" y="0"/>
            <a:chExt cx="2725844" cy="1064653"/>
          </a:xfrm>
        </p:grpSpPr>
        <p:sp>
          <p:nvSpPr>
            <p:cNvPr id="10" name="Freeform 10"/>
            <p:cNvSpPr/>
            <p:nvPr/>
          </p:nvSpPr>
          <p:spPr>
            <a:xfrm>
              <a:off x="0" y="0"/>
              <a:ext cx="2725844" cy="1064654"/>
            </a:xfrm>
            <a:custGeom>
              <a:avLst/>
              <a:gdLst/>
              <a:ahLst/>
              <a:cxnLst/>
              <a:rect l="l" t="t" r="r" b="b"/>
              <a:pathLst>
                <a:path w="2725844" h="1064654">
                  <a:moveTo>
                    <a:pt x="38150" y="0"/>
                  </a:moveTo>
                  <a:lnTo>
                    <a:pt x="2687694" y="0"/>
                  </a:lnTo>
                  <a:cubicBezTo>
                    <a:pt x="2708764" y="0"/>
                    <a:pt x="2725844" y="17080"/>
                    <a:pt x="2725844" y="38150"/>
                  </a:cubicBezTo>
                  <a:lnTo>
                    <a:pt x="2725844" y="1026504"/>
                  </a:lnTo>
                  <a:cubicBezTo>
                    <a:pt x="2725844" y="1047573"/>
                    <a:pt x="2708764" y="1064654"/>
                    <a:pt x="2687694" y="1064654"/>
                  </a:cubicBezTo>
                  <a:lnTo>
                    <a:pt x="38150" y="1064654"/>
                  </a:lnTo>
                  <a:cubicBezTo>
                    <a:pt x="28032" y="1064654"/>
                    <a:pt x="18328" y="1060634"/>
                    <a:pt x="11174" y="1053480"/>
                  </a:cubicBezTo>
                  <a:cubicBezTo>
                    <a:pt x="4019" y="1046325"/>
                    <a:pt x="0" y="1036622"/>
                    <a:pt x="0" y="1026504"/>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1" name="TextBox 11"/>
            <p:cNvSpPr txBox="1"/>
            <p:nvPr/>
          </p:nvSpPr>
          <p:spPr>
            <a:xfrm>
              <a:off x="0" y="-38100"/>
              <a:ext cx="2725844" cy="110275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a:off x="8545379" y="1084936"/>
            <a:ext cx="11229297" cy="8772888"/>
          </a:xfrm>
          <a:custGeom>
            <a:avLst/>
            <a:gdLst/>
            <a:ahLst/>
            <a:cxnLst/>
            <a:rect l="l" t="t" r="r" b="b"/>
            <a:pathLst>
              <a:path w="11229297" h="8772888">
                <a:moveTo>
                  <a:pt x="11229297" y="0"/>
                </a:moveTo>
                <a:lnTo>
                  <a:pt x="0" y="0"/>
                </a:lnTo>
                <a:lnTo>
                  <a:pt x="0" y="8772888"/>
                </a:lnTo>
                <a:lnTo>
                  <a:pt x="11229297" y="8772888"/>
                </a:lnTo>
                <a:lnTo>
                  <a:pt x="11229297"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3" name="Freeform 13"/>
          <p:cNvSpPr/>
          <p:nvPr/>
        </p:nvSpPr>
        <p:spPr>
          <a:xfrm rot="7257529">
            <a:off x="1171502" y="4626259"/>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0" name="Freeform 20"/>
          <p:cNvSpPr/>
          <p:nvPr/>
        </p:nvSpPr>
        <p:spPr>
          <a:xfrm>
            <a:off x="13215754" y="552579"/>
            <a:ext cx="1035351" cy="1043105"/>
          </a:xfrm>
          <a:custGeom>
            <a:avLst/>
            <a:gdLst/>
            <a:ahLst/>
            <a:cxnLst/>
            <a:rect l="l" t="t" r="r" b="b"/>
            <a:pathLst>
              <a:path w="1035351" h="1043105">
                <a:moveTo>
                  <a:pt x="0" y="0"/>
                </a:moveTo>
                <a:lnTo>
                  <a:pt x="1035352" y="0"/>
                </a:lnTo>
                <a:lnTo>
                  <a:pt x="1035352" y="1043105"/>
                </a:lnTo>
                <a:lnTo>
                  <a:pt x="0" y="1043105"/>
                </a:lnTo>
                <a:lnTo>
                  <a:pt x="0" y="0"/>
                </a:lnTo>
                <a:close/>
              </a:path>
            </a:pathLst>
          </a:custGeom>
          <a:blipFill>
            <a:blip r:embed="rId10">
              <a:extLst>
                <a:ext uri="{96DAC541-7B7A-43D3-8B79-37D633B846F1}">
                  <asvg:svgBlip xmlns="" xmlns:asvg="http://schemas.microsoft.com/office/drawing/2016/SVG/main" r:embed="rId13"/>
                </a:ext>
              </a:extLst>
            </a:blip>
            <a:stretch>
              <a:fillRect l="-16131" t="-123580" r="-514491" b="-293597"/>
            </a:stretch>
          </a:blipFill>
        </p:spPr>
      </p:sp>
      <p:sp>
        <p:nvSpPr>
          <p:cNvPr id="22" name="Google Shape;2831;p46"/>
          <p:cNvSpPr txBox="1">
            <a:spLocks/>
          </p:cNvSpPr>
          <p:nvPr/>
        </p:nvSpPr>
        <p:spPr>
          <a:xfrm>
            <a:off x="76200" y="1866900"/>
            <a:ext cx="13008778" cy="2073600"/>
          </a:xfrm>
          <a:prstGeom prst="rect">
            <a:avLst/>
          </a:prstGeom>
        </p:spPr>
        <p:txBody>
          <a:bodyPr spcFirstLastPara="1" wrap="square" lIns="182850" tIns="182850" rIns="18285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8000" b="1" smtClean="0">
                <a:solidFill>
                  <a:schemeClr val="tx2"/>
                </a:solidFill>
                <a:latin typeface="+mn-lt"/>
              </a:rPr>
              <a:t>CẢM ƠN CÁC EM ĐÃ CHÚ Ý LẮNG NGHE!</a:t>
            </a:r>
            <a:endParaRPr lang="vi-VN" sz="8000" b="1">
              <a:solidFill>
                <a:schemeClr val="tx2"/>
              </a:solidFill>
              <a:latin typeface="+mn-lt"/>
            </a:endParaRPr>
          </a:p>
        </p:txBody>
      </p:sp>
    </p:spTree>
  </p:cSld>
  <p:clrMapOvr>
    <a:masterClrMapping/>
  </p:clrMapOvr>
  <p:transition spd="slow">
    <p:comb/>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3367</TotalTime>
  <Words>5193</Words>
  <PresentationFormat>Custom</PresentationFormat>
  <Paragraphs>508</Paragraphs>
  <Slides>94</Slides>
  <Notes>25</Notes>
  <HiddenSlides>0</HiddenSlides>
  <MMClips>20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94</vt:i4>
      </vt:variant>
    </vt:vector>
  </HeadingPairs>
  <TitlesOfParts>
    <vt:vector size="110" baseType="lpstr">
      <vt:lpstr>Dotum</vt:lpstr>
      <vt:lpstr>Maven Pro ExtraBold</vt:lpstr>
      <vt:lpstr>Lilita One</vt:lpstr>
      <vt:lpstr>DengXian</vt:lpstr>
      <vt:lpstr>Arial</vt:lpstr>
      <vt:lpstr>Cambria Math</vt:lpstr>
      <vt:lpstr>Times New Roman</vt:lpstr>
      <vt:lpstr>DM Sans</vt:lpstr>
      <vt:lpstr>Maven Pro SemiBold</vt:lpstr>
      <vt:lpstr>Malgun Gothic</vt:lpstr>
      <vt:lpstr>Calibri Light</vt:lpstr>
      <vt:lpstr>Calibri</vt:lpstr>
      <vt:lpstr>Wingdings</vt:lpstr>
      <vt:lpstr>Office Theme</vt:lpstr>
      <vt:lpstr>1_Office Theme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2023-12-19T07:37:47Z</dcterms:modified>
  <dc:identifier>DAF1cG6LnJ4</dc:identifier>
</cp:coreProperties>
</file>