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8151" y="886713"/>
            <a:ext cx="5099684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04" y="1207135"/>
            <a:ext cx="8260080" cy="4797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9301" y="880618"/>
            <a:ext cx="4476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</a:rPr>
              <a:t>HOÀNG </a:t>
            </a:r>
            <a:r>
              <a:rPr sz="2400" dirty="0">
                <a:solidFill>
                  <a:srgbClr val="FF0000"/>
                </a:solidFill>
              </a:rPr>
              <a:t>LÊ </a:t>
            </a:r>
            <a:r>
              <a:rPr sz="2400" spc="-5" dirty="0">
                <a:solidFill>
                  <a:srgbClr val="FF0000"/>
                </a:solidFill>
              </a:rPr>
              <a:t>NHẤT THỐNG</a:t>
            </a:r>
            <a:r>
              <a:rPr sz="2400" spc="-70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CHÍ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819905" y="1335151"/>
            <a:ext cx="2425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-Ngô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gia văn</a:t>
            </a:r>
            <a:r>
              <a:rPr sz="2400" b="1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phái-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84963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080" cy="5496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600"/>
              </a:lnSpc>
              <a:spcBef>
                <a:spcPts val="100"/>
              </a:spcBef>
              <a:buChar char="-"/>
              <a:tabLst>
                <a:tab pos="15621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Nhắc lại </a:t>
            </a:r>
            <a:r>
              <a:rPr sz="1800" spc="-10" dirty="0">
                <a:latin typeface="Times New Roman"/>
                <a:cs typeface="Times New Roman"/>
              </a:rPr>
              <a:t>truyền </a:t>
            </a:r>
            <a:r>
              <a:rPr sz="1800" spc="5" dirty="0">
                <a:latin typeface="Times New Roman"/>
                <a:cs typeface="Times New Roman"/>
              </a:rPr>
              <a:t>thống </a:t>
            </a:r>
            <a:r>
              <a:rPr sz="1800" spc="-5" dirty="0">
                <a:latin typeface="Times New Roman"/>
                <a:cs typeface="Times New Roman"/>
              </a:rPr>
              <a:t>chống ngoại </a:t>
            </a:r>
            <a:r>
              <a:rPr sz="1800" spc="-10" dirty="0">
                <a:latin typeface="Times New Roman"/>
                <a:cs typeface="Times New Roman"/>
              </a:rPr>
              <a:t>xâm </a:t>
            </a:r>
            <a:r>
              <a:rPr sz="1800" dirty="0">
                <a:latin typeface="Times New Roman"/>
                <a:cs typeface="Times New Roman"/>
              </a:rPr>
              <a:t>của dân tộc; </a:t>
            </a:r>
            <a:r>
              <a:rPr sz="1800" spc="-10" dirty="0">
                <a:latin typeface="Times New Roman"/>
                <a:cs typeface="Times New Roman"/>
              </a:rPr>
              <a:t>kêu </a:t>
            </a:r>
            <a:r>
              <a:rPr sz="1800" dirty="0">
                <a:latin typeface="Times New Roman"/>
                <a:cs typeface="Times New Roman"/>
              </a:rPr>
              <a:t>gọi </a:t>
            </a:r>
            <a:r>
              <a:rPr sz="1800" spc="-5" dirty="0">
                <a:latin typeface="Times New Roman"/>
                <a:cs typeface="Times New Roman"/>
              </a:rPr>
              <a:t>quân sĩ </a:t>
            </a:r>
            <a:r>
              <a:rPr sz="1800" dirty="0">
                <a:latin typeface="Times New Roman"/>
                <a:cs typeface="Times New Roman"/>
              </a:rPr>
              <a:t>đồng tâm hiệp </a:t>
            </a:r>
            <a:r>
              <a:rPr sz="1800" spc="5" dirty="0">
                <a:latin typeface="Times New Roman"/>
                <a:cs typeface="Times New Roman"/>
              </a:rPr>
              <a:t>lực 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giặc.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kỉ </a:t>
            </a:r>
            <a:r>
              <a:rPr sz="1800" dirty="0">
                <a:latin typeface="Times New Roman"/>
                <a:cs typeface="Times New Roman"/>
              </a:rPr>
              <a:t>luật </a:t>
            </a:r>
            <a:r>
              <a:rPr sz="1800" spc="-5" dirty="0">
                <a:latin typeface="Times New Roman"/>
                <a:cs typeface="Times New Roman"/>
              </a:rPr>
              <a:t>nghiêm minh.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dụng:</a:t>
            </a:r>
          </a:p>
          <a:p>
            <a:pPr marL="12700" marR="5080">
              <a:lnSpc>
                <a:spcPts val="2710"/>
              </a:lnSpc>
              <a:spcBef>
                <a:spcPts val="16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phủ </a:t>
            </a:r>
            <a:r>
              <a:rPr sz="1800" spc="-10" dirty="0">
                <a:latin typeface="Times New Roman"/>
                <a:cs typeface="Times New Roman"/>
              </a:rPr>
              <a:t>dụ </a:t>
            </a:r>
            <a:r>
              <a:rPr sz="1800" spc="5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xem </a:t>
            </a:r>
            <a:r>
              <a:rPr sz="1800" spc="5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hịch </a:t>
            </a:r>
            <a:r>
              <a:rPr sz="1800" spc="-5" dirty="0">
                <a:latin typeface="Times New Roman"/>
                <a:cs typeface="Times New Roman"/>
              </a:rPr>
              <a:t>ngắn </a:t>
            </a:r>
            <a:r>
              <a:rPr sz="1800" dirty="0">
                <a:latin typeface="Times New Roman"/>
                <a:cs typeface="Times New Roman"/>
              </a:rPr>
              <a:t>gọn, </a:t>
            </a:r>
            <a:r>
              <a:rPr sz="1800" spc="-5" dirty="0">
                <a:latin typeface="Times New Roman"/>
                <a:cs typeface="Times New Roman"/>
              </a:rPr>
              <a:t>kích thích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10" dirty="0">
                <a:latin typeface="Times New Roman"/>
                <a:cs typeface="Times New Roman"/>
              </a:rPr>
              <a:t>yêu </a:t>
            </a:r>
            <a:r>
              <a:rPr sz="1800" spc="10" dirty="0">
                <a:latin typeface="Times New Roman"/>
                <a:cs typeface="Times New Roman"/>
              </a:rPr>
              <a:t>nước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ý chí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quật  </a:t>
            </a:r>
            <a:r>
              <a:rPr sz="1800" dirty="0">
                <a:latin typeface="Times New Roman"/>
                <a:cs typeface="Times New Roman"/>
              </a:rPr>
              <a:t>cường của </a:t>
            </a:r>
            <a:r>
              <a:rPr sz="1800" spc="-10" dirty="0">
                <a:latin typeface="Times New Roman"/>
                <a:cs typeface="Times New Roman"/>
              </a:rPr>
              <a:t>dân tộc.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Có ý nghĩa </a:t>
            </a:r>
            <a:r>
              <a:rPr sz="1800" spc="5" dirty="0">
                <a:latin typeface="Times New Roman"/>
                <a:cs typeface="Times New Roman"/>
              </a:rPr>
              <a:t>củng </a:t>
            </a:r>
            <a:r>
              <a:rPr sz="1800" dirty="0">
                <a:latin typeface="Times New Roman"/>
                <a:cs typeface="Times New Roman"/>
              </a:rPr>
              <a:t>cố, </a:t>
            </a:r>
            <a:r>
              <a:rPr sz="1800" spc="-5" dirty="0">
                <a:latin typeface="Times New Roman"/>
                <a:cs typeface="Times New Roman"/>
              </a:rPr>
              <a:t>chấn </a:t>
            </a:r>
            <a:r>
              <a:rPr sz="1800" spc="-10" dirty="0">
                <a:latin typeface="Times New Roman"/>
                <a:cs typeface="Times New Roman"/>
              </a:rPr>
              <a:t>chỉnh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5" dirty="0">
                <a:latin typeface="Times New Roman"/>
                <a:cs typeface="Times New Roman"/>
              </a:rPr>
              <a:t>Kể đúng </a:t>
            </a:r>
            <a:r>
              <a:rPr sz="1800" dirty="0">
                <a:latin typeface="Times New Roman"/>
                <a:cs typeface="Times New Roman"/>
              </a:rPr>
              <a:t>tên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phẩm:</a:t>
            </a:r>
            <a:endParaRPr sz="1800" dirty="0">
              <a:latin typeface="Times New Roman"/>
              <a:cs typeface="Times New Roman"/>
            </a:endParaRPr>
          </a:p>
          <a:p>
            <a:pPr marL="12700" marR="236854">
              <a:lnSpc>
                <a:spcPct val="124400"/>
              </a:lnSpc>
              <a:spcBef>
                <a:spcPts val="5"/>
              </a:spcBef>
            </a:pP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phẩm: Nam </a:t>
            </a:r>
            <a:r>
              <a:rPr sz="1800" spc="10" dirty="0">
                <a:latin typeface="Times New Roman"/>
                <a:cs typeface="Times New Roman"/>
              </a:rPr>
              <a:t>quốc </a:t>
            </a:r>
            <a:r>
              <a:rPr sz="1800" spc="-5" dirty="0">
                <a:latin typeface="Times New Roman"/>
                <a:cs typeface="Times New Roman"/>
              </a:rPr>
              <a:t>Sơn Hà (Sông </a:t>
            </a:r>
            <a:r>
              <a:rPr sz="1800" spc="5" dirty="0">
                <a:latin typeface="Times New Roman"/>
                <a:cs typeface="Times New Roman"/>
              </a:rPr>
              <a:t>núi nước </a:t>
            </a:r>
            <a:r>
              <a:rPr sz="1800" spc="-15" dirty="0">
                <a:latin typeface="Times New Roman"/>
                <a:cs typeface="Times New Roman"/>
              </a:rPr>
              <a:t>Nam)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5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Lý Thường </a:t>
            </a:r>
            <a:r>
              <a:rPr sz="1800" spc="-5" dirty="0">
                <a:latin typeface="Times New Roman"/>
                <a:cs typeface="Times New Roman"/>
              </a:rPr>
              <a:t>Kiệt.  </a:t>
            </a:r>
            <a:r>
              <a:rPr sz="1800" spc="5" dirty="0">
                <a:latin typeface="Times New Roman"/>
                <a:cs typeface="Times New Roman"/>
              </a:rPr>
              <a:t>3.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Cuộc khởi </a:t>
            </a:r>
            <a:r>
              <a:rPr sz="1800" dirty="0">
                <a:latin typeface="Times New Roman"/>
                <a:cs typeface="Times New Roman"/>
              </a:rPr>
              <a:t>nghĩa của nghĩa </a:t>
            </a:r>
            <a:r>
              <a:rPr sz="1800" spc="-5" dirty="0">
                <a:latin typeface="Times New Roman"/>
                <a:cs typeface="Times New Roman"/>
              </a:rPr>
              <a:t>quân Tây </a:t>
            </a:r>
            <a:r>
              <a:rPr sz="1800" dirty="0">
                <a:latin typeface="Times New Roman"/>
                <a:cs typeface="Times New Roman"/>
              </a:rPr>
              <a:t>Sơn là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thật </a:t>
            </a:r>
            <a:r>
              <a:rPr sz="1800" spc="-5" dirty="0">
                <a:latin typeface="Times New Roman"/>
                <a:cs typeface="Times New Roman"/>
              </a:rPr>
              <a:t>lịch sử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5" dirty="0">
                <a:latin typeface="Times New Roman"/>
                <a:cs typeface="Times New Roman"/>
              </a:rPr>
              <a:t>đã được</a:t>
            </a:r>
            <a:r>
              <a:rPr sz="1800" spc="-2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  </a:t>
            </a:r>
            <a:r>
              <a:rPr sz="1800" spc="-10" dirty="0">
                <a:latin typeface="Times New Roman"/>
                <a:cs typeface="Times New Roman"/>
              </a:rPr>
              <a:t>kiến </a:t>
            </a:r>
            <a:r>
              <a:rPr sz="1800" spc="-5" dirty="0">
                <a:latin typeface="Times New Roman"/>
                <a:cs typeface="Times New Roman"/>
              </a:rPr>
              <a:t>tận </a:t>
            </a:r>
            <a:r>
              <a:rPr sz="1800" spc="-10" dirty="0">
                <a:latin typeface="Times New Roman"/>
                <a:cs typeface="Times New Roman"/>
              </a:rPr>
              <a:t>mắt, </a:t>
            </a:r>
            <a:r>
              <a:rPr sz="1800" dirty="0">
                <a:latin typeface="Times New Roman"/>
                <a:cs typeface="Times New Roman"/>
              </a:rPr>
              <a:t>là những trí thức </a:t>
            </a:r>
            <a:r>
              <a:rPr sz="1800" spc="-20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lương </a:t>
            </a:r>
            <a:r>
              <a:rPr sz="1800" spc="-10" dirty="0">
                <a:latin typeface="Times New Roman"/>
                <a:cs typeface="Times New Roman"/>
              </a:rPr>
              <a:t>tâm, </a:t>
            </a:r>
            <a:r>
              <a:rPr sz="1800" spc="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huyết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tài năng nên 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không thể </a:t>
            </a:r>
            <a:r>
              <a:rPr sz="1800" spc="-5" dirty="0">
                <a:latin typeface="Times New Roman"/>
                <a:cs typeface="Times New Roman"/>
              </a:rPr>
              <a:t>không tôn trọng lịch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sử.</a:t>
            </a:r>
          </a:p>
          <a:p>
            <a:pPr marL="12700" marR="8255" algn="just">
              <a:lnSpc>
                <a:spcPct val="124500"/>
              </a:lnSpc>
              <a:spcBef>
                <a:spcPts val="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cũng được </a:t>
            </a:r>
            <a:r>
              <a:rPr sz="1800" spc="-5" dirty="0">
                <a:latin typeface="Times New Roman"/>
                <a:cs typeface="Times New Roman"/>
              </a:rPr>
              <a:t>chứng </a:t>
            </a:r>
            <a:r>
              <a:rPr sz="1800" spc="-10" dirty="0">
                <a:latin typeface="Times New Roman"/>
                <a:cs typeface="Times New Roman"/>
              </a:rPr>
              <a:t>kiến </a:t>
            </a:r>
            <a:r>
              <a:rPr sz="1800" spc="-5" dirty="0">
                <a:latin typeface="Times New Roman"/>
                <a:cs typeface="Times New Roman"/>
              </a:rPr>
              <a:t>tận </a:t>
            </a:r>
            <a:r>
              <a:rPr sz="1800" spc="-15" dirty="0">
                <a:latin typeface="Times New Roman"/>
                <a:cs typeface="Times New Roman"/>
              </a:rPr>
              <a:t>mắt </a:t>
            </a:r>
            <a:r>
              <a:rPr sz="1800" spc="-5" dirty="0">
                <a:latin typeface="Times New Roman"/>
                <a:cs typeface="Times New Roman"/>
              </a:rPr>
              <a:t>sự thối </a:t>
            </a:r>
            <a:r>
              <a:rPr sz="1800" dirty="0">
                <a:latin typeface="Times New Roman"/>
                <a:cs typeface="Times New Roman"/>
              </a:rPr>
              <a:t>nát, </a:t>
            </a:r>
            <a:r>
              <a:rPr sz="1800" spc="-10" dirty="0">
                <a:latin typeface="Times New Roman"/>
                <a:cs typeface="Times New Roman"/>
              </a:rPr>
              <a:t>kém </a:t>
            </a:r>
            <a:r>
              <a:rPr sz="1800" dirty="0">
                <a:latin typeface="Times New Roman"/>
                <a:cs typeface="Times New Roman"/>
              </a:rPr>
              <a:t>cỏi, </a:t>
            </a:r>
            <a:r>
              <a:rPr sz="1800" spc="-10" dirty="0">
                <a:latin typeface="Times New Roman"/>
                <a:cs typeface="Times New Roman"/>
              </a:rPr>
              <a:t>hèn mạt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cùng 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5" dirty="0">
                <a:latin typeface="Times New Roman"/>
                <a:cs typeface="Times New Roman"/>
              </a:rPr>
              <a:t>độc </a:t>
            </a:r>
            <a:r>
              <a:rPr sz="1800" spc="-10" dirty="0">
                <a:latin typeface="Times New Roman"/>
                <a:cs typeface="Times New Roman"/>
              </a:rPr>
              <a:t>ác, </a:t>
            </a:r>
            <a:r>
              <a:rPr sz="1800" dirty="0">
                <a:latin typeface="Times New Roman"/>
                <a:cs typeface="Times New Roman"/>
              </a:rPr>
              <a:t>hống hách, </a:t>
            </a:r>
            <a:r>
              <a:rPr sz="1800" spc="-5" dirty="0">
                <a:latin typeface="Times New Roman"/>
                <a:cs typeface="Times New Roman"/>
              </a:rPr>
              <a:t>ngang </a:t>
            </a:r>
            <a:r>
              <a:rPr sz="1800" spc="5" dirty="0">
                <a:latin typeface="Times New Roman"/>
                <a:cs typeface="Times New Roman"/>
              </a:rPr>
              <a:t>ngược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giặc Thanh </a:t>
            </a:r>
            <a:r>
              <a:rPr sz="1800" dirty="0">
                <a:latin typeface="Times New Roman"/>
                <a:cs typeface="Times New Roman"/>
              </a:rPr>
              <a:t>nên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ông không </a:t>
            </a:r>
            <a:r>
              <a:rPr sz="1800" spc="1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không thở dài  </a:t>
            </a:r>
            <a:r>
              <a:rPr sz="1800" spc="-5" dirty="0">
                <a:latin typeface="Times New Roman"/>
                <a:cs typeface="Times New Roman"/>
              </a:rPr>
              <a:t>ngao ngán, cảm </a:t>
            </a:r>
            <a:r>
              <a:rPr sz="1800" spc="5" dirty="0">
                <a:latin typeface="Times New Roman"/>
                <a:cs typeface="Times New Roman"/>
              </a:rPr>
              <a:t>thấy nhục </a:t>
            </a:r>
            <a:r>
              <a:rPr sz="1800" dirty="0">
                <a:latin typeface="Times New Roman"/>
                <a:cs typeface="Times New Roman"/>
              </a:rPr>
              <a:t>nhã, ý </a:t>
            </a:r>
            <a:r>
              <a:rPr sz="1800" spc="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 không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không được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9445" cy="378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10" dirty="0">
                <a:latin typeface="Times New Roman"/>
                <a:cs typeface="Times New Roman"/>
              </a:rPr>
              <a:t>Tất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những điều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đem đến những trang </a:t>
            </a:r>
            <a:r>
              <a:rPr sz="1800" spc="-5" dirty="0">
                <a:latin typeface="Times New Roman"/>
                <a:cs typeface="Times New Roman"/>
              </a:rPr>
              <a:t>ghi </a:t>
            </a:r>
            <a:r>
              <a:rPr sz="1800" spc="-10" dirty="0">
                <a:latin typeface="Times New Roman"/>
                <a:cs typeface="Times New Roman"/>
              </a:rPr>
              <a:t>chép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mà xúc </a:t>
            </a:r>
            <a:r>
              <a:rPr sz="1800" spc="5" dirty="0">
                <a:latin typeface="Times New Roman"/>
                <a:cs typeface="Times New Roman"/>
              </a:rPr>
              <a:t>động, </a:t>
            </a:r>
            <a:r>
              <a:rPr sz="1800" dirty="0">
                <a:latin typeface="Times New Roman"/>
                <a:cs typeface="Times New Roman"/>
              </a:rPr>
              <a:t>tự hào  </a:t>
            </a:r>
            <a:r>
              <a:rPr sz="1800" spc="5" dirty="0">
                <a:latin typeface="Times New Roman"/>
                <a:cs typeface="Times New Roman"/>
              </a:rPr>
              <a:t>như</a:t>
            </a:r>
            <a:r>
              <a:rPr sz="1800" spc="-20" dirty="0">
                <a:latin typeface="Times New Roman"/>
                <a:cs typeface="Times New Roman"/>
              </a:rPr>
              <a:t> vậy.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spc="5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Đảm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24400"/>
              </a:lnSpc>
              <a:spcBef>
                <a:spcPts val="5"/>
              </a:spcBef>
              <a:buChar char="-"/>
              <a:tabLst>
                <a:tab pos="159385" algn="l"/>
              </a:tabLst>
            </a:pPr>
            <a:r>
              <a:rPr sz="1800" dirty="0">
                <a:latin typeface="Times New Roman"/>
                <a:cs typeface="Times New Roman"/>
              </a:rPr>
              <a:t>Tuổi trẻ </a:t>
            </a:r>
            <a:r>
              <a:rPr sz="1800" spc="-10" dirty="0">
                <a:latin typeface="Times New Roman"/>
                <a:cs typeface="Times New Roman"/>
              </a:rPr>
              <a:t>(thanh </a:t>
            </a:r>
            <a:r>
              <a:rPr sz="1800" dirty="0">
                <a:latin typeface="Times New Roman"/>
                <a:cs typeface="Times New Roman"/>
              </a:rPr>
              <a:t>niên) là </a:t>
            </a:r>
            <a:r>
              <a:rPr sz="1800" spc="5" dirty="0">
                <a:latin typeface="Times New Roman"/>
                <a:cs typeface="Times New Roman"/>
              </a:rPr>
              <a:t>lực </a:t>
            </a:r>
            <a:r>
              <a:rPr sz="1800" dirty="0">
                <a:latin typeface="Times New Roman"/>
                <a:cs typeface="Times New Roman"/>
              </a:rPr>
              <a:t>lượng xung </a:t>
            </a:r>
            <a:r>
              <a:rPr sz="1800" spc="-10" dirty="0">
                <a:latin typeface="Times New Roman"/>
                <a:cs typeface="Times New Roman"/>
              </a:rPr>
              <a:t>kích, </a:t>
            </a:r>
            <a:r>
              <a:rPr sz="1800" dirty="0">
                <a:latin typeface="Times New Roman"/>
                <a:cs typeface="Times New Roman"/>
              </a:rPr>
              <a:t>năng động, </a:t>
            </a:r>
            <a:r>
              <a:rPr sz="1800" spc="-5" dirty="0">
                <a:latin typeface="Times New Roman"/>
                <a:cs typeface="Times New Roman"/>
              </a:rPr>
              <a:t>sáng tạo; </a:t>
            </a:r>
            <a:r>
              <a:rPr sz="1800" dirty="0">
                <a:latin typeface="Times New Roman"/>
                <a:cs typeface="Times New Roman"/>
              </a:rPr>
              <a:t>dám nghĩ, dám </a:t>
            </a:r>
            <a:r>
              <a:rPr sz="1800" spc="-10" dirty="0">
                <a:latin typeface="Times New Roman"/>
                <a:cs typeface="Times New Roman"/>
              </a:rPr>
              <a:t>làm,  </a:t>
            </a:r>
            <a:r>
              <a:rPr sz="1800" dirty="0">
                <a:latin typeface="Times New Roman"/>
                <a:cs typeface="Times New Roman"/>
              </a:rPr>
              <a:t>dám chịu </a:t>
            </a:r>
            <a:r>
              <a:rPr sz="1800" spc="-5" dirty="0">
                <a:latin typeface="Times New Roman"/>
                <a:cs typeface="Times New Roman"/>
              </a:rPr>
              <a:t>trách </a:t>
            </a:r>
            <a:r>
              <a:rPr sz="1800" spc="-10" dirty="0">
                <a:latin typeface="Times New Roman"/>
                <a:cs typeface="Times New Roman"/>
              </a:rPr>
              <a:t>nhiệm; </a:t>
            </a:r>
            <a:r>
              <a:rPr sz="1800" dirty="0">
                <a:latin typeface="Times New Roman"/>
                <a:cs typeface="Times New Roman"/>
              </a:rPr>
              <a:t>sống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mục </a:t>
            </a:r>
            <a:r>
              <a:rPr sz="1800" spc="-5" dirty="0">
                <a:latin typeface="Times New Roman"/>
                <a:cs typeface="Times New Roman"/>
              </a:rPr>
              <a:t>đích,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tưởng.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20"/>
              </a:spcBef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thừa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hưởng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hệ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thống  </a:t>
            </a:r>
            <a:r>
              <a:rPr sz="1800" spc="-10" dirty="0">
                <a:latin typeface="Times New Roman"/>
                <a:cs typeface="Times New Roman"/>
              </a:rPr>
              <a:t>yêu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nồng nàn, </a:t>
            </a:r>
            <a:r>
              <a:rPr sz="1800" spc="-5" dirty="0">
                <a:latin typeface="Times New Roman"/>
                <a:cs typeface="Times New Roman"/>
              </a:rPr>
              <a:t>cần </a:t>
            </a:r>
            <a:r>
              <a:rPr sz="1800" spc="-10" dirty="0">
                <a:latin typeface="Times New Roman"/>
                <a:cs typeface="Times New Roman"/>
              </a:rPr>
              <a:t>cù,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hùng, sáng </a:t>
            </a:r>
            <a:r>
              <a:rPr sz="1800" spc="5" dirty="0">
                <a:latin typeface="Times New Roman"/>
                <a:cs typeface="Times New Roman"/>
              </a:rPr>
              <a:t>tạo, </a:t>
            </a:r>
            <a:r>
              <a:rPr sz="1800" spc="-5" dirty="0">
                <a:latin typeface="Times New Roman"/>
                <a:cs typeface="Times New Roman"/>
              </a:rPr>
              <a:t>lạc quan, thương </a:t>
            </a:r>
            <a:r>
              <a:rPr sz="1800" dirty="0">
                <a:latin typeface="Times New Roman"/>
                <a:cs typeface="Times New Roman"/>
              </a:rPr>
              <a:t>người,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nghĩa,...Chính 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5" dirty="0">
                <a:latin typeface="Times New Roman"/>
                <a:cs typeface="Times New Roman"/>
              </a:rPr>
              <a:t>đó, </a:t>
            </a:r>
            <a:r>
              <a:rPr sz="1800" spc="10" dirty="0">
                <a:latin typeface="Times New Roman"/>
                <a:cs typeface="Times New Roman"/>
              </a:rPr>
              <a:t>họ </a:t>
            </a:r>
            <a:r>
              <a:rPr sz="1800" dirty="0">
                <a:latin typeface="Times New Roman"/>
                <a:cs typeface="Times New Roman"/>
              </a:rPr>
              <a:t>phải ý </a:t>
            </a:r>
            <a:r>
              <a:rPr sz="1800" spc="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rõ </a:t>
            </a:r>
            <a:r>
              <a:rPr sz="1800" spc="-5" dirty="0">
                <a:latin typeface="Times New Roman"/>
                <a:cs typeface="Times New Roman"/>
              </a:rPr>
              <a:t>hơn ai </a:t>
            </a:r>
            <a:r>
              <a:rPr sz="1800" spc="5" dirty="0">
                <a:latin typeface="Times New Roman"/>
                <a:cs typeface="Times New Roman"/>
              </a:rPr>
              <a:t>hết </a:t>
            </a:r>
            <a:r>
              <a:rPr sz="1800" spc="-10" dirty="0">
                <a:latin typeface="Times New Roman"/>
                <a:cs typeface="Times New Roman"/>
              </a:rPr>
              <a:t>vai </a:t>
            </a:r>
            <a:r>
              <a:rPr sz="1800" dirty="0">
                <a:latin typeface="Times New Roman"/>
                <a:cs typeface="Times New Roman"/>
              </a:rPr>
              <a:t>trò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trách </a:t>
            </a:r>
            <a:r>
              <a:rPr sz="1800" spc="5" dirty="0">
                <a:latin typeface="Times New Roman"/>
                <a:cs typeface="Times New Roman"/>
              </a:rPr>
              <a:t>nhiệm </a:t>
            </a:r>
            <a:r>
              <a:rPr sz="1800" dirty="0">
                <a:latin typeface="Times New Roman"/>
                <a:cs typeface="Times New Roman"/>
              </a:rPr>
              <a:t>của mình trong công </a:t>
            </a:r>
            <a:r>
              <a:rPr sz="1800" spc="5" dirty="0">
                <a:latin typeface="Times New Roman"/>
                <a:cs typeface="Times New Roman"/>
              </a:rPr>
              <a:t>cuộc </a:t>
            </a:r>
            <a:r>
              <a:rPr sz="1800" spc="-10" dirty="0">
                <a:latin typeface="Times New Roman"/>
                <a:cs typeface="Times New Roman"/>
              </a:rPr>
              <a:t>xây  </a:t>
            </a:r>
            <a:r>
              <a:rPr sz="1800" spc="5" dirty="0">
                <a:latin typeface="Times New Roman"/>
                <a:cs typeface="Times New Roman"/>
              </a:rPr>
              <a:t>dựng </a:t>
            </a:r>
            <a:r>
              <a:rPr sz="1800" dirty="0">
                <a:latin typeface="Times New Roman"/>
                <a:cs typeface="Times New Roman"/>
              </a:rPr>
              <a:t>phát </a:t>
            </a:r>
            <a:r>
              <a:rPr sz="1800" spc="-5" dirty="0">
                <a:latin typeface="Times New Roman"/>
                <a:cs typeface="Times New Roman"/>
              </a:rPr>
              <a:t>triển </a:t>
            </a:r>
            <a:r>
              <a:rPr sz="1800" spc="-10" dirty="0">
                <a:latin typeface="Times New Roman"/>
                <a:cs typeface="Times New Roman"/>
              </a:rPr>
              <a:t>kinh </a:t>
            </a:r>
            <a:r>
              <a:rPr sz="1800" spc="5" dirty="0">
                <a:latin typeface="Times New Roman"/>
                <a:cs typeface="Times New Roman"/>
              </a:rPr>
              <a:t>tế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vệ </a:t>
            </a:r>
            <a:r>
              <a:rPr sz="1800" spc="-10" dirty="0">
                <a:latin typeface="Times New Roman"/>
                <a:cs typeface="Times New Roman"/>
              </a:rPr>
              <a:t>Tổ </a:t>
            </a:r>
            <a:r>
              <a:rPr sz="1800" spc="5" dirty="0">
                <a:latin typeface="Times New Roman"/>
                <a:cs typeface="Times New Roman"/>
              </a:rPr>
              <a:t>quốc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mới.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  <a:buChar char="-"/>
              <a:tabLst>
                <a:tab pos="147320" algn="l"/>
              </a:tabLst>
            </a:pPr>
            <a:r>
              <a:rPr sz="1800" spc="5" dirty="0">
                <a:latin typeface="Times New Roman"/>
                <a:cs typeface="Times New Roman"/>
              </a:rPr>
              <a:t>Phải </a:t>
            </a:r>
            <a:r>
              <a:rPr sz="1800" spc="-5" dirty="0">
                <a:latin typeface="Times New Roman"/>
                <a:cs typeface="Times New Roman"/>
              </a:rPr>
              <a:t>tích </a:t>
            </a:r>
            <a:r>
              <a:rPr sz="1800" dirty="0">
                <a:latin typeface="Times New Roman"/>
                <a:cs typeface="Times New Roman"/>
              </a:rPr>
              <a:t>cực </a:t>
            </a:r>
            <a:r>
              <a:rPr sz="1800" spc="-5" dirty="0">
                <a:latin typeface="Times New Roman"/>
                <a:cs typeface="Times New Roman"/>
              </a:rPr>
              <a:t>học tập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rèn luyện, nâng </a:t>
            </a:r>
            <a:r>
              <a:rPr sz="1800" spc="-10" dirty="0">
                <a:latin typeface="Times New Roman"/>
                <a:cs typeface="Times New Roman"/>
              </a:rPr>
              <a:t>cao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spc="5" dirty="0">
                <a:latin typeface="Times New Roman"/>
                <a:cs typeface="Times New Roman"/>
              </a:rPr>
              <a:t>thần </a:t>
            </a:r>
            <a:r>
              <a:rPr sz="1800" spc="-5" dirty="0">
                <a:latin typeface="Times New Roman"/>
                <a:cs typeface="Times New Roman"/>
              </a:rPr>
              <a:t>cảnh </a:t>
            </a:r>
            <a:r>
              <a:rPr sz="1800" spc="-10" dirty="0">
                <a:latin typeface="Times New Roman"/>
                <a:cs typeface="Times New Roman"/>
              </a:rPr>
              <a:t>giác,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vệ </a:t>
            </a:r>
            <a:r>
              <a:rPr sz="1800" spc="-10" dirty="0">
                <a:latin typeface="Times New Roman"/>
                <a:cs typeface="Times New Roman"/>
              </a:rPr>
              <a:t>Tổ </a:t>
            </a:r>
            <a:r>
              <a:rPr sz="1800" spc="-5" dirty="0">
                <a:latin typeface="Times New Roman"/>
                <a:cs typeface="Times New Roman"/>
              </a:rPr>
              <a:t>quốc,  </a:t>
            </a:r>
            <a:r>
              <a:rPr sz="1800" dirty="0">
                <a:latin typeface="Times New Roman"/>
                <a:cs typeface="Times New Roman"/>
              </a:rPr>
              <a:t>tham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xung </a:t>
            </a:r>
            <a:r>
              <a:rPr sz="1800" spc="-5" dirty="0">
                <a:latin typeface="Times New Roman"/>
                <a:cs typeface="Times New Roman"/>
              </a:rPr>
              <a:t>kích, </a:t>
            </a:r>
            <a:r>
              <a:rPr sz="1800" spc="5" dirty="0">
                <a:latin typeface="Times New Roman"/>
                <a:cs typeface="Times New Roman"/>
              </a:rPr>
              <a:t>đi đầu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lĩnh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vực.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373"/>
            <a:ext cx="8258809" cy="51422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 số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800" dirty="0">
                <a:latin typeface="Times New Roman"/>
                <a:cs typeface="Times New Roman"/>
              </a:rPr>
              <a:t>Cho đoạn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8255" indent="286385">
              <a:lnSpc>
                <a:spcPts val="2690"/>
              </a:lnSpc>
              <a:spcBef>
                <a:spcPts val="175"/>
              </a:spcBef>
            </a:pPr>
            <a:r>
              <a:rPr sz="1800" i="1" spc="-5" dirty="0">
                <a:latin typeface="Times New Roman"/>
                <a:cs typeface="Times New Roman"/>
              </a:rPr>
              <a:t>Lần này </a:t>
            </a:r>
            <a:r>
              <a:rPr sz="1800" i="1" spc="-10" dirty="0">
                <a:latin typeface="Times New Roman"/>
                <a:cs typeface="Times New Roman"/>
              </a:rPr>
              <a:t>ta ra, thân </a:t>
            </a:r>
            <a:r>
              <a:rPr sz="1800" i="1" dirty="0">
                <a:latin typeface="Times New Roman"/>
                <a:cs typeface="Times New Roman"/>
              </a:rPr>
              <a:t>hành cầm quân, </a:t>
            </a:r>
            <a:r>
              <a:rPr sz="1800" i="1" spc="-5" dirty="0">
                <a:latin typeface="Times New Roman"/>
                <a:cs typeface="Times New Roman"/>
              </a:rPr>
              <a:t>phương </a:t>
            </a:r>
            <a:r>
              <a:rPr sz="1800" i="1" dirty="0">
                <a:latin typeface="Times New Roman"/>
                <a:cs typeface="Times New Roman"/>
              </a:rPr>
              <a:t>lược tiến đánh </a:t>
            </a:r>
            <a:r>
              <a:rPr sz="1800" i="1" spc="-10" dirty="0">
                <a:latin typeface="Times New Roman"/>
                <a:cs typeface="Times New Roman"/>
              </a:rPr>
              <a:t>đã </a:t>
            </a:r>
            <a:r>
              <a:rPr sz="1800" i="1" spc="-20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tính </a:t>
            </a:r>
            <a:r>
              <a:rPr sz="1800" i="1" dirty="0">
                <a:latin typeface="Times New Roman"/>
                <a:cs typeface="Times New Roman"/>
              </a:rPr>
              <a:t>sẵn. </a:t>
            </a:r>
            <a:r>
              <a:rPr sz="1800" i="1" spc="-5" dirty="0">
                <a:latin typeface="Times New Roman"/>
                <a:cs typeface="Times New Roman"/>
              </a:rPr>
              <a:t>Chẳng qua  mươi </a:t>
            </a:r>
            <a:r>
              <a:rPr sz="1800" i="1" dirty="0">
                <a:latin typeface="Times New Roman"/>
                <a:cs typeface="Times New Roman"/>
              </a:rPr>
              <a:t>ngày </a:t>
            </a:r>
            <a:r>
              <a:rPr sz="1800" i="1" spc="-5" dirty="0">
                <a:latin typeface="Times New Roman"/>
                <a:cs typeface="Times New Roman"/>
              </a:rPr>
              <a:t>có </a:t>
            </a:r>
            <a:r>
              <a:rPr sz="1800" i="1" dirty="0">
                <a:latin typeface="Times New Roman"/>
                <a:cs typeface="Times New Roman"/>
              </a:rPr>
              <a:t>thể </a:t>
            </a:r>
            <a:r>
              <a:rPr sz="1800" i="1" spc="-5" dirty="0">
                <a:latin typeface="Times New Roman"/>
                <a:cs typeface="Times New Roman"/>
              </a:rPr>
              <a:t>đuổi </a:t>
            </a:r>
            <a:r>
              <a:rPr sz="1800" i="1" dirty="0">
                <a:latin typeface="Times New Roman"/>
                <a:cs typeface="Times New Roman"/>
              </a:rPr>
              <a:t>được </a:t>
            </a:r>
            <a:r>
              <a:rPr sz="1800" i="1" spc="-5" dirty="0">
                <a:latin typeface="Times New Roman"/>
                <a:cs typeface="Times New Roman"/>
              </a:rPr>
              <a:t>người Thanh.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Nhưng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chúng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là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nước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lớn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gấp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mười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nước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mình,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sau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bị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thua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một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trận,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ắt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lấy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25"/>
              </a:spcBef>
            </a:pPr>
            <a:r>
              <a:rPr sz="1800" i="1" dirty="0">
                <a:latin typeface="Times New Roman"/>
                <a:cs typeface="Times New Roman"/>
              </a:rPr>
              <a:t>thẹn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spc="-10" dirty="0">
                <a:latin typeface="Times New Roman"/>
                <a:cs typeface="Times New Roman"/>
              </a:rPr>
              <a:t>lo </a:t>
            </a:r>
            <a:r>
              <a:rPr sz="1800" i="1" spc="-5" dirty="0">
                <a:latin typeface="Times New Roman"/>
                <a:cs typeface="Times New Roman"/>
              </a:rPr>
              <a:t>mưu báo </a:t>
            </a:r>
            <a:r>
              <a:rPr sz="1800" i="1" dirty="0">
                <a:latin typeface="Times New Roman"/>
                <a:cs typeface="Times New Roman"/>
              </a:rPr>
              <a:t>thù. Như </a:t>
            </a:r>
            <a:r>
              <a:rPr sz="1800" i="1" spc="15" dirty="0">
                <a:latin typeface="Times New Roman"/>
                <a:cs typeface="Times New Roman"/>
              </a:rPr>
              <a:t>thế </a:t>
            </a:r>
            <a:r>
              <a:rPr sz="1800" i="1" dirty="0">
                <a:latin typeface="Times New Roman"/>
                <a:cs typeface="Times New Roman"/>
              </a:rPr>
              <a:t>thì </a:t>
            </a:r>
            <a:r>
              <a:rPr sz="1800" i="1" spc="-5" dirty="0">
                <a:latin typeface="Times New Roman"/>
                <a:cs typeface="Times New Roman"/>
              </a:rPr>
              <a:t>việc </a:t>
            </a:r>
            <a:r>
              <a:rPr sz="1800" i="1" dirty="0">
                <a:latin typeface="Times New Roman"/>
                <a:cs typeface="Times New Roman"/>
              </a:rPr>
              <a:t>binh </a:t>
            </a:r>
            <a:r>
              <a:rPr sz="1800" i="1" spc="-5" dirty="0">
                <a:latin typeface="Times New Roman"/>
                <a:cs typeface="Times New Roman"/>
              </a:rPr>
              <a:t>đao </a:t>
            </a:r>
            <a:r>
              <a:rPr sz="1800" i="1" spc="-10" dirty="0">
                <a:latin typeface="Times New Roman"/>
                <a:cs typeface="Times New Roman"/>
              </a:rPr>
              <a:t>không </a:t>
            </a:r>
            <a:r>
              <a:rPr sz="1800" i="1" spc="-5" dirty="0">
                <a:latin typeface="Times New Roman"/>
                <a:cs typeface="Times New Roman"/>
              </a:rPr>
              <a:t>bao </a:t>
            </a:r>
            <a:r>
              <a:rPr sz="1800" i="1" spc="10" dirty="0">
                <a:latin typeface="Times New Roman"/>
                <a:cs typeface="Times New Roman"/>
              </a:rPr>
              <a:t>giờ </a:t>
            </a:r>
            <a:r>
              <a:rPr sz="1800" i="1" spc="-5" dirty="0">
                <a:latin typeface="Times New Roman"/>
                <a:cs typeface="Times New Roman"/>
              </a:rPr>
              <a:t>dứt, không </a:t>
            </a:r>
            <a:r>
              <a:rPr sz="1800" i="1" dirty="0">
                <a:latin typeface="Times New Roman"/>
                <a:cs typeface="Times New Roman"/>
              </a:rPr>
              <a:t>phải là phúc  cho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dân,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10" dirty="0">
                <a:latin typeface="Times New Roman"/>
                <a:cs typeface="Times New Roman"/>
              </a:rPr>
              <a:t>nỡ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nào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như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vậy.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Đến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lúc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ấy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20" dirty="0">
                <a:latin typeface="Times New Roman"/>
                <a:cs typeface="Times New Roman"/>
              </a:rPr>
              <a:t>có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khéo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lời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lẽ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dẹp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nỗi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binh  đao,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spc="5" dirty="0">
                <a:latin typeface="Times New Roman"/>
                <a:cs typeface="Times New Roman"/>
              </a:rPr>
              <a:t>phải </a:t>
            </a:r>
            <a:r>
              <a:rPr sz="1800" i="1" spc="-10" dirty="0">
                <a:latin typeface="Times New Roman"/>
                <a:cs typeface="Times New Roman"/>
              </a:rPr>
              <a:t>Ngô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Nhậm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spc="-10" dirty="0">
                <a:latin typeface="Times New Roman"/>
                <a:cs typeface="Times New Roman"/>
              </a:rPr>
              <a:t>không ai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được. Chờ </a:t>
            </a:r>
            <a:r>
              <a:rPr sz="1800" i="1" spc="-5" dirty="0">
                <a:latin typeface="Times New Roman"/>
                <a:cs typeface="Times New Roman"/>
              </a:rPr>
              <a:t>mười </a:t>
            </a:r>
            <a:r>
              <a:rPr sz="1800" i="1" spc="5" dirty="0">
                <a:latin typeface="Times New Roman"/>
                <a:cs typeface="Times New Roman"/>
              </a:rPr>
              <a:t>năm </a:t>
            </a:r>
            <a:r>
              <a:rPr sz="1800" i="1" dirty="0">
                <a:latin typeface="Times New Roman"/>
                <a:cs typeface="Times New Roman"/>
              </a:rPr>
              <a:t>nữa, cho </a:t>
            </a:r>
            <a:r>
              <a:rPr sz="1800" i="1" spc="-10" dirty="0">
                <a:latin typeface="Times New Roman"/>
                <a:cs typeface="Times New Roman"/>
              </a:rPr>
              <a:t>ta </a:t>
            </a:r>
            <a:r>
              <a:rPr sz="1800" i="1" spc="5" dirty="0">
                <a:latin typeface="Times New Roman"/>
                <a:cs typeface="Times New Roman"/>
              </a:rPr>
              <a:t>được  </a:t>
            </a:r>
            <a:r>
              <a:rPr sz="1800" i="1" spc="-10" dirty="0">
                <a:latin typeface="Times New Roman"/>
                <a:cs typeface="Times New Roman"/>
              </a:rPr>
              <a:t>yên </a:t>
            </a:r>
            <a:r>
              <a:rPr sz="1800" i="1" spc="5" dirty="0">
                <a:latin typeface="Times New Roman"/>
                <a:cs typeface="Times New Roman"/>
              </a:rPr>
              <a:t>ổn </a:t>
            </a:r>
            <a:r>
              <a:rPr sz="1800" i="1" spc="-1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nuôi dưỡng lực </a:t>
            </a:r>
            <a:r>
              <a:rPr sz="1800" i="1" spc="-5" dirty="0">
                <a:latin typeface="Times New Roman"/>
                <a:cs typeface="Times New Roman"/>
              </a:rPr>
              <a:t>lượng, </a:t>
            </a:r>
            <a:r>
              <a:rPr sz="1800" i="1" spc="5" dirty="0">
                <a:latin typeface="Times New Roman"/>
                <a:cs typeface="Times New Roman"/>
              </a:rPr>
              <a:t>bấy </a:t>
            </a:r>
            <a:r>
              <a:rPr sz="1800" i="1" spc="-5" dirty="0">
                <a:latin typeface="Times New Roman"/>
                <a:cs typeface="Times New Roman"/>
              </a:rPr>
              <a:t>giờ </a:t>
            </a:r>
            <a:r>
              <a:rPr sz="1800" i="1" dirty="0">
                <a:latin typeface="Times New Roman"/>
                <a:cs typeface="Times New Roman"/>
              </a:rPr>
              <a:t>nước giàu quân mạnh, thì ta </a:t>
            </a:r>
            <a:r>
              <a:rPr sz="1800" i="1" spc="-5" dirty="0">
                <a:latin typeface="Times New Roman"/>
                <a:cs typeface="Times New Roman"/>
              </a:rPr>
              <a:t>có </a:t>
            </a:r>
            <a:r>
              <a:rPr sz="1800" i="1" dirty="0">
                <a:latin typeface="Times New Roman"/>
                <a:cs typeface="Times New Roman"/>
              </a:rPr>
              <a:t>sợ </a:t>
            </a:r>
            <a:r>
              <a:rPr sz="1800" i="1" spc="5" dirty="0">
                <a:latin typeface="Times New Roman"/>
                <a:cs typeface="Times New Roman"/>
              </a:rPr>
              <a:t>gì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chúng?</a:t>
            </a:r>
            <a:endParaRPr sz="1800">
              <a:latin typeface="Times New Roman"/>
              <a:cs typeface="Times New Roman"/>
            </a:endParaRPr>
          </a:p>
          <a:p>
            <a:pPr marL="12700" marR="1564005" indent="2060575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(“Hoàng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chí” -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phái)  Câu </a:t>
            </a:r>
            <a:r>
              <a:rPr sz="1800" spc="5" dirty="0">
                <a:latin typeface="Times New Roman"/>
                <a:cs typeface="Times New Roman"/>
              </a:rPr>
              <a:t>1: </a:t>
            </a:r>
            <a:r>
              <a:rPr sz="1800" spc="-5" dirty="0">
                <a:latin typeface="Times New Roman"/>
                <a:cs typeface="Times New Roman"/>
              </a:rPr>
              <a:t>Đoạn trích </a:t>
            </a:r>
            <a:r>
              <a:rPr sz="1800" dirty="0">
                <a:latin typeface="Times New Roman"/>
                <a:cs typeface="Times New Roman"/>
              </a:rPr>
              <a:t>trên là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5" dirty="0">
                <a:latin typeface="Times New Roman"/>
                <a:cs typeface="Times New Roman"/>
              </a:rPr>
              <a:t>ai,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ai? </a:t>
            </a:r>
            <a:r>
              <a:rPr sz="1800" spc="-10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hoàn cảnh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“Lần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này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720"/>
              </a:lnSpc>
              <a:spcBef>
                <a:spcPts val="150"/>
              </a:spcBef>
            </a:pPr>
            <a:r>
              <a:rPr sz="1800" spc="-5" dirty="0">
                <a:latin typeface="Times New Roman"/>
                <a:cs typeface="Times New Roman"/>
              </a:rPr>
              <a:t>sẵn”,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“ta”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kiểu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nào?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động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được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 </a:t>
            </a:r>
            <a:r>
              <a:rPr sz="1800" dirty="0">
                <a:latin typeface="Times New Roman"/>
                <a:cs typeface="Times New Roman"/>
              </a:rPr>
              <a:t>theo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trực </a:t>
            </a:r>
            <a:r>
              <a:rPr sz="1800" dirty="0">
                <a:latin typeface="Times New Roman"/>
                <a:cs typeface="Times New Roman"/>
              </a:rPr>
              <a:t>tiếp hay </a:t>
            </a:r>
            <a:r>
              <a:rPr sz="1800" spc="-5" dirty="0">
                <a:latin typeface="Times New Roman"/>
                <a:cs typeface="Times New Roman"/>
              </a:rPr>
              <a:t>gián </a:t>
            </a:r>
            <a:r>
              <a:rPr sz="1800" dirty="0">
                <a:latin typeface="Times New Roman"/>
                <a:cs typeface="Times New Roman"/>
              </a:rPr>
              <a:t>tiếp? </a:t>
            </a:r>
            <a:r>
              <a:rPr sz="1800" spc="5" dirty="0">
                <a:latin typeface="Times New Roman"/>
                <a:cs typeface="Times New Roman"/>
              </a:rPr>
              <a:t>Vì </a:t>
            </a:r>
            <a:r>
              <a:rPr sz="1800" spc="-10" dirty="0">
                <a:latin typeface="Times New Roman"/>
                <a:cs typeface="Times New Roman"/>
              </a:rPr>
              <a:t>sao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dirty="0">
                <a:latin typeface="Times New Roman"/>
                <a:cs typeface="Times New Roman"/>
              </a:rPr>
              <a:t>lại khẳng </a:t>
            </a:r>
            <a:r>
              <a:rPr sz="1800" spc="5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vậy?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3: </a:t>
            </a:r>
            <a:r>
              <a:rPr sz="1800" dirty="0">
                <a:latin typeface="Times New Roman"/>
                <a:cs typeface="Times New Roman"/>
              </a:rPr>
              <a:t>Em hiểu </a:t>
            </a:r>
            <a:r>
              <a:rPr sz="1800" spc="-10" dirty="0">
                <a:latin typeface="Times New Roman"/>
                <a:cs typeface="Times New Roman"/>
              </a:rPr>
              <a:t>gì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1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1984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5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4: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Hãy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10" dirty="0">
                <a:latin typeface="Times New Roman"/>
                <a:cs typeface="Times New Roman"/>
              </a:rPr>
              <a:t>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theo cách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dịch</a:t>
            </a:r>
            <a:r>
              <a:rPr sz="1800" spc="-5" dirty="0">
                <a:latin typeface="Times New Roman"/>
                <a:cs typeface="Times New Roman"/>
              </a:rPr>
              <a:t> (khoảng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10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câu)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 </a:t>
            </a:r>
            <a:r>
              <a:rPr sz="1800" spc="5" dirty="0">
                <a:latin typeface="Times New Roman"/>
                <a:cs typeface="Times New Roman"/>
              </a:rPr>
              <a:t>em </a:t>
            </a:r>
            <a:r>
              <a:rPr sz="1800" spc="-5" dirty="0">
                <a:latin typeface="Times New Roman"/>
                <a:cs typeface="Times New Roman"/>
              </a:rPr>
              <a:t>về vẻ </a:t>
            </a:r>
            <a:r>
              <a:rPr sz="1800" dirty="0">
                <a:latin typeface="Times New Roman"/>
                <a:cs typeface="Times New Roman"/>
              </a:rPr>
              <a:t>đẹp của nhân </a:t>
            </a:r>
            <a:r>
              <a:rPr sz="1800" spc="-5" dirty="0">
                <a:latin typeface="Times New Roman"/>
                <a:cs typeface="Times New Roman"/>
              </a:rPr>
              <a:t>vật “ta”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thể hiện trong đoạn trích </a:t>
            </a:r>
            <a:r>
              <a:rPr sz="1800" dirty="0">
                <a:latin typeface="Times New Roman"/>
                <a:cs typeface="Times New Roman"/>
              </a:rPr>
              <a:t>trên. Trong đoạn </a:t>
            </a:r>
            <a:r>
              <a:rPr sz="1800" spc="-5" dirty="0">
                <a:latin typeface="Times New Roman"/>
                <a:cs typeface="Times New Roman"/>
              </a:rPr>
              <a:t>văn, có </a:t>
            </a:r>
            <a:r>
              <a:rPr sz="1800" spc="5" dirty="0">
                <a:latin typeface="Times New Roman"/>
                <a:cs typeface="Times New Roman"/>
              </a:rPr>
              <a:t>sử  </a:t>
            </a:r>
            <a:r>
              <a:rPr sz="1800" dirty="0">
                <a:latin typeface="Times New Roman"/>
                <a:cs typeface="Times New Roman"/>
              </a:rPr>
              <a:t>dụng </a:t>
            </a:r>
            <a:r>
              <a:rPr sz="1800" spc="-10" dirty="0">
                <a:latin typeface="Times New Roman"/>
                <a:cs typeface="Times New Roman"/>
              </a:rPr>
              <a:t>một câu </a:t>
            </a:r>
            <a:r>
              <a:rPr sz="1800" spc="5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phép </a:t>
            </a:r>
            <a:r>
              <a:rPr sz="1800" spc="10" dirty="0">
                <a:latin typeface="Times New Roman"/>
                <a:cs typeface="Times New Roman"/>
              </a:rPr>
              <a:t>nối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liên 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-10" dirty="0">
                <a:latin typeface="Times New Roman"/>
                <a:cs typeface="Times New Roman"/>
              </a:rPr>
              <a:t>5: </a:t>
            </a:r>
            <a:r>
              <a:rPr sz="1800" spc="-5" dirty="0">
                <a:latin typeface="Times New Roman"/>
                <a:cs typeface="Times New Roman"/>
              </a:rPr>
              <a:t>Lời nói: “...không </a:t>
            </a:r>
            <a:r>
              <a:rPr sz="1800" spc="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là phúc </a:t>
            </a:r>
            <a:r>
              <a:rPr sz="1800" spc="-10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dân, nỡ nào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10" dirty="0">
                <a:latin typeface="Times New Roman"/>
                <a:cs typeface="Times New Roman"/>
              </a:rPr>
              <a:t>như </a:t>
            </a:r>
            <a:r>
              <a:rPr sz="1800" spc="-10" dirty="0">
                <a:latin typeface="Times New Roman"/>
                <a:cs typeface="Times New Roman"/>
              </a:rPr>
              <a:t>vậy” </a:t>
            </a:r>
            <a:r>
              <a:rPr sz="1800" spc="-5" dirty="0">
                <a:latin typeface="Times New Roman"/>
                <a:cs typeface="Times New Roman"/>
              </a:rPr>
              <a:t>gợi em </a:t>
            </a:r>
            <a:r>
              <a:rPr sz="1800" spc="5" dirty="0">
                <a:latin typeface="Times New Roman"/>
                <a:cs typeface="Times New Roman"/>
              </a:rPr>
              <a:t>nhớ </a:t>
            </a:r>
            <a:r>
              <a:rPr sz="1800" dirty="0">
                <a:latin typeface="Times New Roman"/>
                <a:cs typeface="Times New Roman"/>
              </a:rPr>
              <a:t>tới 2  </a:t>
            </a:r>
            <a:r>
              <a:rPr sz="1800" spc="-10" dirty="0">
                <a:latin typeface="Times New Roman"/>
                <a:cs typeface="Times New Roman"/>
              </a:rPr>
              <a:t>câu văn </a:t>
            </a:r>
            <a:r>
              <a:rPr sz="1800" dirty="0">
                <a:latin typeface="Times New Roman"/>
                <a:cs typeface="Times New Roman"/>
              </a:rPr>
              <a:t>nào trong </a:t>
            </a:r>
            <a:r>
              <a:rPr sz="1800" spc="5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trích “Nước Đại </a:t>
            </a:r>
            <a:r>
              <a:rPr sz="1800" dirty="0">
                <a:latin typeface="Times New Roman"/>
                <a:cs typeface="Times New Roman"/>
              </a:rPr>
              <a:t>Việt ta” (Bình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5" dirty="0">
                <a:latin typeface="Times New Roman"/>
                <a:cs typeface="Times New Roman"/>
              </a:rPr>
              <a:t>đại </a:t>
            </a:r>
            <a:r>
              <a:rPr sz="1800" spc="-15" dirty="0">
                <a:latin typeface="Times New Roman"/>
                <a:cs typeface="Times New Roman"/>
              </a:rPr>
              <a:t>cáo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10" dirty="0">
                <a:latin typeface="Times New Roman"/>
                <a:cs typeface="Times New Roman"/>
              </a:rPr>
              <a:t>Nguyễn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Trãi)?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-10" dirty="0">
                <a:latin typeface="Times New Roman"/>
                <a:cs typeface="Times New Roman"/>
              </a:rPr>
              <a:t>Gợi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10" dirty="0">
                <a:latin typeface="Times New Roman"/>
                <a:cs typeface="Times New Roman"/>
              </a:rPr>
              <a:t>1.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dirty="0">
                <a:latin typeface="Times New Roman"/>
                <a:cs typeface="Times New Roman"/>
              </a:rPr>
              <a:t>Quang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tướng của </a:t>
            </a:r>
            <a:r>
              <a:rPr sz="1800" spc="-10" dirty="0">
                <a:latin typeface="Times New Roman"/>
                <a:cs typeface="Times New Roman"/>
              </a:rPr>
              <a:t>mình</a:t>
            </a:r>
            <a:endParaRPr sz="1800" dirty="0">
              <a:latin typeface="Times New Roman"/>
              <a:cs typeface="Times New Roman"/>
            </a:endParaRPr>
          </a:p>
          <a:p>
            <a:pPr marL="12700" marR="4089400">
              <a:lnSpc>
                <a:spcPts val="2690"/>
              </a:lnSpc>
              <a:spcBef>
                <a:spcPts val="17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Hoàn cảnh: </a:t>
            </a:r>
            <a:r>
              <a:rPr sz="1800" dirty="0">
                <a:latin typeface="Times New Roman"/>
                <a:cs typeface="Times New Roman"/>
              </a:rPr>
              <a:t>Trong dịp </a:t>
            </a:r>
            <a:r>
              <a:rPr sz="1800" spc="-5" dirty="0">
                <a:latin typeface="Times New Roman"/>
                <a:cs typeface="Times New Roman"/>
              </a:rPr>
              <a:t>hội quân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Tam Điệp  </a:t>
            </a:r>
            <a:r>
              <a:rPr sz="1800" spc="10" dirty="0">
                <a:latin typeface="Times New Roman"/>
                <a:cs typeface="Times New Roman"/>
              </a:rPr>
              <a:t>2.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nói: Trình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spc="5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hiện: Trực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</a:p>
          <a:p>
            <a:pPr marL="146685" indent="-134620">
              <a:lnSpc>
                <a:spcPct val="100000"/>
              </a:lnSpc>
              <a:spcBef>
                <a:spcPts val="555"/>
              </a:spcBef>
              <a:buChar char="-"/>
              <a:tabLst>
                <a:tab pos="147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Lí </a:t>
            </a:r>
            <a:r>
              <a:rPr sz="1800" spc="5" dirty="0">
                <a:latin typeface="Times New Roman"/>
                <a:cs typeface="Times New Roman"/>
              </a:rPr>
              <a:t>do: </a:t>
            </a:r>
            <a:r>
              <a:rPr sz="1800" dirty="0">
                <a:latin typeface="Times New Roman"/>
                <a:cs typeface="Times New Roman"/>
              </a:rPr>
              <a:t>Thực hiện bằng </a:t>
            </a:r>
            <a:r>
              <a:rPr sz="1800" spc="-5" dirty="0">
                <a:latin typeface="Times New Roman"/>
                <a:cs typeface="Times New Roman"/>
              </a:rPr>
              <a:t>kiểu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trần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5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Hiểu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về nhân vật có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đoạn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10" dirty="0">
                <a:latin typeface="Times New Roman"/>
                <a:cs typeface="Times New Roman"/>
              </a:rPr>
              <a:t>mạnh </a:t>
            </a:r>
            <a:r>
              <a:rPr sz="1800" spc="-5" dirty="0">
                <a:latin typeface="Times New Roman"/>
                <a:cs typeface="Times New Roman"/>
              </a:rPr>
              <a:t>mẽ, quyết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đoán.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Trí </a:t>
            </a:r>
            <a:r>
              <a:rPr sz="1800" spc="5" dirty="0">
                <a:latin typeface="Times New Roman"/>
                <a:cs typeface="Times New Roman"/>
              </a:rPr>
              <a:t>tuệ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suốt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nhạy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080" cy="37858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Tầm </a:t>
            </a:r>
            <a:r>
              <a:rPr sz="1800" spc="5" dirty="0">
                <a:latin typeface="Times New Roman"/>
                <a:cs typeface="Times New Roman"/>
              </a:rPr>
              <a:t>nhìn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Tài </a:t>
            </a:r>
            <a:r>
              <a:rPr sz="1800" spc="5" dirty="0">
                <a:latin typeface="Times New Roman"/>
                <a:cs typeface="Times New Roman"/>
              </a:rPr>
              <a:t>dụng </a:t>
            </a:r>
            <a:r>
              <a:rPr sz="1800" spc="-10" dirty="0">
                <a:latin typeface="Times New Roman"/>
                <a:cs typeface="Times New Roman"/>
              </a:rPr>
              <a:t>binh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vị vua lẫm </a:t>
            </a:r>
            <a:r>
              <a:rPr sz="1800" dirty="0">
                <a:latin typeface="Times New Roman"/>
                <a:cs typeface="Times New Roman"/>
              </a:rPr>
              <a:t>liệt trong chiến </a:t>
            </a:r>
            <a:r>
              <a:rPr sz="1800" spc="-5" dirty="0">
                <a:latin typeface="Times New Roman"/>
                <a:cs typeface="Times New Roman"/>
              </a:rPr>
              <a:t>trận.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5" dirty="0">
                <a:latin typeface="Times New Roman"/>
                <a:cs typeface="Times New Roman"/>
              </a:rPr>
              <a:t>4. Vẻ </a:t>
            </a:r>
            <a:r>
              <a:rPr sz="1800" spc="-10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vua Quang </a:t>
            </a:r>
            <a:r>
              <a:rPr sz="1800" dirty="0">
                <a:latin typeface="Times New Roman"/>
                <a:cs typeface="Times New Roman"/>
              </a:rPr>
              <a:t>Trung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Ý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quyết </a:t>
            </a:r>
            <a:r>
              <a:rPr sz="1800" dirty="0">
                <a:latin typeface="Times New Roman"/>
                <a:cs typeface="Times New Roman"/>
              </a:rPr>
              <a:t>thắng,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tin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10"/>
              </a:lnSpc>
              <a:spcBef>
                <a:spcPts val="160"/>
              </a:spcBef>
              <a:buChar char="-"/>
              <a:tabLst>
                <a:tab pos="153035" algn="l"/>
              </a:tabLst>
            </a:pPr>
            <a:r>
              <a:rPr sz="1800" spc="-5" dirty="0">
                <a:latin typeface="Times New Roman"/>
                <a:cs typeface="Times New Roman"/>
              </a:rPr>
              <a:t>Tầm </a:t>
            </a:r>
            <a:r>
              <a:rPr sz="1800" spc="5" dirty="0">
                <a:latin typeface="Times New Roman"/>
                <a:cs typeface="Times New Roman"/>
              </a:rPr>
              <a:t>nhìn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spc="-5" dirty="0">
                <a:latin typeface="Times New Roman"/>
                <a:cs typeface="Times New Roman"/>
              </a:rPr>
              <a:t>rộng: Tính sẵn kế </a:t>
            </a:r>
            <a:r>
              <a:rPr sz="1800" dirty="0">
                <a:latin typeface="Times New Roman"/>
                <a:cs typeface="Times New Roman"/>
              </a:rPr>
              <a:t>hoạch ngoại </a:t>
            </a:r>
            <a:r>
              <a:rPr sz="1800" spc="-5" dirty="0">
                <a:latin typeface="Times New Roman"/>
                <a:cs typeface="Times New Roman"/>
              </a:rPr>
              <a:t>giao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thắng. -Trí </a:t>
            </a:r>
            <a:r>
              <a:rPr sz="1800" spc="5" dirty="0">
                <a:latin typeface="Times New Roman"/>
                <a:cs typeface="Times New Roman"/>
              </a:rPr>
              <a:t>tuệ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spc="5" dirty="0">
                <a:latin typeface="Times New Roman"/>
                <a:cs typeface="Times New Roman"/>
              </a:rPr>
              <a:t>suốt 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xét </a:t>
            </a:r>
            <a:r>
              <a:rPr sz="1800" dirty="0">
                <a:latin typeface="Times New Roman"/>
                <a:cs typeface="Times New Roman"/>
              </a:rPr>
              <a:t>đoán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Tấm </a:t>
            </a:r>
            <a:r>
              <a:rPr sz="1800" spc="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lo </a:t>
            </a:r>
            <a:r>
              <a:rPr sz="1800" spc="-5" dirty="0">
                <a:latin typeface="Times New Roman"/>
                <a:cs typeface="Times New Roman"/>
              </a:rPr>
              <a:t>cho nước, </a:t>
            </a:r>
            <a:r>
              <a:rPr sz="1800" spc="-1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dân.</a:t>
            </a:r>
            <a:endParaRPr sz="1800">
              <a:latin typeface="Times New Roman"/>
              <a:cs typeface="Times New Roman"/>
            </a:endParaRPr>
          </a:p>
          <a:p>
            <a:pPr marL="12700" marR="10160">
              <a:lnSpc>
                <a:spcPts val="2690"/>
              </a:lnSpc>
              <a:spcBef>
                <a:spcPts val="175"/>
              </a:spcBef>
            </a:pPr>
            <a:r>
              <a:rPr sz="1800" spc="5" dirty="0">
                <a:latin typeface="Times New Roman"/>
                <a:cs typeface="Times New Roman"/>
              </a:rPr>
              <a:t>5. </a:t>
            </a:r>
            <a:r>
              <a:rPr sz="1800" spc="-5" dirty="0">
                <a:latin typeface="Times New Roman"/>
                <a:cs typeface="Times New Roman"/>
              </a:rPr>
              <a:t>Lời nói: “...không </a:t>
            </a:r>
            <a:r>
              <a:rPr sz="1800" dirty="0">
                <a:latin typeface="Times New Roman"/>
                <a:cs typeface="Times New Roman"/>
              </a:rPr>
              <a:t>phải là </a:t>
            </a:r>
            <a:r>
              <a:rPr sz="1800" spc="-5" dirty="0">
                <a:latin typeface="Times New Roman"/>
                <a:cs typeface="Times New Roman"/>
              </a:rPr>
              <a:t>phúc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dân, </a:t>
            </a:r>
            <a:r>
              <a:rPr sz="1800" spc="15" dirty="0">
                <a:latin typeface="Times New Roman"/>
                <a:cs typeface="Times New Roman"/>
              </a:rPr>
              <a:t>nỡ </a:t>
            </a:r>
            <a:r>
              <a:rPr sz="1800" dirty="0">
                <a:latin typeface="Times New Roman"/>
                <a:cs typeface="Times New Roman"/>
              </a:rPr>
              <a:t>nào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5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vậy” gợi </a:t>
            </a:r>
            <a:r>
              <a:rPr sz="1800" spc="5" dirty="0">
                <a:latin typeface="Times New Roman"/>
                <a:cs typeface="Times New Roman"/>
              </a:rPr>
              <a:t>nhớ </a:t>
            </a:r>
            <a:r>
              <a:rPr sz="1800" dirty="0">
                <a:latin typeface="Times New Roman"/>
                <a:cs typeface="Times New Roman"/>
              </a:rPr>
              <a:t>đến 2 </a:t>
            </a:r>
            <a:r>
              <a:rPr sz="1800" spc="-10" dirty="0">
                <a:latin typeface="Times New Roman"/>
                <a:cs typeface="Times New Roman"/>
              </a:rPr>
              <a:t>câu  </a:t>
            </a:r>
            <a:r>
              <a:rPr sz="1800" dirty="0">
                <a:latin typeface="Times New Roman"/>
                <a:cs typeface="Times New Roman"/>
              </a:rPr>
              <a:t>trong “Nước </a:t>
            </a:r>
            <a:r>
              <a:rPr sz="1800" spc="-5" dirty="0">
                <a:latin typeface="Times New Roman"/>
                <a:cs typeface="Times New Roman"/>
              </a:rPr>
              <a:t>Đại </a:t>
            </a:r>
            <a:r>
              <a:rPr sz="1800" dirty="0">
                <a:latin typeface="Times New Roman"/>
                <a:cs typeface="Times New Roman"/>
              </a:rPr>
              <a:t>Việt ta” của </a:t>
            </a:r>
            <a:r>
              <a:rPr sz="1800" spc="-15" dirty="0">
                <a:latin typeface="Times New Roman"/>
                <a:cs typeface="Times New Roman"/>
              </a:rPr>
              <a:t>Nguyễn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Trãi: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“Việc </a:t>
            </a:r>
            <a:r>
              <a:rPr sz="1800" spc="-5" dirty="0">
                <a:latin typeface="Times New Roman"/>
                <a:cs typeface="Times New Roman"/>
              </a:rPr>
              <a:t>nhân nghĩa </a:t>
            </a:r>
            <a:r>
              <a:rPr sz="1800" spc="5" dirty="0">
                <a:latin typeface="Times New Roman"/>
                <a:cs typeface="Times New Roman"/>
              </a:rPr>
              <a:t>cốt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20" dirty="0">
                <a:latin typeface="Times New Roman"/>
                <a:cs typeface="Times New Roman"/>
              </a:rPr>
              <a:t>yên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dân,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điếu phạt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lo trừ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bạo”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373"/>
            <a:ext cx="8258809" cy="58254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 số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800" dirty="0">
                <a:latin typeface="Times New Roman"/>
                <a:cs typeface="Times New Roman"/>
              </a:rPr>
              <a:t>Dưới đây 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phần trong </a:t>
            </a:r>
            <a:r>
              <a:rPr sz="1800" spc="-5" dirty="0">
                <a:latin typeface="Times New Roman"/>
                <a:cs typeface="Times New Roman"/>
              </a:rPr>
              <a:t>lệnh </a:t>
            </a:r>
            <a:r>
              <a:rPr sz="1800" spc="-10" dirty="0">
                <a:latin typeface="Times New Roman"/>
                <a:cs typeface="Times New Roman"/>
              </a:rPr>
              <a:t>truyền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dirty="0">
                <a:latin typeface="Times New Roman"/>
                <a:cs typeface="Times New Roman"/>
              </a:rPr>
              <a:t>Quang Trung </a:t>
            </a:r>
            <a:r>
              <a:rPr sz="1800" spc="5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lính:</a:t>
            </a:r>
          </a:p>
          <a:p>
            <a:pPr marL="12700" marR="5715" indent="289560" algn="just">
              <a:lnSpc>
                <a:spcPts val="2690"/>
              </a:lnSpc>
              <a:spcBef>
                <a:spcPts val="175"/>
              </a:spcBef>
            </a:pPr>
            <a:r>
              <a:rPr sz="1800" i="1" spc="-10" dirty="0">
                <a:latin typeface="Times New Roman"/>
                <a:cs typeface="Times New Roman"/>
              </a:rPr>
              <a:t>Quân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Thanh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sang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xâm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lược</a:t>
            </a:r>
            <a:r>
              <a:rPr sz="1800" i="1" spc="-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ta,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hiện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Thăng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Long,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-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đã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biết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chưa?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  </a:t>
            </a:r>
            <a:r>
              <a:rPr sz="1800" i="1" dirty="0">
                <a:latin typeface="Times New Roman"/>
                <a:cs typeface="Times New Roman"/>
              </a:rPr>
              <a:t>khoảng </a:t>
            </a:r>
            <a:r>
              <a:rPr sz="1800" i="1" spc="-5" dirty="0">
                <a:latin typeface="Times New Roman"/>
                <a:cs typeface="Times New Roman"/>
              </a:rPr>
              <a:t>vũ trụ, </a:t>
            </a:r>
            <a:r>
              <a:rPr sz="1800" i="1" dirty="0">
                <a:latin typeface="Times New Roman"/>
                <a:cs typeface="Times New Roman"/>
              </a:rPr>
              <a:t>đất </a:t>
            </a:r>
            <a:r>
              <a:rPr sz="1800" i="1" spc="-5" dirty="0">
                <a:latin typeface="Times New Roman"/>
                <a:cs typeface="Times New Roman"/>
              </a:rPr>
              <a:t>nào </a:t>
            </a:r>
            <a:r>
              <a:rPr sz="1800" i="1" spc="-10" dirty="0">
                <a:latin typeface="Times New Roman"/>
                <a:cs typeface="Times New Roman"/>
              </a:rPr>
              <a:t>sao </a:t>
            </a:r>
            <a:r>
              <a:rPr sz="1800" i="1" dirty="0">
                <a:latin typeface="Times New Roman"/>
                <a:cs typeface="Times New Roman"/>
              </a:rPr>
              <a:t>ấy, </a:t>
            </a:r>
            <a:r>
              <a:rPr sz="1800" i="1" spc="-10" dirty="0">
                <a:latin typeface="Times New Roman"/>
                <a:cs typeface="Times New Roman"/>
              </a:rPr>
              <a:t>đều </a:t>
            </a:r>
            <a:r>
              <a:rPr sz="1800" i="1" spc="5" dirty="0">
                <a:latin typeface="Times New Roman"/>
                <a:cs typeface="Times New Roman"/>
              </a:rPr>
              <a:t>đã </a:t>
            </a:r>
            <a:r>
              <a:rPr sz="1800" i="1" dirty="0">
                <a:latin typeface="Times New Roman"/>
                <a:cs typeface="Times New Roman"/>
              </a:rPr>
              <a:t>phân biệt </a:t>
            </a:r>
            <a:r>
              <a:rPr sz="1800" i="1" spc="-5" dirty="0">
                <a:latin typeface="Times New Roman"/>
                <a:cs typeface="Times New Roman"/>
              </a:rPr>
              <a:t>rõ ràng, </a:t>
            </a:r>
            <a:r>
              <a:rPr sz="1800" i="1" dirty="0">
                <a:latin typeface="Times New Roman"/>
                <a:cs typeface="Times New Roman"/>
              </a:rPr>
              <a:t>phương Nam, </a:t>
            </a:r>
            <a:r>
              <a:rPr sz="1800" i="1" spc="-5" dirty="0">
                <a:latin typeface="Times New Roman"/>
                <a:cs typeface="Times New Roman"/>
              </a:rPr>
              <a:t>phương </a:t>
            </a:r>
            <a:r>
              <a:rPr sz="1800" i="1" spc="15" dirty="0">
                <a:latin typeface="Times New Roman"/>
                <a:cs typeface="Times New Roman"/>
              </a:rPr>
              <a:t>Bắc </a:t>
            </a:r>
            <a:r>
              <a:rPr sz="1800" i="1" spc="-5" dirty="0">
                <a:latin typeface="Times New Roman"/>
                <a:cs typeface="Times New Roman"/>
              </a:rPr>
              <a:t>chia  </a:t>
            </a:r>
            <a:r>
              <a:rPr sz="1800" i="1" dirty="0">
                <a:latin typeface="Times New Roman"/>
                <a:cs typeface="Times New Roman"/>
              </a:rPr>
              <a:t>nhau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cai trị </a:t>
            </a:r>
            <a:r>
              <a:rPr sz="1800" i="1" spc="-5" dirty="0">
                <a:latin typeface="Times New Roman"/>
                <a:cs typeface="Times New Roman"/>
              </a:rPr>
              <a:t>(...) </a:t>
            </a:r>
            <a:r>
              <a:rPr sz="1800" i="1" dirty="0">
                <a:latin typeface="Times New Roman"/>
                <a:cs typeface="Times New Roman"/>
              </a:rPr>
              <a:t>Các </a:t>
            </a:r>
            <a:r>
              <a:rPr sz="1800" i="1" spc="-5" dirty="0">
                <a:latin typeface="Times New Roman"/>
                <a:cs typeface="Times New Roman"/>
              </a:rPr>
              <a:t>ngươi </a:t>
            </a:r>
            <a:r>
              <a:rPr sz="1800" i="1" dirty="0">
                <a:latin typeface="Times New Roman"/>
                <a:cs typeface="Times New Roman"/>
              </a:rPr>
              <a:t>đều là </a:t>
            </a:r>
            <a:r>
              <a:rPr sz="1800" i="1" spc="-5" dirty="0">
                <a:latin typeface="Times New Roman"/>
                <a:cs typeface="Times New Roman"/>
              </a:rPr>
              <a:t>những kẻ có </a:t>
            </a:r>
            <a:r>
              <a:rPr sz="1800" i="1" dirty="0">
                <a:latin typeface="Times New Roman"/>
                <a:cs typeface="Times New Roman"/>
              </a:rPr>
              <a:t>lương </a:t>
            </a:r>
            <a:r>
              <a:rPr sz="1800" i="1" spc="-10" dirty="0">
                <a:latin typeface="Times New Roman"/>
                <a:cs typeface="Times New Roman"/>
              </a:rPr>
              <a:t>tri, </a:t>
            </a:r>
            <a:r>
              <a:rPr sz="1800" i="1" spc="-5" dirty="0">
                <a:latin typeface="Times New Roman"/>
                <a:cs typeface="Times New Roman"/>
              </a:rPr>
              <a:t>lương </a:t>
            </a:r>
            <a:r>
              <a:rPr sz="1800" i="1" dirty="0">
                <a:latin typeface="Times New Roman"/>
                <a:cs typeface="Times New Roman"/>
              </a:rPr>
              <a:t>năng, </a:t>
            </a:r>
            <a:r>
              <a:rPr sz="1800" i="1" spc="5" dirty="0">
                <a:latin typeface="Times New Roman"/>
                <a:cs typeface="Times New Roman"/>
              </a:rPr>
              <a:t>hãy </a:t>
            </a:r>
            <a:r>
              <a:rPr sz="1800" i="1" dirty="0">
                <a:latin typeface="Times New Roman"/>
                <a:cs typeface="Times New Roman"/>
              </a:rPr>
              <a:t>nên </a:t>
            </a:r>
            <a:r>
              <a:rPr sz="1800" i="1" spc="-5" dirty="0">
                <a:latin typeface="Times New Roman"/>
                <a:cs typeface="Times New Roman"/>
              </a:rPr>
              <a:t>cùng</a:t>
            </a:r>
            <a:r>
              <a:rPr sz="1800" i="1" spc="16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ta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1800" i="1" dirty="0">
                <a:latin typeface="Times New Roman"/>
                <a:cs typeface="Times New Roman"/>
              </a:rPr>
              <a:t>đồng hiệp </a:t>
            </a:r>
            <a:r>
              <a:rPr sz="1800" i="1" spc="-5" dirty="0">
                <a:latin typeface="Times New Roman"/>
                <a:cs typeface="Times New Roman"/>
              </a:rPr>
              <a:t>lực, </a:t>
            </a:r>
            <a:r>
              <a:rPr sz="1800" i="1" spc="5" dirty="0">
                <a:latin typeface="Times New Roman"/>
                <a:cs typeface="Times New Roman"/>
              </a:rPr>
              <a:t>để </a:t>
            </a:r>
            <a:r>
              <a:rPr sz="1800" i="1" spc="-5" dirty="0">
                <a:latin typeface="Times New Roman"/>
                <a:cs typeface="Times New Roman"/>
              </a:rPr>
              <a:t>dựng </a:t>
            </a:r>
            <a:r>
              <a:rPr sz="1800" i="1" dirty="0">
                <a:latin typeface="Times New Roman"/>
                <a:cs typeface="Times New Roman"/>
              </a:rPr>
              <a:t>nên </a:t>
            </a:r>
            <a:r>
              <a:rPr sz="1800" i="1" spc="-5" dirty="0">
                <a:latin typeface="Times New Roman"/>
                <a:cs typeface="Times New Roman"/>
              </a:rPr>
              <a:t>công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lớn.</a:t>
            </a:r>
            <a:endParaRPr sz="1800" dirty="0">
              <a:latin typeface="Times New Roman"/>
              <a:cs typeface="Times New Roman"/>
            </a:endParaRPr>
          </a:p>
          <a:p>
            <a:pPr marL="12700" marR="2505710" indent="325882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(Trích Ngữ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5" dirty="0">
                <a:latin typeface="Times New Roman"/>
                <a:cs typeface="Times New Roman"/>
              </a:rPr>
              <a:t>9, </a:t>
            </a:r>
            <a:r>
              <a:rPr sz="1800" dirty="0">
                <a:latin typeface="Times New Roman"/>
                <a:cs typeface="Times New Roman"/>
              </a:rPr>
              <a:t>tập </a:t>
            </a:r>
            <a:r>
              <a:rPr sz="1800" spc="-5" dirty="0">
                <a:latin typeface="Times New Roman"/>
                <a:cs typeface="Times New Roman"/>
              </a:rPr>
              <a:t>một)  Câu </a:t>
            </a:r>
            <a:r>
              <a:rPr sz="1800" spc="5" dirty="0">
                <a:latin typeface="Times New Roman"/>
                <a:cs typeface="Times New Roman"/>
              </a:rPr>
              <a:t>1: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spc="-10" dirty="0">
                <a:latin typeface="Times New Roman"/>
                <a:cs typeface="Times New Roman"/>
              </a:rPr>
              <a:t>văn trên </a:t>
            </a:r>
            <a:r>
              <a:rPr sz="1800" spc="-5" dirty="0">
                <a:latin typeface="Times New Roman"/>
                <a:cs typeface="Times New Roman"/>
              </a:rPr>
              <a:t>trích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spc="5" dirty="0">
                <a:latin typeface="Times New Roman"/>
                <a:cs typeface="Times New Roman"/>
              </a:rPr>
              <a:t>phẩm </a:t>
            </a:r>
            <a:r>
              <a:rPr sz="1800" dirty="0">
                <a:latin typeface="Times New Roman"/>
                <a:cs typeface="Times New Roman"/>
              </a:rPr>
              <a:t>nào?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 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ai?</a:t>
            </a:r>
          </a:p>
          <a:p>
            <a:pPr marL="12700" marR="5080" algn="just">
              <a:lnSpc>
                <a:spcPct val="124500"/>
              </a:lnSpc>
            </a:pP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2: </a:t>
            </a:r>
            <a:r>
              <a:rPr sz="1800" spc="-10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spc="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“đất </a:t>
            </a:r>
            <a:r>
              <a:rPr sz="1800" spc="-10" dirty="0">
                <a:latin typeface="Times New Roman"/>
                <a:cs typeface="Times New Roman"/>
              </a:rPr>
              <a:t>nào sao ấy, </a:t>
            </a:r>
            <a:r>
              <a:rPr sz="1800" dirty="0">
                <a:latin typeface="Times New Roman"/>
                <a:cs typeface="Times New Roman"/>
              </a:rPr>
              <a:t>đều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phân </a:t>
            </a:r>
            <a:r>
              <a:rPr sz="1800" dirty="0">
                <a:latin typeface="Times New Roman"/>
                <a:cs typeface="Times New Roman"/>
              </a:rPr>
              <a:t>biệt rõ </a:t>
            </a:r>
            <a:r>
              <a:rPr sz="1800" spc="-5" dirty="0">
                <a:latin typeface="Times New Roman"/>
                <a:cs typeface="Times New Roman"/>
              </a:rPr>
              <a:t>ràng, phương </a:t>
            </a:r>
            <a:r>
              <a:rPr sz="1800" spc="-15" dirty="0">
                <a:latin typeface="Times New Roman"/>
                <a:cs typeface="Times New Roman"/>
              </a:rPr>
              <a:t>Nam, </a:t>
            </a:r>
            <a:r>
              <a:rPr sz="1800" spc="5" dirty="0">
                <a:latin typeface="Times New Roman"/>
                <a:cs typeface="Times New Roman"/>
              </a:rPr>
              <a:t>phương </a:t>
            </a:r>
            <a:r>
              <a:rPr sz="1800" spc="10" dirty="0">
                <a:latin typeface="Times New Roman"/>
                <a:cs typeface="Times New Roman"/>
              </a:rPr>
              <a:t>Bắc  </a:t>
            </a:r>
            <a:r>
              <a:rPr sz="1800" dirty="0">
                <a:latin typeface="Times New Roman"/>
                <a:cs typeface="Times New Roman"/>
              </a:rPr>
              <a:t>chia </a:t>
            </a:r>
            <a:r>
              <a:rPr sz="1800" spc="-5" dirty="0">
                <a:latin typeface="Times New Roman"/>
                <a:cs typeface="Times New Roman"/>
              </a:rPr>
              <a:t>nhau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spc="-10" dirty="0">
                <a:latin typeface="Times New Roman"/>
                <a:cs typeface="Times New Roman"/>
              </a:rPr>
              <a:t>cai </a:t>
            </a:r>
            <a:r>
              <a:rPr sz="1800" dirty="0">
                <a:latin typeface="Times New Roman"/>
                <a:cs typeface="Times New Roman"/>
              </a:rPr>
              <a:t>trị” nhằm khẳng định </a:t>
            </a:r>
            <a:r>
              <a:rPr sz="1800" spc="-5" dirty="0">
                <a:latin typeface="Times New Roman"/>
                <a:cs typeface="Times New Roman"/>
              </a:rPr>
              <a:t>điều gì? </a:t>
            </a:r>
            <a:r>
              <a:rPr sz="1800" spc="-10" dirty="0">
                <a:latin typeface="Times New Roman"/>
                <a:cs typeface="Times New Roman"/>
              </a:rPr>
              <a:t>Hãy </a:t>
            </a:r>
            <a:r>
              <a:rPr sz="1800" spc="-5" dirty="0">
                <a:latin typeface="Times New Roman"/>
                <a:cs typeface="Times New Roman"/>
              </a:rPr>
              <a:t>chép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trong bài </a:t>
            </a:r>
            <a:r>
              <a:rPr sz="1800" spc="-5" dirty="0">
                <a:latin typeface="Times New Roman"/>
                <a:cs typeface="Times New Roman"/>
              </a:rPr>
              <a:t>thơ “Sông </a:t>
            </a:r>
            <a:r>
              <a:rPr sz="1800" spc="5" dirty="0">
                <a:latin typeface="Times New Roman"/>
                <a:cs typeface="Times New Roman"/>
              </a:rPr>
              <a:t>núi  nước </a:t>
            </a:r>
            <a:r>
              <a:rPr sz="1800" spc="-15" dirty="0">
                <a:latin typeface="Times New Roman"/>
                <a:cs typeface="Times New Roman"/>
              </a:rPr>
              <a:t>Nam”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10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 tương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3: </a:t>
            </a:r>
            <a:r>
              <a:rPr sz="1800" spc="-10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1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trên, </a:t>
            </a:r>
            <a:r>
              <a:rPr sz="1800" dirty="0">
                <a:latin typeface="Times New Roman"/>
                <a:cs typeface="Times New Roman"/>
              </a:rPr>
              <a:t>với những </a:t>
            </a:r>
            <a:r>
              <a:rPr sz="1800" spc="-5" dirty="0">
                <a:latin typeface="Times New Roman"/>
                <a:cs typeface="Times New Roman"/>
              </a:rPr>
              <a:t>hiểu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dirty="0">
                <a:latin typeface="Times New Roman"/>
                <a:cs typeface="Times New Roman"/>
              </a:rPr>
              <a:t>hội,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spc="5" dirty="0">
                <a:latin typeface="Times New Roman"/>
                <a:cs typeface="Times New Roman"/>
              </a:rPr>
              <a:t>hãy </a:t>
            </a:r>
            <a:r>
              <a:rPr sz="1800" spc="-5" dirty="0">
                <a:latin typeface="Times New Roman"/>
                <a:cs typeface="Times New Roman"/>
              </a:rPr>
              <a:t>trình </a:t>
            </a:r>
            <a:r>
              <a:rPr sz="1800" dirty="0">
                <a:latin typeface="Times New Roman"/>
                <a:cs typeface="Times New Roman"/>
              </a:rPr>
              <a:t>bày </a:t>
            </a:r>
            <a:r>
              <a:rPr sz="1800" spc="1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nghĩ </a:t>
            </a:r>
            <a:r>
              <a:rPr sz="1800" spc="-5" dirty="0">
                <a:latin typeface="Times New Roman"/>
                <a:cs typeface="Times New Roman"/>
              </a:rPr>
              <a:t>(khoảng  </a:t>
            </a:r>
            <a:r>
              <a:rPr sz="1800" spc="5" dirty="0">
                <a:latin typeface="Times New Roman"/>
                <a:cs typeface="Times New Roman"/>
              </a:rPr>
              <a:t>nửa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thi)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chiến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đêm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vệ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đảo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800" dirty="0">
                <a:latin typeface="Times New Roman"/>
                <a:cs typeface="Times New Roman"/>
              </a:rPr>
              <a:t>của dân </a:t>
            </a:r>
            <a:r>
              <a:rPr sz="1800" spc="-5" dirty="0">
                <a:latin typeface="Times New Roman"/>
                <a:cs typeface="Times New Roman"/>
              </a:rPr>
              <a:t>tộc.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b="1" dirty="0">
                <a:latin typeface="Times New Roman"/>
                <a:cs typeface="Times New Roman"/>
              </a:rPr>
              <a:t>* Gợi 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800" spc="10" dirty="0">
                <a:latin typeface="Times New Roman"/>
                <a:cs typeface="Times New Roman"/>
              </a:rPr>
              <a:t>1.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spc="-10" dirty="0">
                <a:latin typeface="Times New Roman"/>
                <a:cs typeface="Times New Roman"/>
              </a:rPr>
              <a:t>văn trên </a:t>
            </a:r>
            <a:r>
              <a:rPr sz="1800" spc="-5" dirty="0">
                <a:latin typeface="Times New Roman"/>
                <a:cs typeface="Times New Roman"/>
              </a:rPr>
              <a:t>trích </a:t>
            </a:r>
            <a:r>
              <a:rPr sz="1800" dirty="0">
                <a:latin typeface="Times New Roman"/>
                <a:cs typeface="Times New Roman"/>
              </a:rPr>
              <a:t>trong tác </a:t>
            </a:r>
            <a:r>
              <a:rPr sz="1800" spc="10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715" cy="5154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>
              <a:lnSpc>
                <a:spcPct val="124600"/>
              </a:lnSpc>
              <a:spcBef>
                <a:spcPts val="100"/>
              </a:spcBef>
              <a:buChar char="-"/>
              <a:tabLst>
                <a:tab pos="153035" algn="l"/>
              </a:tabLst>
            </a:pP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phái: </a:t>
            </a:r>
            <a:r>
              <a:rPr sz="1800" spc="-10" dirty="0">
                <a:latin typeface="Times New Roman"/>
                <a:cs typeface="Times New Roman"/>
              </a:rPr>
              <a:t>Nhóm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5" dirty="0">
                <a:latin typeface="Times New Roman"/>
                <a:cs typeface="Times New Roman"/>
              </a:rPr>
              <a:t>dòng họ </a:t>
            </a:r>
            <a:r>
              <a:rPr sz="1800" spc="-10" dirty="0">
                <a:latin typeface="Times New Roman"/>
                <a:cs typeface="Times New Roman"/>
              </a:rPr>
              <a:t>Ngô Thì,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spc="-20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hai tác giả </a:t>
            </a:r>
            <a:r>
              <a:rPr sz="1800" spc="-5" dirty="0">
                <a:latin typeface="Times New Roman"/>
                <a:cs typeface="Times New Roman"/>
              </a:rPr>
              <a:t>chính 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Thì </a:t>
            </a:r>
            <a:r>
              <a:rPr sz="1800" dirty="0">
                <a:latin typeface="Times New Roman"/>
                <a:cs typeface="Times New Roman"/>
              </a:rPr>
              <a:t>Chí, </a:t>
            </a:r>
            <a:r>
              <a:rPr sz="1800" spc="-10" dirty="0">
                <a:latin typeface="Times New Roman"/>
                <a:cs typeface="Times New Roman"/>
              </a:rPr>
              <a:t>và Ngô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10" dirty="0">
                <a:latin typeface="Times New Roman"/>
                <a:cs typeface="Times New Roman"/>
              </a:rPr>
              <a:t>2.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-"/>
              <a:tabLst>
                <a:tab pos="165100" algn="l"/>
              </a:tabLst>
            </a:pPr>
            <a:r>
              <a:rPr sz="1800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vua nói </a:t>
            </a:r>
            <a:r>
              <a:rPr sz="1800" spc="5" dirty="0">
                <a:latin typeface="Times New Roman"/>
                <a:cs typeface="Times New Roman"/>
              </a:rPr>
              <a:t>đất </a:t>
            </a:r>
            <a:r>
              <a:rPr sz="1800" dirty="0">
                <a:latin typeface="Times New Roman"/>
                <a:cs typeface="Times New Roman"/>
              </a:rPr>
              <a:t>nào </a:t>
            </a:r>
            <a:r>
              <a:rPr sz="1800" spc="-10" dirty="0">
                <a:latin typeface="Times New Roman"/>
                <a:cs typeface="Times New Roman"/>
              </a:rPr>
              <a:t>sao </a:t>
            </a:r>
            <a:r>
              <a:rPr sz="1800" spc="-20" dirty="0">
                <a:latin typeface="Times New Roman"/>
                <a:cs typeface="Times New Roman"/>
              </a:rPr>
              <a:t>ấy, </a:t>
            </a:r>
            <a:r>
              <a:rPr sz="1800" dirty="0">
                <a:latin typeface="Times New Roman"/>
                <a:cs typeface="Times New Roman"/>
              </a:rPr>
              <a:t>đều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phân </a:t>
            </a:r>
            <a:r>
              <a:rPr sz="1800" spc="-5" dirty="0">
                <a:latin typeface="Times New Roman"/>
                <a:cs typeface="Times New Roman"/>
              </a:rPr>
              <a:t>biệt </a:t>
            </a:r>
            <a:r>
              <a:rPr sz="1800" spc="-15" dirty="0">
                <a:latin typeface="Times New Roman"/>
                <a:cs typeface="Times New Roman"/>
              </a:rPr>
              <a:t>rõ </a:t>
            </a:r>
            <a:r>
              <a:rPr sz="1800" spc="-10" dirty="0">
                <a:latin typeface="Times New Roman"/>
                <a:cs typeface="Times New Roman"/>
              </a:rPr>
              <a:t>ràng, </a:t>
            </a:r>
            <a:r>
              <a:rPr sz="1800" dirty="0">
                <a:latin typeface="Times New Roman"/>
                <a:cs typeface="Times New Roman"/>
              </a:rPr>
              <a:t>phương </a:t>
            </a:r>
            <a:r>
              <a:rPr sz="1800" spc="-10" dirty="0">
                <a:latin typeface="Times New Roman"/>
                <a:cs typeface="Times New Roman"/>
              </a:rPr>
              <a:t>Nam, </a:t>
            </a:r>
            <a:r>
              <a:rPr sz="1800" dirty="0">
                <a:latin typeface="Times New Roman"/>
                <a:cs typeface="Times New Roman"/>
              </a:rPr>
              <a:t>phương </a:t>
            </a:r>
            <a:r>
              <a:rPr sz="1800" spc="10" dirty="0">
                <a:latin typeface="Times New Roman"/>
                <a:cs typeface="Times New Roman"/>
              </a:rPr>
              <a:t>Bắc </a:t>
            </a:r>
            <a:r>
              <a:rPr sz="1800" dirty="0">
                <a:latin typeface="Times New Roman"/>
                <a:cs typeface="Times New Roman"/>
              </a:rPr>
              <a:t>chia  nhau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spc="-10" dirty="0">
                <a:latin typeface="Times New Roman"/>
                <a:cs typeface="Times New Roman"/>
              </a:rPr>
              <a:t>cai </a:t>
            </a:r>
            <a:r>
              <a:rPr sz="1800" dirty="0">
                <a:latin typeface="Times New Roman"/>
                <a:cs typeface="Times New Roman"/>
              </a:rPr>
              <a:t>trị” nhằm khẳng định: </a:t>
            </a:r>
            <a:r>
              <a:rPr sz="1800" spc="5" dirty="0">
                <a:latin typeface="Times New Roman"/>
                <a:cs typeface="Times New Roman"/>
              </a:rPr>
              <a:t>Chủ </a:t>
            </a:r>
            <a:r>
              <a:rPr sz="1800" spc="-10" dirty="0">
                <a:latin typeface="Times New Roman"/>
                <a:cs typeface="Times New Roman"/>
              </a:rPr>
              <a:t>quyền </a:t>
            </a:r>
            <a:r>
              <a:rPr sz="1800" spc="5" dirty="0">
                <a:latin typeface="Times New Roman"/>
                <a:cs typeface="Times New Roman"/>
              </a:rPr>
              <a:t>độc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lãnh </a:t>
            </a:r>
            <a:r>
              <a:rPr sz="1800" spc="-5" dirty="0">
                <a:latin typeface="Times New Roman"/>
                <a:cs typeface="Times New Roman"/>
              </a:rPr>
              <a:t>thổ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tộc đã được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định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20"/>
              </a:spcBef>
            </a:pPr>
            <a:r>
              <a:rPr sz="1800" dirty="0">
                <a:latin typeface="Times New Roman"/>
                <a:cs typeface="Times New Roman"/>
              </a:rPr>
              <a:t>rõ từ </a:t>
            </a:r>
            <a:r>
              <a:rPr sz="1800" spc="-5" dirty="0">
                <a:latin typeface="Times New Roman"/>
                <a:cs typeface="Times New Roman"/>
              </a:rPr>
              <a:t>xưa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10" dirty="0">
                <a:latin typeface="Times New Roman"/>
                <a:cs typeface="Times New Roman"/>
              </a:rPr>
              <a:t>nay.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spc="-15" dirty="0">
                <a:latin typeface="Times New Roman"/>
                <a:cs typeface="Times New Roman"/>
              </a:rPr>
              <a:t>này, </a:t>
            </a:r>
            <a:r>
              <a:rPr sz="1800" dirty="0">
                <a:latin typeface="Times New Roman"/>
                <a:cs typeface="Times New Roman"/>
              </a:rPr>
              <a:t>Quang Trung </a:t>
            </a:r>
            <a:r>
              <a:rPr sz="1800" spc="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khơi dậy </a:t>
            </a:r>
            <a:r>
              <a:rPr sz="1800" spc="5" dirty="0">
                <a:latin typeface="Times New Roman"/>
                <a:cs typeface="Times New Roman"/>
              </a:rPr>
              <a:t>lòng </a:t>
            </a:r>
            <a:r>
              <a:rPr sz="1800" spc="-1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hào, </a:t>
            </a:r>
            <a:r>
              <a:rPr sz="1800" spc="-1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dân  tộc cho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tướng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sĩ.</a:t>
            </a:r>
            <a:endParaRPr sz="1800" dirty="0">
              <a:latin typeface="Times New Roman"/>
              <a:cs typeface="Times New Roman"/>
            </a:endParaRPr>
          </a:p>
          <a:p>
            <a:pPr marL="12700" marR="1449705">
              <a:lnSpc>
                <a:spcPts val="2690"/>
              </a:lnSpc>
              <a:spcBef>
                <a:spcPts val="175"/>
              </a:spcBef>
              <a:buChar char="-"/>
              <a:tabLst>
                <a:tab pos="147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Hai câu </a:t>
            </a:r>
            <a:r>
              <a:rPr sz="1800" dirty="0">
                <a:latin typeface="Times New Roman"/>
                <a:cs typeface="Times New Roman"/>
              </a:rPr>
              <a:t>thơ trong bài </a:t>
            </a:r>
            <a:r>
              <a:rPr sz="1800" spc="-5" dirty="0">
                <a:latin typeface="Times New Roman"/>
                <a:cs typeface="Times New Roman"/>
              </a:rPr>
              <a:t>thơ “Sông </a:t>
            </a:r>
            <a:r>
              <a:rPr sz="1800" spc="5" dirty="0">
                <a:latin typeface="Times New Roman"/>
                <a:cs typeface="Times New Roman"/>
              </a:rPr>
              <a:t>núi nước </a:t>
            </a:r>
            <a:r>
              <a:rPr sz="1800" spc="-15" dirty="0">
                <a:latin typeface="Times New Roman"/>
                <a:cs typeface="Times New Roman"/>
              </a:rPr>
              <a:t>Nam”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10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5" dirty="0">
                <a:latin typeface="Times New Roman"/>
                <a:cs typeface="Times New Roman"/>
              </a:rPr>
              <a:t>tương </a:t>
            </a:r>
            <a:r>
              <a:rPr sz="1800" spc="10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là:  Phiên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âm: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“Nam </a:t>
            </a:r>
            <a:r>
              <a:rPr sz="1800" spc="10" dirty="0">
                <a:latin typeface="Times New Roman"/>
                <a:cs typeface="Times New Roman"/>
              </a:rPr>
              <a:t>quốc </a:t>
            </a:r>
            <a:r>
              <a:rPr sz="1800" spc="-5" dirty="0">
                <a:latin typeface="Times New Roman"/>
                <a:cs typeface="Times New Roman"/>
              </a:rPr>
              <a:t>sơn </a:t>
            </a:r>
            <a:r>
              <a:rPr sz="1800" spc="5" dirty="0">
                <a:latin typeface="Times New Roman"/>
                <a:cs typeface="Times New Roman"/>
              </a:rPr>
              <a:t>hà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10" dirty="0">
                <a:latin typeface="Times New Roman"/>
                <a:cs typeface="Times New Roman"/>
              </a:rPr>
              <a:t>đế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</a:t>
            </a:r>
            <a:endParaRPr sz="1800" dirty="0">
              <a:latin typeface="Times New Roman"/>
              <a:cs typeface="Times New Roman"/>
            </a:endParaRPr>
          </a:p>
          <a:p>
            <a:pPr marL="12700" marR="5022850" indent="57785">
              <a:lnSpc>
                <a:spcPct val="124400"/>
              </a:lnSpc>
              <a:spcBef>
                <a:spcPts val="5"/>
              </a:spcBef>
            </a:pPr>
            <a:r>
              <a:rPr sz="1800" spc="-10" dirty="0">
                <a:latin typeface="Times New Roman"/>
                <a:cs typeface="Times New Roman"/>
              </a:rPr>
              <a:t>Tiệt </a:t>
            </a:r>
            <a:r>
              <a:rPr sz="1800" dirty="0">
                <a:latin typeface="Times New Roman"/>
                <a:cs typeface="Times New Roman"/>
              </a:rPr>
              <a:t>nhiên định </a:t>
            </a:r>
            <a:r>
              <a:rPr sz="1800" spc="-5" dirty="0">
                <a:latin typeface="Times New Roman"/>
                <a:cs typeface="Times New Roman"/>
              </a:rPr>
              <a:t>phận tại thiên thư”  Dịch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thơ:</a:t>
            </a:r>
            <a:endParaRPr sz="1800" dirty="0">
              <a:latin typeface="Times New Roman"/>
              <a:cs typeface="Times New Roman"/>
            </a:endParaRPr>
          </a:p>
          <a:p>
            <a:pPr marL="70485" marR="5234305" indent="-58419">
              <a:lnSpc>
                <a:spcPts val="2720"/>
              </a:lnSpc>
              <a:spcBef>
                <a:spcPts val="150"/>
              </a:spcBef>
            </a:pPr>
            <a:r>
              <a:rPr sz="1800" dirty="0">
                <a:latin typeface="Times New Roman"/>
                <a:cs typeface="Times New Roman"/>
              </a:rPr>
              <a:t>“Sông </a:t>
            </a:r>
            <a:r>
              <a:rPr sz="1800" spc="-5" dirty="0">
                <a:latin typeface="Times New Roman"/>
                <a:cs typeface="Times New Roman"/>
              </a:rPr>
              <a:t>núi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 Vằng </a:t>
            </a:r>
            <a:r>
              <a:rPr sz="1800" spc="-10" dirty="0">
                <a:latin typeface="Times New Roman"/>
                <a:cs typeface="Times New Roman"/>
              </a:rPr>
              <a:t>vặc sách </a:t>
            </a:r>
            <a:r>
              <a:rPr sz="1800" spc="5" dirty="0">
                <a:latin typeface="Times New Roman"/>
                <a:cs typeface="Times New Roman"/>
              </a:rPr>
              <a:t>trời </a:t>
            </a:r>
            <a:r>
              <a:rPr sz="1800" spc="-10" dirty="0">
                <a:latin typeface="Times New Roman"/>
                <a:cs typeface="Times New Roman"/>
              </a:rPr>
              <a:t>chia </a:t>
            </a:r>
            <a:r>
              <a:rPr sz="1800" spc="-5" dirty="0">
                <a:latin typeface="Times New Roman"/>
                <a:cs typeface="Times New Roman"/>
              </a:rPr>
              <a:t>xứ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sở”</a:t>
            </a: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spc="5" dirty="0">
                <a:latin typeface="Times New Roman"/>
                <a:cs typeface="Times New Roman"/>
              </a:rPr>
              <a:t>3. </a:t>
            </a:r>
            <a:r>
              <a:rPr sz="1800" spc="-10" dirty="0">
                <a:latin typeface="Times New Roman"/>
                <a:cs typeface="Times New Roman"/>
              </a:rPr>
              <a:t>Gợi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ý: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1984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500"/>
              </a:lnSpc>
              <a:spcBef>
                <a:spcPts val="100"/>
              </a:spcBef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Bảo vệ </a:t>
            </a:r>
            <a:r>
              <a:rPr sz="1800" dirty="0">
                <a:latin typeface="Times New Roman"/>
                <a:cs typeface="Times New Roman"/>
              </a:rPr>
              <a:t>lãnh thổ, </a:t>
            </a:r>
            <a:r>
              <a:rPr sz="1800" spc="-10" dirty="0">
                <a:latin typeface="Times New Roman"/>
                <a:cs typeface="Times New Roman"/>
              </a:rPr>
              <a:t>chủ quyền </a:t>
            </a:r>
            <a:r>
              <a:rPr sz="1800" dirty="0">
                <a:latin typeface="Times New Roman"/>
                <a:cs typeface="Times New Roman"/>
              </a:rPr>
              <a:t>độc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trách nhiệm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bổn </a:t>
            </a:r>
            <a:r>
              <a:rPr sz="1800" spc="-5" dirty="0">
                <a:latin typeface="Times New Roman"/>
                <a:cs typeface="Times New Roman"/>
              </a:rPr>
              <a:t>phận </a:t>
            </a:r>
            <a:r>
              <a:rPr sz="1800" spc="-10" dirty="0">
                <a:latin typeface="Times New Roman"/>
                <a:cs typeface="Times New Roman"/>
              </a:rPr>
              <a:t>của mỗi </a:t>
            </a:r>
            <a:r>
              <a:rPr sz="1800" dirty="0">
                <a:latin typeface="Times New Roman"/>
                <a:cs typeface="Times New Roman"/>
              </a:rPr>
              <a:t>người  dân Việt </a:t>
            </a:r>
            <a:r>
              <a:rPr sz="1800" spc="-15" dirty="0">
                <a:latin typeface="Times New Roman"/>
                <a:cs typeface="Times New Roman"/>
              </a:rPr>
              <a:t>Nam. </a:t>
            </a:r>
            <a:r>
              <a:rPr sz="1800" spc="-5" dirty="0">
                <a:latin typeface="Times New Roman"/>
                <a:cs typeface="Times New Roman"/>
              </a:rPr>
              <a:t>Nó </a:t>
            </a:r>
            <a:r>
              <a:rPr sz="1800" dirty="0">
                <a:latin typeface="Times New Roman"/>
                <a:cs typeface="Times New Roman"/>
              </a:rPr>
              <a:t>là biểu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hùng hồn </a:t>
            </a:r>
            <a:r>
              <a:rPr sz="1800" spc="-1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dirty="0">
                <a:latin typeface="Times New Roman"/>
                <a:cs typeface="Times New Roman"/>
              </a:rPr>
              <a:t>thống </a:t>
            </a:r>
            <a:r>
              <a:rPr sz="1800" spc="-20" dirty="0">
                <a:latin typeface="Times New Roman"/>
                <a:cs typeface="Times New Roman"/>
              </a:rPr>
              <a:t>yêu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của dân </a:t>
            </a:r>
            <a:r>
              <a:rPr sz="1800" spc="5" dirty="0">
                <a:latin typeface="Times New Roman"/>
                <a:cs typeface="Times New Roman"/>
              </a:rPr>
              <a:t>tộc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đất 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giặc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xâm.</a:t>
            </a:r>
            <a:endParaRPr sz="1800" dirty="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24400"/>
              </a:lnSpc>
              <a:spcBef>
                <a:spcPts val="5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đêm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vệ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đảo</a:t>
            </a:r>
            <a:r>
              <a:rPr sz="1800" spc="-5" dirty="0">
                <a:latin typeface="Times New Roman"/>
                <a:cs typeface="Times New Roman"/>
              </a:rPr>
              <a:t> thiêng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tộc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  </a:t>
            </a:r>
            <a:r>
              <a:rPr sz="1800" spc="5" dirty="0">
                <a:latin typeface="Times New Roman"/>
                <a:cs typeface="Times New Roman"/>
              </a:rPr>
              <a:t>huy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spc="5" dirty="0">
                <a:latin typeface="Times New Roman"/>
                <a:cs typeface="Times New Roman"/>
              </a:rPr>
              <a:t>thống </a:t>
            </a:r>
            <a:r>
              <a:rPr sz="1800" spc="-20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nước, bảo </a:t>
            </a:r>
            <a:r>
              <a:rPr sz="1800" spc="-20" dirty="0">
                <a:latin typeface="Times New Roman"/>
                <a:cs typeface="Times New Roman"/>
              </a:rPr>
              <a:t>vệ </a:t>
            </a:r>
            <a:r>
              <a:rPr sz="1800" spc="5" dirty="0">
                <a:latin typeface="Times New Roman"/>
                <a:cs typeface="Times New Roman"/>
              </a:rPr>
              <a:t>non </a:t>
            </a:r>
            <a:r>
              <a:rPr sz="1800" spc="-5" dirty="0">
                <a:latin typeface="Times New Roman"/>
                <a:cs typeface="Times New Roman"/>
              </a:rPr>
              <a:t>sông </a:t>
            </a:r>
            <a:r>
              <a:rPr sz="1800" dirty="0">
                <a:latin typeface="Times New Roman"/>
                <a:cs typeface="Times New Roman"/>
              </a:rPr>
              <a:t>gấm </a:t>
            </a:r>
            <a:r>
              <a:rPr sz="1800" spc="-5" dirty="0">
                <a:latin typeface="Times New Roman"/>
                <a:cs typeface="Times New Roman"/>
              </a:rPr>
              <a:t>vóc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Tổ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quốc.</a:t>
            </a:r>
          </a:p>
          <a:p>
            <a:pPr marL="12700" marR="10160" algn="just">
              <a:lnSpc>
                <a:spcPct val="124600"/>
              </a:lnSpc>
              <a:spcBef>
                <a:spcPts val="20"/>
              </a:spcBef>
              <a:buChar char="-"/>
              <a:tabLst>
                <a:tab pos="153035" algn="l"/>
              </a:tabLst>
            </a:pP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người lính </a:t>
            </a:r>
            <a:r>
              <a:rPr sz="1800" dirty="0">
                <a:latin typeface="Times New Roman"/>
                <a:cs typeface="Times New Roman"/>
              </a:rPr>
              <a:t>đang </a:t>
            </a:r>
            <a:r>
              <a:rPr sz="1800" spc="-5" dirty="0">
                <a:latin typeface="Times New Roman"/>
                <a:cs typeface="Times New Roman"/>
              </a:rPr>
              <a:t>canh </a:t>
            </a:r>
            <a:r>
              <a:rPr sz="1800" spc="-10" dirty="0">
                <a:latin typeface="Times New Roman"/>
                <a:cs typeface="Times New Roman"/>
              </a:rPr>
              <a:t>giữ </a:t>
            </a:r>
            <a:r>
              <a:rPr sz="1800" dirty="0">
                <a:latin typeface="Times New Roman"/>
                <a:cs typeface="Times New Roman"/>
              </a:rPr>
              <a:t>biển đảo của đất nước </a:t>
            </a:r>
            <a:r>
              <a:rPr sz="1800" spc="-10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mình </a:t>
            </a:r>
            <a:r>
              <a:rPr sz="1800" spc="5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 của người </a:t>
            </a:r>
            <a:r>
              <a:rPr sz="1800" spc="-10" dirty="0">
                <a:latin typeface="Times New Roman"/>
                <a:cs typeface="Times New Roman"/>
              </a:rPr>
              <a:t>lính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cuộc </a:t>
            </a:r>
            <a:r>
              <a:rPr sz="1800" spc="-10" dirty="0">
                <a:latin typeface="Times New Roman"/>
                <a:cs typeface="Times New Roman"/>
              </a:rPr>
              <a:t>kháng </a:t>
            </a:r>
            <a:r>
              <a:rPr sz="1800" dirty="0">
                <a:latin typeface="Times New Roman"/>
                <a:cs typeface="Times New Roman"/>
              </a:rPr>
              <a:t>chiến chống thực dân Pháp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10" dirty="0">
                <a:latin typeface="Times New Roman"/>
                <a:cs typeface="Times New Roman"/>
              </a:rPr>
              <a:t>đế </a:t>
            </a:r>
            <a:r>
              <a:rPr sz="1800" dirty="0">
                <a:latin typeface="Times New Roman"/>
                <a:cs typeface="Times New Roman"/>
              </a:rPr>
              <a:t>quốc </a:t>
            </a:r>
            <a:r>
              <a:rPr sz="1800" spc="-15" dirty="0">
                <a:latin typeface="Times New Roman"/>
                <a:cs typeface="Times New Roman"/>
              </a:rPr>
              <a:t>Mỹ.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là:</a:t>
            </a: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Họ </a:t>
            </a:r>
            <a:r>
              <a:rPr sz="1800" spc="-10" dirty="0">
                <a:latin typeface="Times New Roman"/>
                <a:cs typeface="Times New Roman"/>
              </a:rPr>
              <a:t>mang </a:t>
            </a:r>
            <a:r>
              <a:rPr sz="1800" spc="5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chất </a:t>
            </a:r>
            <a:r>
              <a:rPr sz="1800" spc="5" dirty="0">
                <a:latin typeface="Times New Roman"/>
                <a:cs typeface="Times New Roman"/>
              </a:rPr>
              <a:t>tốt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lính </a:t>
            </a:r>
            <a:r>
              <a:rPr sz="1800" spc="-10" dirty="0">
                <a:latin typeface="Times New Roman"/>
                <a:cs typeface="Times New Roman"/>
              </a:rPr>
              <a:t>cách mạng, </a:t>
            </a:r>
            <a:r>
              <a:rPr sz="1800" dirty="0">
                <a:latin typeface="Times New Roman"/>
                <a:cs typeface="Times New Roman"/>
              </a:rPr>
              <a:t>sống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lý tưởng,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“lương </a:t>
            </a:r>
            <a:r>
              <a:rPr sz="1800" dirty="0">
                <a:latin typeface="Times New Roman"/>
                <a:cs typeface="Times New Roman"/>
              </a:rPr>
              <a:t>tri,  </a:t>
            </a:r>
            <a:r>
              <a:rPr sz="1800" spc="5" dirty="0">
                <a:latin typeface="Times New Roman"/>
                <a:cs typeface="Times New Roman"/>
              </a:rPr>
              <a:t>lương </a:t>
            </a:r>
            <a:r>
              <a:rPr sz="1800" spc="-10" dirty="0">
                <a:latin typeface="Times New Roman"/>
                <a:cs typeface="Times New Roman"/>
              </a:rPr>
              <a:t>năng”, </a:t>
            </a:r>
            <a:r>
              <a:rPr sz="1800" dirty="0">
                <a:latin typeface="Times New Roman"/>
                <a:cs typeface="Times New Roman"/>
              </a:rPr>
              <a:t>vượt </a:t>
            </a:r>
            <a:r>
              <a:rPr sz="1800" spc="-1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khó khăn (xa gia </a:t>
            </a:r>
            <a:r>
              <a:rPr sz="1800" spc="5" dirty="0">
                <a:latin typeface="Times New Roman"/>
                <a:cs typeface="Times New Roman"/>
              </a:rPr>
              <a:t>đình, quê </a:t>
            </a:r>
            <a:r>
              <a:rPr sz="1800" spc="-10" dirty="0">
                <a:latin typeface="Times New Roman"/>
                <a:cs typeface="Times New Roman"/>
              </a:rPr>
              <a:t>hương, </a:t>
            </a:r>
            <a:r>
              <a:rPr sz="1800" spc="10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5" dirty="0">
                <a:latin typeface="Times New Roman"/>
                <a:cs typeface="Times New Roman"/>
              </a:rPr>
              <a:t>nơi </a:t>
            </a:r>
            <a:r>
              <a:rPr sz="1800" spc="-5" dirty="0">
                <a:latin typeface="Times New Roman"/>
                <a:cs typeface="Times New Roman"/>
              </a:rPr>
              <a:t>có khí </a:t>
            </a:r>
            <a:r>
              <a:rPr sz="1800" dirty="0">
                <a:latin typeface="Times New Roman"/>
                <a:cs typeface="Times New Roman"/>
              </a:rPr>
              <a:t>hậu </a:t>
            </a:r>
            <a:r>
              <a:rPr sz="1800" spc="-5" dirty="0">
                <a:latin typeface="Times New Roman"/>
                <a:cs typeface="Times New Roman"/>
              </a:rPr>
              <a:t>khắc  nghiệt,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thốn..)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tay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súng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vệ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trách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cao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mà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cảm,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gan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Đặc </a:t>
            </a:r>
            <a:r>
              <a:rPr sz="1800" dirty="0">
                <a:latin typeface="Times New Roman"/>
                <a:cs typeface="Times New Roman"/>
              </a:rPr>
              <a:t>biệt là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dũng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vượt lên chính </a:t>
            </a:r>
            <a:r>
              <a:rPr sz="1800" spc="-10" dirty="0" err="1">
                <a:latin typeface="Times New Roman"/>
                <a:cs typeface="Times New Roman"/>
              </a:rPr>
              <a:t>mình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10" dirty="0" err="1">
                <a:latin typeface="Times New Roman"/>
                <a:cs typeface="Times New Roman"/>
              </a:rPr>
              <a:t>để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ngày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đêm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đảo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spc="5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nhiệm </a:t>
            </a:r>
            <a:r>
              <a:rPr sz="1800" spc="-10" dirty="0">
                <a:latin typeface="Times New Roman"/>
                <a:cs typeface="Times New Roman"/>
              </a:rPr>
              <a:t>vụ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Đảng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Nhà </a:t>
            </a:r>
            <a:r>
              <a:rPr sz="1800" spc="10" dirty="0">
                <a:latin typeface="Times New Roman"/>
                <a:cs typeface="Times New Roman"/>
              </a:rPr>
              <a:t>nước </a:t>
            </a:r>
            <a:r>
              <a:rPr sz="1800" spc="-5" dirty="0">
                <a:latin typeface="Times New Roman"/>
                <a:cs typeface="Times New Roman"/>
              </a:rPr>
              <a:t>giao </a:t>
            </a:r>
            <a:r>
              <a:rPr sz="1800" dirty="0">
                <a:latin typeface="Times New Roman"/>
                <a:cs typeface="Times New Roman"/>
              </a:rPr>
              <a:t>phó. Họ là những  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gắn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sẻ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“đồng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lớn”.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còn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trẻ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trung,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yêu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đời;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cách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500"/>
              </a:lnSpc>
            </a:pPr>
            <a:r>
              <a:rPr sz="1800" dirty="0">
                <a:latin typeface="Times New Roman"/>
                <a:cs typeface="Times New Roman"/>
              </a:rPr>
              <a:t>sống hiện đại;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tri </a:t>
            </a:r>
            <a:r>
              <a:rPr sz="1800" spc="5" dirty="0">
                <a:latin typeface="Times New Roman"/>
                <a:cs typeface="Times New Roman"/>
              </a:rPr>
              <a:t>thức </a:t>
            </a:r>
            <a:r>
              <a:rPr sz="1800" spc="-5" dirty="0">
                <a:latin typeface="Times New Roman"/>
                <a:cs typeface="Times New Roman"/>
              </a:rPr>
              <a:t>khoa học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đặc biệt biết </a:t>
            </a:r>
            <a:r>
              <a:rPr sz="1800" spc="-10" dirty="0">
                <a:latin typeface="Times New Roman"/>
                <a:cs typeface="Times New Roman"/>
              </a:rPr>
              <a:t>vận </a:t>
            </a:r>
            <a:r>
              <a:rPr sz="1800" spc="5" dirty="0">
                <a:latin typeface="Times New Roman"/>
                <a:cs typeface="Times New Roman"/>
              </a:rPr>
              <a:t>dụng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spc="-10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những tri thức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spc="5" dirty="0">
                <a:latin typeface="Times New Roman"/>
                <a:cs typeface="Times New Roman"/>
              </a:rPr>
              <a:t>từ 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còn ngồi trên ghế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trường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vệ </a:t>
            </a:r>
            <a:r>
              <a:rPr sz="1800" dirty="0">
                <a:latin typeface="Times New Roman"/>
                <a:cs typeface="Times New Roman"/>
              </a:rPr>
              <a:t>biển </a:t>
            </a:r>
            <a:r>
              <a:rPr sz="1800" spc="-10" dirty="0">
                <a:latin typeface="Times New Roman"/>
                <a:cs typeface="Times New Roman"/>
              </a:rPr>
              <a:t>đảo </a:t>
            </a:r>
            <a:r>
              <a:rPr sz="1800" dirty="0">
                <a:latin typeface="Times New Roman"/>
                <a:cs typeface="Times New Roman"/>
              </a:rPr>
              <a:t>của đất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8809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500"/>
              </a:lnSpc>
              <a:spcBef>
                <a:spcPts val="10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Đảng, </a:t>
            </a:r>
            <a:r>
              <a:rPr sz="1800" dirty="0">
                <a:latin typeface="Times New Roman"/>
                <a:cs typeface="Times New Roman"/>
              </a:rPr>
              <a:t>Nhà nước, </a:t>
            </a:r>
            <a:r>
              <a:rPr sz="1800" spc="-1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dân đều hướng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spc="5" dirty="0">
                <a:latin typeface="Times New Roman"/>
                <a:cs typeface="Times New Roman"/>
              </a:rPr>
              <a:t>họ </a:t>
            </a:r>
            <a:r>
              <a:rPr sz="1800" spc="-5" dirty="0">
                <a:latin typeface="Times New Roman"/>
                <a:cs typeface="Times New Roman"/>
              </a:rPr>
              <a:t>với tấm </a:t>
            </a:r>
            <a:r>
              <a:rPr sz="1800" spc="5" dirty="0">
                <a:latin typeface="Times New Roman"/>
                <a:cs typeface="Times New Roman"/>
              </a:rPr>
              <a:t>lòng </a:t>
            </a:r>
            <a:r>
              <a:rPr sz="1800" spc="-15" dirty="0">
                <a:latin typeface="Times New Roman"/>
                <a:cs typeface="Times New Roman"/>
              </a:rPr>
              <a:t>mến </a:t>
            </a:r>
            <a:r>
              <a:rPr sz="1800" spc="-10" dirty="0">
                <a:latin typeface="Times New Roman"/>
                <a:cs typeface="Times New Roman"/>
              </a:rPr>
              <a:t>yêu,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ơn, </a:t>
            </a:r>
            <a:r>
              <a:rPr sz="1800" dirty="0">
                <a:latin typeface="Times New Roman"/>
                <a:cs typeface="Times New Roman"/>
              </a:rPr>
              <a:t>chia sẻ  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 chính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sách</a:t>
            </a:r>
            <a:r>
              <a:rPr sz="1800" dirty="0">
                <a:latin typeface="Times New Roman"/>
                <a:cs typeface="Times New Roman"/>
              </a:rPr>
              <a:t> đãi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đảo</a:t>
            </a:r>
            <a:r>
              <a:rPr sz="1800" spc="-10" dirty="0">
                <a:latin typeface="Times New Roman"/>
                <a:cs typeface="Times New Roman"/>
              </a:rPr>
              <a:t> xa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  thân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họ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ngành,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nước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hỏi,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 </a:t>
            </a:r>
            <a:r>
              <a:rPr sz="1800" spc="-5" dirty="0">
                <a:latin typeface="Times New Roman"/>
                <a:cs typeface="Times New Roman"/>
              </a:rPr>
              <a:t>viên </a:t>
            </a:r>
            <a:r>
              <a:rPr sz="1800" spc="10" dirty="0">
                <a:latin typeface="Times New Roman"/>
                <a:cs typeface="Times New Roman"/>
              </a:rPr>
              <a:t>họ, </a:t>
            </a:r>
            <a:r>
              <a:rPr sz="1800" dirty="0">
                <a:latin typeface="Times New Roman"/>
                <a:cs typeface="Times New Roman"/>
              </a:rPr>
              <a:t>đặc </a:t>
            </a:r>
            <a:r>
              <a:rPr sz="1800" spc="-5" dirty="0">
                <a:latin typeface="Times New Roman"/>
                <a:cs typeface="Times New Roman"/>
              </a:rPr>
              <a:t>biệt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 ngày </a:t>
            </a:r>
            <a:r>
              <a:rPr sz="1800" spc="10" dirty="0">
                <a:latin typeface="Times New Roman"/>
                <a:cs typeface="Times New Roman"/>
              </a:rPr>
              <a:t>lễ,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tết...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10"/>
              </a:lnSpc>
              <a:spcBef>
                <a:spcPts val="160"/>
              </a:spcBef>
              <a:buChar char="-"/>
              <a:tabLst>
                <a:tab pos="156210" algn="l"/>
              </a:tabLst>
            </a:pP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5" dirty="0">
                <a:latin typeface="Times New Roman"/>
                <a:cs typeface="Times New Roman"/>
              </a:rPr>
              <a:t>sinh liên </a:t>
            </a:r>
            <a:r>
              <a:rPr sz="1800" spc="10" dirty="0">
                <a:latin typeface="Times New Roman"/>
                <a:cs typeface="Times New Roman"/>
              </a:rPr>
              <a:t>hệ </a:t>
            </a:r>
            <a:r>
              <a:rPr sz="1800" spc="-5" dirty="0">
                <a:latin typeface="Times New Roman"/>
                <a:cs typeface="Times New Roman"/>
              </a:rPr>
              <a:t>tình cảm </a:t>
            </a:r>
            <a:r>
              <a:rPr sz="1800" spc="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em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trường em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đang </a:t>
            </a:r>
            <a:r>
              <a:rPr sz="1800" spc="-5" dirty="0">
                <a:latin typeface="Times New Roman"/>
                <a:cs typeface="Times New Roman"/>
              </a:rPr>
              <a:t>canh  giữ </a:t>
            </a:r>
            <a:r>
              <a:rPr sz="1800" dirty="0">
                <a:latin typeface="Times New Roman"/>
                <a:cs typeface="Times New Roman"/>
              </a:rPr>
              <a:t>biển đảo </a:t>
            </a:r>
            <a:r>
              <a:rPr sz="1800" spc="-10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373"/>
            <a:ext cx="8258809" cy="54838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 số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spcBef>
                <a:spcPts val="130"/>
              </a:spcBef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10" dirty="0">
                <a:latin typeface="Times New Roman"/>
                <a:cs typeface="Times New Roman"/>
              </a:rPr>
              <a:t>“Hoàng 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chí - </a:t>
            </a:r>
            <a:r>
              <a:rPr sz="1800" spc="-10" dirty="0">
                <a:latin typeface="Times New Roman"/>
                <a:cs typeface="Times New Roman"/>
              </a:rPr>
              <a:t>Hồi </a:t>
            </a:r>
            <a:r>
              <a:rPr sz="1800" spc="-5" dirty="0">
                <a:latin typeface="Times New Roman"/>
                <a:cs typeface="Times New Roman"/>
              </a:rPr>
              <a:t>thứ </a:t>
            </a:r>
            <a:r>
              <a:rPr sz="1800" dirty="0">
                <a:latin typeface="Times New Roman"/>
                <a:cs typeface="Times New Roman"/>
              </a:rPr>
              <a:t>14”, nhóm tác giả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phái </a:t>
            </a:r>
            <a:r>
              <a:rPr sz="1800" spc="5" dirty="0">
                <a:latin typeface="Times New Roman"/>
                <a:cs typeface="Times New Roman"/>
              </a:rPr>
              <a:t>đã  </a:t>
            </a:r>
            <a:r>
              <a:rPr sz="1800" spc="-5" dirty="0">
                <a:latin typeface="Times New Roman"/>
                <a:cs typeface="Times New Roman"/>
              </a:rPr>
              <a:t>viết:</a:t>
            </a:r>
            <a:endParaRPr sz="1800">
              <a:latin typeface="Times New Roman"/>
              <a:cs typeface="Times New Roman"/>
            </a:endParaRPr>
          </a:p>
          <a:p>
            <a:pPr marL="301625">
              <a:lnSpc>
                <a:spcPct val="100000"/>
              </a:lnSpc>
              <a:spcBef>
                <a:spcPts val="350"/>
              </a:spcBef>
            </a:pPr>
            <a:r>
              <a:rPr sz="1800" i="1" spc="-10" dirty="0">
                <a:latin typeface="Times New Roman"/>
                <a:cs typeface="Times New Roman"/>
              </a:rPr>
              <a:t>Quân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Thanh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chống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không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nổi,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bỏ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chạy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tán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loạn,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giày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xéo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nhau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chết.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Tên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Thái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10"/>
              </a:lnSpc>
              <a:spcBef>
                <a:spcPts val="160"/>
              </a:spcBef>
            </a:pPr>
            <a:r>
              <a:rPr sz="1800" i="1" dirty="0">
                <a:latin typeface="Times New Roman"/>
                <a:cs typeface="Times New Roman"/>
              </a:rPr>
              <a:t>thú </a:t>
            </a:r>
            <a:r>
              <a:rPr sz="1800" i="1" spc="-10" dirty="0">
                <a:latin typeface="Times New Roman"/>
                <a:cs typeface="Times New Roman"/>
              </a:rPr>
              <a:t>Điền </a:t>
            </a:r>
            <a:r>
              <a:rPr sz="1800" i="1" spc="-5" dirty="0">
                <a:latin typeface="Times New Roman"/>
                <a:cs typeface="Times New Roman"/>
              </a:rPr>
              <a:t>Châu </a:t>
            </a:r>
            <a:r>
              <a:rPr sz="1800" i="1" spc="-10" dirty="0">
                <a:latin typeface="Times New Roman"/>
                <a:cs typeface="Times New Roman"/>
              </a:rPr>
              <a:t>là </a:t>
            </a:r>
            <a:r>
              <a:rPr sz="1800" i="1" dirty="0">
                <a:latin typeface="Times New Roman"/>
                <a:cs typeface="Times New Roman"/>
              </a:rPr>
              <a:t>Sầm </a:t>
            </a:r>
            <a:r>
              <a:rPr sz="1800" i="1" spc="-5" dirty="0">
                <a:latin typeface="Times New Roman"/>
                <a:cs typeface="Times New Roman"/>
              </a:rPr>
              <a:t>Nghi </a:t>
            </a:r>
            <a:r>
              <a:rPr sz="1800" i="1" spc="-10" dirty="0">
                <a:latin typeface="Times New Roman"/>
                <a:cs typeface="Times New Roman"/>
              </a:rPr>
              <a:t>Đống </a:t>
            </a:r>
            <a:r>
              <a:rPr sz="1800" i="1" dirty="0">
                <a:latin typeface="Times New Roman"/>
                <a:cs typeface="Times New Roman"/>
              </a:rPr>
              <a:t>tự </a:t>
            </a:r>
            <a:r>
              <a:rPr sz="1800" i="1" spc="-5" dirty="0">
                <a:latin typeface="Times New Roman"/>
                <a:cs typeface="Times New Roman"/>
              </a:rPr>
              <a:t>thắt </a:t>
            </a:r>
            <a:r>
              <a:rPr sz="1800" i="1" spc="-15" dirty="0">
                <a:latin typeface="Times New Roman"/>
                <a:cs typeface="Times New Roman"/>
              </a:rPr>
              <a:t>cổ </a:t>
            </a:r>
            <a:r>
              <a:rPr sz="1800" i="1" spc="-5" dirty="0">
                <a:latin typeface="Times New Roman"/>
                <a:cs typeface="Times New Roman"/>
              </a:rPr>
              <a:t>chết. </a:t>
            </a:r>
            <a:r>
              <a:rPr sz="1800" i="1" spc="-10" dirty="0">
                <a:latin typeface="Times New Roman"/>
                <a:cs typeface="Times New Roman"/>
              </a:rPr>
              <a:t>Quân </a:t>
            </a:r>
            <a:r>
              <a:rPr sz="1800" i="1" spc="5" dirty="0">
                <a:latin typeface="Times New Roman"/>
                <a:cs typeface="Times New Roman"/>
              </a:rPr>
              <a:t>Tây </a:t>
            </a:r>
            <a:r>
              <a:rPr sz="1800" i="1" dirty="0">
                <a:latin typeface="Times New Roman"/>
                <a:cs typeface="Times New Roman"/>
              </a:rPr>
              <a:t>Sơn thừa </a:t>
            </a:r>
            <a:r>
              <a:rPr sz="1800" i="1" spc="-5" dirty="0">
                <a:latin typeface="Times New Roman"/>
                <a:cs typeface="Times New Roman"/>
              </a:rPr>
              <a:t>thế chém </a:t>
            </a:r>
            <a:r>
              <a:rPr sz="1800" i="1" dirty="0">
                <a:latin typeface="Times New Roman"/>
                <a:cs typeface="Times New Roman"/>
              </a:rPr>
              <a:t>giết </a:t>
            </a:r>
            <a:r>
              <a:rPr sz="1800" i="1" spc="-10" dirty="0">
                <a:latin typeface="Times New Roman"/>
                <a:cs typeface="Times New Roman"/>
              </a:rPr>
              <a:t>lung  </a:t>
            </a:r>
            <a:r>
              <a:rPr sz="1800" i="1" dirty="0">
                <a:latin typeface="Times New Roman"/>
                <a:cs typeface="Times New Roman"/>
              </a:rPr>
              <a:t>tung, thây </a:t>
            </a:r>
            <a:r>
              <a:rPr sz="1800" i="1" spc="10" dirty="0">
                <a:latin typeface="Times New Roman"/>
                <a:cs typeface="Times New Roman"/>
              </a:rPr>
              <a:t>nằm </a:t>
            </a:r>
            <a:r>
              <a:rPr sz="1800" i="1" spc="5" dirty="0">
                <a:latin typeface="Times New Roman"/>
                <a:cs typeface="Times New Roman"/>
              </a:rPr>
              <a:t>đầy </a:t>
            </a:r>
            <a:r>
              <a:rPr sz="1800" i="1" spc="-5" dirty="0">
                <a:latin typeface="Times New Roman"/>
                <a:cs typeface="Times New Roman"/>
              </a:rPr>
              <a:t>đồng, </a:t>
            </a:r>
            <a:r>
              <a:rPr sz="1800" i="1" spc="-10" dirty="0">
                <a:latin typeface="Times New Roman"/>
                <a:cs typeface="Times New Roman"/>
              </a:rPr>
              <a:t>máu </a:t>
            </a:r>
            <a:r>
              <a:rPr sz="1800" i="1" dirty="0">
                <a:latin typeface="Times New Roman"/>
                <a:cs typeface="Times New Roman"/>
              </a:rPr>
              <a:t>chảy </a:t>
            </a:r>
            <a:r>
              <a:rPr sz="1800" i="1" spc="-5" dirty="0">
                <a:latin typeface="Times New Roman"/>
                <a:cs typeface="Times New Roman"/>
              </a:rPr>
              <a:t>thành suối, </a:t>
            </a:r>
            <a:r>
              <a:rPr sz="1800" i="1" dirty="0">
                <a:latin typeface="Times New Roman"/>
                <a:cs typeface="Times New Roman"/>
              </a:rPr>
              <a:t>quân </a:t>
            </a:r>
            <a:r>
              <a:rPr sz="1800" i="1" spc="-5" dirty="0">
                <a:latin typeface="Times New Roman"/>
                <a:cs typeface="Times New Roman"/>
              </a:rPr>
              <a:t>Thanh </a:t>
            </a:r>
            <a:r>
              <a:rPr sz="1800" i="1" spc="10" dirty="0">
                <a:latin typeface="Times New Roman"/>
                <a:cs typeface="Times New Roman"/>
              </a:rPr>
              <a:t>đại</a:t>
            </a:r>
            <a:r>
              <a:rPr sz="1800" i="1" spc="-9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bại.</a:t>
            </a:r>
            <a:endParaRPr sz="1800">
              <a:latin typeface="Times New Roman"/>
              <a:cs typeface="Times New Roman"/>
            </a:endParaRPr>
          </a:p>
          <a:p>
            <a:pPr marL="3213735">
              <a:lnSpc>
                <a:spcPct val="100000"/>
              </a:lnSpc>
              <a:spcBef>
                <a:spcPts val="355"/>
              </a:spcBef>
            </a:pPr>
            <a:r>
              <a:rPr sz="1800" spc="-10" dirty="0">
                <a:latin typeface="Times New Roman"/>
                <a:cs typeface="Times New Roman"/>
              </a:rPr>
              <a:t>(SGK </a:t>
            </a:r>
            <a:r>
              <a:rPr sz="1800" spc="-5" dirty="0">
                <a:latin typeface="Times New Roman"/>
                <a:cs typeface="Times New Roman"/>
              </a:rPr>
              <a:t>Ngữ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9 -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1)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1: </a:t>
            </a:r>
            <a:r>
              <a:rPr sz="1800" dirty="0">
                <a:latin typeface="Times New Roman"/>
                <a:cs typeface="Times New Roman"/>
              </a:rPr>
              <a:t>Văn bản </a:t>
            </a:r>
            <a:r>
              <a:rPr sz="1800" spc="-5" dirty="0">
                <a:latin typeface="Times New Roman"/>
                <a:cs typeface="Times New Roman"/>
              </a:rPr>
              <a:t>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nhất thống chí - </a:t>
            </a:r>
            <a:r>
              <a:rPr sz="1800" spc="-10" dirty="0">
                <a:latin typeface="Times New Roman"/>
                <a:cs typeface="Times New Roman"/>
              </a:rPr>
              <a:t>Hồi </a:t>
            </a:r>
            <a:r>
              <a:rPr sz="1800" spc="-5" dirty="0">
                <a:latin typeface="Times New Roman"/>
                <a:cs typeface="Times New Roman"/>
              </a:rPr>
              <a:t>thứ 14” </a:t>
            </a:r>
            <a:r>
              <a:rPr sz="1800" spc="-1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tác phẩm nào? Hãy  </a:t>
            </a:r>
            <a:r>
              <a:rPr sz="1800" spc="-10" dirty="0">
                <a:latin typeface="Times New Roman"/>
                <a:cs typeface="Times New Roman"/>
              </a:rPr>
              <a:t>giải </a:t>
            </a:r>
            <a:r>
              <a:rPr sz="1800" dirty="0">
                <a:latin typeface="Times New Roman"/>
                <a:cs typeface="Times New Roman"/>
              </a:rPr>
              <a:t>thích nhan </a:t>
            </a:r>
            <a:r>
              <a:rPr sz="1800" spc="10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phẩm?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quả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trận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nào?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Ghi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endParaRPr sz="1800">
              <a:latin typeface="Times New Roman"/>
              <a:cs typeface="Times New Roman"/>
            </a:endParaRPr>
          </a:p>
          <a:p>
            <a:pPr marL="12700" marR="1426210">
              <a:lnSpc>
                <a:spcPct val="124400"/>
              </a:lnSpc>
            </a:pP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tổ chức </a:t>
            </a:r>
            <a:r>
              <a:rPr sz="1800" spc="-5" dirty="0">
                <a:latin typeface="Times New Roman"/>
                <a:cs typeface="Times New Roman"/>
              </a:rPr>
              <a:t>trận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5" dirty="0">
                <a:latin typeface="Times New Roman"/>
                <a:cs typeface="Times New Roman"/>
              </a:rPr>
              <a:t>đó?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đó, em </a:t>
            </a:r>
            <a:r>
              <a:rPr sz="1800" spc="5" dirty="0">
                <a:latin typeface="Times New Roman"/>
                <a:cs typeface="Times New Roman"/>
              </a:rPr>
              <a:t>hiểu </a:t>
            </a:r>
            <a:r>
              <a:rPr sz="1800" spc="-10" dirty="0">
                <a:latin typeface="Times New Roman"/>
                <a:cs typeface="Times New Roman"/>
              </a:rPr>
              <a:t>gì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10" dirty="0">
                <a:latin typeface="Times New Roman"/>
                <a:cs typeface="Times New Roman"/>
              </a:rPr>
              <a:t>ảnh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chỉ </a:t>
            </a:r>
            <a:r>
              <a:rPr sz="1800" spc="-15" dirty="0">
                <a:latin typeface="Times New Roman"/>
                <a:cs typeface="Times New Roman"/>
              </a:rPr>
              <a:t>huy? 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3: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là đất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spc="-20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chủ </a:t>
            </a:r>
            <a:r>
              <a:rPr sz="1800" spc="-10" dirty="0">
                <a:latin typeface="Times New Roman"/>
                <a:cs typeface="Times New Roman"/>
              </a:rPr>
              <a:t>quyền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nên:</a:t>
            </a:r>
            <a:endParaRPr sz="1800">
              <a:latin typeface="Times New Roman"/>
              <a:cs typeface="Times New Roman"/>
            </a:endParaRPr>
          </a:p>
          <a:p>
            <a:pPr marL="128270" marR="4906645" indent="-116205">
              <a:lnSpc>
                <a:spcPts val="2720"/>
              </a:lnSpc>
              <a:spcBef>
                <a:spcPts val="155"/>
              </a:spcBef>
            </a:pPr>
            <a:r>
              <a:rPr sz="1800" spc="-5" dirty="0">
                <a:latin typeface="Times New Roman"/>
                <a:cs typeface="Times New Roman"/>
              </a:rPr>
              <a:t>“Giặc </a:t>
            </a:r>
            <a:r>
              <a:rPr sz="1800" spc="5" dirty="0">
                <a:latin typeface="Times New Roman"/>
                <a:cs typeface="Times New Roman"/>
              </a:rPr>
              <a:t>dữ </a:t>
            </a:r>
            <a:r>
              <a:rPr sz="1800" spc="-5" dirty="0">
                <a:latin typeface="Times New Roman"/>
                <a:cs typeface="Times New Roman"/>
              </a:rPr>
              <a:t>cớ </a:t>
            </a:r>
            <a:r>
              <a:rPr sz="1800" spc="-10" dirty="0">
                <a:latin typeface="Times New Roman"/>
                <a:cs typeface="Times New Roman"/>
              </a:rPr>
              <a:t>sao </a:t>
            </a:r>
            <a:r>
              <a:rPr sz="1800" dirty="0">
                <a:latin typeface="Times New Roman"/>
                <a:cs typeface="Times New Roman"/>
              </a:rPr>
              <a:t>phạm tới đây  Chúng </a:t>
            </a:r>
            <a:r>
              <a:rPr sz="1800" spc="-10" dirty="0">
                <a:latin typeface="Times New Roman"/>
                <a:cs typeface="Times New Roman"/>
              </a:rPr>
              <a:t>mày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định phải </a:t>
            </a:r>
            <a:r>
              <a:rPr sz="1800" spc="-10" dirty="0">
                <a:latin typeface="Times New Roman"/>
                <a:cs typeface="Times New Roman"/>
              </a:rPr>
              <a:t>tan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vỡ.”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Thanh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điều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yếu.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“Hoàng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chí - Hồi </a:t>
            </a:r>
            <a:r>
              <a:rPr sz="1800" spc="-5" dirty="0">
                <a:latin typeface="Times New Roman"/>
                <a:cs typeface="Times New Roman"/>
              </a:rPr>
              <a:t>thứ </a:t>
            </a:r>
            <a:r>
              <a:rPr sz="1800" dirty="0">
                <a:latin typeface="Times New Roman"/>
                <a:cs typeface="Times New Roman"/>
              </a:rPr>
              <a:t>14”, hãy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lập luận </a:t>
            </a:r>
            <a:r>
              <a:rPr sz="1800" spc="-5" dirty="0">
                <a:latin typeface="Times New Roman"/>
                <a:cs typeface="Times New Roman"/>
              </a:rPr>
              <a:t>tổng-phân-hợp khoảng </a:t>
            </a:r>
            <a:r>
              <a:rPr sz="1800" spc="5" dirty="0">
                <a:latin typeface="Times New Roman"/>
                <a:cs typeface="Times New Roman"/>
              </a:rPr>
              <a:t>12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làm rõ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sự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876" y="886713"/>
            <a:ext cx="801624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u="heavy" spc="-5" dirty="0">
                <a:uFill>
                  <a:solidFill>
                    <a:srgbClr val="006FC0"/>
                  </a:solidFill>
                </a:uFill>
              </a:rPr>
              <a:t>BÀI </a:t>
            </a:r>
            <a:r>
              <a:rPr u="heavy" dirty="0">
                <a:uFill>
                  <a:solidFill>
                    <a:srgbClr val="006FC0"/>
                  </a:solidFill>
                </a:uFill>
              </a:rPr>
              <a:t>1</a:t>
            </a:r>
            <a:r>
              <a:rPr dirty="0"/>
              <a:t>. </a:t>
            </a:r>
            <a:r>
              <a:rPr spc="-15" dirty="0"/>
              <a:t>TÓM </a:t>
            </a:r>
            <a:r>
              <a:rPr spc="-10" dirty="0"/>
              <a:t>TẮT KIẾN </a:t>
            </a:r>
            <a:r>
              <a:rPr spc="-5" dirty="0"/>
              <a:t>THỨC </a:t>
            </a:r>
            <a:r>
              <a:rPr spc="-10" dirty="0"/>
              <a:t>CƠ </a:t>
            </a:r>
            <a:r>
              <a:rPr dirty="0"/>
              <a:t>BẢN </a:t>
            </a:r>
            <a:r>
              <a:rPr spc="-10" dirty="0"/>
              <a:t>&amp; CÁC </a:t>
            </a:r>
            <a:r>
              <a:rPr dirty="0"/>
              <a:t>DẠNG </a:t>
            </a:r>
            <a:r>
              <a:rPr spc="-5" dirty="0"/>
              <a:t>ĐỀ ĐỌC</a:t>
            </a:r>
            <a:r>
              <a:rPr spc="125" dirty="0"/>
              <a:t> </a:t>
            </a:r>
            <a:r>
              <a:rPr spc="-5" dirty="0"/>
              <a:t>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201038"/>
            <a:ext cx="8258809" cy="51447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 TÓM </a:t>
            </a:r>
            <a:r>
              <a:rPr sz="1800" b="1" dirty="0">
                <a:latin typeface="Times New Roman"/>
                <a:cs typeface="Times New Roman"/>
              </a:rPr>
              <a:t>TẮT KIẾN </a:t>
            </a:r>
            <a:r>
              <a:rPr sz="1800" b="1" spc="-5" dirty="0">
                <a:latin typeface="Times New Roman"/>
                <a:cs typeface="Times New Roman"/>
              </a:rPr>
              <a:t>THỨC </a:t>
            </a:r>
            <a:r>
              <a:rPr sz="1800" b="1" spc="-15" dirty="0">
                <a:latin typeface="Times New Roman"/>
                <a:cs typeface="Times New Roman"/>
              </a:rPr>
              <a:t>CƠ</a:t>
            </a:r>
            <a:r>
              <a:rPr sz="1800" b="1" spc="5" dirty="0">
                <a:latin typeface="Times New Roman"/>
                <a:cs typeface="Times New Roman"/>
              </a:rPr>
              <a:t> BẢN</a:t>
            </a:r>
            <a:endParaRPr sz="1800" dirty="0">
              <a:latin typeface="Times New Roman"/>
              <a:cs typeface="Times New Roman"/>
            </a:endParaRPr>
          </a:p>
          <a:p>
            <a:pPr marL="216535" indent="-204470">
              <a:lnSpc>
                <a:spcPct val="100000"/>
              </a:lnSpc>
              <a:spcBef>
                <a:spcPts val="530"/>
              </a:spcBef>
              <a:buAutoNum type="romanUcPeriod"/>
              <a:tabLst>
                <a:tab pos="217170" algn="l"/>
              </a:tabLst>
            </a:pPr>
            <a:r>
              <a:rPr sz="1800" b="1" dirty="0">
                <a:latin typeface="Times New Roman"/>
                <a:cs typeface="Times New Roman"/>
              </a:rPr>
              <a:t>TÌM </a:t>
            </a:r>
            <a:r>
              <a:rPr sz="1800" b="1" spc="-5" dirty="0">
                <a:latin typeface="Times New Roman"/>
                <a:cs typeface="Times New Roman"/>
              </a:rPr>
              <a:t>HIỂU CHUNG</a:t>
            </a:r>
            <a:endParaRPr sz="1800" dirty="0">
              <a:latin typeface="Times New Roman"/>
              <a:cs typeface="Times New Roman"/>
            </a:endParaRPr>
          </a:p>
          <a:p>
            <a:pPr marL="243204" lvl="1" indent="-23114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384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giả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Ngô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nhóm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thuộc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họ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Ngô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Oai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</a:p>
          <a:p>
            <a:pPr marL="12700" marR="952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thuộc </a:t>
            </a:r>
            <a:r>
              <a:rPr sz="1800" spc="-5" dirty="0">
                <a:latin typeface="Times New Roman"/>
                <a:cs typeface="Times New Roman"/>
              </a:rPr>
              <a:t>huyện Thanh Oai, tỉnh Hà </a:t>
            </a:r>
            <a:r>
              <a:rPr sz="1800" spc="-15" dirty="0">
                <a:latin typeface="Times New Roman"/>
                <a:cs typeface="Times New Roman"/>
              </a:rPr>
              <a:t>Tây.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hai tác </a:t>
            </a:r>
            <a:r>
              <a:rPr sz="1800" spc="5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Thì Chí,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Thì  Du </a:t>
            </a:r>
            <a:r>
              <a:rPr sz="1800" dirty="0">
                <a:latin typeface="Times New Roman"/>
                <a:cs typeface="Times New Roman"/>
              </a:rPr>
              <a:t>làm quan thời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Chiêu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b="1" spc="5" dirty="0">
                <a:latin typeface="Times New Roman"/>
                <a:cs typeface="Times New Roman"/>
              </a:rPr>
              <a:t>2.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phẩm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30"/>
              </a:spcBef>
            </a:pPr>
            <a:r>
              <a:rPr sz="1800" spc="-5" dirty="0">
                <a:latin typeface="Times New Roman"/>
                <a:cs typeface="Times New Roman"/>
              </a:rPr>
              <a:t>a/ </a:t>
            </a:r>
            <a:r>
              <a:rPr sz="1800" dirty="0">
                <a:latin typeface="Times New Roman"/>
                <a:cs typeface="Times New Roman"/>
              </a:rPr>
              <a:t>Nội dung: </a:t>
            </a:r>
            <a:r>
              <a:rPr sz="1800" spc="-5" dirty="0">
                <a:latin typeface="Times New Roman"/>
                <a:cs typeface="Times New Roman"/>
              </a:rPr>
              <a:t>phản </a:t>
            </a:r>
            <a:r>
              <a:rPr sz="1800" spc="-10" dirty="0">
                <a:latin typeface="Times New Roman"/>
                <a:cs typeface="Times New Roman"/>
              </a:rPr>
              <a:t>ánh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hào hùng của người anh hùng dân </a:t>
            </a:r>
            <a:r>
              <a:rPr sz="1800" spc="10" dirty="0">
                <a:latin typeface="Times New Roman"/>
                <a:cs typeface="Times New Roman"/>
              </a:rPr>
              <a:t>tộc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trong  </a:t>
            </a:r>
            <a:r>
              <a:rPr sz="1800" spc="-5" dirty="0">
                <a:latin typeface="Times New Roman"/>
                <a:cs typeface="Times New Roman"/>
              </a:rPr>
              <a:t>chiến </a:t>
            </a:r>
            <a:r>
              <a:rPr sz="1800" dirty="0">
                <a:latin typeface="Times New Roman"/>
                <a:cs typeface="Times New Roman"/>
              </a:rPr>
              <a:t>công đại </a:t>
            </a:r>
            <a:r>
              <a:rPr sz="1800" spc="-5" dirty="0">
                <a:latin typeface="Times New Roman"/>
                <a:cs typeface="Times New Roman"/>
              </a:rPr>
              <a:t>phá quân </a:t>
            </a:r>
            <a:r>
              <a:rPr sz="1800" dirty="0">
                <a:latin typeface="Times New Roman"/>
                <a:cs typeface="Times New Roman"/>
              </a:rPr>
              <a:t>Thanh.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thảm</a:t>
            </a:r>
            <a:r>
              <a:rPr sz="1800" spc="-3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bại của quân tướng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bè </a:t>
            </a:r>
            <a:r>
              <a:rPr sz="1800" dirty="0">
                <a:latin typeface="Times New Roman"/>
                <a:cs typeface="Times New Roman"/>
              </a:rPr>
              <a:t>lũ </a:t>
            </a:r>
            <a:r>
              <a:rPr sz="1800" spc="-10" dirty="0">
                <a:latin typeface="Times New Roman"/>
                <a:cs typeface="Times New Roman"/>
              </a:rPr>
              <a:t>bán </a:t>
            </a:r>
            <a:r>
              <a:rPr sz="1800" spc="5" dirty="0">
                <a:latin typeface="Times New Roman"/>
                <a:cs typeface="Times New Roman"/>
              </a:rPr>
              <a:t>nước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800" spc="5" dirty="0">
                <a:latin typeface="Times New Roman"/>
                <a:cs typeface="Times New Roman"/>
              </a:rPr>
              <a:t>Vua </a:t>
            </a: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spc="5" dirty="0">
                <a:latin typeface="Times New Roman"/>
                <a:cs typeface="Times New Roman"/>
              </a:rPr>
              <a:t>nhà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b="1" spc="-15" dirty="0">
                <a:latin typeface="Times New Roman"/>
                <a:cs typeface="Times New Roman"/>
              </a:rPr>
              <a:t>b/ </a:t>
            </a:r>
            <a:r>
              <a:rPr sz="1800" b="1" spc="-5" dirty="0">
                <a:latin typeface="Times New Roman"/>
                <a:cs typeface="Times New Roman"/>
              </a:rPr>
              <a:t>Nghệ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thuật: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Lối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trần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spc="-10" dirty="0">
                <a:latin typeface="Times New Roman"/>
                <a:cs typeface="Times New Roman"/>
              </a:rPr>
              <a:t>kết </a:t>
            </a:r>
            <a:r>
              <a:rPr sz="1800" spc="5" dirty="0">
                <a:latin typeface="Times New Roman"/>
                <a:cs typeface="Times New Roman"/>
              </a:rPr>
              <a:t>hợp </a:t>
            </a:r>
            <a:r>
              <a:rPr sz="1800" spc="-10" dirty="0">
                <a:latin typeface="Times New Roman"/>
                <a:cs typeface="Times New Roman"/>
              </a:rPr>
              <a:t>miêu </a:t>
            </a:r>
            <a:r>
              <a:rPr sz="1800" spc="5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chân thực, </a:t>
            </a:r>
            <a:r>
              <a:rPr sz="1800" spc="-10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động.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loại </a:t>
            </a:r>
            <a:r>
              <a:rPr sz="1800" spc="-10" dirty="0">
                <a:latin typeface="Times New Roman"/>
                <a:cs typeface="Times New Roman"/>
              </a:rPr>
              <a:t>tiểu thuyết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theo </a:t>
            </a:r>
            <a:r>
              <a:rPr sz="1800" spc="-5" dirty="0">
                <a:latin typeface="Times New Roman"/>
                <a:cs typeface="Times New Roman"/>
              </a:rPr>
              <a:t>lối  </a:t>
            </a:r>
            <a:r>
              <a:rPr sz="1800" dirty="0">
                <a:latin typeface="Times New Roman"/>
                <a:cs typeface="Times New Roman"/>
              </a:rPr>
              <a:t>chương hồi. </a:t>
            </a:r>
            <a:r>
              <a:rPr sz="1800" spc="-10" dirty="0">
                <a:latin typeface="Times New Roman"/>
                <a:cs typeface="Times New Roman"/>
              </a:rPr>
              <a:t>Tất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10" dirty="0">
                <a:latin typeface="Times New Roman"/>
                <a:cs typeface="Times New Roman"/>
              </a:rPr>
              <a:t>kiện </a:t>
            </a:r>
            <a:r>
              <a:rPr sz="1800" dirty="0">
                <a:latin typeface="Times New Roman"/>
                <a:cs typeface="Times New Roman"/>
              </a:rPr>
              <a:t>lịch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spc="-10" dirty="0">
                <a:latin typeface="Times New Roman"/>
                <a:cs typeface="Times New Roman"/>
              </a:rPr>
              <a:t>trên đều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miêu </a:t>
            </a:r>
            <a:r>
              <a:rPr sz="1800" spc="5" dirty="0">
                <a:latin typeface="Times New Roman"/>
                <a:cs typeface="Times New Roman"/>
              </a:rPr>
              <a:t>tả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cụ </a:t>
            </a:r>
            <a:r>
              <a:rPr sz="1800" spc="-10" dirty="0">
                <a:latin typeface="Times New Roman"/>
                <a:cs typeface="Times New Roman"/>
              </a:rPr>
              <a:t>thể, sinh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động.</a:t>
            </a:r>
          </a:p>
          <a:p>
            <a:pPr marL="152400" indent="-140335">
              <a:lnSpc>
                <a:spcPct val="100000"/>
              </a:lnSpc>
              <a:spcBef>
                <a:spcPts val="355"/>
              </a:spcBef>
              <a:buChar char="-"/>
              <a:tabLst>
                <a:tab pos="153035" algn="l"/>
              </a:tabLst>
            </a:pP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xuôi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chữ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mô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lớn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spc="-10" dirty="0">
                <a:latin typeface="Times New Roman"/>
                <a:cs typeface="Times New Roman"/>
              </a:rPr>
              <a:t>sắc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spc="-15" dirty="0">
                <a:latin typeface="Times New Roman"/>
                <a:cs typeface="Times New Roman"/>
              </a:rPr>
              <a:t>mặt </a:t>
            </a:r>
            <a:r>
              <a:rPr sz="1800" dirty="0">
                <a:latin typeface="Times New Roman"/>
                <a:cs typeface="Times New Roman"/>
              </a:rPr>
              <a:t>nghệ thuật, đặc </a:t>
            </a:r>
            <a:r>
              <a:rPr sz="1800" spc="-5" dirty="0">
                <a:latin typeface="Times New Roman"/>
                <a:cs typeface="Times New Roman"/>
              </a:rPr>
              <a:t>biệt </a:t>
            </a:r>
            <a:r>
              <a:rPr sz="1800" dirty="0">
                <a:latin typeface="Times New Roman"/>
                <a:cs typeface="Times New Roman"/>
              </a:rPr>
              <a:t>trong những </a:t>
            </a:r>
            <a:r>
              <a:rPr sz="1800" spc="-5" dirty="0">
                <a:latin typeface="Times New Roman"/>
                <a:cs typeface="Times New Roman"/>
              </a:rPr>
              <a:t>lĩnh </a:t>
            </a:r>
            <a:r>
              <a:rPr sz="1800" dirty="0">
                <a:latin typeface="Times New Roman"/>
                <a:cs typeface="Times New Roman"/>
              </a:rPr>
              <a:t>vực </a:t>
            </a:r>
            <a:r>
              <a:rPr sz="1800" spc="-10" dirty="0">
                <a:latin typeface="Times New Roman"/>
                <a:cs typeface="Times New Roman"/>
              </a:rPr>
              <a:t>tiểu </a:t>
            </a:r>
            <a:r>
              <a:rPr sz="1800" spc="-5" dirty="0">
                <a:latin typeface="Times New Roman"/>
                <a:cs typeface="Times New Roman"/>
              </a:rPr>
              <a:t>thuyết lịch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sử.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9445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6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thảm bại của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tướng </a:t>
            </a:r>
            <a:r>
              <a:rPr sz="1800" spc="-5" dirty="0">
                <a:latin typeface="Times New Roman"/>
                <a:cs typeface="Times New Roman"/>
              </a:rPr>
              <a:t>nhà Thanh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số </a:t>
            </a:r>
            <a:r>
              <a:rPr sz="1800" spc="-5" dirty="0">
                <a:latin typeface="Times New Roman"/>
                <a:cs typeface="Times New Roman"/>
              </a:rPr>
              <a:t>phận </a:t>
            </a:r>
            <a:r>
              <a:rPr sz="1800" spc="5" dirty="0">
                <a:latin typeface="Times New Roman"/>
                <a:cs typeface="Times New Roman"/>
              </a:rPr>
              <a:t>bi </a:t>
            </a:r>
            <a:r>
              <a:rPr sz="1800" dirty="0">
                <a:latin typeface="Times New Roman"/>
                <a:cs typeface="Times New Roman"/>
              </a:rPr>
              <a:t>đát của </a:t>
            </a:r>
            <a:r>
              <a:rPr sz="1800" spc="-5" dirty="0">
                <a:latin typeface="Times New Roman"/>
                <a:cs typeface="Times New Roman"/>
              </a:rPr>
              <a:t>vua tôi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Chiêu Thống. </a:t>
            </a:r>
            <a:r>
              <a:rPr sz="1800" spc="-5" dirty="0">
                <a:latin typeface="Times New Roman"/>
                <a:cs typeface="Times New Roman"/>
              </a:rPr>
              <a:t>Trong 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20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sử dụng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thuật ngữ,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phép </a:t>
            </a:r>
            <a:r>
              <a:rPr sz="1800" spc="-10" dirty="0">
                <a:latin typeface="Times New Roman"/>
                <a:cs typeface="Times New Roman"/>
              </a:rPr>
              <a:t>liên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b="1" dirty="0">
                <a:latin typeface="Times New Roman"/>
                <a:cs typeface="Times New Roman"/>
              </a:rPr>
              <a:t>* Gợi 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800" spc="5" dirty="0">
                <a:latin typeface="Times New Roman"/>
                <a:cs typeface="Times New Roman"/>
              </a:rPr>
              <a:t>1.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xứ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nhất thống chí - Hồi </a:t>
            </a:r>
            <a:r>
              <a:rPr sz="1800" spc="-5" dirty="0">
                <a:latin typeface="Times New Roman"/>
                <a:cs typeface="Times New Roman"/>
              </a:rPr>
              <a:t>thứ 14”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5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nhan </a:t>
            </a:r>
            <a:r>
              <a:rPr sz="1800" spc="1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phẩm: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phẩm 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chí” của nhóm tác giả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phái.</a:t>
            </a:r>
          </a:p>
          <a:p>
            <a:pPr marL="12700" marR="6985">
              <a:lnSpc>
                <a:spcPct val="124600"/>
              </a:lnSpc>
              <a:spcBef>
                <a:spcPts val="20"/>
              </a:spcBef>
              <a:buChar char="-"/>
              <a:tabLst>
                <a:tab pos="162560" algn="l"/>
              </a:tabLst>
            </a:pPr>
            <a:r>
              <a:rPr sz="1800" dirty="0">
                <a:latin typeface="Times New Roman"/>
                <a:cs typeface="Times New Roman"/>
              </a:rPr>
              <a:t>Ý nghĩa nhan đề: “Sự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spc="-10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vương </a:t>
            </a:r>
            <a:r>
              <a:rPr sz="1800" dirty="0">
                <a:latin typeface="Times New Roman"/>
                <a:cs typeface="Times New Roman"/>
              </a:rPr>
              <a:t>triều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10" dirty="0">
                <a:latin typeface="Times New Roman"/>
                <a:cs typeface="Times New Roman"/>
              </a:rPr>
              <a:t>Lê” vào </a:t>
            </a:r>
            <a:r>
              <a:rPr sz="1800" dirty="0">
                <a:latin typeface="Times New Roman"/>
                <a:cs typeface="Times New Roman"/>
              </a:rPr>
              <a:t>thời điểm </a:t>
            </a:r>
            <a:r>
              <a:rPr sz="1800" spc="-5" dirty="0">
                <a:latin typeface="Times New Roman"/>
                <a:cs typeface="Times New Roman"/>
              </a:rPr>
              <a:t>Tây </a:t>
            </a:r>
            <a:r>
              <a:rPr sz="1800" dirty="0">
                <a:latin typeface="Times New Roman"/>
                <a:cs typeface="Times New Roman"/>
              </a:rPr>
              <a:t>Sơn </a:t>
            </a:r>
            <a:r>
              <a:rPr sz="1800" spc="5" dirty="0">
                <a:latin typeface="Times New Roman"/>
                <a:cs typeface="Times New Roman"/>
              </a:rPr>
              <a:t>diệt  </a:t>
            </a:r>
            <a:r>
              <a:rPr sz="1800" spc="-5" dirty="0">
                <a:latin typeface="Times New Roman"/>
                <a:cs typeface="Times New Roman"/>
              </a:rPr>
              <a:t>Trịnh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5" dirty="0">
                <a:latin typeface="Times New Roman"/>
                <a:cs typeface="Times New Roman"/>
              </a:rPr>
              <a:t>lại Bắc Hà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spc="-10" dirty="0">
                <a:latin typeface="Times New Roman"/>
                <a:cs typeface="Times New Roman"/>
              </a:rPr>
              <a:t>Lê.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10" dirty="0">
                <a:latin typeface="Times New Roman"/>
                <a:cs typeface="Times New Roman"/>
              </a:rPr>
              <a:t>2.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Đoạn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kể lại trận đánh: </a:t>
            </a:r>
            <a:r>
              <a:rPr sz="1800" dirty="0">
                <a:latin typeface="Times New Roman"/>
                <a:cs typeface="Times New Roman"/>
              </a:rPr>
              <a:t>Ngọc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Thời gian: </a:t>
            </a:r>
            <a:r>
              <a:rPr sz="1800" dirty="0">
                <a:latin typeface="Times New Roman"/>
                <a:cs typeface="Times New Roman"/>
              </a:rPr>
              <a:t>5 </a:t>
            </a:r>
            <a:r>
              <a:rPr sz="1800" spc="-5" dirty="0">
                <a:latin typeface="Times New Roman"/>
                <a:cs typeface="Times New Roman"/>
              </a:rPr>
              <a:t>tháng Giêng </a:t>
            </a:r>
            <a:r>
              <a:rPr sz="1800" spc="5" dirty="0">
                <a:latin typeface="Times New Roman"/>
                <a:cs typeface="Times New Roman"/>
              </a:rPr>
              <a:t>năm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1789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Tổ </a:t>
            </a:r>
            <a:r>
              <a:rPr sz="1800" dirty="0">
                <a:latin typeface="Times New Roman"/>
                <a:cs typeface="Times New Roman"/>
              </a:rPr>
              <a:t>chức </a:t>
            </a:r>
            <a:r>
              <a:rPr sz="1800" spc="-5" dirty="0">
                <a:latin typeface="Times New Roman"/>
                <a:cs typeface="Times New Roman"/>
              </a:rPr>
              <a:t>trận đánh </a:t>
            </a:r>
            <a:r>
              <a:rPr sz="1800" dirty="0">
                <a:latin typeface="Times New Roman"/>
                <a:cs typeface="Times New Roman"/>
              </a:rPr>
              <a:t>hợp </a:t>
            </a:r>
            <a:r>
              <a:rPr sz="1800" spc="-15" dirty="0">
                <a:latin typeface="Times New Roman"/>
                <a:cs typeface="Times New Roman"/>
              </a:rPr>
              <a:t>lý, </a:t>
            </a:r>
            <a:r>
              <a:rPr sz="1800" dirty="0">
                <a:latin typeface="Times New Roman"/>
                <a:cs typeface="Times New Roman"/>
              </a:rPr>
              <a:t>ít hao </a:t>
            </a:r>
            <a:r>
              <a:rPr sz="1800" spc="10" dirty="0">
                <a:latin typeface="Times New Roman"/>
                <a:cs typeface="Times New Roman"/>
              </a:rPr>
              <a:t>tổn </a:t>
            </a:r>
            <a:r>
              <a:rPr sz="1800" dirty="0">
                <a:latin typeface="Times New Roman"/>
                <a:cs typeface="Times New Roman"/>
              </a:rPr>
              <a:t>binh</a:t>
            </a:r>
            <a:r>
              <a:rPr sz="1800" spc="-5" dirty="0">
                <a:latin typeface="Times New Roman"/>
                <a:cs typeface="Times New Roman"/>
              </a:rPr>
              <a:t> lính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Hiểu về </a:t>
            </a:r>
            <a:r>
              <a:rPr sz="1800" dirty="0">
                <a:latin typeface="Times New Roman"/>
                <a:cs typeface="Times New Roman"/>
              </a:rPr>
              <a:t>người chỉ </a:t>
            </a:r>
            <a:r>
              <a:rPr sz="1800" spc="-5" dirty="0">
                <a:latin typeface="Times New Roman"/>
                <a:cs typeface="Times New Roman"/>
              </a:rPr>
              <a:t>huy: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Quang Trung là </a:t>
            </a:r>
            <a:r>
              <a:rPr sz="1800" spc="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huy có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10" dirty="0">
                <a:latin typeface="Times New Roman"/>
                <a:cs typeface="Times New Roman"/>
              </a:rPr>
              <a:t>dụng </a:t>
            </a:r>
            <a:r>
              <a:rPr sz="1800" dirty="0">
                <a:latin typeface="Times New Roman"/>
                <a:cs typeface="Times New Roman"/>
              </a:rPr>
              <a:t>binh </a:t>
            </a:r>
            <a:r>
              <a:rPr sz="1800" spc="5" dirty="0">
                <a:latin typeface="Times New Roman"/>
                <a:cs typeface="Times New Roman"/>
              </a:rPr>
              <a:t>như  </a:t>
            </a:r>
            <a:r>
              <a:rPr sz="1800" dirty="0">
                <a:latin typeface="Times New Roman"/>
                <a:cs typeface="Times New Roman"/>
              </a:rPr>
              <a:t>thần.</a:t>
            </a: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800" spc="5" dirty="0">
                <a:latin typeface="Times New Roman"/>
                <a:cs typeface="Times New Roman"/>
              </a:rPr>
              <a:t>3. </a:t>
            </a:r>
            <a:r>
              <a:rPr sz="1800" spc="-10" dirty="0">
                <a:latin typeface="Times New Roman"/>
                <a:cs typeface="Times New Roman"/>
              </a:rPr>
              <a:t>Đoạn văn </a:t>
            </a:r>
            <a:r>
              <a:rPr sz="1800" spc="-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đảm bảo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 Sự thảm bại của quân </a:t>
            </a:r>
            <a:r>
              <a:rPr sz="1800" spc="-5" dirty="0">
                <a:latin typeface="Times New Roman"/>
                <a:cs typeface="Times New Roman"/>
              </a:rPr>
              <a:t>tướng nhà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Thanh:</a:t>
            </a:r>
          </a:p>
          <a:p>
            <a:pPr marL="12700" marR="5080">
              <a:lnSpc>
                <a:spcPct val="124500"/>
              </a:lnSpc>
            </a:pPr>
            <a:r>
              <a:rPr sz="1800" dirty="0">
                <a:latin typeface="Times New Roman"/>
                <a:cs typeface="Times New Roman"/>
              </a:rPr>
              <a:t>- Tướng </a:t>
            </a:r>
            <a:r>
              <a:rPr sz="1800" spc="-5" dirty="0">
                <a:latin typeface="Times New Roman"/>
                <a:cs typeface="Times New Roman"/>
              </a:rPr>
              <a:t>thì “sợ </a:t>
            </a:r>
            <a:r>
              <a:rPr sz="1800" spc="-15" dirty="0">
                <a:latin typeface="Times New Roman"/>
                <a:cs typeface="Times New Roman"/>
              </a:rPr>
              <a:t>mất </a:t>
            </a:r>
            <a:r>
              <a:rPr sz="1800" spc="-10" dirty="0">
                <a:latin typeface="Times New Roman"/>
                <a:cs typeface="Times New Roman"/>
              </a:rPr>
              <a:t>mật, </a:t>
            </a:r>
            <a:r>
              <a:rPr sz="1800" dirty="0">
                <a:latin typeface="Times New Roman"/>
                <a:cs typeface="Times New Roman"/>
              </a:rPr>
              <a:t>ngựa không kịp đóng </a:t>
            </a:r>
            <a:r>
              <a:rPr sz="1800" spc="-10" dirty="0">
                <a:latin typeface="Times New Roman"/>
                <a:cs typeface="Times New Roman"/>
              </a:rPr>
              <a:t>yên, </a:t>
            </a:r>
            <a:r>
              <a:rPr sz="1800" spc="5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không kịp </a:t>
            </a:r>
            <a:r>
              <a:rPr sz="1800" spc="-15" dirty="0">
                <a:latin typeface="Times New Roman"/>
                <a:cs typeface="Times New Roman"/>
              </a:rPr>
              <a:t>mặc </a:t>
            </a:r>
            <a:r>
              <a:rPr sz="1800" spc="-5" dirty="0">
                <a:latin typeface="Times New Roman"/>
                <a:cs typeface="Times New Roman"/>
              </a:rPr>
              <a:t>áo giáp... chuồn 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-5" dirty="0">
                <a:latin typeface="Times New Roman"/>
                <a:cs typeface="Times New Roman"/>
              </a:rPr>
              <a:t>qua cầu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phao”.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9445" cy="344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5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lâm trận </a:t>
            </a:r>
            <a:r>
              <a:rPr sz="1800" spc="-10" dirty="0">
                <a:latin typeface="Times New Roman"/>
                <a:cs typeface="Times New Roman"/>
              </a:rPr>
              <a:t>“ai </a:t>
            </a:r>
            <a:r>
              <a:rPr sz="1800" spc="10" dirty="0">
                <a:latin typeface="Times New Roman"/>
                <a:cs typeface="Times New Roman"/>
              </a:rPr>
              <a:t>nấy đều </a:t>
            </a:r>
            <a:r>
              <a:rPr sz="1800" spc="5" dirty="0">
                <a:latin typeface="Times New Roman"/>
                <a:cs typeface="Times New Roman"/>
              </a:rPr>
              <a:t>rụng </a:t>
            </a:r>
            <a:r>
              <a:rPr sz="1800" dirty="0">
                <a:latin typeface="Times New Roman"/>
                <a:cs typeface="Times New Roman"/>
              </a:rPr>
              <a:t>rời </a:t>
            </a:r>
            <a:r>
              <a:rPr sz="1800" spc="-5" dirty="0">
                <a:latin typeface="Times New Roman"/>
                <a:cs typeface="Times New Roman"/>
              </a:rPr>
              <a:t>sợ </a:t>
            </a:r>
            <a:r>
              <a:rPr sz="1800" dirty="0">
                <a:latin typeface="Times New Roman"/>
                <a:cs typeface="Times New Roman"/>
              </a:rPr>
              <a:t>hãi” </a:t>
            </a:r>
            <a:r>
              <a:rPr sz="1800" spc="-5" dirty="0">
                <a:latin typeface="Times New Roman"/>
                <a:cs typeface="Times New Roman"/>
              </a:rPr>
              <a:t>xin </a:t>
            </a:r>
            <a:r>
              <a:rPr sz="1800" dirty="0">
                <a:latin typeface="Times New Roman"/>
                <a:cs typeface="Times New Roman"/>
              </a:rPr>
              <a:t>ra hàng hoặc “bỏ </a:t>
            </a:r>
            <a:r>
              <a:rPr sz="1800" spc="-5" dirty="0">
                <a:latin typeface="Times New Roman"/>
                <a:cs typeface="Times New Roman"/>
              </a:rPr>
              <a:t>chạy </a:t>
            </a:r>
            <a:r>
              <a:rPr sz="1800" dirty="0">
                <a:latin typeface="Times New Roman"/>
                <a:cs typeface="Times New Roman"/>
              </a:rPr>
              <a:t>tán loạn,  giày </a:t>
            </a:r>
            <a:r>
              <a:rPr sz="1800" spc="-10" dirty="0">
                <a:latin typeface="Times New Roman"/>
                <a:cs typeface="Times New Roman"/>
              </a:rPr>
              <a:t>xéo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nhau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chết”, </a:t>
            </a:r>
            <a:r>
              <a:rPr sz="1800" spc="-5" dirty="0">
                <a:latin typeface="Times New Roman"/>
                <a:cs typeface="Times New Roman"/>
              </a:rPr>
              <a:t>“đến </a:t>
            </a:r>
            <a:r>
              <a:rPr sz="1800" dirty="0">
                <a:latin typeface="Times New Roman"/>
                <a:cs typeface="Times New Roman"/>
              </a:rPr>
              <a:t>nỗi nước </a:t>
            </a:r>
            <a:r>
              <a:rPr sz="1800" spc="-5" dirty="0">
                <a:latin typeface="Times New Roman"/>
                <a:cs typeface="Times New Roman"/>
              </a:rPr>
              <a:t>sông </a:t>
            </a:r>
            <a:r>
              <a:rPr sz="1800" dirty="0">
                <a:latin typeface="Times New Roman"/>
                <a:cs typeface="Times New Roman"/>
              </a:rPr>
              <a:t>Nhị </a:t>
            </a:r>
            <a:r>
              <a:rPr sz="1800" spc="-5" dirty="0">
                <a:latin typeface="Times New Roman"/>
                <a:cs typeface="Times New Roman"/>
              </a:rPr>
              <a:t>Hà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spc="5" dirty="0">
                <a:latin typeface="Times New Roman"/>
                <a:cs typeface="Times New Roman"/>
              </a:rPr>
              <a:t>thế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tắc </a:t>
            </a:r>
            <a:r>
              <a:rPr sz="1800" dirty="0">
                <a:latin typeface="Times New Roman"/>
                <a:cs typeface="Times New Roman"/>
              </a:rPr>
              <a:t>nghẽn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chảy  </a:t>
            </a:r>
            <a:r>
              <a:rPr sz="1800" spc="5" dirty="0">
                <a:latin typeface="Times New Roman"/>
                <a:cs typeface="Times New Roman"/>
              </a:rPr>
              <a:t>được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nữa”.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 Số phận </a:t>
            </a:r>
            <a:r>
              <a:rPr sz="1800" spc="-5" dirty="0">
                <a:latin typeface="Times New Roman"/>
                <a:cs typeface="Times New Roman"/>
              </a:rPr>
              <a:t>thảm </a:t>
            </a:r>
            <a:r>
              <a:rPr sz="1800" dirty="0">
                <a:latin typeface="Times New Roman"/>
                <a:cs typeface="Times New Roman"/>
              </a:rPr>
              <a:t>bại của </a:t>
            </a:r>
            <a:r>
              <a:rPr sz="1800" spc="-5" dirty="0">
                <a:latin typeface="Times New Roman"/>
                <a:cs typeface="Times New Roman"/>
              </a:rPr>
              <a:t>bọn vua tôi </a:t>
            </a:r>
            <a:r>
              <a:rPr sz="1800" dirty="0">
                <a:latin typeface="Times New Roman"/>
                <a:cs typeface="Times New Roman"/>
              </a:rPr>
              <a:t>phản nước hại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dân:</a:t>
            </a:r>
          </a:p>
          <a:p>
            <a:pPr marL="12700" marR="7620" algn="just">
              <a:lnSpc>
                <a:spcPts val="2710"/>
              </a:lnSpc>
              <a:spcBef>
                <a:spcPts val="160"/>
              </a:spcBef>
              <a:buChar char="-"/>
              <a:tabLst>
                <a:tab pos="144145" algn="l"/>
              </a:tabLst>
            </a:pP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chịu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cầu </a:t>
            </a:r>
            <a:r>
              <a:rPr sz="1800" spc="-10" dirty="0">
                <a:latin typeface="Times New Roman"/>
                <a:cs typeface="Times New Roman"/>
              </a:rPr>
              <a:t>cạnh van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còn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 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bậc quân vương.</a:t>
            </a:r>
          </a:p>
          <a:p>
            <a:pPr marL="146685" indent="-134620" algn="just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Kết </a:t>
            </a:r>
            <a:r>
              <a:rPr sz="1800" dirty="0">
                <a:latin typeface="Times New Roman"/>
                <a:cs typeface="Times New Roman"/>
              </a:rPr>
              <a:t>cục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spc="-10" dirty="0">
                <a:latin typeface="Times New Roman"/>
                <a:cs typeface="Times New Roman"/>
              </a:rPr>
              <a:t>chịu </a:t>
            </a:r>
            <a:r>
              <a:rPr sz="1800" spc="-5" dirty="0">
                <a:latin typeface="Times New Roman"/>
                <a:cs typeface="Times New Roman"/>
              </a:rPr>
              <a:t>chung </a:t>
            </a:r>
            <a:r>
              <a:rPr sz="1800" dirty="0">
                <a:latin typeface="Times New Roman"/>
                <a:cs typeface="Times New Roman"/>
              </a:rPr>
              <a:t>số </a:t>
            </a:r>
            <a:r>
              <a:rPr sz="1800" spc="-5" dirty="0">
                <a:latin typeface="Times New Roman"/>
                <a:cs typeface="Times New Roman"/>
              </a:rPr>
              <a:t>phận </a:t>
            </a:r>
            <a:r>
              <a:rPr sz="1800" spc="5" dirty="0">
                <a:latin typeface="Times New Roman"/>
                <a:cs typeface="Times New Roman"/>
              </a:rPr>
              <a:t>bi </a:t>
            </a:r>
            <a:r>
              <a:rPr sz="1800" dirty="0">
                <a:latin typeface="Times New Roman"/>
                <a:cs typeface="Times New Roman"/>
              </a:rPr>
              <a:t>thảm của </a:t>
            </a:r>
            <a:r>
              <a:rPr sz="1800" spc="-5" dirty="0">
                <a:latin typeface="Times New Roman"/>
                <a:cs typeface="Times New Roman"/>
              </a:rPr>
              <a:t>kẻ </a:t>
            </a:r>
            <a:r>
              <a:rPr sz="1800" dirty="0">
                <a:latin typeface="Times New Roman"/>
                <a:cs typeface="Times New Roman"/>
              </a:rPr>
              <a:t>vong quốc: Vội </a:t>
            </a:r>
            <a:r>
              <a:rPr sz="1800" spc="-20" dirty="0">
                <a:latin typeface="Times New Roman"/>
                <a:cs typeface="Times New Roman"/>
              </a:rPr>
              <a:t>vã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mấy </a:t>
            </a:r>
            <a:r>
              <a:rPr sz="1800" spc="5" dirty="0">
                <a:latin typeface="Times New Roman"/>
                <a:cs typeface="Times New Roman"/>
              </a:rPr>
              <a:t>bề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tín </a:t>
            </a:r>
            <a:r>
              <a:rPr sz="1800" spc="-5" dirty="0">
                <a:latin typeface="Times New Roman"/>
                <a:cs typeface="Times New Roman"/>
              </a:rPr>
              <a:t>“đưa </a:t>
            </a:r>
            <a:r>
              <a:rPr sz="1800" dirty="0">
                <a:latin typeface="Times New Roman"/>
                <a:cs typeface="Times New Roman"/>
              </a:rPr>
              <a:t>thái hậu ra </a:t>
            </a:r>
            <a:r>
              <a:rPr sz="1800" spc="-5" dirty="0">
                <a:latin typeface="Times New Roman"/>
                <a:cs typeface="Times New Roman"/>
              </a:rPr>
              <a:t>ngoài”, </a:t>
            </a:r>
            <a:r>
              <a:rPr sz="1800" dirty="0">
                <a:latin typeface="Times New Roman"/>
                <a:cs typeface="Times New Roman"/>
              </a:rPr>
              <a:t>chạy bán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bán </a:t>
            </a:r>
            <a:r>
              <a:rPr sz="1800" spc="-5" dirty="0">
                <a:latin typeface="Times New Roman"/>
                <a:cs typeface="Times New Roman"/>
              </a:rPr>
              <a:t>chết, “luôn mấy </a:t>
            </a:r>
            <a:r>
              <a:rPr sz="1800" spc="5" dirty="0">
                <a:latin typeface="Times New Roman"/>
                <a:cs typeface="Times New Roman"/>
              </a:rPr>
              <a:t>ngày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ăn”. </a:t>
            </a:r>
            <a:r>
              <a:rPr sz="1800" spc="5" dirty="0">
                <a:latin typeface="Times New Roman"/>
                <a:cs typeface="Times New Roman"/>
              </a:rPr>
              <a:t>Đuổi </a:t>
            </a:r>
            <a:r>
              <a:rPr sz="1800" spc="-5" dirty="0">
                <a:latin typeface="Times New Roman"/>
                <a:cs typeface="Times New Roman"/>
              </a:rPr>
              <a:t>kịp  </a:t>
            </a:r>
            <a:r>
              <a:rPr sz="1800" spc="5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Sĩ Nghị chỉ </a:t>
            </a:r>
            <a:r>
              <a:rPr sz="1800" spc="-10" dirty="0">
                <a:latin typeface="Times New Roman"/>
                <a:cs typeface="Times New Roman"/>
              </a:rPr>
              <a:t>còn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“nhìn nhau than </a:t>
            </a:r>
            <a:r>
              <a:rPr sz="1800" dirty="0">
                <a:latin typeface="Times New Roman"/>
                <a:cs typeface="Times New Roman"/>
              </a:rPr>
              <a:t>thở, oán </a:t>
            </a:r>
            <a:r>
              <a:rPr sz="1800" spc="-5" dirty="0">
                <a:latin typeface="Times New Roman"/>
                <a:cs typeface="Times New Roman"/>
              </a:rPr>
              <a:t>giận chảy </a:t>
            </a:r>
            <a:r>
              <a:rPr sz="1800" spc="5" dirty="0">
                <a:latin typeface="Times New Roman"/>
                <a:cs typeface="Times New Roman"/>
              </a:rPr>
              <a:t>nước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mắt”.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=&gt; Lối kể chuyện </a:t>
            </a:r>
            <a:r>
              <a:rPr sz="1800" spc="-10" dirty="0">
                <a:latin typeface="Times New Roman"/>
                <a:cs typeface="Times New Roman"/>
              </a:rPr>
              <a:t>xen miêu </a:t>
            </a:r>
            <a:r>
              <a:rPr sz="1800" spc="5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sinh động, </a:t>
            </a:r>
            <a:r>
              <a:rPr sz="1800" spc="-15" dirty="0">
                <a:latin typeface="Times New Roman"/>
                <a:cs typeface="Times New Roman"/>
              </a:rPr>
              <a:t>cụ </a:t>
            </a:r>
            <a:r>
              <a:rPr sz="1800" dirty="0">
                <a:latin typeface="Times New Roman"/>
                <a:cs typeface="Times New Roman"/>
              </a:rPr>
              <a:t>thể, </a:t>
            </a:r>
            <a:r>
              <a:rPr sz="1800" spc="-5" dirty="0">
                <a:latin typeface="Times New Roman"/>
                <a:cs typeface="Times New Roman"/>
              </a:rPr>
              <a:t>gây ấn </a:t>
            </a:r>
            <a:r>
              <a:rPr sz="1800" spc="5" dirty="0">
                <a:latin typeface="Times New Roman"/>
                <a:cs typeface="Times New Roman"/>
              </a:rPr>
              <a:t>tượng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BÀI </a:t>
            </a:r>
            <a:r>
              <a:rPr dirty="0"/>
              <a:t>3. </a:t>
            </a:r>
            <a:r>
              <a:rPr spc="-10" dirty="0"/>
              <a:t>CÁC </a:t>
            </a:r>
            <a:r>
              <a:rPr spc="-5" dirty="0"/>
              <a:t>DẠNG </a:t>
            </a:r>
            <a:r>
              <a:rPr spc="5" dirty="0"/>
              <a:t>ĐỀ </a:t>
            </a:r>
            <a:r>
              <a:rPr dirty="0"/>
              <a:t>VIẾT </a:t>
            </a:r>
            <a:r>
              <a:rPr spc="-10" dirty="0"/>
              <a:t>TẬP </a:t>
            </a:r>
            <a:r>
              <a:rPr spc="-5" dirty="0"/>
              <a:t>LÀM</a:t>
            </a:r>
            <a:r>
              <a:rPr spc="10" dirty="0"/>
              <a:t> </a:t>
            </a:r>
            <a:r>
              <a:rPr spc="-15" dirty="0"/>
              <a:t>VĂN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160" algn="just">
              <a:lnSpc>
                <a:spcPct val="124500"/>
              </a:lnSpc>
              <a:spcBef>
                <a:spcPts val="95"/>
              </a:spcBef>
            </a:pPr>
            <a:r>
              <a:rPr spc="-5" dirty="0"/>
              <a:t>I. </a:t>
            </a:r>
            <a:r>
              <a:rPr spc="-15" dirty="0"/>
              <a:t>VIẾT </a:t>
            </a:r>
            <a:r>
              <a:rPr spc="5" dirty="0"/>
              <a:t>MỘT </a:t>
            </a:r>
            <a:r>
              <a:rPr spc="-5" dirty="0"/>
              <a:t>ĐOẠN </a:t>
            </a:r>
            <a:r>
              <a:rPr spc="-15" dirty="0"/>
              <a:t>VĂN </a:t>
            </a:r>
            <a:r>
              <a:rPr dirty="0"/>
              <a:t>NGẮN </a:t>
            </a:r>
            <a:r>
              <a:rPr spc="-5" dirty="0"/>
              <a:t>TÓM </a:t>
            </a:r>
            <a:r>
              <a:rPr dirty="0"/>
              <a:t>TẮT </a:t>
            </a:r>
            <a:r>
              <a:rPr spc="-10" dirty="0"/>
              <a:t>HỒI </a:t>
            </a:r>
            <a:r>
              <a:rPr spc="5" dirty="0"/>
              <a:t>14: </a:t>
            </a:r>
            <a:r>
              <a:rPr spc="-5" dirty="0"/>
              <a:t>ĐÁNH NGỌC </a:t>
            </a:r>
            <a:r>
              <a:rPr spc="-10" dirty="0"/>
              <a:t>HỒI </a:t>
            </a:r>
            <a:r>
              <a:rPr spc="-5" dirty="0"/>
              <a:t>QUÂN  THANH</a:t>
            </a:r>
            <a:r>
              <a:rPr spc="-80" dirty="0"/>
              <a:t> </a:t>
            </a:r>
            <a:r>
              <a:rPr spc="10" dirty="0"/>
              <a:t>BỊ</a:t>
            </a:r>
            <a:r>
              <a:rPr spc="-70" dirty="0"/>
              <a:t> </a:t>
            </a:r>
            <a:r>
              <a:rPr spc="-5" dirty="0"/>
              <a:t>THUA</a:t>
            </a:r>
            <a:r>
              <a:rPr spc="-75" dirty="0"/>
              <a:t> </a:t>
            </a:r>
            <a:r>
              <a:rPr spc="-5" dirty="0"/>
              <a:t>TRẬN.</a:t>
            </a:r>
            <a:r>
              <a:rPr spc="-85" dirty="0"/>
              <a:t> </a:t>
            </a:r>
            <a:r>
              <a:rPr spc="10" dirty="0"/>
              <a:t>BỎ</a:t>
            </a:r>
            <a:r>
              <a:rPr spc="-100" dirty="0"/>
              <a:t> </a:t>
            </a:r>
            <a:r>
              <a:rPr spc="-5" dirty="0"/>
              <a:t>THĂNG</a:t>
            </a:r>
            <a:r>
              <a:rPr spc="-75" dirty="0"/>
              <a:t> </a:t>
            </a:r>
            <a:r>
              <a:rPr spc="-10" dirty="0"/>
              <a:t>LONG,</a:t>
            </a:r>
            <a:r>
              <a:rPr spc="-65" dirty="0"/>
              <a:t> </a:t>
            </a:r>
            <a:r>
              <a:rPr spc="-10" dirty="0"/>
              <a:t>CHIÊU</a:t>
            </a:r>
            <a:r>
              <a:rPr spc="-75" dirty="0"/>
              <a:t> </a:t>
            </a:r>
            <a:r>
              <a:rPr spc="5" dirty="0"/>
              <a:t>THỐNG</a:t>
            </a:r>
            <a:r>
              <a:rPr spc="-80" dirty="0"/>
              <a:t> </a:t>
            </a:r>
            <a:r>
              <a:rPr spc="-5" dirty="0"/>
              <a:t>TRỐN</a:t>
            </a:r>
            <a:r>
              <a:rPr spc="-70" dirty="0"/>
              <a:t> </a:t>
            </a:r>
            <a:r>
              <a:rPr spc="-5" dirty="0"/>
              <a:t>RA</a:t>
            </a:r>
            <a:r>
              <a:rPr spc="-70" dirty="0"/>
              <a:t> </a:t>
            </a:r>
            <a:r>
              <a:rPr spc="-10" dirty="0"/>
              <a:t>NGOÀI  </a:t>
            </a:r>
            <a:r>
              <a:rPr spc="-5" dirty="0"/>
              <a:t>(TRÍCH HOÀNG </a:t>
            </a:r>
            <a:r>
              <a:rPr dirty="0"/>
              <a:t>LÊ </a:t>
            </a:r>
            <a:r>
              <a:rPr spc="-5" dirty="0"/>
              <a:t>NHẤT </a:t>
            </a:r>
            <a:r>
              <a:rPr dirty="0"/>
              <a:t>THỐNG CHÍ) </a:t>
            </a:r>
            <a:r>
              <a:rPr spc="-5" dirty="0"/>
              <a:t>CỦA NGÔ </a:t>
            </a:r>
            <a:r>
              <a:rPr dirty="0"/>
              <a:t>GIA </a:t>
            </a:r>
            <a:r>
              <a:rPr spc="-5" dirty="0"/>
              <a:t>VĂN</a:t>
            </a:r>
            <a:r>
              <a:rPr spc="-10" dirty="0"/>
              <a:t> </a:t>
            </a:r>
            <a:r>
              <a:rPr spc="-5" dirty="0"/>
              <a:t>PHÁI.</a:t>
            </a:r>
          </a:p>
          <a:p>
            <a:pPr marL="240665" indent="-2286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241300" algn="l"/>
              </a:tabLst>
            </a:pPr>
            <a:r>
              <a:rPr dirty="0"/>
              <a:t>Mở </a:t>
            </a:r>
            <a:r>
              <a:rPr spc="-10" dirty="0"/>
              <a:t>đoạn</a:t>
            </a:r>
            <a:r>
              <a:rPr b="0" spc="-10" dirty="0">
                <a:latin typeface="Times New Roman"/>
                <a:cs typeface="Times New Roman"/>
              </a:rPr>
              <a:t>: Giới </a:t>
            </a:r>
            <a:r>
              <a:rPr b="0" dirty="0">
                <a:latin typeface="Times New Roman"/>
                <a:cs typeface="Times New Roman"/>
              </a:rPr>
              <a:t>thiệu </a:t>
            </a:r>
            <a:r>
              <a:rPr b="0" spc="-5" dirty="0">
                <a:latin typeface="Times New Roman"/>
                <a:cs typeface="Times New Roman"/>
              </a:rPr>
              <a:t>khái </a:t>
            </a:r>
            <a:r>
              <a:rPr b="0" dirty="0">
                <a:latin typeface="Times New Roman"/>
                <a:cs typeface="Times New Roman"/>
              </a:rPr>
              <a:t>quát tác </a:t>
            </a:r>
            <a:r>
              <a:rPr b="0" spc="-5" dirty="0">
                <a:latin typeface="Times New Roman"/>
                <a:cs typeface="Times New Roman"/>
              </a:rPr>
              <a:t>giả, </a:t>
            </a:r>
            <a:r>
              <a:rPr b="0" dirty="0">
                <a:latin typeface="Times New Roman"/>
                <a:cs typeface="Times New Roman"/>
              </a:rPr>
              <a:t>tác </a:t>
            </a:r>
            <a:r>
              <a:rPr b="0" spc="5" dirty="0">
                <a:latin typeface="Times New Roman"/>
                <a:cs typeface="Times New Roman"/>
              </a:rPr>
              <a:t>phẩm và </a:t>
            </a:r>
            <a:r>
              <a:rPr b="0" spc="-5" dirty="0">
                <a:latin typeface="Times New Roman"/>
                <a:cs typeface="Times New Roman"/>
              </a:rPr>
              <a:t>vị </a:t>
            </a:r>
            <a:r>
              <a:rPr b="0" dirty="0">
                <a:latin typeface="Times New Roman"/>
                <a:cs typeface="Times New Roman"/>
              </a:rPr>
              <a:t>trí đoạn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trích.</a:t>
            </a:r>
          </a:p>
          <a:p>
            <a:pPr marL="243204" indent="-23114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243840" algn="l"/>
              </a:tabLst>
            </a:pPr>
            <a:r>
              <a:rPr spc="-10" dirty="0"/>
              <a:t>Thân</a:t>
            </a:r>
            <a:r>
              <a:rPr spc="-20" dirty="0"/>
              <a:t> </a:t>
            </a:r>
            <a:r>
              <a:rPr spc="-5" dirty="0"/>
              <a:t>đoạn:</a:t>
            </a:r>
          </a:p>
          <a:p>
            <a:pPr marL="12700" marR="8890">
              <a:lnSpc>
                <a:spcPts val="2690"/>
              </a:lnSpc>
              <a:spcBef>
                <a:spcPts val="130"/>
              </a:spcBef>
              <a:buChar char="-"/>
              <a:tabLst>
                <a:tab pos="140970" algn="l"/>
              </a:tabLst>
            </a:pPr>
            <a:r>
              <a:rPr b="0" spc="-5" dirty="0">
                <a:latin typeface="Times New Roman"/>
                <a:cs typeface="Times New Roman"/>
              </a:rPr>
              <a:t>Nhận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được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tin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cấp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báo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quân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Thanh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chiếm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được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thành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Thăng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Long,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Nguyễn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Huệ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lên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ngôi  Hoàng </a:t>
            </a:r>
            <a:r>
              <a:rPr b="0" spc="10" dirty="0">
                <a:latin typeface="Times New Roman"/>
                <a:cs typeface="Times New Roman"/>
              </a:rPr>
              <a:t>đế </a:t>
            </a:r>
            <a:r>
              <a:rPr b="0" spc="-10" dirty="0">
                <a:latin typeface="Times New Roman"/>
                <a:cs typeface="Times New Roman"/>
              </a:rPr>
              <a:t>và </a:t>
            </a:r>
            <a:r>
              <a:rPr b="0" dirty="0">
                <a:latin typeface="Times New Roman"/>
                <a:cs typeface="Times New Roman"/>
              </a:rPr>
              <a:t>thân </a:t>
            </a:r>
            <a:r>
              <a:rPr b="0" spc="-10" dirty="0">
                <a:latin typeface="Times New Roman"/>
                <a:cs typeface="Times New Roman"/>
              </a:rPr>
              <a:t>chinh </a:t>
            </a:r>
            <a:r>
              <a:rPr b="0" spc="-5" dirty="0">
                <a:latin typeface="Times New Roman"/>
                <a:cs typeface="Times New Roman"/>
              </a:rPr>
              <a:t>cầm </a:t>
            </a:r>
            <a:r>
              <a:rPr b="0" dirty="0">
                <a:latin typeface="Times New Roman"/>
                <a:cs typeface="Times New Roman"/>
              </a:rPr>
              <a:t>quân </a:t>
            </a:r>
            <a:r>
              <a:rPr b="0" spc="5" dirty="0">
                <a:latin typeface="Times New Roman"/>
                <a:cs typeface="Times New Roman"/>
              </a:rPr>
              <a:t>đi </a:t>
            </a:r>
            <a:r>
              <a:rPr b="0" dirty="0">
                <a:latin typeface="Times New Roman"/>
                <a:cs typeface="Times New Roman"/>
              </a:rPr>
              <a:t>dẹp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giặc.</a:t>
            </a: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b="0" dirty="0">
                <a:latin typeface="Times New Roman"/>
                <a:cs typeface="Times New Roman"/>
              </a:rPr>
              <a:t>Cuộc hành </a:t>
            </a:r>
            <a:r>
              <a:rPr b="0" spc="-5" dirty="0">
                <a:latin typeface="Times New Roman"/>
                <a:cs typeface="Times New Roman"/>
              </a:rPr>
              <a:t>quân thần </a:t>
            </a:r>
            <a:r>
              <a:rPr b="0" spc="5" dirty="0">
                <a:latin typeface="Times New Roman"/>
                <a:cs typeface="Times New Roman"/>
              </a:rPr>
              <a:t>tốc </a:t>
            </a:r>
            <a:r>
              <a:rPr b="0" spc="-10" dirty="0">
                <a:latin typeface="Times New Roman"/>
                <a:cs typeface="Times New Roman"/>
              </a:rPr>
              <a:t>và </a:t>
            </a:r>
            <a:r>
              <a:rPr b="0" spc="-5" dirty="0">
                <a:latin typeface="Times New Roman"/>
                <a:cs typeface="Times New Roman"/>
              </a:rPr>
              <a:t>chiến thắng </a:t>
            </a:r>
            <a:r>
              <a:rPr b="0" dirty="0">
                <a:latin typeface="Times New Roman"/>
                <a:cs typeface="Times New Roman"/>
              </a:rPr>
              <a:t>lẫy </a:t>
            </a:r>
            <a:r>
              <a:rPr b="0" spc="5" dirty="0">
                <a:latin typeface="Times New Roman"/>
                <a:cs typeface="Times New Roman"/>
              </a:rPr>
              <a:t>lừng </a:t>
            </a:r>
            <a:r>
              <a:rPr b="0" dirty="0">
                <a:latin typeface="Times New Roman"/>
                <a:cs typeface="Times New Roman"/>
              </a:rPr>
              <a:t>của </a:t>
            </a:r>
            <a:r>
              <a:rPr b="0" spc="-5" dirty="0">
                <a:latin typeface="Times New Roman"/>
                <a:cs typeface="Times New Roman"/>
              </a:rPr>
              <a:t>vua </a:t>
            </a:r>
            <a:r>
              <a:rPr b="0" dirty="0">
                <a:latin typeface="Times New Roman"/>
                <a:cs typeface="Times New Roman"/>
              </a:rPr>
              <a:t>Quang</a:t>
            </a:r>
            <a:r>
              <a:rPr b="0" spc="-9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Trung.</a:t>
            </a:r>
          </a:p>
          <a:p>
            <a:pPr marL="143510" indent="-131445">
              <a:lnSpc>
                <a:spcPct val="100000"/>
              </a:lnSpc>
              <a:spcBef>
                <a:spcPts val="525"/>
              </a:spcBef>
              <a:buChar char="-"/>
              <a:tabLst>
                <a:tab pos="144145" algn="l"/>
              </a:tabLst>
            </a:pPr>
            <a:r>
              <a:rPr b="0" dirty="0">
                <a:latin typeface="Times New Roman"/>
                <a:cs typeface="Times New Roman"/>
              </a:rPr>
              <a:t>Sự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đại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bại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quân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tướng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nhà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Thanh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và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tình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trạng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thảm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hại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vua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tôi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Lê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Chiêu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Thống.</a:t>
            </a: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pc="5" dirty="0"/>
              <a:t>3. </a:t>
            </a:r>
            <a:r>
              <a:rPr dirty="0"/>
              <a:t>Kết</a:t>
            </a:r>
            <a:r>
              <a:rPr spc="-20" dirty="0"/>
              <a:t> </a:t>
            </a:r>
            <a:r>
              <a:rPr spc="-10" dirty="0"/>
              <a:t>đoạn:</a:t>
            </a:r>
          </a:p>
          <a:p>
            <a:pPr marL="12700" marR="5080">
              <a:lnSpc>
                <a:spcPts val="2690"/>
              </a:lnSpc>
              <a:spcBef>
                <a:spcPts val="125"/>
              </a:spcBef>
            </a:pPr>
            <a:r>
              <a:rPr b="0" dirty="0">
                <a:latin typeface="Times New Roman"/>
                <a:cs typeface="Times New Roman"/>
              </a:rPr>
              <a:t>- Hình tượng </a:t>
            </a:r>
            <a:r>
              <a:rPr b="0" spc="-5" dirty="0">
                <a:latin typeface="Times New Roman"/>
                <a:cs typeface="Times New Roman"/>
              </a:rPr>
              <a:t>người </a:t>
            </a:r>
            <a:r>
              <a:rPr b="0" spc="-10" dirty="0">
                <a:latin typeface="Times New Roman"/>
                <a:cs typeface="Times New Roman"/>
              </a:rPr>
              <a:t>anh </a:t>
            </a:r>
            <a:r>
              <a:rPr b="0" dirty="0">
                <a:latin typeface="Times New Roman"/>
                <a:cs typeface="Times New Roman"/>
              </a:rPr>
              <a:t>hùng </a:t>
            </a:r>
            <a:r>
              <a:rPr b="0" spc="-10" dirty="0">
                <a:latin typeface="Times New Roman"/>
                <a:cs typeface="Times New Roman"/>
              </a:rPr>
              <a:t>Nguyễn </a:t>
            </a:r>
            <a:r>
              <a:rPr b="0" dirty="0">
                <a:latin typeface="Times New Roman"/>
                <a:cs typeface="Times New Roman"/>
              </a:rPr>
              <a:t>Huệ </a:t>
            </a:r>
            <a:r>
              <a:rPr b="0" spc="-5" dirty="0">
                <a:latin typeface="Times New Roman"/>
                <a:cs typeface="Times New Roman"/>
              </a:rPr>
              <a:t>với </a:t>
            </a:r>
            <a:r>
              <a:rPr b="0" spc="5" dirty="0">
                <a:latin typeface="Times New Roman"/>
                <a:cs typeface="Times New Roman"/>
              </a:rPr>
              <a:t>lòng </a:t>
            </a:r>
            <a:r>
              <a:rPr b="0" spc="-20" dirty="0">
                <a:latin typeface="Times New Roman"/>
                <a:cs typeface="Times New Roman"/>
              </a:rPr>
              <a:t>yêu </a:t>
            </a:r>
            <a:r>
              <a:rPr b="0" dirty="0">
                <a:latin typeface="Times New Roman"/>
                <a:cs typeface="Times New Roman"/>
              </a:rPr>
              <a:t>nước quả cảm tài chí </a:t>
            </a:r>
            <a:r>
              <a:rPr b="0" spc="-10" dirty="0">
                <a:latin typeface="Times New Roman"/>
                <a:cs typeface="Times New Roman"/>
              </a:rPr>
              <a:t>và </a:t>
            </a:r>
            <a:r>
              <a:rPr b="0" spc="-5" dirty="0">
                <a:latin typeface="Times New Roman"/>
                <a:cs typeface="Times New Roman"/>
              </a:rPr>
              <a:t>sự </a:t>
            </a:r>
            <a:r>
              <a:rPr b="0" dirty="0">
                <a:latin typeface="Times New Roman"/>
                <a:cs typeface="Times New Roman"/>
              </a:rPr>
              <a:t>thất  bại thảm hại của </a:t>
            </a:r>
            <a:r>
              <a:rPr b="0" spc="-5" dirty="0">
                <a:latin typeface="Times New Roman"/>
                <a:cs typeface="Times New Roman"/>
              </a:rPr>
              <a:t>quân tướng </a:t>
            </a:r>
            <a:r>
              <a:rPr b="0" spc="5" dirty="0">
                <a:latin typeface="Times New Roman"/>
                <a:cs typeface="Times New Roman"/>
              </a:rPr>
              <a:t>nhà </a:t>
            </a:r>
            <a:r>
              <a:rPr b="0" spc="-5" dirty="0">
                <a:latin typeface="Times New Roman"/>
                <a:cs typeface="Times New Roman"/>
              </a:rPr>
              <a:t>Thanh </a:t>
            </a:r>
            <a:r>
              <a:rPr b="0" spc="-10" dirty="0">
                <a:latin typeface="Times New Roman"/>
                <a:cs typeface="Times New Roman"/>
              </a:rPr>
              <a:t>và </a:t>
            </a:r>
            <a:r>
              <a:rPr b="0" spc="-5" dirty="0">
                <a:latin typeface="Times New Roman"/>
                <a:cs typeface="Times New Roman"/>
              </a:rPr>
              <a:t>vua </a:t>
            </a:r>
            <a:r>
              <a:rPr b="0" dirty="0">
                <a:latin typeface="Times New Roman"/>
                <a:cs typeface="Times New Roman"/>
              </a:rPr>
              <a:t>tôi </a:t>
            </a:r>
            <a:r>
              <a:rPr b="0" spc="5" dirty="0">
                <a:latin typeface="Times New Roman"/>
                <a:cs typeface="Times New Roman"/>
              </a:rPr>
              <a:t>nhà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Lê.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2809"/>
            <a:ext cx="76104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Times New Roman"/>
                <a:cs typeface="Times New Roman"/>
              </a:rPr>
              <a:t>II. </a:t>
            </a:r>
            <a:r>
              <a:rPr sz="1200" b="1" spc="-10" dirty="0">
                <a:latin typeface="Times New Roman"/>
                <a:cs typeface="Times New Roman"/>
              </a:rPr>
              <a:t>VIẾT </a:t>
            </a:r>
            <a:r>
              <a:rPr sz="1200" b="1" spc="-5" dirty="0">
                <a:latin typeface="Times New Roman"/>
                <a:cs typeface="Times New Roman"/>
              </a:rPr>
              <a:t>ĐOẠN VĂN CẢM NHẬN VỀ SỰ </a:t>
            </a:r>
            <a:r>
              <a:rPr sz="1200" b="1" spc="-10" dirty="0">
                <a:latin typeface="Times New Roman"/>
                <a:cs typeface="Times New Roman"/>
              </a:rPr>
              <a:t>THẤT </a:t>
            </a:r>
            <a:r>
              <a:rPr sz="1200" b="1" dirty="0">
                <a:latin typeface="Times New Roman"/>
                <a:cs typeface="Times New Roman"/>
              </a:rPr>
              <a:t>BẠI </a:t>
            </a:r>
            <a:r>
              <a:rPr sz="1200" b="1" spc="-5" dirty="0">
                <a:latin typeface="Times New Roman"/>
                <a:cs typeface="Times New Roman"/>
              </a:rPr>
              <a:t>CỦA QUÂN TƯỚNG NHÀ THANH </a:t>
            </a:r>
            <a:r>
              <a:rPr sz="1200" b="1" spc="-20" dirty="0">
                <a:latin typeface="Times New Roman"/>
                <a:cs typeface="Times New Roman"/>
              </a:rPr>
              <a:t>VÀ </a:t>
            </a:r>
            <a:r>
              <a:rPr sz="1200" b="1" spc="-5" dirty="0">
                <a:latin typeface="Times New Roman"/>
                <a:cs typeface="Times New Roman"/>
              </a:rPr>
              <a:t>VUA TÔI NHÀ LÊ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01700" y="1110488"/>
            <a:ext cx="780415" cy="5121275"/>
            <a:chOff x="901700" y="1110488"/>
            <a:chExt cx="780415" cy="5121275"/>
          </a:xfrm>
        </p:grpSpPr>
        <p:sp>
          <p:nvSpPr>
            <p:cNvPr id="4" name="object 4"/>
            <p:cNvSpPr/>
            <p:nvPr/>
          </p:nvSpPr>
          <p:spPr>
            <a:xfrm>
              <a:off x="933450" y="1142238"/>
              <a:ext cx="43815" cy="5057775"/>
            </a:xfrm>
            <a:custGeom>
              <a:avLst/>
              <a:gdLst/>
              <a:ahLst/>
              <a:cxnLst/>
              <a:rect l="l" t="t" r="r" b="b"/>
              <a:pathLst>
                <a:path w="43815" h="5057775">
                  <a:moveTo>
                    <a:pt x="0" y="0"/>
                  </a:moveTo>
                  <a:lnTo>
                    <a:pt x="43408" y="5057774"/>
                  </a:lnTo>
                </a:path>
              </a:pathLst>
            </a:custGeom>
            <a:ln w="635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455670"/>
              <a:ext cx="671195" cy="466090"/>
            </a:xfrm>
            <a:custGeom>
              <a:avLst/>
              <a:gdLst/>
              <a:ahLst/>
              <a:cxnLst/>
              <a:rect l="l" t="t" r="r" b="b"/>
              <a:pathLst>
                <a:path w="671194" h="466089">
                  <a:moveTo>
                    <a:pt x="592861" y="0"/>
                  </a:moveTo>
                  <a:lnTo>
                    <a:pt x="77685" y="0"/>
                  </a:lnTo>
                  <a:lnTo>
                    <a:pt x="47443" y="6107"/>
                  </a:lnTo>
                  <a:lnTo>
                    <a:pt x="22750" y="22764"/>
                  </a:lnTo>
                  <a:lnTo>
                    <a:pt x="6103" y="47470"/>
                  </a:lnTo>
                  <a:lnTo>
                    <a:pt x="0" y="77724"/>
                  </a:lnTo>
                  <a:lnTo>
                    <a:pt x="0" y="388365"/>
                  </a:lnTo>
                  <a:lnTo>
                    <a:pt x="6103" y="418619"/>
                  </a:lnTo>
                  <a:lnTo>
                    <a:pt x="22750" y="443325"/>
                  </a:lnTo>
                  <a:lnTo>
                    <a:pt x="47443" y="459982"/>
                  </a:lnTo>
                  <a:lnTo>
                    <a:pt x="77685" y="466089"/>
                  </a:lnTo>
                  <a:lnTo>
                    <a:pt x="592861" y="466089"/>
                  </a:lnTo>
                  <a:lnTo>
                    <a:pt x="623115" y="459982"/>
                  </a:lnTo>
                  <a:lnTo>
                    <a:pt x="647820" y="443325"/>
                  </a:lnTo>
                  <a:lnTo>
                    <a:pt x="664477" y="418619"/>
                  </a:lnTo>
                  <a:lnTo>
                    <a:pt x="670585" y="388365"/>
                  </a:lnTo>
                  <a:lnTo>
                    <a:pt x="670585" y="77724"/>
                  </a:lnTo>
                  <a:lnTo>
                    <a:pt x="664477" y="47470"/>
                  </a:lnTo>
                  <a:lnTo>
                    <a:pt x="647820" y="22764"/>
                  </a:lnTo>
                  <a:lnTo>
                    <a:pt x="623115" y="6107"/>
                  </a:lnTo>
                  <a:lnTo>
                    <a:pt x="592861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703" y="3455670"/>
              <a:ext cx="671195" cy="466090"/>
            </a:xfrm>
            <a:custGeom>
              <a:avLst/>
              <a:gdLst/>
              <a:ahLst/>
              <a:cxnLst/>
              <a:rect l="l" t="t" r="r" b="b"/>
              <a:pathLst>
                <a:path w="671194" h="466089">
                  <a:moveTo>
                    <a:pt x="0" y="77724"/>
                  </a:moveTo>
                  <a:lnTo>
                    <a:pt x="6103" y="47470"/>
                  </a:lnTo>
                  <a:lnTo>
                    <a:pt x="22750" y="22764"/>
                  </a:lnTo>
                  <a:lnTo>
                    <a:pt x="47443" y="6107"/>
                  </a:lnTo>
                  <a:lnTo>
                    <a:pt x="77685" y="0"/>
                  </a:lnTo>
                  <a:lnTo>
                    <a:pt x="592861" y="0"/>
                  </a:lnTo>
                  <a:lnTo>
                    <a:pt x="623115" y="6107"/>
                  </a:lnTo>
                  <a:lnTo>
                    <a:pt x="647820" y="22764"/>
                  </a:lnTo>
                  <a:lnTo>
                    <a:pt x="664477" y="47470"/>
                  </a:lnTo>
                  <a:lnTo>
                    <a:pt x="670585" y="77724"/>
                  </a:lnTo>
                  <a:lnTo>
                    <a:pt x="670585" y="388365"/>
                  </a:lnTo>
                  <a:lnTo>
                    <a:pt x="664477" y="418619"/>
                  </a:lnTo>
                  <a:lnTo>
                    <a:pt x="647820" y="443325"/>
                  </a:lnTo>
                  <a:lnTo>
                    <a:pt x="623115" y="459982"/>
                  </a:lnTo>
                  <a:lnTo>
                    <a:pt x="592861" y="466089"/>
                  </a:lnTo>
                  <a:lnTo>
                    <a:pt x="77685" y="466089"/>
                  </a:lnTo>
                  <a:lnTo>
                    <a:pt x="47443" y="459982"/>
                  </a:lnTo>
                  <a:lnTo>
                    <a:pt x="22750" y="443325"/>
                  </a:lnTo>
                  <a:lnTo>
                    <a:pt x="6103" y="418619"/>
                  </a:lnTo>
                  <a:lnTo>
                    <a:pt x="0" y="388365"/>
                  </a:lnTo>
                  <a:lnTo>
                    <a:pt x="0" y="777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121460" y="3508705"/>
            <a:ext cx="437515" cy="35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ts val="1285"/>
              </a:lnSpc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THÂN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85"/>
              </a:lnSpc>
            </a:pP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6998" y="1165415"/>
            <a:ext cx="680720" cy="475615"/>
            <a:chOff x="976998" y="1165415"/>
            <a:chExt cx="680720" cy="475615"/>
          </a:xfrm>
        </p:grpSpPr>
        <p:sp>
          <p:nvSpPr>
            <p:cNvPr id="9" name="object 9"/>
            <p:cNvSpPr/>
            <p:nvPr/>
          </p:nvSpPr>
          <p:spPr>
            <a:xfrm>
              <a:off x="981760" y="1170177"/>
              <a:ext cx="671195" cy="466090"/>
            </a:xfrm>
            <a:custGeom>
              <a:avLst/>
              <a:gdLst/>
              <a:ahLst/>
              <a:cxnLst/>
              <a:rect l="l" t="t" r="r" b="b"/>
              <a:pathLst>
                <a:path w="671194" h="466089">
                  <a:moveTo>
                    <a:pt x="592912" y="0"/>
                  </a:moveTo>
                  <a:lnTo>
                    <a:pt x="77673" y="0"/>
                  </a:lnTo>
                  <a:lnTo>
                    <a:pt x="47438" y="6107"/>
                  </a:lnTo>
                  <a:lnTo>
                    <a:pt x="22748" y="22764"/>
                  </a:lnTo>
                  <a:lnTo>
                    <a:pt x="6103" y="47470"/>
                  </a:lnTo>
                  <a:lnTo>
                    <a:pt x="0" y="77724"/>
                  </a:lnTo>
                  <a:lnTo>
                    <a:pt x="0" y="388493"/>
                  </a:lnTo>
                  <a:lnTo>
                    <a:pt x="6103" y="418673"/>
                  </a:lnTo>
                  <a:lnTo>
                    <a:pt x="22748" y="443341"/>
                  </a:lnTo>
                  <a:lnTo>
                    <a:pt x="47438" y="459984"/>
                  </a:lnTo>
                  <a:lnTo>
                    <a:pt x="77673" y="466089"/>
                  </a:lnTo>
                  <a:lnTo>
                    <a:pt x="592912" y="466089"/>
                  </a:lnTo>
                  <a:lnTo>
                    <a:pt x="623165" y="459984"/>
                  </a:lnTo>
                  <a:lnTo>
                    <a:pt x="647871" y="443341"/>
                  </a:lnTo>
                  <a:lnTo>
                    <a:pt x="664528" y="418673"/>
                  </a:lnTo>
                  <a:lnTo>
                    <a:pt x="670636" y="388493"/>
                  </a:lnTo>
                  <a:lnTo>
                    <a:pt x="670636" y="77724"/>
                  </a:lnTo>
                  <a:lnTo>
                    <a:pt x="664528" y="47470"/>
                  </a:lnTo>
                  <a:lnTo>
                    <a:pt x="647871" y="22764"/>
                  </a:lnTo>
                  <a:lnTo>
                    <a:pt x="623165" y="6107"/>
                  </a:lnTo>
                  <a:lnTo>
                    <a:pt x="59291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1760" y="1170177"/>
              <a:ext cx="671195" cy="466090"/>
            </a:xfrm>
            <a:custGeom>
              <a:avLst/>
              <a:gdLst/>
              <a:ahLst/>
              <a:cxnLst/>
              <a:rect l="l" t="t" r="r" b="b"/>
              <a:pathLst>
                <a:path w="671194" h="466089">
                  <a:moveTo>
                    <a:pt x="0" y="77724"/>
                  </a:moveTo>
                  <a:lnTo>
                    <a:pt x="6103" y="47470"/>
                  </a:lnTo>
                  <a:lnTo>
                    <a:pt x="22748" y="22764"/>
                  </a:lnTo>
                  <a:lnTo>
                    <a:pt x="47438" y="6107"/>
                  </a:lnTo>
                  <a:lnTo>
                    <a:pt x="77673" y="0"/>
                  </a:lnTo>
                  <a:lnTo>
                    <a:pt x="592912" y="0"/>
                  </a:lnTo>
                  <a:lnTo>
                    <a:pt x="623165" y="6107"/>
                  </a:lnTo>
                  <a:lnTo>
                    <a:pt x="647871" y="22764"/>
                  </a:lnTo>
                  <a:lnTo>
                    <a:pt x="664528" y="47470"/>
                  </a:lnTo>
                  <a:lnTo>
                    <a:pt x="670636" y="77724"/>
                  </a:lnTo>
                  <a:lnTo>
                    <a:pt x="670636" y="388493"/>
                  </a:lnTo>
                  <a:lnTo>
                    <a:pt x="664528" y="418673"/>
                  </a:lnTo>
                  <a:lnTo>
                    <a:pt x="647871" y="443341"/>
                  </a:lnTo>
                  <a:lnTo>
                    <a:pt x="623165" y="459984"/>
                  </a:lnTo>
                  <a:lnTo>
                    <a:pt x="592912" y="466089"/>
                  </a:lnTo>
                  <a:lnTo>
                    <a:pt x="77673" y="466089"/>
                  </a:lnTo>
                  <a:lnTo>
                    <a:pt x="47438" y="459984"/>
                  </a:lnTo>
                  <a:lnTo>
                    <a:pt x="22748" y="443341"/>
                  </a:lnTo>
                  <a:lnTo>
                    <a:pt x="6103" y="418673"/>
                  </a:lnTo>
                  <a:lnTo>
                    <a:pt x="0" y="388493"/>
                  </a:lnTo>
                  <a:lnTo>
                    <a:pt x="0" y="777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97076" y="1222375"/>
            <a:ext cx="437515" cy="3524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85090">
              <a:lnSpc>
                <a:spcPts val="1250"/>
              </a:lnSpc>
              <a:spcBef>
                <a:spcPts val="200"/>
              </a:spcBef>
            </a:pPr>
            <a:r>
              <a:rPr sz="1100" b="1" spc="-5" dirty="0">
                <a:latin typeface="Times New Roman"/>
                <a:cs typeface="Times New Roman"/>
              </a:rPr>
              <a:t>MỞ  </a:t>
            </a:r>
            <a:r>
              <a:rPr sz="1100" b="1" spc="-10" dirty="0">
                <a:latin typeface="Times New Roman"/>
                <a:cs typeface="Times New Roman"/>
              </a:rPr>
              <a:t>Đ</a:t>
            </a:r>
            <a:r>
              <a:rPr sz="1100" b="1" dirty="0">
                <a:latin typeface="Times New Roman"/>
                <a:cs typeface="Times New Roman"/>
              </a:rPr>
              <a:t>O</a:t>
            </a:r>
            <a:r>
              <a:rPr sz="1100" b="1" spc="-10" dirty="0">
                <a:latin typeface="Times New Roman"/>
                <a:cs typeface="Times New Roman"/>
              </a:rPr>
              <a:t>Ạ</a:t>
            </a:r>
            <a:r>
              <a:rPr sz="1100" b="1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020076" y="5715571"/>
            <a:ext cx="680720" cy="475615"/>
            <a:chOff x="1020076" y="5715571"/>
            <a:chExt cx="680720" cy="475615"/>
          </a:xfrm>
        </p:grpSpPr>
        <p:sp>
          <p:nvSpPr>
            <p:cNvPr id="13" name="object 13"/>
            <p:cNvSpPr/>
            <p:nvPr/>
          </p:nvSpPr>
          <p:spPr>
            <a:xfrm>
              <a:off x="1024839" y="5720334"/>
              <a:ext cx="671195" cy="466090"/>
            </a:xfrm>
            <a:custGeom>
              <a:avLst/>
              <a:gdLst/>
              <a:ahLst/>
              <a:cxnLst/>
              <a:rect l="l" t="t" r="r" b="b"/>
              <a:pathLst>
                <a:path w="671194" h="466089">
                  <a:moveTo>
                    <a:pt x="592886" y="0"/>
                  </a:moveTo>
                  <a:lnTo>
                    <a:pt x="77685" y="0"/>
                  </a:lnTo>
                  <a:lnTo>
                    <a:pt x="47448" y="6107"/>
                  </a:lnTo>
                  <a:lnTo>
                    <a:pt x="22755" y="22764"/>
                  </a:lnTo>
                  <a:lnTo>
                    <a:pt x="6105" y="47470"/>
                  </a:lnTo>
                  <a:lnTo>
                    <a:pt x="0" y="77724"/>
                  </a:lnTo>
                  <a:lnTo>
                    <a:pt x="0" y="388493"/>
                  </a:lnTo>
                  <a:lnTo>
                    <a:pt x="6105" y="418673"/>
                  </a:lnTo>
                  <a:lnTo>
                    <a:pt x="22755" y="443341"/>
                  </a:lnTo>
                  <a:lnTo>
                    <a:pt x="47448" y="459984"/>
                  </a:lnTo>
                  <a:lnTo>
                    <a:pt x="77685" y="466090"/>
                  </a:lnTo>
                  <a:lnTo>
                    <a:pt x="592886" y="466090"/>
                  </a:lnTo>
                  <a:lnTo>
                    <a:pt x="623140" y="459984"/>
                  </a:lnTo>
                  <a:lnTo>
                    <a:pt x="647846" y="443341"/>
                  </a:lnTo>
                  <a:lnTo>
                    <a:pt x="664502" y="418673"/>
                  </a:lnTo>
                  <a:lnTo>
                    <a:pt x="670610" y="388493"/>
                  </a:lnTo>
                  <a:lnTo>
                    <a:pt x="670610" y="77724"/>
                  </a:lnTo>
                  <a:lnTo>
                    <a:pt x="664502" y="47470"/>
                  </a:lnTo>
                  <a:lnTo>
                    <a:pt x="647846" y="22764"/>
                  </a:lnTo>
                  <a:lnTo>
                    <a:pt x="623140" y="6107"/>
                  </a:lnTo>
                  <a:lnTo>
                    <a:pt x="59288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4839" y="5720334"/>
              <a:ext cx="671195" cy="466090"/>
            </a:xfrm>
            <a:custGeom>
              <a:avLst/>
              <a:gdLst/>
              <a:ahLst/>
              <a:cxnLst/>
              <a:rect l="l" t="t" r="r" b="b"/>
              <a:pathLst>
                <a:path w="671194" h="466089">
                  <a:moveTo>
                    <a:pt x="0" y="77724"/>
                  </a:moveTo>
                  <a:lnTo>
                    <a:pt x="6105" y="47470"/>
                  </a:lnTo>
                  <a:lnTo>
                    <a:pt x="22755" y="22764"/>
                  </a:lnTo>
                  <a:lnTo>
                    <a:pt x="47448" y="6107"/>
                  </a:lnTo>
                  <a:lnTo>
                    <a:pt x="77685" y="0"/>
                  </a:lnTo>
                  <a:lnTo>
                    <a:pt x="592886" y="0"/>
                  </a:lnTo>
                  <a:lnTo>
                    <a:pt x="623140" y="6107"/>
                  </a:lnTo>
                  <a:lnTo>
                    <a:pt x="647846" y="22764"/>
                  </a:lnTo>
                  <a:lnTo>
                    <a:pt x="664502" y="47470"/>
                  </a:lnTo>
                  <a:lnTo>
                    <a:pt x="670610" y="77724"/>
                  </a:lnTo>
                  <a:lnTo>
                    <a:pt x="670610" y="388493"/>
                  </a:lnTo>
                  <a:lnTo>
                    <a:pt x="664502" y="418673"/>
                  </a:lnTo>
                  <a:lnTo>
                    <a:pt x="647846" y="443341"/>
                  </a:lnTo>
                  <a:lnTo>
                    <a:pt x="623140" y="459984"/>
                  </a:lnTo>
                  <a:lnTo>
                    <a:pt x="592886" y="466090"/>
                  </a:lnTo>
                  <a:lnTo>
                    <a:pt x="77685" y="466090"/>
                  </a:lnTo>
                  <a:lnTo>
                    <a:pt x="47448" y="459984"/>
                  </a:lnTo>
                  <a:lnTo>
                    <a:pt x="22755" y="443341"/>
                  </a:lnTo>
                  <a:lnTo>
                    <a:pt x="6105" y="418673"/>
                  </a:lnTo>
                  <a:lnTo>
                    <a:pt x="0" y="388493"/>
                  </a:lnTo>
                  <a:lnTo>
                    <a:pt x="0" y="7772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39748" y="5774563"/>
            <a:ext cx="438150" cy="352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>
              <a:lnSpc>
                <a:spcPts val="1285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KẾT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85"/>
              </a:lnSpc>
            </a:pPr>
            <a:r>
              <a:rPr sz="11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Đ</a:t>
            </a:r>
            <a:r>
              <a:rPr sz="11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Ạ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06295" y="1247013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330"/>
              </a:spcBef>
            </a:pPr>
            <a:r>
              <a:rPr sz="1300" spc="-35" dirty="0">
                <a:latin typeface="Carlito"/>
                <a:cs typeface="Carlito"/>
              </a:rPr>
              <a:t>Gi</a:t>
            </a:r>
            <a:r>
              <a:rPr sz="1300" spc="-35" dirty="0">
                <a:latin typeface="Arial"/>
                <a:cs typeface="Arial"/>
              </a:rPr>
              <a:t>ớ</a:t>
            </a:r>
            <a:r>
              <a:rPr sz="1300" spc="-35" dirty="0">
                <a:latin typeface="Carlito"/>
                <a:cs typeface="Carlito"/>
              </a:rPr>
              <a:t>i </a:t>
            </a:r>
            <a:r>
              <a:rPr sz="1300" spc="-20" dirty="0">
                <a:latin typeface="Carlito"/>
                <a:cs typeface="Carlito"/>
              </a:rPr>
              <a:t>thi</a:t>
            </a:r>
            <a:r>
              <a:rPr sz="1300" spc="-20" dirty="0">
                <a:latin typeface="Arial"/>
                <a:cs typeface="Arial"/>
              </a:rPr>
              <a:t>ệ</a:t>
            </a:r>
            <a:r>
              <a:rPr sz="1300" spc="-20" dirty="0">
                <a:latin typeface="Carlito"/>
                <a:cs typeface="Carlito"/>
              </a:rPr>
              <a:t>u </a:t>
            </a:r>
            <a:r>
              <a:rPr sz="1300" spc="-5" dirty="0">
                <a:latin typeface="Carlito"/>
                <a:cs typeface="Carlito"/>
              </a:rPr>
              <a:t>tác </a:t>
            </a:r>
            <a:r>
              <a:rPr sz="1300" spc="-30" dirty="0">
                <a:latin typeface="Carlito"/>
                <a:cs typeface="Carlito"/>
              </a:rPr>
              <a:t>gi</a:t>
            </a:r>
            <a:r>
              <a:rPr sz="1300" spc="-30" dirty="0">
                <a:latin typeface="Arial"/>
                <a:cs typeface="Arial"/>
              </a:rPr>
              <a:t>ả</a:t>
            </a:r>
            <a:r>
              <a:rPr sz="1300" spc="-30" dirty="0">
                <a:latin typeface="Carlito"/>
                <a:cs typeface="Carlito"/>
              </a:rPr>
              <a:t>, </a:t>
            </a:r>
            <a:r>
              <a:rPr sz="1300" spc="-5" dirty="0">
                <a:latin typeface="Carlito"/>
                <a:cs typeface="Carlito"/>
              </a:rPr>
              <a:t>tác </a:t>
            </a:r>
            <a:r>
              <a:rPr sz="1300" spc="-25" dirty="0">
                <a:latin typeface="Carlito"/>
                <a:cs typeface="Carlito"/>
              </a:rPr>
              <a:t>ph</a:t>
            </a:r>
            <a:r>
              <a:rPr sz="1300" spc="-25" dirty="0">
                <a:latin typeface="Arial"/>
                <a:cs typeface="Arial"/>
              </a:rPr>
              <a:t>ẩ</a:t>
            </a:r>
            <a:r>
              <a:rPr sz="1300" spc="-25" dirty="0">
                <a:latin typeface="Carlito"/>
                <a:cs typeface="Carlito"/>
              </a:rPr>
              <a:t>m, </a:t>
            </a:r>
            <a:r>
              <a:rPr sz="1300" spc="-55" dirty="0">
                <a:latin typeface="Carlito"/>
                <a:cs typeface="Carlito"/>
              </a:rPr>
              <a:t>v</a:t>
            </a:r>
            <a:r>
              <a:rPr sz="1300" spc="-55" dirty="0">
                <a:latin typeface="Arial"/>
                <a:cs typeface="Arial"/>
              </a:rPr>
              <a:t>ấn </a:t>
            </a:r>
            <a:r>
              <a:rPr sz="1300" spc="-45" dirty="0">
                <a:latin typeface="Arial"/>
                <a:cs typeface="Arial"/>
              </a:rPr>
              <a:t>đề </a:t>
            </a:r>
            <a:r>
              <a:rPr sz="1300" spc="-5" dirty="0">
                <a:latin typeface="Carlito"/>
                <a:cs typeface="Carlito"/>
              </a:rPr>
              <a:t>ngh</a:t>
            </a:r>
            <a:r>
              <a:rPr sz="1300" spc="-5" dirty="0">
                <a:latin typeface="Arial"/>
                <a:cs typeface="Arial"/>
              </a:rPr>
              <a:t>ị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30" dirty="0">
                <a:latin typeface="Carlito"/>
                <a:cs typeface="Carlito"/>
              </a:rPr>
              <a:t>lu</a:t>
            </a:r>
            <a:r>
              <a:rPr sz="1300" spc="-30" dirty="0">
                <a:latin typeface="Arial"/>
                <a:cs typeface="Arial"/>
              </a:rPr>
              <a:t>ậ</a:t>
            </a:r>
            <a:r>
              <a:rPr sz="1300" spc="-30" dirty="0">
                <a:latin typeface="Carlito"/>
                <a:cs typeface="Carlito"/>
              </a:rPr>
              <a:t>n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73245" y="1781682"/>
            <a:ext cx="5280025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20"/>
              </a:spcBef>
            </a:pPr>
            <a:r>
              <a:rPr sz="1300" spc="-15" dirty="0">
                <a:latin typeface="Carlito"/>
                <a:cs typeface="Carlito"/>
              </a:rPr>
              <a:t>Tho</a:t>
            </a:r>
            <a:r>
              <a:rPr sz="1300" spc="-15" dirty="0">
                <a:latin typeface="Arial"/>
                <a:cs typeface="Arial"/>
              </a:rPr>
              <a:t>ạt </a:t>
            </a:r>
            <a:r>
              <a:rPr sz="1300" spc="-40" dirty="0">
                <a:latin typeface="Arial"/>
                <a:cs typeface="Arial"/>
              </a:rPr>
              <a:t>đầ</a:t>
            </a:r>
            <a:r>
              <a:rPr sz="1300" spc="-40" dirty="0">
                <a:latin typeface="Carlito"/>
                <a:cs typeface="Carlito"/>
              </a:rPr>
              <a:t>u </a:t>
            </a:r>
            <a:r>
              <a:rPr sz="1300" spc="-50" dirty="0">
                <a:latin typeface="Carlito"/>
                <a:cs typeface="Carlito"/>
              </a:rPr>
              <a:t>t</a:t>
            </a:r>
            <a:r>
              <a:rPr sz="1300" spc="-50" dirty="0">
                <a:latin typeface="Arial"/>
                <a:cs typeface="Arial"/>
              </a:rPr>
              <a:t>ự </a:t>
            </a:r>
            <a:r>
              <a:rPr sz="1300" spc="-60" dirty="0">
                <a:latin typeface="Arial"/>
                <a:cs typeface="Arial"/>
              </a:rPr>
              <a:t>mãn, </a:t>
            </a:r>
            <a:r>
              <a:rPr sz="1300" spc="-45" dirty="0">
                <a:latin typeface="Arial"/>
                <a:cs typeface="Arial"/>
              </a:rPr>
              <a:t>kiêu</a:t>
            </a:r>
            <a:r>
              <a:rPr sz="1300" spc="-95" dirty="0">
                <a:latin typeface="Arial"/>
                <a:cs typeface="Arial"/>
              </a:rPr>
              <a:t> </a:t>
            </a:r>
            <a:r>
              <a:rPr sz="1300" spc="-85" dirty="0">
                <a:latin typeface="Arial"/>
                <a:cs typeface="Arial"/>
              </a:rPr>
              <a:t>căng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71975" y="2162048"/>
            <a:ext cx="5280025" cy="504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7155" marR="253365">
              <a:lnSpc>
                <a:spcPct val="101499"/>
              </a:lnSpc>
              <a:spcBef>
                <a:spcPts val="305"/>
              </a:spcBef>
            </a:pPr>
            <a:r>
              <a:rPr sz="1300" spc="-5" dirty="0">
                <a:latin typeface="Carlito"/>
                <a:cs typeface="Carlito"/>
              </a:rPr>
              <a:t>Khi b</a:t>
            </a:r>
            <a:r>
              <a:rPr sz="1300" spc="-5" dirty="0">
                <a:latin typeface="Arial"/>
                <a:cs typeface="Arial"/>
              </a:rPr>
              <a:t>ị </a:t>
            </a:r>
            <a:r>
              <a:rPr sz="1300" spc="-45" dirty="0">
                <a:latin typeface="Arial"/>
                <a:cs typeface="Arial"/>
              </a:rPr>
              <a:t>đánh </a:t>
            </a:r>
            <a:r>
              <a:rPr sz="1300" spc="-20" dirty="0">
                <a:latin typeface="Arial"/>
                <a:cs typeface="Arial"/>
              </a:rPr>
              <a:t>thì </a:t>
            </a:r>
            <a:r>
              <a:rPr sz="1300" spc="-45" dirty="0">
                <a:latin typeface="Arial"/>
                <a:cs typeface="Arial"/>
              </a:rPr>
              <a:t>“sợ </a:t>
            </a:r>
            <a:r>
              <a:rPr sz="1300" spc="-40" dirty="0">
                <a:latin typeface="Carlito"/>
                <a:cs typeface="Carlito"/>
              </a:rPr>
              <a:t>m</a:t>
            </a:r>
            <a:r>
              <a:rPr sz="1300" spc="-40" dirty="0">
                <a:latin typeface="Arial"/>
                <a:cs typeface="Arial"/>
              </a:rPr>
              <a:t>ấ</a:t>
            </a:r>
            <a:r>
              <a:rPr sz="1300" spc="-40" dirty="0">
                <a:latin typeface="Carlito"/>
                <a:cs typeface="Carlito"/>
              </a:rPr>
              <a:t>t </a:t>
            </a:r>
            <a:r>
              <a:rPr sz="1300" spc="10" dirty="0">
                <a:latin typeface="Carlito"/>
                <a:cs typeface="Carlito"/>
              </a:rPr>
              <a:t>m</a:t>
            </a:r>
            <a:r>
              <a:rPr sz="1300" spc="10" dirty="0">
                <a:latin typeface="Arial"/>
                <a:cs typeface="Arial"/>
              </a:rPr>
              <a:t>ật”; </a:t>
            </a:r>
            <a:r>
              <a:rPr sz="1300" spc="15" dirty="0">
                <a:latin typeface="Arial"/>
                <a:cs typeface="Arial"/>
              </a:rPr>
              <a:t>“rụ</a:t>
            </a:r>
            <a:r>
              <a:rPr sz="1300" spc="15" dirty="0">
                <a:latin typeface="Carlito"/>
                <a:cs typeface="Carlito"/>
              </a:rPr>
              <a:t>ng </a:t>
            </a:r>
            <a:r>
              <a:rPr sz="1300" spc="-40" dirty="0">
                <a:latin typeface="Carlito"/>
                <a:cs typeface="Carlito"/>
              </a:rPr>
              <a:t>r</a:t>
            </a:r>
            <a:r>
              <a:rPr sz="1300" spc="-40" dirty="0">
                <a:latin typeface="Arial"/>
                <a:cs typeface="Arial"/>
              </a:rPr>
              <a:t>ờ</a:t>
            </a:r>
            <a:r>
              <a:rPr sz="1300" spc="-40" dirty="0">
                <a:latin typeface="Carlito"/>
                <a:cs typeface="Carlito"/>
              </a:rPr>
              <a:t>i </a:t>
            </a:r>
            <a:r>
              <a:rPr sz="1300" spc="-55" dirty="0">
                <a:latin typeface="Carlito"/>
                <a:cs typeface="Carlito"/>
              </a:rPr>
              <a:t>s</a:t>
            </a:r>
            <a:r>
              <a:rPr sz="1300" spc="-55" dirty="0">
                <a:latin typeface="Arial"/>
                <a:cs typeface="Arial"/>
              </a:rPr>
              <a:t>ợ </a:t>
            </a:r>
            <a:r>
              <a:rPr sz="1300" spc="-15" dirty="0">
                <a:latin typeface="Arial"/>
                <a:cs typeface="Arial"/>
              </a:rPr>
              <a:t>hãi”,</a:t>
            </a:r>
            <a:r>
              <a:rPr sz="1300" spc="-265" dirty="0">
                <a:latin typeface="Arial"/>
                <a:cs typeface="Arial"/>
              </a:rPr>
              <a:t> </a:t>
            </a:r>
            <a:r>
              <a:rPr sz="1300" spc="-35" dirty="0">
                <a:latin typeface="Arial"/>
                <a:cs typeface="Arial"/>
              </a:rPr>
              <a:t>bỏ </a:t>
            </a:r>
            <a:r>
              <a:rPr sz="1300" spc="-25" dirty="0">
                <a:latin typeface="Carlito"/>
                <a:cs typeface="Carlito"/>
              </a:rPr>
              <a:t>ch</a:t>
            </a:r>
            <a:r>
              <a:rPr sz="1300" spc="-25" dirty="0">
                <a:latin typeface="Arial"/>
                <a:cs typeface="Arial"/>
              </a:rPr>
              <a:t>ạ</a:t>
            </a:r>
            <a:r>
              <a:rPr sz="1300" spc="-25" dirty="0">
                <a:latin typeface="Carlito"/>
                <a:cs typeface="Carlito"/>
              </a:rPr>
              <a:t>y </a:t>
            </a:r>
            <a:r>
              <a:rPr sz="1300" dirty="0">
                <a:latin typeface="Carlito"/>
                <a:cs typeface="Carlito"/>
              </a:rPr>
              <a:t>tán </a:t>
            </a:r>
            <a:r>
              <a:rPr sz="1300" spc="-20" dirty="0">
                <a:latin typeface="Carlito"/>
                <a:cs typeface="Carlito"/>
              </a:rPr>
              <a:t>lo</a:t>
            </a:r>
            <a:r>
              <a:rPr sz="1300" spc="-20" dirty="0">
                <a:latin typeface="Arial"/>
                <a:cs typeface="Arial"/>
              </a:rPr>
              <a:t>ạ</a:t>
            </a:r>
            <a:r>
              <a:rPr sz="1300" spc="-20" dirty="0">
                <a:latin typeface="Carlito"/>
                <a:cs typeface="Carlito"/>
              </a:rPr>
              <a:t>n, </a:t>
            </a:r>
            <a:r>
              <a:rPr sz="1300" spc="-5" dirty="0">
                <a:latin typeface="Carlito"/>
                <a:cs typeface="Carlito"/>
              </a:rPr>
              <a:t>giày </a:t>
            </a:r>
            <a:r>
              <a:rPr sz="1300" dirty="0">
                <a:latin typeface="Carlito"/>
                <a:cs typeface="Carlito"/>
              </a:rPr>
              <a:t>xéo  </a:t>
            </a:r>
            <a:r>
              <a:rPr sz="1300" spc="-5" dirty="0">
                <a:latin typeface="Carlito"/>
                <a:cs typeface="Carlito"/>
              </a:rPr>
              <a:t>lên </a:t>
            </a:r>
            <a:r>
              <a:rPr sz="1300" spc="-10" dirty="0">
                <a:latin typeface="Carlito"/>
                <a:cs typeface="Carlito"/>
              </a:rPr>
              <a:t>nhau </a:t>
            </a:r>
            <a:r>
              <a:rPr sz="1300" spc="-5" dirty="0">
                <a:latin typeface="Carlito"/>
                <a:cs typeface="Carlito"/>
              </a:rPr>
              <a:t>mà</a:t>
            </a:r>
            <a:r>
              <a:rPr sz="1300" spc="20" dirty="0">
                <a:latin typeface="Carlito"/>
                <a:cs typeface="Carlito"/>
              </a:rPr>
              <a:t> </a:t>
            </a:r>
            <a:r>
              <a:rPr sz="1300" spc="-20" dirty="0">
                <a:latin typeface="Carlito"/>
                <a:cs typeface="Carlito"/>
              </a:rPr>
              <a:t>ch</a:t>
            </a:r>
            <a:r>
              <a:rPr sz="1300" spc="-20" dirty="0">
                <a:latin typeface="Arial"/>
                <a:cs typeface="Arial"/>
              </a:rPr>
              <a:t>ế</a:t>
            </a:r>
            <a:r>
              <a:rPr sz="1300" spc="-20" dirty="0">
                <a:latin typeface="Carlito"/>
                <a:cs typeface="Carlito"/>
              </a:rPr>
              <a:t>t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71975" y="2781173"/>
            <a:ext cx="5280025" cy="3860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330"/>
              </a:spcBef>
            </a:pPr>
            <a:r>
              <a:rPr sz="1200" dirty="0">
                <a:latin typeface="Wingdings"/>
                <a:cs typeface="Wingdings"/>
              </a:rPr>
              <a:t>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300" spc="-30" dirty="0">
                <a:latin typeface="Carlito"/>
                <a:cs typeface="Carlito"/>
              </a:rPr>
              <a:t>K</a:t>
            </a:r>
            <a:r>
              <a:rPr sz="1300" spc="-30" dirty="0">
                <a:latin typeface="Arial"/>
                <a:cs typeface="Arial"/>
              </a:rPr>
              <a:t>ế</a:t>
            </a:r>
            <a:r>
              <a:rPr sz="1300" spc="-30" dirty="0">
                <a:latin typeface="Carlito"/>
                <a:cs typeface="Carlito"/>
              </a:rPr>
              <a:t>t </a:t>
            </a:r>
            <a:r>
              <a:rPr sz="1300" spc="-20" dirty="0">
                <a:latin typeface="Carlito"/>
                <a:cs typeface="Carlito"/>
              </a:rPr>
              <a:t>c</a:t>
            </a:r>
            <a:r>
              <a:rPr sz="1300" spc="-20" dirty="0">
                <a:latin typeface="Arial"/>
                <a:cs typeface="Arial"/>
              </a:rPr>
              <a:t>ụ</a:t>
            </a:r>
            <a:r>
              <a:rPr sz="1300" spc="-20" dirty="0">
                <a:latin typeface="Carlito"/>
                <a:cs typeface="Carlito"/>
              </a:rPr>
              <a:t>c </a:t>
            </a:r>
            <a:r>
              <a:rPr sz="1300" spc="-10" dirty="0">
                <a:latin typeface="Carlito"/>
                <a:cs typeface="Carlito"/>
              </a:rPr>
              <a:t>bi </a:t>
            </a:r>
            <a:r>
              <a:rPr sz="1300" spc="-30" dirty="0">
                <a:latin typeface="Carlito"/>
                <a:cs typeface="Carlito"/>
              </a:rPr>
              <a:t>th</a:t>
            </a:r>
            <a:r>
              <a:rPr sz="1300" spc="-30" dirty="0">
                <a:latin typeface="Arial"/>
                <a:cs typeface="Arial"/>
              </a:rPr>
              <a:t>ả</a:t>
            </a:r>
            <a:r>
              <a:rPr sz="1300" spc="-30" dirty="0">
                <a:latin typeface="Carlito"/>
                <a:cs typeface="Carlito"/>
              </a:rPr>
              <a:t>m </a:t>
            </a:r>
            <a:r>
              <a:rPr sz="1300" dirty="0">
                <a:latin typeface="Carlito"/>
                <a:cs typeface="Carlito"/>
              </a:rPr>
              <a:t>cho </a:t>
            </a:r>
            <a:r>
              <a:rPr sz="1300" spc="-50" dirty="0">
                <a:latin typeface="Carlito"/>
                <a:cs typeface="Carlito"/>
              </a:rPr>
              <a:t>p</a:t>
            </a:r>
            <a:r>
              <a:rPr sz="1300" spc="-50" dirty="0">
                <a:latin typeface="Arial"/>
                <a:cs typeface="Arial"/>
              </a:rPr>
              <a:t>he </a:t>
            </a:r>
            <a:r>
              <a:rPr sz="1300" spc="-30" dirty="0">
                <a:latin typeface="Arial"/>
                <a:cs typeface="Arial"/>
              </a:rPr>
              <a:t>phi </a:t>
            </a:r>
            <a:r>
              <a:rPr sz="1300" spc="-70" dirty="0">
                <a:latin typeface="Arial"/>
                <a:cs typeface="Arial"/>
              </a:rPr>
              <a:t>nghĩa, </a:t>
            </a:r>
            <a:r>
              <a:rPr sz="1300" spc="-85" dirty="0">
                <a:latin typeface="Arial"/>
                <a:cs typeface="Arial"/>
              </a:rPr>
              <a:t>cướp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65" dirty="0">
                <a:latin typeface="Arial"/>
                <a:cs typeface="Arial"/>
              </a:rPr>
              <a:t>nướ</a:t>
            </a:r>
            <a:r>
              <a:rPr sz="1300" spc="-65" dirty="0">
                <a:latin typeface="Carlito"/>
                <a:cs typeface="Carlito"/>
              </a:rPr>
              <a:t>c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92295" y="3762247"/>
            <a:ext cx="5280025" cy="5378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5250" marR="225425">
              <a:lnSpc>
                <a:spcPct val="101499"/>
              </a:lnSpc>
              <a:spcBef>
                <a:spcPts val="310"/>
              </a:spcBef>
            </a:pPr>
            <a:r>
              <a:rPr sz="1300" spc="-15" dirty="0">
                <a:latin typeface="Carlito"/>
                <a:cs typeface="Carlito"/>
              </a:rPr>
              <a:t>Ch</a:t>
            </a:r>
            <a:r>
              <a:rPr sz="1300" spc="-15" dirty="0">
                <a:latin typeface="Arial"/>
                <a:cs typeface="Arial"/>
              </a:rPr>
              <a:t>ịu </a:t>
            </a:r>
            <a:r>
              <a:rPr sz="1300" spc="-20" dirty="0">
                <a:latin typeface="Arial"/>
                <a:cs typeface="Arial"/>
              </a:rPr>
              <a:t>đự</a:t>
            </a:r>
            <a:r>
              <a:rPr sz="1300" spc="-20" dirty="0">
                <a:latin typeface="Carlito"/>
                <a:cs typeface="Carlito"/>
              </a:rPr>
              <a:t>ng </a:t>
            </a:r>
            <a:r>
              <a:rPr sz="1300" spc="-15" dirty="0">
                <a:latin typeface="Carlito"/>
                <a:cs typeface="Carlito"/>
              </a:rPr>
              <a:t>n</a:t>
            </a:r>
            <a:r>
              <a:rPr sz="1300" spc="-15" dirty="0">
                <a:latin typeface="Arial"/>
                <a:cs typeface="Arial"/>
              </a:rPr>
              <a:t>ỗ</a:t>
            </a:r>
            <a:r>
              <a:rPr sz="1300" spc="-15" dirty="0">
                <a:latin typeface="Carlito"/>
                <a:cs typeface="Carlito"/>
              </a:rPr>
              <a:t>i </a:t>
            </a:r>
            <a:r>
              <a:rPr sz="1300" spc="-20" dirty="0">
                <a:latin typeface="Carlito"/>
                <a:cs typeface="Carlito"/>
              </a:rPr>
              <a:t>kh</a:t>
            </a:r>
            <a:r>
              <a:rPr sz="1300" spc="-20" dirty="0">
                <a:latin typeface="Arial"/>
                <a:cs typeface="Arial"/>
              </a:rPr>
              <a:t>ổ </a:t>
            </a:r>
            <a:r>
              <a:rPr sz="1300" spc="-15" dirty="0">
                <a:latin typeface="Carlito"/>
                <a:cs typeface="Carlito"/>
              </a:rPr>
              <a:t>nh</a:t>
            </a:r>
            <a:r>
              <a:rPr sz="1300" spc="-15" dirty="0">
                <a:latin typeface="Arial"/>
                <a:cs typeface="Arial"/>
              </a:rPr>
              <a:t>ụ</a:t>
            </a:r>
            <a:r>
              <a:rPr sz="1300" spc="-15" dirty="0">
                <a:latin typeface="Carlito"/>
                <a:cs typeface="Carlito"/>
              </a:rPr>
              <a:t>c c</a:t>
            </a:r>
            <a:r>
              <a:rPr sz="1300" spc="-15" dirty="0">
                <a:latin typeface="Arial"/>
                <a:cs typeface="Arial"/>
              </a:rPr>
              <a:t>ủ</a:t>
            </a:r>
            <a:r>
              <a:rPr sz="1300" spc="-15" dirty="0">
                <a:latin typeface="Carlito"/>
                <a:cs typeface="Carlito"/>
              </a:rPr>
              <a:t>a </a:t>
            </a:r>
            <a:r>
              <a:rPr sz="1300" spc="-40" dirty="0">
                <a:latin typeface="Carlito"/>
                <a:cs typeface="Carlito"/>
              </a:rPr>
              <a:t>k</a:t>
            </a:r>
            <a:r>
              <a:rPr sz="1300" spc="-40" dirty="0">
                <a:latin typeface="Arial"/>
                <a:cs typeface="Arial"/>
              </a:rPr>
              <a:t>ẻ </a:t>
            </a:r>
            <a:r>
              <a:rPr sz="1300" dirty="0">
                <a:latin typeface="Arial"/>
                <a:cs typeface="Arial"/>
              </a:rPr>
              <a:t>đi </a:t>
            </a:r>
            <a:r>
              <a:rPr sz="1300" spc="-70" dirty="0">
                <a:latin typeface="Arial"/>
                <a:cs typeface="Arial"/>
              </a:rPr>
              <a:t>cầ</a:t>
            </a:r>
            <a:r>
              <a:rPr sz="1300" spc="-70" dirty="0">
                <a:latin typeface="Carlito"/>
                <a:cs typeface="Carlito"/>
              </a:rPr>
              <a:t>u </a:t>
            </a:r>
            <a:r>
              <a:rPr sz="1300" spc="-50" dirty="0">
                <a:latin typeface="Carlito"/>
                <a:cs typeface="Carlito"/>
              </a:rPr>
              <a:t>c</a:t>
            </a:r>
            <a:r>
              <a:rPr sz="1300" spc="-50" dirty="0">
                <a:latin typeface="Arial"/>
                <a:cs typeface="Arial"/>
              </a:rPr>
              <a:t>ạnh </a:t>
            </a:r>
            <a:r>
              <a:rPr sz="1300" spc="-65" dirty="0">
                <a:latin typeface="Arial"/>
                <a:cs typeface="Arial"/>
              </a:rPr>
              <a:t>van </a:t>
            </a:r>
            <a:r>
              <a:rPr sz="1300" spc="-40" dirty="0">
                <a:latin typeface="Arial"/>
                <a:cs typeface="Arial"/>
              </a:rPr>
              <a:t>xin, </a:t>
            </a:r>
            <a:r>
              <a:rPr sz="1300" spc="-65" dirty="0">
                <a:latin typeface="Arial"/>
                <a:cs typeface="Arial"/>
              </a:rPr>
              <a:t>không </a:t>
            </a:r>
            <a:r>
              <a:rPr sz="1300" spc="-60" dirty="0">
                <a:latin typeface="Arial"/>
                <a:cs typeface="Arial"/>
              </a:rPr>
              <a:t>con </a:t>
            </a:r>
            <a:r>
              <a:rPr sz="1300" spc="-10" dirty="0">
                <a:latin typeface="Arial"/>
                <a:cs typeface="Arial"/>
              </a:rPr>
              <a:t>tư</a:t>
            </a:r>
            <a:r>
              <a:rPr sz="1300" spc="-229" dirty="0">
                <a:latin typeface="Arial"/>
                <a:cs typeface="Arial"/>
              </a:rPr>
              <a:t> </a:t>
            </a:r>
            <a:r>
              <a:rPr sz="1300" spc="-90" dirty="0">
                <a:latin typeface="Arial"/>
                <a:cs typeface="Arial"/>
              </a:rPr>
              <a:t>cách </a:t>
            </a:r>
            <a:r>
              <a:rPr sz="1300" spc="-40" dirty="0">
                <a:latin typeface="Arial"/>
                <a:cs typeface="Arial"/>
              </a:rPr>
              <a:t>củ</a:t>
            </a:r>
            <a:r>
              <a:rPr sz="1300" spc="-40" dirty="0">
                <a:latin typeface="Carlito"/>
                <a:cs typeface="Carlito"/>
              </a:rPr>
              <a:t>a  </a:t>
            </a:r>
            <a:r>
              <a:rPr sz="1300" dirty="0">
                <a:latin typeface="Carlito"/>
                <a:cs typeface="Carlito"/>
              </a:rPr>
              <a:t>m</a:t>
            </a:r>
            <a:r>
              <a:rPr sz="1300" dirty="0">
                <a:latin typeface="Arial"/>
                <a:cs typeface="Arial"/>
              </a:rPr>
              <a:t>ột </a:t>
            </a:r>
            <a:r>
              <a:rPr sz="1300" spc="-60" dirty="0">
                <a:latin typeface="Arial"/>
                <a:cs typeface="Arial"/>
              </a:rPr>
              <a:t>quân</a:t>
            </a:r>
            <a:r>
              <a:rPr sz="1300" spc="-145" dirty="0">
                <a:latin typeface="Arial"/>
                <a:cs typeface="Arial"/>
              </a:rPr>
              <a:t> </a:t>
            </a:r>
            <a:r>
              <a:rPr sz="1300" spc="-85" dirty="0">
                <a:latin typeface="Arial"/>
                <a:cs typeface="Arial"/>
              </a:rPr>
              <a:t>vương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68804" y="2471927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7155" marR="87630">
              <a:lnSpc>
                <a:spcPct val="101699"/>
              </a:lnSpc>
              <a:spcBef>
                <a:spcPts val="310"/>
              </a:spcBef>
            </a:pPr>
            <a:r>
              <a:rPr sz="1300" b="1" spc="-10" dirty="0">
                <a:latin typeface="Carlito"/>
                <a:cs typeface="Carlito"/>
              </a:rPr>
              <a:t>1. </a:t>
            </a:r>
            <a:r>
              <a:rPr sz="1300" b="1" spc="-50" dirty="0">
                <a:latin typeface="Carlito"/>
                <a:cs typeface="Carlito"/>
              </a:rPr>
              <a:t>S</a:t>
            </a:r>
            <a:r>
              <a:rPr sz="1300" b="1" spc="-50" dirty="0">
                <a:latin typeface="Arial"/>
                <a:cs typeface="Arial"/>
              </a:rPr>
              <a:t>ự </a:t>
            </a:r>
            <a:r>
              <a:rPr sz="1300" b="1" spc="-20" dirty="0">
                <a:latin typeface="Carlito"/>
                <a:cs typeface="Carlito"/>
              </a:rPr>
              <a:t>th</a:t>
            </a:r>
            <a:r>
              <a:rPr sz="1300" b="1" spc="-20" dirty="0">
                <a:latin typeface="Arial"/>
                <a:cs typeface="Arial"/>
              </a:rPr>
              <a:t>ấ</a:t>
            </a:r>
            <a:r>
              <a:rPr sz="1300" b="1" spc="-20" dirty="0">
                <a:latin typeface="Carlito"/>
                <a:cs typeface="Carlito"/>
              </a:rPr>
              <a:t>t</a:t>
            </a:r>
            <a:r>
              <a:rPr sz="1300" b="1" spc="250" dirty="0">
                <a:latin typeface="Carlito"/>
                <a:cs typeface="Carlito"/>
              </a:rPr>
              <a:t> </a:t>
            </a:r>
            <a:r>
              <a:rPr sz="1300" b="1" spc="-30" dirty="0">
                <a:latin typeface="Carlito"/>
                <a:cs typeface="Carlito"/>
              </a:rPr>
              <a:t>b</a:t>
            </a:r>
            <a:r>
              <a:rPr sz="1300" b="1" spc="-30" dirty="0">
                <a:latin typeface="Arial"/>
                <a:cs typeface="Arial"/>
              </a:rPr>
              <a:t>ạ</a:t>
            </a:r>
            <a:r>
              <a:rPr sz="1300" b="1" spc="-30" dirty="0">
                <a:latin typeface="Carlito"/>
                <a:cs typeface="Carlito"/>
              </a:rPr>
              <a:t>i </a:t>
            </a:r>
            <a:r>
              <a:rPr sz="1300" b="1" spc="-35" dirty="0">
                <a:latin typeface="Carlito"/>
                <a:cs typeface="Carlito"/>
              </a:rPr>
              <a:t>c</a:t>
            </a:r>
            <a:r>
              <a:rPr sz="1300" b="1" spc="-35" dirty="0">
                <a:latin typeface="Arial"/>
                <a:cs typeface="Arial"/>
              </a:rPr>
              <a:t>ủ</a:t>
            </a:r>
            <a:r>
              <a:rPr sz="1300" b="1" spc="-35" dirty="0">
                <a:latin typeface="Carlito"/>
                <a:cs typeface="Carlito"/>
              </a:rPr>
              <a:t>a </a:t>
            </a:r>
            <a:r>
              <a:rPr sz="1300" b="1" spc="-5" dirty="0">
                <a:latin typeface="Carlito"/>
                <a:cs typeface="Carlito"/>
              </a:rPr>
              <a:t>quân  </a:t>
            </a:r>
            <a:r>
              <a:rPr sz="1300" b="1" spc="-40" dirty="0">
                <a:latin typeface="Arial"/>
                <a:cs typeface="Arial"/>
              </a:rPr>
              <a:t>tướ</a:t>
            </a:r>
            <a:r>
              <a:rPr sz="1300" b="1" spc="-40" dirty="0">
                <a:latin typeface="Carlito"/>
                <a:cs typeface="Carlito"/>
              </a:rPr>
              <a:t>ng </a:t>
            </a:r>
            <a:r>
              <a:rPr sz="1300" b="1" spc="-5" dirty="0">
                <a:latin typeface="Carlito"/>
                <a:cs typeface="Carlito"/>
              </a:rPr>
              <a:t>nhà</a:t>
            </a:r>
            <a:r>
              <a:rPr sz="1300" b="1" spc="30" dirty="0">
                <a:latin typeface="Carlito"/>
                <a:cs typeface="Carlito"/>
              </a:rPr>
              <a:t> </a:t>
            </a:r>
            <a:r>
              <a:rPr sz="1300" b="1" spc="-5" dirty="0">
                <a:latin typeface="Carlito"/>
                <a:cs typeface="Carlito"/>
              </a:rPr>
              <a:t>Thanh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68804" y="4495672"/>
            <a:ext cx="2125345" cy="5943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97155" marR="88265">
              <a:lnSpc>
                <a:spcPts val="1920"/>
              </a:lnSpc>
              <a:spcBef>
                <a:spcPts val="85"/>
              </a:spcBef>
            </a:pPr>
            <a:r>
              <a:rPr sz="1300" b="1" spc="-10" dirty="0">
                <a:latin typeface="Carlito"/>
                <a:cs typeface="Carlito"/>
              </a:rPr>
              <a:t>2. </a:t>
            </a:r>
            <a:r>
              <a:rPr sz="1300" b="1" spc="-45" dirty="0">
                <a:latin typeface="Carlito"/>
                <a:cs typeface="Carlito"/>
              </a:rPr>
              <a:t>S</a:t>
            </a:r>
            <a:r>
              <a:rPr sz="1300" b="1" spc="-45" dirty="0">
                <a:latin typeface="Arial"/>
                <a:cs typeface="Arial"/>
              </a:rPr>
              <a:t>ố </a:t>
            </a:r>
            <a:r>
              <a:rPr sz="1300" b="1" spc="-25" dirty="0">
                <a:latin typeface="Carlito"/>
                <a:cs typeface="Carlito"/>
              </a:rPr>
              <a:t>ph</a:t>
            </a:r>
            <a:r>
              <a:rPr sz="1300" b="1" spc="-25" dirty="0">
                <a:latin typeface="Arial"/>
                <a:cs typeface="Arial"/>
              </a:rPr>
              <a:t>ậ</a:t>
            </a:r>
            <a:r>
              <a:rPr sz="1300" b="1" spc="-25" dirty="0">
                <a:latin typeface="Carlito"/>
                <a:cs typeface="Carlito"/>
              </a:rPr>
              <a:t>n </a:t>
            </a:r>
            <a:r>
              <a:rPr sz="1300" b="1" spc="-20" dirty="0">
                <a:latin typeface="Carlito"/>
                <a:cs typeface="Carlito"/>
              </a:rPr>
              <a:t>th</a:t>
            </a:r>
            <a:r>
              <a:rPr sz="1300" b="1" spc="-20" dirty="0">
                <a:latin typeface="Arial"/>
                <a:cs typeface="Arial"/>
              </a:rPr>
              <a:t>ả</a:t>
            </a:r>
            <a:r>
              <a:rPr sz="1300" b="1" spc="-20" dirty="0">
                <a:latin typeface="Carlito"/>
                <a:cs typeface="Carlito"/>
              </a:rPr>
              <a:t>m </a:t>
            </a:r>
            <a:r>
              <a:rPr sz="1300" b="1" spc="-30" dirty="0">
                <a:latin typeface="Carlito"/>
                <a:cs typeface="Carlito"/>
              </a:rPr>
              <a:t>h</a:t>
            </a:r>
            <a:r>
              <a:rPr sz="1300" b="1" spc="-30" dirty="0">
                <a:latin typeface="Arial"/>
                <a:cs typeface="Arial"/>
              </a:rPr>
              <a:t>ạ</a:t>
            </a:r>
            <a:r>
              <a:rPr sz="1300" b="1" spc="-30" dirty="0">
                <a:latin typeface="Carlito"/>
                <a:cs typeface="Carlito"/>
              </a:rPr>
              <a:t>i </a:t>
            </a:r>
            <a:r>
              <a:rPr sz="1300" b="1" spc="-35" dirty="0">
                <a:latin typeface="Carlito"/>
                <a:cs typeface="Carlito"/>
              </a:rPr>
              <a:t>c</a:t>
            </a:r>
            <a:r>
              <a:rPr sz="1300" b="1" spc="-35" dirty="0">
                <a:latin typeface="Arial"/>
                <a:cs typeface="Arial"/>
              </a:rPr>
              <a:t>ủ</a:t>
            </a:r>
            <a:r>
              <a:rPr sz="1300" b="1" spc="-35" dirty="0">
                <a:latin typeface="Carlito"/>
                <a:cs typeface="Carlito"/>
              </a:rPr>
              <a:t>a </a:t>
            </a:r>
            <a:r>
              <a:rPr sz="1300" b="1" spc="-5" dirty="0">
                <a:latin typeface="Carlito"/>
                <a:cs typeface="Carlito"/>
              </a:rPr>
              <a:t>vua  </a:t>
            </a:r>
            <a:r>
              <a:rPr sz="1300" b="1" dirty="0">
                <a:latin typeface="Carlito"/>
                <a:cs typeface="Carlito"/>
              </a:rPr>
              <a:t>tôi </a:t>
            </a:r>
            <a:r>
              <a:rPr sz="1300" b="1" spc="-5" dirty="0">
                <a:latin typeface="Carlito"/>
                <a:cs typeface="Carlito"/>
              </a:rPr>
              <a:t>nhà</a:t>
            </a:r>
            <a:r>
              <a:rPr sz="1300" b="1" spc="-20" dirty="0">
                <a:latin typeface="Carlito"/>
                <a:cs typeface="Carlito"/>
              </a:rPr>
              <a:t> </a:t>
            </a:r>
            <a:r>
              <a:rPr sz="1300" b="1" spc="-5" dirty="0">
                <a:latin typeface="Carlito"/>
                <a:cs typeface="Carlito"/>
              </a:rPr>
              <a:t>Lê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73245" y="5390388"/>
            <a:ext cx="5280025" cy="3435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5"/>
              </a:spcBef>
            </a:pPr>
            <a:r>
              <a:rPr sz="1300" spc="-5" dirty="0">
                <a:latin typeface="Wingdings"/>
                <a:cs typeface="Wingdings"/>
              </a:rPr>
              <a:t>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30" dirty="0">
                <a:latin typeface="Carlito"/>
                <a:cs typeface="Carlito"/>
              </a:rPr>
              <a:t>K</a:t>
            </a:r>
            <a:r>
              <a:rPr sz="1300" spc="-30" dirty="0">
                <a:latin typeface="Arial"/>
                <a:cs typeface="Arial"/>
              </a:rPr>
              <a:t>ế</a:t>
            </a:r>
            <a:r>
              <a:rPr sz="1300" spc="-30" dirty="0">
                <a:latin typeface="Carlito"/>
                <a:cs typeface="Carlito"/>
              </a:rPr>
              <a:t>t </a:t>
            </a:r>
            <a:r>
              <a:rPr sz="1300" spc="-20" dirty="0">
                <a:latin typeface="Carlito"/>
                <a:cs typeface="Carlito"/>
              </a:rPr>
              <a:t>c</a:t>
            </a:r>
            <a:r>
              <a:rPr sz="1300" spc="-20" dirty="0">
                <a:latin typeface="Arial"/>
                <a:cs typeface="Arial"/>
              </a:rPr>
              <a:t>ụ</a:t>
            </a:r>
            <a:r>
              <a:rPr sz="1300" spc="-20" dirty="0">
                <a:latin typeface="Carlito"/>
                <a:cs typeface="Carlito"/>
              </a:rPr>
              <a:t>c </a:t>
            </a:r>
            <a:r>
              <a:rPr sz="1300" spc="-15" dirty="0">
                <a:latin typeface="Carlito"/>
                <a:cs typeface="Carlito"/>
              </a:rPr>
              <a:t>nh</a:t>
            </a:r>
            <a:r>
              <a:rPr sz="1300" spc="-15" dirty="0">
                <a:latin typeface="Arial"/>
                <a:cs typeface="Arial"/>
              </a:rPr>
              <a:t>ụ</a:t>
            </a:r>
            <a:r>
              <a:rPr sz="1300" spc="-15" dirty="0">
                <a:latin typeface="Carlito"/>
                <a:cs typeface="Carlito"/>
              </a:rPr>
              <a:t>c </a:t>
            </a:r>
            <a:r>
              <a:rPr sz="1300" spc="-5" dirty="0">
                <a:latin typeface="Carlito"/>
                <a:cs typeface="Carlito"/>
              </a:rPr>
              <a:t>nhã, </a:t>
            </a:r>
            <a:r>
              <a:rPr sz="1300" spc="-10" dirty="0">
                <a:latin typeface="Carlito"/>
                <a:cs typeface="Carlito"/>
              </a:rPr>
              <a:t>bi </a:t>
            </a:r>
            <a:r>
              <a:rPr sz="1300" spc="-30" dirty="0">
                <a:latin typeface="Carlito"/>
                <a:cs typeface="Carlito"/>
              </a:rPr>
              <a:t>th</a:t>
            </a:r>
            <a:r>
              <a:rPr sz="1300" spc="-30" dirty="0">
                <a:latin typeface="Arial"/>
                <a:cs typeface="Arial"/>
              </a:rPr>
              <a:t>ả</a:t>
            </a:r>
            <a:r>
              <a:rPr sz="1300" spc="-30" dirty="0">
                <a:latin typeface="Carlito"/>
                <a:cs typeface="Carlito"/>
              </a:rPr>
              <a:t>m </a:t>
            </a:r>
            <a:r>
              <a:rPr sz="1300" spc="-20" dirty="0">
                <a:latin typeface="Carlito"/>
                <a:cs typeface="Carlito"/>
              </a:rPr>
              <a:t>c</a:t>
            </a:r>
            <a:r>
              <a:rPr sz="1300" spc="-20" dirty="0">
                <a:latin typeface="Arial"/>
                <a:cs typeface="Arial"/>
              </a:rPr>
              <a:t>ủ</a:t>
            </a:r>
            <a:r>
              <a:rPr sz="1300" spc="-20" dirty="0">
                <a:latin typeface="Carlito"/>
                <a:cs typeface="Carlito"/>
              </a:rPr>
              <a:t>a </a:t>
            </a:r>
            <a:r>
              <a:rPr sz="1300" spc="-40" dirty="0">
                <a:latin typeface="Carlito"/>
                <a:cs typeface="Carlito"/>
              </a:rPr>
              <a:t>k</a:t>
            </a:r>
            <a:r>
              <a:rPr sz="1300" spc="-40" dirty="0">
                <a:latin typeface="Arial"/>
                <a:cs typeface="Arial"/>
              </a:rPr>
              <a:t>ẻ </a:t>
            </a:r>
            <a:r>
              <a:rPr sz="1300" spc="-60" dirty="0">
                <a:latin typeface="Arial"/>
                <a:cs typeface="Arial"/>
              </a:rPr>
              <a:t>bán </a:t>
            </a:r>
            <a:r>
              <a:rPr sz="1300" spc="-65" dirty="0">
                <a:latin typeface="Arial"/>
                <a:cs typeface="Arial"/>
              </a:rPr>
              <a:t>nướ</a:t>
            </a:r>
            <a:r>
              <a:rPr sz="1300" spc="-65" dirty="0">
                <a:latin typeface="Carlito"/>
                <a:cs typeface="Carlito"/>
              </a:rPr>
              <a:t>c </a:t>
            </a:r>
            <a:r>
              <a:rPr sz="1300" spc="-35" dirty="0">
                <a:latin typeface="Carlito"/>
                <a:cs typeface="Carlito"/>
              </a:rPr>
              <a:t>c</a:t>
            </a:r>
            <a:r>
              <a:rPr sz="1300" spc="-35" dirty="0">
                <a:latin typeface="Arial"/>
                <a:cs typeface="Arial"/>
              </a:rPr>
              <a:t>ầ</a:t>
            </a:r>
            <a:r>
              <a:rPr sz="1300" spc="-35" dirty="0">
                <a:latin typeface="Carlito"/>
                <a:cs typeface="Carlito"/>
              </a:rPr>
              <a:t>u</a:t>
            </a:r>
            <a:r>
              <a:rPr sz="1300" spc="-105" dirty="0">
                <a:latin typeface="Carlito"/>
                <a:cs typeface="Carlito"/>
              </a:rPr>
              <a:t> </a:t>
            </a:r>
            <a:r>
              <a:rPr sz="1300" dirty="0">
                <a:latin typeface="Carlito"/>
                <a:cs typeface="Carlito"/>
              </a:rPr>
              <a:t>vinh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73245" y="4876672"/>
            <a:ext cx="5280025" cy="3898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20"/>
              </a:spcBef>
            </a:pPr>
            <a:r>
              <a:rPr sz="1300" spc="-5" dirty="0">
                <a:latin typeface="Carlito"/>
                <a:cs typeface="Carlito"/>
              </a:rPr>
              <a:t>Ch</a:t>
            </a:r>
            <a:r>
              <a:rPr sz="1300" spc="-5" dirty="0">
                <a:latin typeface="Arial"/>
                <a:cs typeface="Arial"/>
              </a:rPr>
              <a:t>ỉ </a:t>
            </a:r>
            <a:r>
              <a:rPr sz="1300" spc="-5" dirty="0">
                <a:latin typeface="Carlito"/>
                <a:cs typeface="Carlito"/>
              </a:rPr>
              <a:t>bi</a:t>
            </a:r>
            <a:r>
              <a:rPr sz="1300" spc="-5" dirty="0">
                <a:latin typeface="Arial"/>
                <a:cs typeface="Arial"/>
              </a:rPr>
              <a:t>ết </a:t>
            </a:r>
            <a:r>
              <a:rPr sz="1300" spc="-15" dirty="0">
                <a:latin typeface="Arial"/>
                <a:cs typeface="Arial"/>
              </a:rPr>
              <a:t>“nhìn </a:t>
            </a:r>
            <a:r>
              <a:rPr sz="1300" spc="-60" dirty="0">
                <a:latin typeface="Arial"/>
                <a:cs typeface="Arial"/>
              </a:rPr>
              <a:t>nhau </a:t>
            </a:r>
            <a:r>
              <a:rPr sz="1300" spc="-35" dirty="0">
                <a:latin typeface="Arial"/>
                <a:cs typeface="Arial"/>
              </a:rPr>
              <a:t>than </a:t>
            </a:r>
            <a:r>
              <a:rPr sz="1300" spc="-20" dirty="0">
                <a:latin typeface="Arial"/>
                <a:cs typeface="Arial"/>
              </a:rPr>
              <a:t>thở</a:t>
            </a:r>
            <a:r>
              <a:rPr sz="1300" spc="-20" dirty="0">
                <a:latin typeface="Carlito"/>
                <a:cs typeface="Carlito"/>
              </a:rPr>
              <a:t>, </a:t>
            </a:r>
            <a:r>
              <a:rPr sz="1300" spc="-10" dirty="0">
                <a:latin typeface="Carlito"/>
                <a:cs typeface="Carlito"/>
              </a:rPr>
              <a:t>oán </a:t>
            </a:r>
            <a:r>
              <a:rPr sz="1300" spc="-25" dirty="0">
                <a:latin typeface="Carlito"/>
                <a:cs typeface="Carlito"/>
              </a:rPr>
              <a:t>gi</a:t>
            </a:r>
            <a:r>
              <a:rPr sz="1300" spc="-25" dirty="0">
                <a:latin typeface="Arial"/>
                <a:cs typeface="Arial"/>
              </a:rPr>
              <a:t>ậ</a:t>
            </a:r>
            <a:r>
              <a:rPr sz="1300" spc="-25" dirty="0">
                <a:latin typeface="Carlito"/>
                <a:cs typeface="Carlito"/>
              </a:rPr>
              <a:t>n </a:t>
            </a:r>
            <a:r>
              <a:rPr sz="1300" spc="-40" dirty="0">
                <a:latin typeface="Carlito"/>
                <a:cs typeface="Carlito"/>
              </a:rPr>
              <a:t>ch</a:t>
            </a:r>
            <a:r>
              <a:rPr sz="1300" spc="-40" dirty="0">
                <a:latin typeface="Arial"/>
                <a:cs typeface="Arial"/>
              </a:rPr>
              <a:t>ảy</a:t>
            </a:r>
            <a:r>
              <a:rPr sz="1300" spc="-200" dirty="0">
                <a:latin typeface="Arial"/>
                <a:cs typeface="Arial"/>
              </a:rPr>
              <a:t> </a:t>
            </a:r>
            <a:r>
              <a:rPr sz="1300" spc="-60" dirty="0">
                <a:latin typeface="Arial"/>
                <a:cs typeface="Arial"/>
              </a:rPr>
              <a:t>nướ</a:t>
            </a:r>
            <a:r>
              <a:rPr sz="1300" spc="-60" dirty="0">
                <a:latin typeface="Carlito"/>
                <a:cs typeface="Carlito"/>
              </a:rPr>
              <a:t>c </a:t>
            </a:r>
            <a:r>
              <a:rPr sz="1300" spc="15" dirty="0">
                <a:latin typeface="Carlito"/>
                <a:cs typeface="Carlito"/>
              </a:rPr>
              <a:t>m</a:t>
            </a:r>
            <a:r>
              <a:rPr sz="1300" spc="15" dirty="0">
                <a:latin typeface="Arial"/>
                <a:cs typeface="Arial"/>
              </a:rPr>
              <a:t>ắt”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92295" y="4381372"/>
            <a:ext cx="5280025" cy="3651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4"/>
              </a:spcBef>
            </a:pPr>
            <a:r>
              <a:rPr sz="1300" spc="-5" dirty="0">
                <a:latin typeface="Carlito"/>
                <a:cs typeface="Carlito"/>
              </a:rPr>
              <a:t>Ch</a:t>
            </a:r>
            <a:r>
              <a:rPr sz="1300" spc="-5" dirty="0">
                <a:latin typeface="Arial"/>
                <a:cs typeface="Arial"/>
              </a:rPr>
              <a:t>ị</a:t>
            </a:r>
            <a:r>
              <a:rPr sz="1300" spc="-5" dirty="0">
                <a:latin typeface="Carlito"/>
                <a:cs typeface="Carlito"/>
              </a:rPr>
              <a:t>u </a:t>
            </a:r>
            <a:r>
              <a:rPr sz="1300" dirty="0">
                <a:latin typeface="Carlito"/>
                <a:cs typeface="Carlito"/>
              </a:rPr>
              <a:t>chung </a:t>
            </a:r>
            <a:r>
              <a:rPr sz="1300" spc="-25" dirty="0">
                <a:latin typeface="Carlito"/>
                <a:cs typeface="Carlito"/>
              </a:rPr>
              <a:t>s</a:t>
            </a:r>
            <a:r>
              <a:rPr sz="1300" spc="-25" dirty="0">
                <a:latin typeface="Arial"/>
                <a:cs typeface="Arial"/>
              </a:rPr>
              <a:t>ố </a:t>
            </a:r>
            <a:r>
              <a:rPr sz="1300" spc="-30" dirty="0">
                <a:latin typeface="Carlito"/>
                <a:cs typeface="Carlito"/>
              </a:rPr>
              <a:t>ph</a:t>
            </a:r>
            <a:r>
              <a:rPr sz="1300" spc="-30" dirty="0">
                <a:latin typeface="Arial"/>
                <a:cs typeface="Arial"/>
              </a:rPr>
              <a:t>ậ</a:t>
            </a:r>
            <a:r>
              <a:rPr sz="1300" spc="-30" dirty="0">
                <a:latin typeface="Carlito"/>
                <a:cs typeface="Carlito"/>
              </a:rPr>
              <a:t>n </a:t>
            </a:r>
            <a:r>
              <a:rPr sz="1300" dirty="0">
                <a:latin typeface="Carlito"/>
                <a:cs typeface="Carlito"/>
              </a:rPr>
              <a:t>bi </a:t>
            </a:r>
            <a:r>
              <a:rPr sz="1300" spc="-25" dirty="0">
                <a:latin typeface="Carlito"/>
                <a:cs typeface="Carlito"/>
              </a:rPr>
              <a:t>th</a:t>
            </a:r>
            <a:r>
              <a:rPr sz="1300" spc="-25" dirty="0">
                <a:latin typeface="Arial"/>
                <a:cs typeface="Arial"/>
              </a:rPr>
              <a:t>ả</a:t>
            </a:r>
            <a:r>
              <a:rPr sz="1300" spc="-25" dirty="0">
                <a:latin typeface="Carlito"/>
                <a:cs typeface="Carlito"/>
              </a:rPr>
              <a:t>m </a:t>
            </a:r>
            <a:r>
              <a:rPr sz="1300" spc="-5" dirty="0">
                <a:latin typeface="Wingdings"/>
                <a:cs typeface="Wingdings"/>
              </a:rPr>
              <a:t>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Carlito"/>
                <a:cs typeface="Carlito"/>
              </a:rPr>
              <a:t>k</a:t>
            </a:r>
            <a:r>
              <a:rPr sz="1300" spc="-35" dirty="0">
                <a:latin typeface="Arial"/>
                <a:cs typeface="Arial"/>
              </a:rPr>
              <a:t>ẻ </a:t>
            </a:r>
            <a:r>
              <a:rPr sz="1300" spc="-5" dirty="0">
                <a:latin typeface="Carlito"/>
                <a:cs typeface="Carlito"/>
              </a:rPr>
              <a:t>vong</a:t>
            </a:r>
            <a:r>
              <a:rPr sz="1300" spc="-85" dirty="0">
                <a:latin typeface="Carlito"/>
                <a:cs typeface="Carlito"/>
              </a:rPr>
              <a:t> </a:t>
            </a:r>
            <a:r>
              <a:rPr sz="1300" spc="-15" dirty="0">
                <a:latin typeface="Carlito"/>
                <a:cs typeface="Carlito"/>
              </a:rPr>
              <a:t>qu</a:t>
            </a:r>
            <a:r>
              <a:rPr sz="1300" spc="-15" dirty="0">
                <a:latin typeface="Arial"/>
                <a:cs typeface="Arial"/>
              </a:rPr>
              <a:t>ố</a:t>
            </a:r>
            <a:r>
              <a:rPr sz="1300" spc="-15" dirty="0">
                <a:latin typeface="Carlito"/>
                <a:cs typeface="Carlito"/>
              </a:rPr>
              <a:t>c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48839" y="5832347"/>
            <a:ext cx="2660650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335"/>
              </a:spcBef>
            </a:pPr>
            <a:r>
              <a:rPr sz="1300" spc="-60" dirty="0">
                <a:latin typeface="Carlito"/>
                <a:cs typeface="Carlito"/>
              </a:rPr>
              <a:t>Kh</a:t>
            </a:r>
            <a:r>
              <a:rPr sz="1300" spc="-60" dirty="0">
                <a:latin typeface="Arial"/>
                <a:cs typeface="Arial"/>
              </a:rPr>
              <a:t>ẳng </a:t>
            </a:r>
            <a:r>
              <a:rPr sz="1300" dirty="0">
                <a:latin typeface="Arial"/>
                <a:cs typeface="Arial"/>
              </a:rPr>
              <a:t>đị</a:t>
            </a:r>
            <a:r>
              <a:rPr sz="1300" dirty="0">
                <a:latin typeface="Carlito"/>
                <a:cs typeface="Carlito"/>
              </a:rPr>
              <a:t>nh </a:t>
            </a:r>
            <a:r>
              <a:rPr sz="1300" spc="-40" dirty="0">
                <a:latin typeface="Carlito"/>
                <a:cs typeface="Carlito"/>
              </a:rPr>
              <a:t>l</a:t>
            </a:r>
            <a:r>
              <a:rPr sz="1300" spc="-40" dirty="0">
                <a:latin typeface="Arial"/>
                <a:cs typeface="Arial"/>
              </a:rPr>
              <a:t>ạ</a:t>
            </a:r>
            <a:r>
              <a:rPr sz="1300" spc="-40" dirty="0">
                <a:latin typeface="Carlito"/>
                <a:cs typeface="Carlito"/>
              </a:rPr>
              <a:t>i </a:t>
            </a:r>
            <a:r>
              <a:rPr sz="1300" spc="-55" dirty="0">
                <a:latin typeface="Carlito"/>
                <a:cs typeface="Carlito"/>
              </a:rPr>
              <a:t>v</a:t>
            </a:r>
            <a:r>
              <a:rPr sz="1300" spc="-55" dirty="0">
                <a:latin typeface="Arial"/>
                <a:cs typeface="Arial"/>
              </a:rPr>
              <a:t>ấn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45" dirty="0">
                <a:latin typeface="Arial"/>
                <a:cs typeface="Arial"/>
              </a:rPr>
              <a:t>đề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81226" y="1342897"/>
            <a:ext cx="496570" cy="4707255"/>
          </a:xfrm>
          <a:custGeom>
            <a:avLst/>
            <a:gdLst/>
            <a:ahLst/>
            <a:cxnLst/>
            <a:rect l="l" t="t" r="r" b="b"/>
            <a:pathLst>
              <a:path w="496569" h="4707255">
                <a:moveTo>
                  <a:pt x="210947" y="3385185"/>
                </a:moveTo>
                <a:lnTo>
                  <a:pt x="178104" y="3391370"/>
                </a:lnTo>
                <a:lnTo>
                  <a:pt x="9398" y="2494661"/>
                </a:lnTo>
                <a:lnTo>
                  <a:pt x="0" y="2496439"/>
                </a:lnTo>
                <a:lnTo>
                  <a:pt x="168859" y="3393109"/>
                </a:lnTo>
                <a:lnTo>
                  <a:pt x="136017" y="3399282"/>
                </a:lnTo>
                <a:lnTo>
                  <a:pt x="187579" y="3467100"/>
                </a:lnTo>
                <a:lnTo>
                  <a:pt x="205143" y="3405505"/>
                </a:lnTo>
                <a:lnTo>
                  <a:pt x="210947" y="3385185"/>
                </a:lnTo>
                <a:close/>
              </a:path>
              <a:path w="496569" h="4707255">
                <a:moveTo>
                  <a:pt x="212217" y="1434084"/>
                </a:moveTo>
                <a:lnTo>
                  <a:pt x="206222" y="1414272"/>
                </a:lnTo>
                <a:lnTo>
                  <a:pt x="187579" y="1352550"/>
                </a:lnTo>
                <a:lnTo>
                  <a:pt x="137160" y="1421257"/>
                </a:lnTo>
                <a:lnTo>
                  <a:pt x="170040" y="1426883"/>
                </a:lnTo>
                <a:lnTo>
                  <a:pt x="0" y="2418588"/>
                </a:lnTo>
                <a:lnTo>
                  <a:pt x="9398" y="2420112"/>
                </a:lnTo>
                <a:lnTo>
                  <a:pt x="179324" y="1428470"/>
                </a:lnTo>
                <a:lnTo>
                  <a:pt x="212217" y="1434084"/>
                </a:lnTo>
                <a:close/>
              </a:path>
              <a:path w="496569" h="4707255">
                <a:moveTo>
                  <a:pt x="425069" y="38100"/>
                </a:moveTo>
                <a:lnTo>
                  <a:pt x="415417" y="33274"/>
                </a:lnTo>
                <a:lnTo>
                  <a:pt x="348869" y="0"/>
                </a:lnTo>
                <a:lnTo>
                  <a:pt x="348869" y="33274"/>
                </a:lnTo>
                <a:lnTo>
                  <a:pt x="4699" y="33274"/>
                </a:lnTo>
                <a:lnTo>
                  <a:pt x="4699" y="42799"/>
                </a:lnTo>
                <a:lnTo>
                  <a:pt x="348869" y="42799"/>
                </a:lnTo>
                <a:lnTo>
                  <a:pt x="348869" y="76200"/>
                </a:lnTo>
                <a:lnTo>
                  <a:pt x="415658" y="42799"/>
                </a:lnTo>
                <a:lnTo>
                  <a:pt x="425069" y="38100"/>
                </a:lnTo>
                <a:close/>
              </a:path>
              <a:path w="496569" h="4707255">
                <a:moveTo>
                  <a:pt x="496189" y="4667250"/>
                </a:moveTo>
                <a:lnTo>
                  <a:pt x="488696" y="4663694"/>
                </a:lnTo>
                <a:lnTo>
                  <a:pt x="419227" y="4630674"/>
                </a:lnTo>
                <a:lnTo>
                  <a:pt x="419887" y="4663948"/>
                </a:lnTo>
                <a:lnTo>
                  <a:pt x="14097" y="4671949"/>
                </a:lnTo>
                <a:lnTo>
                  <a:pt x="14351" y="4681474"/>
                </a:lnTo>
                <a:lnTo>
                  <a:pt x="420077" y="4673473"/>
                </a:lnTo>
                <a:lnTo>
                  <a:pt x="420751" y="4706874"/>
                </a:lnTo>
                <a:lnTo>
                  <a:pt x="496189" y="4667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90086" y="1952497"/>
            <a:ext cx="383540" cy="693420"/>
          </a:xfrm>
          <a:custGeom>
            <a:avLst/>
            <a:gdLst/>
            <a:ahLst/>
            <a:cxnLst/>
            <a:rect l="l" t="t" r="r" b="b"/>
            <a:pathLst>
              <a:path w="383539" h="693419">
                <a:moveTo>
                  <a:pt x="383159" y="457200"/>
                </a:moveTo>
                <a:lnTo>
                  <a:pt x="298323" y="464439"/>
                </a:lnTo>
                <a:lnTo>
                  <a:pt x="315709" y="492887"/>
                </a:lnTo>
                <a:lnTo>
                  <a:pt x="1524" y="684911"/>
                </a:lnTo>
                <a:lnTo>
                  <a:pt x="6604" y="693039"/>
                </a:lnTo>
                <a:lnTo>
                  <a:pt x="320675" y="501015"/>
                </a:lnTo>
                <a:lnTo>
                  <a:pt x="338074" y="529463"/>
                </a:lnTo>
                <a:lnTo>
                  <a:pt x="365010" y="486283"/>
                </a:lnTo>
                <a:lnTo>
                  <a:pt x="383159" y="457200"/>
                </a:lnTo>
                <a:close/>
              </a:path>
              <a:path w="383539" h="693419">
                <a:moveTo>
                  <a:pt x="383159" y="0"/>
                </a:moveTo>
                <a:lnTo>
                  <a:pt x="310261" y="44069"/>
                </a:lnTo>
                <a:lnTo>
                  <a:pt x="338429" y="61861"/>
                </a:lnTo>
                <a:lnTo>
                  <a:pt x="0" y="597535"/>
                </a:lnTo>
                <a:lnTo>
                  <a:pt x="8128" y="602615"/>
                </a:lnTo>
                <a:lnTo>
                  <a:pt x="346544" y="66979"/>
                </a:lnTo>
                <a:lnTo>
                  <a:pt x="374650" y="84709"/>
                </a:lnTo>
                <a:lnTo>
                  <a:pt x="378015" y="51181"/>
                </a:lnTo>
                <a:lnTo>
                  <a:pt x="38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92117" y="2691129"/>
            <a:ext cx="400685" cy="196215"/>
          </a:xfrm>
          <a:custGeom>
            <a:avLst/>
            <a:gdLst/>
            <a:ahLst/>
            <a:cxnLst/>
            <a:rect l="l" t="t" r="r" b="b"/>
            <a:pathLst>
              <a:path w="400685" h="196214">
                <a:moveTo>
                  <a:pt x="329335" y="166187"/>
                </a:moveTo>
                <a:lnTo>
                  <a:pt x="314960" y="196215"/>
                </a:lnTo>
                <a:lnTo>
                  <a:pt x="400177" y="194818"/>
                </a:lnTo>
                <a:lnTo>
                  <a:pt x="382209" y="171704"/>
                </a:lnTo>
                <a:lnTo>
                  <a:pt x="340868" y="171704"/>
                </a:lnTo>
                <a:lnTo>
                  <a:pt x="329335" y="166187"/>
                </a:lnTo>
                <a:close/>
              </a:path>
              <a:path w="400685" h="196214">
                <a:moveTo>
                  <a:pt x="333456" y="157578"/>
                </a:moveTo>
                <a:lnTo>
                  <a:pt x="329335" y="166187"/>
                </a:lnTo>
                <a:lnTo>
                  <a:pt x="340868" y="171704"/>
                </a:lnTo>
                <a:lnTo>
                  <a:pt x="344932" y="163068"/>
                </a:lnTo>
                <a:lnTo>
                  <a:pt x="333456" y="157578"/>
                </a:lnTo>
                <a:close/>
              </a:path>
              <a:path w="400685" h="196214">
                <a:moveTo>
                  <a:pt x="347853" y="127508"/>
                </a:moveTo>
                <a:lnTo>
                  <a:pt x="333456" y="157578"/>
                </a:lnTo>
                <a:lnTo>
                  <a:pt x="344932" y="163068"/>
                </a:lnTo>
                <a:lnTo>
                  <a:pt x="340868" y="171704"/>
                </a:lnTo>
                <a:lnTo>
                  <a:pt x="382209" y="171704"/>
                </a:lnTo>
                <a:lnTo>
                  <a:pt x="347853" y="127508"/>
                </a:lnTo>
                <a:close/>
              </a:path>
              <a:path w="400685" h="196214">
                <a:moveTo>
                  <a:pt x="4064" y="0"/>
                </a:moveTo>
                <a:lnTo>
                  <a:pt x="0" y="8636"/>
                </a:lnTo>
                <a:lnTo>
                  <a:pt x="329335" y="166187"/>
                </a:lnTo>
                <a:lnTo>
                  <a:pt x="333456" y="157578"/>
                </a:lnTo>
                <a:lnTo>
                  <a:pt x="4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90213" y="4076572"/>
            <a:ext cx="402590" cy="674370"/>
          </a:xfrm>
          <a:custGeom>
            <a:avLst/>
            <a:gdLst/>
            <a:ahLst/>
            <a:cxnLst/>
            <a:rect l="l" t="t" r="r" b="b"/>
            <a:pathLst>
              <a:path w="402589" h="674370">
                <a:moveTo>
                  <a:pt x="383032" y="0"/>
                </a:moveTo>
                <a:lnTo>
                  <a:pt x="308229" y="40640"/>
                </a:lnTo>
                <a:lnTo>
                  <a:pt x="335470" y="59740"/>
                </a:lnTo>
                <a:lnTo>
                  <a:pt x="0" y="540131"/>
                </a:lnTo>
                <a:lnTo>
                  <a:pt x="7874" y="545592"/>
                </a:lnTo>
                <a:lnTo>
                  <a:pt x="343230" y="65176"/>
                </a:lnTo>
                <a:lnTo>
                  <a:pt x="370586" y="84328"/>
                </a:lnTo>
                <a:lnTo>
                  <a:pt x="375754" y="49276"/>
                </a:lnTo>
                <a:lnTo>
                  <a:pt x="383032" y="0"/>
                </a:lnTo>
                <a:close/>
              </a:path>
              <a:path w="402589" h="674370">
                <a:moveTo>
                  <a:pt x="402082" y="419100"/>
                </a:moveTo>
                <a:lnTo>
                  <a:pt x="317246" y="427482"/>
                </a:lnTo>
                <a:lnTo>
                  <a:pt x="335038" y="455739"/>
                </a:lnTo>
                <a:lnTo>
                  <a:pt x="1397" y="665861"/>
                </a:lnTo>
                <a:lnTo>
                  <a:pt x="6477" y="673989"/>
                </a:lnTo>
                <a:lnTo>
                  <a:pt x="340093" y="463765"/>
                </a:lnTo>
                <a:lnTo>
                  <a:pt x="357886" y="491998"/>
                </a:lnTo>
                <a:lnTo>
                  <a:pt x="383984" y="448945"/>
                </a:lnTo>
                <a:lnTo>
                  <a:pt x="402082" y="419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90467" y="4872482"/>
            <a:ext cx="382905" cy="690245"/>
          </a:xfrm>
          <a:custGeom>
            <a:avLst/>
            <a:gdLst/>
            <a:ahLst/>
            <a:cxnLst/>
            <a:rect l="l" t="t" r="r" b="b"/>
            <a:pathLst>
              <a:path w="382904" h="690245">
                <a:moveTo>
                  <a:pt x="382778" y="689991"/>
                </a:moveTo>
                <a:lnTo>
                  <a:pt x="372681" y="643382"/>
                </a:lnTo>
                <a:lnTo>
                  <a:pt x="364744" y="606679"/>
                </a:lnTo>
                <a:lnTo>
                  <a:pt x="338772" y="627545"/>
                </a:lnTo>
                <a:lnTo>
                  <a:pt x="7366" y="214503"/>
                </a:lnTo>
                <a:lnTo>
                  <a:pt x="0" y="220472"/>
                </a:lnTo>
                <a:lnTo>
                  <a:pt x="331381" y="633476"/>
                </a:lnTo>
                <a:lnTo>
                  <a:pt x="305308" y="654431"/>
                </a:lnTo>
                <a:lnTo>
                  <a:pt x="382778" y="689991"/>
                </a:lnTo>
                <a:close/>
              </a:path>
              <a:path w="382904" h="690245">
                <a:moveTo>
                  <a:pt x="382778" y="217551"/>
                </a:moveTo>
                <a:lnTo>
                  <a:pt x="364477" y="190500"/>
                </a:lnTo>
                <a:lnTo>
                  <a:pt x="335026" y="146939"/>
                </a:lnTo>
                <a:lnTo>
                  <a:pt x="318693" y="175996"/>
                </a:lnTo>
                <a:lnTo>
                  <a:pt x="5969" y="0"/>
                </a:lnTo>
                <a:lnTo>
                  <a:pt x="1397" y="8382"/>
                </a:lnTo>
                <a:lnTo>
                  <a:pt x="314032" y="184277"/>
                </a:lnTo>
                <a:lnTo>
                  <a:pt x="297688" y="213360"/>
                </a:lnTo>
                <a:lnTo>
                  <a:pt x="382778" y="2175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9277"/>
            <a:ext cx="8261984" cy="446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III. PHÂN TÍCH </a:t>
            </a:r>
            <a:r>
              <a:rPr sz="1800" b="1" spc="-20" dirty="0">
                <a:latin typeface="Times New Roman"/>
                <a:cs typeface="Times New Roman"/>
              </a:rPr>
              <a:t>VÀ </a:t>
            </a:r>
            <a:r>
              <a:rPr sz="1800" b="1" spc="-5" dirty="0">
                <a:latin typeface="Times New Roman"/>
                <a:cs typeface="Times New Roman"/>
              </a:rPr>
              <a:t>NÊU </a:t>
            </a:r>
            <a:r>
              <a:rPr sz="1800" b="1" spc="5" dirty="0">
                <a:latin typeface="Times New Roman"/>
                <a:cs typeface="Times New Roman"/>
              </a:rPr>
              <a:t>CẢM </a:t>
            </a:r>
            <a:r>
              <a:rPr sz="1800" b="1" spc="-10" dirty="0">
                <a:latin typeface="Times New Roman"/>
                <a:cs typeface="Times New Roman"/>
              </a:rPr>
              <a:t>NGHĨ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dirty="0">
                <a:latin typeface="Times New Roman"/>
                <a:cs typeface="Times New Roman"/>
              </a:rPr>
              <a:t>EM </a:t>
            </a:r>
            <a:r>
              <a:rPr sz="1800" b="1" spc="-15" dirty="0">
                <a:latin typeface="Times New Roman"/>
                <a:cs typeface="Times New Roman"/>
              </a:rPr>
              <a:t>VỀ </a:t>
            </a:r>
            <a:r>
              <a:rPr sz="1800" b="1" dirty="0">
                <a:latin typeface="Times New Roman"/>
                <a:cs typeface="Times New Roman"/>
              </a:rPr>
              <a:t>HỒI </a:t>
            </a:r>
            <a:r>
              <a:rPr sz="1800" b="1" spc="-5" dirty="0">
                <a:latin typeface="Times New Roman"/>
                <a:cs typeface="Times New Roman"/>
              </a:rPr>
              <a:t>THỨ </a:t>
            </a:r>
            <a:r>
              <a:rPr sz="1800" b="1" dirty="0">
                <a:latin typeface="Times New Roman"/>
                <a:cs typeface="Times New Roman"/>
              </a:rPr>
              <a:t>MƯỜI BỐN  </a:t>
            </a:r>
            <a:r>
              <a:rPr sz="1800" b="1" spc="-5" dirty="0">
                <a:latin typeface="Times New Roman"/>
                <a:cs typeface="Times New Roman"/>
              </a:rPr>
              <a:t>"HOÀNG </a:t>
            </a:r>
            <a:r>
              <a:rPr sz="1800" b="1" dirty="0">
                <a:latin typeface="Times New Roman"/>
                <a:cs typeface="Times New Roman"/>
              </a:rPr>
              <a:t>LÊ </a:t>
            </a:r>
            <a:r>
              <a:rPr sz="1800" b="1" spc="-5" dirty="0">
                <a:latin typeface="Times New Roman"/>
                <a:cs typeface="Times New Roman"/>
              </a:rPr>
              <a:t>NHẤT </a:t>
            </a:r>
            <a:r>
              <a:rPr sz="1800" b="1" dirty="0">
                <a:latin typeface="Times New Roman"/>
                <a:cs typeface="Times New Roman"/>
              </a:rPr>
              <a:t>THỐNG </a:t>
            </a:r>
            <a:r>
              <a:rPr sz="1800" b="1" spc="-5" dirty="0">
                <a:latin typeface="Times New Roman"/>
                <a:cs typeface="Times New Roman"/>
              </a:rPr>
              <a:t>CHÍ" CỦA NGÔ GIA VĂN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PHÁI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spc="5" dirty="0">
                <a:latin typeface="Times New Roman"/>
                <a:cs typeface="Times New Roman"/>
              </a:rPr>
              <a:t>1. </a:t>
            </a:r>
            <a:r>
              <a:rPr sz="1800" b="1" dirty="0">
                <a:latin typeface="Times New Roman"/>
                <a:cs typeface="Times New Roman"/>
              </a:rPr>
              <a:t>Mở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231140" algn="just">
              <a:lnSpc>
                <a:spcPts val="2690"/>
              </a:lnSpc>
              <a:spcBef>
                <a:spcPts val="130"/>
              </a:spcBef>
            </a:pPr>
            <a:r>
              <a:rPr sz="1800" spc="-5" dirty="0">
                <a:latin typeface="Times New Roman"/>
                <a:cs typeface="Times New Roman"/>
              </a:rPr>
              <a:t>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-5" dirty="0">
                <a:latin typeface="Times New Roman"/>
                <a:cs typeface="Times New Roman"/>
              </a:rPr>
              <a:t>nhất thống </a:t>
            </a:r>
            <a:r>
              <a:rPr sz="1800" dirty="0">
                <a:latin typeface="Times New Roman"/>
                <a:cs typeface="Times New Roman"/>
              </a:rPr>
              <a:t>chí” là </a:t>
            </a:r>
            <a:r>
              <a:rPr sz="1800" spc="5" dirty="0">
                <a:latin typeface="Times New Roman"/>
                <a:cs typeface="Times New Roman"/>
              </a:rPr>
              <a:t>cuốn </a:t>
            </a:r>
            <a:r>
              <a:rPr sz="1800" dirty="0">
                <a:latin typeface="Times New Roman"/>
                <a:cs typeface="Times New Roman"/>
              </a:rPr>
              <a:t>tiểu </a:t>
            </a:r>
            <a:r>
              <a:rPr sz="1800" spc="-10" dirty="0">
                <a:latin typeface="Times New Roman"/>
                <a:cs typeface="Times New Roman"/>
              </a:rPr>
              <a:t>thuyết </a:t>
            </a:r>
            <a:r>
              <a:rPr sz="1800" spc="-5" dirty="0">
                <a:latin typeface="Times New Roman"/>
                <a:cs typeface="Times New Roman"/>
              </a:rPr>
              <a:t>lịch sử chương </a:t>
            </a:r>
            <a:r>
              <a:rPr sz="1800" spc="10" dirty="0">
                <a:latin typeface="Times New Roman"/>
                <a:cs typeface="Times New Roman"/>
              </a:rPr>
              <a:t>hồi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“Ngô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phái”.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spc="5" dirty="0">
                <a:latin typeface="Times New Roman"/>
                <a:cs typeface="Times New Roman"/>
              </a:rPr>
              <a:t>phẩm đã </a:t>
            </a:r>
            <a:r>
              <a:rPr sz="1800" spc="-5" dirty="0">
                <a:latin typeface="Times New Roman"/>
                <a:cs typeface="Times New Roman"/>
              </a:rPr>
              <a:t>khái </a:t>
            </a:r>
            <a:r>
              <a:rPr sz="1800" dirty="0">
                <a:latin typeface="Times New Roman"/>
                <a:cs typeface="Times New Roman"/>
              </a:rPr>
              <a:t>quát </a:t>
            </a:r>
            <a:r>
              <a:rPr sz="1800" spc="-5" dirty="0">
                <a:latin typeface="Times New Roman"/>
                <a:cs typeface="Times New Roman"/>
              </a:rPr>
              <a:t>một giai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10" dirty="0">
                <a:latin typeface="Times New Roman"/>
                <a:cs typeface="Times New Roman"/>
              </a:rPr>
              <a:t>lịch </a:t>
            </a:r>
            <a:r>
              <a:rPr sz="1800" spc="-5" dirty="0">
                <a:latin typeface="Times New Roman"/>
                <a:cs typeface="Times New Roman"/>
              </a:rPr>
              <a:t>sử với </a:t>
            </a:r>
            <a:r>
              <a:rPr sz="1800" dirty="0">
                <a:latin typeface="Times New Roman"/>
                <a:cs typeface="Times New Roman"/>
              </a:rPr>
              <a:t>bao biến </a:t>
            </a:r>
            <a:r>
              <a:rPr sz="1800" spc="-5" dirty="0">
                <a:latin typeface="Times New Roman"/>
                <a:cs typeface="Times New Roman"/>
              </a:rPr>
              <a:t>cố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dữ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75"/>
              </a:spcBef>
            </a:pPr>
            <a:r>
              <a:rPr sz="1800" spc="5" dirty="0">
                <a:latin typeface="Times New Roman"/>
                <a:cs typeface="Times New Roman"/>
              </a:rPr>
              <a:t>dội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đẫm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máu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Sâm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Gia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chiếm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(1868-1802)</a:t>
            </a:r>
          </a:p>
          <a:p>
            <a:pPr marL="12700" marR="1143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như: </a:t>
            </a:r>
            <a:r>
              <a:rPr sz="1800" spc="-5" dirty="0">
                <a:latin typeface="Times New Roman"/>
                <a:cs typeface="Times New Roman"/>
              </a:rPr>
              <a:t>loạn kiêu </a:t>
            </a:r>
            <a:r>
              <a:rPr sz="1800" dirty="0">
                <a:latin typeface="Times New Roman"/>
                <a:cs typeface="Times New Roman"/>
              </a:rPr>
              <a:t>binh, </a:t>
            </a:r>
            <a:r>
              <a:rPr sz="1800" spc="-5" dirty="0">
                <a:latin typeface="Times New Roman"/>
                <a:cs typeface="Times New Roman"/>
              </a:rPr>
              <a:t>triều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Trịnh </a:t>
            </a:r>
            <a:r>
              <a:rPr sz="1800" spc="-10" dirty="0">
                <a:latin typeface="Times New Roman"/>
                <a:cs typeface="Times New Roman"/>
              </a:rPr>
              <a:t>sụp </a:t>
            </a:r>
            <a:r>
              <a:rPr sz="1800" dirty="0">
                <a:latin typeface="Times New Roman"/>
                <a:cs typeface="Times New Roman"/>
              </a:rPr>
              <a:t>đổ,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đại </a:t>
            </a:r>
            <a:r>
              <a:rPr sz="1800" spc="-5" dirty="0">
                <a:latin typeface="Times New Roman"/>
                <a:cs typeface="Times New Roman"/>
              </a:rPr>
              <a:t>phá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5" dirty="0">
                <a:latin typeface="Times New Roman"/>
                <a:cs typeface="Times New Roman"/>
              </a:rPr>
              <a:t>Thanh, </a:t>
            </a:r>
            <a:r>
              <a:rPr sz="1800" spc="-1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Long  </a:t>
            </a:r>
            <a:r>
              <a:rPr sz="1800" spc="-5" dirty="0">
                <a:latin typeface="Times New Roman"/>
                <a:cs typeface="Times New Roman"/>
              </a:rPr>
              <a:t>lật </a:t>
            </a:r>
            <a:r>
              <a:rPr sz="1800" spc="5" dirty="0">
                <a:latin typeface="Times New Roman"/>
                <a:cs typeface="Times New Roman"/>
              </a:rPr>
              <a:t>đổ </a:t>
            </a:r>
            <a:r>
              <a:rPr sz="1800" dirty="0">
                <a:latin typeface="Times New Roman"/>
                <a:cs typeface="Times New Roman"/>
              </a:rPr>
              <a:t>triều đại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Sơn,...</a:t>
            </a:r>
          </a:p>
          <a:p>
            <a:pPr marL="12700" marR="5080" indent="344170" algn="just">
              <a:lnSpc>
                <a:spcPct val="1245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10" dirty="0">
                <a:latin typeface="Times New Roman"/>
                <a:cs typeface="Times New Roman"/>
              </a:rPr>
              <a:t>sụp </a:t>
            </a:r>
            <a:r>
              <a:rPr sz="1800" spc="5" dirty="0">
                <a:latin typeface="Times New Roman"/>
                <a:cs typeface="Times New Roman"/>
              </a:rPr>
              <a:t>đổ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cưỡng </a:t>
            </a:r>
            <a:r>
              <a:rPr sz="1800" dirty="0">
                <a:latin typeface="Times New Roman"/>
                <a:cs typeface="Times New Roman"/>
              </a:rPr>
              <a:t>nổi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triều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Trịnh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khí </a:t>
            </a:r>
            <a:r>
              <a:rPr sz="1800" spc="5" dirty="0">
                <a:latin typeface="Times New Roman"/>
                <a:cs typeface="Times New Roman"/>
              </a:rPr>
              <a:t>thế </a:t>
            </a:r>
            <a:r>
              <a:rPr sz="1800" spc="-10" dirty="0">
                <a:latin typeface="Times New Roman"/>
                <a:cs typeface="Times New Roman"/>
              </a:rPr>
              <a:t>sấm sét </a:t>
            </a:r>
            <a:r>
              <a:rPr sz="1800" dirty="0">
                <a:latin typeface="Times New Roman"/>
                <a:cs typeface="Times New Roman"/>
              </a:rPr>
              <a:t>của phong  trào nông dân </a:t>
            </a:r>
            <a:r>
              <a:rPr sz="1800" spc="-5" dirty="0">
                <a:latin typeface="Times New Roman"/>
                <a:cs typeface="Times New Roman"/>
              </a:rPr>
              <a:t>Tây </a:t>
            </a:r>
            <a:r>
              <a:rPr sz="1800" dirty="0">
                <a:latin typeface="Times New Roman"/>
                <a:cs typeface="Times New Roman"/>
              </a:rPr>
              <a:t>Sơn là hai </a:t>
            </a:r>
            <a:r>
              <a:rPr sz="1800" spc="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phản </a:t>
            </a:r>
            <a:r>
              <a:rPr sz="1800" dirty="0">
                <a:latin typeface="Times New Roman"/>
                <a:cs typeface="Times New Roman"/>
              </a:rPr>
              <a:t>ánh </a:t>
            </a:r>
            <a:r>
              <a:rPr sz="1800" spc="5" dirty="0">
                <a:latin typeface="Times New Roman"/>
                <a:cs typeface="Times New Roman"/>
              </a:rPr>
              <a:t>qua </a:t>
            </a:r>
            <a:r>
              <a:rPr sz="1800" spc="-10" dirty="0">
                <a:latin typeface="Times New Roman"/>
                <a:cs typeface="Times New Roman"/>
              </a:rPr>
              <a:t>“Hoàng 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2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chí”.  Đặc </a:t>
            </a:r>
            <a:r>
              <a:rPr sz="1800" dirty="0">
                <a:latin typeface="Times New Roman"/>
                <a:cs typeface="Times New Roman"/>
              </a:rPr>
              <a:t>biệt </a:t>
            </a:r>
            <a:r>
              <a:rPr sz="1800" spc="-5" dirty="0">
                <a:latin typeface="Times New Roman"/>
                <a:cs typeface="Times New Roman"/>
              </a:rPr>
              <a:t>“Hồi thứ </a:t>
            </a:r>
            <a:r>
              <a:rPr sz="1800" dirty="0">
                <a:latin typeface="Times New Roman"/>
                <a:cs typeface="Times New Roman"/>
              </a:rPr>
              <a:t>XIV” </a:t>
            </a:r>
            <a:r>
              <a:rPr sz="1800" spc="5" dirty="0">
                <a:latin typeface="Times New Roman"/>
                <a:cs typeface="Times New Roman"/>
              </a:rPr>
              <a:t>được 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10" dirty="0">
                <a:latin typeface="Times New Roman"/>
                <a:cs typeface="Times New Roman"/>
              </a:rPr>
              <a:t>một cách </a:t>
            </a:r>
            <a:r>
              <a:rPr sz="1800" dirty="0">
                <a:latin typeface="Times New Roman"/>
                <a:cs typeface="Times New Roman"/>
              </a:rPr>
              <a:t>hào hùng sức </a:t>
            </a:r>
            <a:r>
              <a:rPr sz="1800" spc="-10" dirty="0">
                <a:latin typeface="Times New Roman"/>
                <a:cs typeface="Times New Roman"/>
              </a:rPr>
              <a:t>mạnh </a:t>
            </a:r>
            <a:r>
              <a:rPr sz="1800" spc="-5" dirty="0">
                <a:latin typeface="Times New Roman"/>
                <a:cs typeface="Times New Roman"/>
              </a:rPr>
              <a:t>quật </a:t>
            </a:r>
            <a:r>
              <a:rPr sz="1800" dirty="0">
                <a:latin typeface="Times New Roman"/>
                <a:cs typeface="Times New Roman"/>
              </a:rPr>
              <a:t>khởi của dân </a:t>
            </a:r>
            <a:r>
              <a:rPr sz="1800" spc="5" dirty="0">
                <a:latin typeface="Times New Roman"/>
                <a:cs typeface="Times New Roman"/>
              </a:rPr>
              <a:t>tộc 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-5" dirty="0">
                <a:latin typeface="Times New Roman"/>
                <a:cs typeface="Times New Roman"/>
              </a:rPr>
              <a:t>thù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giặc ngoài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khắc </a:t>
            </a:r>
            <a:r>
              <a:rPr sz="1800" spc="5" dirty="0">
                <a:latin typeface="Times New Roman"/>
                <a:cs typeface="Times New Roman"/>
              </a:rPr>
              <a:t>họa </a:t>
            </a:r>
            <a:r>
              <a:rPr sz="1800" dirty="0">
                <a:latin typeface="Times New Roman"/>
                <a:cs typeface="Times New Roman"/>
              </a:rPr>
              <a:t>hình tượng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Huệ, </a:t>
            </a:r>
            <a:r>
              <a:rPr sz="1800" dirty="0">
                <a:latin typeface="Times New Roman"/>
                <a:cs typeface="Times New Roman"/>
              </a:rPr>
              <a:t>người anh hùng dân </a:t>
            </a:r>
            <a:r>
              <a:rPr sz="1800" spc="10" dirty="0">
                <a:latin typeface="Times New Roman"/>
                <a:cs typeface="Times New Roman"/>
              </a:rPr>
              <a:t>tộc 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làm nên chiến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spc="5" dirty="0">
                <a:latin typeface="Times New Roman"/>
                <a:cs typeface="Times New Roman"/>
              </a:rPr>
              <a:t>Đống </a:t>
            </a:r>
            <a:r>
              <a:rPr sz="1800" spc="-5" dirty="0">
                <a:latin typeface="Times New Roman"/>
                <a:cs typeface="Times New Roman"/>
              </a:rPr>
              <a:t>Đa bất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373"/>
            <a:ext cx="8259445" cy="58254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80"/>
              </a:spcBef>
            </a:pPr>
            <a:r>
              <a:rPr sz="1800" b="1" spc="5" dirty="0">
                <a:latin typeface="Times New Roman"/>
                <a:cs typeface="Times New Roman"/>
              </a:rPr>
              <a:t>2. </a:t>
            </a:r>
            <a:r>
              <a:rPr sz="1800" b="1" spc="-10" dirty="0">
                <a:latin typeface="Times New Roman"/>
                <a:cs typeface="Times New Roman"/>
              </a:rPr>
              <a:t>Thân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ts val="2690"/>
              </a:lnSpc>
              <a:spcBef>
                <a:spcPts val="130"/>
              </a:spcBef>
            </a:pPr>
            <a:r>
              <a:rPr sz="1800" spc="-5" dirty="0">
                <a:latin typeface="Times New Roman"/>
                <a:cs typeface="Times New Roman"/>
              </a:rPr>
              <a:t>a. </a:t>
            </a:r>
            <a:r>
              <a:rPr sz="1800" spc="-10" dirty="0">
                <a:latin typeface="Times New Roman"/>
                <a:cs typeface="Times New Roman"/>
              </a:rPr>
              <a:t>Ta </a:t>
            </a:r>
            <a:r>
              <a:rPr sz="1800" spc="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được sống lại </a:t>
            </a:r>
            <a:r>
              <a:rPr sz="1800" spc="-5" dirty="0">
                <a:latin typeface="Times New Roman"/>
                <a:cs typeface="Times New Roman"/>
              </a:rPr>
              <a:t>những giờ </a:t>
            </a:r>
            <a:r>
              <a:rPr sz="1800" dirty="0">
                <a:latin typeface="Times New Roman"/>
                <a:cs typeface="Times New Roman"/>
              </a:rPr>
              <a:t>phút </a:t>
            </a:r>
            <a:r>
              <a:rPr sz="1800" spc="-10" dirty="0">
                <a:latin typeface="Times New Roman"/>
                <a:cs typeface="Times New Roman"/>
              </a:rPr>
              <a:t>lịch </a:t>
            </a:r>
            <a:r>
              <a:rPr sz="1800" spc="-5" dirty="0">
                <a:latin typeface="Times New Roman"/>
                <a:cs typeface="Times New Roman"/>
              </a:rPr>
              <a:t>sử nghiêm </a:t>
            </a:r>
            <a:r>
              <a:rPr sz="1800" dirty="0">
                <a:latin typeface="Times New Roman"/>
                <a:cs typeface="Times New Roman"/>
              </a:rPr>
              <a:t>trang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hào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10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 </a:t>
            </a:r>
            <a:r>
              <a:rPr sz="1800" spc="-10" dirty="0">
                <a:latin typeface="Times New Roman"/>
                <a:cs typeface="Times New Roman"/>
              </a:rPr>
              <a:t>vào  </a:t>
            </a:r>
            <a:r>
              <a:rPr sz="1800" dirty="0">
                <a:latin typeface="Times New Roman"/>
                <a:cs typeface="Times New Roman"/>
              </a:rPr>
              <a:t>cuối năm Mậu </a:t>
            </a:r>
            <a:r>
              <a:rPr sz="1800" spc="-5" dirty="0">
                <a:latin typeface="Times New Roman"/>
                <a:cs typeface="Times New Roman"/>
              </a:rPr>
              <a:t>Thân (1788), </a:t>
            </a:r>
            <a:r>
              <a:rPr sz="1800" spc="5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năm Kỉ </a:t>
            </a:r>
            <a:r>
              <a:rPr sz="1800" spc="-10" dirty="0">
                <a:latin typeface="Times New Roman"/>
                <a:cs typeface="Times New Roman"/>
              </a:rPr>
              <a:t>Dậu </a:t>
            </a:r>
            <a:r>
              <a:rPr sz="1800" dirty="0">
                <a:latin typeface="Times New Roman"/>
                <a:cs typeface="Times New Roman"/>
              </a:rPr>
              <a:t>(1789) </a:t>
            </a:r>
            <a:r>
              <a:rPr sz="1800" spc="-10" dirty="0">
                <a:latin typeface="Times New Roman"/>
                <a:cs typeface="Times New Roman"/>
              </a:rPr>
              <a:t>khi Lê </a:t>
            </a:r>
            <a:r>
              <a:rPr sz="1800" dirty="0">
                <a:latin typeface="Times New Roman"/>
                <a:cs typeface="Times New Roman"/>
              </a:rPr>
              <a:t>Chiêu </a:t>
            </a:r>
            <a:r>
              <a:rPr sz="1800" spc="5" dirty="0">
                <a:latin typeface="Times New Roman"/>
                <a:cs typeface="Times New Roman"/>
              </a:rPr>
              <a:t>Thống đã </a:t>
            </a:r>
            <a:r>
              <a:rPr sz="1800" spc="-5" dirty="0">
                <a:latin typeface="Times New Roman"/>
                <a:cs typeface="Times New Roman"/>
              </a:rPr>
              <a:t>rước </a:t>
            </a:r>
            <a:r>
              <a:rPr sz="1800" spc="5" dirty="0">
                <a:latin typeface="Times New Roman"/>
                <a:cs typeface="Times New Roman"/>
              </a:rPr>
              <a:t>29 </a:t>
            </a:r>
            <a:r>
              <a:rPr sz="1800" spc="-5" dirty="0">
                <a:latin typeface="Times New Roman"/>
                <a:cs typeface="Times New Roman"/>
              </a:rPr>
              <a:t>vạn 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10" dirty="0">
                <a:latin typeface="Times New Roman"/>
                <a:cs typeface="Times New Roman"/>
              </a:rPr>
              <a:t>Thanh </a:t>
            </a:r>
            <a:r>
              <a:rPr sz="1800" spc="5" dirty="0">
                <a:latin typeface="Times New Roman"/>
                <a:cs typeface="Times New Roman"/>
              </a:rPr>
              <a:t>do </a:t>
            </a:r>
            <a:r>
              <a:rPr sz="1800" spc="-1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Sĩ Nghị </a:t>
            </a:r>
            <a:r>
              <a:rPr sz="1800" spc="-5" dirty="0">
                <a:latin typeface="Times New Roman"/>
                <a:cs typeface="Times New Roman"/>
              </a:rPr>
              <a:t>cầm </a:t>
            </a:r>
            <a:r>
              <a:rPr sz="1800" dirty="0">
                <a:latin typeface="Times New Roman"/>
                <a:cs typeface="Times New Roman"/>
              </a:rPr>
              <a:t>đầu, </a:t>
            </a:r>
            <a:r>
              <a:rPr sz="1800" spc="-10" dirty="0">
                <a:latin typeface="Times New Roman"/>
                <a:cs typeface="Times New Roman"/>
              </a:rPr>
              <a:t>kéo </a:t>
            </a:r>
            <a:r>
              <a:rPr sz="1800" spc="-5" dirty="0">
                <a:latin typeface="Times New Roman"/>
                <a:cs typeface="Times New Roman"/>
              </a:rPr>
              <a:t>sang xâm </a:t>
            </a:r>
            <a:r>
              <a:rPr sz="1800" spc="5" dirty="0">
                <a:latin typeface="Times New Roman"/>
                <a:cs typeface="Times New Roman"/>
              </a:rPr>
              <a:t>lược nước </a:t>
            </a:r>
            <a:r>
              <a:rPr sz="1800" dirty="0">
                <a:latin typeface="Times New Roman"/>
                <a:cs typeface="Times New Roman"/>
              </a:rPr>
              <a:t>ta.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"Hoàng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-2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nhất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thống chí” </a:t>
            </a:r>
            <a:r>
              <a:rPr sz="1800" spc="-15" dirty="0">
                <a:latin typeface="Times New Roman"/>
                <a:cs typeface="Times New Roman"/>
              </a:rPr>
              <a:t>mở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5" dirty="0">
                <a:latin typeface="Times New Roman"/>
                <a:cs typeface="Times New Roman"/>
              </a:rPr>
              <a:t>hôi </a:t>
            </a:r>
            <a:r>
              <a:rPr sz="1800" spc="-5" dirty="0">
                <a:latin typeface="Times New Roman"/>
                <a:cs typeface="Times New Roman"/>
              </a:rPr>
              <a:t>XIV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viết:</a:t>
            </a:r>
            <a:endParaRPr sz="1800">
              <a:latin typeface="Times New Roman"/>
              <a:cs typeface="Times New Roman"/>
            </a:endParaRPr>
          </a:p>
          <a:p>
            <a:pPr marL="2176780" algn="just">
              <a:lnSpc>
                <a:spcPct val="100000"/>
              </a:lnSpc>
              <a:spcBef>
                <a:spcPts val="550"/>
              </a:spcBef>
            </a:pPr>
            <a:r>
              <a:rPr sz="1800" spc="-5" dirty="0">
                <a:latin typeface="Times New Roman"/>
                <a:cs typeface="Times New Roman"/>
              </a:rPr>
              <a:t>“Đánh Ngọc </a:t>
            </a:r>
            <a:r>
              <a:rPr sz="1800" dirty="0">
                <a:latin typeface="Times New Roman"/>
                <a:cs typeface="Times New Roman"/>
              </a:rPr>
              <a:t>Hồi, </a:t>
            </a:r>
            <a:r>
              <a:rPr sz="1800" spc="-5" dirty="0">
                <a:latin typeface="Times New Roman"/>
                <a:cs typeface="Times New Roman"/>
              </a:rPr>
              <a:t>quân Thanh </a:t>
            </a:r>
            <a:r>
              <a:rPr sz="1800" spc="10" dirty="0">
                <a:latin typeface="Times New Roman"/>
                <a:cs typeface="Times New Roman"/>
              </a:rPr>
              <a:t>bị </a:t>
            </a:r>
            <a:r>
              <a:rPr sz="1800" dirty="0">
                <a:latin typeface="Times New Roman"/>
                <a:cs typeface="Times New Roman"/>
              </a:rPr>
              <a:t>thua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trận,</a:t>
            </a:r>
            <a:endParaRPr sz="1800">
              <a:latin typeface="Times New Roman"/>
              <a:cs typeface="Times New Roman"/>
            </a:endParaRPr>
          </a:p>
          <a:p>
            <a:pPr marL="2286635" algn="just">
              <a:lnSpc>
                <a:spcPct val="100000"/>
              </a:lnSpc>
              <a:spcBef>
                <a:spcPts val="535"/>
              </a:spcBef>
            </a:pPr>
            <a:r>
              <a:rPr sz="1800" spc="-15" dirty="0">
                <a:latin typeface="Times New Roman"/>
                <a:cs typeface="Times New Roman"/>
              </a:rPr>
              <a:t>Bỏ </a:t>
            </a:r>
            <a:r>
              <a:rPr sz="1800" spc="-5" dirty="0">
                <a:latin typeface="Times New Roman"/>
                <a:cs typeface="Times New Roman"/>
              </a:rPr>
              <a:t>Thăng Long, Chiêu Thống </a:t>
            </a:r>
            <a:r>
              <a:rPr sz="1800" spc="5" dirty="0">
                <a:latin typeface="Times New Roman"/>
                <a:cs typeface="Times New Roman"/>
              </a:rPr>
              <a:t>trốn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ngoài”.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ts val="2690"/>
              </a:lnSpc>
              <a:spcBef>
                <a:spcPts val="175"/>
              </a:spcBef>
            </a:pPr>
            <a:r>
              <a:rPr sz="1800" spc="5" dirty="0">
                <a:latin typeface="Times New Roman"/>
                <a:cs typeface="Times New Roman"/>
              </a:rPr>
              <a:t>Vị </a:t>
            </a:r>
            <a:r>
              <a:rPr sz="1800" spc="-5" dirty="0">
                <a:latin typeface="Times New Roman"/>
                <a:cs typeface="Times New Roman"/>
              </a:rPr>
              <a:t>cứu </a:t>
            </a:r>
            <a:r>
              <a:rPr sz="1800" spc="-10" dirty="0">
                <a:latin typeface="Times New Roman"/>
                <a:cs typeface="Times New Roman"/>
              </a:rPr>
              <a:t>tinh </a:t>
            </a:r>
            <a:r>
              <a:rPr sz="1800" dirty="0">
                <a:latin typeface="Times New Roman"/>
                <a:cs typeface="Times New Roman"/>
              </a:rPr>
              <a:t>của dân </a:t>
            </a:r>
            <a:r>
              <a:rPr sz="1800" spc="5" dirty="0">
                <a:latin typeface="Times New Roman"/>
                <a:cs typeface="Times New Roman"/>
              </a:rPr>
              <a:t>tộc </a:t>
            </a:r>
            <a:r>
              <a:rPr sz="1800" dirty="0">
                <a:latin typeface="Times New Roman"/>
                <a:cs typeface="Times New Roman"/>
              </a:rPr>
              <a:t>thuở </a:t>
            </a:r>
            <a:r>
              <a:rPr sz="1800" spc="-5" dirty="0">
                <a:latin typeface="Times New Roman"/>
                <a:cs typeface="Times New Roman"/>
              </a:rPr>
              <a:t>ấy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Huệ, </a:t>
            </a:r>
            <a:r>
              <a:rPr sz="1800" dirty="0">
                <a:latin typeface="Times New Roman"/>
                <a:cs typeface="Times New Roman"/>
              </a:rPr>
              <a:t>người anh hùng </a:t>
            </a:r>
            <a:r>
              <a:rPr sz="1800" spc="-5" dirty="0">
                <a:latin typeface="Times New Roman"/>
                <a:cs typeface="Times New Roman"/>
              </a:rPr>
              <a:t>áo vải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5" dirty="0">
                <a:latin typeface="Times New Roman"/>
                <a:cs typeface="Times New Roman"/>
              </a:rPr>
              <a:t>Tây</a:t>
            </a:r>
            <a:r>
              <a:rPr sz="1800" spc="-3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Sơn. Ngày  22 </a:t>
            </a:r>
            <a:r>
              <a:rPr sz="1800" spc="-5" dirty="0">
                <a:latin typeface="Times New Roman"/>
                <a:cs typeface="Times New Roman"/>
              </a:rPr>
              <a:t>tháng </a:t>
            </a:r>
            <a:r>
              <a:rPr sz="1800" dirty="0">
                <a:latin typeface="Times New Roman"/>
                <a:cs typeface="Times New Roman"/>
              </a:rPr>
              <a:t>l1 năm </a:t>
            </a:r>
            <a:r>
              <a:rPr sz="1800" spc="5" dirty="0">
                <a:latin typeface="Times New Roman"/>
                <a:cs typeface="Times New Roman"/>
              </a:rPr>
              <a:t>Mậu </a:t>
            </a:r>
            <a:r>
              <a:rPr sz="1800" spc="-5" dirty="0">
                <a:latin typeface="Times New Roman"/>
                <a:cs typeface="Times New Roman"/>
              </a:rPr>
              <a:t>Thân, Tôn </a:t>
            </a:r>
            <a:r>
              <a:rPr sz="1800" dirty="0">
                <a:latin typeface="Times New Roman"/>
                <a:cs typeface="Times New Roman"/>
              </a:rPr>
              <a:t>Sĩ Nghị </a:t>
            </a:r>
            <a:r>
              <a:rPr sz="1800" spc="-5" dirty="0">
                <a:latin typeface="Times New Roman"/>
                <a:cs typeface="Times New Roman"/>
              </a:rPr>
              <a:t>chiếm Thăng Long. </a:t>
            </a:r>
            <a:r>
              <a:rPr sz="1800" dirty="0">
                <a:latin typeface="Times New Roman"/>
                <a:cs typeface="Times New Roman"/>
              </a:rPr>
              <a:t>Tướng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10" dirty="0">
                <a:latin typeface="Times New Roman"/>
                <a:cs typeface="Times New Roman"/>
              </a:rPr>
              <a:t>Sở </a:t>
            </a:r>
            <a:r>
              <a:rPr sz="1800" spc="-5" dirty="0">
                <a:latin typeface="Times New Roman"/>
                <a:cs typeface="Times New Roman"/>
              </a:rPr>
              <a:t>lui </a:t>
            </a:r>
            <a:r>
              <a:rPr sz="1800" dirty="0">
                <a:latin typeface="Times New Roman"/>
                <a:cs typeface="Times New Roman"/>
              </a:rPr>
              <a:t>binh 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Tam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Điệp.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24,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Nguyễn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Huệ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được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cấp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25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Hoàng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cáo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Núi”,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Trung.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5" dirty="0">
                <a:latin typeface="Times New Roman"/>
                <a:cs typeface="Times New Roman"/>
              </a:rPr>
              <a:t>đốc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5" dirty="0">
                <a:latin typeface="Times New Roman"/>
                <a:cs typeface="Times New Roman"/>
              </a:rPr>
              <a:t>binh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Bắc. </a:t>
            </a:r>
            <a:r>
              <a:rPr sz="1800" dirty="0">
                <a:latin typeface="Times New Roman"/>
                <a:cs typeface="Times New Roman"/>
              </a:rPr>
              <a:t>Ngày </a:t>
            </a:r>
            <a:r>
              <a:rPr sz="1800" spc="5" dirty="0">
                <a:latin typeface="Times New Roman"/>
                <a:cs typeface="Times New Roman"/>
              </a:rPr>
              <a:t>29 đến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spc="-20" dirty="0">
                <a:latin typeface="Times New Roman"/>
                <a:cs typeface="Times New Roman"/>
              </a:rPr>
              <a:t>An </a:t>
            </a:r>
            <a:r>
              <a:rPr sz="1800" spc="-5" dirty="0">
                <a:latin typeface="Times New Roman"/>
                <a:cs typeface="Times New Roman"/>
              </a:rPr>
              <a:t>tuyển </a:t>
            </a:r>
            <a:r>
              <a:rPr sz="1800" dirty="0">
                <a:latin typeface="Times New Roman"/>
                <a:cs typeface="Times New Roman"/>
              </a:rPr>
              <a:t>thêm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vạn quân  tinh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nhuệ.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Nguyễn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Huệ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duyệt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binh,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truyền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hịch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vạch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trần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âm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25"/>
              </a:spcBef>
            </a:pPr>
            <a:r>
              <a:rPr sz="1800" spc="-10" dirty="0">
                <a:latin typeface="Times New Roman"/>
                <a:cs typeface="Times New Roman"/>
              </a:rPr>
              <a:t>mưu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bọn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“mưu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đồ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nước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quận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huyện;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kêu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tướng  sĩ </a:t>
            </a:r>
            <a:r>
              <a:rPr sz="1800" dirty="0">
                <a:latin typeface="Times New Roman"/>
                <a:cs typeface="Times New Roman"/>
              </a:rPr>
              <a:t>đồng </a:t>
            </a:r>
            <a:r>
              <a:rPr sz="1800" spc="-10" dirty="0">
                <a:latin typeface="Times New Roman"/>
                <a:cs typeface="Times New Roman"/>
              </a:rPr>
              <a:t>tâm, </a:t>
            </a:r>
            <a:r>
              <a:rPr sz="1800" dirty="0">
                <a:latin typeface="Times New Roman"/>
                <a:cs typeface="Times New Roman"/>
              </a:rPr>
              <a:t>hiệp lực, </a:t>
            </a:r>
            <a:r>
              <a:rPr sz="1800" spc="5" dirty="0">
                <a:latin typeface="Times New Roman"/>
                <a:cs typeface="Times New Roman"/>
              </a:rPr>
              <a:t>để dựng </a:t>
            </a:r>
            <a:r>
              <a:rPr sz="1800" dirty="0">
                <a:latin typeface="Times New Roman"/>
                <a:cs typeface="Times New Roman"/>
              </a:rPr>
              <a:t>nên công lớn”... Nhà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dirty="0">
                <a:latin typeface="Times New Roman"/>
                <a:cs typeface="Times New Roman"/>
              </a:rPr>
              <a:t>chia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làm 5 doanh (tiền, hậu,  </a:t>
            </a:r>
            <a:r>
              <a:rPr sz="1800" spc="-5" dirty="0">
                <a:latin typeface="Times New Roman"/>
                <a:cs typeface="Times New Roman"/>
              </a:rPr>
              <a:t>tả, </a:t>
            </a:r>
            <a:r>
              <a:rPr sz="1800" dirty="0">
                <a:latin typeface="Times New Roman"/>
                <a:cs typeface="Times New Roman"/>
              </a:rPr>
              <a:t>hữu, </a:t>
            </a:r>
            <a:r>
              <a:rPr sz="1800" spc="-5" dirty="0">
                <a:latin typeface="Times New Roman"/>
                <a:cs typeface="Times New Roman"/>
              </a:rPr>
              <a:t>trung quân) </a:t>
            </a:r>
            <a:r>
              <a:rPr sz="1800" dirty="0">
                <a:latin typeface="Times New Roman"/>
                <a:cs typeface="Times New Roman"/>
              </a:rPr>
              <a:t>rồi </a:t>
            </a:r>
            <a:r>
              <a:rPr sz="1800" spc="-5" dirty="0">
                <a:latin typeface="Times New Roman"/>
                <a:cs typeface="Times New Roman"/>
              </a:rPr>
              <a:t>thần tốc </a:t>
            </a:r>
            <a:r>
              <a:rPr sz="1800" spc="-15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Tam Điệp </a:t>
            </a:r>
            <a:r>
              <a:rPr sz="1800" spc="5" dirty="0">
                <a:latin typeface="Times New Roman"/>
                <a:cs typeface="Times New Roman"/>
              </a:rPr>
              <a:t>hội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cánh quân </a:t>
            </a:r>
            <a:r>
              <a:rPr sz="1800" spc="-10" dirty="0">
                <a:latin typeface="Times New Roman"/>
                <a:cs typeface="Times New Roman"/>
              </a:rPr>
              <a:t>Ngô Văn </a:t>
            </a:r>
            <a:r>
              <a:rPr sz="1800" dirty="0">
                <a:latin typeface="Times New Roman"/>
                <a:cs typeface="Times New Roman"/>
              </a:rPr>
              <a:t>Sở. </a:t>
            </a:r>
            <a:r>
              <a:rPr sz="1800" spc="-5" dirty="0">
                <a:latin typeface="Times New Roman"/>
                <a:cs typeface="Times New Roman"/>
              </a:rPr>
              <a:t>Quang 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ăn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Nguyên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“bảo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kín”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tướng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1984" cy="55274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7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soái đến tối </a:t>
            </a:r>
            <a:r>
              <a:rPr sz="1800" spc="-10" dirty="0">
                <a:latin typeface="Times New Roman"/>
                <a:cs typeface="Times New Roman"/>
              </a:rPr>
              <a:t>30 </a:t>
            </a:r>
            <a:r>
              <a:rPr sz="1800" spc="-5" dirty="0">
                <a:latin typeface="Times New Roman"/>
                <a:cs typeface="Times New Roman"/>
              </a:rPr>
              <a:t>thần </a:t>
            </a:r>
            <a:r>
              <a:rPr sz="1800" spc="5" dirty="0">
                <a:latin typeface="Times New Roman"/>
                <a:cs typeface="Times New Roman"/>
              </a:rPr>
              <a:t>tốc </a:t>
            </a:r>
            <a:r>
              <a:rPr sz="1800" spc="-5" dirty="0">
                <a:latin typeface="Times New Roman"/>
                <a:cs typeface="Times New Roman"/>
              </a:rPr>
              <a:t>đánh quân Thanh, </a:t>
            </a:r>
            <a:r>
              <a:rPr sz="1800" spc="5" dirty="0">
                <a:latin typeface="Times New Roman"/>
                <a:cs typeface="Times New Roman"/>
              </a:rPr>
              <a:t>hẹn </a:t>
            </a:r>
            <a:r>
              <a:rPr sz="1800" dirty="0">
                <a:latin typeface="Times New Roman"/>
                <a:cs typeface="Times New Roman"/>
              </a:rPr>
              <a:t>đến ngày </a:t>
            </a:r>
            <a:r>
              <a:rPr sz="1800" spc="-5" dirty="0">
                <a:latin typeface="Times New Roman"/>
                <a:cs typeface="Times New Roman"/>
              </a:rPr>
              <a:t>mồng </a:t>
            </a:r>
            <a:r>
              <a:rPr sz="1800" dirty="0">
                <a:latin typeface="Times New Roman"/>
                <a:cs typeface="Times New Roman"/>
              </a:rPr>
              <a:t>7 </a:t>
            </a:r>
            <a:r>
              <a:rPr sz="1800" spc="-5" dirty="0">
                <a:latin typeface="Times New Roman"/>
                <a:cs typeface="Times New Roman"/>
              </a:rPr>
              <a:t>năm mới </a:t>
            </a:r>
            <a:r>
              <a:rPr sz="1800" dirty="0">
                <a:latin typeface="Times New Roman"/>
                <a:cs typeface="Times New Roman"/>
              </a:rPr>
              <a:t>thì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thành  Thăng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5" dirty="0">
                <a:latin typeface="Times New Roman"/>
                <a:cs typeface="Times New Roman"/>
              </a:rPr>
              <a:t>“mở tiệc ăn </a:t>
            </a:r>
            <a:r>
              <a:rPr sz="1800" spc="-10" dirty="0">
                <a:latin typeface="Times New Roman"/>
                <a:cs typeface="Times New Roman"/>
              </a:rPr>
              <a:t>mừng".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5" dirty="0">
                <a:latin typeface="Times New Roman"/>
                <a:cs typeface="Times New Roman"/>
              </a:rPr>
              <a:t>đó,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5" dirty="0">
                <a:latin typeface="Times New Roman"/>
                <a:cs typeface="Times New Roman"/>
              </a:rPr>
              <a:t>thấy </a:t>
            </a:r>
            <a:r>
              <a:rPr sz="1800" dirty="0">
                <a:latin typeface="Times New Roman"/>
                <a:cs typeface="Times New Roman"/>
              </a:rPr>
              <a:t>rõ Quang Trung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tầm nhìn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5" dirty="0">
                <a:latin typeface="Times New Roman"/>
                <a:cs typeface="Times New Roman"/>
              </a:rPr>
              <a:t>lược  </a:t>
            </a:r>
            <a:r>
              <a:rPr sz="1800" spc="-10" dirty="0">
                <a:latin typeface="Times New Roman"/>
                <a:cs typeface="Times New Roman"/>
              </a:rPr>
              <a:t>sâu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mưu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lược,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cao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quyết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quyết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lăng.  Các sự </a:t>
            </a:r>
            <a:r>
              <a:rPr sz="1800" spc="-10" dirty="0">
                <a:latin typeface="Times New Roman"/>
                <a:cs typeface="Times New Roman"/>
              </a:rPr>
              <a:t>kiện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ngôi Hoàng </a:t>
            </a:r>
            <a:r>
              <a:rPr sz="1800" spc="15" dirty="0">
                <a:latin typeface="Times New Roman"/>
                <a:cs typeface="Times New Roman"/>
              </a:rPr>
              <a:t>đế </a:t>
            </a:r>
            <a:r>
              <a:rPr sz="1800" dirty="0">
                <a:latin typeface="Times New Roman"/>
                <a:cs typeface="Times New Roman"/>
              </a:rPr>
              <a:t>ở Phú </a:t>
            </a:r>
            <a:r>
              <a:rPr sz="1800" spc="-5" dirty="0">
                <a:latin typeface="Times New Roman"/>
                <a:cs typeface="Times New Roman"/>
              </a:rPr>
              <a:t>Xuân, tuyển quân </a:t>
            </a:r>
            <a:r>
              <a:rPr sz="1800" spc="-10" dirty="0">
                <a:latin typeface="Times New Roman"/>
                <a:cs typeface="Times New Roman"/>
              </a:rPr>
              <a:t>và truyền </a:t>
            </a:r>
            <a:r>
              <a:rPr sz="1800" dirty="0">
                <a:latin typeface="Times New Roman"/>
                <a:cs typeface="Times New Roman"/>
              </a:rPr>
              <a:t>hịch ở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spc="-10" dirty="0">
                <a:latin typeface="Times New Roman"/>
                <a:cs typeface="Times New Roman"/>
              </a:rPr>
              <a:t>An, 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quân sĩ ăn Tết </a:t>
            </a:r>
            <a:r>
              <a:rPr sz="1800" spc="-10" dirty="0">
                <a:latin typeface="Times New Roman"/>
                <a:cs typeface="Times New Roman"/>
              </a:rPr>
              <a:t>Nguyên </a:t>
            </a:r>
            <a:r>
              <a:rPr sz="1800" dirty="0">
                <a:latin typeface="Times New Roman"/>
                <a:cs typeface="Times New Roman"/>
              </a:rPr>
              <a:t>đán trước; đặc biệt,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10" dirty="0">
                <a:latin typeface="Times New Roman"/>
                <a:cs typeface="Times New Roman"/>
              </a:rPr>
              <a:t>nên </a:t>
            </a:r>
            <a:r>
              <a:rPr sz="1800" spc="-15" dirty="0">
                <a:latin typeface="Times New Roman"/>
                <a:cs typeface="Times New Roman"/>
              </a:rPr>
              <a:t>yếu </a:t>
            </a:r>
            <a:r>
              <a:rPr sz="1800" dirty="0">
                <a:latin typeface="Times New Roman"/>
                <a:cs typeface="Times New Roman"/>
              </a:rPr>
              <a:t>tố bất ngờ đánh  quân </a:t>
            </a:r>
            <a:r>
              <a:rPr sz="1800" spc="-10" dirty="0">
                <a:latin typeface="Times New Roman"/>
                <a:cs typeface="Times New Roman"/>
              </a:rPr>
              <a:t>Thanh vào </a:t>
            </a:r>
            <a:r>
              <a:rPr sz="1800" dirty="0">
                <a:latin typeface="Times New Roman"/>
                <a:cs typeface="Times New Roman"/>
              </a:rPr>
              <a:t>đúng </a:t>
            </a:r>
            <a:r>
              <a:rPr sz="1800" spc="5" dirty="0">
                <a:latin typeface="Times New Roman"/>
                <a:cs typeface="Times New Roman"/>
              </a:rPr>
              <a:t>dịp </a:t>
            </a:r>
            <a:r>
              <a:rPr sz="1800" spc="-10" dirty="0">
                <a:latin typeface="Times New Roman"/>
                <a:cs typeface="Times New Roman"/>
              </a:rPr>
              <a:t>Tết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chúng “chỉ </a:t>
            </a:r>
            <a:r>
              <a:rPr sz="1800" spc="-5" dirty="0">
                <a:latin typeface="Times New Roman"/>
                <a:cs typeface="Times New Roman"/>
              </a:rPr>
              <a:t>chăm </a:t>
            </a:r>
            <a:r>
              <a:rPr sz="1800" dirty="0">
                <a:latin typeface="Times New Roman"/>
                <a:cs typeface="Times New Roman"/>
              </a:rPr>
              <a:t>chú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yến </a:t>
            </a:r>
            <a:r>
              <a:rPr sz="1800" spc="-5" dirty="0">
                <a:latin typeface="Times New Roman"/>
                <a:cs typeface="Times New Roman"/>
              </a:rPr>
              <a:t>tiệc vui </a:t>
            </a:r>
            <a:r>
              <a:rPr sz="1800" spc="-10" dirty="0">
                <a:latin typeface="Times New Roman"/>
                <a:cs typeface="Times New Roman"/>
              </a:rPr>
              <a:t>mừng, </a:t>
            </a:r>
            <a:r>
              <a:rPr sz="1800" dirty="0">
                <a:latin typeface="Times New Roman"/>
                <a:cs typeface="Times New Roman"/>
              </a:rPr>
              <a:t>không  </a:t>
            </a:r>
            <a:r>
              <a:rPr sz="1800" spc="5" dirty="0">
                <a:latin typeface="Times New Roman"/>
                <a:cs typeface="Times New Roman"/>
              </a:rPr>
              <a:t>hề </a:t>
            </a:r>
            <a:r>
              <a:rPr sz="1800" dirty="0">
                <a:latin typeface="Times New Roman"/>
                <a:cs typeface="Times New Roman"/>
              </a:rPr>
              <a:t>lo chi đến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bất </a:t>
            </a:r>
            <a:r>
              <a:rPr sz="1800" spc="-5" dirty="0">
                <a:latin typeface="Times New Roman"/>
                <a:cs typeface="Times New Roman"/>
              </a:rPr>
              <a:t>trắc” </a:t>
            </a:r>
            <a:r>
              <a:rPr sz="1800" spc="5" dirty="0">
                <a:latin typeface="Times New Roman"/>
                <a:cs typeface="Times New Roman"/>
              </a:rPr>
              <a:t>đã 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tinh thần </a:t>
            </a:r>
            <a:r>
              <a:rPr sz="1800" spc="-10" dirty="0">
                <a:latin typeface="Times New Roman"/>
                <a:cs typeface="Times New Roman"/>
              </a:rPr>
              <a:t>quyết </a:t>
            </a:r>
            <a:r>
              <a:rPr sz="1800" dirty="0">
                <a:latin typeface="Times New Roman"/>
                <a:cs typeface="Times New Roman"/>
              </a:rPr>
              <a:t>đoán của một </a:t>
            </a:r>
            <a:r>
              <a:rPr sz="1800" spc="-5" dirty="0">
                <a:latin typeface="Times New Roman"/>
                <a:cs typeface="Times New Roman"/>
              </a:rPr>
              <a:t>thiên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khi  </a:t>
            </a:r>
            <a:r>
              <a:rPr sz="1800" spc="-10" dirty="0">
                <a:latin typeface="Times New Roman"/>
                <a:cs typeface="Times New Roman"/>
              </a:rPr>
              <a:t>Tổ </a:t>
            </a:r>
            <a:r>
              <a:rPr sz="1800" spc="5" dirty="0">
                <a:latin typeface="Times New Roman"/>
                <a:cs typeface="Times New Roman"/>
              </a:rPr>
              <a:t>quốc </a:t>
            </a:r>
            <a:r>
              <a:rPr sz="1800" dirty="0">
                <a:latin typeface="Times New Roman"/>
                <a:cs typeface="Times New Roman"/>
              </a:rPr>
              <a:t>lâm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289560" algn="just">
              <a:lnSpc>
                <a:spcPct val="124500"/>
              </a:lnSpc>
            </a:pP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mượn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nổi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phi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thường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 </a:t>
            </a:r>
            <a:r>
              <a:rPr sz="1800" spc="-10" dirty="0">
                <a:latin typeface="Times New Roman"/>
                <a:cs typeface="Times New Roman"/>
              </a:rPr>
              <a:t>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Huệ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xảy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"Không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Huệ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tay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 hùng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luyện,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 Nam,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quỷ  thần, </a:t>
            </a:r>
            <a:r>
              <a:rPr sz="1800" spc="-5" dirty="0">
                <a:latin typeface="Times New Roman"/>
                <a:cs typeface="Times New Roman"/>
              </a:rPr>
              <a:t>không ai có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lường </a:t>
            </a:r>
            <a:r>
              <a:rPr sz="1800" dirty="0">
                <a:latin typeface="Times New Roman"/>
                <a:cs typeface="Times New Roman"/>
              </a:rPr>
              <a:t>biết. </a:t>
            </a:r>
            <a:r>
              <a:rPr sz="1800" spc="-5" dirty="0">
                <a:latin typeface="Times New Roman"/>
                <a:cs typeface="Times New Roman"/>
              </a:rPr>
              <a:t>Hắn </a:t>
            </a:r>
            <a:r>
              <a:rPr sz="1800" dirty="0">
                <a:latin typeface="Times New Roman"/>
                <a:cs typeface="Times New Roman"/>
              </a:rPr>
              <a:t>bắt </a:t>
            </a:r>
            <a:r>
              <a:rPr sz="1800" spc="-5" dirty="0">
                <a:latin typeface="Times New Roman"/>
                <a:cs typeface="Times New Roman"/>
              </a:rPr>
              <a:t>Hữu </a:t>
            </a:r>
            <a:r>
              <a:rPr sz="1800" spc="-10" dirty="0">
                <a:latin typeface="Times New Roman"/>
                <a:cs typeface="Times New Roman"/>
              </a:rPr>
              <a:t>Chỉnh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bắt trẻ </a:t>
            </a:r>
            <a:r>
              <a:rPr sz="1800" spc="-5" dirty="0">
                <a:latin typeface="Times New Roman"/>
                <a:cs typeface="Times New Roman"/>
              </a:rPr>
              <a:t>con, giết </a:t>
            </a:r>
            <a:r>
              <a:rPr sz="1800" dirty="0">
                <a:latin typeface="Times New Roman"/>
                <a:cs typeface="Times New Roman"/>
              </a:rPr>
              <a:t>Văn Nhậm </a:t>
            </a:r>
            <a:r>
              <a:rPr sz="1800" spc="5" dirty="0">
                <a:latin typeface="Times New Roman"/>
                <a:cs typeface="Times New Roman"/>
              </a:rPr>
              <a:t>như  </a:t>
            </a:r>
            <a:r>
              <a:rPr sz="1800" spc="-10" dirty="0">
                <a:latin typeface="Times New Roman"/>
                <a:cs typeface="Times New Roman"/>
              </a:rPr>
              <a:t>giết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lợn không một người </a:t>
            </a:r>
            <a:r>
              <a:rPr sz="1800" dirty="0">
                <a:latin typeface="Times New Roman"/>
                <a:cs typeface="Times New Roman"/>
              </a:rPr>
              <a:t>nào dám </a:t>
            </a:r>
            <a:r>
              <a:rPr sz="1800" spc="5" dirty="0">
                <a:latin typeface="Times New Roman"/>
                <a:cs typeface="Times New Roman"/>
              </a:rPr>
              <a:t>nhìn </a:t>
            </a:r>
            <a:r>
              <a:rPr sz="1800" dirty="0">
                <a:latin typeface="Times New Roman"/>
                <a:cs typeface="Times New Roman"/>
              </a:rPr>
              <a:t>thẳng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spc="-15" dirty="0">
                <a:latin typeface="Times New Roman"/>
                <a:cs typeface="Times New Roman"/>
              </a:rPr>
              <a:t>mặt </a:t>
            </a:r>
            <a:r>
              <a:rPr sz="1800" dirty="0">
                <a:latin typeface="Times New Roman"/>
                <a:cs typeface="Times New Roman"/>
              </a:rPr>
              <a:t>hắn. Thấy hắn trỏ </a:t>
            </a:r>
            <a:r>
              <a:rPr sz="1800" spc="-10" dirty="0">
                <a:latin typeface="Times New Roman"/>
                <a:cs typeface="Times New Roman"/>
              </a:rPr>
              <a:t>tay, </a:t>
            </a:r>
            <a:r>
              <a:rPr sz="1800" spc="5" dirty="0">
                <a:latin typeface="Times New Roman"/>
                <a:cs typeface="Times New Roman"/>
              </a:rPr>
              <a:t>đưa</a:t>
            </a:r>
            <a:r>
              <a:rPr sz="1800" spc="-10" dirty="0">
                <a:latin typeface="Times New Roman"/>
                <a:cs typeface="Times New Roman"/>
              </a:rPr>
              <a:t> mắt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55"/>
              </a:spcBef>
            </a:pPr>
            <a:r>
              <a:rPr sz="1800" dirty="0">
                <a:latin typeface="Times New Roman"/>
                <a:cs typeface="Times New Roman"/>
              </a:rPr>
              <a:t>là ai nấy </a:t>
            </a:r>
            <a:r>
              <a:rPr sz="1800" spc="5" dirty="0" err="1">
                <a:latin typeface="Times New Roman"/>
                <a:cs typeface="Times New Roman"/>
              </a:rPr>
              <a:t>đã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phách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xiêu, </a:t>
            </a:r>
            <a:r>
              <a:rPr sz="1800" dirty="0">
                <a:latin typeface="Times New Roman"/>
                <a:cs typeface="Times New Roman"/>
              </a:rPr>
              <a:t>sợ </a:t>
            </a:r>
            <a:r>
              <a:rPr sz="1800" spc="-5" dirty="0">
                <a:latin typeface="Times New Roman"/>
                <a:cs typeface="Times New Roman"/>
              </a:rPr>
              <a:t>hơn sấm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sét”.</a:t>
            </a:r>
            <a:endParaRPr sz="1800" dirty="0">
              <a:latin typeface="Times New Roman"/>
              <a:cs typeface="Times New Roman"/>
            </a:endParaRPr>
          </a:p>
          <a:p>
            <a:pPr marL="12700" marR="12065" indent="289560" algn="just">
              <a:lnSpc>
                <a:spcPct val="124500"/>
              </a:lnSpc>
            </a:pP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là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anh hùng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5" dirty="0">
                <a:latin typeface="Times New Roman"/>
                <a:cs typeface="Times New Roman"/>
              </a:rPr>
              <a:t>điều </a:t>
            </a:r>
            <a:r>
              <a:rPr sz="1800" dirty="0">
                <a:latin typeface="Times New Roman"/>
                <a:cs typeface="Times New Roman"/>
              </a:rPr>
              <a:t>binh </a:t>
            </a:r>
            <a:r>
              <a:rPr sz="1800" spc="-5" dirty="0">
                <a:latin typeface="Times New Roman"/>
                <a:cs typeface="Times New Roman"/>
              </a:rPr>
              <a:t>khiển tướng, </a:t>
            </a:r>
            <a:r>
              <a:rPr sz="1800" spc="-10" dirty="0">
                <a:latin typeface="Times New Roman"/>
                <a:cs typeface="Times New Roman"/>
              </a:rPr>
              <a:t>trù </a:t>
            </a:r>
            <a:r>
              <a:rPr sz="1800" dirty="0">
                <a:latin typeface="Times New Roman"/>
                <a:cs typeface="Times New Roman"/>
              </a:rPr>
              <a:t>hoạch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spc="-10" dirty="0">
                <a:latin typeface="Times New Roman"/>
                <a:cs typeface="Times New Roman"/>
              </a:rPr>
              <a:t>mưu </a:t>
            </a:r>
            <a:r>
              <a:rPr sz="1800" spc="-5" dirty="0">
                <a:latin typeface="Times New Roman"/>
                <a:cs typeface="Times New Roman"/>
              </a:rPr>
              <a:t>như  </a:t>
            </a:r>
            <a:r>
              <a:rPr sz="1800" dirty="0">
                <a:latin typeface="Times New Roman"/>
                <a:cs typeface="Times New Roman"/>
              </a:rPr>
              <a:t>thần.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chẻ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tre.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bộ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toán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080" cy="5496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100"/>
              </a:spcBef>
            </a:pPr>
            <a:r>
              <a:rPr sz="1800" spc="5" dirty="0">
                <a:latin typeface="Times New Roman"/>
                <a:cs typeface="Times New Roman"/>
              </a:rPr>
              <a:t>Phú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Xuyên,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đùng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mưu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gọi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loa,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“rụng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hãi”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  </a:t>
            </a:r>
            <a:r>
              <a:rPr sz="1800" spc="-5" dirty="0">
                <a:latin typeface="Times New Roman"/>
                <a:cs typeface="Times New Roman"/>
              </a:rPr>
              <a:t>hàng.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mưu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tấm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bức,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kín,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 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20 </a:t>
            </a:r>
            <a:r>
              <a:rPr sz="1800" dirty="0">
                <a:latin typeface="Times New Roman"/>
                <a:cs typeface="Times New Roman"/>
              </a:rPr>
              <a:t>bức; </a:t>
            </a:r>
            <a:r>
              <a:rPr sz="1800" spc="-10" dirty="0">
                <a:latin typeface="Times New Roman"/>
                <a:cs typeface="Times New Roman"/>
              </a:rPr>
              <a:t>mỗi </a:t>
            </a:r>
            <a:r>
              <a:rPr sz="1800" spc="5" dirty="0">
                <a:latin typeface="Times New Roman"/>
                <a:cs typeface="Times New Roman"/>
              </a:rPr>
              <a:t>bức </a:t>
            </a:r>
            <a:r>
              <a:rPr sz="1800" spc="-20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20 </a:t>
            </a:r>
            <a:r>
              <a:rPr sz="1800" spc="-5" dirty="0">
                <a:latin typeface="Times New Roman"/>
                <a:cs typeface="Times New Roman"/>
              </a:rPr>
              <a:t>dũng sĩ, lưng </a:t>
            </a:r>
            <a:r>
              <a:rPr sz="1800" spc="5" dirty="0">
                <a:latin typeface="Times New Roman"/>
                <a:cs typeface="Times New Roman"/>
              </a:rPr>
              <a:t>dắt </a:t>
            </a:r>
            <a:r>
              <a:rPr sz="1800" dirty="0">
                <a:latin typeface="Times New Roman"/>
                <a:cs typeface="Times New Roman"/>
              </a:rPr>
              <a:t>dao </a:t>
            </a:r>
            <a:r>
              <a:rPr sz="1800" spc="-5" dirty="0">
                <a:latin typeface="Times New Roman"/>
                <a:cs typeface="Times New Roman"/>
              </a:rPr>
              <a:t>ngắn </a:t>
            </a:r>
            <a:r>
              <a:rPr sz="1800" dirty="0">
                <a:latin typeface="Times New Roman"/>
                <a:cs typeface="Times New Roman"/>
              </a:rPr>
              <a:t>dàn </a:t>
            </a:r>
            <a:r>
              <a:rPr sz="1800" spc="-10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trận chữ “nhất” </a:t>
            </a:r>
            <a:r>
              <a:rPr sz="1800" spc="-5" dirty="0">
                <a:latin typeface="Times New Roman"/>
                <a:cs typeface="Times New Roman"/>
              </a:rPr>
              <a:t>xông  </a:t>
            </a:r>
            <a:r>
              <a:rPr sz="1800" dirty="0">
                <a:latin typeface="Times New Roman"/>
                <a:cs typeface="Times New Roman"/>
              </a:rPr>
              <a:t>thẳng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đồn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Hồi.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Súng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vô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hiệu.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voi  </a:t>
            </a:r>
            <a:r>
              <a:rPr sz="1800" spc="5" dirty="0">
                <a:latin typeface="Times New Roman"/>
                <a:cs typeface="Times New Roman"/>
              </a:rPr>
              <a:t>đốc </a:t>
            </a:r>
            <a:r>
              <a:rPr sz="1800" spc="-5" dirty="0">
                <a:latin typeface="Times New Roman"/>
                <a:cs typeface="Times New Roman"/>
              </a:rPr>
              <a:t>chiến.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-5" dirty="0">
                <a:latin typeface="Times New Roman"/>
                <a:cs typeface="Times New Roman"/>
              </a:rPr>
              <a:t>mồng </a:t>
            </a:r>
            <a:r>
              <a:rPr sz="1800" spc="5" dirty="0">
                <a:latin typeface="Times New Roman"/>
                <a:cs typeface="Times New Roman"/>
              </a:rPr>
              <a:t>5, </a:t>
            </a:r>
            <a:r>
              <a:rPr sz="1800" dirty="0">
                <a:latin typeface="Times New Roman"/>
                <a:cs typeface="Times New Roman"/>
              </a:rPr>
              <a:t>đồn </a:t>
            </a:r>
            <a:r>
              <a:rPr sz="1800" spc="-10" dirty="0">
                <a:latin typeface="Times New Roman"/>
                <a:cs typeface="Times New Roman"/>
              </a:rPr>
              <a:t>Ngọc </a:t>
            </a:r>
            <a:r>
              <a:rPr sz="1800" dirty="0">
                <a:latin typeface="Times New Roman"/>
                <a:cs typeface="Times New Roman"/>
              </a:rPr>
              <a:t>Hồi </a:t>
            </a:r>
            <a:r>
              <a:rPr sz="1800" spc="-5" dirty="0">
                <a:latin typeface="Times New Roman"/>
                <a:cs typeface="Times New Roman"/>
              </a:rPr>
              <a:t>bị </a:t>
            </a:r>
            <a:r>
              <a:rPr sz="1800" spc="-10" dirty="0">
                <a:latin typeface="Times New Roman"/>
                <a:cs typeface="Times New Roman"/>
              </a:rPr>
              <a:t>tiêu </a:t>
            </a:r>
            <a:r>
              <a:rPr sz="1800" dirty="0">
                <a:latin typeface="Times New Roman"/>
                <a:cs typeface="Times New Roman"/>
              </a:rPr>
              <a:t>diệt, </a:t>
            </a:r>
            <a:r>
              <a:rPr sz="1800" spc="-5" dirty="0">
                <a:latin typeface="Times New Roman"/>
                <a:cs typeface="Times New Roman"/>
              </a:rPr>
              <a:t>Sầm Nghi </a:t>
            </a:r>
            <a:r>
              <a:rPr sz="1800" spc="5" dirty="0">
                <a:latin typeface="Times New Roman"/>
                <a:cs typeface="Times New Roman"/>
              </a:rPr>
              <a:t>Đống </a:t>
            </a:r>
            <a:r>
              <a:rPr sz="1800" dirty="0">
                <a:latin typeface="Times New Roman"/>
                <a:cs typeface="Times New Roman"/>
              </a:rPr>
              <a:t>phải thắt </a:t>
            </a:r>
            <a:r>
              <a:rPr sz="1800" spc="-5" dirty="0">
                <a:latin typeface="Times New Roman"/>
                <a:cs typeface="Times New Roman"/>
              </a:rPr>
              <a:t>cổ </a:t>
            </a:r>
            <a:r>
              <a:rPr sz="1800" dirty="0">
                <a:latin typeface="Times New Roman"/>
                <a:cs typeface="Times New Roman"/>
              </a:rPr>
              <a:t>tự tử,  hàng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“thây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nằm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đầy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đồng,</a:t>
            </a:r>
            <a:r>
              <a:rPr sz="1800" spc="-15" dirty="0">
                <a:latin typeface="Times New Roman"/>
                <a:cs typeface="Times New Roman"/>
              </a:rPr>
              <a:t> máu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chảy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quân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bại”.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Vua  đã </a:t>
            </a:r>
            <a:r>
              <a:rPr sz="1800" dirty="0">
                <a:latin typeface="Times New Roman"/>
                <a:cs typeface="Times New Roman"/>
              </a:rPr>
              <a:t>đặt phục binh tại </a:t>
            </a:r>
            <a:r>
              <a:rPr sz="1800" spc="5" dirty="0">
                <a:latin typeface="Times New Roman"/>
                <a:cs typeface="Times New Roman"/>
              </a:rPr>
              <a:t>đê </a:t>
            </a:r>
            <a:r>
              <a:rPr sz="1800" spc="-10" dirty="0">
                <a:latin typeface="Times New Roman"/>
                <a:cs typeface="Times New Roman"/>
              </a:rPr>
              <a:t>Yên Duyên và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-10" dirty="0">
                <a:latin typeface="Times New Roman"/>
                <a:cs typeface="Times New Roman"/>
              </a:rPr>
              <a:t>Áng, </a:t>
            </a:r>
            <a:r>
              <a:rPr sz="1800" dirty="0">
                <a:latin typeface="Times New Roman"/>
                <a:cs typeface="Times New Roman"/>
              </a:rPr>
              <a:t>hợp </a:t>
            </a:r>
            <a:r>
              <a:rPr sz="1800" spc="-10" dirty="0">
                <a:latin typeface="Times New Roman"/>
                <a:cs typeface="Times New Roman"/>
              </a:rPr>
              <a:t>vây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spc="5" dirty="0">
                <a:latin typeface="Times New Roman"/>
                <a:cs typeface="Times New Roman"/>
              </a:rPr>
              <a:t>tại </a:t>
            </a:r>
            <a:r>
              <a:rPr sz="1800" spc="-5" dirty="0">
                <a:latin typeface="Times New Roman"/>
                <a:cs typeface="Times New Roman"/>
              </a:rPr>
              <a:t>Quỳnh </a:t>
            </a:r>
            <a:r>
              <a:rPr sz="1800" spc="-10" dirty="0">
                <a:latin typeface="Times New Roman"/>
                <a:cs typeface="Times New Roman"/>
              </a:rPr>
              <a:t>Đô, </a:t>
            </a:r>
            <a:r>
              <a:rPr sz="1800" spc="-5" dirty="0">
                <a:latin typeface="Times New Roman"/>
                <a:cs typeface="Times New Roman"/>
              </a:rPr>
              <a:t>giặc  </a:t>
            </a:r>
            <a:r>
              <a:rPr sz="1800" dirty="0">
                <a:latin typeface="Times New Roman"/>
                <a:cs typeface="Times New Roman"/>
              </a:rPr>
              <a:t>trốn </a:t>
            </a:r>
            <a:r>
              <a:rPr sz="1800" spc="-5" dirty="0">
                <a:latin typeface="Times New Roman"/>
                <a:cs typeface="Times New Roman"/>
              </a:rPr>
              <a:t>xuống </a:t>
            </a:r>
            <a:r>
              <a:rPr sz="1800" dirty="0">
                <a:latin typeface="Times New Roman"/>
                <a:cs typeface="Times New Roman"/>
              </a:rPr>
              <a:t>đầm Mực </a:t>
            </a:r>
            <a:r>
              <a:rPr sz="1800" spc="5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spc="-10" dirty="0">
                <a:latin typeface="Times New Roman"/>
                <a:cs typeface="Times New Roman"/>
              </a:rPr>
              <a:t>Tây </a:t>
            </a:r>
            <a:r>
              <a:rPr sz="1800" dirty="0">
                <a:latin typeface="Times New Roman"/>
                <a:cs typeface="Times New Roman"/>
              </a:rPr>
              <a:t>Sơn “lùa </a:t>
            </a:r>
            <a:r>
              <a:rPr sz="1800" spc="-10" dirty="0">
                <a:latin typeface="Times New Roman"/>
                <a:cs typeface="Times New Roman"/>
              </a:rPr>
              <a:t>voi cho </a:t>
            </a:r>
            <a:r>
              <a:rPr sz="1800" spc="-5" dirty="0">
                <a:latin typeface="Times New Roman"/>
                <a:cs typeface="Times New Roman"/>
              </a:rPr>
              <a:t>giày </a:t>
            </a:r>
            <a:r>
              <a:rPr sz="1800" spc="5" dirty="0">
                <a:latin typeface="Times New Roman"/>
                <a:cs typeface="Times New Roman"/>
              </a:rPr>
              <a:t>đạp, </a:t>
            </a:r>
            <a:r>
              <a:rPr sz="1800" spc="-10" dirty="0">
                <a:latin typeface="Times New Roman"/>
                <a:cs typeface="Times New Roman"/>
              </a:rPr>
              <a:t>chết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hàng vạn người”.  Thừa </a:t>
            </a:r>
            <a:r>
              <a:rPr sz="1800" dirty="0">
                <a:latin typeface="Times New Roman"/>
                <a:cs typeface="Times New Roman"/>
              </a:rPr>
              <a:t>thắng,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dirty="0">
                <a:latin typeface="Times New Roman"/>
                <a:cs typeface="Times New Roman"/>
              </a:rPr>
              <a:t>Quang Trung tiến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spc="-5" dirty="0" err="1">
                <a:latin typeface="Times New Roman"/>
                <a:cs typeface="Times New Roman"/>
              </a:rPr>
              <a:t>giải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phóng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Kinh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 Thăng </a:t>
            </a:r>
            <a:r>
              <a:rPr sz="1800" dirty="0">
                <a:latin typeface="Times New Roman"/>
                <a:cs typeface="Times New Roman"/>
              </a:rPr>
              <a:t>Long đúng </a:t>
            </a:r>
            <a:r>
              <a:rPr sz="1800" spc="-5" dirty="0">
                <a:latin typeface="Times New Roman"/>
                <a:cs typeface="Times New Roman"/>
              </a:rPr>
              <a:t>trưa mồng </a:t>
            </a:r>
            <a:r>
              <a:rPr sz="1800" dirty="0">
                <a:latin typeface="Times New Roman"/>
                <a:cs typeface="Times New Roman"/>
              </a:rPr>
              <a:t>5 </a:t>
            </a:r>
            <a:r>
              <a:rPr sz="1800" spc="-5" dirty="0">
                <a:latin typeface="Times New Roman"/>
                <a:cs typeface="Times New Roman"/>
              </a:rPr>
              <a:t>tháng Giêng </a:t>
            </a:r>
            <a:r>
              <a:rPr sz="1800" spc="5" dirty="0">
                <a:latin typeface="Times New Roman"/>
                <a:cs typeface="Times New Roman"/>
              </a:rPr>
              <a:t>năm Kỉ </a:t>
            </a:r>
            <a:r>
              <a:rPr sz="1800" spc="-5" dirty="0">
                <a:latin typeface="Times New Roman"/>
                <a:cs typeface="Times New Roman"/>
              </a:rPr>
              <a:t>Dậu, trước kế </a:t>
            </a:r>
            <a:r>
              <a:rPr sz="1800" dirty="0">
                <a:latin typeface="Times New Roman"/>
                <a:cs typeface="Times New Roman"/>
              </a:rPr>
              <a:t>hoạch 2  </a:t>
            </a:r>
            <a:r>
              <a:rPr sz="1800" spc="-10" dirty="0">
                <a:latin typeface="Times New Roman"/>
                <a:cs typeface="Times New Roman"/>
              </a:rPr>
              <a:t>ngày. </a:t>
            </a:r>
            <a:r>
              <a:rPr sz="1800" dirty="0">
                <a:latin typeface="Times New Roman"/>
                <a:cs typeface="Times New Roman"/>
              </a:rPr>
              <a:t>Có tài </a:t>
            </a:r>
            <a:r>
              <a:rPr sz="1800" spc="-10" dirty="0">
                <a:latin typeface="Times New Roman"/>
                <a:cs typeface="Times New Roman"/>
              </a:rPr>
              <a:t>thao </a:t>
            </a:r>
            <a:r>
              <a:rPr sz="1800" dirty="0">
                <a:latin typeface="Times New Roman"/>
                <a:cs typeface="Times New Roman"/>
              </a:rPr>
              <a:t>lược </a:t>
            </a:r>
            <a:r>
              <a:rPr sz="1800" spc="-10" dirty="0">
                <a:latin typeface="Times New Roman"/>
                <a:cs typeface="Times New Roman"/>
              </a:rPr>
              <a:t>vô song,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tin vào </a:t>
            </a:r>
            <a:r>
              <a:rPr sz="1800" spc="5" dirty="0">
                <a:latin typeface="Times New Roman"/>
                <a:cs typeface="Times New Roman"/>
              </a:rPr>
              <a:t>sức </a:t>
            </a:r>
            <a:r>
              <a:rPr sz="1800" spc="-10" dirty="0">
                <a:latin typeface="Times New Roman"/>
                <a:cs typeface="Times New Roman"/>
              </a:rPr>
              <a:t>mạnh </a:t>
            </a:r>
            <a:r>
              <a:rPr sz="1800" dirty="0">
                <a:latin typeface="Times New Roman"/>
                <a:cs typeface="Times New Roman"/>
              </a:rPr>
              <a:t>chiến đấu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20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nước của  tướng </a:t>
            </a:r>
            <a:r>
              <a:rPr sz="1800" spc="-5" dirty="0">
                <a:latin typeface="Times New Roman"/>
                <a:cs typeface="Times New Roman"/>
              </a:rPr>
              <a:t>sĩ, </a:t>
            </a:r>
            <a:r>
              <a:rPr sz="1800" dirty="0">
                <a:latin typeface="Times New Roman"/>
                <a:cs typeface="Times New Roman"/>
              </a:rPr>
              <a:t>của nhân dân ta </a:t>
            </a:r>
            <a:r>
              <a:rPr sz="1800" spc="-5" dirty="0">
                <a:latin typeface="Times New Roman"/>
                <a:cs typeface="Times New Roman"/>
              </a:rPr>
              <a:t>mới có </a:t>
            </a:r>
            <a:r>
              <a:rPr sz="1800" dirty="0">
                <a:latin typeface="Times New Roman"/>
                <a:cs typeface="Times New Roman"/>
              </a:rPr>
              <a:t>niềm tin tất thắng </a:t>
            </a:r>
            <a:r>
              <a:rPr sz="1800" spc="-20" dirty="0">
                <a:latin typeface="Times New Roman"/>
                <a:cs typeface="Times New Roman"/>
              </a:rPr>
              <a:t>ấy. </a:t>
            </a:r>
            <a:r>
              <a:rPr sz="1800" dirty="0">
                <a:latin typeface="Times New Roman"/>
                <a:cs typeface="Times New Roman"/>
              </a:rPr>
              <a:t>Chiến thắng </a:t>
            </a:r>
            <a:r>
              <a:rPr sz="1800" spc="5" dirty="0">
                <a:latin typeface="Times New Roman"/>
                <a:cs typeface="Times New Roman"/>
              </a:rPr>
              <a:t>Đống </a:t>
            </a:r>
            <a:r>
              <a:rPr sz="1800" spc="-5" dirty="0">
                <a:latin typeface="Times New Roman"/>
                <a:cs typeface="Times New Roman"/>
              </a:rPr>
              <a:t>Đa </a:t>
            </a:r>
            <a:r>
              <a:rPr sz="1800" dirty="0">
                <a:latin typeface="Times New Roman"/>
                <a:cs typeface="Times New Roman"/>
              </a:rPr>
              <a:t>1789 </a:t>
            </a:r>
            <a:r>
              <a:rPr sz="1800" spc="5" dirty="0" err="1">
                <a:latin typeface="Times New Roman"/>
                <a:cs typeface="Times New Roman"/>
              </a:rPr>
              <a:t>đã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 err="1">
                <a:latin typeface="Times New Roman"/>
                <a:cs typeface="Times New Roman"/>
              </a:rPr>
              <a:t>làm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cho</a:t>
            </a:r>
            <a:r>
              <a:rPr sz="1800" dirty="0">
                <a:latin typeface="Times New Roman"/>
                <a:cs typeface="Times New Roman"/>
              </a:rPr>
              <a:t> tên tuổi 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dân tộc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ngời </a:t>
            </a:r>
            <a:r>
              <a:rPr sz="1800" spc="-15" dirty="0">
                <a:latin typeface="Times New Roman"/>
                <a:cs typeface="Times New Roman"/>
              </a:rPr>
              <a:t>mãi </a:t>
            </a:r>
            <a:r>
              <a:rPr sz="1800" dirty="0">
                <a:latin typeface="Times New Roman"/>
                <a:cs typeface="Times New Roman"/>
              </a:rPr>
              <a:t>ngàn thu.</a:t>
            </a:r>
          </a:p>
          <a:p>
            <a:pPr marL="12700" marR="5080" indent="289560" algn="just">
              <a:lnSpc>
                <a:spcPct val="124500"/>
              </a:lnSpc>
              <a:spcBef>
                <a:spcPts val="30"/>
              </a:spcBef>
            </a:pP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thống chí"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từng </a:t>
            </a:r>
            <a:r>
              <a:rPr sz="1800" spc="-5" dirty="0">
                <a:latin typeface="Times New Roman"/>
                <a:cs typeface="Times New Roman"/>
              </a:rPr>
              <a:t>ăn lộc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10" dirty="0">
                <a:latin typeface="Times New Roman"/>
                <a:cs typeface="Times New Roman"/>
              </a:rPr>
              <a:t>Lê, </a:t>
            </a:r>
            <a:r>
              <a:rPr sz="1800" dirty="0">
                <a:latin typeface="Times New Roman"/>
                <a:cs typeface="Times New Roman"/>
              </a:rPr>
              <a:t>vốn </a:t>
            </a:r>
            <a:r>
              <a:rPr sz="1800" spc="-5" dirty="0">
                <a:latin typeface="Times New Roman"/>
                <a:cs typeface="Times New Roman"/>
              </a:rPr>
              <a:t>có cảm </a:t>
            </a:r>
            <a:r>
              <a:rPr sz="1800" dirty="0">
                <a:latin typeface="Times New Roman"/>
                <a:cs typeface="Times New Roman"/>
              </a:rPr>
              <a:t>tình với 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nhưng trước </a:t>
            </a: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xâm </a:t>
            </a:r>
            <a:r>
              <a:rPr sz="1800" dirty="0">
                <a:latin typeface="Times New Roman"/>
                <a:cs typeface="Times New Roman"/>
              </a:rPr>
              <a:t>lăng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chiến công </a:t>
            </a:r>
            <a:r>
              <a:rPr sz="1800" spc="5" dirty="0">
                <a:latin typeface="Times New Roman"/>
                <a:cs typeface="Times New Roman"/>
              </a:rPr>
              <a:t>Đống </a:t>
            </a:r>
            <a:r>
              <a:rPr sz="1800" spc="-5" dirty="0">
                <a:latin typeface="Times New Roman"/>
                <a:cs typeface="Times New Roman"/>
              </a:rPr>
              <a:t>Đa </a:t>
            </a:r>
            <a:r>
              <a:rPr sz="1800" dirty="0">
                <a:latin typeface="Times New Roman"/>
                <a:cs typeface="Times New Roman"/>
              </a:rPr>
              <a:t>oanh </a:t>
            </a:r>
            <a:r>
              <a:rPr sz="1800" spc="-5" dirty="0">
                <a:latin typeface="Times New Roman"/>
                <a:cs typeface="Times New Roman"/>
              </a:rPr>
              <a:t>liệt, </a:t>
            </a:r>
            <a:r>
              <a:rPr sz="1800" spc="5" dirty="0">
                <a:latin typeface="Times New Roman"/>
                <a:cs typeface="Times New Roman"/>
              </a:rPr>
              <a:t>họ đã </a:t>
            </a:r>
            <a:r>
              <a:rPr sz="1800" dirty="0">
                <a:latin typeface="Times New Roman"/>
                <a:cs typeface="Times New Roman"/>
              </a:rPr>
              <a:t>đứng trên lập  trường </a:t>
            </a:r>
            <a:r>
              <a:rPr sz="1800" spc="-10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tộc,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nên những trang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đẹp nhất, dựng lên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đài </a:t>
            </a:r>
            <a:r>
              <a:rPr sz="1800" spc="-10" dirty="0">
                <a:latin typeface="Times New Roman"/>
                <a:cs typeface="Times New Roman"/>
              </a:rPr>
              <a:t>kì </a:t>
            </a:r>
            <a:r>
              <a:rPr sz="1800" spc="-5" dirty="0">
                <a:latin typeface="Times New Roman"/>
                <a:cs typeface="Times New Roman"/>
              </a:rPr>
              <a:t>vĩ,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1984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0" algn="just">
              <a:lnSpc>
                <a:spcPct val="1246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lệ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người anh hùng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5" dirty="0">
                <a:latin typeface="Times New Roman"/>
                <a:cs typeface="Times New Roman"/>
              </a:rPr>
              <a:t>Huệ. Chỉ </a:t>
            </a:r>
            <a:r>
              <a:rPr sz="1800" spc="-10" dirty="0">
                <a:latin typeface="Times New Roman"/>
                <a:cs typeface="Times New Roman"/>
              </a:rPr>
              <a:t>mấy </a:t>
            </a:r>
            <a:r>
              <a:rPr sz="1800" spc="5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sau, </a:t>
            </a:r>
            <a:r>
              <a:rPr sz="1800" spc="5" dirty="0">
                <a:latin typeface="Times New Roman"/>
                <a:cs typeface="Times New Roman"/>
              </a:rPr>
              <a:t>trọng </a:t>
            </a:r>
            <a:r>
              <a:rPr sz="1800" dirty="0">
                <a:latin typeface="Times New Roman"/>
                <a:cs typeface="Times New Roman"/>
              </a:rPr>
              <a:t>bài </a:t>
            </a:r>
            <a:r>
              <a:rPr sz="1800" spc="-15" dirty="0">
                <a:latin typeface="Times New Roman"/>
                <a:cs typeface="Times New Roman"/>
              </a:rPr>
              <a:t>“Ai </a:t>
            </a:r>
            <a:r>
              <a:rPr sz="1800" dirty="0">
                <a:latin typeface="Times New Roman"/>
                <a:cs typeface="Times New Roman"/>
              </a:rPr>
              <a:t>tư </a:t>
            </a:r>
            <a:r>
              <a:rPr sz="1800" spc="-5" dirty="0">
                <a:latin typeface="Times New Roman"/>
                <a:cs typeface="Times New Roman"/>
              </a:rPr>
              <a:t>vãn” </a:t>
            </a:r>
            <a:r>
              <a:rPr sz="1800" dirty="0">
                <a:latin typeface="Times New Roman"/>
                <a:cs typeface="Times New Roman"/>
              </a:rPr>
              <a:t>khóc </a:t>
            </a:r>
            <a:r>
              <a:rPr sz="1800" spc="-5" dirty="0">
                <a:latin typeface="Times New Roman"/>
                <a:cs typeface="Times New Roman"/>
              </a:rPr>
              <a:t>vua  </a:t>
            </a:r>
            <a:r>
              <a:rPr sz="1800" dirty="0">
                <a:latin typeface="Times New Roman"/>
                <a:cs typeface="Times New Roman"/>
              </a:rPr>
              <a:t>Quang Trung băng hà, Ngọc </a:t>
            </a:r>
            <a:r>
              <a:rPr sz="1800" spc="-10" dirty="0">
                <a:latin typeface="Times New Roman"/>
                <a:cs typeface="Times New Roman"/>
              </a:rPr>
              <a:t>Hân </a:t>
            </a:r>
            <a:r>
              <a:rPr sz="1800" dirty="0">
                <a:latin typeface="Times New Roman"/>
                <a:cs typeface="Times New Roman"/>
              </a:rPr>
              <a:t>công chúa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"Mà </a:t>
            </a:r>
            <a:r>
              <a:rPr sz="1800" spc="5" dirty="0">
                <a:latin typeface="Times New Roman"/>
                <a:cs typeface="Times New Roman"/>
              </a:rPr>
              <a:t>nay </a:t>
            </a:r>
            <a:r>
              <a:rPr sz="1800" spc="-5" dirty="0">
                <a:latin typeface="Times New Roman"/>
                <a:cs typeface="Times New Roman"/>
              </a:rPr>
              <a:t>áo vải cờ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đào,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spc="-10" dirty="0">
                <a:latin typeface="Times New Roman"/>
                <a:cs typeface="Times New Roman"/>
              </a:rPr>
              <a:t>Giúp </a:t>
            </a:r>
            <a:r>
              <a:rPr sz="1800" dirty="0">
                <a:latin typeface="Times New Roman"/>
                <a:cs typeface="Times New Roman"/>
              </a:rPr>
              <a:t>dân dựng nước biết bao </a:t>
            </a:r>
            <a:r>
              <a:rPr sz="1800" spc="-1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trình".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600"/>
              </a:lnSpc>
              <a:spcBef>
                <a:spcPts val="25"/>
              </a:spcBef>
            </a:pPr>
            <a:r>
              <a:rPr sz="1800" spc="-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hình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Quang Trung </a:t>
            </a:r>
            <a:r>
              <a:rPr sz="1800" spc="1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qua 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thống  chí”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5" dirty="0">
                <a:latin typeface="Times New Roman"/>
                <a:cs typeface="Times New Roman"/>
              </a:rPr>
              <a:t>cảm nhận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10" dirty="0">
                <a:latin typeface="Times New Roman"/>
                <a:cs typeface="Times New Roman"/>
              </a:rPr>
              <a:t>bao </a:t>
            </a:r>
            <a:r>
              <a:rPr sz="1800" dirty="0">
                <a:latin typeface="Times New Roman"/>
                <a:cs typeface="Times New Roman"/>
              </a:rPr>
              <a:t>ngưỡng</a:t>
            </a:r>
            <a:r>
              <a:rPr sz="1800" spc="-10" dirty="0">
                <a:latin typeface="Times New Roman"/>
                <a:cs typeface="Times New Roman"/>
              </a:rPr>
              <a:t> mộ.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ts val="2690"/>
              </a:lnSpc>
              <a:spcBef>
                <a:spcPts val="175"/>
              </a:spcBef>
            </a:pPr>
            <a:r>
              <a:rPr sz="1800" spc="5" dirty="0">
                <a:latin typeface="Times New Roman"/>
                <a:cs typeface="Times New Roman"/>
              </a:rPr>
              <a:t>b.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biện pháp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thuật tương </a:t>
            </a:r>
            <a:r>
              <a:rPr sz="1800" spc="5" dirty="0">
                <a:latin typeface="Times New Roman"/>
                <a:cs typeface="Times New Roman"/>
              </a:rPr>
              <a:t>phản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lập,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tác giả 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thống chí” 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10" dirty="0">
                <a:latin typeface="Times New Roman"/>
                <a:cs typeface="Times New Roman"/>
              </a:rPr>
              <a:t>miêu </a:t>
            </a:r>
            <a:r>
              <a:rPr sz="1800" spc="5" dirty="0">
                <a:latin typeface="Times New Roman"/>
                <a:cs typeface="Times New Roman"/>
              </a:rPr>
              <a:t>tả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nêu bật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thảm bại của </a:t>
            </a:r>
            <a:r>
              <a:rPr sz="1800" spc="-5" dirty="0">
                <a:latin typeface="Times New Roman"/>
                <a:cs typeface="Times New Roman"/>
              </a:rPr>
              <a:t>quân Thanh </a:t>
            </a:r>
            <a:r>
              <a:rPr sz="1800" spc="-10" dirty="0">
                <a:latin typeface="Times New Roman"/>
                <a:cs typeface="Times New Roman"/>
              </a:rPr>
              <a:t>xâm </a:t>
            </a:r>
            <a:r>
              <a:rPr sz="1800" spc="5" dirty="0">
                <a:latin typeface="Times New Roman"/>
                <a:cs typeface="Times New Roman"/>
              </a:rPr>
              <a:t>lược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số phận </a:t>
            </a:r>
            <a:r>
              <a:rPr sz="1800" dirty="0">
                <a:latin typeface="Times New Roman"/>
                <a:cs typeface="Times New Roman"/>
              </a:rPr>
              <a:t>nhục </a:t>
            </a:r>
            <a:r>
              <a:rPr sz="1800" spc="-5" dirty="0">
                <a:latin typeface="Times New Roman"/>
                <a:cs typeface="Times New Roman"/>
              </a:rPr>
              <a:t>nhã, </a:t>
            </a:r>
            <a:r>
              <a:rPr sz="1800" spc="5" dirty="0">
                <a:latin typeface="Times New Roman"/>
                <a:cs typeface="Times New Roman"/>
              </a:rPr>
              <a:t>bi </a:t>
            </a:r>
            <a:r>
              <a:rPr sz="1800" dirty="0">
                <a:latin typeface="Times New Roman"/>
                <a:cs typeface="Times New Roman"/>
              </a:rPr>
              <a:t>đát  của </a:t>
            </a:r>
            <a:r>
              <a:rPr sz="1800" spc="-5" dirty="0">
                <a:latin typeface="Times New Roman"/>
                <a:cs typeface="Times New Roman"/>
              </a:rPr>
              <a:t>bọn vua quan </a:t>
            </a:r>
            <a:r>
              <a:rPr sz="1800" dirty="0">
                <a:latin typeface="Times New Roman"/>
                <a:cs typeface="Times New Roman"/>
              </a:rPr>
              <a:t>phản nước hại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dân.</a:t>
            </a:r>
            <a:endParaRPr sz="1800">
              <a:latin typeface="Times New Roman"/>
              <a:cs typeface="Times New Roman"/>
            </a:endParaRPr>
          </a:p>
          <a:p>
            <a:pPr marL="301625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29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được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Thăng </a:t>
            </a:r>
            <a:r>
              <a:rPr sz="1800" dirty="0">
                <a:latin typeface="Times New Roman"/>
                <a:cs typeface="Times New Roman"/>
              </a:rPr>
              <a:t>Long “không </a:t>
            </a:r>
            <a:r>
              <a:rPr sz="1800" spc="-10" dirty="0">
                <a:latin typeface="Times New Roman"/>
                <a:cs typeface="Times New Roman"/>
              </a:rPr>
              <a:t>mất một mũi </a:t>
            </a:r>
            <a:r>
              <a:rPr sz="1800" dirty="0">
                <a:latin typeface="Times New Roman"/>
                <a:cs typeface="Times New Roman"/>
              </a:rPr>
              <a:t>tên,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chỗ không </a:t>
            </a:r>
            <a:r>
              <a:rPr sz="1800" dirty="0">
                <a:latin typeface="Times New Roman"/>
                <a:cs typeface="Times New Roman"/>
              </a:rPr>
              <a:t>người” </a:t>
            </a:r>
            <a:r>
              <a:rPr sz="1800" spc="-10" dirty="0">
                <a:latin typeface="Times New Roman"/>
                <a:cs typeface="Times New Roman"/>
              </a:rPr>
              <a:t>hắn vô </a:t>
            </a:r>
            <a:r>
              <a:rPr sz="1800" spc="-5" dirty="0">
                <a:latin typeface="Times New Roman"/>
                <a:cs typeface="Times New Roman"/>
              </a:rPr>
              <a:t>cùng “kiêu căng  </a:t>
            </a:r>
            <a:r>
              <a:rPr sz="1800" dirty="0">
                <a:latin typeface="Times New Roman"/>
                <a:cs typeface="Times New Roman"/>
              </a:rPr>
              <a:t>buông </a:t>
            </a:r>
            <a:r>
              <a:rPr sz="1800" spc="-5" dirty="0">
                <a:latin typeface="Times New Roman"/>
                <a:cs typeface="Times New Roman"/>
              </a:rPr>
              <a:t>tuồng”. </a:t>
            </a:r>
            <a:r>
              <a:rPr sz="1800" dirty="0">
                <a:latin typeface="Times New Roman"/>
                <a:cs typeface="Times New Roman"/>
              </a:rPr>
              <a:t>Bọn tướng tá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spc="-1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“chơi </a:t>
            </a:r>
            <a:r>
              <a:rPr sz="1800" spc="5" dirty="0">
                <a:latin typeface="Times New Roman"/>
                <a:cs typeface="Times New Roman"/>
              </a:rPr>
              <a:t>bời </a:t>
            </a:r>
            <a:r>
              <a:rPr sz="1800" spc="-5" dirty="0">
                <a:latin typeface="Times New Roman"/>
                <a:cs typeface="Times New Roman"/>
              </a:rPr>
              <a:t>tiệc tùng, không </a:t>
            </a:r>
            <a:r>
              <a:rPr sz="1800" spc="10" dirty="0">
                <a:latin typeface="Times New Roman"/>
                <a:cs typeface="Times New Roman"/>
              </a:rPr>
              <a:t>hề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10" dirty="0">
                <a:latin typeface="Times New Roman"/>
                <a:cs typeface="Times New Roman"/>
              </a:rPr>
              <a:t>gì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3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quân".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25"/>
              </a:spcBef>
            </a:pP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huênh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tuyên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bố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đầu</a:t>
            </a:r>
            <a:r>
              <a:rPr sz="1800" spc="-5" dirty="0">
                <a:latin typeface="Times New Roman"/>
                <a:cs typeface="Times New Roman"/>
              </a:rPr>
              <a:t> xuân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kéo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thẳng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huyệt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để  </a:t>
            </a:r>
            <a:r>
              <a:rPr sz="1800" spc="-5" dirty="0">
                <a:latin typeface="Times New Roman"/>
                <a:cs typeface="Times New Roman"/>
              </a:rPr>
              <a:t>“bắt </a:t>
            </a:r>
            <a:r>
              <a:rPr sz="1800" dirty="0">
                <a:latin typeface="Times New Roman"/>
                <a:cs typeface="Times New Roman"/>
              </a:rPr>
              <a:t>sống, </a:t>
            </a:r>
            <a:r>
              <a:rPr sz="1800" spc="-5" dirty="0">
                <a:latin typeface="Times New Roman"/>
                <a:cs typeface="Times New Roman"/>
              </a:rPr>
              <a:t>không một </a:t>
            </a:r>
            <a:r>
              <a:rPr sz="1800" dirty="0">
                <a:latin typeface="Times New Roman"/>
                <a:cs typeface="Times New Roman"/>
              </a:rPr>
              <a:t>tên nào </a:t>
            </a:r>
            <a:r>
              <a:rPr sz="1800" spc="-5" dirty="0">
                <a:latin typeface="Times New Roman"/>
                <a:cs typeface="Times New Roman"/>
              </a:rPr>
              <a:t>lọt lưới!". Thế nhưng,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spc="-10" dirty="0">
                <a:latin typeface="Times New Roman"/>
                <a:cs typeface="Times New Roman"/>
              </a:rPr>
              <a:t>tiến </a:t>
            </a:r>
            <a:r>
              <a:rPr sz="1800" spc="-5" dirty="0">
                <a:latin typeface="Times New Roman"/>
                <a:cs typeface="Times New Roman"/>
              </a:rPr>
              <a:t>công như </a:t>
            </a:r>
            <a:r>
              <a:rPr sz="1800" spc="-10" dirty="0">
                <a:latin typeface="Times New Roman"/>
                <a:cs typeface="Times New Roman"/>
              </a:rPr>
              <a:t>vũ </a:t>
            </a:r>
            <a:r>
              <a:rPr sz="1800" dirty="0">
                <a:latin typeface="Times New Roman"/>
                <a:cs typeface="Times New Roman"/>
              </a:rPr>
              <a:t>bão </a:t>
            </a:r>
            <a:r>
              <a:rPr sz="1800" spc="5" dirty="0">
                <a:latin typeface="Times New Roman"/>
                <a:cs typeface="Times New Roman"/>
              </a:rPr>
              <a:t>của 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Huệ, </a:t>
            </a:r>
            <a:r>
              <a:rPr sz="1800" dirty="0">
                <a:latin typeface="Times New Roman"/>
                <a:cs typeface="Times New Roman"/>
              </a:rPr>
              <a:t>bao đồn </a:t>
            </a:r>
            <a:r>
              <a:rPr sz="1800" spc="-5" dirty="0">
                <a:latin typeface="Times New Roman"/>
                <a:cs typeface="Times New Roman"/>
              </a:rPr>
              <a:t>giặc </a:t>
            </a:r>
            <a:r>
              <a:rPr sz="1800" spc="5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tơi bời. Đồn </a:t>
            </a:r>
            <a:r>
              <a:rPr sz="1800" spc="-5" dirty="0">
                <a:latin typeface="Times New Roman"/>
                <a:cs typeface="Times New Roman"/>
              </a:rPr>
              <a:t>Hà </a:t>
            </a:r>
            <a:r>
              <a:rPr sz="1800" spc="-10" dirty="0">
                <a:latin typeface="Times New Roman"/>
                <a:cs typeface="Times New Roman"/>
              </a:rPr>
              <a:t>Hồi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10" dirty="0">
                <a:latin typeface="Times New Roman"/>
                <a:cs typeface="Times New Roman"/>
              </a:rPr>
              <a:t>hàng. </a:t>
            </a:r>
            <a:r>
              <a:rPr sz="1800" spc="5" dirty="0">
                <a:latin typeface="Times New Roman"/>
                <a:cs typeface="Times New Roman"/>
              </a:rPr>
              <a:t>Đồn </a:t>
            </a:r>
            <a:r>
              <a:rPr sz="1800" spc="-5" dirty="0">
                <a:latin typeface="Times New Roman"/>
                <a:cs typeface="Times New Roman"/>
              </a:rPr>
              <a:t>Ngọc </a:t>
            </a:r>
            <a:r>
              <a:rPr sz="1800" dirty="0">
                <a:latin typeface="Times New Roman"/>
                <a:cs typeface="Times New Roman"/>
              </a:rPr>
              <a:t>Hồi </a:t>
            </a:r>
            <a:r>
              <a:rPr sz="1800" spc="5" dirty="0">
                <a:latin typeface="Times New Roman"/>
                <a:cs typeface="Times New Roman"/>
              </a:rPr>
              <a:t>bị  </a:t>
            </a:r>
            <a:r>
              <a:rPr sz="1800" dirty="0">
                <a:latin typeface="Times New Roman"/>
                <a:cs typeface="Times New Roman"/>
              </a:rPr>
              <a:t>đập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Sầm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tự.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vạn</a:t>
            </a:r>
            <a:r>
              <a:rPr sz="1800" spc="-5" dirty="0">
                <a:latin typeface="Times New Roman"/>
                <a:cs typeface="Times New Roman"/>
              </a:rPr>
              <a:t> giặc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Mực.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1984" cy="450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5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“sợ </a:t>
            </a:r>
            <a:r>
              <a:rPr sz="1800" spc="-15" dirty="0">
                <a:latin typeface="Times New Roman"/>
                <a:cs typeface="Times New Roman"/>
              </a:rPr>
              <a:t>mất </a:t>
            </a:r>
            <a:r>
              <a:rPr sz="1800" spc="-5" dirty="0">
                <a:latin typeface="Times New Roman"/>
                <a:cs typeface="Times New Roman"/>
              </a:rPr>
              <a:t>mật, </a:t>
            </a:r>
            <a:r>
              <a:rPr sz="1800" dirty="0">
                <a:latin typeface="Times New Roman"/>
                <a:cs typeface="Times New Roman"/>
              </a:rPr>
              <a:t>ngựa không </a:t>
            </a:r>
            <a:r>
              <a:rPr sz="1800" spc="-5" dirty="0">
                <a:latin typeface="Times New Roman"/>
                <a:cs typeface="Times New Roman"/>
              </a:rPr>
              <a:t>kịp </a:t>
            </a:r>
            <a:r>
              <a:rPr sz="1800" dirty="0">
                <a:latin typeface="Times New Roman"/>
                <a:cs typeface="Times New Roman"/>
              </a:rPr>
              <a:t>đóng </a:t>
            </a:r>
            <a:r>
              <a:rPr sz="1800" spc="-10" dirty="0">
                <a:latin typeface="Times New Roman"/>
                <a:cs typeface="Times New Roman"/>
              </a:rPr>
              <a:t>yên, </a:t>
            </a:r>
            <a:r>
              <a:rPr sz="1800" spc="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kịp mặc giáp... </a:t>
            </a:r>
            <a:r>
              <a:rPr sz="1800" spc="5" dirty="0">
                <a:latin typeface="Times New Roman"/>
                <a:cs typeface="Times New Roman"/>
              </a:rPr>
              <a:t>nhằm hướng </a:t>
            </a:r>
            <a:r>
              <a:rPr sz="1800" spc="-5" dirty="0">
                <a:latin typeface="Times New Roman"/>
                <a:cs typeface="Times New Roman"/>
              </a:rPr>
              <a:t>Bắc </a:t>
            </a:r>
            <a:r>
              <a:rPr sz="1800" spc="-20" dirty="0">
                <a:latin typeface="Times New Roman"/>
                <a:cs typeface="Times New Roman"/>
              </a:rPr>
              <a:t>mà  </a:t>
            </a:r>
            <a:r>
              <a:rPr sz="1800" spc="-10" dirty="0">
                <a:latin typeface="Times New Roman"/>
                <a:cs typeface="Times New Roman"/>
              </a:rPr>
              <a:t>chạy”. </a:t>
            </a:r>
            <a:r>
              <a:rPr sz="1800" dirty="0">
                <a:latin typeface="Times New Roman"/>
                <a:cs typeface="Times New Roman"/>
              </a:rPr>
              <a:t>Quân tướng </a:t>
            </a:r>
            <a:r>
              <a:rPr sz="1800" spc="-5" dirty="0">
                <a:latin typeface="Times New Roman"/>
                <a:cs typeface="Times New Roman"/>
              </a:rPr>
              <a:t>“hoảng </a:t>
            </a:r>
            <a:r>
              <a:rPr sz="1800" dirty="0">
                <a:latin typeface="Times New Roman"/>
                <a:cs typeface="Times New Roman"/>
              </a:rPr>
              <a:t>hồn, </a:t>
            </a:r>
            <a:r>
              <a:rPr sz="1800" spc="-10" dirty="0">
                <a:latin typeface="Times New Roman"/>
                <a:cs typeface="Times New Roman"/>
              </a:rPr>
              <a:t>tan </a:t>
            </a:r>
            <a:r>
              <a:rPr sz="1800" dirty="0">
                <a:latin typeface="Times New Roman"/>
                <a:cs typeface="Times New Roman"/>
              </a:rPr>
              <a:t>tắc </a:t>
            </a:r>
            <a:r>
              <a:rPr sz="1800" spc="5" dirty="0">
                <a:latin typeface="Times New Roman"/>
                <a:cs typeface="Times New Roman"/>
              </a:rPr>
              <a:t>bỏ </a:t>
            </a:r>
            <a:r>
              <a:rPr sz="1800" spc="-10" dirty="0">
                <a:latin typeface="Times New Roman"/>
                <a:cs typeface="Times New Roman"/>
              </a:rPr>
              <a:t>chạy”. </a:t>
            </a:r>
            <a:r>
              <a:rPr sz="1800" spc="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tranh </a:t>
            </a:r>
            <a:r>
              <a:rPr sz="1800" spc="-5" dirty="0">
                <a:latin typeface="Times New Roman"/>
                <a:cs typeface="Times New Roman"/>
              </a:rPr>
              <a:t>nhau </a:t>
            </a:r>
            <a:r>
              <a:rPr sz="1800" dirty="0">
                <a:latin typeface="Times New Roman"/>
                <a:cs typeface="Times New Roman"/>
              </a:rPr>
              <a:t>chạy </a:t>
            </a:r>
            <a:r>
              <a:rPr sz="1800" spc="-10" dirty="0">
                <a:latin typeface="Times New Roman"/>
                <a:cs typeface="Times New Roman"/>
              </a:rPr>
              <a:t>xô </a:t>
            </a:r>
            <a:r>
              <a:rPr sz="1800" spc="10" dirty="0">
                <a:latin typeface="Times New Roman"/>
                <a:cs typeface="Times New Roman"/>
              </a:rPr>
              <a:t>đẩy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10" dirty="0">
                <a:latin typeface="Times New Roman"/>
                <a:cs typeface="Times New Roman"/>
              </a:rPr>
              <a:t>rơi  </a:t>
            </a:r>
            <a:r>
              <a:rPr sz="1800" dirty="0">
                <a:latin typeface="Times New Roman"/>
                <a:cs typeface="Times New Roman"/>
              </a:rPr>
              <a:t>xuống </a:t>
            </a:r>
            <a:r>
              <a:rPr sz="1800" spc="-10" dirty="0">
                <a:latin typeface="Times New Roman"/>
                <a:cs typeface="Times New Roman"/>
              </a:rPr>
              <a:t>sông. Cầu </a:t>
            </a:r>
            <a:r>
              <a:rPr sz="1800" spc="-5" dirty="0">
                <a:latin typeface="Times New Roman"/>
                <a:cs typeface="Times New Roman"/>
              </a:rPr>
              <a:t>phao </a:t>
            </a:r>
            <a:r>
              <a:rPr sz="1800" dirty="0">
                <a:latin typeface="Times New Roman"/>
                <a:cs typeface="Times New Roman"/>
              </a:rPr>
              <a:t>đứt, hàng </a:t>
            </a:r>
            <a:r>
              <a:rPr sz="1800" spc="-5" dirty="0">
                <a:latin typeface="Times New Roman"/>
                <a:cs typeface="Times New Roman"/>
              </a:rPr>
              <a:t>vạn giặc </a:t>
            </a:r>
            <a:r>
              <a:rPr sz="1800" spc="5" dirty="0">
                <a:latin typeface="Times New Roman"/>
                <a:cs typeface="Times New Roman"/>
              </a:rPr>
              <a:t>bị </a:t>
            </a:r>
            <a:r>
              <a:rPr sz="1800" dirty="0">
                <a:latin typeface="Times New Roman"/>
                <a:cs typeface="Times New Roman"/>
              </a:rPr>
              <a:t>rơi </a:t>
            </a:r>
            <a:r>
              <a:rPr sz="1800" spc="-5" dirty="0">
                <a:latin typeface="Times New Roman"/>
                <a:cs typeface="Times New Roman"/>
              </a:rPr>
              <a:t>xuống xuống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chết, </a:t>
            </a:r>
            <a:r>
              <a:rPr sz="1800" spc="-10" dirty="0">
                <a:latin typeface="Times New Roman"/>
                <a:cs typeface="Times New Roman"/>
              </a:rPr>
              <a:t>đến </a:t>
            </a:r>
            <a:r>
              <a:rPr sz="1800" spc="5" dirty="0">
                <a:latin typeface="Times New Roman"/>
                <a:cs typeface="Times New Roman"/>
              </a:rPr>
              <a:t>nỗi nước  </a:t>
            </a:r>
            <a:r>
              <a:rPr sz="1800" dirty="0">
                <a:latin typeface="Times New Roman"/>
                <a:cs typeface="Times New Roman"/>
              </a:rPr>
              <a:t>sông Nhị </a:t>
            </a:r>
            <a:r>
              <a:rPr sz="1800" spc="-5" dirty="0">
                <a:latin typeface="Times New Roman"/>
                <a:cs typeface="Times New Roman"/>
              </a:rPr>
              <a:t>Hà </a:t>
            </a:r>
            <a:r>
              <a:rPr sz="1800" spc="5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tắc nghẽn. Bọn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sót chạy tháo </a:t>
            </a:r>
            <a:r>
              <a:rPr sz="1800" spc="-5" dirty="0">
                <a:latin typeface="Times New Roman"/>
                <a:cs typeface="Times New Roman"/>
              </a:rPr>
              <a:t>thân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indent="344170" algn="just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Bọn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cầu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vinh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Chiêu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Quýnh,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Trịnh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</a:p>
          <a:p>
            <a:pPr marL="12700" marR="5080" algn="just">
              <a:lnSpc>
                <a:spcPct val="124500"/>
              </a:lnSpc>
              <a:spcBef>
                <a:spcPts val="20"/>
              </a:spcBef>
            </a:pPr>
            <a:r>
              <a:rPr sz="1800" dirty="0">
                <a:latin typeface="Times New Roman"/>
                <a:cs typeface="Times New Roman"/>
              </a:rPr>
              <a:t>đường </a:t>
            </a:r>
            <a:r>
              <a:rPr sz="1800" spc="-10" dirty="0">
                <a:latin typeface="Times New Roman"/>
                <a:cs typeface="Times New Roman"/>
              </a:rPr>
              <a:t>tháo chạy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lũ </a:t>
            </a:r>
            <a:r>
              <a:rPr sz="1800" spc="-5" dirty="0">
                <a:latin typeface="Times New Roman"/>
                <a:cs typeface="Times New Roman"/>
              </a:rPr>
              <a:t>ăn </a:t>
            </a:r>
            <a:r>
              <a:rPr sz="1800" spc="5" dirty="0">
                <a:latin typeface="Times New Roman"/>
                <a:cs typeface="Times New Roman"/>
              </a:rPr>
              <a:t>cướp. </a:t>
            </a:r>
            <a:r>
              <a:rPr sz="1800" spc="-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bạt </a:t>
            </a:r>
            <a:r>
              <a:rPr sz="1800" spc="-5" dirty="0">
                <a:latin typeface="Times New Roman"/>
                <a:cs typeface="Times New Roman"/>
              </a:rPr>
              <a:t>vía </a:t>
            </a:r>
            <a:r>
              <a:rPr sz="1800" dirty="0">
                <a:latin typeface="Times New Roman"/>
                <a:cs typeface="Times New Roman"/>
              </a:rPr>
              <a:t>kinh hồn chạy đến </a:t>
            </a:r>
            <a:r>
              <a:rPr sz="1800" spc="-5" dirty="0">
                <a:latin typeface="Times New Roman"/>
                <a:cs typeface="Times New Roman"/>
              </a:rPr>
              <a:t>Nghi </a:t>
            </a:r>
            <a:r>
              <a:rPr sz="1800" spc="-15" dirty="0">
                <a:latin typeface="Times New Roman"/>
                <a:cs typeface="Times New Roman"/>
              </a:rPr>
              <a:t>Tàm, </a:t>
            </a:r>
            <a:r>
              <a:rPr sz="1800" spc="-5" dirty="0">
                <a:latin typeface="Times New Roman"/>
                <a:cs typeface="Times New Roman"/>
              </a:rPr>
              <a:t>“thình  </a:t>
            </a:r>
            <a:r>
              <a:rPr sz="1800" dirty="0">
                <a:latin typeface="Times New Roman"/>
                <a:cs typeface="Times New Roman"/>
              </a:rPr>
              <a:t>lình </a:t>
            </a:r>
            <a:r>
              <a:rPr sz="1800" spc="-10" dirty="0">
                <a:latin typeface="Times New Roman"/>
                <a:cs typeface="Times New Roman"/>
              </a:rPr>
              <a:t>gặp </a:t>
            </a:r>
            <a:r>
              <a:rPr sz="1800" dirty="0">
                <a:latin typeface="Times New Roman"/>
                <a:cs typeface="Times New Roman"/>
              </a:rPr>
              <a:t>được chiếc </a:t>
            </a:r>
            <a:r>
              <a:rPr sz="1800" spc="-10" dirty="0">
                <a:latin typeface="Times New Roman"/>
                <a:cs typeface="Times New Roman"/>
              </a:rPr>
              <a:t>thuyền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5" dirty="0">
                <a:latin typeface="Times New Roman"/>
                <a:cs typeface="Times New Roman"/>
              </a:rPr>
              <a:t>cá </a:t>
            </a:r>
            <a:r>
              <a:rPr sz="1800" dirty="0">
                <a:latin typeface="Times New Roman"/>
                <a:cs typeface="Times New Roman"/>
              </a:rPr>
              <a:t>vội cướp </a:t>
            </a:r>
            <a:r>
              <a:rPr sz="1800" spc="-5" dirty="0">
                <a:latin typeface="Times New Roman"/>
                <a:cs typeface="Times New Roman"/>
              </a:rPr>
              <a:t>lấy </a:t>
            </a:r>
            <a:r>
              <a:rPr sz="1800" dirty="0">
                <a:latin typeface="Times New Roman"/>
                <a:cs typeface="Times New Roman"/>
              </a:rPr>
              <a:t>rồi </a:t>
            </a:r>
            <a:r>
              <a:rPr sz="1800" spc="-5" dirty="0">
                <a:latin typeface="Times New Roman"/>
                <a:cs typeface="Times New Roman"/>
              </a:rPr>
              <a:t>chèo sang </a:t>
            </a:r>
            <a:r>
              <a:rPr sz="1800" dirty="0">
                <a:latin typeface="Times New Roman"/>
                <a:cs typeface="Times New Roman"/>
              </a:rPr>
              <a:t>bờ </a:t>
            </a:r>
            <a:r>
              <a:rPr sz="1800" spc="-10" dirty="0">
                <a:latin typeface="Times New Roman"/>
                <a:cs typeface="Times New Roman"/>
              </a:rPr>
              <a:t>Bắc". Tại </a:t>
            </a:r>
            <a:r>
              <a:rPr sz="1800" dirty="0">
                <a:latin typeface="Times New Roman"/>
                <a:cs typeface="Times New Roman"/>
              </a:rPr>
              <a:t>cửa </a:t>
            </a:r>
            <a:r>
              <a:rPr sz="1800" spc="-5" dirty="0">
                <a:latin typeface="Times New Roman"/>
                <a:cs typeface="Times New Roman"/>
              </a:rPr>
              <a:t>ải, </a:t>
            </a:r>
            <a:r>
              <a:rPr sz="1800" dirty="0">
                <a:latin typeface="Times New Roman"/>
                <a:cs typeface="Times New Roman"/>
              </a:rPr>
              <a:t>Lê  Chiêu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bọn </a:t>
            </a:r>
            <a:r>
              <a:rPr sz="1800" spc="-5" dirty="0">
                <a:latin typeface="Times New Roman"/>
                <a:cs typeface="Times New Roman"/>
              </a:rPr>
              <a:t>cận thần </a:t>
            </a:r>
            <a:r>
              <a:rPr sz="1800" spc="-10" dirty="0">
                <a:latin typeface="Times New Roman"/>
                <a:cs typeface="Times New Roman"/>
              </a:rPr>
              <a:t>"than </a:t>
            </a:r>
            <a:r>
              <a:rPr sz="1800" dirty="0">
                <a:latin typeface="Times New Roman"/>
                <a:cs typeface="Times New Roman"/>
              </a:rPr>
              <a:t>thở, oán </a:t>
            </a:r>
            <a:r>
              <a:rPr sz="1800" spc="-5" dirty="0">
                <a:latin typeface="Times New Roman"/>
                <a:cs typeface="Times New Roman"/>
              </a:rPr>
              <a:t>giận, </a:t>
            </a:r>
            <a:r>
              <a:rPr sz="1800" dirty="0">
                <a:latin typeface="Times New Roman"/>
                <a:cs typeface="Times New Roman"/>
              </a:rPr>
              <a:t>chảy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spc="-10" dirty="0">
                <a:latin typeface="Times New Roman"/>
                <a:cs typeface="Times New Roman"/>
              </a:rPr>
              <a:t>mắt” </a:t>
            </a:r>
            <a:r>
              <a:rPr sz="1800" dirty="0">
                <a:latin typeface="Times New Roman"/>
                <a:cs typeface="Times New Roman"/>
              </a:rPr>
              <a:t>trông </a:t>
            </a:r>
            <a:r>
              <a:rPr sz="1800" spc="-5" dirty="0">
                <a:latin typeface="Times New Roman"/>
                <a:cs typeface="Times New Roman"/>
              </a:rPr>
              <a:t>thật </a:t>
            </a:r>
            <a:r>
              <a:rPr sz="1800" spc="5" dirty="0">
                <a:latin typeface="Times New Roman"/>
                <a:cs typeface="Times New Roman"/>
              </a:rPr>
              <a:t>bi </a:t>
            </a:r>
            <a:r>
              <a:rPr sz="1800" dirty="0">
                <a:latin typeface="Times New Roman"/>
                <a:cs typeface="Times New Roman"/>
              </a:rPr>
              <a:t>đát, </a:t>
            </a:r>
            <a:r>
              <a:rPr sz="1800" spc="5" dirty="0">
                <a:latin typeface="Times New Roman"/>
                <a:cs typeface="Times New Roman"/>
              </a:rPr>
              <a:t>nhục  </a:t>
            </a:r>
            <a:r>
              <a:rPr sz="1800" dirty="0">
                <a:latin typeface="Times New Roman"/>
                <a:cs typeface="Times New Roman"/>
              </a:rPr>
              <a:t>nhã.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Còn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Sĩ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“cũng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làm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xấu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hổ".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chừa!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Chiêu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  </a:t>
            </a:r>
            <a:r>
              <a:rPr sz="1800" spc="5" dirty="0">
                <a:latin typeface="Times New Roman"/>
                <a:cs typeface="Times New Roman"/>
              </a:rPr>
              <a:t>hứa </a:t>
            </a:r>
            <a:r>
              <a:rPr sz="1800" spc="-5" dirty="0">
                <a:latin typeface="Times New Roman"/>
                <a:cs typeface="Times New Roman"/>
              </a:rPr>
              <a:t>“lại xin sang </a:t>
            </a:r>
            <a:r>
              <a:rPr sz="1800" dirty="0">
                <a:latin typeface="Times New Roman"/>
                <a:cs typeface="Times New Roman"/>
              </a:rPr>
              <a:t>hầu </a:t>
            </a:r>
            <a:r>
              <a:rPr sz="1800" spc="5" dirty="0">
                <a:latin typeface="Times New Roman"/>
                <a:cs typeface="Times New Roman"/>
              </a:rPr>
              <a:t>tướng </a:t>
            </a:r>
            <a:r>
              <a:rPr sz="1800" spc="-10" dirty="0">
                <a:latin typeface="Times New Roman"/>
                <a:cs typeface="Times New Roman"/>
              </a:rPr>
              <a:t>quân”, </a:t>
            </a:r>
            <a:r>
              <a:rPr sz="1800" dirty="0">
                <a:latin typeface="Times New Roman"/>
                <a:cs typeface="Times New Roman"/>
              </a:rPr>
              <a:t>nghĩa là </a:t>
            </a:r>
            <a:r>
              <a:rPr sz="1800" spc="5" dirty="0">
                <a:latin typeface="Times New Roman"/>
                <a:cs typeface="Times New Roman"/>
              </a:rPr>
              <a:t>tiếp tục </a:t>
            </a:r>
            <a:r>
              <a:rPr sz="1800" dirty="0">
                <a:latin typeface="Times New Roman"/>
                <a:cs typeface="Times New Roman"/>
              </a:rPr>
              <a:t>rước </a:t>
            </a:r>
            <a:r>
              <a:rPr sz="1800" spc="-5" dirty="0">
                <a:latin typeface="Times New Roman"/>
                <a:cs typeface="Times New Roman"/>
              </a:rPr>
              <a:t>voi về </a:t>
            </a:r>
            <a:r>
              <a:rPr sz="1800" spc="5" dirty="0">
                <a:latin typeface="Times New Roman"/>
                <a:cs typeface="Times New Roman"/>
              </a:rPr>
              <a:t>giày </a:t>
            </a:r>
            <a:r>
              <a:rPr sz="1800" spc="-5" dirty="0">
                <a:latin typeface="Times New Roman"/>
                <a:cs typeface="Times New Roman"/>
              </a:rPr>
              <a:t>mả </a:t>
            </a:r>
            <a:r>
              <a:rPr sz="1800" dirty="0">
                <a:latin typeface="Times New Roman"/>
                <a:cs typeface="Times New Roman"/>
              </a:rPr>
              <a:t>tổ! Còn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Sĩ  </a:t>
            </a:r>
            <a:r>
              <a:rPr sz="1800" spc="-5" dirty="0">
                <a:latin typeface="Times New Roman"/>
                <a:cs typeface="Times New Roman"/>
              </a:rPr>
              <a:t>Nghị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spc="-5" dirty="0">
                <a:latin typeface="Times New Roman"/>
                <a:cs typeface="Times New Roman"/>
              </a:rPr>
              <a:t>khoác lác: “Nguyễn </a:t>
            </a:r>
            <a:r>
              <a:rPr sz="1800" dirty="0">
                <a:latin typeface="Times New Roman"/>
                <a:cs typeface="Times New Roman"/>
              </a:rPr>
              <a:t>Quang Trung </a:t>
            </a:r>
            <a:r>
              <a:rPr sz="1800" dirty="0" err="1">
                <a:latin typeface="Times New Roman"/>
                <a:cs typeface="Times New Roman"/>
              </a:rPr>
              <a:t>chưa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 err="1">
                <a:latin typeface="Times New Roman"/>
                <a:cs typeface="Times New Roman"/>
              </a:rPr>
              <a:t>diệt</a:t>
            </a:r>
            <a:r>
              <a:rPr sz="1800" spc="5" dirty="0">
                <a:latin typeface="Times New Roman"/>
                <a:cs typeface="Times New Roman"/>
              </a:rPr>
              <a:t>,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này </a:t>
            </a:r>
            <a:r>
              <a:rPr sz="1800" dirty="0">
                <a:latin typeface="Times New Roman"/>
                <a:cs typeface="Times New Roman"/>
              </a:rPr>
              <a:t>còn chưa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thôi!”</a:t>
            </a:r>
            <a:endParaRPr sz="1800" dirty="0">
              <a:latin typeface="Times New Roman"/>
              <a:cs typeface="Times New Roman"/>
            </a:endParaRPr>
          </a:p>
          <a:p>
            <a:pPr marL="12700" marR="8255" indent="231140" algn="just">
              <a:lnSpc>
                <a:spcPts val="2720"/>
              </a:lnSpc>
              <a:spcBef>
                <a:spcPts val="150"/>
              </a:spcBef>
            </a:pPr>
            <a:r>
              <a:rPr sz="1800" spc="-15" dirty="0">
                <a:latin typeface="Times New Roman"/>
                <a:cs typeface="Times New Roman"/>
              </a:rPr>
              <a:t>Có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ảnh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xâm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bọn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miêu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châm  </a:t>
            </a:r>
            <a:r>
              <a:rPr sz="1800" spc="-10" dirty="0">
                <a:latin typeface="Times New Roman"/>
                <a:cs typeface="Times New Roman"/>
              </a:rPr>
              <a:t>biếm,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thái độ khinh </a:t>
            </a:r>
            <a:r>
              <a:rPr sz="1800" spc="5" dirty="0">
                <a:latin typeface="Times New Roman"/>
                <a:cs typeface="Times New Roman"/>
              </a:rPr>
              <a:t>bỉ </a:t>
            </a:r>
            <a:r>
              <a:rPr sz="1800" spc="-10" dirty="0">
                <a:latin typeface="Times New Roman"/>
                <a:cs typeface="Times New Roman"/>
              </a:rPr>
              <a:t>sâu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1984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245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c/ Chủ </a:t>
            </a:r>
            <a:r>
              <a:rPr sz="1800" dirty="0">
                <a:latin typeface="Times New Roman"/>
                <a:cs typeface="Times New Roman"/>
              </a:rPr>
              <a:t>đề: Phản ánh </a:t>
            </a:r>
            <a:r>
              <a:rPr sz="1800" spc="-10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10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của 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dân </a:t>
            </a:r>
            <a:r>
              <a:rPr sz="1800" spc="10" dirty="0">
                <a:latin typeface="Times New Roman"/>
                <a:cs typeface="Times New Roman"/>
              </a:rPr>
              <a:t>tộc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lòng  </a:t>
            </a:r>
            <a:r>
              <a:rPr sz="1800" spc="-10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nước,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cảm,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spc="-1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cao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hèn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nhát,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cách  </a:t>
            </a:r>
            <a:r>
              <a:rPr sz="1800" dirty="0">
                <a:latin typeface="Times New Roman"/>
                <a:cs typeface="Times New Roman"/>
              </a:rPr>
              <a:t>nhục </a:t>
            </a:r>
            <a:r>
              <a:rPr sz="1800" spc="5" dirty="0">
                <a:latin typeface="Times New Roman"/>
                <a:cs typeface="Times New Roman"/>
              </a:rPr>
              <a:t>nhã </a:t>
            </a:r>
            <a:r>
              <a:rPr sz="1800" spc="-5" dirty="0">
                <a:latin typeface="Times New Roman"/>
                <a:cs typeface="Times New Roman"/>
              </a:rPr>
              <a:t>của quân tướng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10" dirty="0">
                <a:latin typeface="Times New Roman"/>
                <a:cs typeface="Times New Roman"/>
              </a:rPr>
              <a:t>Thanh và </a:t>
            </a:r>
            <a:r>
              <a:rPr sz="1800" spc="-5" dirty="0">
                <a:latin typeface="Times New Roman"/>
                <a:cs typeface="Times New Roman"/>
              </a:rPr>
              <a:t>vua tôi nhà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II. </a:t>
            </a:r>
            <a:r>
              <a:rPr sz="1800" b="1" dirty="0">
                <a:latin typeface="Times New Roman"/>
                <a:cs typeface="Times New Roman"/>
              </a:rPr>
              <a:t>KIẾN </a:t>
            </a:r>
            <a:r>
              <a:rPr sz="1800" b="1" spc="-5" dirty="0">
                <a:latin typeface="Times New Roman"/>
                <a:cs typeface="Times New Roman"/>
              </a:rPr>
              <a:t>THỨC TRỌNG</a:t>
            </a:r>
            <a:r>
              <a:rPr sz="1800" b="1" dirty="0">
                <a:latin typeface="Times New Roman"/>
                <a:cs typeface="Times New Roman"/>
              </a:rPr>
              <a:t> TÂM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55"/>
              </a:spcBef>
            </a:pPr>
            <a:r>
              <a:rPr sz="1800" b="1" spc="5" dirty="0">
                <a:latin typeface="Times New Roman"/>
                <a:cs typeface="Times New Roman"/>
              </a:rPr>
              <a:t>1. </a:t>
            </a:r>
            <a:r>
              <a:rPr sz="1800" b="1" spc="-10" dirty="0">
                <a:latin typeface="Times New Roman"/>
                <a:cs typeface="Times New Roman"/>
              </a:rPr>
              <a:t>Hình </a:t>
            </a:r>
            <a:r>
              <a:rPr sz="1800" b="1" dirty="0">
                <a:latin typeface="Times New Roman"/>
                <a:cs typeface="Times New Roman"/>
              </a:rPr>
              <a:t>tượng người </a:t>
            </a:r>
            <a:r>
              <a:rPr sz="1800" b="1" spc="-15" dirty="0">
                <a:latin typeface="Times New Roman"/>
                <a:cs typeface="Times New Roman"/>
              </a:rPr>
              <a:t>anh </a:t>
            </a:r>
            <a:r>
              <a:rPr sz="1800" b="1" spc="-5" dirty="0">
                <a:latin typeface="Times New Roman"/>
                <a:cs typeface="Times New Roman"/>
              </a:rPr>
              <a:t>hùng Nguyễn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Huệ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Nét </a:t>
            </a:r>
            <a:r>
              <a:rPr sz="18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nổi bật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ở người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anh hùng chí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cao 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tâm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sáng này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là </a:t>
            </a:r>
            <a:r>
              <a:rPr sz="1800" b="1" i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sự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hành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động mạnh mẽ, </a:t>
            </a:r>
            <a:r>
              <a:rPr sz="1800" b="1" i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quyết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đoán</a:t>
            </a:r>
            <a:r>
              <a:rPr sz="1800" dirty="0">
                <a:latin typeface="Times New Roman"/>
                <a:cs typeface="Times New Roman"/>
              </a:rPr>
              <a:t>.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5" dirty="0">
                <a:latin typeface="Times New Roman"/>
                <a:cs typeface="Times New Roman"/>
              </a:rPr>
              <a:t>luôn </a:t>
            </a:r>
            <a:r>
              <a:rPr sz="1800" dirty="0">
                <a:latin typeface="Times New Roman"/>
                <a:cs typeface="Times New Roman"/>
              </a:rPr>
              <a:t>là con </a:t>
            </a:r>
            <a:r>
              <a:rPr sz="1800" spc="-5" dirty="0">
                <a:latin typeface="Times New Roman"/>
                <a:cs typeface="Times New Roman"/>
              </a:rPr>
              <a:t>người hành </a:t>
            </a:r>
            <a:r>
              <a:rPr sz="1800" dirty="0">
                <a:latin typeface="Times New Roman"/>
                <a:cs typeface="Times New Roman"/>
              </a:rPr>
              <a:t>động xông </a:t>
            </a:r>
            <a:r>
              <a:rPr sz="1800" spc="-5" dirty="0">
                <a:latin typeface="Times New Roman"/>
                <a:cs typeface="Times New Roman"/>
              </a:rPr>
              <a:t>xáo, </a:t>
            </a:r>
            <a:r>
              <a:rPr sz="1800" spc="-15" dirty="0">
                <a:latin typeface="Times New Roman"/>
                <a:cs typeface="Times New Roman"/>
              </a:rPr>
              <a:t>mau </a:t>
            </a:r>
            <a:r>
              <a:rPr sz="1800" dirty="0">
                <a:latin typeface="Times New Roman"/>
                <a:cs typeface="Times New Roman"/>
              </a:rPr>
              <a:t>lẹ,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chủ </a:t>
            </a:r>
            <a:r>
              <a:rPr sz="1800" spc="-5" dirty="0">
                <a:latin typeface="Times New Roman"/>
                <a:cs typeface="Times New Roman"/>
              </a:rPr>
              <a:t>đích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spc="5" dirty="0">
                <a:latin typeface="Times New Roman"/>
                <a:cs typeface="Times New Roman"/>
              </a:rPr>
              <a:t>quả  </a:t>
            </a:r>
            <a:r>
              <a:rPr sz="1800" spc="-5" dirty="0">
                <a:latin typeface="Times New Roman"/>
                <a:cs typeface="Times New Roman"/>
              </a:rPr>
              <a:t>quyết. Nghe </a:t>
            </a:r>
            <a:r>
              <a:rPr sz="1800" dirty="0">
                <a:latin typeface="Times New Roman"/>
                <a:cs typeface="Times New Roman"/>
              </a:rPr>
              <a:t>tin </a:t>
            </a:r>
            <a:r>
              <a:rPr sz="1800" spc="-5" dirty="0">
                <a:latin typeface="Times New Roman"/>
                <a:cs typeface="Times New Roman"/>
              </a:rPr>
              <a:t>giặc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chiếm </a:t>
            </a:r>
            <a:r>
              <a:rPr sz="1800" spc="1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Thăng Long, </a:t>
            </a:r>
            <a:r>
              <a:rPr sz="1800" spc="5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vẫn không </a:t>
            </a:r>
            <a:r>
              <a:rPr sz="1800" spc="10" dirty="0">
                <a:latin typeface="Times New Roman"/>
                <a:cs typeface="Times New Roman"/>
              </a:rPr>
              <a:t>hề </a:t>
            </a:r>
            <a:r>
              <a:rPr sz="1800" dirty="0">
                <a:latin typeface="Times New Roman"/>
                <a:cs typeface="Times New Roman"/>
              </a:rPr>
              <a:t>nao </a:t>
            </a:r>
            <a:r>
              <a:rPr sz="1800" spc="-5" dirty="0">
                <a:latin typeface="Times New Roman"/>
                <a:cs typeface="Times New Roman"/>
              </a:rPr>
              <a:t>núng, </a:t>
            </a:r>
            <a:r>
              <a:rPr sz="1800" dirty="0">
                <a:latin typeface="Times New Roman"/>
                <a:cs typeface="Times New Roman"/>
              </a:rPr>
              <a:t>“định </a:t>
            </a:r>
            <a:r>
              <a:rPr sz="1800" spc="-5" dirty="0">
                <a:latin typeface="Times New Roman"/>
                <a:cs typeface="Times New Roman"/>
              </a:rPr>
              <a:t>thân  </a:t>
            </a:r>
            <a:r>
              <a:rPr sz="1800" dirty="0">
                <a:latin typeface="Times New Roman"/>
                <a:cs typeface="Times New Roman"/>
              </a:rPr>
              <a:t>chinh </a:t>
            </a:r>
            <a:r>
              <a:rPr sz="1800" spc="-5" dirty="0">
                <a:latin typeface="Times New Roman"/>
                <a:cs typeface="Times New Roman"/>
              </a:rPr>
              <a:t>cầm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5" dirty="0">
                <a:latin typeface="Times New Roman"/>
                <a:cs typeface="Times New Roman"/>
              </a:rPr>
              <a:t>đi </a:t>
            </a:r>
            <a:r>
              <a:rPr sz="1800" spc="-15" dirty="0">
                <a:latin typeface="Times New Roman"/>
                <a:cs typeface="Times New Roman"/>
              </a:rPr>
              <a:t>ngay”. </a:t>
            </a:r>
            <a:r>
              <a:rPr sz="1800" spc="-5" dirty="0">
                <a:latin typeface="Times New Roman"/>
                <a:cs typeface="Times New Roman"/>
              </a:rPr>
              <a:t>Sau đó, </a:t>
            </a:r>
            <a:r>
              <a:rPr sz="1800" spc="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trong vòng </a:t>
            </a:r>
            <a:r>
              <a:rPr sz="1800" spc="-5" dirty="0">
                <a:latin typeface="Times New Roman"/>
                <a:cs typeface="Times New Roman"/>
              </a:rPr>
              <a:t>hơn một tháng,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imes New Roman"/>
                <a:cs typeface="Times New Roman"/>
              </a:rPr>
              <a:t>việc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suất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gặp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“người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huyện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La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Sơn”, </a:t>
            </a:r>
            <a:r>
              <a:rPr sz="1800" spc="-10" dirty="0">
                <a:latin typeface="Times New Roman"/>
                <a:cs typeface="Times New Roman"/>
              </a:rPr>
              <a:t>tuyển </a:t>
            </a:r>
            <a:r>
              <a:rPr sz="1800" spc="5" dirty="0">
                <a:latin typeface="Times New Roman"/>
                <a:cs typeface="Times New Roman"/>
              </a:rPr>
              <a:t>thêm </a:t>
            </a:r>
            <a:r>
              <a:rPr sz="1800" dirty="0">
                <a:latin typeface="Times New Roman"/>
                <a:cs typeface="Times New Roman"/>
              </a:rPr>
              <a:t>quân, </a:t>
            </a:r>
            <a:r>
              <a:rPr sz="1800" spc="-10" dirty="0">
                <a:latin typeface="Times New Roman"/>
                <a:cs typeface="Times New Roman"/>
              </a:rPr>
              <a:t>mở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duyệt </a:t>
            </a:r>
            <a:r>
              <a:rPr sz="1800" spc="5" dirty="0">
                <a:latin typeface="Times New Roman"/>
                <a:cs typeface="Times New Roman"/>
              </a:rPr>
              <a:t>binh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spc="-10" dirty="0">
                <a:latin typeface="Times New Roman"/>
                <a:cs typeface="Times New Roman"/>
              </a:rPr>
              <a:t>An, </a:t>
            </a:r>
            <a:r>
              <a:rPr sz="1800" spc="5" dirty="0">
                <a:latin typeface="Times New Roman"/>
                <a:cs typeface="Times New Roman"/>
              </a:rPr>
              <a:t>Phủ dụ </a:t>
            </a:r>
            <a:r>
              <a:rPr sz="1800" spc="-5" dirty="0">
                <a:latin typeface="Times New Roman"/>
                <a:cs typeface="Times New Roman"/>
              </a:rPr>
              <a:t>tướng sĩ, hoạch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kế  </a:t>
            </a:r>
            <a:r>
              <a:rPr sz="1800" dirty="0">
                <a:latin typeface="Times New Roman"/>
                <a:cs typeface="Times New Roman"/>
              </a:rPr>
              <a:t>hoạch hành </a:t>
            </a:r>
            <a:r>
              <a:rPr sz="1800" spc="-5" dirty="0">
                <a:latin typeface="Times New Roman"/>
                <a:cs typeface="Times New Roman"/>
              </a:rPr>
              <a:t>quân, đánh </a:t>
            </a:r>
            <a:r>
              <a:rPr sz="1800" dirty="0">
                <a:latin typeface="Times New Roman"/>
                <a:cs typeface="Times New Roman"/>
              </a:rPr>
              <a:t>giặc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10" dirty="0">
                <a:latin typeface="Times New Roman"/>
                <a:cs typeface="Times New Roman"/>
              </a:rPr>
              <a:t>kế </a:t>
            </a:r>
            <a:r>
              <a:rPr sz="1800" dirty="0">
                <a:latin typeface="Times New Roman"/>
                <a:cs typeface="Times New Roman"/>
              </a:rPr>
              <a:t>hoạch đối </a:t>
            </a:r>
            <a:r>
              <a:rPr sz="1800" spc="-5" dirty="0">
                <a:latin typeface="Times New Roman"/>
                <a:cs typeface="Times New Roman"/>
              </a:rPr>
              <a:t>phó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10" dirty="0">
                <a:latin typeface="Times New Roman"/>
                <a:cs typeface="Times New Roman"/>
              </a:rPr>
              <a:t>Thanh sau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thắng.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500"/>
              </a:lnSpc>
              <a:spcBef>
                <a:spcPts val="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Nguyễn Huệ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cũng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là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người có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trí </a:t>
            </a:r>
            <a:r>
              <a:rPr sz="18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tuệ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sáng suốt, nhạy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bén</a:t>
            </a:r>
            <a:r>
              <a:rPr sz="1800" dirty="0">
                <a:latin typeface="Times New Roman"/>
                <a:cs typeface="Times New Roman"/>
              </a:rPr>
              <a:t>. Trước hết là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spc="5" dirty="0">
                <a:latin typeface="Times New Roman"/>
                <a:cs typeface="Times New Roman"/>
              </a:rPr>
              <a:t>suốt </a:t>
            </a:r>
            <a:r>
              <a:rPr sz="1800" dirty="0">
                <a:latin typeface="Times New Roman"/>
                <a:cs typeface="Times New Roman"/>
              </a:rPr>
              <a:t>trong  nhận định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hình địch ta,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spc="-1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rõ trong </a:t>
            </a:r>
            <a:r>
              <a:rPr sz="1800" spc="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phủ </a:t>
            </a:r>
            <a:r>
              <a:rPr sz="1800" spc="-5" dirty="0">
                <a:latin typeface="Times New Roman"/>
                <a:cs typeface="Times New Roman"/>
              </a:rPr>
              <a:t>dụ quân lính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spc="-10" dirty="0">
                <a:latin typeface="Times New Roman"/>
                <a:cs typeface="Times New Roman"/>
              </a:rPr>
              <a:t>An: </a:t>
            </a:r>
            <a:r>
              <a:rPr sz="1800" dirty="0">
                <a:latin typeface="Times New Roman"/>
                <a:cs typeface="Times New Roman"/>
              </a:rPr>
              <a:t>khẳng </a:t>
            </a:r>
            <a:r>
              <a:rPr sz="1800" spc="5" dirty="0">
                <a:latin typeface="Times New Roman"/>
                <a:cs typeface="Times New Roman"/>
              </a:rPr>
              <a:t>định 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lược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giặc;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nêu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  </a:t>
            </a:r>
            <a:r>
              <a:rPr sz="1800" spc="5" dirty="0">
                <a:latin typeface="Times New Roman"/>
                <a:cs typeface="Times New Roman"/>
              </a:rPr>
              <a:t>dã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giặc;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thống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tộc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xưa;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kêu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5373"/>
            <a:ext cx="8261984" cy="5171544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80"/>
              </a:spcBef>
            </a:pPr>
            <a:r>
              <a:rPr sz="1800" b="1" spc="5" dirty="0">
                <a:latin typeface="Times New Roman"/>
                <a:cs typeface="Times New Roman"/>
              </a:rPr>
              <a:t>3.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30"/>
              </a:spcBef>
              <a:buChar char="-"/>
              <a:tabLst>
                <a:tab pos="165100" algn="l"/>
              </a:tabLst>
            </a:pPr>
            <a:r>
              <a:rPr sz="1800" dirty="0">
                <a:latin typeface="Times New Roman"/>
                <a:cs typeface="Times New Roman"/>
              </a:rPr>
              <a:t>Đọc Hồi </a:t>
            </a:r>
            <a:r>
              <a:rPr sz="1800" spc="-5" dirty="0">
                <a:latin typeface="Times New Roman"/>
                <a:cs typeface="Times New Roman"/>
              </a:rPr>
              <a:t>thứ XIV 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nhất thống </a:t>
            </a:r>
            <a:r>
              <a:rPr sz="1800" spc="-5" dirty="0">
                <a:latin typeface="Times New Roman"/>
                <a:cs typeface="Times New Roman"/>
              </a:rPr>
              <a:t>chí”, </a:t>
            </a:r>
            <a:r>
              <a:rPr sz="1800" dirty="0">
                <a:latin typeface="Times New Roman"/>
                <a:cs typeface="Times New Roman"/>
              </a:rPr>
              <a:t>ta càng </a:t>
            </a:r>
            <a:r>
              <a:rPr sz="1800" spc="-5" dirty="0">
                <a:latin typeface="Times New Roman"/>
                <a:cs typeface="Times New Roman"/>
              </a:rPr>
              <a:t>thấu </a:t>
            </a:r>
            <a:r>
              <a:rPr sz="1800" spc="-15" dirty="0">
                <a:latin typeface="Times New Roman"/>
                <a:cs typeface="Times New Roman"/>
              </a:rPr>
              <a:t>rõ </a:t>
            </a:r>
            <a:r>
              <a:rPr sz="1800" spc="-10" dirty="0">
                <a:latin typeface="Times New Roman"/>
                <a:cs typeface="Times New Roman"/>
              </a:rPr>
              <a:t>tim </a:t>
            </a:r>
            <a:r>
              <a:rPr sz="1800" dirty="0">
                <a:latin typeface="Times New Roman"/>
                <a:cs typeface="Times New Roman"/>
              </a:rPr>
              <a:t>đen quân </a:t>
            </a:r>
            <a:r>
              <a:rPr sz="1800" spc="-5" dirty="0">
                <a:latin typeface="Times New Roman"/>
                <a:cs typeface="Times New Roman"/>
              </a:rPr>
              <a:t>xâm </a:t>
            </a:r>
            <a:r>
              <a:rPr sz="1800" spc="10" dirty="0">
                <a:latin typeface="Times New Roman"/>
                <a:cs typeface="Times New Roman"/>
              </a:rPr>
              <a:t>lược  </a:t>
            </a:r>
            <a:r>
              <a:rPr sz="1800" dirty="0">
                <a:latin typeface="Times New Roman"/>
                <a:cs typeface="Times New Roman"/>
              </a:rPr>
              <a:t>phương </a:t>
            </a:r>
            <a:r>
              <a:rPr sz="1800" spc="-5" dirty="0">
                <a:latin typeface="Times New Roman"/>
                <a:cs typeface="Times New Roman"/>
              </a:rPr>
              <a:t>Bắc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âm </a:t>
            </a:r>
            <a:r>
              <a:rPr sz="1800" spc="-10" dirty="0">
                <a:latin typeface="Times New Roman"/>
                <a:cs typeface="Times New Roman"/>
              </a:rPr>
              <a:t>mưu </a:t>
            </a:r>
            <a:r>
              <a:rPr sz="1800" dirty="0">
                <a:latin typeface="Times New Roman"/>
                <a:cs typeface="Times New Roman"/>
              </a:rPr>
              <a:t>của Thiên triều,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bộ </a:t>
            </a:r>
            <a:r>
              <a:rPr sz="1800" spc="-15" dirty="0">
                <a:latin typeface="Times New Roman"/>
                <a:cs typeface="Times New Roman"/>
              </a:rPr>
              <a:t>mặt </a:t>
            </a:r>
            <a:r>
              <a:rPr sz="1800" spc="5" dirty="0">
                <a:latin typeface="Times New Roman"/>
                <a:cs typeface="Times New Roman"/>
              </a:rPr>
              <a:t>dơ </a:t>
            </a:r>
            <a:r>
              <a:rPr sz="1800" dirty="0">
                <a:latin typeface="Times New Roman"/>
                <a:cs typeface="Times New Roman"/>
              </a:rPr>
              <a:t>bẩn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bọn Việt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bán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-3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Ta 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truyền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yêu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nước,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tộc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vô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kính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phục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biết ơn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Huệ, nhà quân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thiên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-5" dirty="0">
                <a:latin typeface="Times New Roman"/>
                <a:cs typeface="Times New Roman"/>
              </a:rPr>
              <a:t>của Đại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Việt.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500"/>
              </a:lnSpc>
              <a:spcBef>
                <a:spcPts val="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Nghệ thuật kể chuyện, bút pháp </a:t>
            </a:r>
            <a:r>
              <a:rPr sz="1800" spc="-10" dirty="0">
                <a:latin typeface="Times New Roman"/>
                <a:cs typeface="Times New Roman"/>
              </a:rPr>
              <a:t>miêu </a:t>
            </a:r>
            <a:r>
              <a:rPr sz="1800" spc="10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spc="-10" dirty="0">
                <a:latin typeface="Times New Roman"/>
                <a:cs typeface="Times New Roman"/>
              </a:rPr>
              <a:t>lịch </a:t>
            </a:r>
            <a:r>
              <a:rPr sz="1800" spc="-15" dirty="0">
                <a:latin typeface="Times New Roman"/>
                <a:cs typeface="Times New Roman"/>
              </a:rPr>
              <a:t>sử </a:t>
            </a:r>
            <a:r>
              <a:rPr sz="1800" spc="-10" dirty="0">
                <a:latin typeface="Times New Roman"/>
                <a:cs typeface="Times New Roman"/>
              </a:rPr>
              <a:t>(Nguyễn </a:t>
            </a:r>
            <a:r>
              <a:rPr sz="1800" spc="-5" dirty="0">
                <a:latin typeface="Times New Roman"/>
                <a:cs typeface="Times New Roman"/>
              </a:rPr>
              <a:t>Huệ,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Chiêu </a:t>
            </a:r>
            <a:r>
              <a:rPr sz="1800" spc="-5" dirty="0">
                <a:latin typeface="Times New Roman"/>
                <a:cs typeface="Times New Roman"/>
              </a:rPr>
              <a:t>Thống,  Tôn </a:t>
            </a:r>
            <a:r>
              <a:rPr sz="1800" dirty="0">
                <a:latin typeface="Times New Roman"/>
                <a:cs typeface="Times New Roman"/>
              </a:rPr>
              <a:t>Sĩ nghị)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spc="-10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spc="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tạo </a:t>
            </a:r>
            <a:r>
              <a:rPr sz="1800" spc="-10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những trang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hào hùng </a:t>
            </a:r>
            <a:r>
              <a:rPr sz="1800" spc="-5" dirty="0">
                <a:latin typeface="Times New Roman"/>
                <a:cs typeface="Times New Roman"/>
              </a:rPr>
              <a:t>tuyệt </a:t>
            </a:r>
            <a:r>
              <a:rPr sz="1800" dirty="0">
                <a:latin typeface="Times New Roman"/>
                <a:cs typeface="Times New Roman"/>
              </a:rPr>
              <a:t>đẹp vừa  </a:t>
            </a:r>
            <a:r>
              <a:rPr sz="1800" spc="-5" dirty="0">
                <a:latin typeface="Times New Roman"/>
                <a:cs typeface="Times New Roman"/>
              </a:rPr>
              <a:t>giàu giá </a:t>
            </a:r>
            <a:r>
              <a:rPr sz="1800" dirty="0">
                <a:latin typeface="Times New Roman"/>
                <a:cs typeface="Times New Roman"/>
              </a:rPr>
              <a:t>trị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chương, </a:t>
            </a:r>
            <a:r>
              <a:rPr sz="1800" dirty="0">
                <a:latin typeface="Times New Roman"/>
                <a:cs typeface="Times New Roman"/>
              </a:rPr>
              <a:t>vừa </a:t>
            </a:r>
            <a:r>
              <a:rPr sz="1800" spc="-10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tính lịch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spc="-10" dirty="0">
                <a:latin typeface="Times New Roman"/>
                <a:cs typeface="Times New Roman"/>
              </a:rPr>
              <a:t>sâu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24500"/>
              </a:lnSpc>
              <a:spcBef>
                <a:spcPts val="5"/>
              </a:spcBef>
            </a:pPr>
            <a:r>
              <a:rPr sz="1800" b="1" spc="-15" dirty="0">
                <a:latin typeface="Times New Roman"/>
                <a:cs typeface="Times New Roman"/>
              </a:rPr>
              <a:t>IV.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NGHĨ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EM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VỀ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NGƯỜI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ANH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HÙNG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HUỆ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QUA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HỒI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THỨ  </a:t>
            </a:r>
            <a:r>
              <a:rPr sz="1800" b="1" spc="-10" dirty="0">
                <a:latin typeface="Times New Roman"/>
                <a:cs typeface="Times New Roman"/>
              </a:rPr>
              <a:t>XIV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“HOÀNG </a:t>
            </a:r>
            <a:r>
              <a:rPr sz="1800" b="1" dirty="0">
                <a:latin typeface="Times New Roman"/>
                <a:cs typeface="Times New Roman"/>
              </a:rPr>
              <a:t>LÊ </a:t>
            </a:r>
            <a:r>
              <a:rPr sz="1800" b="1" spc="-5" dirty="0">
                <a:latin typeface="Times New Roman"/>
                <a:cs typeface="Times New Roman"/>
              </a:rPr>
              <a:t>NHẤT </a:t>
            </a:r>
            <a:r>
              <a:rPr sz="1800" b="1" dirty="0">
                <a:latin typeface="Times New Roman"/>
                <a:cs typeface="Times New Roman"/>
              </a:rPr>
              <a:t>THỐNG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CHÍ”.</a:t>
            </a:r>
            <a:endParaRPr sz="1800" dirty="0">
              <a:latin typeface="Times New Roman"/>
              <a:cs typeface="Times New Roman"/>
            </a:endParaRPr>
          </a:p>
          <a:p>
            <a:pPr marL="12700" indent="401955" algn="just">
              <a:lnSpc>
                <a:spcPct val="100000"/>
              </a:lnSpc>
              <a:spcBef>
                <a:spcPts val="480"/>
              </a:spcBef>
            </a:pP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— người anh hùng </a:t>
            </a:r>
            <a:r>
              <a:rPr sz="1800" spc="-5" dirty="0">
                <a:latin typeface="Times New Roman"/>
                <a:cs typeface="Times New Roman"/>
              </a:rPr>
              <a:t>áo </a:t>
            </a:r>
            <a:r>
              <a:rPr sz="1800" dirty="0">
                <a:latin typeface="Times New Roman"/>
                <a:cs typeface="Times New Roman"/>
              </a:rPr>
              <a:t>vải ở đất </a:t>
            </a:r>
            <a:r>
              <a:rPr sz="1800" spc="-5" dirty="0">
                <a:latin typeface="Times New Roman"/>
                <a:cs typeface="Times New Roman"/>
              </a:rPr>
              <a:t>Tây </a:t>
            </a:r>
            <a:r>
              <a:rPr sz="1800" dirty="0">
                <a:latin typeface="Times New Roman"/>
                <a:cs typeface="Times New Roman"/>
              </a:rPr>
              <a:t>Sơn là </a:t>
            </a:r>
            <a:r>
              <a:rPr sz="1800" spc="5" dirty="0">
                <a:latin typeface="Times New Roman"/>
                <a:cs typeface="Times New Roman"/>
              </a:rPr>
              <a:t>niềm </a:t>
            </a:r>
            <a:r>
              <a:rPr sz="1800" spc="15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hào của dân </a:t>
            </a:r>
            <a:r>
              <a:rPr sz="1800" spc="5" dirty="0">
                <a:latin typeface="Times New Roman"/>
                <a:cs typeface="Times New Roman"/>
              </a:rPr>
              <a:t>tộc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</a:p>
          <a:p>
            <a:pPr marL="12700" marR="6350" algn="just">
              <a:lnSpc>
                <a:spcPct val="124500"/>
              </a:lnSpc>
              <a:spcBef>
                <a:spcPts val="25"/>
              </a:spcBef>
            </a:pPr>
            <a:r>
              <a:rPr sz="1800" spc="-10" dirty="0">
                <a:latin typeface="Times New Roman"/>
                <a:cs typeface="Times New Roman"/>
              </a:rPr>
              <a:t>Nam.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-5" dirty="0">
                <a:latin typeface="Times New Roman"/>
                <a:cs typeface="Times New Roman"/>
              </a:rPr>
              <a:t>áo vải </a:t>
            </a:r>
            <a:r>
              <a:rPr sz="1800" spc="-15" dirty="0">
                <a:latin typeface="Times New Roman"/>
                <a:cs typeface="Times New Roman"/>
              </a:rPr>
              <a:t>ấy, </a:t>
            </a:r>
            <a:r>
              <a:rPr sz="1800" spc="-5" dirty="0">
                <a:latin typeface="Times New Roman"/>
                <a:cs typeface="Times New Roman"/>
              </a:rPr>
              <a:t>với thiên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sự của </a:t>
            </a:r>
            <a:r>
              <a:rPr sz="1800" spc="-10" dirty="0">
                <a:latin typeface="Times New Roman"/>
                <a:cs typeface="Times New Roman"/>
              </a:rPr>
              <a:t>mình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spc="-10" dirty="0">
                <a:latin typeface="Times New Roman"/>
                <a:cs typeface="Times New Roman"/>
              </a:rPr>
              <a:t>tan </a:t>
            </a:r>
            <a:r>
              <a:rPr sz="1800" spc="5" dirty="0">
                <a:latin typeface="Times New Roman"/>
                <a:cs typeface="Times New Roman"/>
              </a:rPr>
              <a:t>ba </a:t>
            </a:r>
            <a:r>
              <a:rPr sz="1800" spc="-10" dirty="0">
                <a:latin typeface="Times New Roman"/>
                <a:cs typeface="Times New Roman"/>
              </a:rPr>
              <a:t>mươi </a:t>
            </a:r>
            <a:r>
              <a:rPr sz="1800" dirty="0">
                <a:latin typeface="Times New Roman"/>
                <a:cs typeface="Times New Roman"/>
              </a:rPr>
              <a:t>vạn  quân </a:t>
            </a:r>
            <a:r>
              <a:rPr sz="1800" spc="-5" dirty="0">
                <a:latin typeface="Times New Roman"/>
                <a:cs typeface="Times New Roman"/>
              </a:rPr>
              <a:t>Thanh xâm </a:t>
            </a:r>
            <a:r>
              <a:rPr sz="1800" dirty="0">
                <a:latin typeface="Times New Roman"/>
                <a:cs typeface="Times New Roman"/>
              </a:rPr>
              <a:t>lược,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10" dirty="0">
                <a:latin typeface="Times New Roman"/>
                <a:cs typeface="Times New Roman"/>
              </a:rPr>
              <a:t>bọn </a:t>
            </a:r>
            <a:r>
              <a:rPr sz="1800" dirty="0">
                <a:latin typeface="Times New Roman"/>
                <a:cs typeface="Times New Roman"/>
              </a:rPr>
              <a:t>bán nước </a:t>
            </a:r>
            <a:r>
              <a:rPr sz="1800" spc="-5" dirty="0">
                <a:latin typeface="Times New Roman"/>
                <a:cs typeface="Times New Roman"/>
              </a:rPr>
              <a:t>cầu vinh </a:t>
            </a:r>
            <a:r>
              <a:rPr sz="1800" dirty="0">
                <a:latin typeface="Times New Roman"/>
                <a:cs typeface="Times New Roman"/>
              </a:rPr>
              <a:t>ê </a:t>
            </a:r>
            <a:r>
              <a:rPr sz="1800" spc="5" dirty="0">
                <a:latin typeface="Times New Roman"/>
                <a:cs typeface="Times New Roman"/>
              </a:rPr>
              <a:t>chề </a:t>
            </a:r>
            <a:r>
              <a:rPr sz="1800" dirty="0">
                <a:latin typeface="Times New Roman"/>
                <a:cs typeface="Times New Roman"/>
              </a:rPr>
              <a:t>nhục nhã. Có thể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Hồi  thứ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phẩm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“Hoàng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nhóm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Ngô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080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 algn="just">
              <a:lnSpc>
                <a:spcPct val="1246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phản </a:t>
            </a:r>
            <a:r>
              <a:rPr sz="1800" spc="-10" dirty="0">
                <a:latin typeface="Times New Roman"/>
                <a:cs typeface="Times New Roman"/>
              </a:rPr>
              <a:t>ánh </a:t>
            </a:r>
            <a:r>
              <a:rPr sz="1800" spc="-5" dirty="0">
                <a:latin typeface="Times New Roman"/>
                <a:cs typeface="Times New Roman"/>
              </a:rPr>
              <a:t>khá </a:t>
            </a:r>
            <a:r>
              <a:rPr sz="1800" spc="5" dirty="0">
                <a:latin typeface="Times New Roman"/>
                <a:cs typeface="Times New Roman"/>
              </a:rPr>
              <a:t>đầy đủ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dung 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-5" dirty="0">
                <a:latin typeface="Times New Roman"/>
                <a:cs typeface="Times New Roman"/>
              </a:rPr>
              <a:t>Nguyễn Huệ. </a:t>
            </a:r>
            <a:r>
              <a:rPr sz="1800" dirty="0">
                <a:latin typeface="Times New Roman"/>
                <a:cs typeface="Times New Roman"/>
              </a:rPr>
              <a:t>Càng </a:t>
            </a:r>
            <a:r>
              <a:rPr sz="1800" spc="10" dirty="0">
                <a:latin typeface="Times New Roman"/>
                <a:cs typeface="Times New Roman"/>
              </a:rPr>
              <a:t>đọc </a:t>
            </a:r>
            <a:r>
              <a:rPr sz="1800" spc="-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càng  </a:t>
            </a:r>
            <a:r>
              <a:rPr sz="1800" dirty="0">
                <a:latin typeface="Times New Roman"/>
                <a:cs typeface="Times New Roman"/>
              </a:rPr>
              <a:t>khâm </a:t>
            </a:r>
            <a:r>
              <a:rPr sz="1800" spc="10" dirty="0">
                <a:latin typeface="Times New Roman"/>
                <a:cs typeface="Times New Roman"/>
              </a:rPr>
              <a:t>phục </a:t>
            </a:r>
            <a:r>
              <a:rPr sz="1800" dirty="0">
                <a:latin typeface="Times New Roman"/>
                <a:cs typeface="Times New Roman"/>
              </a:rPr>
              <a:t>tài năng </a:t>
            </a:r>
            <a:r>
              <a:rPr sz="1800" spc="-5" dirty="0">
                <a:latin typeface="Times New Roman"/>
                <a:cs typeface="Times New Roman"/>
              </a:rPr>
              <a:t>xuất chúng của </a:t>
            </a:r>
            <a:r>
              <a:rPr sz="1800" dirty="0">
                <a:latin typeface="Times New Roman"/>
                <a:cs typeface="Times New Roman"/>
              </a:rPr>
              <a:t>người anh hùng </a:t>
            </a:r>
            <a:r>
              <a:rPr sz="1800" spc="-5" dirty="0">
                <a:latin typeface="Times New Roman"/>
                <a:cs typeface="Times New Roman"/>
              </a:rPr>
              <a:t>áo vải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Sơn.</a:t>
            </a:r>
            <a:endParaRPr sz="1800">
              <a:latin typeface="Times New Roman"/>
              <a:cs typeface="Times New Roman"/>
            </a:endParaRPr>
          </a:p>
          <a:p>
            <a:pPr marL="12700" marR="5080" indent="401955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-5" dirty="0">
                <a:latin typeface="Times New Roman"/>
                <a:cs typeface="Times New Roman"/>
              </a:rPr>
              <a:t>Nguyễn Huệ, </a:t>
            </a:r>
            <a:r>
              <a:rPr sz="1800" dirty="0">
                <a:latin typeface="Times New Roman"/>
                <a:cs typeface="Times New Roman"/>
              </a:rPr>
              <a:t>trước hết </a:t>
            </a:r>
            <a:r>
              <a:rPr sz="1800" spc="5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miêu </a:t>
            </a:r>
            <a:r>
              <a:rPr sz="1800" spc="5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gián </a:t>
            </a:r>
            <a:r>
              <a:rPr sz="1800" dirty="0">
                <a:latin typeface="Times New Roman"/>
                <a:cs typeface="Times New Roman"/>
              </a:rPr>
              <a:t>tiếp </a:t>
            </a:r>
            <a:r>
              <a:rPr sz="1800" spc="5" dirty="0">
                <a:latin typeface="Times New Roman"/>
                <a:cs typeface="Times New Roman"/>
              </a:rPr>
              <a:t>qua lời 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hầu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vua,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Mặc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  </a:t>
            </a:r>
            <a:r>
              <a:rPr sz="1800" dirty="0">
                <a:latin typeface="Times New Roman"/>
                <a:cs typeface="Times New Roman"/>
              </a:rPr>
              <a:t>Huệ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“giặc”,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Nguyễn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Huệ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“hắn”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giấu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1800" spc="5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10" dirty="0">
                <a:latin typeface="Times New Roman"/>
                <a:cs typeface="Times New Roman"/>
              </a:rPr>
              <a:t>thán </a:t>
            </a:r>
            <a:r>
              <a:rPr sz="1800" dirty="0">
                <a:latin typeface="Times New Roman"/>
                <a:cs typeface="Times New Roman"/>
              </a:rPr>
              <a:t>phục của </a:t>
            </a:r>
            <a:r>
              <a:rPr sz="1800" spc="-10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trước tài năng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dirty="0">
                <a:latin typeface="Times New Roman"/>
                <a:cs typeface="Times New Roman"/>
              </a:rPr>
              <a:t>chúng của </a:t>
            </a:r>
            <a:r>
              <a:rPr sz="1800" spc="-5" dirty="0">
                <a:latin typeface="Times New Roman"/>
                <a:cs typeface="Times New Roman"/>
              </a:rPr>
              <a:t>Nguyễn Huệ. </a:t>
            </a:r>
            <a:r>
              <a:rPr sz="1800" dirty="0">
                <a:latin typeface="Times New Roman"/>
                <a:cs typeface="Times New Roman"/>
              </a:rPr>
              <a:t>Đây là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đoạn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lời </a:t>
            </a:r>
            <a:r>
              <a:rPr sz="1800" spc="-10" dirty="0">
                <a:latin typeface="Times New Roman"/>
                <a:cs typeface="Times New Roman"/>
              </a:rPr>
              <a:t>tâu </a:t>
            </a:r>
            <a:r>
              <a:rPr sz="1800" dirty="0">
                <a:latin typeface="Times New Roman"/>
                <a:cs typeface="Times New Roman"/>
              </a:rPr>
              <a:t>của Cung </a:t>
            </a:r>
            <a:r>
              <a:rPr sz="1800" spc="-5" dirty="0">
                <a:latin typeface="Times New Roman"/>
                <a:cs typeface="Times New Roman"/>
              </a:rPr>
              <a:t>Nhân: “... Nguyễn </a:t>
            </a:r>
            <a:r>
              <a:rPr sz="1800" dirty="0">
                <a:latin typeface="Times New Roman"/>
                <a:cs typeface="Times New Roman"/>
              </a:rPr>
              <a:t>Huệ là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spc="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hùng </a:t>
            </a:r>
            <a:r>
              <a:rPr sz="1800" dirty="0">
                <a:latin typeface="Times New Roman"/>
                <a:cs typeface="Times New Roman"/>
              </a:rPr>
              <a:t>lão </a:t>
            </a:r>
            <a:r>
              <a:rPr sz="1800" spc="-5" dirty="0">
                <a:latin typeface="Times New Roman"/>
                <a:cs typeface="Times New Roman"/>
              </a:rPr>
              <a:t>luyện </a:t>
            </a:r>
            <a:r>
              <a:rPr sz="1800" dirty="0">
                <a:latin typeface="Times New Roman"/>
                <a:cs typeface="Times New Roman"/>
              </a:rPr>
              <a:t>danh </a:t>
            </a:r>
            <a:r>
              <a:rPr sz="1800" spc="-10" dirty="0">
                <a:latin typeface="Times New Roman"/>
                <a:cs typeface="Times New Roman"/>
              </a:rPr>
              <a:t>mãnh  và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-5" dirty="0">
                <a:latin typeface="Times New Roman"/>
                <a:cs typeface="Times New Roman"/>
              </a:rPr>
              <a:t>cầm </a:t>
            </a:r>
            <a:r>
              <a:rPr sz="1800" dirty="0">
                <a:latin typeface="Times New Roman"/>
                <a:cs typeface="Times New Roman"/>
              </a:rPr>
              <a:t>quân. Xem </a:t>
            </a:r>
            <a:r>
              <a:rPr sz="1800" spc="5" dirty="0">
                <a:latin typeface="Times New Roman"/>
                <a:cs typeface="Times New Roman"/>
              </a:rPr>
              <a:t>hắn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Bắc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ẩn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quỷ thần không </a:t>
            </a:r>
            <a:r>
              <a:rPr sz="1800" spc="-5" dirty="0">
                <a:latin typeface="Times New Roman"/>
                <a:cs typeface="Times New Roman"/>
              </a:rPr>
              <a:t>ai </a:t>
            </a:r>
            <a:r>
              <a:rPr sz="1800" spc="-20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lường  </a:t>
            </a:r>
            <a:r>
              <a:rPr sz="1800" dirty="0">
                <a:latin typeface="Times New Roman"/>
                <a:cs typeface="Times New Roman"/>
              </a:rPr>
              <a:t>hết.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Chỉnh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trẻ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giết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lợn...".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 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ấy,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hợp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  ý nghĩ của </a:t>
            </a:r>
            <a:r>
              <a:rPr sz="1800" spc="-10" dirty="0">
                <a:latin typeface="Times New Roman"/>
                <a:cs typeface="Times New Roman"/>
              </a:rPr>
              <a:t>mình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Huệ, nhưng một người </a:t>
            </a:r>
            <a:r>
              <a:rPr sz="1800" spc="-10" dirty="0">
                <a:latin typeface="Times New Roman"/>
                <a:cs typeface="Times New Roman"/>
              </a:rPr>
              <a:t>vốn xem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là </a:t>
            </a:r>
            <a:r>
              <a:rPr sz="1800" spc="-10" dirty="0">
                <a:latin typeface="Times New Roman"/>
                <a:cs typeface="Times New Roman"/>
              </a:rPr>
              <a:t>“giặc” </a:t>
            </a:r>
            <a:r>
              <a:rPr sz="1800" dirty="0">
                <a:latin typeface="Times New Roman"/>
                <a:cs typeface="Times New Roman"/>
              </a:rPr>
              <a:t>thán  phục đến </a:t>
            </a:r>
            <a:r>
              <a:rPr sz="1800" spc="-5" dirty="0">
                <a:latin typeface="Times New Roman"/>
                <a:cs typeface="Times New Roman"/>
              </a:rPr>
              <a:t>như thế đủ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tài năng đến </a:t>
            </a:r>
            <a:r>
              <a:rPr sz="1800" spc="-10" dirty="0">
                <a:latin typeface="Times New Roman"/>
                <a:cs typeface="Times New Roman"/>
              </a:rPr>
              <a:t>mức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nào.</a:t>
            </a:r>
            <a:endParaRPr sz="1800">
              <a:latin typeface="Times New Roman"/>
              <a:cs typeface="Times New Roman"/>
            </a:endParaRPr>
          </a:p>
          <a:p>
            <a:pPr marL="12700" indent="3441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Ngay </a:t>
            </a:r>
            <a:r>
              <a:rPr sz="1800" spc="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thuộc nhóm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phái </a:t>
            </a:r>
            <a:r>
              <a:rPr sz="1800" spc="5" dirty="0">
                <a:latin typeface="Times New Roman"/>
                <a:cs typeface="Times New Roman"/>
              </a:rPr>
              <a:t>vốn </a:t>
            </a:r>
            <a:r>
              <a:rPr sz="1800" spc="-10" dirty="0">
                <a:latin typeface="Times New Roman"/>
                <a:cs typeface="Times New Roman"/>
              </a:rPr>
              <a:t>theo </a:t>
            </a:r>
            <a:r>
              <a:rPr sz="1800" spc="-5" dirty="0">
                <a:latin typeface="Times New Roman"/>
                <a:cs typeface="Times New Roman"/>
              </a:rPr>
              <a:t>“chính thống”, </a:t>
            </a:r>
            <a:r>
              <a:rPr sz="1800" spc="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endParaRPr sz="18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500"/>
              </a:lnSpc>
              <a:spcBef>
                <a:spcPts val="25"/>
              </a:spcBef>
            </a:pPr>
            <a:r>
              <a:rPr sz="1800" dirty="0">
                <a:latin typeface="Times New Roman"/>
                <a:cs typeface="Times New Roman"/>
              </a:rPr>
              <a:t>quan điểm “chính </a:t>
            </a:r>
            <a:r>
              <a:rPr sz="1800" spc="-5" dirty="0">
                <a:latin typeface="Times New Roman"/>
                <a:cs typeface="Times New Roman"/>
              </a:rPr>
              <a:t>thống”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phối, nhưng </a:t>
            </a:r>
            <a:r>
              <a:rPr sz="1800" spc="5" dirty="0">
                <a:latin typeface="Times New Roman"/>
                <a:cs typeface="Times New Roman"/>
              </a:rPr>
              <a:t>trước </a:t>
            </a:r>
            <a:r>
              <a:rPr sz="1800" spc="-5" dirty="0">
                <a:latin typeface="Times New Roman"/>
                <a:cs typeface="Times New Roman"/>
              </a:rPr>
              <a:t>hiên </a:t>
            </a:r>
            <a:r>
              <a:rPr sz="1800" dirty="0">
                <a:latin typeface="Times New Roman"/>
                <a:cs typeface="Times New Roman"/>
              </a:rPr>
              <a:t>tài của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spc="-5" dirty="0">
                <a:latin typeface="Times New Roman"/>
                <a:cs typeface="Times New Roman"/>
              </a:rPr>
              <a:t>phải ca </a:t>
            </a:r>
            <a:r>
              <a:rPr sz="1800" dirty="0">
                <a:latin typeface="Times New Roman"/>
                <a:cs typeface="Times New Roman"/>
              </a:rPr>
              <a:t>ngợi 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10" dirty="0">
                <a:latin typeface="Times New Roman"/>
                <a:cs typeface="Times New Roman"/>
              </a:rPr>
              <a:t>một cách </a:t>
            </a:r>
            <a:r>
              <a:rPr sz="1800" dirty="0">
                <a:latin typeface="Times New Roman"/>
                <a:cs typeface="Times New Roman"/>
              </a:rPr>
              <a:t>trung </a:t>
            </a:r>
            <a:r>
              <a:rPr sz="1800" spc="-5" dirty="0">
                <a:latin typeface="Times New Roman"/>
                <a:cs typeface="Times New Roman"/>
              </a:rPr>
              <a:t>thực, khách quan.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miêu </a:t>
            </a:r>
            <a:r>
              <a:rPr sz="1800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trực tiếp cuộc hành </a:t>
            </a:r>
            <a:r>
              <a:rPr sz="1800" dirty="0">
                <a:latin typeface="Times New Roman"/>
                <a:cs typeface="Times New Roman"/>
              </a:rPr>
              <a:t>quân  thần </a:t>
            </a:r>
            <a:r>
              <a:rPr sz="1800" spc="-5" dirty="0">
                <a:latin typeface="Times New Roman"/>
                <a:cs typeface="Times New Roman"/>
              </a:rPr>
              <a:t>tốc,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mọi </a:t>
            </a:r>
            <a:r>
              <a:rPr sz="1800" spc="-10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thấy tài năng quân </a:t>
            </a:r>
            <a:r>
              <a:rPr sz="1800" spc="-5" dirty="0">
                <a:latin typeface="Times New Roman"/>
                <a:cs typeface="Times New Roman"/>
              </a:rPr>
              <a:t>sự xuất </a:t>
            </a:r>
            <a:r>
              <a:rPr sz="1800" spc="-10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của 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 </a:t>
            </a:r>
            <a:r>
              <a:rPr sz="1800" spc="-5" dirty="0">
                <a:latin typeface="Times New Roman"/>
                <a:cs typeface="Times New Roman"/>
              </a:rPr>
              <a:t>áo </a:t>
            </a:r>
            <a:r>
              <a:rPr sz="1800" spc="-10" dirty="0">
                <a:latin typeface="Times New Roman"/>
                <a:cs typeface="Times New Roman"/>
              </a:rPr>
              <a:t>vải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Sơn.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9445" cy="5837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9560" algn="just">
              <a:lnSpc>
                <a:spcPct val="1247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tin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spc="-10" dirty="0">
                <a:latin typeface="Times New Roman"/>
                <a:cs typeface="Times New Roman"/>
              </a:rPr>
              <a:t>Thanh kéo vào </a:t>
            </a:r>
            <a:r>
              <a:rPr sz="1800" dirty="0">
                <a:latin typeface="Times New Roman"/>
                <a:cs typeface="Times New Roman"/>
              </a:rPr>
              <a:t>Thăng </a:t>
            </a:r>
            <a:r>
              <a:rPr sz="1800" spc="-5" dirty="0">
                <a:latin typeface="Times New Roman"/>
                <a:cs typeface="Times New Roman"/>
              </a:rPr>
              <a:t>Long,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10" dirty="0">
                <a:latin typeface="Times New Roman"/>
                <a:cs typeface="Times New Roman"/>
              </a:rPr>
              <a:t>giận lắm,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cầm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10" dirty="0">
                <a:latin typeface="Times New Roman"/>
                <a:cs typeface="Times New Roman"/>
              </a:rPr>
              <a:t>đi  ngay.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biết nghe theo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spc="-15" dirty="0">
                <a:latin typeface="Times New Roman"/>
                <a:cs typeface="Times New Roman"/>
              </a:rPr>
              <a:t>khuyên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cho đắp đàn ở </a:t>
            </a:r>
            <a:r>
              <a:rPr sz="1800" spc="-5" dirty="0">
                <a:latin typeface="Times New Roman"/>
                <a:cs typeface="Times New Roman"/>
              </a:rPr>
              <a:t>núi  Bân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đế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Quang  </a:t>
            </a:r>
            <a:r>
              <a:rPr sz="1800" spc="-5" dirty="0">
                <a:latin typeface="Times New Roman"/>
                <a:cs typeface="Times New Roman"/>
              </a:rPr>
              <a:t>Trung. Lễ </a:t>
            </a:r>
            <a:r>
              <a:rPr sz="1800" dirty="0">
                <a:latin typeface="Times New Roman"/>
                <a:cs typeface="Times New Roman"/>
              </a:rPr>
              <a:t>xong </a:t>
            </a:r>
            <a:r>
              <a:rPr sz="1800" spc="-10" dirty="0">
                <a:latin typeface="Times New Roman"/>
                <a:cs typeface="Times New Roman"/>
              </a:rPr>
              <a:t>mới </a:t>
            </a:r>
            <a:r>
              <a:rPr sz="1800" spc="5" dirty="0">
                <a:latin typeface="Times New Roman"/>
                <a:cs typeface="Times New Roman"/>
              </a:rPr>
              <a:t>hạ </a:t>
            </a:r>
            <a:r>
              <a:rPr sz="1800" dirty="0">
                <a:latin typeface="Times New Roman"/>
                <a:cs typeface="Times New Roman"/>
              </a:rPr>
              <a:t>lệnh </a:t>
            </a:r>
            <a:r>
              <a:rPr sz="1800" spc="-5" dirty="0">
                <a:latin typeface="Times New Roman"/>
                <a:cs typeface="Times New Roman"/>
              </a:rPr>
              <a:t>xuất quân. Điều </a:t>
            </a:r>
            <a:r>
              <a:rPr sz="1800" dirty="0">
                <a:latin typeface="Times New Roman"/>
                <a:cs typeface="Times New Roman"/>
              </a:rPr>
              <a:t>này </a:t>
            </a:r>
            <a:r>
              <a:rPr sz="1800" spc="5" dirty="0">
                <a:latin typeface="Times New Roman"/>
                <a:cs typeface="Times New Roman"/>
              </a:rPr>
              <a:t>chứng </a:t>
            </a:r>
            <a:r>
              <a:rPr sz="1800" dirty="0">
                <a:latin typeface="Times New Roman"/>
                <a:cs typeface="Times New Roman"/>
              </a:rPr>
              <a:t>tỏ </a:t>
            </a:r>
            <a:r>
              <a:rPr sz="1800" spc="-10" dirty="0">
                <a:latin typeface="Times New Roman"/>
                <a:cs typeface="Times New Roman"/>
              </a:rPr>
              <a:t>mặc </a:t>
            </a:r>
            <a:r>
              <a:rPr sz="1800" spc="5" dirty="0">
                <a:latin typeface="Times New Roman"/>
                <a:cs typeface="Times New Roman"/>
              </a:rPr>
              <a:t>dù </a:t>
            </a:r>
            <a:r>
              <a:rPr sz="1800" dirty="0">
                <a:latin typeface="Times New Roman"/>
                <a:cs typeface="Times New Roman"/>
              </a:rPr>
              <a:t>tài năng </a:t>
            </a:r>
            <a:r>
              <a:rPr sz="1800" spc="-5" dirty="0">
                <a:latin typeface="Times New Roman"/>
                <a:cs typeface="Times New Roman"/>
              </a:rPr>
              <a:t>hơn </a:t>
            </a:r>
            <a:r>
              <a:rPr sz="1800" dirty="0">
                <a:latin typeface="Times New Roman"/>
                <a:cs typeface="Times New Roman"/>
              </a:rPr>
              <a:t>người,  nhưng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biết lắng </a:t>
            </a:r>
            <a:r>
              <a:rPr sz="1800" spc="-5" dirty="0">
                <a:latin typeface="Times New Roman"/>
                <a:cs typeface="Times New Roman"/>
              </a:rPr>
              <a:t>nghe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trọng ý </a:t>
            </a:r>
            <a:r>
              <a:rPr sz="1800" spc="-5" dirty="0">
                <a:latin typeface="Times New Roman"/>
                <a:cs typeface="Times New Roman"/>
              </a:rPr>
              <a:t>kiến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khác. </a:t>
            </a:r>
            <a:r>
              <a:rPr sz="1800" dirty="0">
                <a:latin typeface="Times New Roman"/>
                <a:cs typeface="Times New Roman"/>
              </a:rPr>
              <a:t>Riêng </a:t>
            </a:r>
            <a:r>
              <a:rPr sz="1800" spc="5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chất ấy 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ông cũng </a:t>
            </a:r>
            <a:r>
              <a:rPr sz="1800" dirty="0">
                <a:latin typeface="Times New Roman"/>
                <a:cs typeface="Times New Roman"/>
              </a:rPr>
              <a:t>đáng </a:t>
            </a:r>
            <a:r>
              <a:rPr sz="1800" spc="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kính </a:t>
            </a:r>
            <a:r>
              <a:rPr sz="1800" dirty="0">
                <a:latin typeface="Times New Roman"/>
                <a:cs typeface="Times New Roman"/>
              </a:rPr>
              <a:t>nể, </a:t>
            </a:r>
            <a:r>
              <a:rPr sz="1800" spc="5" dirty="0">
                <a:latin typeface="Times New Roman"/>
                <a:cs typeface="Times New Roman"/>
              </a:rPr>
              <a:t>học </a:t>
            </a:r>
            <a:r>
              <a:rPr sz="1800" dirty="0">
                <a:latin typeface="Times New Roman"/>
                <a:cs typeface="Times New Roman"/>
              </a:rPr>
              <a:t>tập. Việc </a:t>
            </a:r>
            <a:r>
              <a:rPr sz="1800" spc="-10" dirty="0">
                <a:latin typeface="Times New Roman"/>
                <a:cs typeface="Times New Roman"/>
              </a:rPr>
              <a:t>Nguyễn Huệ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10" dirty="0">
                <a:latin typeface="Times New Roman"/>
                <a:cs typeface="Times New Roman"/>
              </a:rPr>
              <a:t>mình </a:t>
            </a:r>
            <a:r>
              <a:rPr sz="1800" spc="5" dirty="0">
                <a:latin typeface="Times New Roman"/>
                <a:cs typeface="Times New Roman"/>
              </a:rPr>
              <a:t>đốc </a:t>
            </a:r>
            <a:r>
              <a:rPr sz="1800" spc="-5" dirty="0">
                <a:latin typeface="Times New Roman"/>
                <a:cs typeface="Times New Roman"/>
              </a:rPr>
              <a:t>suất </a:t>
            </a:r>
            <a:r>
              <a:rPr sz="1800" dirty="0">
                <a:latin typeface="Times New Roman"/>
                <a:cs typeface="Times New Roman"/>
              </a:rPr>
              <a:t>đại  binh tiến ra </a:t>
            </a:r>
            <a:r>
              <a:rPr sz="1800" spc="-5" dirty="0">
                <a:latin typeface="Times New Roman"/>
                <a:cs typeface="Times New Roman"/>
              </a:rPr>
              <a:t>Thăng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đúng </a:t>
            </a:r>
            <a:r>
              <a:rPr sz="1800" spc="10" dirty="0">
                <a:latin typeface="Times New Roman"/>
                <a:cs typeface="Times New Roman"/>
              </a:rPr>
              <a:t>thời </a:t>
            </a:r>
            <a:r>
              <a:rPr sz="1800" dirty="0" err="1">
                <a:latin typeface="Times New Roman"/>
                <a:cs typeface="Times New Roman"/>
              </a:rPr>
              <a:t>điểm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Tết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Nguyên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 cũng </a:t>
            </a:r>
            <a:r>
              <a:rPr sz="1800" spc="5" dirty="0">
                <a:latin typeface="Times New Roman"/>
                <a:cs typeface="Times New Roman"/>
              </a:rPr>
              <a:t>chứng </a:t>
            </a:r>
            <a:r>
              <a:rPr sz="1800" spc="-10" dirty="0">
                <a:latin typeface="Times New Roman"/>
                <a:cs typeface="Times New Roman"/>
              </a:rPr>
              <a:t>tỏ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nào tài năng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spc="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ông. Bởi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spc="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thời điểm </a:t>
            </a:r>
            <a:r>
              <a:rPr sz="1800" spc="5" dirty="0">
                <a:latin typeface="Times New Roman"/>
                <a:cs typeface="Times New Roman"/>
              </a:rPr>
              <a:t>kẻ  </a:t>
            </a:r>
            <a:r>
              <a:rPr sz="1800" dirty="0">
                <a:latin typeface="Times New Roman"/>
                <a:cs typeface="Times New Roman"/>
              </a:rPr>
              <a:t>thù </a:t>
            </a:r>
            <a:r>
              <a:rPr sz="1800" spc="-10" dirty="0">
                <a:latin typeface="Times New Roman"/>
                <a:cs typeface="Times New Roman"/>
              </a:rPr>
              <a:t>ít </a:t>
            </a:r>
            <a:r>
              <a:rPr sz="1800" spc="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phòng </a:t>
            </a:r>
            <a:r>
              <a:rPr sz="1800" spc="-5" dirty="0">
                <a:latin typeface="Times New Roman"/>
                <a:cs typeface="Times New Roman"/>
              </a:rPr>
              <a:t>nhất, </a:t>
            </a:r>
            <a:r>
              <a:rPr sz="1800" spc="5" dirty="0">
                <a:latin typeface="Times New Roman"/>
                <a:cs typeface="Times New Roman"/>
              </a:rPr>
              <a:t>dễ </a:t>
            </a:r>
            <a:r>
              <a:rPr sz="1800" dirty="0">
                <a:latin typeface="Times New Roman"/>
                <a:cs typeface="Times New Roman"/>
              </a:rPr>
              <a:t>lơ là </a:t>
            </a:r>
            <a:r>
              <a:rPr sz="1800" spc="-15" dirty="0">
                <a:latin typeface="Times New Roman"/>
                <a:cs typeface="Times New Roman"/>
              </a:rPr>
              <a:t>mất </a:t>
            </a:r>
            <a:r>
              <a:rPr sz="1800" spc="-5" dirty="0">
                <a:latin typeface="Times New Roman"/>
                <a:cs typeface="Times New Roman"/>
              </a:rPr>
              <a:t>cảnh giác </a:t>
            </a:r>
            <a:r>
              <a:rPr sz="1800" dirty="0">
                <a:latin typeface="Times New Roman"/>
                <a:cs typeface="Times New Roman"/>
              </a:rPr>
              <a:t>nhất.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</a:t>
            </a:r>
            <a:r>
              <a:rPr sz="1800" spc="-5" dirty="0">
                <a:latin typeface="Times New Roman"/>
                <a:cs typeface="Times New Roman"/>
              </a:rPr>
              <a:t>rất hiểu sức </a:t>
            </a:r>
            <a:r>
              <a:rPr sz="1800" spc="-10" dirty="0">
                <a:latin typeface="Times New Roman"/>
                <a:cs typeface="Times New Roman"/>
              </a:rPr>
              <a:t>mạnh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2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thần,  </a:t>
            </a:r>
            <a:r>
              <a:rPr sz="1800" spc="5" dirty="0">
                <a:latin typeface="Times New Roman"/>
                <a:cs typeface="Times New Roman"/>
              </a:rPr>
              <a:t>ông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chỉ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dụ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khích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nước,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căm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thù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tướng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“...Quân Thanh sang xâm </a:t>
            </a:r>
            <a:r>
              <a:rPr sz="1800" spc="10" dirty="0">
                <a:latin typeface="Times New Roman"/>
                <a:cs typeface="Times New Roman"/>
              </a:rPr>
              <a:t>lược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ta, hiện ở </a:t>
            </a:r>
            <a:r>
              <a:rPr sz="1800" spc="-5" dirty="0">
                <a:latin typeface="Times New Roman"/>
                <a:cs typeface="Times New Roman"/>
              </a:rPr>
              <a:t>Thăng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ngươi </a:t>
            </a:r>
            <a:r>
              <a:rPr sz="1800" spc="5" dirty="0">
                <a:latin typeface="Times New Roman"/>
                <a:cs typeface="Times New Roman"/>
              </a:rPr>
              <a:t>đã biết </a:t>
            </a:r>
            <a:r>
              <a:rPr sz="1800" spc="-10" dirty="0">
                <a:latin typeface="Times New Roman"/>
                <a:cs typeface="Times New Roman"/>
              </a:rPr>
              <a:t>chưa? </a:t>
            </a:r>
            <a:r>
              <a:rPr sz="1800" dirty="0">
                <a:latin typeface="Times New Roman"/>
                <a:cs typeface="Times New Roman"/>
              </a:rPr>
              <a:t>... 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nòi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bụng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ắt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Hán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25"/>
              </a:spcBef>
            </a:pPr>
            <a:r>
              <a:rPr sz="1800" spc="-10" dirty="0">
                <a:latin typeface="Times New Roman"/>
                <a:cs typeface="Times New Roman"/>
              </a:rPr>
              <a:t>nay,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phen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nước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vét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mình 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spc="-10" dirty="0">
                <a:latin typeface="Times New Roman"/>
                <a:cs typeface="Times New Roman"/>
              </a:rPr>
              <a:t>chịu </a:t>
            </a:r>
            <a:r>
              <a:rPr sz="1800" dirty="0">
                <a:latin typeface="Times New Roman"/>
                <a:cs typeface="Times New Roman"/>
              </a:rPr>
              <a:t>nổi, </a:t>
            </a:r>
            <a:r>
              <a:rPr sz="1800" spc="-5" dirty="0">
                <a:latin typeface="Times New Roman"/>
                <a:cs typeface="Times New Roman"/>
              </a:rPr>
              <a:t>ai cũng muốn </a:t>
            </a:r>
            <a:r>
              <a:rPr sz="1800" dirty="0">
                <a:latin typeface="Times New Roman"/>
                <a:cs typeface="Times New Roman"/>
              </a:rPr>
              <a:t>đuổi </a:t>
            </a:r>
            <a:r>
              <a:rPr sz="1800" spc="-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đi.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spc="-10" dirty="0">
                <a:latin typeface="Times New Roman"/>
                <a:cs typeface="Times New Roman"/>
              </a:rPr>
              <a:t>Hán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Trưng </a:t>
            </a:r>
            <a:r>
              <a:rPr sz="1800" dirty="0">
                <a:latin typeface="Times New Roman"/>
                <a:cs typeface="Times New Roman"/>
              </a:rPr>
              <a:t>Nữ </a:t>
            </a:r>
            <a:r>
              <a:rPr sz="1800" spc="-5" dirty="0">
                <a:latin typeface="Times New Roman"/>
                <a:cs typeface="Times New Roman"/>
              </a:rPr>
              <a:t>Vương, </a:t>
            </a:r>
            <a:r>
              <a:rPr sz="1800" spc="10" dirty="0">
                <a:latin typeface="Times New Roman"/>
                <a:cs typeface="Times New Roman"/>
              </a:rPr>
              <a:t>đời </a:t>
            </a:r>
            <a:r>
              <a:rPr sz="1800" spc="-5" dirty="0">
                <a:latin typeface="Times New Roman"/>
                <a:cs typeface="Times New Roman"/>
              </a:rPr>
              <a:t>Tống  có </a:t>
            </a:r>
            <a:r>
              <a:rPr sz="1800" spc="-10" dirty="0">
                <a:latin typeface="Times New Roman"/>
                <a:cs typeface="Times New Roman"/>
              </a:rPr>
              <a:t>Đinh </a:t>
            </a:r>
            <a:r>
              <a:rPr sz="1800" spc="-5" dirty="0">
                <a:latin typeface="Times New Roman"/>
                <a:cs typeface="Times New Roman"/>
              </a:rPr>
              <a:t>Tiên Hoàng,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-5" dirty="0">
                <a:latin typeface="Times New Roman"/>
                <a:cs typeface="Times New Roman"/>
              </a:rPr>
              <a:t>Hành, </a:t>
            </a:r>
            <a:r>
              <a:rPr sz="1800" spc="5" dirty="0">
                <a:latin typeface="Times New Roman"/>
                <a:cs typeface="Times New Roman"/>
              </a:rPr>
              <a:t>đời </a:t>
            </a:r>
            <a:r>
              <a:rPr sz="1800" spc="-15" dirty="0">
                <a:latin typeface="Times New Roman"/>
                <a:cs typeface="Times New Roman"/>
              </a:rPr>
              <a:t>Nguyên </a:t>
            </a:r>
            <a:r>
              <a:rPr sz="1800" spc="-5" dirty="0">
                <a:latin typeface="Times New Roman"/>
                <a:cs typeface="Times New Roman"/>
              </a:rPr>
              <a:t>có Trần Hưng Đạo, đời Minh có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-5" dirty="0">
                <a:latin typeface="Times New Roman"/>
                <a:cs typeface="Times New Roman"/>
              </a:rPr>
              <a:t>Thái  Tổ,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Ngài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nỡ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nhìn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điều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tàn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bạo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1984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nghĩa quân đều chỉ đánh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trận </a:t>
            </a:r>
            <a:r>
              <a:rPr sz="1800" dirty="0">
                <a:latin typeface="Times New Roman"/>
                <a:cs typeface="Times New Roman"/>
              </a:rPr>
              <a:t>là thắng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10" dirty="0">
                <a:latin typeface="Times New Roman"/>
                <a:cs typeface="Times New Roman"/>
              </a:rPr>
              <a:t>đuổi </a:t>
            </a:r>
            <a:r>
              <a:rPr sz="1800" dirty="0">
                <a:latin typeface="Times New Roman"/>
                <a:cs typeface="Times New Roman"/>
              </a:rPr>
              <a:t>được chúng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phương </a:t>
            </a:r>
            <a:r>
              <a:rPr sz="1800" spc="-5" dirty="0">
                <a:latin typeface="Times New Roman"/>
                <a:cs typeface="Times New Roman"/>
              </a:rPr>
              <a:t>Bắc... </a:t>
            </a:r>
            <a:r>
              <a:rPr sz="1800" spc="-10" dirty="0">
                <a:latin typeface="Times New Roman"/>
                <a:cs typeface="Times New Roman"/>
              </a:rPr>
              <a:t>".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5" dirty="0">
                <a:latin typeface="Times New Roman"/>
                <a:cs typeface="Times New Roman"/>
              </a:rPr>
              <a:t>dụ  </a:t>
            </a:r>
            <a:r>
              <a:rPr sz="1800" dirty="0">
                <a:latin typeface="Times New Roman"/>
                <a:cs typeface="Times New Roman"/>
              </a:rPr>
              <a:t>của Quang Trung </a:t>
            </a:r>
            <a:r>
              <a:rPr sz="1800" spc="-5" dirty="0">
                <a:latin typeface="Times New Roman"/>
                <a:cs typeface="Times New Roman"/>
              </a:rPr>
              <a:t>có sức </a:t>
            </a:r>
            <a:r>
              <a:rPr sz="1800" spc="-10" dirty="0">
                <a:latin typeface="Times New Roman"/>
                <a:cs typeface="Times New Roman"/>
              </a:rPr>
              <a:t>thuyết </a:t>
            </a:r>
            <a:r>
              <a:rPr sz="1800" dirty="0">
                <a:latin typeface="Times New Roman"/>
                <a:cs typeface="Times New Roman"/>
              </a:rPr>
              <a:t>phục </a:t>
            </a:r>
            <a:r>
              <a:rPr sz="1800" spc="-5" dirty="0">
                <a:latin typeface="Times New Roman"/>
                <a:cs typeface="Times New Roman"/>
              </a:rPr>
              <a:t>không kém “Hịch </a:t>
            </a:r>
            <a:r>
              <a:rPr sz="1800" spc="5" dirty="0">
                <a:latin typeface="Times New Roman"/>
                <a:cs typeface="Times New Roman"/>
              </a:rPr>
              <a:t>tướng </a:t>
            </a:r>
            <a:r>
              <a:rPr sz="1800" spc="-15" dirty="0">
                <a:latin typeface="Times New Roman"/>
                <a:cs typeface="Times New Roman"/>
              </a:rPr>
              <a:t>sĩ”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Trần </a:t>
            </a:r>
            <a:r>
              <a:rPr sz="1800" dirty="0">
                <a:latin typeface="Times New Roman"/>
                <a:cs typeface="Times New Roman"/>
              </a:rPr>
              <a:t>Quốc </a:t>
            </a:r>
            <a:r>
              <a:rPr sz="1800" spc="-5" dirty="0">
                <a:latin typeface="Times New Roman"/>
                <a:cs typeface="Times New Roman"/>
              </a:rPr>
              <a:t>Tuấn. 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điều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các tác </a:t>
            </a:r>
            <a:r>
              <a:rPr sz="1800" spc="5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thống </a:t>
            </a:r>
            <a:r>
              <a:rPr sz="1800" spc="-5" dirty="0">
                <a:latin typeface="Times New Roman"/>
                <a:cs typeface="Times New Roman"/>
              </a:rPr>
              <a:t>chí" </a:t>
            </a:r>
            <a:r>
              <a:rPr sz="1800" dirty="0">
                <a:latin typeface="Times New Roman"/>
                <a:cs typeface="Times New Roman"/>
              </a:rPr>
              <a:t>hết </a:t>
            </a:r>
            <a:r>
              <a:rPr sz="1800" spc="-5" dirty="0">
                <a:latin typeface="Times New Roman"/>
                <a:cs typeface="Times New Roman"/>
              </a:rPr>
              <a:t>sức khâm </a:t>
            </a:r>
            <a:r>
              <a:rPr sz="1800" dirty="0">
                <a:latin typeface="Times New Roman"/>
                <a:cs typeface="Times New Roman"/>
              </a:rPr>
              <a:t>phục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là </a:t>
            </a:r>
            <a:r>
              <a:rPr sz="1800" spc="-5" dirty="0">
                <a:latin typeface="Times New Roman"/>
                <a:cs typeface="Times New Roman"/>
              </a:rPr>
              <a:t>tài 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-5" dirty="0">
                <a:latin typeface="Times New Roman"/>
                <a:cs typeface="Times New Roman"/>
              </a:rPr>
              <a:t>người. Tiêu </a:t>
            </a:r>
            <a:r>
              <a:rPr sz="1800" dirty="0">
                <a:latin typeface="Times New Roman"/>
                <a:cs typeface="Times New Roman"/>
              </a:rPr>
              <a:t>biểu là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cài Ngô </a:t>
            </a:r>
            <a:r>
              <a:rPr sz="1800" dirty="0">
                <a:latin typeface="Times New Roman"/>
                <a:cs typeface="Times New Roman"/>
              </a:rPr>
              <a:t>Thời </a:t>
            </a:r>
            <a:r>
              <a:rPr sz="1800" spc="-5" dirty="0">
                <a:latin typeface="Times New Roman"/>
                <a:cs typeface="Times New Roman"/>
              </a:rPr>
              <a:t>Nhậm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5" dirty="0">
                <a:latin typeface="Times New Roman"/>
                <a:cs typeface="Times New Roman"/>
              </a:rPr>
              <a:t>với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tướng Sở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Lân. 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1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diễn </a:t>
            </a:r>
            <a:r>
              <a:rPr sz="1800" dirty="0">
                <a:latin typeface="Times New Roman"/>
                <a:cs typeface="Times New Roman"/>
              </a:rPr>
              <a:t>ra đúng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dự </a:t>
            </a:r>
            <a:r>
              <a:rPr sz="1800" spc="-5" dirty="0">
                <a:latin typeface="Times New Roman"/>
                <a:cs typeface="Times New Roman"/>
              </a:rPr>
              <a:t>đoán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Huệ. </a:t>
            </a:r>
            <a:r>
              <a:rPr sz="1800" spc="-10" dirty="0">
                <a:latin typeface="Times New Roman"/>
                <a:cs typeface="Times New Roman"/>
              </a:rPr>
              <a:t>Ngô </a:t>
            </a:r>
            <a:r>
              <a:rPr sz="1800" dirty="0">
                <a:latin typeface="Times New Roman"/>
                <a:cs typeface="Times New Roman"/>
              </a:rPr>
              <a:t>Thời </a:t>
            </a:r>
            <a:r>
              <a:rPr sz="1800" spc="-10" dirty="0">
                <a:latin typeface="Times New Roman"/>
                <a:cs typeface="Times New Roman"/>
              </a:rPr>
              <a:t>Nhậm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spc="5" dirty="0">
                <a:latin typeface="Times New Roman"/>
                <a:cs typeface="Times New Roman"/>
              </a:rPr>
              <a:t>huy </a:t>
            </a:r>
            <a:r>
              <a:rPr sz="1800" spc="-10" dirty="0">
                <a:latin typeface="Times New Roman"/>
                <a:cs typeface="Times New Roman"/>
              </a:rPr>
              <a:t>vai </a:t>
            </a:r>
            <a:r>
              <a:rPr sz="1800" dirty="0">
                <a:latin typeface="Times New Roman"/>
                <a:cs typeface="Times New Roman"/>
              </a:rPr>
              <a:t>trò  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nín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mũi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nhọn”,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"bên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thích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  </a:t>
            </a:r>
            <a:r>
              <a:rPr sz="1800" dirty="0">
                <a:latin typeface="Times New Roman"/>
                <a:cs typeface="Times New Roman"/>
              </a:rPr>
              <a:t>thì làm cho </a:t>
            </a:r>
            <a:r>
              <a:rPr sz="1800" spc="-5" dirty="0">
                <a:latin typeface="Times New Roman"/>
                <a:cs typeface="Times New Roman"/>
              </a:rPr>
              <a:t>giặc kiêu căng” </a:t>
            </a:r>
            <a:r>
              <a:rPr sz="1800" dirty="0">
                <a:latin typeface="Times New Roman"/>
                <a:cs typeface="Times New Roman"/>
              </a:rPr>
              <a:t>..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còn </a:t>
            </a:r>
            <a:r>
              <a:rPr sz="1800" spc="5" dirty="0">
                <a:latin typeface="Times New Roman"/>
                <a:cs typeface="Times New Roman"/>
              </a:rPr>
              <a:t>dự </a:t>
            </a:r>
            <a:r>
              <a:rPr sz="1800" spc="-5" dirty="0">
                <a:latin typeface="Times New Roman"/>
                <a:cs typeface="Times New Roman"/>
              </a:rPr>
              <a:t>đoán chính </a:t>
            </a:r>
            <a:r>
              <a:rPr sz="1800" spc="-10" dirty="0">
                <a:latin typeface="Times New Roman"/>
                <a:cs typeface="Times New Roman"/>
              </a:rPr>
              <a:t>xác </a:t>
            </a:r>
            <a:r>
              <a:rPr sz="1800" spc="5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10" dirty="0">
                <a:latin typeface="Times New Roman"/>
                <a:cs typeface="Times New Roman"/>
              </a:rPr>
              <a:t>việc sắp </a:t>
            </a:r>
            <a:r>
              <a:rPr sz="1800" dirty="0">
                <a:latin typeface="Times New Roman"/>
                <a:cs typeface="Times New Roman"/>
              </a:rPr>
              <a:t>xảy  </a:t>
            </a:r>
            <a:r>
              <a:rPr sz="1800" spc="-5" dirty="0">
                <a:latin typeface="Times New Roman"/>
                <a:cs typeface="Times New Roman"/>
              </a:rPr>
              <a:t>ra.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tin: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“Lần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này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tiến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 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sẵn, chẳng </a:t>
            </a:r>
            <a:r>
              <a:rPr sz="1800" spc="5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mười </a:t>
            </a:r>
            <a:r>
              <a:rPr sz="1800" dirty="0">
                <a:latin typeface="Times New Roman"/>
                <a:cs typeface="Times New Roman"/>
              </a:rPr>
              <a:t>ngày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đuổi </a:t>
            </a:r>
            <a:r>
              <a:rPr sz="1800" spc="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Thanh ".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spc="5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cũng  luôn </a:t>
            </a:r>
            <a:r>
              <a:rPr sz="1800" dirty="0">
                <a:latin typeface="Times New Roman"/>
                <a:cs typeface="Times New Roman"/>
              </a:rPr>
              <a:t>luôn </a:t>
            </a:r>
            <a:r>
              <a:rPr sz="1800" spc="10" dirty="0">
                <a:latin typeface="Times New Roman"/>
                <a:cs typeface="Times New Roman"/>
              </a:rPr>
              <a:t>đề </a:t>
            </a:r>
            <a:r>
              <a:rPr sz="1800" spc="-5" dirty="0">
                <a:latin typeface="Times New Roman"/>
                <a:cs typeface="Times New Roman"/>
              </a:rPr>
              <a:t>phòng </a:t>
            </a:r>
            <a:r>
              <a:rPr sz="1800" dirty="0">
                <a:latin typeface="Times New Roman"/>
                <a:cs typeface="Times New Roman"/>
              </a:rPr>
              <a:t>hậu hoạ: </a:t>
            </a:r>
            <a:r>
              <a:rPr sz="1800" spc="-10" dirty="0">
                <a:latin typeface="Times New Roman"/>
                <a:cs typeface="Times New Roman"/>
              </a:rPr>
              <a:t>“Quân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thua trận </a:t>
            </a:r>
            <a:r>
              <a:rPr sz="1800" spc="-5" dirty="0">
                <a:latin typeface="Times New Roman"/>
                <a:cs typeface="Times New Roman"/>
              </a:rPr>
              <a:t>ắt lấy </a:t>
            </a:r>
            <a:r>
              <a:rPr sz="1800" spc="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thẹn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lo </a:t>
            </a:r>
            <a:r>
              <a:rPr sz="1800" spc="-10" dirty="0">
                <a:latin typeface="Times New Roman"/>
                <a:cs typeface="Times New Roman"/>
              </a:rPr>
              <a:t>mưa </a:t>
            </a:r>
            <a:r>
              <a:rPr sz="1800" dirty="0">
                <a:latin typeface="Times New Roman"/>
                <a:cs typeface="Times New Roman"/>
              </a:rPr>
              <a:t>báo </a:t>
            </a:r>
            <a:r>
              <a:rPr sz="1800" spc="-5" dirty="0">
                <a:latin typeface="Times New Roman"/>
                <a:cs typeface="Times New Roman"/>
              </a:rPr>
              <a:t>thù. 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việc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đứt".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dự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chọn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“khéo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  </a:t>
            </a:r>
            <a:r>
              <a:rPr sz="1800" spc="-5" dirty="0">
                <a:latin typeface="Times New Roman"/>
                <a:cs typeface="Times New Roman"/>
              </a:rPr>
              <a:t>“đẹp việc </a:t>
            </a:r>
            <a:r>
              <a:rPr sz="1800" dirty="0">
                <a:latin typeface="Times New Roman"/>
                <a:cs typeface="Times New Roman"/>
              </a:rPr>
              <a:t>bình đao”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5" dirty="0">
                <a:latin typeface="Times New Roman"/>
                <a:cs typeface="Times New Roman"/>
              </a:rPr>
              <a:t>Ngô </a:t>
            </a:r>
            <a:r>
              <a:rPr sz="1800" spc="5" dirty="0">
                <a:latin typeface="Times New Roman"/>
                <a:cs typeface="Times New Roman"/>
              </a:rPr>
              <a:t>Thời </a:t>
            </a:r>
            <a:r>
              <a:rPr sz="1800" spc="-10" dirty="0">
                <a:latin typeface="Times New Roman"/>
                <a:cs typeface="Times New Roman"/>
              </a:rPr>
              <a:t>Nhậm.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nghĩ </a:t>
            </a:r>
            <a:r>
              <a:rPr sz="1800" spc="-5" dirty="0">
                <a:latin typeface="Times New Roman"/>
                <a:cs typeface="Times New Roman"/>
              </a:rPr>
              <a:t>của vua </a:t>
            </a:r>
            <a:r>
              <a:rPr sz="1800" dirty="0">
                <a:latin typeface="Times New Roman"/>
                <a:cs typeface="Times New Roman"/>
              </a:rPr>
              <a:t>Quang </a:t>
            </a:r>
            <a:r>
              <a:rPr sz="1800" spc="-5" dirty="0">
                <a:latin typeface="Times New Roman"/>
                <a:cs typeface="Times New Roman"/>
              </a:rPr>
              <a:t>Trung, </a:t>
            </a:r>
            <a:r>
              <a:rPr sz="1800" dirty="0">
                <a:latin typeface="Times New Roman"/>
                <a:cs typeface="Times New Roman"/>
              </a:rPr>
              <a:t>ta  thấy </a:t>
            </a:r>
            <a:r>
              <a:rPr sz="1800" spc="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nhìn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dirty="0">
                <a:latin typeface="Times New Roman"/>
                <a:cs typeface="Times New Roman"/>
              </a:rPr>
              <a:t>trông </a:t>
            </a:r>
            <a:r>
              <a:rPr sz="1800" spc="5" dirty="0">
                <a:latin typeface="Times New Roman"/>
                <a:cs typeface="Times New Roman"/>
              </a:rPr>
              <a:t>rộng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còn hết lòng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dân. Ông không </a:t>
            </a:r>
            <a:r>
              <a:rPr sz="1800" spc="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dân phải  </a:t>
            </a:r>
            <a:r>
              <a:rPr sz="1800" spc="-5" dirty="0">
                <a:latin typeface="Times New Roman"/>
                <a:cs typeface="Times New Roman"/>
              </a:rPr>
              <a:t>luôn </a:t>
            </a:r>
            <a:r>
              <a:rPr sz="1800" spc="-10" dirty="0">
                <a:latin typeface="Times New Roman"/>
                <a:cs typeface="Times New Roman"/>
              </a:rPr>
              <a:t>luôn </a:t>
            </a:r>
            <a:r>
              <a:rPr sz="1800" spc="-5" dirty="0">
                <a:latin typeface="Times New Roman"/>
                <a:cs typeface="Times New Roman"/>
              </a:rPr>
              <a:t>chịu cảnh </a:t>
            </a:r>
            <a:r>
              <a:rPr sz="1800" dirty="0">
                <a:latin typeface="Times New Roman"/>
                <a:cs typeface="Times New Roman"/>
              </a:rPr>
              <a:t>bình đao </a:t>
            </a:r>
            <a:r>
              <a:rPr sz="1800" spc="-5" dirty="0">
                <a:latin typeface="Times New Roman"/>
                <a:cs typeface="Times New Roman"/>
              </a:rPr>
              <a:t>xương </a:t>
            </a:r>
            <a:r>
              <a:rPr sz="1800" dirty="0">
                <a:latin typeface="Times New Roman"/>
                <a:cs typeface="Times New Roman"/>
              </a:rPr>
              <a:t>rơi </a:t>
            </a:r>
            <a:r>
              <a:rPr sz="1800" spc="-15" dirty="0">
                <a:latin typeface="Times New Roman"/>
                <a:cs typeface="Times New Roman"/>
              </a:rPr>
              <a:t>máu </a:t>
            </a:r>
            <a:r>
              <a:rPr sz="1800" spc="-5" dirty="0">
                <a:latin typeface="Times New Roman"/>
                <a:cs typeface="Times New Roman"/>
              </a:rPr>
              <a:t>chảy.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khi tiến quân ông, cũng </a:t>
            </a:r>
            <a:r>
              <a:rPr sz="1800" dirty="0">
                <a:latin typeface="Times New Roman"/>
                <a:cs typeface="Times New Roman"/>
              </a:rPr>
              <a:t>chọn 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tránh cho quân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spc="10" dirty="0">
                <a:latin typeface="Times New Roman"/>
                <a:cs typeface="Times New Roman"/>
              </a:rPr>
              <a:t>đỡ </a:t>
            </a:r>
            <a:r>
              <a:rPr sz="1800" spc="-5" dirty="0">
                <a:latin typeface="Times New Roman"/>
                <a:cs typeface="Times New Roman"/>
              </a:rPr>
              <a:t>phải tổn </a:t>
            </a:r>
            <a:r>
              <a:rPr sz="1800" dirty="0">
                <a:latin typeface="Times New Roman"/>
                <a:cs typeface="Times New Roman"/>
              </a:rPr>
              <a:t>thất: </a:t>
            </a:r>
            <a:r>
              <a:rPr sz="1800" spc="-5" dirty="0">
                <a:latin typeface="Times New Roman"/>
                <a:cs typeface="Times New Roman"/>
              </a:rPr>
              <a:t>“Vua truyền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10" dirty="0">
                <a:latin typeface="Times New Roman"/>
                <a:cs typeface="Times New Roman"/>
              </a:rPr>
              <a:t>sáu </a:t>
            </a:r>
            <a:r>
              <a:rPr sz="1800" dirty="0">
                <a:latin typeface="Times New Roman"/>
                <a:cs typeface="Times New Roman"/>
              </a:rPr>
              <a:t>chục </a:t>
            </a:r>
            <a:r>
              <a:rPr sz="1800" spc="5" dirty="0">
                <a:latin typeface="Times New Roman"/>
                <a:cs typeface="Times New Roman"/>
              </a:rPr>
              <a:t>tấm</a:t>
            </a:r>
            <a:r>
              <a:rPr sz="1800" spc="-3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ván, cứ ghép </a:t>
            </a:r>
            <a:r>
              <a:rPr sz="1800" dirty="0">
                <a:latin typeface="Times New Roman"/>
                <a:cs typeface="Times New Roman"/>
              </a:rPr>
              <a:t>liền </a:t>
            </a:r>
            <a:r>
              <a:rPr sz="1800" spc="5" dirty="0">
                <a:latin typeface="Times New Roman"/>
                <a:cs typeface="Times New Roman"/>
              </a:rPr>
              <a:t>ba  </a:t>
            </a:r>
            <a:r>
              <a:rPr sz="1800" spc="-5" dirty="0">
                <a:latin typeface="Times New Roman"/>
                <a:cs typeface="Times New Roman"/>
              </a:rPr>
              <a:t>tấm </a:t>
            </a:r>
            <a:r>
              <a:rPr sz="1800" spc="5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bức, bên </a:t>
            </a:r>
            <a:r>
              <a:rPr sz="1800" spc="-5" dirty="0">
                <a:latin typeface="Times New Roman"/>
                <a:cs typeface="Times New Roman"/>
              </a:rPr>
              <a:t>ngoài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5" dirty="0">
                <a:latin typeface="Times New Roman"/>
                <a:cs typeface="Times New Roman"/>
              </a:rPr>
              <a:t>rơm </a:t>
            </a:r>
            <a:r>
              <a:rPr sz="1800" dirty="0">
                <a:latin typeface="Times New Roman"/>
                <a:cs typeface="Times New Roman"/>
              </a:rPr>
              <a:t>dấp nước phủ </a:t>
            </a:r>
            <a:r>
              <a:rPr sz="1800" spc="-5" dirty="0">
                <a:latin typeface="Times New Roman"/>
                <a:cs typeface="Times New Roman"/>
              </a:rPr>
              <a:t>kín. </a:t>
            </a:r>
            <a:r>
              <a:rPr sz="1800" spc="-10" dirty="0">
                <a:latin typeface="Times New Roman"/>
                <a:cs typeface="Times New Roman"/>
              </a:rPr>
              <a:t>Quân Thanh </a:t>
            </a:r>
            <a:r>
              <a:rPr sz="1800" dirty="0">
                <a:latin typeface="Times New Roman"/>
                <a:cs typeface="Times New Roman"/>
              </a:rPr>
              <a:t>nổ </a:t>
            </a:r>
            <a:r>
              <a:rPr sz="1800" spc="-5" dirty="0">
                <a:latin typeface="Times New Roman"/>
                <a:cs typeface="Times New Roman"/>
              </a:rPr>
              <a:t>súng bắn </a:t>
            </a:r>
            <a:r>
              <a:rPr sz="1800" dirty="0">
                <a:latin typeface="Times New Roman"/>
                <a:cs typeface="Times New Roman"/>
              </a:rPr>
              <a:t>ra chẳng  trúng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nào </a:t>
            </a:r>
            <a:r>
              <a:rPr sz="1800" spc="-5" dirty="0">
                <a:latin typeface="Times New Roman"/>
                <a:cs typeface="Times New Roman"/>
              </a:rPr>
              <a:t>cả”. Đó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cái giỏi, </a:t>
            </a:r>
            <a:r>
              <a:rPr sz="1800" dirty="0">
                <a:latin typeface="Times New Roman"/>
                <a:cs typeface="Times New Roman"/>
              </a:rPr>
              <a:t>cũng là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cầm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715" cy="2077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9560" algn="just">
              <a:lnSpc>
                <a:spcPct val="124700"/>
              </a:lnSpc>
              <a:spcBef>
                <a:spcPts val="95"/>
              </a:spcBef>
            </a:pPr>
            <a:r>
              <a:rPr sz="1800" spc="-1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thuật lại việc </a:t>
            </a:r>
            <a:r>
              <a:rPr sz="1800" dirty="0">
                <a:latin typeface="Times New Roman"/>
                <a:cs typeface="Times New Roman"/>
              </a:rPr>
              <a:t>Quang Trung </a:t>
            </a:r>
            <a:r>
              <a:rPr sz="1800" spc="5" dirty="0">
                <a:latin typeface="Times New Roman"/>
                <a:cs typeface="Times New Roman"/>
              </a:rPr>
              <a:t>đại phá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10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hồi thứ </a:t>
            </a:r>
            <a:r>
              <a:rPr sz="1800" spc="-10" dirty="0">
                <a:latin typeface="Times New Roman"/>
                <a:cs typeface="Times New Roman"/>
              </a:rPr>
              <a:t>mười </a:t>
            </a:r>
            <a:r>
              <a:rPr sz="1800" dirty="0">
                <a:latin typeface="Times New Roman"/>
                <a:cs typeface="Times New Roman"/>
              </a:rPr>
              <a:t>bốn </a:t>
            </a:r>
            <a:r>
              <a:rPr sz="1800" spc="-5" dirty="0">
                <a:latin typeface="Times New Roman"/>
                <a:cs typeface="Times New Roman"/>
              </a:rPr>
              <a:t>“Hoàng 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nhất </a:t>
            </a:r>
            <a:r>
              <a:rPr sz="1800" spc="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chí” của </a:t>
            </a:r>
            <a:r>
              <a:rPr sz="1800" spc="5" dirty="0">
                <a:latin typeface="Times New Roman"/>
                <a:cs typeface="Times New Roman"/>
              </a:rPr>
              <a:t>nhóm </a:t>
            </a:r>
            <a:r>
              <a:rPr sz="1800" dirty="0">
                <a:latin typeface="Times New Roman"/>
                <a:cs typeface="Times New Roman"/>
              </a:rPr>
              <a:t>Ngô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phái </a:t>
            </a:r>
            <a:r>
              <a:rPr sz="1800" spc="10" dirty="0">
                <a:latin typeface="Times New Roman"/>
                <a:cs typeface="Times New Roman"/>
              </a:rPr>
              <a:t>hết </a:t>
            </a:r>
            <a:r>
              <a:rPr sz="1800" dirty="0">
                <a:latin typeface="Times New Roman"/>
                <a:cs typeface="Times New Roman"/>
              </a:rPr>
              <a:t>sức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động. Qua </a:t>
            </a:r>
            <a:r>
              <a:rPr sz="1800" spc="5" dirty="0">
                <a:latin typeface="Times New Roman"/>
                <a:cs typeface="Times New Roman"/>
              </a:rPr>
              <a:t>đó, người đọc </a:t>
            </a:r>
            <a:r>
              <a:rPr sz="1800" spc="-5" dirty="0">
                <a:latin typeface="Times New Roman"/>
                <a:cs typeface="Times New Roman"/>
              </a:rPr>
              <a:t>có  </a:t>
            </a:r>
            <a:r>
              <a:rPr sz="1800" dirty="0">
                <a:latin typeface="Times New Roman"/>
                <a:cs typeface="Times New Roman"/>
              </a:rPr>
              <a:t>thể hình dung được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-5" dirty="0">
                <a:latin typeface="Times New Roman"/>
                <a:cs typeface="Times New Roman"/>
              </a:rPr>
              <a:t>áo vải. Quang </a:t>
            </a:r>
            <a:r>
              <a:rPr sz="1800" dirty="0">
                <a:latin typeface="Times New Roman"/>
                <a:cs typeface="Times New Roman"/>
              </a:rPr>
              <a:t>Trung </a:t>
            </a:r>
            <a:r>
              <a:rPr sz="1800" spc="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chỉ là </a:t>
            </a:r>
            <a:r>
              <a:rPr sz="1800" spc="5" dirty="0">
                <a:latin typeface="Times New Roman"/>
                <a:cs typeface="Times New Roman"/>
              </a:rPr>
              <a:t>nhà 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5" dirty="0">
                <a:latin typeface="Times New Roman"/>
                <a:cs typeface="Times New Roman"/>
              </a:rPr>
              <a:t>sự thiên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-5" dirty="0">
                <a:latin typeface="Times New Roman"/>
                <a:cs typeface="Times New Roman"/>
              </a:rPr>
              <a:t>“xuất quỷ, </a:t>
            </a:r>
            <a:r>
              <a:rPr sz="1800" spc="5" dirty="0">
                <a:latin typeface="Times New Roman"/>
                <a:cs typeface="Times New Roman"/>
              </a:rPr>
              <a:t>nhập </a:t>
            </a:r>
            <a:r>
              <a:rPr sz="1800" dirty="0">
                <a:latin typeface="Times New Roman"/>
                <a:cs typeface="Times New Roman"/>
              </a:rPr>
              <a:t>thần” </a:t>
            </a:r>
            <a:r>
              <a:rPr sz="1800" spc="-20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còn 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vị </a:t>
            </a:r>
            <a:r>
              <a:rPr sz="1800" dirty="0">
                <a:latin typeface="Times New Roman"/>
                <a:cs typeface="Times New Roman"/>
              </a:rPr>
              <a:t>tướng giàu </a:t>
            </a:r>
            <a:r>
              <a:rPr sz="1800" spc="5" dirty="0">
                <a:latin typeface="Times New Roman"/>
                <a:cs typeface="Times New Roman"/>
              </a:rPr>
              <a:t>lòng </a:t>
            </a:r>
            <a:r>
              <a:rPr sz="1800" spc="-20" dirty="0">
                <a:latin typeface="Times New Roman"/>
                <a:cs typeface="Times New Roman"/>
              </a:rPr>
              <a:t>yêu </a:t>
            </a:r>
            <a:r>
              <a:rPr sz="1800" spc="5" dirty="0">
                <a:latin typeface="Times New Roman"/>
                <a:cs typeface="Times New Roman"/>
              </a:rPr>
              <a:t>nước,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ý  thức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sâu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là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ảnh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hèn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nhát.  Quang Trung </a:t>
            </a:r>
            <a:r>
              <a:rPr sz="1800" spc="-15" dirty="0">
                <a:latin typeface="Times New Roman"/>
                <a:cs typeface="Times New Roman"/>
              </a:rPr>
              <a:t>mãi mãi </a:t>
            </a:r>
            <a:r>
              <a:rPr sz="1800" spc="10" dirty="0">
                <a:latin typeface="Times New Roman"/>
                <a:cs typeface="Times New Roman"/>
              </a:rPr>
              <a:t>được </a:t>
            </a:r>
            <a:r>
              <a:rPr sz="1800" spc="-10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kính </a:t>
            </a:r>
            <a:r>
              <a:rPr sz="1800" dirty="0">
                <a:latin typeface="Times New Roman"/>
                <a:cs typeface="Times New Roman"/>
              </a:rPr>
              <a:t>phục, </a:t>
            </a:r>
            <a:r>
              <a:rPr sz="1800" spc="-20" dirty="0">
                <a:latin typeface="Times New Roman"/>
                <a:cs typeface="Times New Roman"/>
              </a:rPr>
              <a:t>yêu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9445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5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lính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“đồng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lực”;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nghiêm.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phủ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dụ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hịch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hàm  </a:t>
            </a:r>
            <a:r>
              <a:rPr sz="1800" spc="-5" dirty="0">
                <a:latin typeface="Times New Roman"/>
                <a:cs typeface="Times New Roman"/>
              </a:rPr>
              <a:t>súc, kích </a:t>
            </a:r>
            <a:r>
              <a:rPr sz="1800" dirty="0">
                <a:latin typeface="Times New Roman"/>
                <a:cs typeface="Times New Roman"/>
              </a:rPr>
              <a:t>thích lòng </a:t>
            </a:r>
            <a:r>
              <a:rPr sz="1800" spc="-20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nước, </a:t>
            </a:r>
            <a:r>
              <a:rPr sz="1800" spc="-10" dirty="0">
                <a:latin typeface="Times New Roman"/>
                <a:cs typeface="Times New Roman"/>
              </a:rPr>
              <a:t>truyền </a:t>
            </a:r>
            <a:r>
              <a:rPr sz="1800" dirty="0">
                <a:latin typeface="Times New Roman"/>
                <a:cs typeface="Times New Roman"/>
              </a:rPr>
              <a:t>thống anh hùng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tộc, như âm vang </a:t>
            </a:r>
            <a:r>
              <a:rPr sz="1800" spc="5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thơ  “thần”, “Hịch </a:t>
            </a:r>
            <a:r>
              <a:rPr sz="1800" dirty="0">
                <a:latin typeface="Times New Roman"/>
                <a:cs typeface="Times New Roman"/>
              </a:rPr>
              <a:t>tướng </a:t>
            </a:r>
            <a:r>
              <a:rPr sz="1800" spc="-5" dirty="0">
                <a:latin typeface="Times New Roman"/>
                <a:cs typeface="Times New Roman"/>
              </a:rPr>
              <a:t>sĩ”, “Bình </a:t>
            </a:r>
            <a:r>
              <a:rPr sz="1800" spc="-15" dirty="0">
                <a:latin typeface="Times New Roman"/>
                <a:cs typeface="Times New Roman"/>
              </a:rPr>
              <a:t>Ngô </a:t>
            </a:r>
            <a:r>
              <a:rPr sz="1800" spc="5" dirty="0">
                <a:latin typeface="Times New Roman"/>
                <a:cs typeface="Times New Roman"/>
              </a:rPr>
              <a:t>đại </a:t>
            </a:r>
            <a:r>
              <a:rPr sz="1800" spc="-5" dirty="0">
                <a:latin typeface="Times New Roman"/>
                <a:cs typeface="Times New Roman"/>
              </a:rPr>
              <a:t>cáo”. Đó </a:t>
            </a:r>
            <a:r>
              <a:rPr sz="1800" dirty="0">
                <a:latin typeface="Times New Roman"/>
                <a:cs typeface="Times New Roman"/>
              </a:rPr>
              <a:t>còn là </a:t>
            </a:r>
            <a:r>
              <a:rPr sz="1800" spc="-5" dirty="0">
                <a:latin typeface="Times New Roman"/>
                <a:cs typeface="Times New Roman"/>
              </a:rPr>
              <a:t>sự sáng </a:t>
            </a:r>
            <a:r>
              <a:rPr sz="1800" spc="-10" dirty="0">
                <a:latin typeface="Times New Roman"/>
                <a:cs typeface="Times New Roman"/>
              </a:rPr>
              <a:t>suốt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xét </a:t>
            </a:r>
            <a:r>
              <a:rPr sz="1800" spc="-5" dirty="0">
                <a:latin typeface="Times New Roman"/>
                <a:cs typeface="Times New Roman"/>
              </a:rPr>
              <a:t>đoán 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dùng </a:t>
            </a:r>
            <a:r>
              <a:rPr sz="1800" spc="-5" dirty="0">
                <a:latin typeface="Times New Roman"/>
                <a:cs typeface="Times New Roman"/>
              </a:rPr>
              <a:t>người, thể </a:t>
            </a:r>
            <a:r>
              <a:rPr sz="1800" spc="-1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xử trí với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tướng ở </a:t>
            </a:r>
            <a:r>
              <a:rPr sz="1800" spc="-10" dirty="0">
                <a:latin typeface="Times New Roman"/>
                <a:cs typeface="Times New Roman"/>
              </a:rPr>
              <a:t>Tam </a:t>
            </a:r>
            <a:r>
              <a:rPr sz="1800" dirty="0">
                <a:latin typeface="Times New Roman"/>
                <a:cs typeface="Times New Roman"/>
              </a:rPr>
              <a:t>Điệp. Ông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hiểu tướng </a:t>
            </a:r>
            <a:r>
              <a:rPr sz="1800" spc="-5" dirty="0">
                <a:latin typeface="Times New Roman"/>
                <a:cs typeface="Times New Roman"/>
              </a:rPr>
              <a:t>sĩ,  khen </a:t>
            </a:r>
            <a:r>
              <a:rPr sz="1800" dirty="0">
                <a:latin typeface="Times New Roman"/>
                <a:cs typeface="Times New Roman"/>
              </a:rPr>
              <a:t>chê đúng người đúng </a:t>
            </a:r>
            <a:r>
              <a:rPr sz="1800" spc="-5" dirty="0">
                <a:latin typeface="Times New Roman"/>
                <a:cs typeface="Times New Roman"/>
              </a:rPr>
              <a:t>việc, ân </a:t>
            </a:r>
            <a:r>
              <a:rPr sz="1800" spc="5" dirty="0">
                <a:latin typeface="Times New Roman"/>
                <a:cs typeface="Times New Roman"/>
              </a:rPr>
              <a:t>uy </a:t>
            </a:r>
            <a:r>
              <a:rPr sz="1800" spc="-5" dirty="0">
                <a:latin typeface="Times New Roman"/>
                <a:cs typeface="Times New Roman"/>
              </a:rPr>
              <a:t>rạch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ròi.</a:t>
            </a:r>
          </a:p>
          <a:p>
            <a:pPr marL="12700" marR="5080" algn="just">
              <a:lnSpc>
                <a:spcPct val="124500"/>
              </a:lnSpc>
              <a:spcBef>
                <a:spcPts val="25"/>
              </a:spcBef>
              <a:buChar char="-"/>
              <a:tabLst>
                <a:tab pos="140970" algn="l"/>
              </a:tabLst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Đó</a:t>
            </a:r>
            <a:r>
              <a:rPr sz="1800" b="1" i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còn</a:t>
            </a:r>
            <a:r>
              <a:rPr sz="1800" b="1" i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là</a:t>
            </a:r>
            <a:r>
              <a:rPr sz="1800" b="1" i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</a:t>
            </a:r>
            <a:r>
              <a:rPr sz="1800" b="1" i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người</a:t>
            </a:r>
            <a:r>
              <a:rPr sz="1800" b="1" i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có</a:t>
            </a:r>
            <a:r>
              <a:rPr sz="1800" b="1" i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i="1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chí</a:t>
            </a:r>
            <a:r>
              <a:rPr sz="1800" b="1" i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quyết</a:t>
            </a:r>
            <a:r>
              <a:rPr sz="1800" b="1" i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thắng</a:t>
            </a:r>
            <a:r>
              <a:rPr sz="1800" b="1" i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và</a:t>
            </a:r>
            <a:r>
              <a:rPr sz="1800" b="1" i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tầm</a:t>
            </a:r>
            <a:r>
              <a:rPr sz="1800" b="1" i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nhìn</a:t>
            </a:r>
            <a:r>
              <a:rPr sz="1800" b="1" i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xa</a:t>
            </a:r>
            <a:r>
              <a:rPr sz="1800" b="1" i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trông</a:t>
            </a:r>
            <a:r>
              <a:rPr sz="1800" b="1" i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rộng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Vua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 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định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 </a:t>
            </a:r>
            <a:r>
              <a:rPr sz="1800" spc="-5" dirty="0">
                <a:latin typeface="Times New Roman"/>
                <a:cs typeface="Times New Roman"/>
              </a:rPr>
              <a:t>thắng.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5" dirty="0">
                <a:latin typeface="Times New Roman"/>
                <a:cs typeface="Times New Roman"/>
              </a:rPr>
              <a:t> việc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sẵn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hoạch</a:t>
            </a:r>
            <a:r>
              <a:rPr sz="1800" spc="-10" dirty="0">
                <a:latin typeface="Times New Roman"/>
                <a:cs typeface="Times New Roman"/>
              </a:rPr>
              <a:t> sau </a:t>
            </a:r>
            <a:r>
              <a:rPr sz="1800" spc="-5" dirty="0">
                <a:latin typeface="Times New Roman"/>
                <a:cs typeface="Times New Roman"/>
              </a:rPr>
              <a:t>chiến  thắng,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giặc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“việc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đao”,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yên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ổn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  </a:t>
            </a:r>
            <a:r>
              <a:rPr sz="1800" dirty="0">
                <a:latin typeface="Times New Roman"/>
                <a:cs typeface="Times New Roman"/>
              </a:rPr>
              <a:t>nuôi </a:t>
            </a:r>
            <a:r>
              <a:rPr sz="1800" spc="-5" dirty="0">
                <a:latin typeface="Times New Roman"/>
                <a:cs typeface="Times New Roman"/>
              </a:rPr>
              <a:t>dưỡng </a:t>
            </a:r>
            <a:r>
              <a:rPr sz="1800" dirty="0">
                <a:latin typeface="Times New Roman"/>
                <a:cs typeface="Times New Roman"/>
              </a:rPr>
              <a:t>lực </a:t>
            </a:r>
            <a:r>
              <a:rPr sz="1800" spc="-5" dirty="0">
                <a:latin typeface="Times New Roman"/>
                <a:cs typeface="Times New Roman"/>
              </a:rPr>
              <a:t>lượng”,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hòa </a:t>
            </a:r>
            <a:r>
              <a:rPr sz="1800" spc="-10" dirty="0">
                <a:latin typeface="Times New Roman"/>
                <a:cs typeface="Times New Roman"/>
              </a:rPr>
              <a:t>bình và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spc="5" dirty="0">
                <a:latin typeface="Times New Roman"/>
                <a:cs typeface="Times New Roman"/>
              </a:rPr>
              <a:t>triển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dân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buChar char="-"/>
              <a:tabLst>
                <a:tab pos="156210" algn="l"/>
              </a:tabLst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Đặc biệt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Nguyễn Huệ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là </a:t>
            </a:r>
            <a:r>
              <a:rPr sz="18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bậc kì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tài về </a:t>
            </a:r>
            <a:r>
              <a:rPr sz="18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quân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: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dirty="0">
                <a:latin typeface="Times New Roman"/>
                <a:cs typeface="Times New Roman"/>
              </a:rPr>
              <a:t>thân </a:t>
            </a:r>
            <a:r>
              <a:rPr sz="1800" spc="-5" dirty="0">
                <a:latin typeface="Times New Roman"/>
                <a:cs typeface="Times New Roman"/>
              </a:rPr>
              <a:t>chinh </a:t>
            </a:r>
            <a:r>
              <a:rPr sz="1800" dirty="0">
                <a:latin typeface="Times New Roman"/>
                <a:cs typeface="Times New Roman"/>
              </a:rPr>
              <a:t>cầm quân,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spc="-10" dirty="0">
                <a:latin typeface="Times New Roman"/>
                <a:cs typeface="Times New Roman"/>
              </a:rPr>
              <a:t>mình  </a:t>
            </a:r>
            <a:r>
              <a:rPr sz="1800" spc="5" dirty="0">
                <a:latin typeface="Times New Roman"/>
                <a:cs typeface="Times New Roman"/>
              </a:rPr>
              <a:t>đốc </a:t>
            </a:r>
            <a:r>
              <a:rPr sz="1800" spc="-10" dirty="0">
                <a:latin typeface="Times New Roman"/>
                <a:cs typeface="Times New Roman"/>
              </a:rPr>
              <a:t>suất </a:t>
            </a:r>
            <a:r>
              <a:rPr sz="1800" spc="-5" dirty="0">
                <a:latin typeface="Times New Roman"/>
                <a:cs typeface="Times New Roman"/>
              </a:rPr>
              <a:t>việc quân, </a:t>
            </a:r>
            <a:r>
              <a:rPr sz="1800" spc="-15" dirty="0">
                <a:latin typeface="Times New Roman"/>
                <a:cs typeface="Times New Roman"/>
              </a:rPr>
              <a:t>tổ </a:t>
            </a:r>
            <a:r>
              <a:rPr sz="1800" dirty="0">
                <a:latin typeface="Times New Roman"/>
                <a:cs typeface="Times New Roman"/>
              </a:rPr>
              <a:t>chức chiến dịch </a:t>
            </a:r>
            <a:r>
              <a:rPr sz="1800" spc="-5" dirty="0">
                <a:latin typeface="Times New Roman"/>
                <a:cs typeface="Times New Roman"/>
              </a:rPr>
              <a:t>với cuộc hành quân thần </a:t>
            </a:r>
            <a:r>
              <a:rPr sz="1800" spc="5" dirty="0">
                <a:latin typeface="Times New Roman"/>
                <a:cs typeface="Times New Roman"/>
              </a:rPr>
              <a:t>tốc nổi </a:t>
            </a:r>
            <a:r>
              <a:rPr sz="1800" dirty="0">
                <a:latin typeface="Times New Roman"/>
                <a:cs typeface="Times New Roman"/>
              </a:rPr>
              <a:t>tiếng trong </a:t>
            </a:r>
            <a:r>
              <a:rPr sz="1800" spc="-10" dirty="0">
                <a:latin typeface="Times New Roman"/>
                <a:cs typeface="Times New Roman"/>
              </a:rPr>
              <a:t>lịch sử. 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25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Chạp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 (Huế),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Tam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30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25"/>
              </a:spcBef>
            </a:pPr>
            <a:r>
              <a:rPr sz="1800" dirty="0">
                <a:latin typeface="Times New Roman"/>
                <a:cs typeface="Times New Roman"/>
              </a:rPr>
              <a:t>tháng Chạp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“lập tức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đường”, </a:t>
            </a:r>
            <a:r>
              <a:rPr sz="1800" dirty="0">
                <a:latin typeface="Times New Roman"/>
                <a:cs typeface="Times New Roman"/>
              </a:rPr>
              <a:t>tiến ra </a:t>
            </a:r>
            <a:r>
              <a:rPr sz="1800" spc="-5" dirty="0">
                <a:latin typeface="Times New Roman"/>
                <a:cs typeface="Times New Roman"/>
              </a:rPr>
              <a:t>Thăng Long. Tất cả </a:t>
            </a:r>
            <a:r>
              <a:rPr sz="1800" dirty="0">
                <a:latin typeface="Times New Roman"/>
                <a:cs typeface="Times New Roman"/>
              </a:rPr>
              <a:t>đều là </a:t>
            </a:r>
            <a:r>
              <a:rPr sz="1800" spc="5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bộ. </a:t>
            </a:r>
            <a:r>
              <a:rPr sz="1800" spc="-10" dirty="0">
                <a:latin typeface="Times New Roman"/>
                <a:cs typeface="Times New Roman"/>
              </a:rPr>
              <a:t>Từ Tam </a:t>
            </a:r>
            <a:r>
              <a:rPr sz="1800" dirty="0">
                <a:latin typeface="Times New Roman"/>
                <a:cs typeface="Times New Roman"/>
              </a:rPr>
              <a:t>Điệp  trở </a:t>
            </a:r>
            <a:r>
              <a:rPr sz="1800" spc="-5" dirty="0">
                <a:latin typeface="Times New Roman"/>
                <a:cs typeface="Times New Roman"/>
              </a:rPr>
              <a:t>ra, vừa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vừa đánh </a:t>
            </a:r>
            <a:r>
              <a:rPr sz="1800" spc="-10" dirty="0">
                <a:latin typeface="Times New Roman"/>
                <a:cs typeface="Times New Roman"/>
              </a:rPr>
              <a:t>giặc, </a:t>
            </a:r>
            <a:r>
              <a:rPr sz="1800" spc="-5" dirty="0">
                <a:latin typeface="Times New Roman"/>
                <a:cs typeface="Times New Roman"/>
              </a:rPr>
              <a:t>giữ </a:t>
            </a:r>
            <a:r>
              <a:rPr sz="1800" dirty="0">
                <a:latin typeface="Times New Roman"/>
                <a:cs typeface="Times New Roman"/>
              </a:rPr>
              <a:t>í </a:t>
            </a:r>
            <a:r>
              <a:rPr sz="1800" spc="-10" dirty="0">
                <a:latin typeface="Times New Roman"/>
                <a:cs typeface="Times New Roman"/>
              </a:rPr>
              <a:t>mật, </a:t>
            </a:r>
            <a:r>
              <a:rPr sz="1800" dirty="0">
                <a:latin typeface="Times New Roman"/>
                <a:cs typeface="Times New Roman"/>
              </a:rPr>
              <a:t>bất ngờ. </a:t>
            </a:r>
            <a:r>
              <a:rPr sz="1800" spc="-5" dirty="0">
                <a:latin typeface="Times New Roman"/>
                <a:cs typeface="Times New Roman"/>
              </a:rPr>
              <a:t>Hành quân </a:t>
            </a:r>
            <a:r>
              <a:rPr sz="1800" spc="-10" dirty="0">
                <a:latin typeface="Times New Roman"/>
                <a:cs typeface="Times New Roman"/>
              </a:rPr>
              <a:t>xa </a:t>
            </a:r>
            <a:r>
              <a:rPr sz="1800" spc="-5" dirty="0">
                <a:latin typeface="Times New Roman"/>
                <a:cs typeface="Times New Roman"/>
              </a:rPr>
              <a:t>liên </a:t>
            </a:r>
            <a:r>
              <a:rPr sz="1800" spc="10" dirty="0">
                <a:latin typeface="Times New Roman"/>
                <a:cs typeface="Times New Roman"/>
              </a:rPr>
              <a:t>tục </a:t>
            </a:r>
            <a:r>
              <a:rPr sz="1800" spc="-10" dirty="0">
                <a:latin typeface="Times New Roman"/>
                <a:cs typeface="Times New Roman"/>
              </a:rPr>
              <a:t>và gấp gáp  </a:t>
            </a:r>
            <a:r>
              <a:rPr sz="1800" dirty="0">
                <a:latin typeface="Times New Roman"/>
                <a:cs typeface="Times New Roman"/>
              </a:rPr>
              <a:t>nhưng đội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nhà vua vẫn </a:t>
            </a:r>
            <a:r>
              <a:rPr sz="1800" dirty="0">
                <a:latin typeface="Times New Roman"/>
                <a:cs typeface="Times New Roman"/>
              </a:rPr>
              <a:t>chỉnh tề, đội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đoàn </a:t>
            </a:r>
            <a:r>
              <a:rPr sz="1800" spc="-10" dirty="0">
                <a:latin typeface="Times New Roman"/>
                <a:cs typeface="Times New Roman"/>
              </a:rPr>
              <a:t>lính </a:t>
            </a:r>
            <a:r>
              <a:rPr sz="1800" spc="-5" dirty="0">
                <a:latin typeface="Times New Roman"/>
                <a:cs typeface="Times New Roman"/>
              </a:rPr>
              <a:t>thiện </a:t>
            </a:r>
            <a:r>
              <a:rPr sz="1800" dirty="0">
                <a:latin typeface="Times New Roman"/>
                <a:cs typeface="Times New Roman"/>
              </a:rPr>
              <a:t>chiến  </a:t>
            </a:r>
            <a:r>
              <a:rPr sz="1800" spc="-5" dirty="0">
                <a:latin typeface="Times New Roman"/>
                <a:cs typeface="Times New Roman"/>
              </a:rPr>
              <a:t>(có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mới)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chỉ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huy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trở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thành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mãnh,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080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24600"/>
              </a:lnSpc>
              <a:spcBef>
                <a:spcPts val="100"/>
              </a:spcBef>
            </a:pPr>
            <a:r>
              <a:rPr sz="1800" spc="5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“tướng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lên”,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chớp  nhoáng.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Nổi bật ở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hồi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thứ mười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bốn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là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hình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ảnh </a:t>
            </a:r>
            <a:r>
              <a:rPr sz="18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lẫm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liệt của </a:t>
            </a:r>
            <a:r>
              <a:rPr sz="18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nhà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vua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trong chiến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trận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dirty="0">
                <a:latin typeface="Times New Roman"/>
                <a:cs typeface="Times New Roman"/>
              </a:rPr>
              <a:t>Vua  Quang Trung là tổng </a:t>
            </a:r>
            <a:r>
              <a:rPr sz="1800" spc="-10" dirty="0">
                <a:latin typeface="Times New Roman"/>
                <a:cs typeface="Times New Roman"/>
              </a:rPr>
              <a:t>chỉ </a:t>
            </a:r>
            <a:r>
              <a:rPr sz="1800" spc="5" dirty="0">
                <a:latin typeface="Times New Roman"/>
                <a:cs typeface="Times New Roman"/>
              </a:rPr>
              <a:t>huy </a:t>
            </a:r>
            <a:r>
              <a:rPr sz="1800" spc="-5" dirty="0">
                <a:latin typeface="Times New Roman"/>
                <a:cs typeface="Times New Roman"/>
              </a:rPr>
              <a:t>chiến dịch, hoạch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đường lối chiến lược chiến </a:t>
            </a:r>
            <a:r>
              <a:rPr sz="1800" dirty="0">
                <a:latin typeface="Times New Roman"/>
                <a:cs typeface="Times New Roman"/>
              </a:rPr>
              <a:t>thuật,  tổ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lĩnh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mũi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cưỡi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voi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thúc,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pha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1800" spc="5" dirty="0">
                <a:latin typeface="Times New Roman"/>
                <a:cs typeface="Times New Roman"/>
              </a:rPr>
              <a:t>nơi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trận,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…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Hình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ảnh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lẫm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lưng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voi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huy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mãnh, tài ba, được </a:t>
            </a:r>
            <a:r>
              <a:rPr sz="1800" spc="-5" dirty="0">
                <a:latin typeface="Times New Roman"/>
                <a:cs typeface="Times New Roman"/>
              </a:rPr>
              <a:t>khắc </a:t>
            </a:r>
            <a:r>
              <a:rPr sz="1800" spc="5" dirty="0">
                <a:latin typeface="Times New Roman"/>
                <a:cs typeface="Times New Roman"/>
              </a:rPr>
              <a:t>họa </a:t>
            </a:r>
            <a:r>
              <a:rPr sz="1800" dirty="0">
                <a:latin typeface="Times New Roman"/>
                <a:cs typeface="Times New Roman"/>
              </a:rPr>
              <a:t>nổi </a:t>
            </a:r>
            <a:r>
              <a:rPr sz="1800" spc="-10" dirty="0">
                <a:latin typeface="Times New Roman"/>
                <a:cs typeface="Times New Roman"/>
              </a:rPr>
              <a:t>bật và </a:t>
            </a:r>
            <a:r>
              <a:rPr sz="1800" dirty="0">
                <a:latin typeface="Times New Roman"/>
                <a:cs typeface="Times New Roman"/>
              </a:rPr>
              <a:t>là linh hồn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chiến công </a:t>
            </a:r>
            <a:r>
              <a:rPr sz="1800" spc="-10" dirty="0">
                <a:latin typeface="Times New Roman"/>
                <a:cs typeface="Times New Roman"/>
              </a:rPr>
              <a:t>vĩ </a:t>
            </a:r>
            <a:r>
              <a:rPr sz="1800" dirty="0">
                <a:latin typeface="Times New Roman"/>
                <a:cs typeface="Times New Roman"/>
              </a:rPr>
              <a:t>đại của </a:t>
            </a:r>
            <a:r>
              <a:rPr sz="1800" spc="-10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tộc. </a:t>
            </a:r>
            <a:r>
              <a:rPr sz="1800" spc="-10" dirty="0">
                <a:latin typeface="Times New Roman"/>
                <a:cs typeface="Times New Roman"/>
              </a:rPr>
              <a:t>Đây 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Nam.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</a:pPr>
            <a:r>
              <a:rPr sz="1800" dirty="0">
                <a:latin typeface="Wingdings"/>
                <a:cs typeface="Wingdings"/>
              </a:rPr>
              <a:t>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spc="-10" dirty="0">
                <a:latin typeface="Times New Roman"/>
                <a:cs typeface="Times New Roman"/>
              </a:rPr>
              <a:t>mặc </a:t>
            </a:r>
            <a:r>
              <a:rPr sz="1800" spc="5" dirty="0">
                <a:latin typeface="Times New Roman"/>
                <a:cs typeface="Times New Roman"/>
              </a:rPr>
              <a:t>dù </a:t>
            </a:r>
            <a:r>
              <a:rPr sz="1800" spc="-10" dirty="0">
                <a:latin typeface="Times New Roman"/>
                <a:cs typeface="Times New Roman"/>
              </a:rPr>
              <a:t>mang </a:t>
            </a:r>
            <a:r>
              <a:rPr sz="1800" dirty="0">
                <a:latin typeface="Times New Roman"/>
                <a:cs typeface="Times New Roman"/>
              </a:rPr>
              <a:t>tư </a:t>
            </a:r>
            <a:r>
              <a:rPr sz="1800" spc="-5" dirty="0">
                <a:latin typeface="Times New Roman"/>
                <a:cs typeface="Times New Roman"/>
              </a:rPr>
              <a:t>tưởng chính </a:t>
            </a:r>
            <a:r>
              <a:rPr sz="1800" dirty="0">
                <a:latin typeface="Times New Roman"/>
                <a:cs typeface="Times New Roman"/>
              </a:rPr>
              <a:t>thống, trung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10" dirty="0">
                <a:latin typeface="Times New Roman"/>
                <a:cs typeface="Times New Roman"/>
              </a:rPr>
              <a:t>Lê,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thái  </a:t>
            </a:r>
            <a:r>
              <a:rPr sz="1800" spc="5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trọng </a:t>
            </a:r>
            <a:r>
              <a:rPr sz="1800" spc="-5" dirty="0">
                <a:latin typeface="Times New Roman"/>
                <a:cs typeface="Times New Roman"/>
              </a:rPr>
              <a:t>lịch sử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tộc </a:t>
            </a:r>
            <a:r>
              <a:rPr sz="1800" spc="-5" dirty="0">
                <a:latin typeface="Times New Roman"/>
                <a:cs typeface="Times New Roman"/>
              </a:rPr>
              <a:t>cao, </a:t>
            </a:r>
            <a:r>
              <a:rPr sz="1800" spc="10" dirty="0">
                <a:latin typeface="Times New Roman"/>
                <a:cs typeface="Times New Roman"/>
              </a:rPr>
              <a:t>họ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spc="-5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nên những trang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spc="5" dirty="0">
                <a:latin typeface="Times New Roman"/>
                <a:cs typeface="Times New Roman"/>
              </a:rPr>
              <a:t>thực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hay </a:t>
            </a:r>
            <a:r>
              <a:rPr sz="1800" dirty="0">
                <a:latin typeface="Times New Roman"/>
                <a:cs typeface="Times New Roman"/>
              </a:rPr>
              <a:t>về  người anh hùng dân </a:t>
            </a:r>
            <a:r>
              <a:rPr sz="1800" spc="5" dirty="0">
                <a:latin typeface="Times New Roman"/>
                <a:cs typeface="Times New Roman"/>
              </a:rPr>
              <a:t>tộc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Huệ. Mặt khác,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Huệ trong cuộc </a:t>
            </a:r>
            <a:r>
              <a:rPr sz="1800" spc="-5" dirty="0">
                <a:latin typeface="Times New Roman"/>
                <a:cs typeface="Times New Roman"/>
              </a:rPr>
              <a:t>đời thực</a:t>
            </a:r>
            <a:r>
              <a:rPr sz="1800" spc="-20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10" dirty="0">
                <a:latin typeface="Times New Roman"/>
                <a:cs typeface="Times New Roman"/>
              </a:rPr>
              <a:t>ảnh đẹp tiêu </a:t>
            </a:r>
            <a:r>
              <a:rPr sz="1800" spc="-5" dirty="0">
                <a:latin typeface="Times New Roman"/>
                <a:cs typeface="Times New Roman"/>
              </a:rPr>
              <a:t>biểu </a:t>
            </a:r>
            <a:r>
              <a:rPr sz="1800" spc="-1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khí phách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10" dirty="0">
                <a:latin typeface="Times New Roman"/>
                <a:cs typeface="Times New Roman"/>
              </a:rPr>
              <a:t>tộc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tinh thần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chủ </a:t>
            </a:r>
            <a:r>
              <a:rPr sz="1800" dirty="0">
                <a:latin typeface="Times New Roman"/>
                <a:cs typeface="Times New Roman"/>
              </a:rPr>
              <a:t>của nhân dân </a:t>
            </a:r>
            <a:r>
              <a:rPr sz="1800" spc="5" dirty="0">
                <a:latin typeface="Times New Roman"/>
                <a:cs typeface="Times New Roman"/>
              </a:rPr>
              <a:t>đã  </a:t>
            </a:r>
            <a:r>
              <a:rPr sz="1800" spc="-5" dirty="0">
                <a:latin typeface="Times New Roman"/>
                <a:cs typeface="Times New Roman"/>
              </a:rPr>
              <a:t>tạo cảm </a:t>
            </a:r>
            <a:r>
              <a:rPr sz="1800" spc="5" dirty="0">
                <a:latin typeface="Times New Roman"/>
                <a:cs typeface="Times New Roman"/>
              </a:rPr>
              <a:t>hứng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trang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đẹp.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05"/>
              </a:spcBef>
            </a:pPr>
            <a:r>
              <a:rPr sz="1800" b="1" spc="5" dirty="0">
                <a:latin typeface="Times New Roman"/>
                <a:cs typeface="Times New Roman"/>
              </a:rPr>
              <a:t>2. </a:t>
            </a:r>
            <a:r>
              <a:rPr sz="1800" b="1" dirty="0">
                <a:latin typeface="Times New Roman"/>
                <a:cs typeface="Times New Roman"/>
              </a:rPr>
              <a:t>Sự </a:t>
            </a:r>
            <a:r>
              <a:rPr sz="1800" b="1" spc="-5" dirty="0">
                <a:latin typeface="Times New Roman"/>
                <a:cs typeface="Times New Roman"/>
              </a:rPr>
              <a:t>thảm </a:t>
            </a:r>
            <a:r>
              <a:rPr sz="1800" b="1" spc="-15" dirty="0">
                <a:latin typeface="Times New Roman"/>
                <a:cs typeface="Times New Roman"/>
              </a:rPr>
              <a:t>hại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spc="-10" dirty="0">
                <a:latin typeface="Times New Roman"/>
                <a:cs typeface="Times New Roman"/>
              </a:rPr>
              <a:t>quân </a:t>
            </a:r>
            <a:r>
              <a:rPr sz="1800" b="1" spc="-5" dirty="0">
                <a:latin typeface="Times New Roman"/>
                <a:cs typeface="Times New Roman"/>
              </a:rPr>
              <a:t>tướng </a:t>
            </a:r>
            <a:r>
              <a:rPr sz="1800" b="1" spc="-10" dirty="0">
                <a:latin typeface="Times New Roman"/>
                <a:cs typeface="Times New Roman"/>
              </a:rPr>
              <a:t>nhà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Thanh</a:t>
            </a:r>
            <a:endParaRPr sz="1800" dirty="0">
              <a:latin typeface="Times New Roman"/>
              <a:cs typeface="Times New Roman"/>
            </a:endParaRPr>
          </a:p>
          <a:p>
            <a:pPr marL="12700" marR="8890" algn="just">
              <a:lnSpc>
                <a:spcPts val="2690"/>
              </a:lnSpc>
              <a:spcBef>
                <a:spcPts val="1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Quân Thanh </a:t>
            </a:r>
            <a:r>
              <a:rPr sz="1800" spc="-1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spc="-10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Nghị </a:t>
            </a:r>
            <a:r>
              <a:rPr sz="1800" spc="-10" dirty="0">
                <a:latin typeface="Times New Roman"/>
                <a:cs typeface="Times New Roman"/>
              </a:rPr>
              <a:t>cầm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spc="-10" dirty="0">
                <a:latin typeface="Times New Roman"/>
                <a:cs typeface="Times New Roman"/>
              </a:rPr>
              <a:t>kéo vào </a:t>
            </a:r>
            <a:r>
              <a:rPr sz="1800" spc="-5" dirty="0">
                <a:latin typeface="Times New Roman"/>
                <a:cs typeface="Times New Roman"/>
              </a:rPr>
              <a:t>Thăng </a:t>
            </a:r>
            <a:r>
              <a:rPr sz="1800" dirty="0">
                <a:latin typeface="Times New Roman"/>
                <a:cs typeface="Times New Roman"/>
              </a:rPr>
              <a:t>Long một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spc="5" dirty="0">
                <a:latin typeface="Times New Roman"/>
                <a:cs typeface="Times New Roman"/>
              </a:rPr>
              <a:t>dễ </a:t>
            </a:r>
            <a:r>
              <a:rPr sz="1800" spc="-5" dirty="0">
                <a:latin typeface="Times New Roman"/>
                <a:cs typeface="Times New Roman"/>
              </a:rPr>
              <a:t>dàng, Tôn </a:t>
            </a:r>
            <a:r>
              <a:rPr sz="1800" spc="-10" dirty="0">
                <a:latin typeface="Times New Roman"/>
                <a:cs typeface="Times New Roman"/>
              </a:rPr>
              <a:t>Sĩ  </a:t>
            </a:r>
            <a:r>
              <a:rPr sz="1800" spc="-5" dirty="0">
                <a:latin typeface="Times New Roman"/>
                <a:cs typeface="Times New Roman"/>
              </a:rPr>
              <a:t>Nghị </a:t>
            </a:r>
            <a:r>
              <a:rPr sz="1800" spc="-10" dirty="0">
                <a:latin typeface="Times New Roman"/>
                <a:cs typeface="Times New Roman"/>
              </a:rPr>
              <a:t>kéo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5" dirty="0">
                <a:latin typeface="Times New Roman"/>
                <a:cs typeface="Times New Roman"/>
              </a:rPr>
              <a:t>sang </a:t>
            </a:r>
            <a:r>
              <a:rPr sz="1800" spc="-20" dirty="0">
                <a:latin typeface="Times New Roman"/>
                <a:cs typeface="Times New Roman"/>
              </a:rPr>
              <a:t>An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5" dirty="0">
                <a:latin typeface="Times New Roman"/>
                <a:cs typeface="Times New Roman"/>
              </a:rPr>
              <a:t>nhằm </a:t>
            </a:r>
            <a:r>
              <a:rPr sz="1800" dirty="0">
                <a:latin typeface="Times New Roman"/>
                <a:cs typeface="Times New Roman"/>
              </a:rPr>
              <a:t>lợi ích </a:t>
            </a:r>
            <a:r>
              <a:rPr sz="1800" spc="-5" dirty="0">
                <a:latin typeface="Times New Roman"/>
                <a:cs typeface="Times New Roman"/>
              </a:rPr>
              <a:t>riêng,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muốn </a:t>
            </a:r>
            <a:r>
              <a:rPr sz="1800" spc="-5" dirty="0">
                <a:latin typeface="Times New Roman"/>
                <a:cs typeface="Times New Roman"/>
              </a:rPr>
              <a:t>tốn nhiều xương </a:t>
            </a:r>
            <a:r>
              <a:rPr sz="1800" spc="-10" dirty="0">
                <a:latin typeface="Times New Roman"/>
                <a:cs typeface="Times New Roman"/>
              </a:rPr>
              <a:t>máu, 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“chỉ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lảng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vảng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sông,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thế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dọa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mà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thôi”,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8809" cy="583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5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lấy.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tướng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 biết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hình thực </a:t>
            </a:r>
            <a:r>
              <a:rPr sz="1800" spc="-10" dirty="0">
                <a:latin typeface="Times New Roman"/>
                <a:cs typeface="Times New Roman"/>
              </a:rPr>
              <a:t>hư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sao,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kiêu căng,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spc="-10" dirty="0">
                <a:latin typeface="Times New Roman"/>
                <a:cs typeface="Times New Roman"/>
              </a:rPr>
              <a:t>mãn, </a:t>
            </a:r>
            <a:r>
              <a:rPr sz="1800" dirty="0">
                <a:latin typeface="Times New Roman"/>
                <a:cs typeface="Times New Roman"/>
              </a:rPr>
              <a:t>chủ quan </a:t>
            </a:r>
            <a:r>
              <a:rPr sz="1800" spc="-5" dirty="0">
                <a:latin typeface="Times New Roman"/>
                <a:cs typeface="Times New Roman"/>
              </a:rPr>
              <a:t>khinh </a:t>
            </a:r>
            <a:r>
              <a:rPr sz="1800" dirty="0">
                <a:latin typeface="Times New Roman"/>
                <a:cs typeface="Times New Roman"/>
              </a:rPr>
              <a:t>địch. </a:t>
            </a:r>
            <a:r>
              <a:rPr sz="1800" spc="-5" dirty="0">
                <a:latin typeface="Times New Roman"/>
                <a:cs typeface="Times New Roman"/>
              </a:rPr>
              <a:t>Dù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được báo  trước, y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không lo phòng </a:t>
            </a:r>
            <a:r>
              <a:rPr sz="1800" spc="5" dirty="0">
                <a:latin typeface="Times New Roman"/>
                <a:cs typeface="Times New Roman"/>
              </a:rPr>
              <a:t>bị, </a:t>
            </a:r>
            <a:r>
              <a:rPr sz="1800" spc="-5" dirty="0">
                <a:latin typeface="Times New Roman"/>
                <a:cs typeface="Times New Roman"/>
              </a:rPr>
              <a:t>suốt </a:t>
            </a:r>
            <a:r>
              <a:rPr sz="1800" spc="-10" dirty="0">
                <a:latin typeface="Times New Roman"/>
                <a:cs typeface="Times New Roman"/>
              </a:rPr>
              <a:t>mấy </a:t>
            </a:r>
            <a:r>
              <a:rPr sz="1800" dirty="0">
                <a:latin typeface="Times New Roman"/>
                <a:cs typeface="Times New Roman"/>
              </a:rPr>
              <a:t>ngày Tết </a:t>
            </a:r>
            <a:r>
              <a:rPr sz="1800" spc="-5" dirty="0">
                <a:latin typeface="Times New Roman"/>
                <a:cs typeface="Times New Roman"/>
              </a:rPr>
              <a:t>“chỉ </a:t>
            </a:r>
            <a:r>
              <a:rPr sz="1800" dirty="0">
                <a:latin typeface="Times New Roman"/>
                <a:cs typeface="Times New Roman"/>
              </a:rPr>
              <a:t>chăm chú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spc="-15" dirty="0">
                <a:latin typeface="Times New Roman"/>
                <a:cs typeface="Times New Roman"/>
              </a:rPr>
              <a:t>yến </a:t>
            </a:r>
            <a:r>
              <a:rPr sz="1800" dirty="0">
                <a:latin typeface="Times New Roman"/>
                <a:cs typeface="Times New Roman"/>
              </a:rPr>
              <a:t>tiệc</a:t>
            </a:r>
            <a:r>
              <a:rPr sz="1800" spc="-3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 </a:t>
            </a:r>
            <a:r>
              <a:rPr sz="1800" spc="-10" dirty="0">
                <a:latin typeface="Times New Roman"/>
                <a:cs typeface="Times New Roman"/>
              </a:rPr>
              <a:t>mừng”, 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quân lính </a:t>
            </a:r>
            <a:r>
              <a:rPr sz="1800" spc="-10" dirty="0">
                <a:latin typeface="Times New Roman"/>
                <a:cs typeface="Times New Roman"/>
              </a:rPr>
              <a:t>mặc </a:t>
            </a:r>
            <a:r>
              <a:rPr sz="1800" dirty="0">
                <a:latin typeface="Times New Roman"/>
                <a:cs typeface="Times New Roman"/>
              </a:rPr>
              <a:t>sức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“sợ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mật,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ngựa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yên,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</a:p>
          <a:p>
            <a:pPr marL="12700" marR="5080" algn="just">
              <a:lnSpc>
                <a:spcPct val="124500"/>
              </a:lnSpc>
              <a:spcBef>
                <a:spcPts val="20"/>
              </a:spcBef>
            </a:pPr>
            <a:r>
              <a:rPr sz="1800" spc="-5" dirty="0">
                <a:latin typeface="Times New Roman"/>
                <a:cs typeface="Times New Roman"/>
              </a:rPr>
              <a:t>kịp </a:t>
            </a:r>
            <a:r>
              <a:rPr sz="1800" spc="-15" dirty="0">
                <a:latin typeface="Times New Roman"/>
                <a:cs typeface="Times New Roman"/>
              </a:rPr>
              <a:t>mặc </a:t>
            </a:r>
            <a:r>
              <a:rPr sz="1800" spc="-5" dirty="0">
                <a:latin typeface="Times New Roman"/>
                <a:cs typeface="Times New Roman"/>
              </a:rPr>
              <a:t>áo giáp, </a:t>
            </a:r>
            <a:r>
              <a:rPr sz="1800" spc="5" dirty="0">
                <a:latin typeface="Times New Roman"/>
                <a:cs typeface="Times New Roman"/>
              </a:rPr>
              <a:t>dẫn </a:t>
            </a:r>
            <a:r>
              <a:rPr sz="1800" dirty="0">
                <a:latin typeface="Times New Roman"/>
                <a:cs typeface="Times New Roman"/>
              </a:rPr>
              <a:t>bọn </a:t>
            </a:r>
            <a:r>
              <a:rPr sz="1800" spc="-5" dirty="0">
                <a:latin typeface="Times New Roman"/>
                <a:cs typeface="Times New Roman"/>
              </a:rPr>
              <a:t>lính kị mã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chuồn trước </a:t>
            </a:r>
            <a:r>
              <a:rPr sz="1800" spc="-5" dirty="0">
                <a:latin typeface="Times New Roman"/>
                <a:cs typeface="Times New Roman"/>
              </a:rPr>
              <a:t>qua cầu phao, rồi </a:t>
            </a:r>
            <a:r>
              <a:rPr sz="1800" dirty="0">
                <a:latin typeface="Times New Roman"/>
                <a:cs typeface="Times New Roman"/>
              </a:rPr>
              <a:t>nhằm hướng  </a:t>
            </a:r>
            <a:r>
              <a:rPr sz="1800" spc="-5" dirty="0">
                <a:latin typeface="Times New Roman"/>
                <a:cs typeface="Times New Roman"/>
              </a:rPr>
              <a:t>Bắc mà chạy”. Quân </a:t>
            </a:r>
            <a:r>
              <a:rPr sz="1800" dirty="0">
                <a:latin typeface="Times New Roman"/>
                <a:cs typeface="Times New Roman"/>
              </a:rPr>
              <a:t>của y nghe tin </a:t>
            </a:r>
            <a:r>
              <a:rPr sz="1800" spc="-5" dirty="0">
                <a:latin typeface="Times New Roman"/>
                <a:cs typeface="Times New Roman"/>
              </a:rPr>
              <a:t>“đều </a:t>
            </a:r>
            <a:r>
              <a:rPr sz="1800" dirty="0">
                <a:latin typeface="Times New Roman"/>
                <a:cs typeface="Times New Roman"/>
              </a:rPr>
              <a:t>hoảng hốt, tan </a:t>
            </a:r>
            <a:r>
              <a:rPr sz="1800" spc="-5" dirty="0">
                <a:latin typeface="Times New Roman"/>
                <a:cs typeface="Times New Roman"/>
              </a:rPr>
              <a:t>tắc </a:t>
            </a:r>
            <a:r>
              <a:rPr sz="1800" spc="5" dirty="0">
                <a:latin typeface="Times New Roman"/>
                <a:cs typeface="Times New Roman"/>
              </a:rPr>
              <a:t>bỏ </a:t>
            </a:r>
            <a:r>
              <a:rPr sz="1800" spc="-10" dirty="0">
                <a:latin typeface="Times New Roman"/>
                <a:cs typeface="Times New Roman"/>
              </a:rPr>
              <a:t>chạy, </a:t>
            </a:r>
            <a:r>
              <a:rPr sz="1800" dirty="0">
                <a:latin typeface="Times New Roman"/>
                <a:cs typeface="Times New Roman"/>
              </a:rPr>
              <a:t>tranh </a:t>
            </a:r>
            <a:r>
              <a:rPr sz="1800" spc="-5" dirty="0">
                <a:latin typeface="Times New Roman"/>
                <a:cs typeface="Times New Roman"/>
              </a:rPr>
              <a:t>nhau </a:t>
            </a:r>
            <a:r>
              <a:rPr sz="1800" spc="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cầu  </a:t>
            </a:r>
            <a:r>
              <a:rPr sz="1800" spc="-5" dirty="0">
                <a:latin typeface="Times New Roman"/>
                <a:cs typeface="Times New Roman"/>
              </a:rPr>
              <a:t>sang sông, </a:t>
            </a:r>
            <a:r>
              <a:rPr sz="1800" spc="-10" dirty="0">
                <a:latin typeface="Times New Roman"/>
                <a:cs typeface="Times New Roman"/>
              </a:rPr>
              <a:t>xô </a:t>
            </a:r>
            <a:r>
              <a:rPr sz="1800" spc="5" dirty="0">
                <a:latin typeface="Times New Roman"/>
                <a:cs typeface="Times New Roman"/>
              </a:rPr>
              <a:t>đẩy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10" dirty="0">
                <a:latin typeface="Times New Roman"/>
                <a:cs typeface="Times New Roman"/>
              </a:rPr>
              <a:t>rơi </a:t>
            </a:r>
            <a:r>
              <a:rPr sz="1800" spc="-5" dirty="0">
                <a:latin typeface="Times New Roman"/>
                <a:cs typeface="Times New Roman"/>
              </a:rPr>
              <a:t>xuống mà </a:t>
            </a:r>
            <a:r>
              <a:rPr sz="1800" dirty="0">
                <a:latin typeface="Times New Roman"/>
                <a:cs typeface="Times New Roman"/>
              </a:rPr>
              <a:t>chết </a:t>
            </a:r>
            <a:r>
              <a:rPr sz="1800" spc="-5" dirty="0">
                <a:latin typeface="Times New Roman"/>
                <a:cs typeface="Times New Roman"/>
              </a:rPr>
              <a:t>rất nhiều”, “đến nỗi </a:t>
            </a:r>
            <a:r>
              <a:rPr sz="1800" dirty="0">
                <a:latin typeface="Times New Roman"/>
                <a:cs typeface="Times New Roman"/>
              </a:rPr>
              <a:t>nước </a:t>
            </a:r>
            <a:r>
              <a:rPr sz="1800" spc="-5" dirty="0">
                <a:latin typeface="Times New Roman"/>
                <a:cs typeface="Times New Roman"/>
              </a:rPr>
              <a:t>sông </a:t>
            </a:r>
            <a:r>
              <a:rPr sz="1800" dirty="0">
                <a:latin typeface="Times New Roman"/>
                <a:cs typeface="Times New Roman"/>
              </a:rPr>
              <a:t>Nhị </a:t>
            </a:r>
            <a:r>
              <a:rPr sz="1800" spc="-5" dirty="0">
                <a:latin typeface="Times New Roman"/>
                <a:cs typeface="Times New Roman"/>
              </a:rPr>
              <a:t>Hà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thế  mà tắc </a:t>
            </a:r>
            <a:r>
              <a:rPr sz="1800" dirty="0">
                <a:latin typeface="Times New Roman"/>
                <a:cs typeface="Times New Roman"/>
              </a:rPr>
              <a:t>nghẽn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chảy </a:t>
            </a:r>
            <a:r>
              <a:rPr sz="1800" spc="5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nữa”.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đội binh hùng </a:t>
            </a:r>
            <a:r>
              <a:rPr sz="1800" spc="-5" dirty="0">
                <a:latin typeface="Times New Roman"/>
                <a:cs typeface="Times New Roman"/>
              </a:rPr>
              <a:t>tướng </a:t>
            </a:r>
            <a:r>
              <a:rPr sz="1800" spc="-10" dirty="0">
                <a:latin typeface="Times New Roman"/>
                <a:cs typeface="Times New Roman"/>
              </a:rPr>
              <a:t>mạnh </a:t>
            </a:r>
            <a:r>
              <a:rPr sz="1800" spc="-5" dirty="0">
                <a:latin typeface="Times New Roman"/>
                <a:cs typeface="Times New Roman"/>
              </a:rPr>
              <a:t>mấy </a:t>
            </a:r>
            <a:r>
              <a:rPr sz="1800" dirty="0">
                <a:latin typeface="Times New Roman"/>
                <a:cs typeface="Times New Roman"/>
              </a:rPr>
              <a:t>chục </a:t>
            </a:r>
            <a:r>
              <a:rPr sz="1800" spc="-10" dirty="0">
                <a:latin typeface="Times New Roman"/>
                <a:cs typeface="Times New Roman"/>
              </a:rPr>
              <a:t>vạn 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quen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võ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dương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chạy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“đêm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ngày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gấp,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dám  nghỉ ngơi”. </a:t>
            </a:r>
            <a:r>
              <a:rPr sz="1800" spc="-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10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5" dirty="0">
                <a:latin typeface="Times New Roman"/>
                <a:cs typeface="Times New Roman"/>
              </a:rPr>
              <a:t>tất </a:t>
            </a:r>
            <a:r>
              <a:rPr sz="1800" spc="-15" dirty="0">
                <a:latin typeface="Times New Roman"/>
                <a:cs typeface="Times New Roman"/>
              </a:rPr>
              <a:t>yếu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kẻ xâm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lược.</a:t>
            </a: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1800" b="1" spc="5" dirty="0">
                <a:latin typeface="Times New Roman"/>
                <a:cs typeface="Times New Roman"/>
              </a:rPr>
              <a:t>3. </a:t>
            </a:r>
            <a:r>
              <a:rPr sz="1800" b="1" dirty="0">
                <a:latin typeface="Times New Roman"/>
                <a:cs typeface="Times New Roman"/>
              </a:rPr>
              <a:t>Số </a:t>
            </a:r>
            <a:r>
              <a:rPr sz="1800" b="1" spc="-10" dirty="0">
                <a:latin typeface="Times New Roman"/>
                <a:cs typeface="Times New Roman"/>
              </a:rPr>
              <a:t>phận </a:t>
            </a:r>
            <a:r>
              <a:rPr sz="1800" b="1" dirty="0">
                <a:latin typeface="Times New Roman"/>
                <a:cs typeface="Times New Roman"/>
              </a:rPr>
              <a:t>thảm </a:t>
            </a:r>
            <a:r>
              <a:rPr sz="1800" b="1" spc="-5" dirty="0">
                <a:latin typeface="Times New Roman"/>
                <a:cs typeface="Times New Roman"/>
              </a:rPr>
              <a:t>hại </a:t>
            </a:r>
            <a:r>
              <a:rPr sz="1800" b="1" dirty="0">
                <a:latin typeface="Times New Roman"/>
                <a:cs typeface="Times New Roman"/>
              </a:rPr>
              <a:t>của </a:t>
            </a:r>
            <a:r>
              <a:rPr sz="1800" b="1" spc="5" dirty="0">
                <a:latin typeface="Times New Roman"/>
                <a:cs typeface="Times New Roman"/>
              </a:rPr>
              <a:t>bọn </a:t>
            </a:r>
            <a:r>
              <a:rPr sz="1800" b="1" dirty="0">
                <a:latin typeface="Times New Roman"/>
                <a:cs typeface="Times New Roman"/>
              </a:rPr>
              <a:t>vua </a:t>
            </a:r>
            <a:r>
              <a:rPr sz="1800" b="1" spc="-5" dirty="0">
                <a:latin typeface="Times New Roman"/>
                <a:cs typeface="Times New Roman"/>
              </a:rPr>
              <a:t>tôi </a:t>
            </a:r>
            <a:r>
              <a:rPr sz="1800" b="1" dirty="0">
                <a:latin typeface="Times New Roman"/>
                <a:cs typeface="Times New Roman"/>
              </a:rPr>
              <a:t>phản </a:t>
            </a:r>
            <a:r>
              <a:rPr sz="1800" b="1" spc="-5" dirty="0">
                <a:latin typeface="Times New Roman"/>
                <a:cs typeface="Times New Roman"/>
              </a:rPr>
              <a:t>nước </a:t>
            </a:r>
            <a:r>
              <a:rPr sz="1800" b="1" spc="-15" dirty="0">
                <a:latin typeface="Times New Roman"/>
                <a:cs typeface="Times New Roman"/>
              </a:rPr>
              <a:t>hại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dân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Chiêu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bề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riêng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mà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30"/>
              </a:spcBef>
            </a:pPr>
            <a:r>
              <a:rPr sz="1800" dirty="0">
                <a:latin typeface="Times New Roman"/>
                <a:cs typeface="Times New Roman"/>
              </a:rPr>
              <a:t>quáng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vận mệnh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kẻ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lược.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Lẽ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họ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 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bậc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chịu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nhã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kẻ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cầu </a:t>
            </a:r>
            <a:r>
              <a:rPr sz="1800" spc="-5" dirty="0">
                <a:latin typeface="Times New Roman"/>
                <a:cs typeface="Times New Roman"/>
              </a:rPr>
              <a:t>cạnh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van </a:t>
            </a:r>
            <a:r>
              <a:rPr sz="1800" spc="-5" dirty="0">
                <a:latin typeface="Times New Roman"/>
                <a:cs typeface="Times New Roman"/>
              </a:rPr>
              <a:t>xin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  </a:t>
            </a:r>
            <a:r>
              <a:rPr sz="1800" dirty="0">
                <a:latin typeface="Times New Roman"/>
                <a:cs typeface="Times New Roman"/>
              </a:rPr>
              <a:t>cục chịu </a:t>
            </a:r>
            <a:r>
              <a:rPr sz="1800" spc="-5" dirty="0">
                <a:latin typeface="Times New Roman"/>
                <a:cs typeface="Times New Roman"/>
              </a:rPr>
              <a:t>chung số phận thảm </a:t>
            </a:r>
            <a:r>
              <a:rPr sz="1800" dirty="0">
                <a:latin typeface="Times New Roman"/>
                <a:cs typeface="Times New Roman"/>
              </a:rPr>
              <a:t>hại của </a:t>
            </a:r>
            <a:r>
              <a:rPr sz="1800" spc="-10" dirty="0">
                <a:latin typeface="Times New Roman"/>
                <a:cs typeface="Times New Roman"/>
              </a:rPr>
              <a:t>kẻ </a:t>
            </a:r>
            <a:r>
              <a:rPr sz="1800" dirty="0">
                <a:latin typeface="Times New Roman"/>
                <a:cs typeface="Times New Roman"/>
              </a:rPr>
              <a:t>vong </a:t>
            </a:r>
            <a:r>
              <a:rPr sz="1800" spc="5" dirty="0">
                <a:latin typeface="Times New Roman"/>
                <a:cs typeface="Times New Roman"/>
              </a:rPr>
              <a:t>quốc.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dirty="0">
                <a:latin typeface="Times New Roman"/>
                <a:cs typeface="Times New Roman"/>
              </a:rPr>
              <a:t>Chiêu </a:t>
            </a:r>
            <a:r>
              <a:rPr sz="1800" spc="-10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cũng vội </a:t>
            </a:r>
            <a:r>
              <a:rPr sz="1800" spc="-10" dirty="0">
                <a:latin typeface="Times New Roman"/>
                <a:cs typeface="Times New Roman"/>
              </a:rPr>
              <a:t>vã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kẻ 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“đưa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hậu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ngoài”,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chạy,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cướp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thuyền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qua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sông.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May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được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58175" cy="378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5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thổ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ăn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chỉ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đường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chạy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trốn.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Đuổi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kịp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Tôn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“cùng  nhìn nhau </a:t>
            </a:r>
            <a:r>
              <a:rPr sz="1800" spc="-5" dirty="0">
                <a:latin typeface="Times New Roman"/>
                <a:cs typeface="Times New Roman"/>
              </a:rPr>
              <a:t>than </a:t>
            </a:r>
            <a:r>
              <a:rPr sz="1800" dirty="0">
                <a:latin typeface="Times New Roman"/>
                <a:cs typeface="Times New Roman"/>
              </a:rPr>
              <a:t>thở, </a:t>
            </a:r>
            <a:r>
              <a:rPr sz="1800" spc="-10" dirty="0">
                <a:latin typeface="Times New Roman"/>
                <a:cs typeface="Times New Roman"/>
              </a:rPr>
              <a:t>oán </a:t>
            </a:r>
            <a:r>
              <a:rPr sz="1800" spc="-5" dirty="0">
                <a:latin typeface="Times New Roman"/>
                <a:cs typeface="Times New Roman"/>
              </a:rPr>
              <a:t>giận chảy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spc="-10" dirty="0">
                <a:latin typeface="Times New Roman"/>
                <a:cs typeface="Times New Roman"/>
              </a:rPr>
              <a:t>mắt”.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này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nương thân ở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spc="-5" dirty="0">
                <a:latin typeface="Times New Roman"/>
                <a:cs typeface="Times New Roman"/>
              </a:rPr>
              <a:t>ngoài, tình  cảnh họ cũng </a:t>
            </a:r>
            <a:r>
              <a:rPr sz="1800" dirty="0">
                <a:latin typeface="Times New Roman"/>
                <a:cs typeface="Times New Roman"/>
              </a:rPr>
              <a:t>thật </a:t>
            </a:r>
            <a:r>
              <a:rPr sz="1800" spc="-5" dirty="0">
                <a:latin typeface="Times New Roman"/>
                <a:cs typeface="Times New Roman"/>
              </a:rPr>
              <a:t>thảm </a:t>
            </a:r>
            <a:r>
              <a:rPr sz="1800" dirty="0">
                <a:latin typeface="Times New Roman"/>
                <a:cs typeface="Times New Roman"/>
              </a:rPr>
              <a:t>hại, nhục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nhã.</a:t>
            </a:r>
          </a:p>
          <a:p>
            <a:pPr marL="12700" marR="4191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nhận tác </a:t>
            </a:r>
            <a:r>
              <a:rPr sz="1800" spc="5" dirty="0">
                <a:latin typeface="Times New Roman"/>
                <a:cs typeface="Times New Roman"/>
              </a:rPr>
              <a:t>phẩm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spc="-10" dirty="0">
                <a:latin typeface="Times New Roman"/>
                <a:cs typeface="Times New Roman"/>
              </a:rPr>
              <a:t>góc </a:t>
            </a:r>
            <a:r>
              <a:rPr sz="1800" spc="-5" dirty="0">
                <a:latin typeface="Times New Roman"/>
                <a:cs typeface="Times New Roman"/>
              </a:rPr>
              <a:t>nhìn “Nhiều </a:t>
            </a:r>
            <a:r>
              <a:rPr sz="1800" dirty="0">
                <a:latin typeface="Times New Roman"/>
                <a:cs typeface="Times New Roman"/>
              </a:rPr>
              <a:t>người đồng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cho rằng </a:t>
            </a:r>
            <a:r>
              <a:rPr sz="1800" spc="5" dirty="0">
                <a:latin typeface="Times New Roman"/>
                <a:cs typeface="Times New Roman"/>
              </a:rPr>
              <a:t>hồi </a:t>
            </a:r>
            <a:r>
              <a:rPr sz="1800" spc="-10" dirty="0">
                <a:latin typeface="Times New Roman"/>
                <a:cs typeface="Times New Roman"/>
              </a:rPr>
              <a:t>14 </a:t>
            </a:r>
            <a:r>
              <a:rPr sz="1800" dirty="0">
                <a:latin typeface="Times New Roman"/>
                <a:cs typeface="Times New Roman"/>
              </a:rPr>
              <a:t>là  </a:t>
            </a:r>
            <a:r>
              <a:rPr sz="1800" spc="-10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bản hùng </a:t>
            </a:r>
            <a:r>
              <a:rPr sz="1800" spc="-10" dirty="0">
                <a:latin typeface="Times New Roman"/>
                <a:cs typeface="Times New Roman"/>
              </a:rPr>
              <a:t>ca.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spc="-10" dirty="0">
                <a:latin typeface="Times New Roman"/>
                <a:cs typeface="Times New Roman"/>
              </a:rPr>
              <a:t>do </a:t>
            </a:r>
            <a:r>
              <a:rPr sz="1800" spc="5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10" dirty="0">
                <a:latin typeface="Times New Roman"/>
                <a:cs typeface="Times New Roman"/>
              </a:rPr>
              <a:t>ánh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spc="5" dirty="0">
                <a:latin typeface="Times New Roman"/>
                <a:cs typeface="Times New Roman"/>
              </a:rPr>
              <a:t>huy </a:t>
            </a:r>
            <a:r>
              <a:rPr sz="1800" dirty="0">
                <a:latin typeface="Times New Roman"/>
                <a:cs typeface="Times New Roman"/>
              </a:rPr>
              <a:t>hoàng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tinh </a:t>
            </a:r>
            <a:r>
              <a:rPr sz="1800" spc="-5" dirty="0">
                <a:latin typeface="Times New Roman"/>
                <a:cs typeface="Times New Roman"/>
              </a:rPr>
              <a:t>thần </a:t>
            </a:r>
            <a:r>
              <a:rPr sz="1800" spc="-1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 </a:t>
            </a:r>
            <a:r>
              <a:rPr sz="1800" spc="-10" dirty="0">
                <a:latin typeface="Times New Roman"/>
                <a:cs typeface="Times New Roman"/>
              </a:rPr>
              <a:t>cao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vời</a:t>
            </a:r>
          </a:p>
          <a:p>
            <a:pPr marL="12700" marR="158115">
              <a:lnSpc>
                <a:spcPct val="124500"/>
              </a:lnSpc>
              <a:spcBef>
                <a:spcPts val="20"/>
              </a:spcBef>
            </a:pPr>
            <a:r>
              <a:rPr sz="1800" spc="-5" dirty="0">
                <a:latin typeface="Times New Roman"/>
                <a:cs typeface="Times New Roman"/>
              </a:rPr>
              <a:t>vợi </a:t>
            </a:r>
            <a:r>
              <a:rPr sz="1800" spc="-10" dirty="0">
                <a:latin typeface="Times New Roman"/>
                <a:cs typeface="Times New Roman"/>
              </a:rPr>
              <a:t>ấy, </a:t>
            </a:r>
            <a:r>
              <a:rPr sz="1800" spc="-5" dirty="0">
                <a:latin typeface="Times New Roman"/>
                <a:cs typeface="Times New Roman"/>
              </a:rPr>
              <a:t>truyền </a:t>
            </a:r>
            <a:r>
              <a:rPr sz="1800" spc="5" dirty="0">
                <a:latin typeface="Times New Roman"/>
                <a:cs typeface="Times New Roman"/>
              </a:rPr>
              <a:t>thống độc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cường mấy </a:t>
            </a:r>
            <a:r>
              <a:rPr sz="1800" dirty="0">
                <a:latin typeface="Times New Roman"/>
                <a:cs typeface="Times New Roman"/>
              </a:rPr>
              <a:t>nghìn năm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tộc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rực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lên trong  trí </a:t>
            </a:r>
            <a:r>
              <a:rPr sz="1800" spc="5" dirty="0">
                <a:latin typeface="Times New Roman"/>
                <a:cs typeface="Times New Roman"/>
              </a:rPr>
              <a:t>tuệ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thổi bùng lên trong tâm tư người </a:t>
            </a:r>
            <a:r>
              <a:rPr sz="1800" spc="-5" dirty="0">
                <a:latin typeface="Times New Roman"/>
                <a:cs typeface="Times New Roman"/>
              </a:rPr>
              <a:t>viết. Ngòi </a:t>
            </a:r>
            <a:r>
              <a:rPr sz="1800" spc="5" dirty="0">
                <a:latin typeface="Times New Roman"/>
                <a:cs typeface="Times New Roman"/>
              </a:rPr>
              <a:t>bút tự </a:t>
            </a:r>
            <a:r>
              <a:rPr sz="1800" spc="-2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spc="-10" dirty="0">
                <a:latin typeface="Times New Roman"/>
                <a:cs typeface="Times New Roman"/>
              </a:rPr>
              <a:t>mực </a:t>
            </a:r>
            <a:r>
              <a:rPr sz="1800" spc="-5" dirty="0">
                <a:latin typeface="Times New Roman"/>
                <a:cs typeface="Times New Roman"/>
              </a:rPr>
              <a:t>cổ </a:t>
            </a:r>
            <a:r>
              <a:rPr sz="1800" dirty="0">
                <a:latin typeface="Times New Roman"/>
                <a:cs typeface="Times New Roman"/>
              </a:rPr>
              <a:t>điển </a:t>
            </a:r>
            <a:r>
              <a:rPr sz="1800" spc="-10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luôn  </a:t>
            </a:r>
            <a:r>
              <a:rPr sz="1800" spc="-5" dirty="0">
                <a:latin typeface="Times New Roman"/>
                <a:cs typeface="Times New Roman"/>
              </a:rPr>
              <a:t>giữ </a:t>
            </a:r>
            <a:r>
              <a:rPr sz="1800" dirty="0">
                <a:latin typeface="Times New Roman"/>
                <a:cs typeface="Times New Roman"/>
              </a:rPr>
              <a:t>vững </a:t>
            </a:r>
            <a:r>
              <a:rPr sz="1800" spc="5" dirty="0">
                <a:latin typeface="Times New Roman"/>
                <a:cs typeface="Times New Roman"/>
              </a:rPr>
              <a:t>nề </a:t>
            </a:r>
            <a:r>
              <a:rPr sz="1800" spc="-10" dirty="0">
                <a:latin typeface="Times New Roman"/>
                <a:cs typeface="Times New Roman"/>
              </a:rPr>
              <a:t>nếp </a:t>
            </a:r>
            <a:r>
              <a:rPr sz="1800" spc="-5" dirty="0">
                <a:latin typeface="Times New Roman"/>
                <a:cs typeface="Times New Roman"/>
              </a:rPr>
              <a:t>“hàm </a:t>
            </a:r>
            <a:r>
              <a:rPr sz="1800" dirty="0">
                <a:latin typeface="Times New Roman"/>
                <a:cs typeface="Times New Roman"/>
              </a:rPr>
              <a:t>súc </a:t>
            </a:r>
            <a:r>
              <a:rPr sz="1800" spc="5" dirty="0">
                <a:latin typeface="Times New Roman"/>
                <a:cs typeface="Times New Roman"/>
              </a:rPr>
              <a:t>dư </a:t>
            </a:r>
            <a:r>
              <a:rPr sz="1800" spc="-5" dirty="0">
                <a:latin typeface="Times New Roman"/>
                <a:cs typeface="Times New Roman"/>
              </a:rPr>
              <a:t>ba”, </a:t>
            </a:r>
            <a:r>
              <a:rPr sz="1800" dirty="0">
                <a:latin typeface="Times New Roman"/>
                <a:cs typeface="Times New Roman"/>
              </a:rPr>
              <a:t>ít lời nhiều </a:t>
            </a:r>
            <a:r>
              <a:rPr sz="1800" spc="-20" dirty="0">
                <a:latin typeface="Times New Roman"/>
                <a:cs typeface="Times New Roman"/>
              </a:rPr>
              <a:t>ý, </a:t>
            </a:r>
            <a:r>
              <a:rPr sz="1800" spc="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ít gợi </a:t>
            </a:r>
            <a:r>
              <a:rPr sz="1800" spc="-5" dirty="0">
                <a:latin typeface="Times New Roman"/>
                <a:cs typeface="Times New Roman"/>
              </a:rPr>
              <a:t>nhiều,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lúc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hiện  thực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10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lạnh </a:t>
            </a:r>
            <a:r>
              <a:rPr sz="1800" spc="-5" dirty="0">
                <a:latin typeface="Times New Roman"/>
                <a:cs typeface="Times New Roman"/>
              </a:rPr>
              <a:t>lùng, nghiệt </a:t>
            </a:r>
            <a:r>
              <a:rPr sz="1800" spc="-10" dirty="0">
                <a:latin typeface="Times New Roman"/>
                <a:cs typeface="Times New Roman"/>
              </a:rPr>
              <a:t>ngã,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lắm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spc="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lãng </a:t>
            </a:r>
            <a:r>
              <a:rPr sz="1800" spc="-10" dirty="0">
                <a:latin typeface="Times New Roman"/>
                <a:cs typeface="Times New Roman"/>
              </a:rPr>
              <a:t>mạn </a:t>
            </a:r>
            <a:r>
              <a:rPr sz="1800" dirty="0">
                <a:latin typeface="Times New Roman"/>
                <a:cs typeface="Times New Roman"/>
              </a:rPr>
              <a:t>bay </a:t>
            </a:r>
            <a:r>
              <a:rPr sz="1800" spc="-5" dirty="0">
                <a:latin typeface="Times New Roman"/>
                <a:cs typeface="Times New Roman"/>
              </a:rPr>
              <a:t>cao, </a:t>
            </a:r>
            <a:r>
              <a:rPr sz="1800" dirty="0">
                <a:latin typeface="Times New Roman"/>
                <a:cs typeface="Times New Roman"/>
              </a:rPr>
              <a:t>cợt </a:t>
            </a:r>
            <a:r>
              <a:rPr sz="1800" spc="5" dirty="0">
                <a:latin typeface="Times New Roman"/>
                <a:cs typeface="Times New Roman"/>
              </a:rPr>
              <a:t>đùa </a:t>
            </a:r>
            <a:r>
              <a:rPr sz="1800" spc="-5" dirty="0">
                <a:latin typeface="Times New Roman"/>
                <a:cs typeface="Times New Roman"/>
              </a:rPr>
              <a:t>với  </a:t>
            </a:r>
            <a:r>
              <a:rPr sz="1800" spc="-10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khuôn </a:t>
            </a:r>
            <a:r>
              <a:rPr sz="1800" spc="-5" dirty="0">
                <a:latin typeface="Times New Roman"/>
                <a:cs typeface="Times New Roman"/>
              </a:rPr>
              <a:t>khổ. </a:t>
            </a:r>
            <a:r>
              <a:rPr sz="1800" spc="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hiện thực, </a:t>
            </a:r>
            <a:r>
              <a:rPr sz="1800" spc="-5" dirty="0">
                <a:latin typeface="Times New Roman"/>
                <a:cs typeface="Times New Roman"/>
              </a:rPr>
              <a:t>lãng </a:t>
            </a:r>
            <a:r>
              <a:rPr sz="1800" spc="-15" dirty="0">
                <a:latin typeface="Times New Roman"/>
                <a:cs typeface="Times New Roman"/>
              </a:rPr>
              <a:t>mạn </a:t>
            </a:r>
            <a:r>
              <a:rPr sz="1800" spc="-10" dirty="0">
                <a:latin typeface="Times New Roman"/>
                <a:cs typeface="Times New Roman"/>
              </a:rPr>
              <a:t>xen </a:t>
            </a:r>
            <a:r>
              <a:rPr sz="1800" dirty="0">
                <a:latin typeface="Times New Roman"/>
                <a:cs typeface="Times New Roman"/>
              </a:rPr>
              <a:t>lẫn </a:t>
            </a:r>
            <a:r>
              <a:rPr sz="1800" spc="-5" dirty="0">
                <a:latin typeface="Times New Roman"/>
                <a:cs typeface="Times New Roman"/>
              </a:rPr>
              <a:t>nhau, </a:t>
            </a:r>
            <a:r>
              <a:rPr sz="1800" spc="-10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này nâng </a:t>
            </a:r>
            <a:r>
              <a:rPr sz="1800" spc="15" dirty="0">
                <a:latin typeface="Times New Roman"/>
                <a:cs typeface="Times New Roman"/>
              </a:rPr>
              <a:t>đỡ </a:t>
            </a:r>
            <a:r>
              <a:rPr sz="1800" spc="-1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kia, bổ sung 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nhau, gắn </a:t>
            </a:r>
            <a:r>
              <a:rPr sz="1800" spc="-10" dirty="0">
                <a:latin typeface="Times New Roman"/>
                <a:cs typeface="Times New Roman"/>
              </a:rPr>
              <a:t>bó </a:t>
            </a:r>
            <a:r>
              <a:rPr sz="1800" spc="-5" dirty="0">
                <a:latin typeface="Times New Roman"/>
                <a:cs typeface="Times New Roman"/>
              </a:rPr>
              <a:t>nhau </a:t>
            </a:r>
            <a:r>
              <a:rPr sz="1800" spc="-10" dirty="0">
                <a:latin typeface="Times New Roman"/>
                <a:cs typeface="Times New Roman"/>
              </a:rPr>
              <a:t>mật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6148" y="886713"/>
            <a:ext cx="462343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u="heavy" spc="-5" dirty="0">
                <a:uFill>
                  <a:solidFill>
                    <a:srgbClr val="006FC0"/>
                  </a:solidFill>
                </a:uFill>
              </a:rPr>
              <a:t>BÀI </a:t>
            </a:r>
            <a:r>
              <a:rPr u="heavy" dirty="0">
                <a:uFill>
                  <a:solidFill>
                    <a:srgbClr val="006FC0"/>
                  </a:solidFill>
                </a:uFill>
              </a:rPr>
              <a:t>2. </a:t>
            </a:r>
            <a:r>
              <a:rPr u="heavy" spc="-10" dirty="0">
                <a:uFill>
                  <a:solidFill>
                    <a:srgbClr val="006FC0"/>
                  </a:solidFill>
                </a:uFill>
              </a:rPr>
              <a:t>LUYỆN </a:t>
            </a:r>
            <a:r>
              <a:rPr u="heavy" spc="-5" dirty="0">
                <a:uFill>
                  <a:solidFill>
                    <a:srgbClr val="006FC0"/>
                  </a:solidFill>
                </a:uFill>
              </a:rPr>
              <a:t>TẬP </a:t>
            </a:r>
            <a:r>
              <a:rPr u="heavy" spc="-10" dirty="0">
                <a:uFill>
                  <a:solidFill>
                    <a:srgbClr val="006FC0"/>
                  </a:solidFill>
                </a:uFill>
              </a:rPr>
              <a:t>CÁC </a:t>
            </a:r>
            <a:r>
              <a:rPr u="heavy" spc="5" dirty="0">
                <a:uFill>
                  <a:solidFill>
                    <a:srgbClr val="006FC0"/>
                  </a:solidFill>
                </a:uFill>
              </a:rPr>
              <a:t>ĐỀ </a:t>
            </a:r>
            <a:r>
              <a:rPr u="heavy" spc="-5" dirty="0">
                <a:uFill>
                  <a:solidFill>
                    <a:srgbClr val="006FC0"/>
                  </a:solidFill>
                </a:uFill>
              </a:rPr>
              <a:t>ĐỌC</a:t>
            </a:r>
            <a:r>
              <a:rPr u="heavy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006FC0"/>
                  </a:solidFill>
                </a:uFill>
              </a:rPr>
              <a:t>HIỂU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b="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Đề số</a:t>
            </a:r>
            <a:r>
              <a:rPr u="heavy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1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b="0" dirty="0">
                <a:latin typeface="Times New Roman"/>
                <a:cs typeface="Times New Roman"/>
              </a:rPr>
              <a:t>Đọc </a:t>
            </a:r>
            <a:r>
              <a:rPr b="0" spc="-5" dirty="0">
                <a:latin typeface="Times New Roman"/>
                <a:cs typeface="Times New Roman"/>
              </a:rPr>
              <a:t>đoạn trích </a:t>
            </a:r>
            <a:r>
              <a:rPr b="0" spc="-10" dirty="0">
                <a:latin typeface="Times New Roman"/>
                <a:cs typeface="Times New Roman"/>
              </a:rPr>
              <a:t>sau và </a:t>
            </a:r>
            <a:r>
              <a:rPr b="0" spc="5" dirty="0">
                <a:latin typeface="Times New Roman"/>
                <a:cs typeface="Times New Roman"/>
              </a:rPr>
              <a:t>trả </a:t>
            </a:r>
            <a:r>
              <a:rPr b="0" dirty="0">
                <a:latin typeface="Times New Roman"/>
                <a:cs typeface="Times New Roman"/>
              </a:rPr>
              <a:t>lời </a:t>
            </a:r>
            <a:r>
              <a:rPr b="0" spc="-10" dirty="0">
                <a:latin typeface="Times New Roman"/>
                <a:cs typeface="Times New Roman"/>
              </a:rPr>
              <a:t>câu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5" dirty="0">
                <a:latin typeface="Times New Roman"/>
                <a:cs typeface="Times New Roman"/>
              </a:rPr>
              <a:t>hỏi:</a:t>
            </a:r>
          </a:p>
          <a:p>
            <a:pPr marL="12700" marR="5715" indent="289560" algn="just">
              <a:lnSpc>
                <a:spcPct val="124500"/>
              </a:lnSpc>
            </a:pPr>
            <a:r>
              <a:rPr b="0" i="1" spc="-5" dirty="0">
                <a:latin typeface="Times New Roman"/>
                <a:cs typeface="Times New Roman"/>
              </a:rPr>
              <a:t>(...) </a:t>
            </a:r>
            <a:r>
              <a:rPr b="0" i="1" spc="5" dirty="0">
                <a:latin typeface="Times New Roman"/>
                <a:cs typeface="Times New Roman"/>
              </a:rPr>
              <a:t>Từ </a:t>
            </a:r>
            <a:r>
              <a:rPr b="0" i="1" spc="-5" dirty="0">
                <a:latin typeface="Times New Roman"/>
                <a:cs typeface="Times New Roman"/>
              </a:rPr>
              <a:t>đời </a:t>
            </a:r>
            <a:r>
              <a:rPr b="0" i="1" spc="-10" dirty="0">
                <a:latin typeface="Times New Roman"/>
                <a:cs typeface="Times New Roman"/>
              </a:rPr>
              <a:t>Hán </a:t>
            </a:r>
            <a:r>
              <a:rPr b="0" i="1" dirty="0">
                <a:latin typeface="Times New Roman"/>
                <a:cs typeface="Times New Roman"/>
              </a:rPr>
              <a:t>đến </a:t>
            </a:r>
            <a:r>
              <a:rPr b="0" i="1" spc="-5" dirty="0">
                <a:latin typeface="Times New Roman"/>
                <a:cs typeface="Times New Roman"/>
              </a:rPr>
              <a:t>nay </a:t>
            </a:r>
            <a:r>
              <a:rPr b="0" i="1" spc="-10" dirty="0">
                <a:latin typeface="Times New Roman"/>
                <a:cs typeface="Times New Roman"/>
              </a:rPr>
              <a:t>chúng đã </a:t>
            </a:r>
            <a:r>
              <a:rPr b="0" i="1" spc="5" dirty="0">
                <a:latin typeface="Times New Roman"/>
                <a:cs typeface="Times New Roman"/>
              </a:rPr>
              <a:t>mấy </a:t>
            </a:r>
            <a:r>
              <a:rPr b="0" i="1" dirty="0">
                <a:latin typeface="Times New Roman"/>
                <a:cs typeface="Times New Roman"/>
              </a:rPr>
              <a:t>phen </a:t>
            </a:r>
            <a:r>
              <a:rPr b="0" i="1" spc="-5" dirty="0">
                <a:latin typeface="Times New Roman"/>
                <a:cs typeface="Times New Roman"/>
              </a:rPr>
              <a:t>cướp </a:t>
            </a:r>
            <a:r>
              <a:rPr b="0" i="1" spc="5" dirty="0">
                <a:latin typeface="Times New Roman"/>
                <a:cs typeface="Times New Roman"/>
              </a:rPr>
              <a:t>bóc </a:t>
            </a:r>
            <a:r>
              <a:rPr b="0" i="1" dirty="0">
                <a:latin typeface="Times New Roman"/>
                <a:cs typeface="Times New Roman"/>
              </a:rPr>
              <a:t>nước </a:t>
            </a:r>
            <a:r>
              <a:rPr b="0" i="1" spc="-5" dirty="0">
                <a:latin typeface="Times New Roman"/>
                <a:cs typeface="Times New Roman"/>
              </a:rPr>
              <a:t>ta, </a:t>
            </a:r>
            <a:r>
              <a:rPr b="0" i="1" dirty="0">
                <a:latin typeface="Times New Roman"/>
                <a:cs typeface="Times New Roman"/>
              </a:rPr>
              <a:t>giết </a:t>
            </a:r>
            <a:r>
              <a:rPr b="0" i="1" spc="5" dirty="0">
                <a:latin typeface="Times New Roman"/>
                <a:cs typeface="Times New Roman"/>
              </a:rPr>
              <a:t>hại </a:t>
            </a:r>
            <a:r>
              <a:rPr b="0" i="1" spc="-5" dirty="0">
                <a:latin typeface="Times New Roman"/>
                <a:cs typeface="Times New Roman"/>
              </a:rPr>
              <a:t>nhân dân, vơ  </a:t>
            </a:r>
            <a:r>
              <a:rPr b="0" i="1" spc="-10" dirty="0">
                <a:latin typeface="Times New Roman"/>
                <a:cs typeface="Times New Roman"/>
              </a:rPr>
              <a:t>vét</a:t>
            </a:r>
            <a:r>
              <a:rPr b="0" i="1" spc="-6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của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cải,</a:t>
            </a:r>
            <a:r>
              <a:rPr b="0" i="1" spc="-6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người</a:t>
            </a:r>
            <a:r>
              <a:rPr b="0" i="1" spc="-8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mình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10" dirty="0">
                <a:latin typeface="Times New Roman"/>
                <a:cs typeface="Times New Roman"/>
              </a:rPr>
              <a:t>không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thể</a:t>
            </a:r>
            <a:r>
              <a:rPr b="0" i="1" spc="-95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chịu</a:t>
            </a:r>
            <a:r>
              <a:rPr b="0" i="1" spc="-8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nổi,</a:t>
            </a:r>
            <a:r>
              <a:rPr b="0" i="1" spc="-65" dirty="0">
                <a:latin typeface="Times New Roman"/>
                <a:cs typeface="Times New Roman"/>
              </a:rPr>
              <a:t> </a:t>
            </a:r>
            <a:r>
              <a:rPr b="0" i="1" spc="-10" dirty="0">
                <a:latin typeface="Times New Roman"/>
                <a:cs typeface="Times New Roman"/>
              </a:rPr>
              <a:t>ai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cũng</a:t>
            </a:r>
            <a:r>
              <a:rPr b="0" i="1" spc="-8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muốn</a:t>
            </a:r>
            <a:r>
              <a:rPr b="0" i="1" spc="-8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đuổi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10" dirty="0">
                <a:latin typeface="Times New Roman"/>
                <a:cs typeface="Times New Roman"/>
              </a:rPr>
              <a:t>chúng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đi.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dirty="0">
                <a:latin typeface="Times New Roman"/>
                <a:cs typeface="Times New Roman"/>
              </a:rPr>
              <a:t>Đời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10" dirty="0">
                <a:latin typeface="Times New Roman"/>
                <a:cs typeface="Times New Roman"/>
              </a:rPr>
              <a:t>Hán</a:t>
            </a:r>
            <a:r>
              <a:rPr b="0" i="1" spc="-8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có</a:t>
            </a:r>
            <a:r>
              <a:rPr b="0" i="1" spc="-60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Trưng  Nữ </a:t>
            </a:r>
            <a:r>
              <a:rPr b="0" i="1" dirty="0">
                <a:latin typeface="Times New Roman"/>
                <a:cs typeface="Times New Roman"/>
              </a:rPr>
              <a:t>Vương, đời </a:t>
            </a:r>
            <a:r>
              <a:rPr b="0" i="1" spc="-5" dirty="0">
                <a:latin typeface="Times New Roman"/>
                <a:cs typeface="Times New Roman"/>
              </a:rPr>
              <a:t>Minh có </a:t>
            </a:r>
            <a:r>
              <a:rPr b="0" i="1" dirty="0">
                <a:latin typeface="Times New Roman"/>
                <a:cs typeface="Times New Roman"/>
              </a:rPr>
              <a:t>Lê </a:t>
            </a:r>
            <a:r>
              <a:rPr b="0" i="1" spc="-5" dirty="0">
                <a:latin typeface="Times New Roman"/>
                <a:cs typeface="Times New Roman"/>
              </a:rPr>
              <a:t>Thái </a:t>
            </a:r>
            <a:r>
              <a:rPr b="0" i="1" dirty="0">
                <a:latin typeface="Times New Roman"/>
                <a:cs typeface="Times New Roman"/>
              </a:rPr>
              <a:t>Tổ, các ngài </a:t>
            </a:r>
            <a:r>
              <a:rPr b="0" i="1" spc="-10" dirty="0">
                <a:latin typeface="Times New Roman"/>
                <a:cs typeface="Times New Roman"/>
              </a:rPr>
              <a:t>không </a:t>
            </a:r>
            <a:r>
              <a:rPr b="0" i="1" spc="10" dirty="0">
                <a:latin typeface="Times New Roman"/>
                <a:cs typeface="Times New Roman"/>
              </a:rPr>
              <a:t>nỡ </a:t>
            </a:r>
            <a:r>
              <a:rPr b="0" i="1" spc="-5" dirty="0">
                <a:latin typeface="Times New Roman"/>
                <a:cs typeface="Times New Roman"/>
              </a:rPr>
              <a:t>ngồi </a:t>
            </a:r>
            <a:r>
              <a:rPr b="0" i="1" dirty="0">
                <a:latin typeface="Times New Roman"/>
                <a:cs typeface="Times New Roman"/>
              </a:rPr>
              <a:t>nhìn </a:t>
            </a:r>
            <a:r>
              <a:rPr b="0" i="1" spc="-10" dirty="0">
                <a:latin typeface="Times New Roman"/>
                <a:cs typeface="Times New Roman"/>
              </a:rPr>
              <a:t>chúng </a:t>
            </a:r>
            <a:r>
              <a:rPr b="0" i="1" spc="-5" dirty="0">
                <a:latin typeface="Times New Roman"/>
                <a:cs typeface="Times New Roman"/>
              </a:rPr>
              <a:t>làm </a:t>
            </a:r>
            <a:r>
              <a:rPr b="0" i="1" dirty="0">
                <a:latin typeface="Times New Roman"/>
                <a:cs typeface="Times New Roman"/>
              </a:rPr>
              <a:t>điều </a:t>
            </a:r>
            <a:r>
              <a:rPr b="0" i="1" spc="-15" dirty="0">
                <a:latin typeface="Times New Roman"/>
                <a:cs typeface="Times New Roman"/>
              </a:rPr>
              <a:t>tàn </a:t>
            </a:r>
            <a:r>
              <a:rPr b="0" i="1" spc="-5" dirty="0">
                <a:latin typeface="Times New Roman"/>
                <a:cs typeface="Times New Roman"/>
              </a:rPr>
              <a:t>bạo,  </a:t>
            </a:r>
            <a:r>
              <a:rPr b="0" i="1" dirty="0">
                <a:latin typeface="Times New Roman"/>
                <a:cs typeface="Times New Roman"/>
              </a:rPr>
              <a:t>nên </a:t>
            </a:r>
            <a:r>
              <a:rPr b="0" i="1" spc="5" dirty="0">
                <a:latin typeface="Times New Roman"/>
                <a:cs typeface="Times New Roman"/>
              </a:rPr>
              <a:t>đã </a:t>
            </a:r>
            <a:r>
              <a:rPr b="0" i="1" spc="-5" dirty="0">
                <a:latin typeface="Times New Roman"/>
                <a:cs typeface="Times New Roman"/>
              </a:rPr>
              <a:t>thuận </a:t>
            </a:r>
            <a:r>
              <a:rPr b="0" i="1" spc="-10" dirty="0">
                <a:latin typeface="Times New Roman"/>
                <a:cs typeface="Times New Roman"/>
              </a:rPr>
              <a:t>lòng </a:t>
            </a:r>
            <a:r>
              <a:rPr b="0" i="1" dirty="0">
                <a:latin typeface="Times New Roman"/>
                <a:cs typeface="Times New Roman"/>
              </a:rPr>
              <a:t>người, </a:t>
            </a:r>
            <a:r>
              <a:rPr b="0" i="1" spc="5" dirty="0">
                <a:latin typeface="Times New Roman"/>
                <a:cs typeface="Times New Roman"/>
              </a:rPr>
              <a:t>dấy </a:t>
            </a:r>
            <a:r>
              <a:rPr b="0" i="1" spc="-5" dirty="0">
                <a:latin typeface="Times New Roman"/>
                <a:cs typeface="Times New Roman"/>
              </a:rPr>
              <a:t>nghĩa quân, đều </a:t>
            </a:r>
            <a:r>
              <a:rPr b="0" i="1" spc="-10" dirty="0">
                <a:latin typeface="Times New Roman"/>
                <a:cs typeface="Times New Roman"/>
              </a:rPr>
              <a:t>chỉ </a:t>
            </a:r>
            <a:r>
              <a:rPr b="0" i="1" dirty="0">
                <a:latin typeface="Times New Roman"/>
                <a:cs typeface="Times New Roman"/>
              </a:rPr>
              <a:t>đánh một </a:t>
            </a:r>
            <a:r>
              <a:rPr b="0" i="1" spc="-5" dirty="0">
                <a:latin typeface="Times New Roman"/>
                <a:cs typeface="Times New Roman"/>
              </a:rPr>
              <a:t>trận </a:t>
            </a:r>
            <a:r>
              <a:rPr b="0" i="1" dirty="0">
                <a:latin typeface="Times New Roman"/>
                <a:cs typeface="Times New Roman"/>
              </a:rPr>
              <a:t>là </a:t>
            </a:r>
            <a:r>
              <a:rPr b="0" i="1" spc="-5" dirty="0">
                <a:latin typeface="Times New Roman"/>
                <a:cs typeface="Times New Roman"/>
              </a:rPr>
              <a:t>thắng và </a:t>
            </a:r>
            <a:r>
              <a:rPr b="0" i="1" dirty="0">
                <a:latin typeface="Times New Roman"/>
                <a:cs typeface="Times New Roman"/>
              </a:rPr>
              <a:t>đuổi được  </a:t>
            </a:r>
            <a:r>
              <a:rPr b="0" i="1" spc="-5" dirty="0">
                <a:latin typeface="Times New Roman"/>
                <a:cs typeface="Times New Roman"/>
              </a:rPr>
              <a:t>chúng </a:t>
            </a:r>
            <a:r>
              <a:rPr b="0" i="1" dirty="0">
                <a:latin typeface="Times New Roman"/>
                <a:cs typeface="Times New Roman"/>
              </a:rPr>
              <a:t>về </a:t>
            </a:r>
            <a:r>
              <a:rPr b="0" i="1" spc="-5" dirty="0">
                <a:latin typeface="Times New Roman"/>
                <a:cs typeface="Times New Roman"/>
              </a:rPr>
              <a:t>phương Bắc”</a:t>
            </a:r>
            <a:r>
              <a:rPr b="0" i="1" spc="25" dirty="0">
                <a:latin typeface="Times New Roman"/>
                <a:cs typeface="Times New Roman"/>
              </a:rPr>
              <a:t> </a:t>
            </a:r>
            <a:r>
              <a:rPr b="0" i="1" spc="-5" dirty="0">
                <a:latin typeface="Times New Roman"/>
                <a:cs typeface="Times New Roman"/>
              </a:rPr>
              <a:t>(...)</a:t>
            </a:r>
          </a:p>
          <a:p>
            <a:pPr marL="12700" marR="11430">
              <a:lnSpc>
                <a:spcPct val="124400"/>
              </a:lnSpc>
            </a:pPr>
            <a:r>
              <a:rPr b="0" spc="-5" dirty="0">
                <a:latin typeface="Times New Roman"/>
                <a:cs typeface="Times New Roman"/>
              </a:rPr>
              <a:t>Câu </a:t>
            </a:r>
            <a:r>
              <a:rPr b="0" spc="5" dirty="0">
                <a:latin typeface="Times New Roman"/>
                <a:cs typeface="Times New Roman"/>
              </a:rPr>
              <a:t>1: </a:t>
            </a:r>
            <a:r>
              <a:rPr b="0" dirty="0">
                <a:latin typeface="Times New Roman"/>
                <a:cs typeface="Times New Roman"/>
              </a:rPr>
              <a:t>Những </a:t>
            </a:r>
            <a:r>
              <a:rPr b="0" spc="-10" dirty="0">
                <a:latin typeface="Times New Roman"/>
                <a:cs typeface="Times New Roman"/>
              </a:rPr>
              <a:t>câu văn </a:t>
            </a:r>
            <a:r>
              <a:rPr b="0" dirty="0">
                <a:latin typeface="Times New Roman"/>
                <a:cs typeface="Times New Roman"/>
              </a:rPr>
              <a:t>trên </a:t>
            </a:r>
            <a:r>
              <a:rPr b="0" spc="5" dirty="0">
                <a:latin typeface="Times New Roman"/>
                <a:cs typeface="Times New Roman"/>
              </a:rPr>
              <a:t>được </a:t>
            </a:r>
            <a:r>
              <a:rPr b="0" dirty="0">
                <a:latin typeface="Times New Roman"/>
                <a:cs typeface="Times New Roman"/>
              </a:rPr>
              <a:t>rút ra </a:t>
            </a:r>
            <a:r>
              <a:rPr b="0" spc="5" dirty="0">
                <a:latin typeface="Times New Roman"/>
                <a:cs typeface="Times New Roman"/>
              </a:rPr>
              <a:t>từ </a:t>
            </a:r>
            <a:r>
              <a:rPr b="0" dirty="0">
                <a:latin typeface="Times New Roman"/>
                <a:cs typeface="Times New Roman"/>
              </a:rPr>
              <a:t>tác phẩm nào? </a:t>
            </a:r>
            <a:r>
              <a:rPr b="0" spc="-15" dirty="0">
                <a:latin typeface="Times New Roman"/>
                <a:cs typeface="Times New Roman"/>
              </a:rPr>
              <a:t>Đó </a:t>
            </a:r>
            <a:r>
              <a:rPr b="0" dirty="0">
                <a:latin typeface="Times New Roman"/>
                <a:cs typeface="Times New Roman"/>
              </a:rPr>
              <a:t>là </a:t>
            </a:r>
            <a:r>
              <a:rPr b="0" spc="5" dirty="0">
                <a:latin typeface="Times New Roman"/>
                <a:cs typeface="Times New Roman"/>
              </a:rPr>
              <a:t>lời </a:t>
            </a:r>
            <a:r>
              <a:rPr b="0" dirty="0">
                <a:latin typeface="Times New Roman"/>
                <a:cs typeface="Times New Roman"/>
              </a:rPr>
              <a:t>của </a:t>
            </a:r>
            <a:r>
              <a:rPr b="0" spc="-5" dirty="0">
                <a:latin typeface="Times New Roman"/>
                <a:cs typeface="Times New Roman"/>
              </a:rPr>
              <a:t>ai, </a:t>
            </a:r>
            <a:r>
              <a:rPr b="0" spc="5" dirty="0">
                <a:latin typeface="Times New Roman"/>
                <a:cs typeface="Times New Roman"/>
              </a:rPr>
              <a:t>nói </a:t>
            </a:r>
            <a:r>
              <a:rPr b="0" dirty="0">
                <a:latin typeface="Times New Roman"/>
                <a:cs typeface="Times New Roman"/>
              </a:rPr>
              <a:t>trong </a:t>
            </a:r>
            <a:r>
              <a:rPr b="0" spc="-5" dirty="0">
                <a:latin typeface="Times New Roman"/>
                <a:cs typeface="Times New Roman"/>
              </a:rPr>
              <a:t>hoàn  cảnh </a:t>
            </a:r>
            <a:r>
              <a:rPr b="0" dirty="0">
                <a:latin typeface="Times New Roman"/>
                <a:cs typeface="Times New Roman"/>
              </a:rPr>
              <a:t>nào? </a:t>
            </a:r>
            <a:r>
              <a:rPr b="0" spc="-15" dirty="0">
                <a:latin typeface="Times New Roman"/>
                <a:cs typeface="Times New Roman"/>
              </a:rPr>
              <a:t>Giải </a:t>
            </a:r>
            <a:r>
              <a:rPr b="0" spc="-5" dirty="0">
                <a:latin typeface="Times New Roman"/>
                <a:cs typeface="Times New Roman"/>
              </a:rPr>
              <a:t>thích </a:t>
            </a:r>
            <a:r>
              <a:rPr b="0" dirty="0">
                <a:latin typeface="Times New Roman"/>
                <a:cs typeface="Times New Roman"/>
              </a:rPr>
              <a:t>ý nghĩa </a:t>
            </a:r>
            <a:r>
              <a:rPr b="0" spc="-5" dirty="0">
                <a:latin typeface="Times New Roman"/>
                <a:cs typeface="Times New Roman"/>
              </a:rPr>
              <a:t>nhan </a:t>
            </a:r>
            <a:r>
              <a:rPr b="0" spc="15" dirty="0">
                <a:latin typeface="Times New Roman"/>
                <a:cs typeface="Times New Roman"/>
              </a:rPr>
              <a:t>đề </a:t>
            </a:r>
            <a:r>
              <a:rPr b="0" dirty="0">
                <a:latin typeface="Times New Roman"/>
                <a:cs typeface="Times New Roman"/>
              </a:rPr>
              <a:t>của tác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15" dirty="0">
                <a:latin typeface="Times New Roman"/>
                <a:cs typeface="Times New Roman"/>
              </a:rPr>
              <a:t>phẩm?</a:t>
            </a:r>
          </a:p>
          <a:p>
            <a:pPr marL="12700" marR="6985">
              <a:lnSpc>
                <a:spcPct val="124400"/>
              </a:lnSpc>
              <a:spcBef>
                <a:spcPts val="30"/>
              </a:spcBef>
            </a:pPr>
            <a:r>
              <a:rPr b="0" spc="-5" dirty="0">
                <a:latin typeface="Times New Roman"/>
                <a:cs typeface="Times New Roman"/>
              </a:rPr>
              <a:t>Câu </a:t>
            </a:r>
            <a:r>
              <a:rPr b="0" spc="5" dirty="0">
                <a:latin typeface="Times New Roman"/>
                <a:cs typeface="Times New Roman"/>
              </a:rPr>
              <a:t>2: </a:t>
            </a:r>
            <a:r>
              <a:rPr b="0" spc="-15" dirty="0">
                <a:latin typeface="Times New Roman"/>
                <a:cs typeface="Times New Roman"/>
              </a:rPr>
              <a:t>Nêu </a:t>
            </a:r>
            <a:r>
              <a:rPr b="0" dirty="0">
                <a:latin typeface="Times New Roman"/>
                <a:cs typeface="Times New Roman"/>
              </a:rPr>
              <a:t>nội dung </a:t>
            </a:r>
            <a:r>
              <a:rPr b="0" spc="-5" dirty="0">
                <a:latin typeface="Times New Roman"/>
                <a:cs typeface="Times New Roman"/>
              </a:rPr>
              <a:t>chính </a:t>
            </a:r>
            <a:r>
              <a:rPr b="0" spc="-10" dirty="0">
                <a:latin typeface="Times New Roman"/>
                <a:cs typeface="Times New Roman"/>
              </a:rPr>
              <a:t>và </a:t>
            </a:r>
            <a:r>
              <a:rPr b="0" dirty="0">
                <a:latin typeface="Times New Roman"/>
                <a:cs typeface="Times New Roman"/>
              </a:rPr>
              <a:t>tác </a:t>
            </a:r>
            <a:r>
              <a:rPr b="0" spc="5" dirty="0">
                <a:latin typeface="Times New Roman"/>
                <a:cs typeface="Times New Roman"/>
              </a:rPr>
              <a:t>dụng </a:t>
            </a:r>
            <a:r>
              <a:rPr b="0" dirty="0">
                <a:latin typeface="Times New Roman"/>
                <a:cs typeface="Times New Roman"/>
              </a:rPr>
              <a:t>của lời </a:t>
            </a:r>
            <a:r>
              <a:rPr b="0" spc="-5" dirty="0">
                <a:latin typeface="Times New Roman"/>
                <a:cs typeface="Times New Roman"/>
              </a:rPr>
              <a:t>phủ dụ? </a:t>
            </a:r>
            <a:r>
              <a:rPr b="0" spc="-10" dirty="0">
                <a:latin typeface="Times New Roman"/>
                <a:cs typeface="Times New Roman"/>
              </a:rPr>
              <a:t>Hãy </a:t>
            </a:r>
            <a:r>
              <a:rPr b="0" spc="-5" dirty="0">
                <a:latin typeface="Times New Roman"/>
                <a:cs typeface="Times New Roman"/>
              </a:rPr>
              <a:t>kể </a:t>
            </a:r>
            <a:r>
              <a:rPr b="0" dirty="0">
                <a:latin typeface="Times New Roman"/>
                <a:cs typeface="Times New Roman"/>
              </a:rPr>
              <a:t>tên </a:t>
            </a:r>
            <a:r>
              <a:rPr b="0" spc="-10" dirty="0">
                <a:latin typeface="Times New Roman"/>
                <a:cs typeface="Times New Roman"/>
              </a:rPr>
              <a:t>một </a:t>
            </a:r>
            <a:r>
              <a:rPr b="0" dirty="0">
                <a:latin typeface="Times New Roman"/>
                <a:cs typeface="Times New Roman"/>
              </a:rPr>
              <a:t>tác phẩm </a:t>
            </a:r>
            <a:r>
              <a:rPr b="0" spc="-5" dirty="0">
                <a:latin typeface="Times New Roman"/>
                <a:cs typeface="Times New Roman"/>
              </a:rPr>
              <a:t>có </a:t>
            </a:r>
            <a:r>
              <a:rPr b="0" dirty="0">
                <a:latin typeface="Times New Roman"/>
                <a:cs typeface="Times New Roman"/>
              </a:rPr>
              <a:t>cùng  </a:t>
            </a:r>
            <a:r>
              <a:rPr b="0" spc="-10" dirty="0">
                <a:latin typeface="Times New Roman"/>
                <a:cs typeface="Times New Roman"/>
              </a:rPr>
              <a:t>mục </a:t>
            </a:r>
            <a:r>
              <a:rPr b="0" dirty="0">
                <a:latin typeface="Times New Roman"/>
                <a:cs typeface="Times New Roman"/>
              </a:rPr>
              <a:t>đích </a:t>
            </a:r>
            <a:r>
              <a:rPr b="0" spc="-5" dirty="0">
                <a:latin typeface="Times New Roman"/>
                <a:cs typeface="Times New Roman"/>
              </a:rPr>
              <a:t>như lời </a:t>
            </a:r>
            <a:r>
              <a:rPr b="0" dirty="0">
                <a:latin typeface="Times New Roman"/>
                <a:cs typeface="Times New Roman"/>
              </a:rPr>
              <a:t>phủ</a:t>
            </a:r>
            <a:r>
              <a:rPr b="0" spc="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dụ?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b="0" spc="-5" dirty="0">
                <a:latin typeface="Times New Roman"/>
                <a:cs typeface="Times New Roman"/>
              </a:rPr>
              <a:t>Câu</a:t>
            </a:r>
            <a:r>
              <a:rPr b="0" spc="11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3:</a:t>
            </a:r>
            <a:r>
              <a:rPr b="0" spc="10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Các</a:t>
            </a:r>
            <a:r>
              <a:rPr b="0" spc="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tác</a:t>
            </a:r>
            <a:r>
              <a:rPr b="0" spc="9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giả</a:t>
            </a:r>
            <a:r>
              <a:rPr b="0" spc="9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7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đoạn</a:t>
            </a:r>
            <a:r>
              <a:rPr b="0" spc="11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văn</a:t>
            </a:r>
            <a:r>
              <a:rPr b="0" spc="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trên</a:t>
            </a:r>
            <a:r>
              <a:rPr b="0" spc="10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vốn</a:t>
            </a:r>
            <a:r>
              <a:rPr b="0" spc="8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là</a:t>
            </a:r>
            <a:r>
              <a:rPr b="0" spc="9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những</a:t>
            </a:r>
            <a:r>
              <a:rPr b="0" spc="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người</a:t>
            </a:r>
            <a:r>
              <a:rPr b="0" spc="8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trung</a:t>
            </a:r>
            <a:r>
              <a:rPr b="0" spc="6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quân</a:t>
            </a:r>
            <a:r>
              <a:rPr b="0" spc="1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rất</a:t>
            </a:r>
            <a:r>
              <a:rPr b="0" spc="8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có</a:t>
            </a:r>
            <a:r>
              <a:rPr b="0" spc="8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cảm</a:t>
            </a:r>
            <a:r>
              <a:rPr b="0" spc="6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tình</a:t>
            </a:r>
            <a:r>
              <a:rPr b="0" spc="1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với</a:t>
            </a: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b="0" spc="5" dirty="0">
                <a:latin typeface="Times New Roman"/>
                <a:cs typeface="Times New Roman"/>
              </a:rPr>
              <a:t>nhà </a:t>
            </a:r>
            <a:r>
              <a:rPr b="0" spc="-10" dirty="0">
                <a:latin typeface="Times New Roman"/>
                <a:cs typeface="Times New Roman"/>
              </a:rPr>
              <a:t>Lê </a:t>
            </a:r>
            <a:r>
              <a:rPr b="0" dirty="0">
                <a:latin typeface="Times New Roman"/>
                <a:cs typeface="Times New Roman"/>
              </a:rPr>
              <a:t>nhưng lại </a:t>
            </a:r>
            <a:r>
              <a:rPr b="0" spc="-10" dirty="0">
                <a:latin typeface="Times New Roman"/>
                <a:cs typeface="Times New Roman"/>
              </a:rPr>
              <a:t>xây </a:t>
            </a:r>
            <a:r>
              <a:rPr b="0" spc="5" dirty="0">
                <a:latin typeface="Times New Roman"/>
                <a:cs typeface="Times New Roman"/>
              </a:rPr>
              <a:t>dựng </a:t>
            </a:r>
            <a:r>
              <a:rPr b="0" spc="-10" dirty="0">
                <a:latin typeface="Times New Roman"/>
                <a:cs typeface="Times New Roman"/>
              </a:rPr>
              <a:t>lên </a:t>
            </a:r>
            <a:r>
              <a:rPr b="0" dirty="0">
                <a:latin typeface="Times New Roman"/>
                <a:cs typeface="Times New Roman"/>
              </a:rPr>
              <a:t>hình tượng người </a:t>
            </a:r>
            <a:r>
              <a:rPr b="0" spc="-10" dirty="0">
                <a:latin typeface="Times New Roman"/>
                <a:cs typeface="Times New Roman"/>
              </a:rPr>
              <a:t>anh </a:t>
            </a:r>
            <a:r>
              <a:rPr b="0" dirty="0">
                <a:latin typeface="Times New Roman"/>
                <a:cs typeface="Times New Roman"/>
              </a:rPr>
              <a:t>hùng </a:t>
            </a:r>
            <a:r>
              <a:rPr b="0" spc="-5" dirty="0">
                <a:latin typeface="Times New Roman"/>
                <a:cs typeface="Times New Roman"/>
              </a:rPr>
              <a:t>áo vải </a:t>
            </a:r>
            <a:r>
              <a:rPr b="0" dirty="0">
                <a:latin typeface="Times New Roman"/>
                <a:cs typeface="Times New Roman"/>
              </a:rPr>
              <a:t>Quang Trung </a:t>
            </a:r>
            <a:r>
              <a:rPr b="0" spc="-10" dirty="0">
                <a:latin typeface="Times New Roman"/>
                <a:cs typeface="Times New Roman"/>
              </a:rPr>
              <a:t>tuyệt </a:t>
            </a:r>
            <a:r>
              <a:rPr b="0" dirty="0">
                <a:latin typeface="Times New Roman"/>
                <a:cs typeface="Times New Roman"/>
              </a:rPr>
              <a:t>đẹp.  </a:t>
            </a:r>
            <a:r>
              <a:rPr b="0" spc="5" dirty="0">
                <a:latin typeface="Times New Roman"/>
                <a:cs typeface="Times New Roman"/>
              </a:rPr>
              <a:t>Vì </a:t>
            </a:r>
            <a:r>
              <a:rPr b="0" spc="-10" dirty="0">
                <a:latin typeface="Times New Roman"/>
                <a:cs typeface="Times New Roman"/>
              </a:rPr>
              <a:t>sao vậy? </a:t>
            </a:r>
            <a:r>
              <a:rPr b="0" spc="10" dirty="0">
                <a:latin typeface="Times New Roman"/>
                <a:cs typeface="Times New Roman"/>
              </a:rPr>
              <a:t>Em </a:t>
            </a:r>
            <a:r>
              <a:rPr b="0" spc="5" dirty="0">
                <a:latin typeface="Times New Roman"/>
                <a:cs typeface="Times New Roman"/>
              </a:rPr>
              <a:t>hãy </a:t>
            </a:r>
            <a:r>
              <a:rPr b="0" dirty="0">
                <a:latin typeface="Times New Roman"/>
                <a:cs typeface="Times New Roman"/>
              </a:rPr>
              <a:t>lí </a:t>
            </a:r>
            <a:r>
              <a:rPr b="0" spc="-5" dirty="0">
                <a:latin typeface="Times New Roman"/>
                <a:cs typeface="Times New Roman"/>
              </a:rPr>
              <a:t>giải ngắn </a:t>
            </a:r>
            <a:r>
              <a:rPr b="0" dirty="0">
                <a:latin typeface="Times New Roman"/>
                <a:cs typeface="Times New Roman"/>
              </a:rPr>
              <a:t>gọn </a:t>
            </a:r>
            <a:r>
              <a:rPr b="0" spc="-5" dirty="0">
                <a:latin typeface="Times New Roman"/>
                <a:cs typeface="Times New Roman"/>
              </a:rPr>
              <a:t>về điều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đó?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13181"/>
            <a:ext cx="8260080" cy="5496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algn="just">
              <a:lnSpc>
                <a:spcPct val="1245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spc="5" dirty="0">
                <a:latin typeface="Times New Roman"/>
                <a:cs typeface="Times New Roman"/>
              </a:rPr>
              <a:t>4: </a:t>
            </a:r>
            <a:r>
              <a:rPr sz="1800" spc="-10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hình tượng Quang Trung - </a:t>
            </a:r>
            <a:r>
              <a:rPr sz="1800" spc="-1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Huệ, </a:t>
            </a:r>
            <a:r>
              <a:rPr sz="1800" dirty="0">
                <a:latin typeface="Times New Roman"/>
                <a:cs typeface="Times New Roman"/>
              </a:rPr>
              <a:t>cùng vốn hiểu biết của </a:t>
            </a:r>
            <a:r>
              <a:rPr sz="1800" spc="-15" dirty="0">
                <a:latin typeface="Times New Roman"/>
                <a:cs typeface="Times New Roman"/>
              </a:rPr>
              <a:t>em, </a:t>
            </a:r>
            <a:r>
              <a:rPr sz="1800" spc="5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một 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khoảng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nửa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mình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 </a:t>
            </a:r>
            <a:r>
              <a:rPr sz="1800" spc="5" dirty="0">
                <a:latin typeface="Times New Roman"/>
                <a:cs typeface="Times New Roman"/>
              </a:rPr>
              <a:t>tuổi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hôm </a:t>
            </a:r>
            <a:r>
              <a:rPr sz="1800" spc="5" dirty="0">
                <a:latin typeface="Times New Roman"/>
                <a:cs typeface="Times New Roman"/>
              </a:rPr>
              <a:t>nay </a:t>
            </a:r>
            <a:r>
              <a:rPr sz="1800" spc="1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trong hoàn cảnh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b="1" dirty="0">
                <a:latin typeface="Times New Roman"/>
                <a:cs typeface="Times New Roman"/>
              </a:rPr>
              <a:t>* Gợi 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800" spc="10" dirty="0">
                <a:latin typeface="Times New Roman"/>
                <a:cs typeface="Times New Roman"/>
              </a:rPr>
              <a:t>1.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5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10" dirty="0">
                <a:latin typeface="Times New Roman"/>
                <a:cs typeface="Times New Roman"/>
              </a:rPr>
              <a:t>câu văn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5" dirty="0">
                <a:latin typeface="Times New Roman"/>
                <a:cs typeface="Times New Roman"/>
              </a:rPr>
              <a:t>rút </a:t>
            </a:r>
            <a:r>
              <a:rPr sz="1800" dirty="0">
                <a:latin typeface="Times New Roman"/>
                <a:cs typeface="Times New Roman"/>
              </a:rPr>
              <a:t>ra từ tác </a:t>
            </a:r>
            <a:r>
              <a:rPr sz="1800" spc="-5" dirty="0">
                <a:latin typeface="Times New Roman"/>
                <a:cs typeface="Times New Roman"/>
              </a:rPr>
              <a:t>phẩm: “Hoàng </a:t>
            </a:r>
            <a:r>
              <a:rPr sz="1800" spc="-10" dirty="0">
                <a:latin typeface="Times New Roman"/>
                <a:cs typeface="Times New Roman"/>
              </a:rPr>
              <a:t>Lê </a:t>
            </a:r>
            <a:r>
              <a:rPr sz="1800" spc="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thống chí” </a:t>
            </a:r>
            <a:r>
              <a:rPr sz="1800" spc="5" dirty="0">
                <a:latin typeface="Times New Roman"/>
                <a:cs typeface="Times New Roman"/>
              </a:rPr>
              <a:t>(hồi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14)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của Quang Trung - </a:t>
            </a:r>
            <a:r>
              <a:rPr sz="1800" spc="-10" dirty="0">
                <a:latin typeface="Times New Roman"/>
                <a:cs typeface="Times New Roman"/>
              </a:rPr>
              <a:t>Nguyễn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Huệ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spc="-10" dirty="0">
                <a:latin typeface="Times New Roman"/>
                <a:cs typeface="Times New Roman"/>
              </a:rPr>
              <a:t>cảnh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Quân Thanh </a:t>
            </a:r>
            <a:r>
              <a:rPr sz="1800" spc="-10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Thăng Long </a:t>
            </a:r>
            <a:r>
              <a:rPr sz="1800" spc="-10" dirty="0">
                <a:latin typeface="Times New Roman"/>
                <a:cs typeface="Times New Roman"/>
              </a:rPr>
              <a:t>xâm </a:t>
            </a:r>
            <a:r>
              <a:rPr sz="1800" spc="5" dirty="0">
                <a:latin typeface="Times New Roman"/>
                <a:cs typeface="Times New Roman"/>
              </a:rPr>
              <a:t>lược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Quang Trung </a:t>
            </a:r>
            <a:r>
              <a:rPr sz="1800" spc="10" dirty="0">
                <a:latin typeface="Times New Roman"/>
                <a:cs typeface="Times New Roman"/>
              </a:rPr>
              <a:t>hội </a:t>
            </a:r>
            <a:r>
              <a:rPr sz="1800" spc="-5" dirty="0">
                <a:latin typeface="Times New Roman"/>
                <a:cs typeface="Times New Roman"/>
              </a:rPr>
              <a:t>quân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Tam </a:t>
            </a:r>
            <a:r>
              <a:rPr sz="1800" dirty="0">
                <a:latin typeface="Times New Roman"/>
                <a:cs typeface="Times New Roman"/>
              </a:rPr>
              <a:t>Điệp,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An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Ý nghĩa </a:t>
            </a:r>
            <a:r>
              <a:rPr sz="1800" spc="-5" dirty="0">
                <a:latin typeface="Times New Roman"/>
                <a:cs typeface="Times New Roman"/>
              </a:rPr>
              <a:t>nhan </a:t>
            </a:r>
            <a:r>
              <a:rPr sz="1800" dirty="0">
                <a:latin typeface="Times New Roman"/>
                <a:cs typeface="Times New Roman"/>
              </a:rPr>
              <a:t>đề: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spc="5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1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Hán, </a:t>
            </a:r>
            <a:r>
              <a:rPr sz="1800" dirty="0">
                <a:latin typeface="Times New Roman"/>
                <a:cs typeface="Times New Roman"/>
              </a:rPr>
              <a:t>thuộc </a:t>
            </a:r>
            <a:r>
              <a:rPr sz="1800" spc="5" dirty="0">
                <a:latin typeface="Times New Roman"/>
                <a:cs typeface="Times New Roman"/>
              </a:rPr>
              <a:t>thể </a:t>
            </a:r>
            <a:r>
              <a:rPr sz="1800" spc="-10" dirty="0">
                <a:latin typeface="Times New Roman"/>
                <a:cs typeface="Times New Roman"/>
              </a:rPr>
              <a:t>Chí </a:t>
            </a:r>
            <a:r>
              <a:rPr sz="1800" spc="-15" dirty="0">
                <a:latin typeface="Times New Roman"/>
                <a:cs typeface="Times New Roman"/>
              </a:rPr>
              <a:t>theo </a:t>
            </a:r>
            <a:r>
              <a:rPr sz="1800" spc="-5" dirty="0">
                <a:latin typeface="Times New Roman"/>
                <a:cs typeface="Times New Roman"/>
              </a:rPr>
              <a:t>nhan </a:t>
            </a:r>
            <a:r>
              <a:rPr sz="1800" spc="10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của tác phẩm  thì </a:t>
            </a:r>
            <a:r>
              <a:rPr sz="1800" spc="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ghi chép </a:t>
            </a:r>
            <a:r>
              <a:rPr sz="1800" dirty="0">
                <a:latin typeface="Times New Roman"/>
                <a:cs typeface="Times New Roman"/>
              </a:rPr>
              <a:t>“Sự </a:t>
            </a:r>
            <a:r>
              <a:rPr sz="1800" spc="-5" dirty="0">
                <a:latin typeface="Times New Roman"/>
                <a:cs typeface="Times New Roman"/>
              </a:rPr>
              <a:t>thống nhất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vương </a:t>
            </a:r>
            <a:r>
              <a:rPr sz="1800" dirty="0">
                <a:latin typeface="Times New Roman"/>
                <a:cs typeface="Times New Roman"/>
              </a:rPr>
              <a:t>triều </a:t>
            </a:r>
            <a:r>
              <a:rPr sz="1800" spc="5" dirty="0">
                <a:latin typeface="Times New Roman"/>
                <a:cs typeface="Times New Roman"/>
              </a:rPr>
              <a:t>nhà </a:t>
            </a:r>
            <a:r>
              <a:rPr sz="1800" spc="-10" dirty="0">
                <a:latin typeface="Times New Roman"/>
                <a:cs typeface="Times New Roman"/>
              </a:rPr>
              <a:t>Lê” vào </a:t>
            </a:r>
            <a:r>
              <a:rPr sz="1800" dirty="0">
                <a:latin typeface="Times New Roman"/>
                <a:cs typeface="Times New Roman"/>
              </a:rPr>
              <a:t>thời điểm </a:t>
            </a:r>
            <a:r>
              <a:rPr sz="1800" spc="-5" dirty="0">
                <a:latin typeface="Times New Roman"/>
                <a:cs typeface="Times New Roman"/>
              </a:rPr>
              <a:t>Tây </a:t>
            </a:r>
            <a:r>
              <a:rPr sz="1800" dirty="0">
                <a:latin typeface="Times New Roman"/>
                <a:cs typeface="Times New Roman"/>
              </a:rPr>
              <a:t>Sơn </a:t>
            </a:r>
            <a:r>
              <a:rPr sz="1800" spc="5" dirty="0">
                <a:latin typeface="Times New Roman"/>
                <a:cs typeface="Times New Roman"/>
              </a:rPr>
              <a:t>diệt  </a:t>
            </a:r>
            <a:r>
              <a:rPr sz="1800" spc="-5" dirty="0">
                <a:latin typeface="Times New Roman"/>
                <a:cs typeface="Times New Roman"/>
              </a:rPr>
              <a:t>Trịnh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5" dirty="0">
                <a:latin typeface="Times New Roman"/>
                <a:cs typeface="Times New Roman"/>
              </a:rPr>
              <a:t>lại Bắc Hà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spc="-10" dirty="0">
                <a:latin typeface="Times New Roman"/>
                <a:cs typeface="Times New Roman"/>
              </a:rPr>
              <a:t>Lê.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800" spc="10" dirty="0">
                <a:latin typeface="Times New Roman"/>
                <a:cs typeface="Times New Roman"/>
              </a:rPr>
              <a:t>2.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 Nội </a:t>
            </a:r>
            <a:r>
              <a:rPr sz="1800" spc="5" dirty="0">
                <a:latin typeface="Times New Roman"/>
                <a:cs typeface="Times New Roman"/>
              </a:rPr>
              <a:t>dung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spc="5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phủ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dụ: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Khẳng định chủ </a:t>
            </a:r>
            <a:r>
              <a:rPr sz="1800" spc="-10" dirty="0">
                <a:latin typeface="Times New Roman"/>
                <a:cs typeface="Times New Roman"/>
              </a:rPr>
              <a:t>quyền </a:t>
            </a:r>
            <a:r>
              <a:rPr sz="1800" dirty="0">
                <a:latin typeface="Times New Roman"/>
                <a:cs typeface="Times New Roman"/>
              </a:rPr>
              <a:t>dân tộc; </a:t>
            </a:r>
            <a:r>
              <a:rPr sz="1800" spc="-10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án, </a:t>
            </a:r>
            <a:r>
              <a:rPr sz="1800" spc="-5" dirty="0">
                <a:latin typeface="Times New Roman"/>
                <a:cs typeface="Times New Roman"/>
              </a:rPr>
              <a:t>tố </a:t>
            </a:r>
            <a:r>
              <a:rPr sz="1800" spc="-10" dirty="0">
                <a:latin typeface="Times New Roman"/>
                <a:cs typeface="Times New Roman"/>
              </a:rPr>
              <a:t>cáo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10" dirty="0">
                <a:latin typeface="Times New Roman"/>
                <a:cs typeface="Times New Roman"/>
              </a:rPr>
              <a:t>xâm </a:t>
            </a:r>
            <a:r>
              <a:rPr sz="1800" spc="5" dirty="0">
                <a:latin typeface="Times New Roman"/>
                <a:cs typeface="Times New Roman"/>
              </a:rPr>
              <a:t>lược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8084</Words>
  <PresentationFormat>Custom</PresentationFormat>
  <Paragraphs>249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Carlito</vt:lpstr>
      <vt:lpstr>Times New Roman</vt:lpstr>
      <vt:lpstr>Wingdings</vt:lpstr>
      <vt:lpstr>Office Theme</vt:lpstr>
      <vt:lpstr>HOÀNG LÊ NHẤT THỐNG CHÍ</vt:lpstr>
      <vt:lpstr>BÀI 1. TÓM TẮT KIẾN THỨC CƠ BẢN &amp;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LUYỆN TẬP CÁC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CÁC DẠNG ĐỀ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2021-06-25T04:18:01Z</dcterms:created>
  <dcterms:modified xsi:type="dcterms:W3CDTF">2021-07-04T15:24:25Z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2021-06-25T00:00:00Z</vt:filetime>
  </property>
</Properties>
</file>