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59" r:id="rId2"/>
    <p:sldId id="360" r:id="rId3"/>
    <p:sldId id="257" r:id="rId4"/>
    <p:sldId id="335" r:id="rId5"/>
    <p:sldId id="320" r:id="rId6"/>
    <p:sldId id="347" r:id="rId7"/>
    <p:sldId id="358" r:id="rId8"/>
    <p:sldId id="337" r:id="rId9"/>
    <p:sldId id="338" r:id="rId10"/>
    <p:sldId id="351" r:id="rId11"/>
    <p:sldId id="339" r:id="rId12"/>
    <p:sldId id="357" r:id="rId13"/>
    <p:sldId id="33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D30DD"/>
    <a:srgbClr val="BCF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80" autoAdjust="0"/>
  </p:normalViewPr>
  <p:slideViewPr>
    <p:cSldViewPr>
      <p:cViewPr>
        <p:scale>
          <a:sx n="58" d="100"/>
          <a:sy n="58" d="100"/>
        </p:scale>
        <p:origin x="-28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7371-8868-4589-AC6F-FE52F71079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6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10" Type="http://schemas.microsoft.com/office/2007/relationships/hdphoto" Target="../media/hdphoto2.wdp"/><Relationship Id="rId4" Type="http://schemas.openxmlformats.org/officeDocument/2006/relationships/image" Target="../media/image8.jpe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10" Type="http://schemas.microsoft.com/office/2007/relationships/hdphoto" Target="../media/hdphoto4.wdp"/><Relationship Id="rId4" Type="http://schemas.openxmlformats.org/officeDocument/2006/relationships/image" Target="../media/image8.jpe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10" Type="http://schemas.microsoft.com/office/2007/relationships/hdphoto" Target="../media/hdphoto2.wdp"/><Relationship Id="rId4" Type="http://schemas.openxmlformats.org/officeDocument/2006/relationships/image" Target="../media/image8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286000" y="76200"/>
            <a:ext cx="4724400" cy="6096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Ô CHỮ</a:t>
            </a:r>
            <a:endParaRPr lang="en-US" sz="35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34290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UẬT CHƠI</a:t>
            </a: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ô chữ gồm </a:t>
            </a:r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chữ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 số từ 1 đến </a:t>
            </a:r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 tương ứng với </a:t>
            </a:r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em dựa vào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2400" b="1" dirty="0" err="1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ập</a:t>
            </a:r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 lí 6 và kiến thức đã học để trả lời,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hỏi có </a:t>
            </a:r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lượt trả lời.</a:t>
            </a:r>
          </a:p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 trả lời đúng sẽ nhận được 1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quà nhỏ và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chữ sẽ hiện ra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 tương ứng, trả lời sai ô chữ sẽ bị khóa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rong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 trình trả lời, em nào trả lời đúng tên từ khóa thì sẽ nhận được phần quà lớn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b="1" dirty="0">
              <a:solidFill>
                <a:srgbClr val="0D30D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52600" y="990600"/>
            <a:ext cx="5867400" cy="1982496"/>
            <a:chOff x="2133600" y="1273314"/>
            <a:chExt cx="5867400" cy="1982496"/>
          </a:xfrm>
        </p:grpSpPr>
        <p:grpSp>
          <p:nvGrpSpPr>
            <p:cNvPr id="4" name="Group 3"/>
            <p:cNvGrpSpPr/>
            <p:nvPr/>
          </p:nvGrpSpPr>
          <p:grpSpPr>
            <a:xfrm>
              <a:off x="2133600" y="1981200"/>
              <a:ext cx="5867400" cy="1274610"/>
              <a:chOff x="1143000" y="1828800"/>
              <a:chExt cx="3810000" cy="6858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143000" y="1828800"/>
                <a:ext cx="762000" cy="6858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905000" y="1828800"/>
                <a:ext cx="762000" cy="6858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D30DD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667000" y="1828800"/>
                <a:ext cx="762000" cy="6858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429000" y="1828800"/>
                <a:ext cx="762000" cy="6858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D30DD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91000" y="1828800"/>
                <a:ext cx="762000" cy="6858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2377440" y="1273314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</a:t>
              </a:r>
              <a:endPara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05200" y="1273314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</a:t>
              </a:r>
              <a:endPara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48200" y="1273314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</a:t>
              </a:r>
              <a:endPara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67400" y="1273314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</a:t>
              </a:r>
              <a:endPara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010400" y="1295400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5</a:t>
              </a:r>
              <a:endPara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062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10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399"/>
            <a:ext cx="4474760" cy="2209799"/>
          </a:xfrm>
          <a:prstGeom prst="wedgeRoundRectCallout">
            <a:avLst>
              <a:gd name="adj1" fmla="val 23388"/>
              <a:gd name="adj2" fmla="val 9304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1663005"/>
            <a:ext cx="34397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endParaRPr lang="en-US" sz="21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mảng nào tách xa nhau và xô vào </a:t>
            </a:r>
            <a:r>
              <a:rPr lang="vi-VN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1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Các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địa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mảng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(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mảng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kiến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tạo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)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3400" y="1289209"/>
            <a:ext cx="452047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- Các mảng tách xa nhau: Phi - 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Ô-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xtrây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-li-a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Phi-Nam Mỹ, Ấn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Ô-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xtrây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-li-a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– Nam Cực…</a:t>
            </a:r>
          </a:p>
          <a:p>
            <a:pPr algn="just"/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- Các mảng xô vào nhau: Ấn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Ô-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xtrây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-li-a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-Á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-Á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– Thái Bình Dương, Phi –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-Á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lang="vi-V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8" name="Picture 27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50265"/>
            <a:ext cx="4235052" cy="27267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88230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10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Các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địa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mảng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(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mảng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kiến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tạo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)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446490" y="1981201"/>
            <a:ext cx="6792509" cy="2440842"/>
          </a:xfrm>
          <a:prstGeom prst="wedgeRoundRectCallout">
            <a:avLst>
              <a:gd name="adj1" fmla="val 47894"/>
              <a:gd name="adj2" fmla="val 102948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3400" y="2252008"/>
            <a:ext cx="6629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Vỏ Trái Đất được cấu tạo bởi các địa mảng nằm kề nhau. Các địa mảng di chuyển với tốc độ rất chậm.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Trong khi di chuyển, các địa mảng có thể xô vào nhau hoặc tách xa nhau.</a:t>
            </a:r>
          </a:p>
        </p:txBody>
      </p:sp>
    </p:spTree>
    <p:extLst>
      <p:ext uri="{BB962C8B-B14F-4D97-AF65-F5344CB8AC3E}">
        <p14:creationId xmlns:p14="http://schemas.microsoft.com/office/powerpoint/2010/main" val="173288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905000"/>
            <a:ext cx="3875966" cy="2004190"/>
          </a:xfrm>
          <a:prstGeom prst="cloudCallout">
            <a:avLst>
              <a:gd name="adj1" fmla="val -17801"/>
              <a:gd name="adj2" fmla="val 802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2134850"/>
            <a:ext cx="3429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vào vỡ 1 hình tròn </a:t>
            </a:r>
            <a:endParaRPr lang="en-US" sz="22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trưng cho Trái Đất, thể hiện trên đó cấu </a:t>
            </a:r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endParaRPr lang="en-US" sz="22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 trong Trái Đất.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10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TỤC NGỮ - GIÁO DỤC Khúc sông... - Tục Ngữ Ca Dao Việt Nam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289" y="3280474"/>
            <a:ext cx="4382311" cy="3120326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83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905000"/>
            <a:ext cx="4474760" cy="1905000"/>
          </a:xfrm>
          <a:prstGeom prst="wedgeRoundRectCallout">
            <a:avLst>
              <a:gd name="adj1" fmla="val 23537"/>
              <a:gd name="adj2" fmla="val 84272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905000"/>
            <a:ext cx="3875966" cy="2004190"/>
          </a:xfrm>
          <a:prstGeom prst="cloudCallout">
            <a:avLst>
              <a:gd name="adj1" fmla="val -17801"/>
              <a:gd name="adj2" fmla="val 802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2025640"/>
            <a:ext cx="3429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ìm </a:t>
            </a:r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kiếm thông tin về vành đai núi lửa </a:t>
            </a:r>
            <a:endParaRPr lang="en-US" sz="21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 </a:t>
            </a:r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 Dương.</a:t>
            </a:r>
            <a:endParaRPr lang="vi-VN" sz="21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2026384"/>
            <a:ext cx="4419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Vành đai bao bọc xung quanh bờ phía Bắc, phía Tây và phía Đông Thái Bình Dương với gần 300 núi lửa trãi dài từ Niu Di-lân, qua Nhật Bản, Alaxca, trải suốt bờ tây Bắc Mỹ, Nam Mỹ.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10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TỤC NGỮ - GIÁO DỤC Khúc sông... - Tục Ngữ Ca Dao Việt Nam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" name="Picture 26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83" t="-74" r="683" b="4685"/>
          <a:stretch/>
        </p:blipFill>
        <p:spPr bwMode="auto">
          <a:xfrm>
            <a:off x="2514600" y="3962400"/>
            <a:ext cx="4086894" cy="2622938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1369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286000" y="76200"/>
            <a:ext cx="4724400" cy="6096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Ô CHỮ</a:t>
            </a:r>
            <a:endParaRPr lang="en-US" sz="35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2456051"/>
            <a:ext cx="91440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9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22/6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19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	 	                                        B.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nóng</a:t>
            </a:r>
            <a:endParaRPr lang="en-US" sz="19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D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A, B, C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r>
              <a:rPr lang="en-US" sz="19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9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23/9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chiếu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bề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1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	 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endParaRPr lang="en-US" sz="1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	 	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D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Xích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endParaRPr lang="en-US" sz="1900" dirty="0" smtClean="0">
              <a:solidFill>
                <a:srgbClr val="0D30D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19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9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3. 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Cho biết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19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Ẩm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endParaRPr lang="vi-VN" sz="19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La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endParaRPr lang="en-US" sz="19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19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9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mọc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19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endParaRPr lang="vi-VN" sz="19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Nam                                                                               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endParaRPr lang="en-US" sz="19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19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19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vi-VN" sz="19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đêm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9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22/6                                                                               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22/12</a:t>
            </a:r>
            <a:endParaRPr lang="vi-VN" sz="19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21/3                                                                               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9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81200" y="657447"/>
            <a:ext cx="5334000" cy="1628553"/>
            <a:chOff x="2133600" y="1273314"/>
            <a:chExt cx="5867400" cy="1982496"/>
          </a:xfrm>
        </p:grpSpPr>
        <p:grpSp>
          <p:nvGrpSpPr>
            <p:cNvPr id="4" name="Group 3"/>
            <p:cNvGrpSpPr/>
            <p:nvPr/>
          </p:nvGrpSpPr>
          <p:grpSpPr>
            <a:xfrm>
              <a:off x="2133600" y="1981200"/>
              <a:ext cx="5867400" cy="1274610"/>
              <a:chOff x="1143000" y="1828800"/>
              <a:chExt cx="3810000" cy="6858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143000" y="1828800"/>
                <a:ext cx="762000" cy="6858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905000" y="1828800"/>
                <a:ext cx="762000" cy="6858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D30DD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667000" y="1828800"/>
                <a:ext cx="762000" cy="6858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429000" y="1828800"/>
                <a:ext cx="762000" cy="6858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D30DD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91000" y="1828800"/>
                <a:ext cx="762000" cy="6858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2377440" y="1273314"/>
              <a:ext cx="685801" cy="861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05200" y="1273314"/>
              <a:ext cx="685801" cy="861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48200" y="1273314"/>
              <a:ext cx="685801" cy="861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67400" y="1273314"/>
              <a:ext cx="685801" cy="861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010401" y="1295400"/>
              <a:ext cx="685801" cy="861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  <a:endPara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286000" y="1383476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43" name="Oval 42"/>
          <p:cNvSpPr/>
          <p:nvPr/>
        </p:nvSpPr>
        <p:spPr>
          <a:xfrm>
            <a:off x="4890655" y="3886200"/>
            <a:ext cx="290945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401291" y="1371600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5" name="Oval 44"/>
          <p:cNvSpPr/>
          <p:nvPr/>
        </p:nvSpPr>
        <p:spPr>
          <a:xfrm>
            <a:off x="4876800" y="2743200"/>
            <a:ext cx="290945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13855" y="4800600"/>
            <a:ext cx="290945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468091" y="1371600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48" name="Oval 47"/>
          <p:cNvSpPr/>
          <p:nvPr/>
        </p:nvSpPr>
        <p:spPr>
          <a:xfrm>
            <a:off x="13855" y="5410200"/>
            <a:ext cx="290945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458691" y="137880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50" name="Oval 49"/>
          <p:cNvSpPr/>
          <p:nvPr/>
        </p:nvSpPr>
        <p:spPr>
          <a:xfrm>
            <a:off x="0" y="6477000"/>
            <a:ext cx="290945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553200" y="137880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en-US"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9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 animBg="1"/>
      <p:bldP spid="44" grpId="0"/>
      <p:bldP spid="45" grpId="0" animBg="1"/>
      <p:bldP spid="46" grpId="0" animBg="1"/>
      <p:bldP spid="47" grpId="0"/>
      <p:bldP spid="48" grpId="0" animBg="1"/>
      <p:bldP spid="49" grpId="0"/>
      <p:bldP spid="50" grpId="0" animBg="1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pic>
        <p:nvPicPr>
          <p:cNvPr id="3076" name="Picture 4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2"/>
          <a:stretch/>
        </p:blipFill>
        <p:spPr bwMode="auto">
          <a:xfrm rot="15616060">
            <a:off x="6740180" y="1138516"/>
            <a:ext cx="2234565" cy="39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Welcome\Desktop\chs13486669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4343400"/>
            <a:ext cx="917608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4" name="Picture 2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4"/>
          <a:stretch/>
        </p:blipFill>
        <p:spPr bwMode="auto">
          <a:xfrm rot="13972696">
            <a:off x="6159599" y="-1391747"/>
            <a:ext cx="1587048" cy="36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Pictures\bai mau\nospin_1-l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3384" r="5191" b="2904"/>
          <a:stretch/>
        </p:blipFill>
        <p:spPr bwMode="auto">
          <a:xfrm>
            <a:off x="5257800" y="1066800"/>
            <a:ext cx="2490480" cy="25453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457200" y="1066800"/>
            <a:ext cx="6365544" cy="1143000"/>
          </a:xfrm>
        </p:spPr>
        <p:txBody>
          <a:bodyPr>
            <a:noAutofit/>
          </a:bodyPr>
          <a:lstStyle/>
          <a:p>
            <a:r>
              <a:rPr lang="vi-VN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CẤU TẠO CỦA TRÁI ĐẤT</a:t>
            </a:r>
            <a:r>
              <a:rPr lang="vi-VN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.</a:t>
            </a:r>
            <a:r>
              <a:rPr lang="en-US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 </a:t>
            </a:r>
            <a:br>
              <a:rPr lang="en-US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en-US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CÁC MẢNG KIẾN TẠO. </a:t>
            </a:r>
            <a:endParaRPr lang="vi-VN" sz="2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990600" y="-15240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10: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73" y="2428417"/>
            <a:ext cx="1828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72" y="2535098"/>
            <a:ext cx="115550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32084" y="3060876"/>
            <a:ext cx="528988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85337" y="0"/>
            <a:ext cx="45719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0"/>
            <a:ext cx="45719" cy="430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90800" y="4724400"/>
            <a:ext cx="4038600" cy="85074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ĐỊA LÍ 6</a:t>
            </a:r>
            <a:endParaRPr lang="en-US" sz="5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0907E-6 L -0.00486 0.07678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7" grpId="0" animBg="1"/>
      <p:bldP spid="17" grpId="1" animBg="1"/>
      <p:bldP spid="18" grpId="0" animBg="1"/>
      <p:bldP spid="18" grpId="1" animBg="1"/>
      <p:bldP spid="2" grpId="0" animBg="1"/>
      <p:bldP spid="15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28600" y="415666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5299" y="293746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2057400"/>
            <a:ext cx="59436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920358" y="152400"/>
            <a:ext cx="876300" cy="876300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28" y="226283"/>
            <a:ext cx="46736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57700" y="168089"/>
            <a:ext cx="1261242" cy="898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</a:t>
            </a:r>
          </a:p>
          <a:p>
            <a:r>
              <a:rPr lang="en-US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43300" y="571500"/>
            <a:ext cx="1676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ĐỊA LÍ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85800" y="1447800"/>
            <a:ext cx="792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CHƯƠNG 3. CẤU TẠO CỦA TRÁI ĐẤT. VỎ TRÁI ĐẤT</a:t>
            </a:r>
          </a:p>
          <a:p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10</a:t>
            </a:r>
            <a:r>
              <a:rPr 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CẤU TẠO CỦA TRÁI ĐẤT.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CÁC MẢNG KIẾN TẠO. </a:t>
            </a: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NÚI LỬA VÀ ĐỘNG ĐẤT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62340" y="3144676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CẤU TẠO CỦA TRÁI ĐẤT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35640" y="4347163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CÁC </a:t>
            </a:r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ĐỊA MẢNG (</a:t>
            </a:r>
            <a:r>
              <a:rPr lang="vi-VN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MẢNG KIẾN TẠO</a:t>
            </a:r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)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0665" y="54102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017705" y="56007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LUYỆN TẬP VÀ VẬN DỤNG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07769" y="2438400"/>
            <a:ext cx="8102831" cy="4182382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 Same Side Corner Rectangle 41"/>
          <p:cNvSpPr/>
          <p:nvPr/>
        </p:nvSpPr>
        <p:spPr>
          <a:xfrm rot="5400000">
            <a:off x="365991" y="303745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 Same Side Corner Rectangle 42"/>
          <p:cNvSpPr/>
          <p:nvPr/>
        </p:nvSpPr>
        <p:spPr>
          <a:xfrm rot="5400000">
            <a:off x="339292" y="425665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94135" y="3141202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94135" y="4347163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48" name="Round Same Side Corner Rectangle 47"/>
          <p:cNvSpPr/>
          <p:nvPr/>
        </p:nvSpPr>
        <p:spPr>
          <a:xfrm rot="5400000">
            <a:off x="321357" y="55101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76200" y="56007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3737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  <p:bldP spid="20" grpId="0"/>
      <p:bldP spid="26" grpId="0"/>
      <p:bldP spid="27" grpId="0"/>
      <p:bldP spid="24" grpId="0" animBg="1"/>
      <p:bldP spid="25" grpId="0"/>
      <p:bldP spid="37" grpId="0" animBg="1"/>
      <p:bldP spid="42" grpId="0" animBg="1"/>
      <p:bldP spid="43" grpId="0" animBg="1"/>
      <p:bldP spid="44" grpId="0"/>
      <p:bldP spid="45" grpId="0"/>
      <p:bldP spid="48" grpId="0" animBg="1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10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399"/>
            <a:ext cx="4474760" cy="2209799"/>
          </a:xfrm>
          <a:prstGeom prst="wedgeRoundRectCallout">
            <a:avLst>
              <a:gd name="adj1" fmla="val 23388"/>
              <a:gd name="adj2" fmla="val 9304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1547842"/>
            <a:ext cx="343971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 Đất gồm những lớp nào? </a:t>
            </a:r>
            <a:r>
              <a:rPr lang="vi-VN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</a:t>
            </a:r>
            <a:r>
              <a:rPr lang="vi-VN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 điểm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dày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vỏ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9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Cấu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tạo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của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Trái Đất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3400" y="1491496"/>
            <a:ext cx="452047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-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Gồm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3 lớp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Vỏ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, Manti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Lõi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vi-V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Lớp vỏ Trái Đất: dày từ 5-70km, trạng thái rắn chắc, nhiệt độ tối đa 1000</a:t>
            </a:r>
            <a:r>
              <a:rPr lang="vi-VN" sz="2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1861"/>
            <a:ext cx="3733800" cy="2821339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256795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10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399"/>
            <a:ext cx="4474760" cy="2209799"/>
          </a:xfrm>
          <a:prstGeom prst="wedgeRoundRectCallout">
            <a:avLst>
              <a:gd name="adj1" fmla="val 23388"/>
              <a:gd name="adj2" fmla="val 9304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1547842"/>
            <a:ext cx="343971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êu </a:t>
            </a:r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 điểm độ dày, trạng thái, nhiệt độ của lớp 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Manti </a:t>
            </a:r>
          </a:p>
          <a:p>
            <a:pPr algn="ctr"/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Lõi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vi-VN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 </a:t>
            </a:r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Đất.</a:t>
            </a:r>
          </a:p>
          <a:p>
            <a:pPr algn="ctr"/>
            <a:endParaRPr lang="vi-VN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Cấu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tạo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của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Trái Đất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3400" y="1413808"/>
            <a:ext cx="45204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Lớp Manti: dày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2900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trạng thái từ quánh dẻo đến lỏng, nhiệt độ khoảng 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500-4700</a:t>
            </a:r>
            <a:r>
              <a:rPr lang="en-US" sz="20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Lớp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Lõi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: dày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00km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trạng thái lỏng ở ngoài, rắn ở trong, nhiệt độ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5000</a:t>
            </a:r>
            <a:r>
              <a:rPr lang="vi-VN" sz="20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5" name="Picture 24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1861"/>
            <a:ext cx="3733800" cy="2821339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231303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10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399"/>
            <a:ext cx="4474760" cy="2209799"/>
          </a:xfrm>
          <a:prstGeom prst="wedgeRoundRectCallout">
            <a:avLst>
              <a:gd name="adj1" fmla="val 23388"/>
              <a:gd name="adj2" fmla="val 9304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890" y="1524000"/>
            <a:ext cx="343971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dày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cấu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endParaRPr lang="en-US" sz="21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Cấu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tạo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của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Trái Đất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3400" y="1600200"/>
            <a:ext cx="452047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dày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&gt;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Manti &gt;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Vỏ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Về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Lớp Nhân &gt; lớp Manti &gt; lớp Vỏ Trái Đất.</a:t>
            </a:r>
          </a:p>
          <a:p>
            <a:pPr algn="just"/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1861"/>
            <a:ext cx="3733800" cy="2821339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66661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10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Cấu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tạo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của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Trái Đất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446490" y="1642914"/>
            <a:ext cx="6792509" cy="3614886"/>
          </a:xfrm>
          <a:prstGeom prst="wedgeRoundRectCallout">
            <a:avLst>
              <a:gd name="adj1" fmla="val 47853"/>
              <a:gd name="adj2" fmla="val 62454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9602" y="1827580"/>
            <a:ext cx="662939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nl-NL" sz="2400" dirty="0">
                <a:latin typeface="Cambria" panose="02040503050406030204" pitchFamily="18" charset="0"/>
                <a:ea typeface="Cambria" panose="02040503050406030204" pitchFamily="18" charset="0"/>
              </a:rPr>
              <a:t>- Gồm 3 lớp: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ỏ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dày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5-70km,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rắn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chắc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1000</a:t>
            </a:r>
            <a:r>
              <a:rPr lang="en-US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Manti: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dày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2900km,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quánh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dẻo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lỏng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1500-4700</a:t>
            </a:r>
            <a:r>
              <a:rPr lang="en-US" sz="24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Lõi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dày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3400km,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lỏng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rắn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5000</a:t>
            </a:r>
            <a:r>
              <a:rPr lang="en-US" sz="24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1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10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399"/>
            <a:ext cx="4474760" cy="2209799"/>
          </a:xfrm>
          <a:prstGeom prst="wedgeRoundRectCallout">
            <a:avLst>
              <a:gd name="adj1" fmla="val 23388"/>
              <a:gd name="adj2" fmla="val 9304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890" y="1524000"/>
            <a:ext cx="343971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 </a:t>
            </a:r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 các địa mảng chính của lớp vỏ Trái </a:t>
            </a:r>
            <a:r>
              <a:rPr lang="vi-VN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</a:p>
          <a:p>
            <a:pPr algn="ctr"/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mảng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1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Các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địa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mảng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(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mảng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kiến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tạo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)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3400" y="1414552"/>
            <a:ext cx="452047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7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địa mảng 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chính: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Bắc Mỹ, Nam Mỹ, Phi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-Á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, Ấn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- Ô-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xtrây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-li-a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Nam Cực, Thái Bình Dương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mảng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-Á.</a:t>
            </a:r>
          </a:p>
        </p:txBody>
      </p:sp>
      <p:pic>
        <p:nvPicPr>
          <p:cNvPr id="26" name="Picture 25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50265"/>
            <a:ext cx="4235052" cy="27267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400110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914</Words>
  <PresentationFormat>On-screen Show (4:3)</PresentationFormat>
  <Paragraphs>117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CẤU TẠO CỦA TRÁI ĐẤT.  CÁC MẢNG KIẾN TẠO.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2016-02-15T14:28:12Z</dcterms:created>
  <dcterms:modified xsi:type="dcterms:W3CDTF">2021-09-02T03:32:57Z</dcterms:modified>
</cp:coreProperties>
</file>