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3" r:id="rId2"/>
    <p:sldId id="256" r:id="rId3"/>
    <p:sldId id="358" r:id="rId4"/>
    <p:sldId id="361" r:id="rId5"/>
    <p:sldId id="370" r:id="rId6"/>
    <p:sldId id="357" r:id="rId7"/>
    <p:sldId id="376" r:id="rId8"/>
    <p:sldId id="372" r:id="rId9"/>
    <p:sldId id="379" r:id="rId10"/>
    <p:sldId id="380" r:id="rId11"/>
    <p:sldId id="388" r:id="rId12"/>
    <p:sldId id="365" r:id="rId13"/>
    <p:sldId id="366" r:id="rId14"/>
    <p:sldId id="382" r:id="rId15"/>
    <p:sldId id="383" r:id="rId16"/>
    <p:sldId id="384" r:id="rId17"/>
    <p:sldId id="385" r:id="rId18"/>
    <p:sldId id="387" r:id="rId19"/>
    <p:sldId id="386" r:id="rId20"/>
    <p:sldId id="322" r:id="rId21"/>
    <p:sldId id="35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D3A"/>
    <a:srgbClr val="62ECEC"/>
    <a:srgbClr val="AFF80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1818" autoAdjust="0"/>
  </p:normalViewPr>
  <p:slideViewPr>
    <p:cSldViewPr snapToGrid="0">
      <p:cViewPr>
        <p:scale>
          <a:sx n="66" d="100"/>
          <a:sy n="66" d="100"/>
        </p:scale>
        <p:origin x="-29" y="2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e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e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e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e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4.wmf"/><Relationship Id="rId5" Type="http://schemas.openxmlformats.org/officeDocument/2006/relationships/image" Target="../media/image20.e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21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31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4.wmf"/><Relationship Id="rId2" Type="http://schemas.openxmlformats.org/officeDocument/2006/relationships/image" Target="../media/image31.wmf"/><Relationship Id="rId1" Type="http://schemas.openxmlformats.org/officeDocument/2006/relationships/image" Target="../media/image24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18E3B-D6AC-450F-8AFB-B7E5F616EC0A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5041-0832-49BD-BF86-C8B042A6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9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0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mtClean="0"/>
                  <a:t>5. Pt |x-2|=1 Là</a:t>
                </a:r>
                <a:r>
                  <a:rPr lang="en-US" baseline="0" smtClean="0"/>
                  <a:t> pt chứa dấu gttđ có dạng |A(x)|=m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(</m:t>
                    </m:r>
                    <m:r>
                      <a:rPr lang="en-US" b="0" i="1" baseline="0" smtClean="0">
                        <a:latin typeface="Cambria Math"/>
                      </a:rPr>
                      <m:t>𝑚</m:t>
                    </m:r>
                    <m:r>
                      <a:rPr lang="en-US" b="0" i="1" baseline="0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smtClean="0"/>
                  <a:t>)</a:t>
                </a:r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mtClean="0"/>
                  <a:t>5. Pt |x-2|=1 Là</a:t>
                </a:r>
                <a:r>
                  <a:rPr lang="en-US" baseline="0" smtClean="0"/>
                  <a:t> pt chứa dấu gttđ có dạng |A(x)|=m </a:t>
                </a:r>
                <a:r>
                  <a:rPr lang="en-US" b="0" i="0" baseline="0" smtClean="0">
                    <a:latin typeface="Cambria Math"/>
                  </a:rPr>
                  <a:t>(𝑚≥0</a:t>
                </a:r>
                <a:r>
                  <a:rPr lang="en-US" smtClean="0"/>
                  <a:t>)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4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mtClean="0"/>
                  <a:t>Tìm</a:t>
                </a:r>
                <a:r>
                  <a:rPr lang="en-US" baseline="0" smtClean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mtClean="0"/>
                  <a:t> để</a:t>
                </a:r>
                <a:r>
                  <a:rPr lang="en-US" baseline="0" smtClean="0"/>
                  <a:t> |3x|=x+4</a:t>
                </a:r>
              </a:p>
              <a:p>
                <a:r>
                  <a:rPr lang="en-US" baseline="0" smtClean="0"/>
                  <a:t>Thay B=x+4 ta có pt chứa dấu gttđ </a:t>
                </a:r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mtClean="0"/>
                  <a:t>Tìm</a:t>
                </a:r>
                <a:r>
                  <a:rPr lang="en-US" baseline="0" smtClean="0"/>
                  <a:t> </a:t>
                </a:r>
                <a:r>
                  <a:rPr lang="en-US" b="0" i="0" baseline="0" smtClean="0">
                    <a:latin typeface="Cambria Math"/>
                  </a:rPr>
                  <a:t>𝑥</a:t>
                </a:r>
                <a:r>
                  <a:rPr lang="en-US" smtClean="0"/>
                  <a:t> </a:t>
                </a:r>
                <a:r>
                  <a:rPr lang="en-US" smtClean="0"/>
                  <a:t>để</a:t>
                </a:r>
                <a:r>
                  <a:rPr lang="en-US" baseline="0" smtClean="0"/>
                  <a:t> |3x|=x+4</a:t>
                </a:r>
              </a:p>
              <a:p>
                <a:r>
                  <a:rPr lang="en-US" baseline="0" smtClean="0"/>
                  <a:t>Thay B=x+4 ta có pt chứa dấu gttđ </a:t>
                </a:r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43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Bước</a:t>
            </a:r>
            <a:r>
              <a:rPr lang="en-US" baseline="0" smtClean="0"/>
              <a:t> 1. Bỏ dấu GTTĐ </a:t>
            </a:r>
          </a:p>
          <a:p>
            <a:r>
              <a:rPr lang="en-US" baseline="0" smtClean="0"/>
              <a:t>Bước 2. Giải pt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88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Đây</a:t>
            </a:r>
            <a:r>
              <a:rPr lang="en-US" baseline="0" smtClean="0"/>
              <a:t> là bài làm của hai bạn</a:t>
            </a:r>
          </a:p>
          <a:p>
            <a:r>
              <a:rPr lang="en-US" baseline="0" smtClean="0"/>
              <a:t>Bài 1. Ra hai nghiệm</a:t>
            </a:r>
          </a:p>
          <a:p>
            <a:r>
              <a:rPr lang="en-US" baseline="0" smtClean="0"/>
              <a:t>Cách 2: đúng</a:t>
            </a:r>
          </a:p>
          <a:p>
            <a:r>
              <a:rPr lang="en-US" baseline="0" smtClean="0"/>
              <a:t>Cách 1: đối chiếu với cách giải 2</a:t>
            </a:r>
          </a:p>
          <a:p>
            <a:r>
              <a:rPr lang="en-US" baseline="0" smtClean="0"/>
              <a:t>3x-7 là số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95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Chia làm</a:t>
            </a:r>
            <a:r>
              <a:rPr lang="en-US" baseline="0" smtClean="0"/>
              <a:t> 3 dạng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40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mtClean="0">
                    <a:solidFill>
                      <a:schemeClr val="bg1"/>
                    </a:solidFill>
                  </a:rPr>
                  <a:t>Bài tập:</a:t>
                </a:r>
              </a:p>
              <a:p>
                <a:r>
                  <a:rPr lang="en-US" smtClean="0">
                    <a:solidFill>
                      <a:schemeClr val="bg1"/>
                    </a:solidFill>
                  </a:rPr>
                  <a:t>2 câu đầu tiên Dạng 1. 1 câu vô nghiệm chuyển vế, chốt hằng số dương, đưa về dạng cơ bản</a:t>
                </a:r>
              </a:p>
              <a:p>
                <a:r>
                  <a:rPr lang="en-US" smtClean="0">
                    <a:solidFill>
                      <a:schemeClr val="bg1"/>
                    </a:solidFill>
                  </a:rPr>
                  <a:t>2 Câu dạng 2. chuyển vế: Dùng cách 2 chuyển vế, dùng cách 1 ko cần chuyển vế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+3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−3</m:t>
                    </m:r>
                  </m:oMath>
                </a14:m>
                <a:endParaRPr lang="en-US">
                  <a:solidFill>
                    <a:schemeClr val="bg1"/>
                  </a:solidFill>
                </a:endParaRPr>
              </a:p>
              <a:p>
                <a:endParaRPr lang="en-US" smtClean="0">
                  <a:solidFill>
                    <a:schemeClr val="bg1"/>
                  </a:solidFill>
                </a:endParaRPr>
              </a:p>
              <a:p>
                <a:r>
                  <a:rPr lang="en-US" smtClean="0">
                    <a:solidFill>
                      <a:schemeClr val="bg1"/>
                    </a:solidFill>
                  </a:rPr>
                  <a:t>Dạng 3. Chuyển vế</a:t>
                </a:r>
              </a:p>
              <a:p>
                <a:endParaRPr lang="en-US">
                  <a:solidFill>
                    <a:schemeClr val="bg1"/>
                  </a:solidFill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mtClean="0">
                    <a:solidFill>
                      <a:schemeClr val="bg1"/>
                    </a:solidFill>
                  </a:rPr>
                  <a:t>Bài tập:</a:t>
                </a:r>
              </a:p>
              <a:p>
                <a:r>
                  <a:rPr lang="en-US" smtClean="0">
                    <a:solidFill>
                      <a:schemeClr val="bg1"/>
                    </a:solidFill>
                  </a:rPr>
                  <a:t>2 câu đầu tiên Dạng 1. 1 câu vô nghiệm chuyển vế, chốt hằng số dương, đưa về dạng cơ bản</a:t>
                </a:r>
              </a:p>
              <a:p>
                <a:r>
                  <a:rPr lang="en-US" smtClean="0">
                    <a:solidFill>
                      <a:schemeClr val="bg1"/>
                    </a:solidFill>
                  </a:rPr>
                  <a:t>2 Câu dạng 2. chuyển vế: Dùng cách 2 chuyển vế, dùng cách 1 ko cần chuyển vế </a:t>
                </a:r>
                <a:r>
                  <a:rPr lang="en-US" i="0">
                    <a:solidFill>
                      <a:schemeClr val="bg1"/>
                    </a:solidFill>
                    <a:latin typeface="Cambria Math"/>
                  </a:rPr>
                  <a:t>|𝑥+3|=−𝑥−3</a:t>
                </a:r>
                <a:endParaRPr lang="en-US">
                  <a:solidFill>
                    <a:schemeClr val="bg1"/>
                  </a:solidFill>
                </a:endParaRPr>
              </a:p>
              <a:p>
                <a:endParaRPr lang="en-US" smtClean="0">
                  <a:solidFill>
                    <a:schemeClr val="bg1"/>
                  </a:solidFill>
                </a:endParaRPr>
              </a:p>
              <a:p>
                <a:r>
                  <a:rPr lang="en-US" smtClean="0">
                    <a:solidFill>
                      <a:schemeClr val="bg1"/>
                    </a:solidFill>
                  </a:rPr>
                  <a:t>Dạng 3. Chuyển vế</a:t>
                </a:r>
              </a:p>
              <a:p>
                <a:endParaRPr lang="en-US">
                  <a:solidFill>
                    <a:schemeClr val="bg1"/>
                  </a:solidFill>
                </a:endParaRPr>
              </a:p>
              <a:p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79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Chia làm</a:t>
            </a:r>
            <a:r>
              <a:rPr lang="en-US" baseline="0" smtClean="0"/>
              <a:t> 3 dạng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4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9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2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3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9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2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0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0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5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44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3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image" Target="../media/image29.wmf"/><Relationship Id="rId10" Type="http://schemas.openxmlformats.org/officeDocument/2006/relationships/image" Target="../media/image27.wmf"/><Relationship Id="rId19" Type="http://schemas.openxmlformats.org/officeDocument/2006/relationships/image" Target="../media/image32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50.bin"/><Relationship Id="rId18" Type="http://schemas.openxmlformats.org/officeDocument/2006/relationships/oleObject" Target="../embeddings/oleObject53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27.wmf"/><Relationship Id="rId19" Type="http://schemas.openxmlformats.org/officeDocument/2006/relationships/image" Target="../media/image39.png"/><Relationship Id="rId4" Type="http://schemas.openxmlformats.org/officeDocument/2006/relationships/image" Target="../media/image24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39.wmf"/><Relationship Id="rId18" Type="http://schemas.openxmlformats.org/officeDocument/2006/relationships/image" Target="../media/image41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58.bin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e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oleObject" Target="../embeddings/oleObject59.bin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37.wmf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39.wmf"/><Relationship Id="rId18" Type="http://schemas.openxmlformats.org/officeDocument/2006/relationships/image" Target="../media/image41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65.bin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e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oleObject" Target="../embeddings/oleObject66.bin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37.wmf"/><Relationship Id="rId1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wmf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1.png"/><Relationship Id="rId2" Type="http://schemas.openxmlformats.org/officeDocument/2006/relationships/tags" Target="../tags/tag2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wmf"/><Relationship Id="rId12" Type="http://schemas.openxmlformats.org/officeDocument/2006/relationships/image" Target="../media/image140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2.wmf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11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wmf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19.wmf"/><Relationship Id="rId2" Type="http://schemas.openxmlformats.org/officeDocument/2006/relationships/tags" Target="../tags/tag4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0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19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3.wmf"/><Relationship Id="rId2" Type="http://schemas.openxmlformats.org/officeDocument/2006/relationships/tags" Target="../tags/tag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2.wmf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2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32.bin"/><Relationship Id="rId18" Type="http://schemas.openxmlformats.org/officeDocument/2006/relationships/oleObject" Target="../embeddings/oleObject35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7.wmf"/><Relationship Id="rId17" Type="http://schemas.openxmlformats.org/officeDocument/2006/relationships/image" Target="../media/image29.wmf"/><Relationship Id="rId2" Type="http://schemas.openxmlformats.org/officeDocument/2006/relationships/tags" Target="../tags/tag6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28.wmf"/><Relationship Id="rId10" Type="http://schemas.openxmlformats.org/officeDocument/2006/relationships/image" Target="../media/image26.wmf"/><Relationship Id="rId19" Type="http://schemas.openxmlformats.org/officeDocument/2006/relationships/image" Target="../media/image30.wmf"/><Relationship Id="rId4" Type="http://schemas.openxmlformats.org/officeDocument/2006/relationships/notesSlide" Target="../notesSlides/notesSlide5.xml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341" y="3519910"/>
            <a:ext cx="10219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CHƯƠNG TRÌNH DẠY HỌC TRÊN TRUYỀN HÌNH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68549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MÔN TOÁN 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92" y="798990"/>
            <a:ext cx="2201667" cy="220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8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415272"/>
              </p:ext>
            </p:extLst>
          </p:nvPr>
        </p:nvGraphicFramePr>
        <p:xfrm>
          <a:off x="1304016" y="737331"/>
          <a:ext cx="262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15" name="Equation" r:id="rId3" imgW="2628720" imgH="444240" progId="Equation.DSMT4">
                  <p:embed/>
                </p:oleObj>
              </mc:Choice>
              <mc:Fallback>
                <p:oleObj name="Equation" r:id="rId3" imgW="2628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4016" y="737331"/>
                        <a:ext cx="2628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247109"/>
              </p:ext>
            </p:extLst>
          </p:nvPr>
        </p:nvGraphicFramePr>
        <p:xfrm>
          <a:off x="1182956" y="2121191"/>
          <a:ext cx="2914019" cy="132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16" name="Equation" r:id="rId5" imgW="3276360" imgH="1485720" progId="Equation.DSMT4">
                  <p:embed/>
                </p:oleObj>
              </mc:Choice>
              <mc:Fallback>
                <p:oleObj name="Equation" r:id="rId5" imgW="3276360" imgH="1485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956" y="2121191"/>
                        <a:ext cx="2914019" cy="1321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116425"/>
              </p:ext>
            </p:extLst>
          </p:nvPr>
        </p:nvGraphicFramePr>
        <p:xfrm>
          <a:off x="1109077" y="4150441"/>
          <a:ext cx="1688225" cy="117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17" name="Equation" r:id="rId7" imgW="1841400" imgH="1282680" progId="Equation.DSMT4">
                  <p:embed/>
                </p:oleObj>
              </mc:Choice>
              <mc:Fallback>
                <p:oleObj name="Equation" r:id="rId7" imgW="184140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077" y="4150441"/>
                        <a:ext cx="1688225" cy="1175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110528"/>
              </p:ext>
            </p:extLst>
          </p:nvPr>
        </p:nvGraphicFramePr>
        <p:xfrm>
          <a:off x="3005043" y="4054857"/>
          <a:ext cx="1998070" cy="1913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18" name="Equation" r:id="rId9" imgW="2387520" imgH="2286000" progId="Equation.DSMT4">
                  <p:embed/>
                </p:oleObj>
              </mc:Choice>
              <mc:Fallback>
                <p:oleObj name="Equation" r:id="rId9" imgW="2387520" imgH="228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043" y="4054857"/>
                        <a:ext cx="1998070" cy="1913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656797" y="6092177"/>
            <a:ext cx="230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 {  3 }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2956" y="3611761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5088" y="3614560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25348" y="878559"/>
            <a:ext cx="4704082" cy="570560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855996"/>
              </p:ext>
            </p:extLst>
          </p:nvPr>
        </p:nvGraphicFramePr>
        <p:xfrm>
          <a:off x="6371545" y="1092789"/>
          <a:ext cx="2362032" cy="399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19" name="Equation" r:id="rId11" imgW="2628720" imgH="444240" progId="Equation.DSMT4">
                  <p:embed/>
                </p:oleObj>
              </mc:Choice>
              <mc:Fallback>
                <p:oleObj name="Equation" r:id="rId11" imgW="2628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71545" y="1092789"/>
                        <a:ext cx="2362032" cy="399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6300493" y="1751935"/>
            <a:ext cx="8679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068857"/>
              </p:ext>
            </p:extLst>
          </p:nvPr>
        </p:nvGraphicFramePr>
        <p:xfrm>
          <a:off x="6371545" y="2147503"/>
          <a:ext cx="4203230" cy="809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20" name="Equation" r:id="rId12" imgW="5143320" imgH="990360" progId="Equation.DSMT4">
                  <p:embed/>
                </p:oleObj>
              </mc:Choice>
              <mc:Fallback>
                <p:oleObj name="Equation" r:id="rId12" imgW="514332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1545" y="2147503"/>
                        <a:ext cx="4203230" cy="809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325347" y="3046744"/>
            <a:ext cx="20585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u="sng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u="sng" dirty="0">
                <a:solidFill>
                  <a:srgbClr val="FFFF00"/>
                </a:solidFill>
                <a:cs typeface="Arial" panose="020B0604020202020204" pitchFamily="34" charset="0"/>
              </a:rPr>
              <a:t> 1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x ≤ 5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274005"/>
              </p:ext>
            </p:extLst>
          </p:nvPr>
        </p:nvGraphicFramePr>
        <p:xfrm>
          <a:off x="6489886" y="3858573"/>
          <a:ext cx="1825795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21" name="Equation" r:id="rId14" imgW="2184120" imgH="1904760" progId="Equation.DSMT4">
                  <p:embed/>
                </p:oleObj>
              </mc:Choice>
              <mc:Fallback>
                <p:oleObj name="Equation" r:id="rId14" imgW="2184120" imgH="1904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886" y="3858573"/>
                        <a:ext cx="1825795" cy="159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8435845" y="3023476"/>
            <a:ext cx="19960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u="sng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u="sng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u="sng" dirty="0" smtClean="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x &gt;5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672275"/>
              </p:ext>
            </p:extLst>
          </p:nvPr>
        </p:nvGraphicFramePr>
        <p:xfrm>
          <a:off x="8854815" y="3735898"/>
          <a:ext cx="1999250" cy="1936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22" name="Equation" r:id="rId16" imgW="2616120" imgH="2400120" progId="Equation.DSMT4">
                  <p:embed/>
                </p:oleObj>
              </mc:Choice>
              <mc:Fallback>
                <p:oleObj name="Equation" r:id="rId16" imgW="2616120" imgH="240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4815" y="3735898"/>
                        <a:ext cx="1999250" cy="1936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168488" y="5772031"/>
            <a:ext cx="2144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 { 3 }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9570" y="1227122"/>
            <a:ext cx="29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Đk</a:t>
            </a:r>
            <a:r>
              <a:rPr lang="en-US" sz="2400" dirty="0" smtClean="0">
                <a:solidFill>
                  <a:srgbClr val="FF0000"/>
                </a:solidFill>
              </a:rPr>
              <a:t>: 3x – 7 </a:t>
            </a:r>
            <a:r>
              <a:rPr lang="en-US" sz="2400" smtClean="0">
                <a:solidFill>
                  <a:srgbClr val="FF0000"/>
                </a:solidFill>
              </a:rPr>
              <a:t>≥ 0 ⇔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Khi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đó</a:t>
            </a:r>
            <a:r>
              <a:rPr lang="en-US" sz="2400" dirty="0" smtClean="0">
                <a:solidFill>
                  <a:srgbClr val="FF0000"/>
                </a:solidFill>
              </a:rPr>
              <a:t>, ta </a:t>
            </a:r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:  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225468"/>
              </p:ext>
            </p:extLst>
          </p:nvPr>
        </p:nvGraphicFramePr>
        <p:xfrm>
          <a:off x="3546952" y="1050534"/>
          <a:ext cx="15621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23" name="Equation" r:id="rId18" imgW="1638000" imgH="787320" progId="Equation.DSMT4">
                  <p:embed/>
                </p:oleObj>
              </mc:Choice>
              <mc:Fallback>
                <p:oleObj name="Equation" r:id="rId18" imgW="163800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546952" y="1050534"/>
                        <a:ext cx="1562100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7847" y="5607980"/>
            <a:ext cx="942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ktm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30599" y="4978635"/>
            <a:ext cx="942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(tm)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8103" y="158798"/>
            <a:ext cx="523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4.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845095"/>
              </p:ext>
            </p:extLst>
          </p:nvPr>
        </p:nvGraphicFramePr>
        <p:xfrm>
          <a:off x="1304016" y="737331"/>
          <a:ext cx="262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28" name="Equation" r:id="rId3" imgW="2628720" imgH="444240" progId="Equation.DSMT4">
                  <p:embed/>
                </p:oleObj>
              </mc:Choice>
              <mc:Fallback>
                <p:oleObj name="Equation" r:id="rId3" imgW="2628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4016" y="737331"/>
                        <a:ext cx="2628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604470"/>
              </p:ext>
            </p:extLst>
          </p:nvPr>
        </p:nvGraphicFramePr>
        <p:xfrm>
          <a:off x="1182956" y="2121191"/>
          <a:ext cx="2914019" cy="132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29" name="Equation" r:id="rId5" imgW="3276360" imgH="1485720" progId="Equation.DSMT4">
                  <p:embed/>
                </p:oleObj>
              </mc:Choice>
              <mc:Fallback>
                <p:oleObj name="Equation" r:id="rId5" imgW="3276360" imgH="1485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956" y="2121191"/>
                        <a:ext cx="2914019" cy="1321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914338"/>
              </p:ext>
            </p:extLst>
          </p:nvPr>
        </p:nvGraphicFramePr>
        <p:xfrm>
          <a:off x="1109077" y="4150441"/>
          <a:ext cx="1688225" cy="117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0" name="Equation" r:id="rId7" imgW="1841400" imgH="1282680" progId="Equation.DSMT4">
                  <p:embed/>
                </p:oleObj>
              </mc:Choice>
              <mc:Fallback>
                <p:oleObj name="Equation" r:id="rId7" imgW="184140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077" y="4150441"/>
                        <a:ext cx="1688225" cy="1175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570493"/>
              </p:ext>
            </p:extLst>
          </p:nvPr>
        </p:nvGraphicFramePr>
        <p:xfrm>
          <a:off x="3005043" y="4054857"/>
          <a:ext cx="1998070" cy="1913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1" name="Equation" r:id="rId9" imgW="2387520" imgH="2286000" progId="Equation.DSMT4">
                  <p:embed/>
                </p:oleObj>
              </mc:Choice>
              <mc:Fallback>
                <p:oleObj name="Equation" r:id="rId9" imgW="2387520" imgH="228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043" y="4054857"/>
                        <a:ext cx="1998070" cy="1913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656797" y="6092177"/>
            <a:ext cx="230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 {  3 }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2956" y="3611761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5088" y="3614560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9570" y="1227122"/>
            <a:ext cx="29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Đk</a:t>
            </a:r>
            <a:r>
              <a:rPr lang="en-US" sz="2400" dirty="0" smtClean="0">
                <a:solidFill>
                  <a:srgbClr val="FF0000"/>
                </a:solidFill>
              </a:rPr>
              <a:t>: 3x – 7 </a:t>
            </a:r>
            <a:r>
              <a:rPr lang="en-US" sz="2400" smtClean="0">
                <a:solidFill>
                  <a:srgbClr val="FF0000"/>
                </a:solidFill>
              </a:rPr>
              <a:t>≥ 0 ⇔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Khi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đó</a:t>
            </a:r>
            <a:r>
              <a:rPr lang="en-US" sz="2400" dirty="0" smtClean="0">
                <a:solidFill>
                  <a:srgbClr val="FF0000"/>
                </a:solidFill>
              </a:rPr>
              <a:t>, ta </a:t>
            </a:r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:  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30674"/>
              </p:ext>
            </p:extLst>
          </p:nvPr>
        </p:nvGraphicFramePr>
        <p:xfrm>
          <a:off x="3546952" y="1050534"/>
          <a:ext cx="15621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2" name="Equation" r:id="rId11" imgW="1638000" imgH="787320" progId="Equation.DSMT4">
                  <p:embed/>
                </p:oleObj>
              </mc:Choice>
              <mc:Fallback>
                <p:oleObj name="Equation" r:id="rId11" imgW="163800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46952" y="1050534"/>
                        <a:ext cx="1562100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7847" y="5607980"/>
            <a:ext cx="942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ktm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30599" y="4978635"/>
            <a:ext cx="942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(tm)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8103" y="158798"/>
            <a:ext cx="523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4.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322324"/>
              </p:ext>
            </p:extLst>
          </p:nvPr>
        </p:nvGraphicFramePr>
        <p:xfrm>
          <a:off x="6243959" y="866684"/>
          <a:ext cx="2743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3" name="Equation" r:id="rId13" imgW="2743200" imgH="444240" progId="Equation.DSMT4">
                  <p:embed/>
                </p:oleObj>
              </mc:Choice>
              <mc:Fallback>
                <p:oleObj name="Equation" r:id="rId13" imgW="27432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43959" y="866684"/>
                        <a:ext cx="27432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51515"/>
              </p:ext>
            </p:extLst>
          </p:nvPr>
        </p:nvGraphicFramePr>
        <p:xfrm>
          <a:off x="6197140" y="1538448"/>
          <a:ext cx="2903537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4" name="Equation" r:id="rId15" imgW="3263760" imgH="1511280" progId="Equation.DSMT4">
                  <p:embed/>
                </p:oleObj>
              </mc:Choice>
              <mc:Fallback>
                <p:oleObj name="Equation" r:id="rId15" imgW="3263760" imgH="1511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140" y="1538448"/>
                        <a:ext cx="2903537" cy="134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610676"/>
              </p:ext>
            </p:extLst>
          </p:nvPr>
        </p:nvGraphicFramePr>
        <p:xfrm>
          <a:off x="6123261" y="3690845"/>
          <a:ext cx="1688225" cy="117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5" name="Equation" r:id="rId17" imgW="1841400" imgH="1282680" progId="Equation.DSMT4">
                  <p:embed/>
                </p:oleObj>
              </mc:Choice>
              <mc:Fallback>
                <p:oleObj name="Equation" r:id="rId17" imgW="184140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3261" y="3690845"/>
                        <a:ext cx="1688225" cy="1175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336021"/>
              </p:ext>
            </p:extLst>
          </p:nvPr>
        </p:nvGraphicFramePr>
        <p:xfrm>
          <a:off x="8360680" y="3562516"/>
          <a:ext cx="1998070" cy="1913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6" name="Equation" r:id="rId18" imgW="2387520" imgH="2286000" progId="Equation.DSMT4">
                  <p:embed/>
                </p:oleObj>
              </mc:Choice>
              <mc:Fallback>
                <p:oleObj name="Equation" r:id="rId18" imgW="2387520" imgH="228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0680" y="3562516"/>
                        <a:ext cx="1998070" cy="1913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6670981" y="5632581"/>
            <a:ext cx="230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 </a:t>
            </a:r>
            <a:r>
              <a:rPr lang="en-US" sz="20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  1; 3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97140" y="3152165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68235" y="3152165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35609" y="1297827"/>
            <a:ext cx="2388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344627" y="1189848"/>
                <a:ext cx="2268639" cy="862287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Chú ý: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b="1" smtClean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𝑨</m:t>
                            </m:r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𝑩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𝑨</m:t>
                            </m:r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=−</m:t>
                            </m:r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𝑩</m:t>
                            </m:r>
                          </m:e>
                        </m:eqArr>
                      </m:e>
                    </m:d>
                  </m:oMath>
                </a14:m>
                <a:endParaRPr lang="en-US" b="1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627" y="1189848"/>
                <a:ext cx="2268639" cy="862287"/>
              </a:xfrm>
              <a:prstGeom prst="rect">
                <a:avLst/>
              </a:prstGeom>
              <a:blipFill rotWithShape="1">
                <a:blip r:embed="rId19"/>
                <a:stretch>
                  <a:fillRect l="-2133" t="-2759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5685652" y="954911"/>
            <a:ext cx="1" cy="47908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44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5100" y="357796"/>
            <a:ext cx="8002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2.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phương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trình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chứa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dấu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giá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trị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tuyệt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đối</a:t>
            </a:r>
            <a:endParaRPr lang="en-US" altLang="en-US" sz="24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589" y="1207253"/>
            <a:ext cx="8016658" cy="531631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286488"/>
              </p:ext>
            </p:extLst>
          </p:nvPr>
        </p:nvGraphicFramePr>
        <p:xfrm>
          <a:off x="4589170" y="2496912"/>
          <a:ext cx="3172961" cy="841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4" name="Equation" r:id="rId4" imgW="3733560" imgH="990360" progId="Equation.DSMT4">
                  <p:embed/>
                </p:oleObj>
              </mc:Choice>
              <mc:Fallback>
                <p:oleObj name="Equation" r:id="rId4" imgW="373356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170" y="2496912"/>
                        <a:ext cx="3172961" cy="841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3702482" y="2569641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Bước</a:t>
            </a:r>
            <a:r>
              <a:rPr lang="en-US" sz="2000" dirty="0" smtClean="0">
                <a:solidFill>
                  <a:srgbClr val="FFFF00"/>
                </a:solidFill>
              </a:rPr>
              <a:t> 1: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37279" y="2443666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Có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đk</a:t>
            </a:r>
            <a:r>
              <a:rPr lang="en-US" sz="2000" dirty="0" smtClean="0">
                <a:solidFill>
                  <a:srgbClr val="FFFF00"/>
                </a:solidFill>
              </a:rPr>
              <a:t> 1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638272" y="2921168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Có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đk</a:t>
            </a:r>
            <a:r>
              <a:rPr lang="en-US" sz="2000" dirty="0" smtClean="0">
                <a:solidFill>
                  <a:srgbClr val="FFFF00"/>
                </a:solidFill>
              </a:rPr>
              <a:t> 2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23363" y="3376763"/>
            <a:ext cx="399077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Trường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hợp</a:t>
            </a:r>
            <a:r>
              <a:rPr lang="en-US" sz="2000" dirty="0" smtClean="0">
                <a:solidFill>
                  <a:schemeClr val="bg1"/>
                </a:solidFill>
              </a:rPr>
              <a:t> 1: </a:t>
            </a:r>
            <a:r>
              <a:rPr lang="en-US" sz="2000" dirty="0" err="1" smtClean="0">
                <a:solidFill>
                  <a:srgbClr val="FFFF00"/>
                </a:solidFill>
              </a:rPr>
              <a:t>Với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đk</a:t>
            </a:r>
            <a:r>
              <a:rPr lang="en-US" sz="2000" dirty="0" smtClean="0">
                <a:solidFill>
                  <a:srgbClr val="FFFF00"/>
                </a:solidFill>
              </a:rPr>
              <a:t> 1 </a:t>
            </a:r>
            <a:r>
              <a:rPr lang="en-US" sz="2000" dirty="0" smtClean="0">
                <a:solidFill>
                  <a:schemeClr val="bg1"/>
                </a:solidFill>
              </a:rPr>
              <a:t>ta </a:t>
            </a:r>
            <a:r>
              <a:rPr lang="en-US" sz="2000" dirty="0" err="1" smtClean="0">
                <a:solidFill>
                  <a:schemeClr val="bg1"/>
                </a:solidFill>
              </a:rPr>
              <a:t>có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8685"/>
              </p:ext>
            </p:extLst>
          </p:nvPr>
        </p:nvGraphicFramePr>
        <p:xfrm>
          <a:off x="4014731" y="3758266"/>
          <a:ext cx="2305792" cy="7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5" name="Equation" r:id="rId6" imgW="2806560" imgH="939600" progId="Equation.DSMT4">
                  <p:embed/>
                </p:oleObj>
              </mc:Choice>
              <mc:Fallback>
                <p:oleObj name="Equation" r:id="rId6" imgW="28065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14731" y="3758266"/>
                        <a:ext cx="2305792" cy="77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484706" y="4514354"/>
            <a:ext cx="399077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Trường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hợp</a:t>
            </a:r>
            <a:r>
              <a:rPr lang="en-US" sz="2000" dirty="0" smtClean="0">
                <a:solidFill>
                  <a:schemeClr val="bg1"/>
                </a:solidFill>
              </a:rPr>
              <a:t> 2: </a:t>
            </a:r>
            <a:r>
              <a:rPr lang="en-US" sz="2000" dirty="0" err="1" smtClean="0">
                <a:solidFill>
                  <a:schemeClr val="bg1"/>
                </a:solidFill>
              </a:rPr>
              <a:t>với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đk</a:t>
            </a:r>
            <a:r>
              <a:rPr lang="en-US" sz="2000" dirty="0" smtClean="0">
                <a:solidFill>
                  <a:srgbClr val="FFFF00"/>
                </a:solidFill>
              </a:rPr>
              <a:t> 2 </a:t>
            </a:r>
            <a:r>
              <a:rPr lang="en-US" sz="2000" dirty="0" smtClean="0">
                <a:solidFill>
                  <a:schemeClr val="bg1"/>
                </a:solidFill>
              </a:rPr>
              <a:t>ta </a:t>
            </a:r>
            <a:r>
              <a:rPr lang="en-US" sz="2000" dirty="0" err="1" smtClean="0">
                <a:solidFill>
                  <a:schemeClr val="bg1"/>
                </a:solidFill>
              </a:rPr>
              <a:t>có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826511"/>
              </p:ext>
            </p:extLst>
          </p:nvPr>
        </p:nvGraphicFramePr>
        <p:xfrm>
          <a:off x="4032605" y="4941142"/>
          <a:ext cx="2486143" cy="792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6" name="Equation" r:id="rId8" imgW="2946240" imgH="939600" progId="Equation.DSMT4">
                  <p:embed/>
                </p:oleObj>
              </mc:Choice>
              <mc:Fallback>
                <p:oleObj name="Equation" r:id="rId8" imgW="294624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32605" y="4941142"/>
                        <a:ext cx="2486143" cy="792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5698968" y="4149560"/>
            <a:ext cx="3153294" cy="400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pt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đối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chiếu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với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đk</a:t>
            </a:r>
            <a:r>
              <a:rPr lang="en-US" sz="2000" dirty="0" smtClean="0">
                <a:solidFill>
                  <a:srgbClr val="FFFF00"/>
                </a:solidFill>
              </a:rPr>
              <a:t> 1)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41877" y="6020346"/>
            <a:ext cx="56830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Kết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luận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tập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nghiệm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của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phương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trình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31926" y="5344433"/>
            <a:ext cx="43312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pt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đối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chiếu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với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đk</a:t>
            </a:r>
            <a:r>
              <a:rPr lang="en-US" sz="2000" dirty="0" smtClean="0">
                <a:solidFill>
                  <a:srgbClr val="FFFF00"/>
                </a:solidFill>
              </a:rPr>
              <a:t> 2)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83045" y="3389299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Bước</a:t>
            </a:r>
            <a:r>
              <a:rPr lang="en-US" sz="2000" dirty="0" smtClean="0">
                <a:solidFill>
                  <a:srgbClr val="FFFF00"/>
                </a:solidFill>
              </a:rPr>
              <a:t> 2: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84706" y="6047971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Bước</a:t>
            </a:r>
            <a:r>
              <a:rPr lang="en-US" sz="2000" dirty="0" smtClean="0">
                <a:solidFill>
                  <a:srgbClr val="FFFF00"/>
                </a:solidFill>
              </a:rPr>
              <a:t> 3: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409747" y="1266813"/>
            <a:ext cx="3910266" cy="6619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5739577" y="1302583"/>
            <a:ext cx="20933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Dạng</a:t>
            </a:r>
            <a:r>
              <a:rPr lang="en-US" sz="2400" dirty="0" smtClean="0">
                <a:solidFill>
                  <a:srgbClr val="FFFF00"/>
                </a:solidFill>
              </a:rPr>
              <a:t> 2: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994720" y="2445214"/>
            <a:ext cx="271010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B(x) ≥ 0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50669"/>
              </p:ext>
            </p:extLst>
          </p:nvPr>
        </p:nvGraphicFramePr>
        <p:xfrm>
          <a:off x="9001680" y="3397237"/>
          <a:ext cx="2681714" cy="1107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7" name="Equation" r:id="rId10" imgW="3593880" imgH="1485720" progId="Equation.DSMT4">
                  <p:embed/>
                </p:oleObj>
              </mc:Choice>
              <mc:Fallback>
                <p:oleObj name="Equation" r:id="rId10" imgW="3593880" imgH="1485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001680" y="3397237"/>
                        <a:ext cx="2681714" cy="1107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462216"/>
              </p:ext>
            </p:extLst>
          </p:nvPr>
        </p:nvGraphicFramePr>
        <p:xfrm>
          <a:off x="6696722" y="1323076"/>
          <a:ext cx="2235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8" name="Equation" r:id="rId12" imgW="2234880" imgH="444240" progId="Equation.DSMT4">
                  <p:embed/>
                </p:oleObj>
              </mc:Choice>
              <mc:Fallback>
                <p:oleObj name="Equation" r:id="rId12" imgW="2234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96722" y="1323076"/>
                        <a:ext cx="22352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8987097" y="4502602"/>
            <a:ext cx="27475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Giải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pt</a:t>
            </a:r>
            <a:r>
              <a:rPr lang="en-US" dirty="0" smtClean="0">
                <a:solidFill>
                  <a:srgbClr val="FFFF00"/>
                </a:solidFill>
              </a:rPr>
              <a:t> (1)  </a:t>
            </a:r>
            <a:r>
              <a:rPr lang="en-US" dirty="0" err="1" smtClean="0">
                <a:solidFill>
                  <a:srgbClr val="FFFF00"/>
                </a:solidFill>
              </a:rPr>
              <a:t>đối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chiếu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với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điều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kiện</a:t>
            </a:r>
            <a:r>
              <a:rPr lang="en-US" dirty="0" smtClean="0">
                <a:solidFill>
                  <a:srgbClr val="FFFF00"/>
                </a:solidFill>
              </a:rPr>
              <a:t> (*)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031540" y="5133590"/>
            <a:ext cx="27475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Giải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pt</a:t>
            </a:r>
            <a:r>
              <a:rPr lang="en-US" dirty="0" smtClean="0">
                <a:solidFill>
                  <a:srgbClr val="FFFF00"/>
                </a:solidFill>
              </a:rPr>
              <a:t> (2)  </a:t>
            </a:r>
            <a:r>
              <a:rPr lang="en-US" dirty="0" err="1" smtClean="0">
                <a:solidFill>
                  <a:srgbClr val="FFFF00"/>
                </a:solidFill>
              </a:rPr>
              <a:t>đối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chiếu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với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điều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kiện</a:t>
            </a:r>
            <a:r>
              <a:rPr lang="en-US" dirty="0" smtClean="0">
                <a:solidFill>
                  <a:srgbClr val="FFFF00"/>
                </a:solidFill>
              </a:rPr>
              <a:t> (*)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441877" y="1944398"/>
            <a:ext cx="115822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</a:rPr>
              <a:t> 1: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247114" y="1944398"/>
            <a:ext cx="115822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</a:rPr>
              <a:t> 2: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683045" y="2406063"/>
            <a:ext cx="79652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31589" y="3321278"/>
            <a:ext cx="80166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91900" y="2398429"/>
            <a:ext cx="0" cy="33738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31589" y="5779921"/>
            <a:ext cx="80166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695079" y="3417015"/>
            <a:ext cx="2798473" cy="1667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497252" y="3403748"/>
            <a:ext cx="2093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Dạng</a:t>
            </a:r>
            <a:r>
              <a:rPr lang="en-US" sz="2400" dirty="0" smtClean="0">
                <a:solidFill>
                  <a:srgbClr val="FFFF00"/>
                </a:solidFill>
              </a:rPr>
              <a:t> 3: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1886" y="1357057"/>
            <a:ext cx="3118029" cy="1498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538241" y="1292754"/>
            <a:ext cx="2093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Dạng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smtClean="0">
                <a:solidFill>
                  <a:srgbClr val="FFFF00"/>
                </a:solidFill>
              </a:rPr>
              <a:t>1: 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110678" y="1646312"/>
                <a:ext cx="13992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mtClean="0">
                    <a:solidFill>
                      <a:srgbClr val="FFFF00"/>
                    </a:solidFill>
                  </a:rPr>
                  <a:t>là hằng số không âm) </a:t>
                </a:r>
                <a:endParaRPr lang="en-US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678" y="1646312"/>
                <a:ext cx="1399237" cy="646331"/>
              </a:xfrm>
              <a:prstGeom prst="rect">
                <a:avLst/>
              </a:prstGeom>
              <a:blipFill rotWithShape="1">
                <a:blip r:embed="rId14"/>
                <a:stretch>
                  <a:fillRect l="-3478" t="-4717" r="-565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393796"/>
              </p:ext>
            </p:extLst>
          </p:nvPr>
        </p:nvGraphicFramePr>
        <p:xfrm>
          <a:off x="1031116" y="3937019"/>
          <a:ext cx="26146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9" name="Equation" r:id="rId15" imgW="2613829" imgH="938784" progId="Equation.DSMT4">
                  <p:embed/>
                </p:oleObj>
              </mc:Choice>
              <mc:Fallback>
                <p:oleObj name="Equation" r:id="rId15" imgW="2613829" imgH="93878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31116" y="3937019"/>
                        <a:ext cx="2614613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543194"/>
              </p:ext>
            </p:extLst>
          </p:nvPr>
        </p:nvGraphicFramePr>
        <p:xfrm>
          <a:off x="465091" y="1710749"/>
          <a:ext cx="21463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0" name="Equation" r:id="rId17" imgW="2145686" imgH="938784" progId="Equation.DSMT4">
                  <p:embed/>
                </p:oleObj>
              </mc:Choice>
              <mc:Fallback>
                <p:oleObj name="Equation" r:id="rId17" imgW="2145686" imgH="93878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5091" y="1710749"/>
                        <a:ext cx="2146300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00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14016" y="399278"/>
                <a:ext cx="5814801" cy="5211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3. Bài tập vận dụng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Bài 1. Giải các phương trình: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𝟗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en-US" sz="20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19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en-US" sz="20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Lời giải:</a:t>
                </a: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Vậy tập nghiệm phương trình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𝑺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endParaRPr lang="en-US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𝟗</m:t>
                        </m:r>
                      </m:e>
                    </m:d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</m:oMath>
                </a14:m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Vì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𝟗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≥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en-US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nên phương trình vô nghiệm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16" y="399278"/>
                <a:ext cx="5814801" cy="5211427"/>
              </a:xfrm>
              <a:prstGeom prst="rect">
                <a:avLst/>
              </a:prstGeom>
              <a:blipFill rotWithShape="1">
                <a:blip r:embed="rId3"/>
                <a:stretch>
                  <a:fillRect l="-1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58501" y="912786"/>
                <a:ext cx="5594978" cy="152285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vi-VN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ạng </a:t>
                </a:r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200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FFFF0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vi-VN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200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FF00"/>
                        </a:solidFill>
                        <a:latin typeface="Cambria Math"/>
                        <a:cs typeface="Arial" pitchFamily="34" charset="0"/>
                      </a:rPr>
                      <m:t>𝑘</m:t>
                    </m:r>
                  </m:oMath>
                </a14:m>
                <a:r>
                  <a:rPr lang="en-US" sz="200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là hằng số) </a:t>
                </a:r>
                <a:endParaRPr lang="en-US" sz="2000" b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+) V</a:t>
                </a:r>
                <a:r>
                  <a:rPr lang="vi-VN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ới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𝒌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≥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vi-VN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vi-VN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200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FFFF0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vi-VN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2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  <m:d>
                              <m:dPr>
                                <m:ctrlPr>
                                  <a:rPr lang="en-US" sz="22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2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e>
                            <m:r>
                              <a:rPr lang="en-US" sz="22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𝑨</m:t>
                            </m:r>
                            <m:d>
                              <m:dPr>
                                <m:ctrlPr>
                                  <a:rPr lang="en-US" sz="22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2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=−</m:t>
                            </m:r>
                            <m:r>
                              <a:rPr lang="en-US" sz="22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</m:eqArr>
                      </m:e>
                    </m:d>
                  </m:oMath>
                </a14:m>
                <a:endParaRPr lang="en-US" sz="2200" b="1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+) Với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phương trình vô nghiệm</a:t>
                </a:r>
                <a:endParaRPr lang="en-US" sz="2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501" y="912786"/>
                <a:ext cx="5594978" cy="1522853"/>
              </a:xfrm>
              <a:prstGeom prst="rect">
                <a:avLst/>
              </a:prstGeom>
              <a:blipFill rotWithShape="1">
                <a:blip r:embed="rId4"/>
                <a:stretch>
                  <a:fillRect l="-1306" t="-1587" b="-674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833736" y="3021595"/>
                <a:ext cx="4942294" cy="1551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e>
                    </m:d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Vậy tập nghiệm phương trình: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𝑺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736" y="3021595"/>
                <a:ext cx="4942294" cy="1551643"/>
              </a:xfrm>
              <a:prstGeom prst="rect">
                <a:avLst/>
              </a:prstGeom>
              <a:blipFill rotWithShape="1">
                <a:blip r:embed="rId5"/>
                <a:stretch>
                  <a:fillRect l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604628" y="3073079"/>
            <a:ext cx="0" cy="23033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2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9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9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80553" y="335180"/>
                <a:ext cx="4842034" cy="6104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3. Bài tập vận dụng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Bài 2. Giải </a:t>
                </a:r>
                <a:r>
                  <a:rPr lang="vi-VN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các </a:t>
                </a: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phương trình: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𝟗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2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0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Lời giải: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Cách 1.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TH1. Xét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≥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≥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khi đó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Ta có phương </a:t>
                </a: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trình: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𝟗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𝟏𝟐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(tmđk)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TH2. Xét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khi đó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Ta có phương </a:t>
                </a: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trình: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𝟗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𝟔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(không tmđk)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 spc="-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Vậy tập nghiệm </a:t>
                </a:r>
                <a:r>
                  <a:rPr lang="en-US" sz="2000" b="1" spc="-10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en-US" sz="2000" b="1" i="0" spc="-10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 spc="-100">
                        <a:solidFill>
                          <a:schemeClr val="bg1"/>
                        </a:solidFill>
                        <a:latin typeface="Cambria Math"/>
                      </a:rPr>
                      <m:t>𝑺</m:t>
                    </m:r>
                    <m:r>
                      <a:rPr lang="en-US" sz="2000" b="1" i="1" spc="-10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1" i="1" spc="-10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pc="-10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endParaRPr lang="en-US" sz="2000" b="1" spc="-1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53" y="335180"/>
                <a:ext cx="4842034" cy="6104748"/>
              </a:xfrm>
              <a:prstGeom prst="rect">
                <a:avLst/>
              </a:prstGeom>
              <a:blipFill rotWithShape="1">
                <a:blip r:embed="rId2"/>
                <a:stretch>
                  <a:fillRect l="-1511" b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5888023" y="2099959"/>
                <a:ext cx="5446853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sz="2000" b="1" smtClean="0">
                    <a:solidFill>
                      <a:srgbClr val="FFFF00"/>
                    </a:solidFill>
                  </a:rPr>
                  <a:t>Cách 2.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𝟗</m:t>
                      </m:r>
                      <m:r>
                        <a:rPr lang="en-US" sz="2000" b="1" i="1"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000" b="1" smtClean="0"/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sz="2000" b="1" smtClean="0"/>
                  <a:t>Điều kiện: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𝟗</m:t>
                    </m:r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𝟐</m:t>
                    </m:r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≥</m:t>
                    </m:r>
                    <m:r>
                      <a:rPr lang="en-US" sz="20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 smtClean="0"/>
                  <a:t> ⇔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smtClean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latin typeface="Cambria Math"/>
                      </a:rPr>
                      <m:t>𝟗</m:t>
                    </m:r>
                    <m:r>
                      <a:rPr lang="en-US" sz="2000" b="1" i="1">
                        <a:latin typeface="Cambria Math"/>
                      </a:rPr>
                      <m:t>−</m:t>
                    </m:r>
                    <m:r>
                      <a:rPr lang="en-US" sz="2000" b="1" i="1">
                        <a:latin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2000" b="1" smtClean="0"/>
                  <a:t> 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𝟗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=−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000" b="1" smtClean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 smtClean="0"/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𝟏𝟐</m:t>
                            </m:r>
                            <m:r>
                              <a:rPr lang="vi-VN" sz="2000" b="1" i="1" smtClean="0">
                                <a:latin typeface="Cambria Math"/>
                              </a:rPr>
                              <m:t>      </m:t>
                            </m:r>
                          </m:e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=−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𝟗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b="1" smtClean="0"/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𝟒</m:t>
                            </m:r>
                          </m:e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𝟔</m:t>
                            </m:r>
                          </m:e>
                        </m:eqArr>
                      </m:e>
                    </m:d>
                  </m:oMath>
                </a14:m>
                <a:endParaRPr lang="en-US" sz="2000" b="1" smtClean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 smtClean="0"/>
                  <a:t>Vì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smtClean="0"/>
                  <a:t> nên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𝟔</m:t>
                    </m:r>
                  </m:oMath>
                </a14:m>
                <a:r>
                  <a:rPr lang="en-US" sz="2000" b="1" smtClean="0"/>
                  <a:t> loại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 smtClean="0"/>
                  <a:t>Vậy tập nghiệm phương trình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𝑺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endParaRPr lang="en-US" sz="2000" b="1" smtClean="0"/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endParaRPr lang="en-US" sz="2000" b="1"/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023" y="2099959"/>
                <a:ext cx="5446853" cy="4351338"/>
              </a:xfrm>
              <a:prstGeom prst="rect">
                <a:avLst/>
              </a:prstGeom>
              <a:blipFill rotWithShape="1">
                <a:blip r:embed="rId3"/>
                <a:stretch>
                  <a:fillRect l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32088" y="1101585"/>
                <a:ext cx="3119764" cy="43088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vi-VN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ạng </a:t>
                </a:r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200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FFFF00"/>
                        </a:solidFill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22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22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200" b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088" y="1101585"/>
                <a:ext cx="3119764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2335" t="-5556" b="-2777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5679126" y="1997938"/>
            <a:ext cx="5285" cy="43870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84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80552" y="335180"/>
                <a:ext cx="5173103" cy="614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3. Bài tập vận dụng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Bài 2. Giải</a:t>
                </a:r>
                <a:r>
                  <a:rPr lang="vi-VN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các</a:t>
                </a: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phương trình: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2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Lời giải: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Cách 1.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TH1. Xét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≥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≥−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khi đó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Ta có phương </a:t>
                </a: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trình: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𝟔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(tmđk)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TH2. Xét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&lt;−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khi đó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Ta có phương </a:t>
                </a: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trình: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luôn đúng với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&lt;−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 spc="-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Vậy phương trình có vô số nghiệm </a:t>
                </a:r>
                <a14:m>
                  <m:oMath xmlns:m="http://schemas.openxmlformats.org/officeDocument/2006/math">
                    <m:r>
                      <a:rPr lang="en-US" sz="2000" b="1" i="1" spc="-10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pc="-100">
                        <a:solidFill>
                          <a:schemeClr val="bg1"/>
                        </a:solidFill>
                        <a:latin typeface="Cambria Math"/>
                      </a:rPr>
                      <m:t>≤−</m:t>
                    </m:r>
                    <m:r>
                      <a:rPr lang="en-US" sz="2000" b="1" i="1" spc="-10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sz="2000" b="1" spc="-1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52" y="335180"/>
                <a:ext cx="5173103" cy="6143220"/>
              </a:xfrm>
              <a:prstGeom prst="rect">
                <a:avLst/>
              </a:prstGeom>
              <a:blipFill rotWithShape="1">
                <a:blip r:embed="rId2"/>
                <a:stretch>
                  <a:fillRect l="-1413" b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5953656" y="398359"/>
                <a:ext cx="5807084" cy="30880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b="1" smtClean="0">
                    <a:solidFill>
                      <a:srgbClr val="FFFF00"/>
                    </a:solidFill>
                  </a:rPr>
                  <a:t>Cách 2.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=−</m:t>
                    </m:r>
                    <m:r>
                      <a:rPr lang="en-US" sz="2000" b="1" i="1">
                        <a:latin typeface="Cambria Math"/>
                      </a:rPr>
                      <m:t>𝒙</m:t>
                    </m:r>
                    <m:r>
                      <a:rPr lang="en-US" sz="2000" b="1" i="1">
                        <a:latin typeface="Cambria Math"/>
                      </a:rPr>
                      <m:t>−</m:t>
                    </m:r>
                    <m:r>
                      <a:rPr lang="en-US" sz="2000" b="1" i="1">
                        <a:latin typeface="Cambria Math"/>
                      </a:rPr>
                      <m:t>𝟑</m:t>
                    </m:r>
                  </m:oMath>
                </a14:m>
                <a:endParaRPr lang="en-US" sz="2000" b="1" smtClean="0"/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en-US" sz="2000" b="1" smtClean="0"/>
                  <a:t>Điều kiện: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latin typeface="Cambria Math"/>
                      </a:rPr>
                      <m:t>≥</m:t>
                    </m:r>
                    <m:r>
                      <a:rPr lang="en-US" sz="20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 smtClean="0"/>
                  <a:t> ⇔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≤−</m:t>
                    </m:r>
                    <m:r>
                      <a:rPr lang="en-US" sz="2000" b="1" i="1" smtClean="0">
                        <a:latin typeface="Cambria Math"/>
                      </a:rPr>
                      <m:t>𝟑</m:t>
                    </m:r>
                  </m:oMath>
                </a14:m>
                <a:endParaRPr lang="en-US" sz="2000" b="1" smtClean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sz="2000" b="1" smtClean="0"/>
                  <a:t> ⇔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=−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=−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𝟑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000" b="1" smtClean="0"/>
                  <a:t>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b="1" smtClean="0"/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=−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𝟔</m:t>
                            </m:r>
                          </m:e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b="1" smtClean="0"/>
                  <a:t> 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𝒍𝒖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ô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 đú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𝒏𝒈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𝒗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ớ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𝒊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≤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𝟑</m:t>
                            </m:r>
                            <m:r>
                              <m:rPr>
                                <m:nor/>
                              </m:rPr>
                              <a:rPr lang="en-US" sz="2000" b="1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sz="2000" b="1" smtClean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b="1"/>
                  <a:t>Vậy phương trình có vô số nghiệm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𝒙</m:t>
                    </m:r>
                    <m:r>
                      <a:rPr lang="en-US" sz="2000" b="1" i="1">
                        <a:latin typeface="Cambria Math"/>
                      </a:rPr>
                      <m:t>≤−</m:t>
                    </m:r>
                    <m:r>
                      <a:rPr lang="en-US" sz="2000" b="1" i="1">
                        <a:latin typeface="Cambria Math"/>
                      </a:rPr>
                      <m:t>𝟑</m:t>
                    </m:r>
                  </m:oMath>
                </a14:m>
                <a:endParaRPr lang="en-US" sz="2000" b="1" smtClean="0"/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656" y="398359"/>
                <a:ext cx="5807084" cy="3088043"/>
              </a:xfrm>
              <a:prstGeom prst="rect">
                <a:avLst/>
              </a:prstGeom>
              <a:blipFill rotWithShape="1">
                <a:blip r:embed="rId3"/>
                <a:stretch>
                  <a:fillRect l="-1155" t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10784" y="3368572"/>
                <a:ext cx="5828846" cy="1826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000" b="1">
                    <a:solidFill>
                      <a:srgbClr val="FFFF00"/>
                    </a:solidFill>
                  </a:rPr>
                  <a:t>Cách 3</a:t>
                </a:r>
                <a:r>
                  <a:rPr lang="en-US" sz="2000" b="1" smtClean="0">
                    <a:solidFill>
                      <a:srgbClr val="FFFF00"/>
                    </a:solidFill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–(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 hai số đối nhau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≤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≤−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Vậy phương trình có vô số nghiệm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≤−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84" y="3368572"/>
                <a:ext cx="5828846" cy="1826462"/>
              </a:xfrm>
              <a:prstGeom prst="rect">
                <a:avLst/>
              </a:prstGeom>
              <a:blipFill rotWithShape="1">
                <a:blip r:embed="rId4"/>
                <a:stretch>
                  <a:fillRect l="-1046" t="-1003" b="-4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5755963" y="335180"/>
            <a:ext cx="5286" cy="60497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67810" y="5247052"/>
                <a:ext cx="4719996" cy="1092607"/>
              </a:xfrm>
              <a:prstGeom prst="rect">
                <a:avLst/>
              </a:prstGeom>
              <a:noFill/>
              <a:ln w="19050">
                <a:solidFill>
                  <a:srgbClr val="EE6D3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000" b="1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Chú ý: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≥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000" b="1" smtClean="0">
                    <a:solidFill>
                      <a:srgbClr val="FFFF00"/>
                    </a:solidFill>
                  </a:rPr>
                  <a:t>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/>
                      </a:rPr>
                      <m:t>≤</m:t>
                    </m:r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810" y="5247052"/>
                <a:ext cx="4719996" cy="1092607"/>
              </a:xfrm>
              <a:prstGeom prst="rect">
                <a:avLst/>
              </a:prstGeom>
              <a:blipFill rotWithShape="1">
                <a:blip r:embed="rId5"/>
                <a:stretch>
                  <a:fillRect l="-1157" b="-2747"/>
                </a:stretch>
              </a:blipFill>
              <a:ln w="19050">
                <a:solidFill>
                  <a:srgbClr val="EE6D3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80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6116" y="529765"/>
                <a:ext cx="4328731" cy="5757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3. Bài tập vận dụng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Bài 3. Giải </a:t>
                </a:r>
                <a:r>
                  <a:rPr lang="vi-VN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các </a:t>
                </a: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phương trình: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200" b="1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Lời giải: </a:t>
                </a:r>
                <a:endParaRPr lang="en-US" sz="2000" b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Cách 1.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=−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eqArr>
                      </m:e>
                    </m:d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Vậy tập nghiệm phương trình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𝑺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;−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en-US" sz="20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16" y="529765"/>
                <a:ext cx="4328731" cy="5757666"/>
              </a:xfrm>
              <a:prstGeom prst="rect">
                <a:avLst/>
              </a:prstGeom>
              <a:blipFill rotWithShape="1">
                <a:blip r:embed="rId2"/>
                <a:stretch>
                  <a:fillRect l="-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94970" y="1945045"/>
                <a:ext cx="6131825" cy="4600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Cách 2.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22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2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en-US" sz="22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en-US" sz="2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e>
                        </m:d>
                      </m:e>
                    </m:d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en-US" sz="22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e>
                    </m:d>
                    <m:d>
                      <m:d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e>
                    </m:d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en-US" sz="22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  <m:e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22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Vậy tập nghiệm phương trình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𝑺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;−</m:t>
                        </m:r>
                        <m:f>
                          <m:fPr>
                            <m:ctrlP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en-US" sz="2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970" y="1945045"/>
                <a:ext cx="6131825" cy="4600105"/>
              </a:xfrm>
              <a:prstGeom prst="rect">
                <a:avLst/>
              </a:prstGeom>
              <a:blipFill rotWithShape="1">
                <a:blip r:embed="rId3"/>
                <a:stretch>
                  <a:fillRect l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5494970" y="610093"/>
                <a:ext cx="5520116" cy="1007285"/>
              </a:xfrm>
              <a:prstGeom prst="rect">
                <a:avLst/>
              </a:prstGeom>
              <a:ln w="28575">
                <a:solidFill>
                  <a:schemeClr val="accent2"/>
                </a:solidFill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0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Dạng 3: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𝑩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br>
                  <a:rPr lang="en-US" sz="20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Cách giải: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𝑩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𝑩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𝑩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970" y="610093"/>
                <a:ext cx="5520116" cy="1007285"/>
              </a:xfrm>
              <a:prstGeom prst="rect">
                <a:avLst/>
              </a:prstGeom>
              <a:blipFill rotWithShape="1">
                <a:blip r:embed="rId4"/>
                <a:stretch>
                  <a:fillRect l="-878" t="-4118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5304847" y="735801"/>
            <a:ext cx="0" cy="55233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31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7184" y="217242"/>
                <a:ext cx="8795005" cy="6510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3. Bài tập vận dụng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Bài 3. Giải </a:t>
                </a:r>
                <a:r>
                  <a:rPr lang="vi-VN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các </a:t>
                </a:r>
                <a:r>
                  <a:rPr lang="en-US" sz="22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phương trình: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  <m:sSup>
                          <m:sSupPr>
                            <m:ctrlP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22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Lời giải: </a:t>
                </a:r>
                <a:endParaRPr lang="en-US" sz="2000" b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Cách 1.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2000" b="1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b="1">
                    <a:solidFill>
                      <a:schemeClr val="bg1"/>
                    </a:solidFill>
                  </a:rPr>
                  <a:t>  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b="1">
                    <a:solidFill>
                      <a:schemeClr val="bg1"/>
                    </a:solidFill>
                  </a:rPr>
                  <a:t>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b="1">
                    <a:solidFill>
                      <a:schemeClr val="bg1"/>
                    </a:solidFill>
                  </a:rPr>
                  <a:t> 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2000" b="1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 smtClean="0">
                    <a:solidFill>
                      <a:schemeClr val="bg1"/>
                    </a:solidFill>
                  </a:rPr>
                  <a:t>Trường hợp 1: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>
                    <a:solidFill>
                      <a:schemeClr val="bg1"/>
                    </a:solidFill>
                  </a:rPr>
                  <a:t> 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2000" b="1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 smtClean="0">
                    <a:solidFill>
                      <a:schemeClr val="bg1"/>
                    </a:solidFill>
                  </a:rPr>
                  <a:t>Trường hợp 2: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2000" b="1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b="1">
                    <a:solidFill>
                      <a:schemeClr val="bg1"/>
                    </a:solidFill>
                  </a:rPr>
                  <a:t>Vậy tập nghiệm phương trình: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𝑺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;−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US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84" y="217242"/>
                <a:ext cx="8795005" cy="6510437"/>
              </a:xfrm>
              <a:prstGeom prst="rect">
                <a:avLst/>
              </a:prstGeom>
              <a:blipFill rotWithShape="1">
                <a:blip r:embed="rId2"/>
                <a:stretch>
                  <a:fillRect l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07976" y="1552883"/>
                <a:ext cx="3404681" cy="3016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b="1" smtClean="0">
                    <a:solidFill>
                      <a:srgbClr val="FFFF00"/>
                    </a:solidFill>
                  </a:rPr>
                  <a:t>Cách 2.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b="1" smtClean="0">
                    <a:solidFill>
                      <a:schemeClr val="bg1"/>
                    </a:solidFill>
                  </a:rPr>
                  <a:t>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b="1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b="1" smtClean="0">
                    <a:solidFill>
                      <a:srgbClr val="FFFF00"/>
                    </a:solidFill>
                  </a:rPr>
                  <a:t>Cách 3.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b="1" smtClean="0">
                    <a:solidFill>
                      <a:schemeClr val="bg1"/>
                    </a:solidFill>
                  </a:rPr>
                  <a:t>Nhận xét: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b="1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b="1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b="1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b="1" smtClean="0">
                    <a:solidFill>
                      <a:schemeClr val="bg1"/>
                    </a:solidFill>
                  </a:rPr>
                  <a:t>⇔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b="1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976" y="1552883"/>
                <a:ext cx="3404681" cy="3016531"/>
              </a:xfrm>
              <a:prstGeom prst="rect">
                <a:avLst/>
              </a:prstGeom>
              <a:blipFill rotWithShape="1">
                <a:blip r:embed="rId3"/>
                <a:stretch>
                  <a:fillRect l="-1431" b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7889482" y="1552883"/>
            <a:ext cx="0" cy="31120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69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063" y="460378"/>
            <a:ext cx="10811198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22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Bài tập vận dụng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2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4. </a:t>
            </a:r>
            <a:r>
              <a:rPr lang="en-US"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Lúc 8 giờ một ô tô </a:t>
            </a:r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xuất phát từ A đi với vận tốc 60km/h và một xe máy đi với vận tốc 40km/h xuất phát từ B, đi </a:t>
            </a:r>
            <a:r>
              <a:rPr lang="en-US"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 phía C như hình </a:t>
            </a:r>
            <a:r>
              <a:rPr lang="en-US" sz="2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vẽ. Khoảng cách AB bằng 50km. Hỏi lúc mấy giờ khoảng cách giữa hai xe là 10km.</a:t>
            </a:r>
          </a:p>
          <a:p>
            <a:endParaRPr lang="en-US" sz="22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b="1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b="1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b="1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51911" y="3620558"/>
                <a:ext cx="10899647" cy="3869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Lời giải: 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(giờ) là thời gian hai xe đi được đến lúc khoảng cách giữa hai xe là </a:t>
                </a:r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10km,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en-US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Sau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giờ, ô tô cách điểm A là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𝟔𝟎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(km);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        xe máy cách điểm A là: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𝟓𝟎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𝟒𝟎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(km);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khoảng cách giữa hai xe: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vi-VN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( 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𝟓𝟎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𝟒𝟎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vi-VN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)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𝟔𝟎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vi-VN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Giải pt: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𝟓𝟎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𝟐𝟎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𝟏𝟎</m:t>
                    </m:r>
                  </m:oMath>
                </a14:m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𝟓𝟎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𝟐𝟎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.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𝟏𝟎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𝟐𝟎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𝟓𝟎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𝟓𝟎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𝟐𝟎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.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𝟏𝟎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𝟐𝟎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𝟓𝟎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𝟎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.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𝟐𝟎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𝟔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(tmđk)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Vậy lúc 10 giờ hoặc lúc 11 giờ khoảng cách giữa ô tô và xe máy là 10km.            </a:t>
                </a:r>
              </a:p>
              <a:p>
                <a:endParaRPr lang="en-US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911" y="3620558"/>
                <a:ext cx="10899647" cy="3869906"/>
              </a:xfrm>
              <a:prstGeom prst="rect">
                <a:avLst/>
              </a:prstGeom>
              <a:blipFill rotWithShape="1">
                <a:blip r:embed="rId2"/>
                <a:stretch>
                  <a:fillRect l="-503" t="-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41" y="3217446"/>
            <a:ext cx="7510765" cy="67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74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r="61364" b="39821"/>
          <a:stretch/>
        </p:blipFill>
        <p:spPr bwMode="auto">
          <a:xfrm>
            <a:off x="887973" y="1961714"/>
            <a:ext cx="1987366" cy="134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75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9" r="2542" b="50223"/>
          <a:stretch/>
        </p:blipFill>
        <p:spPr bwMode="auto">
          <a:xfrm>
            <a:off x="5409191" y="2066531"/>
            <a:ext cx="1955654" cy="124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448786" y="5277004"/>
                <a:ext cx="761747" cy="397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𝟏𝟎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786" y="5277004"/>
                <a:ext cx="761747" cy="3970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28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5100" y="357796"/>
            <a:ext cx="8448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smtClean="0">
                <a:solidFill>
                  <a:srgbClr val="FFFF00"/>
                </a:solidFill>
                <a:cs typeface="Arial" panose="020B0604020202020204" pitchFamily="34" charset="0"/>
              </a:rPr>
              <a:t>Cách giải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phương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trình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chứa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dấu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giá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trị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tuyệt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đối</a:t>
            </a:r>
            <a:endParaRPr lang="en-US" altLang="en-US" sz="24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589" y="1207253"/>
            <a:ext cx="8016658" cy="531631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221464"/>
              </p:ext>
            </p:extLst>
          </p:nvPr>
        </p:nvGraphicFramePr>
        <p:xfrm>
          <a:off x="4589170" y="2496912"/>
          <a:ext cx="3172961" cy="841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52" name="Equation" r:id="rId4" imgW="3733560" imgH="990360" progId="Equation.DSMT4">
                  <p:embed/>
                </p:oleObj>
              </mc:Choice>
              <mc:Fallback>
                <p:oleObj name="Equation" r:id="rId4" imgW="373356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170" y="2496912"/>
                        <a:ext cx="3172961" cy="841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3702482" y="2569641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Bước</a:t>
            </a:r>
            <a:r>
              <a:rPr lang="en-US" sz="2000" dirty="0" smtClean="0">
                <a:solidFill>
                  <a:srgbClr val="FFFF00"/>
                </a:solidFill>
              </a:rPr>
              <a:t> 1: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37279" y="2443666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Có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đk</a:t>
            </a:r>
            <a:r>
              <a:rPr lang="en-US" sz="2000" dirty="0" smtClean="0">
                <a:solidFill>
                  <a:srgbClr val="FFFF00"/>
                </a:solidFill>
              </a:rPr>
              <a:t> 1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638272" y="2921168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Có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đk</a:t>
            </a:r>
            <a:r>
              <a:rPr lang="en-US" sz="2000" dirty="0" smtClean="0">
                <a:solidFill>
                  <a:srgbClr val="FFFF00"/>
                </a:solidFill>
              </a:rPr>
              <a:t> 2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23363" y="3376763"/>
            <a:ext cx="399077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Trường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hợp</a:t>
            </a:r>
            <a:r>
              <a:rPr lang="en-US" sz="2000" dirty="0" smtClean="0">
                <a:solidFill>
                  <a:schemeClr val="bg1"/>
                </a:solidFill>
              </a:rPr>
              <a:t> 1: </a:t>
            </a:r>
            <a:r>
              <a:rPr lang="en-US" sz="2000" dirty="0" err="1" smtClean="0">
                <a:solidFill>
                  <a:srgbClr val="FFFF00"/>
                </a:solidFill>
              </a:rPr>
              <a:t>Với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đk</a:t>
            </a:r>
            <a:r>
              <a:rPr lang="en-US" sz="2000" dirty="0" smtClean="0">
                <a:solidFill>
                  <a:srgbClr val="FFFF00"/>
                </a:solidFill>
              </a:rPr>
              <a:t> 1 </a:t>
            </a:r>
            <a:r>
              <a:rPr lang="en-US" sz="2000" dirty="0" smtClean="0">
                <a:solidFill>
                  <a:schemeClr val="bg1"/>
                </a:solidFill>
              </a:rPr>
              <a:t>ta </a:t>
            </a:r>
            <a:r>
              <a:rPr lang="en-US" sz="2000" dirty="0" err="1" smtClean="0">
                <a:solidFill>
                  <a:schemeClr val="bg1"/>
                </a:solidFill>
              </a:rPr>
              <a:t>có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042884"/>
              </p:ext>
            </p:extLst>
          </p:nvPr>
        </p:nvGraphicFramePr>
        <p:xfrm>
          <a:off x="4014731" y="3758266"/>
          <a:ext cx="2305792" cy="7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53" name="Equation" r:id="rId6" imgW="2806560" imgH="939600" progId="Equation.DSMT4">
                  <p:embed/>
                </p:oleObj>
              </mc:Choice>
              <mc:Fallback>
                <p:oleObj name="Equation" r:id="rId6" imgW="28065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14731" y="3758266"/>
                        <a:ext cx="2305792" cy="77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484706" y="4514354"/>
            <a:ext cx="399077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Trường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hợp</a:t>
            </a:r>
            <a:r>
              <a:rPr lang="en-US" sz="2000" dirty="0" smtClean="0">
                <a:solidFill>
                  <a:schemeClr val="bg1"/>
                </a:solidFill>
              </a:rPr>
              <a:t> 2: </a:t>
            </a:r>
            <a:r>
              <a:rPr lang="en-US" sz="2000" dirty="0" err="1" smtClean="0">
                <a:solidFill>
                  <a:schemeClr val="bg1"/>
                </a:solidFill>
              </a:rPr>
              <a:t>với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đk</a:t>
            </a:r>
            <a:r>
              <a:rPr lang="en-US" sz="2000" dirty="0" smtClean="0">
                <a:solidFill>
                  <a:srgbClr val="FFFF00"/>
                </a:solidFill>
              </a:rPr>
              <a:t> 2 </a:t>
            </a:r>
            <a:r>
              <a:rPr lang="en-US" sz="2000" dirty="0" smtClean="0">
                <a:solidFill>
                  <a:schemeClr val="bg1"/>
                </a:solidFill>
              </a:rPr>
              <a:t>ta </a:t>
            </a:r>
            <a:r>
              <a:rPr lang="en-US" sz="2000" dirty="0" err="1" smtClean="0">
                <a:solidFill>
                  <a:schemeClr val="bg1"/>
                </a:solidFill>
              </a:rPr>
              <a:t>có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756678"/>
              </p:ext>
            </p:extLst>
          </p:nvPr>
        </p:nvGraphicFramePr>
        <p:xfrm>
          <a:off x="4032605" y="4941142"/>
          <a:ext cx="2486143" cy="792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54" name="Equation" r:id="rId8" imgW="2946240" imgH="939600" progId="Equation.DSMT4">
                  <p:embed/>
                </p:oleObj>
              </mc:Choice>
              <mc:Fallback>
                <p:oleObj name="Equation" r:id="rId8" imgW="294624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32605" y="4941142"/>
                        <a:ext cx="2486143" cy="792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5698968" y="4149560"/>
            <a:ext cx="3153294" cy="400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pt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đối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chiếu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với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đk</a:t>
            </a:r>
            <a:r>
              <a:rPr lang="en-US" sz="2000" dirty="0" smtClean="0">
                <a:solidFill>
                  <a:srgbClr val="FFFF00"/>
                </a:solidFill>
              </a:rPr>
              <a:t> 1)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41877" y="6020346"/>
            <a:ext cx="56830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Kết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luận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tập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nghiệm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của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phương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trình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31926" y="5344433"/>
            <a:ext cx="43312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pt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đối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chiếu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với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đk</a:t>
            </a:r>
            <a:r>
              <a:rPr lang="en-US" sz="2000" dirty="0" smtClean="0">
                <a:solidFill>
                  <a:srgbClr val="FFFF00"/>
                </a:solidFill>
              </a:rPr>
              <a:t> 2)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83045" y="3389299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Bước</a:t>
            </a:r>
            <a:r>
              <a:rPr lang="en-US" sz="2000" dirty="0" smtClean="0">
                <a:solidFill>
                  <a:srgbClr val="FFFF00"/>
                </a:solidFill>
              </a:rPr>
              <a:t> 2: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84706" y="6047971"/>
            <a:ext cx="1158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Bước</a:t>
            </a:r>
            <a:r>
              <a:rPr lang="en-US" sz="2000" dirty="0" smtClean="0">
                <a:solidFill>
                  <a:srgbClr val="FFFF00"/>
                </a:solidFill>
              </a:rPr>
              <a:t> 3: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409747" y="1266813"/>
            <a:ext cx="3910266" cy="6619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5739577" y="1302583"/>
            <a:ext cx="20933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Dạng</a:t>
            </a:r>
            <a:r>
              <a:rPr lang="en-US" sz="2400" dirty="0" smtClean="0">
                <a:solidFill>
                  <a:srgbClr val="FFFF00"/>
                </a:solidFill>
              </a:rPr>
              <a:t> 2: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994720" y="2445214"/>
            <a:ext cx="271010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B(x) ≥ 0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511777"/>
              </p:ext>
            </p:extLst>
          </p:nvPr>
        </p:nvGraphicFramePr>
        <p:xfrm>
          <a:off x="9001680" y="3397237"/>
          <a:ext cx="2681714" cy="1107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55" name="Equation" r:id="rId10" imgW="3593880" imgH="1485720" progId="Equation.DSMT4">
                  <p:embed/>
                </p:oleObj>
              </mc:Choice>
              <mc:Fallback>
                <p:oleObj name="Equation" r:id="rId10" imgW="3593880" imgH="1485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001680" y="3397237"/>
                        <a:ext cx="2681714" cy="1107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206534"/>
              </p:ext>
            </p:extLst>
          </p:nvPr>
        </p:nvGraphicFramePr>
        <p:xfrm>
          <a:off x="6696722" y="1323076"/>
          <a:ext cx="2235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56" name="Equation" r:id="rId12" imgW="2234880" imgH="444240" progId="Equation.DSMT4">
                  <p:embed/>
                </p:oleObj>
              </mc:Choice>
              <mc:Fallback>
                <p:oleObj name="Equation" r:id="rId12" imgW="2234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96722" y="1323076"/>
                        <a:ext cx="22352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8987097" y="4502602"/>
            <a:ext cx="27475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Giải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pt</a:t>
            </a:r>
            <a:r>
              <a:rPr lang="en-US" dirty="0" smtClean="0">
                <a:solidFill>
                  <a:srgbClr val="FFFF00"/>
                </a:solidFill>
              </a:rPr>
              <a:t> (1)  </a:t>
            </a:r>
            <a:r>
              <a:rPr lang="en-US" dirty="0" err="1" smtClean="0">
                <a:solidFill>
                  <a:srgbClr val="FFFF00"/>
                </a:solidFill>
              </a:rPr>
              <a:t>đối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chiếu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với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điều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kiện</a:t>
            </a:r>
            <a:r>
              <a:rPr lang="en-US" dirty="0" smtClean="0">
                <a:solidFill>
                  <a:srgbClr val="FFFF00"/>
                </a:solidFill>
              </a:rPr>
              <a:t> (*)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031540" y="5133590"/>
            <a:ext cx="27475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Giải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pt</a:t>
            </a:r>
            <a:r>
              <a:rPr lang="en-US" dirty="0" smtClean="0">
                <a:solidFill>
                  <a:srgbClr val="FFFF00"/>
                </a:solidFill>
              </a:rPr>
              <a:t> (2)  </a:t>
            </a:r>
            <a:r>
              <a:rPr lang="en-US" dirty="0" err="1" smtClean="0">
                <a:solidFill>
                  <a:srgbClr val="FFFF00"/>
                </a:solidFill>
              </a:rPr>
              <a:t>đối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chiếu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với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điều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kiện</a:t>
            </a:r>
            <a:r>
              <a:rPr lang="en-US" dirty="0" smtClean="0">
                <a:solidFill>
                  <a:srgbClr val="FFFF00"/>
                </a:solidFill>
              </a:rPr>
              <a:t> (*)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441877" y="1944398"/>
            <a:ext cx="115822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</a:rPr>
              <a:t> 1: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247114" y="1944398"/>
            <a:ext cx="115822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</a:rPr>
              <a:t> 2: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683045" y="2406063"/>
            <a:ext cx="79652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31589" y="3408598"/>
            <a:ext cx="80166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95502" y="2406063"/>
            <a:ext cx="0" cy="33738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31589" y="5779921"/>
            <a:ext cx="80166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695079" y="3417014"/>
            <a:ext cx="2814835" cy="17393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497252" y="3403748"/>
            <a:ext cx="2093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Dạng</a:t>
            </a:r>
            <a:r>
              <a:rPr lang="en-US" sz="2400" dirty="0" smtClean="0">
                <a:solidFill>
                  <a:srgbClr val="FFFF00"/>
                </a:solidFill>
              </a:rPr>
              <a:t> 3: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7111" y="1357057"/>
            <a:ext cx="3112804" cy="1486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538241" y="1292754"/>
            <a:ext cx="2093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Dạng</a:t>
            </a:r>
            <a:r>
              <a:rPr lang="en-US" sz="2400" dirty="0" smtClean="0">
                <a:solidFill>
                  <a:srgbClr val="FFFF00"/>
                </a:solidFill>
              </a:rPr>
              <a:t> 1: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244712" y="1732527"/>
                <a:ext cx="16793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smtClean="0">
                    <a:solidFill>
                      <a:srgbClr val="FFFF00"/>
                    </a:solidFill>
                  </a:rPr>
                  <a:t>(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1600" smtClean="0">
                    <a:solidFill>
                      <a:srgbClr val="FFFF00"/>
                    </a:solidFill>
                  </a:rPr>
                  <a:t> là hằng số,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𝑘</m:t>
                    </m:r>
                    <m:r>
                      <a:rPr lang="en-US" sz="1600" i="1" dirty="0" smtClean="0">
                        <a:solidFill>
                          <a:srgbClr val="FFFF00"/>
                        </a:solidFill>
                        <a:latin typeface="Cambria Math"/>
                      </a:rPr>
                      <m:t>≥ 0)</m:t>
                    </m:r>
                  </m:oMath>
                </a14:m>
                <a:endParaRPr lang="en-US" sz="1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712" y="1732527"/>
                <a:ext cx="1679372" cy="584775"/>
              </a:xfrm>
              <a:prstGeom prst="rect">
                <a:avLst/>
              </a:prstGeom>
              <a:blipFill rotWithShape="1">
                <a:blip r:embed="rId14"/>
                <a:stretch>
                  <a:fillRect l="-1812" t="-3125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694372"/>
              </p:ext>
            </p:extLst>
          </p:nvPr>
        </p:nvGraphicFramePr>
        <p:xfrm>
          <a:off x="1031116" y="3937019"/>
          <a:ext cx="26146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57" name="Equation" r:id="rId15" imgW="2613829" imgH="938784" progId="Equation.DSMT4">
                  <p:embed/>
                </p:oleObj>
              </mc:Choice>
              <mc:Fallback>
                <p:oleObj name="Equation" r:id="rId15" imgW="2613829" imgH="93878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31116" y="3937019"/>
                        <a:ext cx="2614613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718863"/>
              </p:ext>
            </p:extLst>
          </p:nvPr>
        </p:nvGraphicFramePr>
        <p:xfrm>
          <a:off x="424102" y="1705508"/>
          <a:ext cx="21463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58" name="Equation" r:id="rId17" imgW="2145686" imgH="938784" progId="Equation.DSMT4">
                  <p:embed/>
                </p:oleObj>
              </mc:Choice>
              <mc:Fallback>
                <p:oleObj name="Equation" r:id="rId17" imgW="2145686" imgH="93878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4102" y="1705508"/>
                        <a:ext cx="2146300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541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2025" y="773800"/>
            <a:ext cx="9734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 PHƯƠNG TRÌNH BẬC NHẤT MỘT ẨN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2026" y="2416327"/>
            <a:ext cx="97348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6. PHƯƠNG </a:t>
            </a: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TRÌNH CHỨA DẤU GIÁ TRỊ TUYỆT ĐỐI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4283" y="4589764"/>
            <a:ext cx="9350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i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Cai Việt Long </a:t>
            </a:r>
            <a:endParaRPr lang="en-US" sz="2400" b="1" i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THCS </a:t>
            </a:r>
            <a:r>
              <a:rPr lang="en-US" sz="2400" b="1" i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 Sĩ Liên 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endParaRPr lang="en-US" sz="2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8229" y="1130586"/>
            <a:ext cx="9710057" cy="4030444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  <a:p>
            <a:pPr algn="ctr">
              <a:lnSpc>
                <a:spcPct val="200000"/>
              </a:lnSpc>
            </a:pPr>
            <a:r>
              <a:rPr lang="en-U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35, 36, 37 (SGK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51)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55" y="1788721"/>
            <a:ext cx="1177959" cy="11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5826" y="1923192"/>
            <a:ext cx="9740348" cy="3744295"/>
          </a:xfrm>
          <a:prstGeom prst="horizontalScroll">
            <a:avLst/>
          </a:prstGeom>
          <a:solidFill>
            <a:srgbClr val="002060"/>
          </a:solidFill>
          <a:ln w="38100"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 TRỌNG CẢM ƠN </a:t>
            </a:r>
          </a:p>
          <a:p>
            <a:pPr algn="ctr">
              <a:lnSpc>
                <a:spcPct val="200000"/>
              </a:lnSpc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28527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740723"/>
              </p:ext>
            </p:extLst>
          </p:nvPr>
        </p:nvGraphicFramePr>
        <p:xfrm>
          <a:off x="4256088" y="1216025"/>
          <a:ext cx="449262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0" name="Equation" r:id="rId4" imgW="1562040" imgH="850680" progId="Equation.DSMT4">
                  <p:embed/>
                </p:oleObj>
              </mc:Choice>
              <mc:Fallback>
                <p:oleObj name="Equation" r:id="rId4" imgW="156204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1216025"/>
                        <a:ext cx="4492625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835542"/>
              </p:ext>
            </p:extLst>
          </p:nvPr>
        </p:nvGraphicFramePr>
        <p:xfrm>
          <a:off x="4256088" y="4327373"/>
          <a:ext cx="3173413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1" name="Equation" r:id="rId6" imgW="1117440" imgH="533160" progId="Equation.DSMT4">
                  <p:embed/>
                </p:oleObj>
              </mc:Choice>
              <mc:Fallback>
                <p:oleObj name="Equation" r:id="rId6" imgW="11174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4327373"/>
                        <a:ext cx="3173413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80986" y="475988"/>
            <a:ext cx="7240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Chúng</a:t>
            </a:r>
            <a:r>
              <a:rPr lang="en-US" sz="2800" dirty="0" smtClean="0">
                <a:solidFill>
                  <a:srgbClr val="FFFF00"/>
                </a:solidFill>
              </a:rPr>
              <a:t> ta </a:t>
            </a:r>
            <a:r>
              <a:rPr lang="en-US" sz="2800" dirty="0" err="1" smtClean="0">
                <a:solidFill>
                  <a:srgbClr val="FFFF00"/>
                </a:solidFill>
              </a:rPr>
              <a:t>đã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biết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giải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các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phương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trình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có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dạng</a:t>
            </a:r>
            <a:r>
              <a:rPr lang="en-US" sz="2800" dirty="0" smtClean="0">
                <a:solidFill>
                  <a:srgbClr val="FFFF00"/>
                </a:solidFill>
              </a:rPr>
              <a:t>: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4550" y="3761810"/>
            <a:ext cx="5022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Giải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các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phương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trình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có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dạng</a:t>
            </a:r>
            <a:r>
              <a:rPr lang="en-US" sz="2800" dirty="0" smtClean="0">
                <a:solidFill>
                  <a:srgbClr val="FFFF00"/>
                </a:solidFill>
              </a:rPr>
              <a:t>: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3884" y="4530612"/>
            <a:ext cx="16158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?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8010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Box 4"/>
          <p:cNvSpPr txBox="1">
            <a:spLocks noChangeArrowheads="1"/>
          </p:cNvSpPr>
          <p:nvPr/>
        </p:nvSpPr>
        <p:spPr bwMode="auto">
          <a:xfrm>
            <a:off x="1477027" y="513854"/>
            <a:ext cx="8731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PHƯƠNG 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TRÌNH CHỨA DẤU GIÁ TRỊ TUYỆT ĐỐI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7424" y="1190554"/>
            <a:ext cx="44214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1.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Nhắc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lại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về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giá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trị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tuyệt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cs typeface="Arial" panose="020B0604020202020204" pitchFamily="34" charset="0"/>
              </a:rPr>
              <a:t>đối</a:t>
            </a:r>
            <a:endParaRPr lang="en-US" altLang="en-US" sz="24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64427" y="1727557"/>
            <a:ext cx="9143850" cy="489149"/>
            <a:chOff x="1064427" y="1727557"/>
            <a:chExt cx="9143850" cy="489149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064427" y="1727557"/>
              <a:ext cx="9143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Giá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trị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tuyệt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đối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số</a:t>
              </a:r>
              <a:r>
                <a:rPr lang="en-US" altLang="en-US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   ,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kí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hiệu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là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     </a:t>
              </a:r>
              <a:r>
                <a:rPr lang="en-US" altLang="en-US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được</a:t>
              </a:r>
              <a:r>
                <a:rPr lang="en-US" altLang="en-US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định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nghĩa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như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sau</a:t>
              </a:r>
              <a:r>
                <a:rPr lang="en-US" altLang="en-US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:</a:t>
              </a:r>
            </a:p>
          </p:txBody>
        </p:sp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4292053" y="1881099"/>
            <a:ext cx="215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90" name="Equation" r:id="rId4" imgW="215640" imgH="228600" progId="Equation.DSMT4">
                    <p:embed/>
                  </p:oleObj>
                </mc:Choice>
                <mc:Fallback>
                  <p:oleObj name="Equation" r:id="rId4" imgW="2156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2053" y="1881099"/>
                          <a:ext cx="2159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4"/>
            <p:cNvGraphicFramePr>
              <a:graphicFrameLocks noChangeAspect="1"/>
            </p:cNvGraphicFramePr>
            <p:nvPr/>
          </p:nvGraphicFramePr>
          <p:xfrm>
            <a:off x="6067791" y="1759506"/>
            <a:ext cx="3175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91" name="Equation" r:id="rId6" imgW="317160" imgH="457200" progId="Equation.DSMT4">
                    <p:embed/>
                  </p:oleObj>
                </mc:Choice>
                <mc:Fallback>
                  <p:oleObj name="Equation" r:id="rId6" imgW="31716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7791" y="1759506"/>
                          <a:ext cx="3175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657508" y="2139036"/>
          <a:ext cx="3285670" cy="1294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2" name="Equation" r:id="rId8" imgW="2514600" imgH="990360" progId="Equation.DSMT4">
                  <p:embed/>
                </p:oleObj>
              </mc:Choice>
              <mc:Fallback>
                <p:oleObj name="Equation" r:id="rId8" imgW="251460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57508" y="2139036"/>
                        <a:ext cx="3285670" cy="1294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430048" y="3574198"/>
            <a:ext cx="700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</a:rPr>
              <a:t>Ví dụ 1: </a:t>
            </a:r>
            <a:r>
              <a:rPr lang="en-US" sz="2400" b="1" smtClean="0">
                <a:solidFill>
                  <a:schemeClr val="bg1"/>
                </a:solidFill>
              </a:rPr>
              <a:t>Điền vào chỗ “…” để được kết quả đúng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536921"/>
              </p:ext>
            </p:extLst>
          </p:nvPr>
        </p:nvGraphicFramePr>
        <p:xfrm>
          <a:off x="1912938" y="4270375"/>
          <a:ext cx="162877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3" name="Equation" r:id="rId10" imgW="1523880" imgH="1981080" progId="Equation.DSMT4">
                  <p:embed/>
                </p:oleObj>
              </mc:Choice>
              <mc:Fallback>
                <p:oleObj name="Equation" r:id="rId10" imgW="1523880" imgH="1981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12938" y="4270375"/>
                        <a:ext cx="1628775" cy="2116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670934" y="4741688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144553"/>
              </p:ext>
            </p:extLst>
          </p:nvPr>
        </p:nvGraphicFramePr>
        <p:xfrm>
          <a:off x="2824020" y="5491655"/>
          <a:ext cx="1511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4" name="Equation" r:id="rId12" imgW="1511280" imgH="863280" progId="Equation.DSMT4">
                  <p:embed/>
                </p:oleObj>
              </mc:Choice>
              <mc:Fallback>
                <p:oleObj name="Equation" r:id="rId12" imgW="151128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24020" y="5491655"/>
                        <a:ext cx="15113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60974" y="415242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407797" y="4152426"/>
                <a:ext cx="35298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−1≥ 0 </m:t>
                      </m:r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h𝑎𝑦</m:t>
                      </m:r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≥1 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797" y="4152426"/>
                <a:ext cx="3529882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628081"/>
              </p:ext>
            </p:extLst>
          </p:nvPr>
        </p:nvGraphicFramePr>
        <p:xfrm>
          <a:off x="4635500" y="4241800"/>
          <a:ext cx="4681538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5" name="Equation" r:id="rId15" imgW="4063680" imgH="1002960" progId="Equation.DSMT4">
                  <p:embed/>
                </p:oleObj>
              </mc:Choice>
              <mc:Fallback>
                <p:oleObj name="Equation" r:id="rId15" imgW="406368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35500" y="4241800"/>
                        <a:ext cx="4681538" cy="115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09499" y="4811480"/>
                <a:ext cx="24769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−(−3</m:t>
                      </m:r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 = 3</m:t>
                      </m:r>
                      <m:r>
                        <a:rPr lang="en-US" sz="2400" i="1" dirty="0" smtClean="0">
                          <a:solidFill>
                            <a:srgbClr val="FFFF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499" y="4811480"/>
                <a:ext cx="2476965" cy="461665"/>
              </a:xfrm>
              <a:prstGeom prst="rect">
                <a:avLst/>
              </a:prstGeom>
              <a:blipFill rotWithShape="1">
                <a:blip r:embed="rId1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420614" y="4834801"/>
                <a:ext cx="20292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4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 &lt; 0</m:t>
                    </m:r>
                  </m:oMath>
                </a14:m>
                <a:endParaRPr lang="en-US" sz="24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614" y="4834801"/>
                <a:ext cx="2029216" cy="461665"/>
              </a:xfrm>
              <a:prstGeom prst="rect">
                <a:avLst/>
              </a:prstGeom>
              <a:blipFill rotWithShape="1">
                <a:blip r:embed="rId18"/>
                <a:stretch>
                  <a:fillRect l="-450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408281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  <p:bldP spid="20" grpId="0"/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0965000"/>
                  </p:ext>
                </p:extLst>
              </p:nvPr>
            </p:nvGraphicFramePr>
            <p:xfrm>
              <a:off x="2327360" y="1371650"/>
              <a:ext cx="7276484" cy="525832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59893"/>
                    <a:gridCol w="4343622"/>
                    <a:gridCol w="2172969"/>
                  </a:tblGrid>
                  <a:tr h="59658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err="1" smtClean="0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Khẳng</a:t>
                          </a:r>
                          <a:r>
                            <a:rPr lang="en-US" sz="2400" dirty="0" smtClean="0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định</a:t>
                          </a:r>
                          <a:endParaRPr lang="en-US" sz="2400" dirty="0">
                            <a:solidFill>
                              <a:srgbClr val="FFFF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r>
                            <a:rPr lang="en-US" sz="2400" dirty="0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/</a:t>
                          </a:r>
                          <a:r>
                            <a:rPr lang="en-US" sz="2400" dirty="0" err="1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2400" dirty="0">
                            <a:solidFill>
                              <a:srgbClr val="FFFF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</a:tr>
                  <a:tr h="836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</a:t>
                          </a:r>
                          <a:r>
                            <a:rPr lang="en-US" sz="2400" dirty="0" err="1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với</a:t>
                          </a:r>
                          <a:r>
                            <a:rPr lang="en-US" sz="2400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mọi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giá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trị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x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815975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</a:tr>
                  <a:tr h="9171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                    </a:t>
                          </a:r>
                          <a:r>
                            <a:rPr lang="en-US" sz="2400" dirty="0" err="1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khi</a:t>
                          </a:r>
                          <a:r>
                            <a:rPr lang="en-US" sz="2400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US" sz="2400" baseline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&gt; 3</a:t>
                          </a:r>
                          <a:endParaRPr lang="en-US" sz="2400" baseline="0" dirty="0" smtClean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</a:tr>
                  <a:tr h="9656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b="1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400" b="1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vi-VN" sz="2400" b="1" dirty="0" smtClean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</a:tr>
                  <a:tr h="8453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2400" dirty="0" smtClean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</a:tr>
                  <a:tr h="1057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sz="240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khi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3;1</m:t>
                                  </m:r>
                                </m:e>
                              </m:d>
                            </m:oMath>
                          </a14:m>
                          <a:endParaRPr lang="vi-VN" sz="2400" dirty="0" smtClean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vi-VN" sz="2400" dirty="0" smtClean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0965000"/>
                  </p:ext>
                </p:extLst>
              </p:nvPr>
            </p:nvGraphicFramePr>
            <p:xfrm>
              <a:off x="2327360" y="1371650"/>
              <a:ext cx="7276484" cy="52182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59893"/>
                    <a:gridCol w="4343622"/>
                    <a:gridCol w="2172969"/>
                  </a:tblGrid>
                  <a:tr h="59658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err="1" smtClean="0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Khẳng</a:t>
                          </a:r>
                          <a:r>
                            <a:rPr lang="en-US" sz="2400" dirty="0" smtClean="0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định</a:t>
                          </a:r>
                          <a:endParaRPr lang="en-US" sz="2400" dirty="0">
                            <a:solidFill>
                              <a:srgbClr val="FFFF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r>
                            <a:rPr lang="en-US" sz="2400" dirty="0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/</a:t>
                          </a:r>
                          <a:r>
                            <a:rPr lang="en-US" sz="2400" dirty="0" err="1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2400" dirty="0">
                            <a:solidFill>
                              <a:srgbClr val="FFFF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</a:tr>
                  <a:tr h="836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</a:t>
                          </a:r>
                          <a:r>
                            <a:rPr lang="en-US" sz="2400" dirty="0" err="1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với</a:t>
                          </a:r>
                          <a:r>
                            <a:rPr lang="en-US" sz="2400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mọi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giá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trị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x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815975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</a:tr>
                  <a:tr h="9171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solidFill>
                                <a:srgbClr val="FFFF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                    </a:t>
                          </a:r>
                          <a:r>
                            <a:rPr lang="en-US" sz="2400" dirty="0" err="1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khi</a:t>
                          </a:r>
                          <a:r>
                            <a:rPr lang="en-US" sz="2400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r>
                            <a:rPr lang="en-US" sz="2400" baseline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&gt; 3</a:t>
                          </a:r>
                          <a:endParaRPr lang="en-US" sz="2400" baseline="0" dirty="0" smtClean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</a:tr>
                  <a:tr h="9656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17697" t="-244304" r="-50140" b="-198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</a:tr>
                  <a:tr h="8453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2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2400" dirty="0" smtClean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</a:tr>
                  <a:tr h="1057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17697" t="-394798" r="-50140" b="-5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2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447195"/>
              </p:ext>
            </p:extLst>
          </p:nvPr>
        </p:nvGraphicFramePr>
        <p:xfrm>
          <a:off x="3118673" y="1979755"/>
          <a:ext cx="1415680" cy="64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01" name="Equation" r:id="rId6" imgW="672840" imgH="304560" progId="Equation.DSMT4">
                  <p:embed/>
                </p:oleObj>
              </mc:Choice>
              <mc:Fallback>
                <p:oleObj name="Equation" r:id="rId6" imgW="6728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8673" y="1979755"/>
                        <a:ext cx="1415680" cy="64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825968"/>
              </p:ext>
            </p:extLst>
          </p:nvPr>
        </p:nvGraphicFramePr>
        <p:xfrm>
          <a:off x="3252908" y="4918940"/>
          <a:ext cx="24463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02" name="Equation" r:id="rId8" imgW="1143000" imgH="253800" progId="Equation.DSMT4">
                  <p:embed/>
                </p:oleObj>
              </mc:Choice>
              <mc:Fallback>
                <p:oleObj name="Equation" r:id="rId8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908" y="4918940"/>
                        <a:ext cx="2446337" cy="546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154572" y="2165265"/>
            <a:ext cx="98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48916" y="2938186"/>
            <a:ext cx="98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54573" y="4757154"/>
            <a:ext cx="98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66281" y="3801797"/>
            <a:ext cx="98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5224" y="946879"/>
            <a:ext cx="5059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2: 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đúng, sai vào ô trống: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88121" y="3344900"/>
            <a:ext cx="3853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Vì</a:t>
            </a:r>
            <a:r>
              <a:rPr lang="en-US" sz="2000" dirty="0" smtClean="0">
                <a:solidFill>
                  <a:srgbClr val="FFFF00"/>
                </a:solidFill>
              </a:rPr>
              <a:t> : x &gt; 3 </a:t>
            </a:r>
            <a:r>
              <a:rPr lang="en-US" sz="2000" dirty="0" err="1" smtClean="0">
                <a:solidFill>
                  <a:srgbClr val="FFFF00"/>
                </a:solidFill>
              </a:rPr>
              <a:t>thì</a:t>
            </a:r>
            <a:r>
              <a:rPr lang="en-US" sz="2000" dirty="0" smtClean="0">
                <a:solidFill>
                  <a:srgbClr val="FFFF00"/>
                </a:solidFill>
              </a:rPr>
              <a:t> x &gt; 2 do </a:t>
            </a:r>
            <a:r>
              <a:rPr lang="en-US" sz="2000" dirty="0" err="1" smtClean="0">
                <a:solidFill>
                  <a:srgbClr val="FFFF00"/>
                </a:solidFill>
              </a:rPr>
              <a:t>đó</a:t>
            </a:r>
            <a:r>
              <a:rPr lang="en-US" sz="2000" dirty="0" smtClean="0">
                <a:solidFill>
                  <a:srgbClr val="FFFF00"/>
                </a:solidFill>
              </a:rPr>
              <a:t> 2 – x &lt; 0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1477027" y="403894"/>
            <a:ext cx="8731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PHƯƠNG 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TRÌNH CHỨA DẤU GIÁ TRỊ TUYỆT ĐỐI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857759"/>
              </p:ext>
            </p:extLst>
          </p:nvPr>
        </p:nvGraphicFramePr>
        <p:xfrm>
          <a:off x="3242612" y="2938186"/>
          <a:ext cx="1710568" cy="480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03" name="Equation" r:id="rId10" imgW="901440" imgH="253800" progId="Equation.DSMT4">
                  <p:embed/>
                </p:oleObj>
              </mc:Choice>
              <mc:Fallback>
                <p:oleObj name="Equation" r:id="rId10" imgW="901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2612" y="2938186"/>
                        <a:ext cx="1710568" cy="4803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148916" y="5705126"/>
            <a:ext cx="989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64923" y="6075319"/>
                <a:ext cx="40170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60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160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−2=±1</m:t>
                    </m:r>
                  </m:oMath>
                </a14:m>
                <a:r>
                  <a:rPr lang="en-US" sz="1600" dirty="0" smtClean="0">
                    <a:solidFill>
                      <a:srgbClr val="FFFF00"/>
                    </a:solidFill>
                  </a:rPr>
                  <a:t> ⇔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600" i="1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3;1</m:t>
                        </m:r>
                      </m:e>
                    </m:d>
                  </m:oMath>
                </a14:m>
                <a:r>
                  <a:rPr lang="en-US" sz="1600" dirty="0" smtClean="0">
                    <a:solidFill>
                      <a:srgbClr val="FFFF00"/>
                    </a:solidFill>
                  </a:rPr>
                  <a:t> </a:t>
                </a:r>
                <a:endParaRPr lang="en-US" sz="1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923" y="6075319"/>
                <a:ext cx="4017017" cy="338554"/>
              </a:xfrm>
              <a:prstGeom prst="rect">
                <a:avLst/>
              </a:prstGeom>
              <a:blipFill rotWithShape="1">
                <a:blip r:embed="rId12"/>
                <a:stretch>
                  <a:fillRect l="-910" t="-9091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38542" y="4337616"/>
                <a:ext cx="4017017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60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600" b="1" i="1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vi-VN" sz="1600" i="1" smtClean="0">
                        <a:solidFill>
                          <a:srgbClr val="FFFF00"/>
                        </a:solidFill>
                        <a:latin typeface="Cambria Math"/>
                      </a:rPr>
                      <m:t> = − (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1600" b="1" i="1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FFFF0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vi-VN" sz="1600" i="1" dirty="0" smtClean="0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542" y="4337616"/>
                <a:ext cx="4017017" cy="344133"/>
              </a:xfrm>
              <a:prstGeom prst="rect">
                <a:avLst/>
              </a:prstGeom>
              <a:blipFill rotWithShape="1">
                <a:blip r:embed="rId13"/>
                <a:stretch>
                  <a:fillRect l="-759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40232" y="2480670"/>
                <a:ext cx="2598516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FFFF00"/>
                    </a:solidFill>
                  </a:rPr>
                  <a:t>Ví dụ: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𝟔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b="1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232" y="2480670"/>
                <a:ext cx="2598516" cy="375552"/>
              </a:xfrm>
              <a:prstGeom prst="rect">
                <a:avLst/>
              </a:prstGeom>
              <a:blipFill rotWithShape="1">
                <a:blip r:embed="rId14"/>
                <a:stretch>
                  <a:fillRect l="-2113"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3553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2" grpId="0"/>
      <p:bldP spid="13" grpId="0"/>
      <p:bldP spid="14" grpId="0"/>
      <p:bldP spid="1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246165" y="1059657"/>
            <a:ext cx="9177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smtClean="0">
                <a:solidFill>
                  <a:srgbClr val="FFFF00"/>
                </a:solidFill>
                <a:cs typeface="Arial" panose="020B0604020202020204" pitchFamily="34" charset="0"/>
              </a:rPr>
              <a:t>Ví dụ 3: </a:t>
            </a:r>
            <a:r>
              <a:rPr lang="en-US" altLang="en-US" sz="2800" smtClean="0">
                <a:solidFill>
                  <a:schemeClr val="bg1"/>
                </a:solidFill>
                <a:cs typeface="Arial" panose="020B0604020202020204" pitchFamily="34" charset="0"/>
              </a:rPr>
              <a:t>Bỏ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dấu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giá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trị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tuyệt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đối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rút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gọn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biểu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sau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endParaRPr lang="en-US" altLang="en-US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99872"/>
              </p:ext>
            </p:extLst>
          </p:nvPr>
        </p:nvGraphicFramePr>
        <p:xfrm>
          <a:off x="1354138" y="1924050"/>
          <a:ext cx="413861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99" name="Equation" r:id="rId4" imgW="4127400" imgH="533160" progId="Equation.DSMT4">
                  <p:embed/>
                </p:oleObj>
              </mc:Choice>
              <mc:Fallback>
                <p:oleObj name="Equation" r:id="rId4" imgW="41274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1924050"/>
                        <a:ext cx="4138612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888211"/>
              </p:ext>
            </p:extLst>
          </p:nvPr>
        </p:nvGraphicFramePr>
        <p:xfrm>
          <a:off x="6875463" y="1924050"/>
          <a:ext cx="26146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00" name="Equation" r:id="rId6" imgW="2603160" imgH="507960" progId="Equation.DSMT4">
                  <p:embed/>
                </p:oleObj>
              </mc:Choice>
              <mc:Fallback>
                <p:oleObj name="Equation" r:id="rId6" imgW="26031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1924050"/>
                        <a:ext cx="261461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3683000" y="1917700"/>
          <a:ext cx="9144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01" name="Equation" r:id="rId8" imgW="914400" imgH="319680" progId="Equation.DSMT4">
                  <p:embed/>
                </p:oleObj>
              </mc:Choice>
              <mc:Fallback>
                <p:oleObj name="Equation" r:id="rId8" imgW="914400" imgH="31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1917700"/>
                        <a:ext cx="9144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5474" y="3165414"/>
            <a:ext cx="4618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≥ 3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– 3 ≥ 0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448704"/>
              </p:ext>
            </p:extLst>
          </p:nvPr>
        </p:nvGraphicFramePr>
        <p:xfrm>
          <a:off x="3920517" y="3115310"/>
          <a:ext cx="1572233" cy="47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02" name="Equation" r:id="rId10" imgW="1777680" imgH="533160" progId="Equation.DSMT4">
                  <p:embed/>
                </p:oleObj>
              </mc:Choice>
              <mc:Fallback>
                <p:oleObj name="Equation" r:id="rId10" imgW="17776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20517" y="3115310"/>
                        <a:ext cx="1572233" cy="471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02291" y="3853789"/>
            <a:ext cx="281822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 = x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x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= 2x – 5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7027" y="2560073"/>
            <a:ext cx="253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735850" y="1865709"/>
            <a:ext cx="0" cy="41603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1477027" y="513854"/>
            <a:ext cx="8731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PHƯƠNG 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TRÌNH CHỨA DẤU GIÁ TRỊ TUYỆT ĐỐI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5943330" y="2965359"/>
            <a:ext cx="8679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895653"/>
              </p:ext>
            </p:extLst>
          </p:nvPr>
        </p:nvGraphicFramePr>
        <p:xfrm>
          <a:off x="6979132" y="2955292"/>
          <a:ext cx="4025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03" name="Equation" r:id="rId12" imgW="4025880" imgH="990360" progId="Equation.DSMT4">
                  <p:embed/>
                </p:oleObj>
              </mc:Choice>
              <mc:Fallback>
                <p:oleObj name="Equation" r:id="rId12" imgW="402588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9132" y="2955292"/>
                        <a:ext cx="40259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291392" y="2492717"/>
            <a:ext cx="253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5943330" y="3997366"/>
            <a:ext cx="20585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1 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x ≥ 0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723564"/>
              </p:ext>
            </p:extLst>
          </p:nvPr>
        </p:nvGraphicFramePr>
        <p:xfrm>
          <a:off x="6027892" y="4831704"/>
          <a:ext cx="1854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04" name="Equation" r:id="rId14" imgW="1854000" imgH="787320" progId="Equation.DSMT4">
                  <p:embed/>
                </p:oleObj>
              </mc:Choice>
              <mc:Fallback>
                <p:oleObj name="Equation" r:id="rId14" imgW="185400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892" y="4831704"/>
                        <a:ext cx="1854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8788353" y="3945892"/>
            <a:ext cx="20665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x &lt; 0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814548"/>
              </p:ext>
            </p:extLst>
          </p:nvPr>
        </p:nvGraphicFramePr>
        <p:xfrm>
          <a:off x="8810244" y="4786863"/>
          <a:ext cx="2044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05" name="Equation" r:id="rId16" imgW="2044440" imgH="787320" progId="Equation.DSMT4">
                  <p:embed/>
                </p:oleObj>
              </mc:Choice>
              <mc:Fallback>
                <p:oleObj name="Equation" r:id="rId16" imgW="20444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244" y="4786863"/>
                        <a:ext cx="20447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3785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25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246165" y="1059657"/>
            <a:ext cx="9236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Ví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err="1">
                <a:solidFill>
                  <a:srgbClr val="FFFF00"/>
                </a:solidFill>
                <a:cs typeface="Arial" panose="020B0604020202020204" pitchFamily="34" charset="0"/>
              </a:rPr>
              <a:t>dụ</a:t>
            </a:r>
            <a:r>
              <a:rPr lang="en-US" altLang="en-US" sz="2800" b="1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smtClean="0">
                <a:solidFill>
                  <a:srgbClr val="FFFF00"/>
                </a:solidFill>
                <a:cs typeface="Arial" panose="020B0604020202020204" pitchFamily="34" charset="0"/>
              </a:rPr>
              <a:t>3: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Bỏ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dấu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giá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trị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tuyệt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đối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rút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gọn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biểu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sau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endParaRPr lang="en-US" altLang="en-US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1" name="Object 33"/>
          <p:cNvGraphicFramePr>
            <a:graphicFrameLocks noChangeAspect="1"/>
          </p:cNvGraphicFramePr>
          <p:nvPr>
            <p:extLst/>
          </p:nvPr>
        </p:nvGraphicFramePr>
        <p:xfrm>
          <a:off x="6875463" y="1924050"/>
          <a:ext cx="26146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89" name="Equation" r:id="rId4" imgW="2603160" imgH="507960" progId="Equation.DSMT4">
                  <p:embed/>
                </p:oleObj>
              </mc:Choice>
              <mc:Fallback>
                <p:oleObj name="Equation" r:id="rId4" imgW="26031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1924050"/>
                        <a:ext cx="261461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5700829" y="1924050"/>
            <a:ext cx="0" cy="48739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1477027" y="513854"/>
            <a:ext cx="8731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PHƯƠNG </a:t>
            </a:r>
            <a:r>
              <a:rPr lang="en-US" altLang="en-US" sz="2400" b="1" dirty="0">
                <a:solidFill>
                  <a:srgbClr val="FFFF00"/>
                </a:solidFill>
                <a:cs typeface="Arial" panose="020B0604020202020204" pitchFamily="34" charset="0"/>
              </a:rPr>
              <a:t>TRÌNH CHỨA DẤU GIÁ TRỊ TUYỆT ĐỐI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5943330" y="3152955"/>
            <a:ext cx="8679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6979132" y="2955292"/>
          <a:ext cx="4025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90" name="Equation" r:id="rId6" imgW="4025880" imgH="990360" progId="Equation.DSMT4">
                  <p:embed/>
                </p:oleObj>
              </mc:Choice>
              <mc:Fallback>
                <p:oleObj name="Equation" r:id="rId6" imgW="402588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9132" y="2955292"/>
                        <a:ext cx="40259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291392" y="2382757"/>
            <a:ext cx="253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5943330" y="3997366"/>
            <a:ext cx="20585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u="sng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u="sng" dirty="0">
                <a:solidFill>
                  <a:srgbClr val="FFFF00"/>
                </a:solidFill>
                <a:cs typeface="Arial" panose="020B0604020202020204" pitchFamily="34" charset="0"/>
              </a:rPr>
              <a:t> 1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x ≥ 0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7" name="Object 7"/>
          <p:cNvGraphicFramePr>
            <a:graphicFrameLocks noChangeAspect="1"/>
          </p:cNvGraphicFramePr>
          <p:nvPr/>
        </p:nvGraphicFramePr>
        <p:xfrm>
          <a:off x="6027892" y="4831704"/>
          <a:ext cx="1854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91" name="Equation" r:id="rId8" imgW="1854000" imgH="787320" progId="Equation.DSMT4">
                  <p:embed/>
                </p:oleObj>
              </mc:Choice>
              <mc:Fallback>
                <p:oleObj name="Equation" r:id="rId8" imgW="185400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892" y="4831704"/>
                        <a:ext cx="1854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8788353" y="3945892"/>
            <a:ext cx="20665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u="sng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u="sng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u="sng" dirty="0" smtClean="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x &lt; 0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9" name="Object 7"/>
          <p:cNvGraphicFramePr>
            <a:graphicFrameLocks noChangeAspect="1"/>
          </p:cNvGraphicFramePr>
          <p:nvPr/>
        </p:nvGraphicFramePr>
        <p:xfrm>
          <a:off x="8810244" y="4786863"/>
          <a:ext cx="2044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92" name="Equation" r:id="rId10" imgW="2044440" imgH="787320" progId="Equation.DSMT4">
                  <p:embed/>
                </p:oleObj>
              </mc:Choice>
              <mc:Fallback>
                <p:oleObj name="Equation" r:id="rId10" imgW="20444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244" y="4786863"/>
                        <a:ext cx="20447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658773" y="3353010"/>
            <a:ext cx="3714994" cy="14786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726526"/>
              </p:ext>
            </p:extLst>
          </p:nvPr>
        </p:nvGraphicFramePr>
        <p:xfrm>
          <a:off x="1844962" y="3727579"/>
          <a:ext cx="2265305" cy="633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93" name="Equation" r:id="rId12" imgW="1675024" imgH="467950" progId="Equation.DSMT4">
                  <p:embed/>
                </p:oleObj>
              </mc:Choice>
              <mc:Fallback>
                <p:oleObj name="Equation" r:id="rId12" imgW="1675024" imgH="4679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44962" y="3727579"/>
                        <a:ext cx="2265305" cy="633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22569" y="3512272"/>
            <a:ext cx="851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AFF80C"/>
                </a:solidFill>
              </a:rPr>
              <a:t>?</a:t>
            </a:r>
            <a:endParaRPr lang="en-US" sz="7200" b="1" dirty="0">
              <a:solidFill>
                <a:srgbClr val="AFF8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5100" y="357796"/>
            <a:ext cx="8002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2.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phương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trình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chứa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dấu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giá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trị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tuyệt</a:t>
            </a:r>
            <a:r>
              <a:rPr lang="en-US" altLang="en-US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đối</a:t>
            </a:r>
            <a:endParaRPr lang="en-US" altLang="en-US" sz="24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100" y="896662"/>
            <a:ext cx="523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4.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750020"/>
              </p:ext>
            </p:extLst>
          </p:nvPr>
        </p:nvGraphicFramePr>
        <p:xfrm>
          <a:off x="1186667" y="1446799"/>
          <a:ext cx="1993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58" name="Equation" r:id="rId5" imgW="1993680" imgH="469800" progId="Equation.DSMT4">
                  <p:embed/>
                </p:oleObj>
              </mc:Choice>
              <mc:Fallback>
                <p:oleObj name="Equation" r:id="rId5" imgW="19936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6667" y="1446799"/>
                        <a:ext cx="19939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23812" y="1882411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531372" y="2298180"/>
            <a:ext cx="8679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152849"/>
              </p:ext>
            </p:extLst>
          </p:nvPr>
        </p:nvGraphicFramePr>
        <p:xfrm>
          <a:off x="1468335" y="2282521"/>
          <a:ext cx="4025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59" name="Equation" r:id="rId7" imgW="4025880" imgH="990360" progId="Equation.DSMT4">
                  <p:embed/>
                </p:oleObj>
              </mc:Choice>
              <mc:Fallback>
                <p:oleObj name="Equation" r:id="rId7" imgW="402588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335" y="2282521"/>
                        <a:ext cx="40259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559261" y="3440221"/>
            <a:ext cx="20585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1 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x ≥ 0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167545"/>
              </p:ext>
            </p:extLst>
          </p:nvPr>
        </p:nvGraphicFramePr>
        <p:xfrm>
          <a:off x="751692" y="4443999"/>
          <a:ext cx="18796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60" name="Equation" r:id="rId9" imgW="1879560" imgH="1409400" progId="Equation.DSMT4">
                  <p:embed/>
                </p:oleObj>
              </mc:Choice>
              <mc:Fallback>
                <p:oleObj name="Equation" r:id="rId9" imgW="1879560" imgH="140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92" y="4443999"/>
                        <a:ext cx="187960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3981906" y="3440220"/>
            <a:ext cx="20665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x &lt; 0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293707"/>
              </p:ext>
            </p:extLst>
          </p:nvPr>
        </p:nvGraphicFramePr>
        <p:xfrm>
          <a:off x="4163230" y="4434474"/>
          <a:ext cx="20320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61" name="Equation" r:id="rId11" imgW="2031840" imgH="1409400" progId="Equation.DSMT4">
                  <p:embed/>
                </p:oleObj>
              </mc:Choice>
              <mc:Fallback>
                <p:oleObj name="Equation" r:id="rId11" imgW="2031840" imgH="140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3230" y="4434474"/>
                        <a:ext cx="203200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120999" y="6110779"/>
            <a:ext cx="230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{– 1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}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7"/>
          <p:cNvSpPr>
            <a:spLocks/>
          </p:cNvSpPr>
          <p:nvPr/>
        </p:nvSpPr>
        <p:spPr bwMode="auto">
          <a:xfrm>
            <a:off x="5968205" y="2295955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FF"/>
              </a:solidFill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683076" y="2095409"/>
            <a:ext cx="251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</a:rPr>
              <a:t>Bỏ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</a:rPr>
              <a:t> GTTĐ 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với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từng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đk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ẩn</a:t>
            </a:r>
            <a:endParaRPr lang="vi-VN" altLang="en-US" sz="2400" dirty="0">
              <a:solidFill>
                <a:srgbClr val="FF0000"/>
              </a:solidFill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863356" y="4095689"/>
            <a:ext cx="282465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dirty="0" err="1">
                <a:solidFill>
                  <a:srgbClr val="FF0000"/>
                </a:solidFill>
              </a:rPr>
              <a:t>Giải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>
                <a:solidFill>
                  <a:srgbClr val="FF0000"/>
                </a:solidFill>
              </a:rPr>
              <a:t>PT </a:t>
            </a:r>
            <a:r>
              <a:rPr lang="en-US" altLang="en-US" sz="2200" smtClean="0">
                <a:solidFill>
                  <a:srgbClr val="FF0000"/>
                </a:solidFill>
              </a:rPr>
              <a:t>với hai trường hợp trên sau đó đối chiếu</a:t>
            </a:r>
            <a:r>
              <a:rPr lang="en-US" altLang="en-US" sz="2200">
                <a:solidFill>
                  <a:srgbClr val="FF0000"/>
                </a:solidFill>
              </a:rPr>
              <a:t> </a:t>
            </a:r>
            <a:r>
              <a:rPr lang="en-US" altLang="en-US" sz="2200" smtClean="0">
                <a:solidFill>
                  <a:srgbClr val="FF0000"/>
                </a:solidFill>
              </a:rPr>
              <a:t>với điều kiện của ẩn</a:t>
            </a:r>
            <a:endParaRPr lang="vi-VN" altLang="en-US" sz="2200" dirty="0">
              <a:solidFill>
                <a:srgbClr val="FF0000"/>
              </a:solidFill>
            </a:endParaRPr>
          </a:p>
        </p:txBody>
      </p:sp>
      <p:sp>
        <p:nvSpPr>
          <p:cNvPr id="30" name="AutoShape 7"/>
          <p:cNvSpPr>
            <a:spLocks/>
          </p:cNvSpPr>
          <p:nvPr/>
        </p:nvSpPr>
        <p:spPr bwMode="auto">
          <a:xfrm>
            <a:off x="6460194" y="3811487"/>
            <a:ext cx="222882" cy="1899182"/>
          </a:xfrm>
          <a:prstGeom prst="rightBrace">
            <a:avLst>
              <a:gd name="adj1" fmla="val 45833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FF"/>
              </a:solidFill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768260" y="6110779"/>
            <a:ext cx="38296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dirty="0" err="1">
                <a:solidFill>
                  <a:srgbClr val="FF0000"/>
                </a:solidFill>
              </a:rPr>
              <a:t>Kết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luận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nghiệm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</a:rPr>
              <a:t>của</a:t>
            </a:r>
            <a:r>
              <a:rPr lang="en-US" altLang="en-US" sz="2200" dirty="0">
                <a:solidFill>
                  <a:srgbClr val="FF0000"/>
                </a:solidFill>
              </a:rPr>
              <a:t> PT</a:t>
            </a:r>
            <a:endParaRPr lang="vi-VN" altLang="en-US" sz="2200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8089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3" grpId="0"/>
      <p:bldP spid="26" grpId="0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270888"/>
              </p:ext>
            </p:extLst>
          </p:nvPr>
        </p:nvGraphicFramePr>
        <p:xfrm>
          <a:off x="1575010" y="920537"/>
          <a:ext cx="262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32" name="Equation" r:id="rId5" imgW="2628720" imgH="444240" progId="Equation.DSMT4">
                  <p:embed/>
                </p:oleObj>
              </mc:Choice>
              <mc:Fallback>
                <p:oleObj name="Equation" r:id="rId5" imgW="2628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5010" y="920537"/>
                        <a:ext cx="2628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896760" y="1323001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879741"/>
              </p:ext>
            </p:extLst>
          </p:nvPr>
        </p:nvGraphicFramePr>
        <p:xfrm>
          <a:off x="1376363" y="1733550"/>
          <a:ext cx="2903537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33" name="Equation" r:id="rId7" imgW="3263760" imgH="1511280" progId="Equation.DSMT4">
                  <p:embed/>
                </p:oleObj>
              </mc:Choice>
              <mc:Fallback>
                <p:oleObj name="Equation" r:id="rId7" imgW="3263760" imgH="1511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3" y="1733550"/>
                        <a:ext cx="2903537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55816"/>
              </p:ext>
            </p:extLst>
          </p:nvPr>
        </p:nvGraphicFramePr>
        <p:xfrm>
          <a:off x="1297666" y="3744902"/>
          <a:ext cx="1688225" cy="117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34" name="Equation" r:id="rId9" imgW="1841400" imgH="1282680" progId="Equation.DSMT4">
                  <p:embed/>
                </p:oleObj>
              </mc:Choice>
              <mc:Fallback>
                <p:oleObj name="Equation" r:id="rId9" imgW="184140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666" y="3744902"/>
                        <a:ext cx="1688225" cy="1175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505481"/>
              </p:ext>
            </p:extLst>
          </p:nvPr>
        </p:nvGraphicFramePr>
        <p:xfrm>
          <a:off x="3552447" y="3609131"/>
          <a:ext cx="1998070" cy="1913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35" name="Equation" r:id="rId11" imgW="2387520" imgH="2286000" progId="Equation.DSMT4">
                  <p:embed/>
                </p:oleObj>
              </mc:Choice>
              <mc:Fallback>
                <p:oleObj name="Equation" r:id="rId11" imgW="2387520" imgH="228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447" y="3609131"/>
                        <a:ext cx="1998070" cy="1913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739639" y="5788541"/>
            <a:ext cx="230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 { 1; 3 }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545" y="3206222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4578" y="3209021"/>
            <a:ext cx="16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79939" y="621526"/>
            <a:ext cx="5434313" cy="570560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39439"/>
              </p:ext>
            </p:extLst>
          </p:nvPr>
        </p:nvGraphicFramePr>
        <p:xfrm>
          <a:off x="6145839" y="835756"/>
          <a:ext cx="2362032" cy="399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36" name="Equation" r:id="rId13" imgW="2628720" imgH="444240" progId="Equation.DSMT4">
                  <p:embed/>
                </p:oleObj>
              </mc:Choice>
              <mc:Fallback>
                <p:oleObj name="Equation" r:id="rId13" imgW="2628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45839" y="835756"/>
                        <a:ext cx="2362032" cy="399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6074787" y="1494902"/>
            <a:ext cx="8679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FFFF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45016"/>
              </p:ext>
            </p:extLst>
          </p:nvPr>
        </p:nvGraphicFramePr>
        <p:xfrm>
          <a:off x="6145839" y="1890470"/>
          <a:ext cx="4203230" cy="809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37" name="Equation" r:id="rId14" imgW="5143320" imgH="990360" progId="Equation.DSMT4">
                  <p:embed/>
                </p:oleObj>
              </mc:Choice>
              <mc:Fallback>
                <p:oleObj name="Equation" r:id="rId14" imgW="514332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839" y="1890470"/>
                        <a:ext cx="4203230" cy="809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099641" y="2789711"/>
            <a:ext cx="20585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1 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x ≤ 5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448410"/>
              </p:ext>
            </p:extLst>
          </p:nvPr>
        </p:nvGraphicFramePr>
        <p:xfrm>
          <a:off x="6264180" y="3601540"/>
          <a:ext cx="1825795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38" name="Equation" r:id="rId16" imgW="2184120" imgH="1904760" progId="Equation.DSMT4">
                  <p:embed/>
                </p:oleObj>
              </mc:Choice>
              <mc:Fallback>
                <p:oleObj name="Equation" r:id="rId16" imgW="2184120" imgH="1904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180" y="3601540"/>
                        <a:ext cx="1825795" cy="159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8702064" y="2754962"/>
            <a:ext cx="19960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solidFill>
                  <a:srgbClr val="FFFF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0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  </a:t>
            </a:r>
          </a:p>
          <a:p>
            <a:pPr eaLnBrk="1" hangingPunct="1"/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x &gt;5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khi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sz="2000" i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en-US" altLang="en-US" sz="2000" i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432637"/>
              </p:ext>
            </p:extLst>
          </p:nvPr>
        </p:nvGraphicFramePr>
        <p:xfrm>
          <a:off x="8930050" y="3474329"/>
          <a:ext cx="1999250" cy="1936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39" name="Equation" r:id="rId18" imgW="2616120" imgH="2400120" progId="Equation.DSMT4">
                  <p:embed/>
                </p:oleObj>
              </mc:Choice>
              <mc:Fallback>
                <p:oleObj name="Equation" r:id="rId18" imgW="2616120" imgH="240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0050" y="3474329"/>
                        <a:ext cx="1999250" cy="1936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942782" y="5514998"/>
            <a:ext cx="2144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= { 3 }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968018" y="768272"/>
            <a:ext cx="1072672" cy="8088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94230" y="267583"/>
            <a:ext cx="523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4.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1149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4" grpId="0"/>
      <p:bldP spid="15" grpId="0"/>
      <p:bldP spid="16" grpId="0" animBg="1"/>
      <p:bldP spid="23" grpId="0"/>
      <p:bldP spid="26" grpId="0"/>
      <p:bldP spid="29" grpId="0"/>
      <p:bldP spid="31" grpId="0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1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4.8|6.1|12.5|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8|10.7|30.2|6.1|3.5|3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5|1.1|10.2|38.6|1.9|18.5|3.6|4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9.3|4|1.4|10.4|10.5|13.1|20.3|7.1|1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4449</TotalTime>
  <Words>2651</Words>
  <Application>Microsoft Office PowerPoint</Application>
  <PresentationFormat>Custom</PresentationFormat>
  <Paragraphs>303</Paragraphs>
  <Slides>21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Cai Long</cp:lastModifiedBy>
  <cp:revision>543</cp:revision>
  <dcterms:created xsi:type="dcterms:W3CDTF">2020-03-05T15:19:26Z</dcterms:created>
  <dcterms:modified xsi:type="dcterms:W3CDTF">2020-05-26T04:14:24Z</dcterms:modified>
</cp:coreProperties>
</file>