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71" r:id="rId2"/>
    <p:sldId id="276" r:id="rId3"/>
    <p:sldId id="278" r:id="rId4"/>
    <p:sldId id="279" r:id="rId5"/>
    <p:sldId id="330" r:id="rId6"/>
    <p:sldId id="332" r:id="rId7"/>
    <p:sldId id="333" r:id="rId8"/>
    <p:sldId id="334" r:id="rId9"/>
    <p:sldId id="283" r:id="rId10"/>
    <p:sldId id="301" r:id="rId11"/>
    <p:sldId id="302" r:id="rId12"/>
    <p:sldId id="285" r:id="rId13"/>
    <p:sldId id="331" r:id="rId14"/>
    <p:sldId id="335" r:id="rId15"/>
    <p:sldId id="337" r:id="rId16"/>
    <p:sldId id="338" r:id="rId17"/>
    <p:sldId id="339" r:id="rId18"/>
    <p:sldId id="340" r:id="rId19"/>
    <p:sldId id="341" r:id="rId20"/>
    <p:sldId id="327" r:id="rId21"/>
    <p:sldId id="342" r:id="rId22"/>
    <p:sldId id="325" r:id="rId23"/>
    <p:sldId id="343" r:id="rId24"/>
    <p:sldId id="344" r:id="rId25"/>
    <p:sldId id="345" r:id="rId26"/>
    <p:sldId id="346" r:id="rId27"/>
    <p:sldId id="292" r:id="rId28"/>
    <p:sldId id="293" r:id="rId29"/>
    <p:sldId id="27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8DA4"/>
    <a:srgbClr val="F26532"/>
    <a:srgbClr val="05A0B8"/>
    <a:srgbClr val="006673"/>
    <a:srgbClr val="A3DBE1"/>
    <a:srgbClr val="E26714"/>
    <a:srgbClr val="EE8640"/>
    <a:srgbClr val="05788C"/>
    <a:srgbClr val="C0E6EA"/>
    <a:srgbClr val="A0DC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64" autoAdjust="0"/>
    <p:restoredTop sz="94118" autoAdjust="0"/>
  </p:normalViewPr>
  <p:slideViewPr>
    <p:cSldViewPr snapToGrid="0" showGuides="1">
      <p:cViewPr varScale="1">
        <p:scale>
          <a:sx n="70" d="100"/>
          <a:sy n="70" d="100"/>
        </p:scale>
        <p:origin x="36" y="3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05/07/2022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47912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980545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3159139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3950769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3432935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3304627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1109502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3710791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B62FB90-C021-40C3-ACC1-60A35BBA1602}" type="slidenum">
              <a:rPr lang="en-US" smtClean="0"/>
              <a:t>26</a:t>
            </a:fld>
            <a:endParaRPr lang="en-US"/>
          </a:p>
        </p:txBody>
      </p:sp>
    </p:spTree>
    <p:extLst>
      <p:ext uri="{BB962C8B-B14F-4D97-AF65-F5344CB8AC3E}">
        <p14:creationId xmlns:p14="http://schemas.microsoft.com/office/powerpoint/2010/main" val="3862240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165253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1095655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1123034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487862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439835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513334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888200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533531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1915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4563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810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6433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05/07/2022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9107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05/07/2022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8924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05/07/2022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2449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05/07/2022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1409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05/07/2022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2957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05/07/2022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2987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05/07/2022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0128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05/07/2022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4229131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2.jpeg"/><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3.jpeg"/><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7.xml"/><Relationship Id="rId3" Type="http://schemas.microsoft.com/office/2007/relationships/media" Target="../media/media2.mp3"/><Relationship Id="rId7"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11.png"/><Relationship Id="rId4" Type="http://schemas.openxmlformats.org/officeDocument/2006/relationships/audio" Target="../media/media2.mp3"/><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8.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8.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1.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3.png"/><Relationship Id="rId10" Type="http://schemas.openxmlformats.org/officeDocument/2006/relationships/image" Target="../media/image24.png"/><Relationship Id="rId4" Type="http://schemas.openxmlformats.org/officeDocument/2006/relationships/image" Target="../media/image15.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jpeg"/><Relationship Id="rId5" Type="http://schemas.openxmlformats.org/officeDocument/2006/relationships/image" Target="../media/image5.pn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 y="6858"/>
            <a:ext cx="12179808" cy="6851142"/>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sp>
        <p:nvSpPr>
          <p:cNvPr id="7" name="Google Shape;1881;p31"/>
          <p:cNvSpPr txBox="1">
            <a:spLocks/>
          </p:cNvSpPr>
          <p:nvPr/>
        </p:nvSpPr>
        <p:spPr>
          <a:xfrm>
            <a:off x="724619" y="1723229"/>
            <a:ext cx="5960921"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5400" b="1" dirty="0">
                <a:solidFill>
                  <a:srgbClr val="F26532"/>
                </a:solidFill>
              </a:rPr>
              <a:t> </a:t>
            </a:r>
            <a:r>
              <a:rPr lang="en-US" sz="5400" b="1" dirty="0">
                <a:solidFill>
                  <a:srgbClr val="F26532"/>
                </a:solidFill>
              </a:rPr>
              <a:t>s</a:t>
            </a:r>
            <a:r>
              <a:rPr lang="vi-VN" sz="5400" b="1" dirty="0">
                <a:solidFill>
                  <a:srgbClr val="F26532"/>
                </a:solidFill>
              </a:rPr>
              <a:t>ouvenir</a:t>
            </a:r>
            <a:r>
              <a:rPr lang="en-GB" sz="5400" b="1" dirty="0">
                <a:solidFill>
                  <a:srgbClr val="F26532"/>
                </a:solidFill>
              </a:rPr>
              <a:t> (n</a:t>
            </a:r>
            <a:r>
              <a:rPr lang="en-VN" sz="5400" b="1" dirty="0">
                <a:solidFill>
                  <a:srgbClr val="F26532"/>
                </a:solidFill>
              </a:rPr>
              <a:t>)</a:t>
            </a:r>
            <a:r>
              <a:rPr lang="en-US" sz="5400" b="1" dirty="0">
                <a:solidFill>
                  <a:srgbClr val="F26532"/>
                </a:solidFill>
              </a:rPr>
              <a:t> </a:t>
            </a:r>
            <a:endParaRPr lang="en-US" sz="5400" b="1" dirty="0">
              <a:solidFill>
                <a:srgbClr val="F26532"/>
              </a:solidFill>
              <a:cs typeface="Calibri" panose="020F0502020204030204" pitchFamily="34" charset="0"/>
            </a:endParaRPr>
          </a:p>
        </p:txBody>
      </p:sp>
      <p:sp>
        <p:nvSpPr>
          <p:cNvPr id="12" name="Rectangle 11"/>
          <p:cNvSpPr/>
          <p:nvPr/>
        </p:nvSpPr>
        <p:spPr>
          <a:xfrm>
            <a:off x="435756" y="4479928"/>
            <a:ext cx="5043820" cy="1569660"/>
          </a:xfrm>
          <a:prstGeom prst="rect">
            <a:avLst/>
          </a:prstGeom>
        </p:spPr>
        <p:txBody>
          <a:bodyPr wrap="square">
            <a:spAutoFit/>
          </a:bodyPr>
          <a:lstStyle/>
          <a:p>
            <a:pPr algn="ctr"/>
            <a:r>
              <a:rPr lang="en-US" sz="3200" dirty="0"/>
              <a:t>something you buy or keep to help you remember a holiday or special event</a:t>
            </a:r>
            <a:endParaRPr lang="en-VN" sz="3200" dirty="0"/>
          </a:p>
        </p:txBody>
      </p:sp>
      <p:sp>
        <p:nvSpPr>
          <p:cNvPr id="2" name="Rectangle 1"/>
          <p:cNvSpPr/>
          <p:nvPr/>
        </p:nvSpPr>
        <p:spPr>
          <a:xfrm>
            <a:off x="2541457" y="2771761"/>
            <a:ext cx="2474139" cy="584775"/>
          </a:xfrm>
          <a:prstGeom prst="rect">
            <a:avLst/>
          </a:prstGeom>
        </p:spPr>
        <p:txBody>
          <a:bodyPr wrap="none">
            <a:spAutoFit/>
          </a:bodyPr>
          <a:lstStyle/>
          <a:p>
            <a:r>
              <a:rPr lang="en-VN" sz="3200" b="1" dirty="0">
                <a:solidFill>
                  <a:srgbClr val="05A0B8"/>
                </a:solidFill>
              </a:rPr>
              <a:t>/</a:t>
            </a:r>
            <a:r>
              <a:rPr lang="en-US" sz="3200" b="1" dirty="0">
                <a:solidFill>
                  <a:srgbClr val="05A0B8"/>
                </a:solidFill>
              </a:rPr>
              <a:t>ˌ</a:t>
            </a:r>
            <a:r>
              <a:rPr lang="en-US" sz="3200" b="1" dirty="0" err="1">
                <a:solidFill>
                  <a:srgbClr val="05A0B8"/>
                </a:solidFill>
              </a:rPr>
              <a:t>su</a:t>
            </a:r>
            <a:r>
              <a:rPr lang="en-US" sz="3200" b="1" dirty="0">
                <a:solidFill>
                  <a:srgbClr val="05A0B8"/>
                </a:solidFill>
              </a:rPr>
              <a:t>ː.</a:t>
            </a:r>
            <a:r>
              <a:rPr lang="en-US" sz="3200" b="1" dirty="0" err="1">
                <a:solidFill>
                  <a:srgbClr val="05A0B8"/>
                </a:solidFill>
              </a:rPr>
              <a:t>vənˈɪər</a:t>
            </a:r>
            <a:r>
              <a:rPr lang="en-VN" sz="3200" b="1" dirty="0">
                <a:solidFill>
                  <a:srgbClr val="05A0B8"/>
                </a:solidFill>
              </a:rPr>
              <a:t>/</a:t>
            </a:r>
          </a:p>
        </p:txBody>
      </p:sp>
      <p:pic>
        <p:nvPicPr>
          <p:cNvPr id="3078" name="Picture 6" descr="How to Start a Souvenir Shop | TRUiC">
            <a:extLst>
              <a:ext uri="{FF2B5EF4-FFF2-40B4-BE49-F238E27FC236}">
                <a16:creationId xmlns:a16="http://schemas.microsoft.com/office/drawing/2014/main" id="{206778E0-2EFD-F3F2-6BAD-D4CD854838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1952" y="2031444"/>
            <a:ext cx="6174292" cy="34686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souvenir ">
            <a:hlinkClick r:id="" action="ppaction://media"/>
            <a:extLst>
              <a:ext uri="{FF2B5EF4-FFF2-40B4-BE49-F238E27FC236}">
                <a16:creationId xmlns:a16="http://schemas.microsoft.com/office/drawing/2014/main" id="{0391997E-D342-0928-97BD-117A6591D11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118513" y="3462313"/>
            <a:ext cx="945914" cy="945914"/>
          </a:xfrm>
          <a:prstGeom prst="rect">
            <a:avLst/>
          </a:prstGeom>
        </p:spPr>
      </p:pic>
    </p:spTree>
    <p:extLst>
      <p:ext uri="{BB962C8B-B14F-4D97-AF65-F5344CB8AC3E}">
        <p14:creationId xmlns:p14="http://schemas.microsoft.com/office/powerpoint/2010/main" val="191039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24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5"/>
                </p:tgtEl>
              </p:cMediaNode>
            </p:audio>
          </p:childTnLst>
        </p:cTn>
      </p:par>
    </p:tnLst>
    <p:bldLst>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454412" y="1723229"/>
            <a:ext cx="5231128"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dirty="0">
                <a:solidFill>
                  <a:srgbClr val="F26532"/>
                </a:solidFill>
              </a:rPr>
              <a:t>e</a:t>
            </a:r>
            <a:r>
              <a:rPr lang="vi-VN" sz="5400" b="1" dirty="0">
                <a:solidFill>
                  <a:srgbClr val="F26532"/>
                </a:solidFill>
              </a:rPr>
              <a:t>xplore</a:t>
            </a:r>
            <a:r>
              <a:rPr lang="en-VN" sz="5400" b="1" dirty="0">
                <a:solidFill>
                  <a:srgbClr val="F26532"/>
                </a:solidFill>
              </a:rPr>
              <a:t> (</a:t>
            </a:r>
            <a:r>
              <a:rPr lang="en-US" sz="5400" b="1" dirty="0">
                <a:solidFill>
                  <a:srgbClr val="F26532"/>
                </a:solidFill>
              </a:rPr>
              <a:t>v</a:t>
            </a:r>
            <a:r>
              <a:rPr lang="en-VN" sz="5400" b="1" dirty="0">
                <a:solidFill>
                  <a:srgbClr val="F26532"/>
                </a:solidFill>
              </a:rPr>
              <a:t>)</a:t>
            </a:r>
            <a:endParaRPr lang="en-US" sz="5400" b="1" dirty="0">
              <a:solidFill>
                <a:srgbClr val="F26532"/>
              </a:solidFill>
              <a:cs typeface="Calibri" panose="020F0502020204030204" pitchFamily="34" charset="0"/>
            </a:endParaRPr>
          </a:p>
        </p:txBody>
      </p:sp>
      <p:sp>
        <p:nvSpPr>
          <p:cNvPr id="12" name="Rectangle 11"/>
          <p:cNvSpPr/>
          <p:nvPr/>
        </p:nvSpPr>
        <p:spPr>
          <a:xfrm>
            <a:off x="418934" y="4319374"/>
            <a:ext cx="6530330" cy="1077218"/>
          </a:xfrm>
          <a:prstGeom prst="rect">
            <a:avLst/>
          </a:prstGeom>
        </p:spPr>
        <p:txBody>
          <a:bodyPr wrap="square">
            <a:spAutoFit/>
          </a:bodyPr>
          <a:lstStyle/>
          <a:p>
            <a:pPr algn="ctr"/>
            <a:r>
              <a:rPr lang="en-US" sz="3200" dirty="0"/>
              <a:t>to search and discover </a:t>
            </a:r>
          </a:p>
          <a:p>
            <a:pPr algn="ctr"/>
            <a:r>
              <a:rPr lang="en-US" sz="3200" dirty="0"/>
              <a:t>(about something)</a:t>
            </a:r>
            <a:endParaRPr lang="en-VN" sz="3200" dirty="0"/>
          </a:p>
        </p:txBody>
      </p:sp>
      <p:sp>
        <p:nvSpPr>
          <p:cNvPr id="2" name="Rectangle 1"/>
          <p:cNvSpPr/>
          <p:nvPr/>
        </p:nvSpPr>
        <p:spPr>
          <a:xfrm>
            <a:off x="2535387" y="2771762"/>
            <a:ext cx="2297424" cy="584775"/>
          </a:xfrm>
          <a:prstGeom prst="rect">
            <a:avLst/>
          </a:prstGeom>
        </p:spPr>
        <p:txBody>
          <a:bodyPr wrap="none">
            <a:spAutoFit/>
          </a:bodyPr>
          <a:lstStyle/>
          <a:p>
            <a:r>
              <a:rPr lang="en-VN" sz="3200" b="1" dirty="0">
                <a:solidFill>
                  <a:srgbClr val="05A0B8"/>
                </a:solidFill>
              </a:rPr>
              <a:t>/</a:t>
            </a:r>
            <a:r>
              <a:rPr lang="vi-VN" sz="3200" b="1" dirty="0">
                <a:solidFill>
                  <a:srgbClr val="05A0B8"/>
                </a:solidFill>
              </a:rPr>
              <a:t>ɪkˈsplɔːr/</a:t>
            </a:r>
            <a:r>
              <a:rPr lang="en-VN" sz="3200" b="1" dirty="0">
                <a:solidFill>
                  <a:srgbClr val="05A0B8"/>
                </a:solidFill>
              </a:rPr>
              <a:t>/</a:t>
            </a:r>
          </a:p>
        </p:txBody>
      </p:sp>
      <p:pic>
        <p:nvPicPr>
          <p:cNvPr id="10" name="Picture 9">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1" name="TextBox 10">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pic>
        <p:nvPicPr>
          <p:cNvPr id="4098" name="Picture 2" descr="Explore-exploit tradeoff - Definition and examples — Conceptually">
            <a:extLst>
              <a:ext uri="{FF2B5EF4-FFF2-40B4-BE49-F238E27FC236}">
                <a16:creationId xmlns:a16="http://schemas.microsoft.com/office/drawing/2014/main" id="{5ABF847F-2AD6-064C-419A-8B68EB5D443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16555" y="2021337"/>
            <a:ext cx="5470478" cy="30771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explore ">
            <a:hlinkClick r:id="" action="ppaction://media"/>
            <a:extLst>
              <a:ext uri="{FF2B5EF4-FFF2-40B4-BE49-F238E27FC236}">
                <a16:creationId xmlns:a16="http://schemas.microsoft.com/office/drawing/2014/main" id="{0ECEDCD0-4EF7-8881-165D-1F035C92FB0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319348" y="3501464"/>
            <a:ext cx="786219" cy="786219"/>
          </a:xfrm>
          <a:prstGeom prst="rect">
            <a:avLst/>
          </a:prstGeom>
        </p:spPr>
      </p:pic>
    </p:spTree>
    <p:extLst>
      <p:ext uri="{BB962C8B-B14F-4D97-AF65-F5344CB8AC3E}">
        <p14:creationId xmlns:p14="http://schemas.microsoft.com/office/powerpoint/2010/main" val="209736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03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3"/>
                </p:tgtEl>
              </p:cMediaNode>
            </p:audio>
          </p:childTnLst>
        </p:cTn>
      </p:par>
    </p:tnLst>
    <p:bldLst>
      <p:bldP spid="7"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785E25-1EBB-4B29-833F-A76FC2DF05F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8" name="TextBox 7">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graphicFrame>
        <p:nvGraphicFramePr>
          <p:cNvPr id="3" name="Table 2">
            <a:extLst>
              <a:ext uri="{FF2B5EF4-FFF2-40B4-BE49-F238E27FC236}">
                <a16:creationId xmlns:a16="http://schemas.microsoft.com/office/drawing/2014/main" id="{65EC367B-D5DC-394A-9358-11CEDDD01F4D}"/>
              </a:ext>
            </a:extLst>
          </p:cNvPr>
          <p:cNvGraphicFramePr>
            <a:graphicFrameLocks noGrp="1"/>
          </p:cNvGraphicFramePr>
          <p:nvPr>
            <p:extLst>
              <p:ext uri="{D42A27DB-BD31-4B8C-83A1-F6EECF244321}">
                <p14:modId xmlns:p14="http://schemas.microsoft.com/office/powerpoint/2010/main" val="2392697875"/>
              </p:ext>
            </p:extLst>
          </p:nvPr>
        </p:nvGraphicFramePr>
        <p:xfrm>
          <a:off x="1183338" y="1255057"/>
          <a:ext cx="10237695" cy="4743134"/>
        </p:xfrm>
        <a:graphic>
          <a:graphicData uri="http://schemas.openxmlformats.org/drawingml/2006/table">
            <a:tbl>
              <a:tblPr>
                <a:tableStyleId>{5C22544A-7EE6-4342-B048-85BDC9FD1C3A}</a:tableStyleId>
              </a:tblPr>
              <a:tblGrid>
                <a:gridCol w="2343613">
                  <a:extLst>
                    <a:ext uri="{9D8B030D-6E8A-4147-A177-3AD203B41FA5}">
                      <a16:colId xmlns:a16="http://schemas.microsoft.com/office/drawing/2014/main" val="1388942047"/>
                    </a:ext>
                  </a:extLst>
                </a:gridCol>
                <a:gridCol w="2174602">
                  <a:extLst>
                    <a:ext uri="{9D8B030D-6E8A-4147-A177-3AD203B41FA5}">
                      <a16:colId xmlns:a16="http://schemas.microsoft.com/office/drawing/2014/main" val="2531890022"/>
                    </a:ext>
                  </a:extLst>
                </a:gridCol>
                <a:gridCol w="5719480">
                  <a:extLst>
                    <a:ext uri="{9D8B030D-6E8A-4147-A177-3AD203B41FA5}">
                      <a16:colId xmlns:a16="http://schemas.microsoft.com/office/drawing/2014/main" val="2701580524"/>
                    </a:ext>
                  </a:extLst>
                </a:gridCol>
              </a:tblGrid>
              <a:tr h="675832">
                <a:tc>
                  <a:txBody>
                    <a:bodyPr/>
                    <a:lstStyle/>
                    <a:p>
                      <a:pPr algn="ctr"/>
                      <a:r>
                        <a:rPr lang="en-VN" sz="2400" b="1">
                          <a:effectLst/>
                        </a:rPr>
                        <a:t>Form</a:t>
                      </a:r>
                      <a:endParaRPr lang="en-VN" sz="2400" b="1">
                        <a:effectLst/>
                        <a:latin typeface="Times New Roman" panose="02020603050405020304" pitchFamily="18" charset="0"/>
                        <a:ea typeface="Times New Roman" panose="02020603050405020304" pitchFamily="18" charset="0"/>
                      </a:endParaRPr>
                    </a:p>
                  </a:txBody>
                  <a:tcPr marL="68580" marR="68580" marT="71755" marB="71755" anchor="ctr"/>
                </a:tc>
                <a:tc>
                  <a:txBody>
                    <a:bodyPr/>
                    <a:lstStyle/>
                    <a:p>
                      <a:pPr algn="ctr"/>
                      <a:r>
                        <a:rPr lang="en-VN" sz="2400" b="1">
                          <a:effectLst/>
                        </a:rPr>
                        <a:t>Pronunciation</a:t>
                      </a:r>
                      <a:endParaRPr lang="en-VN" sz="24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VN" sz="2400" b="1" dirty="0">
                          <a:effectLst/>
                        </a:rPr>
                        <a:t>Meaning</a:t>
                      </a:r>
                      <a:endParaRPr lang="en-VN" sz="2400" b="1" dirty="0">
                        <a:effectLst/>
                        <a:latin typeface="Times New Roman" panose="02020603050405020304" pitchFamily="18" charset="0"/>
                        <a:ea typeface="Times New Roman" panose="02020603050405020304" pitchFamily="18" charset="0"/>
                      </a:endParaRPr>
                    </a:p>
                  </a:txBody>
                  <a:tcPr marL="68580" marR="68580" marT="71755" marB="71755" anchor="ctr"/>
                </a:tc>
                <a:extLst>
                  <a:ext uri="{0D108BD9-81ED-4DB2-BD59-A6C34878D82A}">
                    <a16:rowId xmlns:a16="http://schemas.microsoft.com/office/drawing/2014/main" val="867730111"/>
                  </a:ext>
                </a:extLst>
              </a:tr>
              <a:tr h="1421276">
                <a:tc>
                  <a:txBody>
                    <a:bodyPr/>
                    <a:lstStyle/>
                    <a:p>
                      <a:pPr marL="0" lvl="0" indent="0">
                        <a:buFont typeface="+mj-lt"/>
                        <a:buNone/>
                      </a:pPr>
                      <a:r>
                        <a:rPr lang="en-US" sz="2800" b="1" dirty="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rPr>
                        <a:t>p</a:t>
                      </a:r>
                      <a:r>
                        <a:rPr lang="vi-VN" sz="2800" b="1" dirty="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rPr>
                        <a:t>rotect</a:t>
                      </a:r>
                      <a:r>
                        <a:rPr lang="en-US" sz="2800" b="1" dirty="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rPr>
                        <a:t> (v)</a:t>
                      </a:r>
                      <a:endParaRPr lang="en-US" sz="2800" b="1" dirty="0">
                        <a:effectLst/>
                        <a:latin typeface="Times New Roman" panose="02020603050405020304" pitchFamily="18" charset="0"/>
                        <a:ea typeface="Times New Roman" panose="02020603050405020304" pitchFamily="18" charset="0"/>
                      </a:endParaRPr>
                    </a:p>
                  </a:txBody>
                  <a:tcPr marL="71755" marR="71755" marT="71755" marB="71755" anchor="ctr"/>
                </a:tc>
                <a:tc>
                  <a:txBody>
                    <a:bodyPr/>
                    <a:lstStyle/>
                    <a:p>
                      <a:pPr algn="ctr"/>
                      <a:r>
                        <a:rPr lang="vi-VN" sz="2800" dirty="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rPr>
                        <a:t>/prəˈtekt/</a:t>
                      </a:r>
                      <a:endParaRPr lang="en-US" sz="2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r>
                        <a:rPr lang="vi-VN" sz="2800" dirty="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rPr>
                        <a:t>to keep someone or something safe from injury, damage, or loss</a:t>
                      </a:r>
                      <a:endParaRPr lang="en-US" sz="2800" dirty="0">
                        <a:effectLst/>
                        <a:latin typeface="Times New Roman" panose="02020603050405020304" pitchFamily="18" charset="0"/>
                        <a:ea typeface="Times New Roman" panose="02020603050405020304" pitchFamily="18" charset="0"/>
                      </a:endParaRPr>
                    </a:p>
                  </a:txBody>
                  <a:tcPr marL="71755" marR="71755" marT="71755" marB="71755" anchor="ctr"/>
                </a:tc>
                <a:extLst>
                  <a:ext uri="{0D108BD9-81ED-4DB2-BD59-A6C34878D82A}">
                    <a16:rowId xmlns:a16="http://schemas.microsoft.com/office/drawing/2014/main" val="4259044807"/>
                  </a:ext>
                </a:extLst>
              </a:tr>
              <a:tr h="1323013">
                <a:tc>
                  <a:txBody>
                    <a:bodyPr/>
                    <a:lstStyle/>
                    <a:p>
                      <a:pPr marL="0" lvl="0" indent="0">
                        <a:buFont typeface="+mj-lt"/>
                        <a:buNone/>
                      </a:pPr>
                      <a:r>
                        <a:rPr lang="en-US" sz="2800" b="1" dirty="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rPr>
                        <a:t>s</a:t>
                      </a:r>
                      <a:r>
                        <a:rPr lang="vi-VN" sz="2800" b="1" dirty="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rPr>
                        <a:t>ouvenir</a:t>
                      </a:r>
                      <a:r>
                        <a:rPr lang="en-US" sz="2800" b="1" dirty="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rPr>
                        <a:t> (n)</a:t>
                      </a:r>
                      <a:endParaRPr lang="en-US" sz="2800" b="1" dirty="0">
                        <a:effectLst/>
                        <a:latin typeface="Times New Roman" panose="02020603050405020304" pitchFamily="18" charset="0"/>
                        <a:ea typeface="Times New Roman" panose="02020603050405020304" pitchFamily="18" charset="0"/>
                      </a:endParaRPr>
                    </a:p>
                  </a:txBody>
                  <a:tcPr marL="71755" marR="71755" marT="71755" marB="71755" anchor="ctr"/>
                </a:tc>
                <a:tc>
                  <a:txBody>
                    <a:bodyPr/>
                    <a:lstStyle/>
                    <a:p>
                      <a:pPr algn="ctr"/>
                      <a:r>
                        <a:rPr lang="vi-VN" sz="2800" dirty="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rPr>
                        <a:t>/ˌsuː.vənˈɪər/</a:t>
                      </a:r>
                      <a:endParaRPr lang="en-US" sz="2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r>
                        <a:rPr lang="vi-VN" sz="2800" dirty="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rPr>
                        <a:t>something you buy or keep to help you remember a holiday or special event</a:t>
                      </a:r>
                      <a:endParaRPr lang="en-US" sz="2800" dirty="0">
                        <a:effectLst/>
                        <a:latin typeface="Times New Roman" panose="02020603050405020304" pitchFamily="18" charset="0"/>
                        <a:ea typeface="Times New Roman" panose="02020603050405020304" pitchFamily="18" charset="0"/>
                      </a:endParaRPr>
                    </a:p>
                  </a:txBody>
                  <a:tcPr marL="71755" marR="71755" marT="71755" marB="71755" anchor="ctr"/>
                </a:tc>
                <a:extLst>
                  <a:ext uri="{0D108BD9-81ED-4DB2-BD59-A6C34878D82A}">
                    <a16:rowId xmlns:a16="http://schemas.microsoft.com/office/drawing/2014/main" val="3934530217"/>
                  </a:ext>
                </a:extLst>
              </a:tr>
              <a:tr h="1323013">
                <a:tc>
                  <a:txBody>
                    <a:bodyPr/>
                    <a:lstStyle/>
                    <a:p>
                      <a:pPr marL="0" lvl="0" indent="0">
                        <a:buFont typeface="+mj-lt"/>
                        <a:buNone/>
                      </a:pPr>
                      <a:r>
                        <a:rPr lang="en-US" sz="2800" b="1" dirty="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rPr>
                        <a:t>e</a:t>
                      </a:r>
                      <a:r>
                        <a:rPr lang="vi-VN" sz="2800" b="1" dirty="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rPr>
                        <a:t>xplore</a:t>
                      </a:r>
                      <a:r>
                        <a:rPr lang="en-US" sz="2800" b="1" dirty="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rPr>
                        <a:t> (v)</a:t>
                      </a:r>
                      <a:endParaRPr lang="en-US" sz="2800" b="1" dirty="0">
                        <a:effectLst/>
                        <a:latin typeface="Times New Roman" panose="02020603050405020304" pitchFamily="18" charset="0"/>
                        <a:ea typeface="Times New Roman" panose="02020603050405020304" pitchFamily="18" charset="0"/>
                      </a:endParaRPr>
                    </a:p>
                  </a:txBody>
                  <a:tcPr marL="71755" marR="71755" marT="71755" marB="71755" anchor="ctr"/>
                </a:tc>
                <a:tc>
                  <a:txBody>
                    <a:bodyPr/>
                    <a:lstStyle/>
                    <a:p>
                      <a:pPr algn="ctr"/>
                      <a:r>
                        <a:rPr lang="vi-VN" sz="2800" dirty="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rPr>
                        <a:t>/ɪkˈsplɔːr/</a:t>
                      </a:r>
                      <a:endParaRPr lang="en-US" sz="2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r>
                        <a:rPr lang="vi-VN" sz="2800" dirty="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rPr>
                        <a:t>to search and discover (about something)</a:t>
                      </a:r>
                      <a:endParaRPr lang="en-US" sz="2800" dirty="0">
                        <a:effectLst/>
                        <a:latin typeface="Times New Roman" panose="02020603050405020304" pitchFamily="18" charset="0"/>
                        <a:ea typeface="Times New Roman" panose="02020603050405020304" pitchFamily="18" charset="0"/>
                      </a:endParaRPr>
                    </a:p>
                  </a:txBody>
                  <a:tcPr marL="71755" marR="71755" marT="71755" marB="71755" anchor="ctr"/>
                </a:tc>
                <a:extLst>
                  <a:ext uri="{0D108BD9-81ED-4DB2-BD59-A6C34878D82A}">
                    <a16:rowId xmlns:a16="http://schemas.microsoft.com/office/drawing/2014/main" val="1350186001"/>
                  </a:ext>
                </a:extLst>
              </a:tr>
            </a:tbl>
          </a:graphicData>
        </a:graphic>
      </p:graphicFrame>
      <p:pic>
        <p:nvPicPr>
          <p:cNvPr id="5" name="protect ">
            <a:hlinkClick r:id="" action="ppaction://media"/>
            <a:extLst>
              <a:ext uri="{FF2B5EF4-FFF2-40B4-BE49-F238E27FC236}">
                <a16:creationId xmlns:a16="http://schemas.microsoft.com/office/drawing/2014/main" id="{97B06012-3766-41B7-99D9-EDED415293A7}"/>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303062" y="2255520"/>
            <a:ext cx="880276" cy="880276"/>
          </a:xfrm>
          <a:prstGeom prst="rect">
            <a:avLst/>
          </a:prstGeom>
        </p:spPr>
      </p:pic>
      <p:pic>
        <p:nvPicPr>
          <p:cNvPr id="6" name="souvenir ">
            <a:hlinkClick r:id="" action="ppaction://media"/>
            <a:extLst>
              <a:ext uri="{FF2B5EF4-FFF2-40B4-BE49-F238E27FC236}">
                <a16:creationId xmlns:a16="http://schemas.microsoft.com/office/drawing/2014/main" id="{6776B0DA-FD55-621D-F8B3-06387B04A75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303061" y="3722205"/>
            <a:ext cx="880277" cy="880277"/>
          </a:xfrm>
          <a:prstGeom prst="rect">
            <a:avLst/>
          </a:prstGeom>
        </p:spPr>
      </p:pic>
      <p:pic>
        <p:nvPicPr>
          <p:cNvPr id="9" name="explore ">
            <a:hlinkClick r:id="" action="ppaction://media"/>
            <a:extLst>
              <a:ext uri="{FF2B5EF4-FFF2-40B4-BE49-F238E27FC236}">
                <a16:creationId xmlns:a16="http://schemas.microsoft.com/office/drawing/2014/main" id="{94513BB1-C0EF-F4C2-18AF-183E4BCFED89}"/>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350089" y="5042898"/>
            <a:ext cx="786219" cy="786219"/>
          </a:xfrm>
          <a:prstGeom prst="rect">
            <a:avLst/>
          </a:prstGeom>
        </p:spPr>
      </p:pic>
    </p:spTree>
    <p:extLst>
      <p:ext uri="{BB962C8B-B14F-4D97-AF65-F5344CB8AC3E}">
        <p14:creationId xmlns:p14="http://schemas.microsoft.com/office/powerpoint/2010/main" val="67714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84"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248" fill="hold"/>
                                        <p:tgtEl>
                                          <p:spTgt spid="6"/>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032"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5"/>
                </p:tgtEl>
              </p:cMediaNode>
            </p:audio>
            <p:audio>
              <p:cMediaNode vol="80000">
                <p:cTn id="16" fill="hold" display="0">
                  <p:stCondLst>
                    <p:cond delay="indefinite"/>
                  </p:stCondLst>
                  <p:endCondLst>
                    <p:cond evt="onStopAudio" delay="0">
                      <p:tgtEl>
                        <p:sldTgt/>
                      </p:tgtEl>
                    </p:cond>
                  </p:endCondLst>
                </p:cTn>
                <p:tgtEl>
                  <p:spTgt spid="6"/>
                </p:tgtEl>
              </p:cMediaNode>
            </p:audio>
            <p:audio>
              <p:cMediaNode vol="80000">
                <p:cTn id="17" fill="hold" display="0">
                  <p:stCondLst>
                    <p:cond delay="indefinite"/>
                  </p:stCondLst>
                  <p:endCondLst>
                    <p:cond evt="onStopAudio" delay="0">
                      <p:tgtEl>
                        <p:sldTgt/>
                      </p:tgtEl>
                    </p:cond>
                  </p:endCondLst>
                </p:cTn>
                <p:tgtEl>
                  <p:spTgt spid="9"/>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466118" y="1170949"/>
            <a:ext cx="10201836" cy="461665"/>
          </a:xfrm>
          <a:prstGeom prst="rect">
            <a:avLst/>
          </a:prstGeom>
          <a:noFill/>
        </p:spPr>
        <p:txBody>
          <a:bodyPr wrap="square">
            <a:spAutoFit/>
          </a:bodyPr>
          <a:lstStyle/>
          <a:p>
            <a:r>
              <a:rPr lang="en-US" sz="2400" b="1" dirty="0">
                <a:solidFill>
                  <a:srgbClr val="F26532"/>
                </a:solidFill>
              </a:rPr>
              <a:t>Work in pairs. Answer these questions. </a:t>
            </a:r>
            <a:endParaRPr lang="en-VN" sz="2400" b="1" dirty="0">
              <a:solidFill>
                <a:srgbClr val="F26532"/>
              </a:solidFill>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PRE-READING</a:t>
            </a:r>
          </a:p>
        </p:txBody>
      </p:sp>
      <p:sp>
        <p:nvSpPr>
          <p:cNvPr id="18" name="Rounded Rectangle 17"/>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cxnSp>
        <p:nvCxnSpPr>
          <p:cNvPr id="42" name="Curved Connector 41">
            <a:extLst>
              <a:ext uri="{FF2B5EF4-FFF2-40B4-BE49-F238E27FC236}">
                <a16:creationId xmlns:a16="http://schemas.microsoft.com/office/drawing/2014/main" id="{47C61E7B-18BF-214F-A072-C826E40A6279}"/>
              </a:ext>
            </a:extLst>
          </p:cNvPr>
          <p:cNvCxnSpPr>
            <a:cxnSpLocks/>
          </p:cNvCxnSpPr>
          <p:nvPr/>
        </p:nvCxnSpPr>
        <p:spPr>
          <a:xfrm rot="10800000" flipV="1">
            <a:off x="3567953" y="5756676"/>
            <a:ext cx="717676" cy="329303"/>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urved Connector 50">
            <a:extLst>
              <a:ext uri="{FF2B5EF4-FFF2-40B4-BE49-F238E27FC236}">
                <a16:creationId xmlns:a16="http://schemas.microsoft.com/office/drawing/2014/main" id="{3EF5203B-EC87-9B4F-9C1E-50097DC92815}"/>
              </a:ext>
            </a:extLst>
          </p:cNvPr>
          <p:cNvCxnSpPr>
            <a:cxnSpLocks/>
          </p:cNvCxnSpPr>
          <p:nvPr/>
        </p:nvCxnSpPr>
        <p:spPr>
          <a:xfrm>
            <a:off x="7853582" y="5756677"/>
            <a:ext cx="442450" cy="43825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DFF4157-F32C-50E6-08A9-1F66ACCA8FCF}"/>
              </a:ext>
            </a:extLst>
          </p:cNvPr>
          <p:cNvSpPr txBox="1"/>
          <p:nvPr/>
        </p:nvSpPr>
        <p:spPr>
          <a:xfrm>
            <a:off x="882554" y="2221025"/>
            <a:ext cx="5750257" cy="3072508"/>
          </a:xfrm>
          <a:prstGeom prst="rect">
            <a:avLst/>
          </a:prstGeom>
          <a:noFill/>
        </p:spPr>
        <p:txBody>
          <a:bodyPr wrap="square">
            <a:spAutoFit/>
          </a:bodyPr>
          <a:lstStyle/>
          <a:p>
            <a:pPr>
              <a:lnSpc>
                <a:spcPct val="150000"/>
              </a:lnSpc>
            </a:pPr>
            <a:r>
              <a:rPr lang="en-US" sz="2800" b="1" i="0" dirty="0">
                <a:solidFill>
                  <a:srgbClr val="007B83"/>
                </a:solidFill>
                <a:effectLst/>
                <a:latin typeface="UTMAvoBold"/>
              </a:rPr>
              <a:t>1. </a:t>
            </a:r>
            <a:r>
              <a:rPr lang="en-US" sz="2800" b="0" i="0" dirty="0">
                <a:solidFill>
                  <a:srgbClr val="242021"/>
                </a:solidFill>
                <a:effectLst/>
                <a:latin typeface="UTM-Avo"/>
              </a:rPr>
              <a:t>Have you ever been on an ecotour?</a:t>
            </a:r>
            <a:br>
              <a:rPr lang="en-US" sz="2800" b="0" i="0" dirty="0">
                <a:solidFill>
                  <a:srgbClr val="242021"/>
                </a:solidFill>
                <a:effectLst/>
                <a:latin typeface="UTM-Avo"/>
              </a:rPr>
            </a:br>
            <a:r>
              <a:rPr lang="en-US" sz="2800" b="1" i="0" dirty="0">
                <a:solidFill>
                  <a:srgbClr val="007B83"/>
                </a:solidFill>
                <a:effectLst/>
                <a:latin typeface="UTMAvoBold"/>
              </a:rPr>
              <a:t>2. </a:t>
            </a:r>
            <a:r>
              <a:rPr lang="en-US" sz="2800" b="0" i="0" dirty="0">
                <a:solidFill>
                  <a:srgbClr val="242021"/>
                </a:solidFill>
                <a:effectLst/>
                <a:latin typeface="UTM-Avo"/>
              </a:rPr>
              <a:t>Look at the photos in </a:t>
            </a:r>
            <a:r>
              <a:rPr lang="en-US" sz="4800" b="1" i="0" dirty="0">
                <a:solidFill>
                  <a:srgbClr val="F16632"/>
                </a:solidFill>
                <a:effectLst/>
                <a:latin typeface="MyriadPro-Black"/>
              </a:rPr>
              <a:t>2</a:t>
            </a:r>
            <a:r>
              <a:rPr lang="en-US" sz="2800" b="0" i="0" dirty="0">
                <a:solidFill>
                  <a:srgbClr val="242021"/>
                </a:solidFill>
                <a:effectLst/>
                <a:latin typeface="UTM-Avo"/>
              </a:rPr>
              <a:t>. What do you think tourists do on these tours?</a:t>
            </a:r>
            <a:r>
              <a:rPr lang="en-US" sz="2800" dirty="0"/>
              <a:t> </a:t>
            </a:r>
            <a:br>
              <a:rPr lang="en-US" sz="2800" dirty="0"/>
            </a:br>
            <a:endParaRPr lang="en-US" sz="2800" dirty="0"/>
          </a:p>
        </p:txBody>
      </p:sp>
      <p:pic>
        <p:nvPicPr>
          <p:cNvPr id="5128" name="Picture 8" descr="Tiếng Anh 6 Tập 1 - Global Success - UNIT 3 MY FRIENDS - A CLOSER LOOK 2 -  3 Work in pairs. Look at the pictures. Ask and answer. | Sách Mềm">
            <a:extLst>
              <a:ext uri="{FF2B5EF4-FFF2-40B4-BE49-F238E27FC236}">
                <a16:creationId xmlns:a16="http://schemas.microsoft.com/office/drawing/2014/main" id="{96B97669-CBE8-B364-1B1B-F9D89728CF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2275" y="1709994"/>
            <a:ext cx="4467171" cy="3998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06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5271218" y="218823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798282" y="1147821"/>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416680" y="200851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4" name="Rounded Rectangle 23"/>
          <p:cNvSpPr/>
          <p:nvPr/>
        </p:nvSpPr>
        <p:spPr>
          <a:xfrm>
            <a:off x="762538" y="3299125"/>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WHILE-READING</a:t>
            </a:r>
            <a:endParaRPr lang="en-GB" b="1" dirty="0">
              <a:solidFill>
                <a:srgbClr val="006673"/>
              </a:solidFill>
            </a:endParaRPr>
          </a:p>
        </p:txBody>
      </p:sp>
      <p:sp>
        <p:nvSpPr>
          <p:cNvPr id="25" name="Rectangle 24"/>
          <p:cNvSpPr/>
          <p:nvPr/>
        </p:nvSpPr>
        <p:spPr>
          <a:xfrm>
            <a:off x="5715417" y="1110010"/>
            <a:ext cx="571404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Name the tours</a:t>
            </a:r>
            <a:endParaRPr lang="en-GB" dirty="0">
              <a:solidFill>
                <a:srgbClr val="006673"/>
              </a:solidFill>
            </a:endParaRPr>
          </a:p>
        </p:txBody>
      </p:sp>
      <p:sp>
        <p:nvSpPr>
          <p:cNvPr id="26" name="Rectangle 25"/>
          <p:cNvSpPr/>
          <p:nvPr/>
        </p:nvSpPr>
        <p:spPr>
          <a:xfrm>
            <a:off x="5715417" y="1941905"/>
            <a:ext cx="5714045" cy="84871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b="1" dirty="0">
                <a:solidFill>
                  <a:srgbClr val="006673"/>
                </a:solidFill>
              </a:rPr>
              <a:t>Vocabulary</a:t>
            </a:r>
            <a:endParaRPr lang="en-US" b="1" dirty="0">
              <a:solidFill>
                <a:srgbClr val="006673"/>
              </a:solidFill>
            </a:endParaRPr>
          </a:p>
          <a:p>
            <a:pPr marL="285750" indent="-285750">
              <a:buFont typeface="Arial" panose="020B0604020202020204" pitchFamily="34" charset="0"/>
              <a:buChar char="•"/>
            </a:pPr>
            <a:r>
              <a:rPr lang="en-US" dirty="0">
                <a:solidFill>
                  <a:srgbClr val="006673"/>
                </a:solidFill>
              </a:rPr>
              <a:t>Task 1: Work in pairs. answer these questions. (p. 113)</a:t>
            </a:r>
            <a:endParaRPr lang="en-GB" dirty="0">
              <a:solidFill>
                <a:srgbClr val="006673"/>
              </a:solidFill>
            </a:endParaRPr>
          </a:p>
        </p:txBody>
      </p:sp>
      <p:sp>
        <p:nvSpPr>
          <p:cNvPr id="27" name="Rectangle 26"/>
          <p:cNvSpPr/>
          <p:nvPr/>
        </p:nvSpPr>
        <p:spPr>
          <a:xfrm>
            <a:off x="5715417" y="3034140"/>
            <a:ext cx="5749789" cy="1687127"/>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2: Read the brochures below. Then work in pairs to solve the crossword using words from the brochures. (p. 113)</a:t>
            </a:r>
          </a:p>
          <a:p>
            <a:pPr marL="285750" indent="-285750">
              <a:buFont typeface="Arial" panose="020B0604020202020204" pitchFamily="34" charset="0"/>
              <a:buChar char="•"/>
            </a:pPr>
            <a:r>
              <a:rPr lang="en-US" dirty="0">
                <a:solidFill>
                  <a:srgbClr val="006673"/>
                </a:solidFill>
              </a:rPr>
              <a:t>Task 3: Which tour does each statement below talk about? Write a, b, c or d. (p. 113)</a:t>
            </a:r>
          </a:p>
        </p:txBody>
      </p:sp>
      <p:cxnSp>
        <p:nvCxnSpPr>
          <p:cNvPr id="28" name="Curved Connector 27"/>
          <p:cNvCxnSpPr/>
          <p:nvPr/>
        </p:nvCxnSpPr>
        <p:spPr>
          <a:xfrm>
            <a:off x="2705466" y="1390506"/>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p:nvPr/>
        </p:nvCxnSpPr>
        <p:spPr>
          <a:xfrm rot="10800000" flipV="1">
            <a:off x="1796918" y="2308812"/>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spTree>
    <p:extLst>
      <p:ext uri="{BB962C8B-B14F-4D97-AF65-F5344CB8AC3E}">
        <p14:creationId xmlns:p14="http://schemas.microsoft.com/office/powerpoint/2010/main" val="2201804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23999" y="1164832"/>
            <a:ext cx="10390497" cy="954107"/>
          </a:xfrm>
          <a:prstGeom prst="rect">
            <a:avLst/>
          </a:prstGeom>
          <a:noFill/>
        </p:spPr>
        <p:txBody>
          <a:bodyPr wrap="square">
            <a:spAutoFit/>
          </a:bodyPr>
          <a:lstStyle/>
          <a:p>
            <a:r>
              <a:rPr lang="en-US" sz="2800" b="1" dirty="0">
                <a:solidFill>
                  <a:srgbClr val="F26532"/>
                </a:solidFill>
              </a:rPr>
              <a:t>Read the brochures below. Then work in pairs to solve the crossword using words from the brochures. </a:t>
            </a:r>
            <a:endParaRPr lang="en-VN" sz="2800" b="1" dirty="0">
              <a:solidFill>
                <a:srgbClr val="F26532"/>
              </a:solidFill>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868882" y="1267472"/>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895274" y="1164832"/>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pic>
        <p:nvPicPr>
          <p:cNvPr id="3" name="Picture 2">
            <a:extLst>
              <a:ext uri="{FF2B5EF4-FFF2-40B4-BE49-F238E27FC236}">
                <a16:creationId xmlns:a16="http://schemas.microsoft.com/office/drawing/2014/main" id="{2C00353E-CF96-18B2-95C6-0143C80B5F52}"/>
              </a:ext>
            </a:extLst>
          </p:cNvPr>
          <p:cNvPicPr>
            <a:picLocks noChangeAspect="1"/>
          </p:cNvPicPr>
          <p:nvPr/>
        </p:nvPicPr>
        <p:blipFill>
          <a:blip r:embed="rId4"/>
          <a:stretch>
            <a:fillRect/>
          </a:stretch>
        </p:blipFill>
        <p:spPr>
          <a:xfrm>
            <a:off x="5301271" y="2182406"/>
            <a:ext cx="5746966" cy="3510762"/>
          </a:xfrm>
          <a:prstGeom prst="rect">
            <a:avLst/>
          </a:prstGeom>
        </p:spPr>
      </p:pic>
      <p:pic>
        <p:nvPicPr>
          <p:cNvPr id="11" name="Picture 10">
            <a:extLst>
              <a:ext uri="{FF2B5EF4-FFF2-40B4-BE49-F238E27FC236}">
                <a16:creationId xmlns:a16="http://schemas.microsoft.com/office/drawing/2014/main" id="{BC116B3A-8412-DAFD-D7E7-615741184B4F}"/>
              </a:ext>
            </a:extLst>
          </p:cNvPr>
          <p:cNvPicPr>
            <a:picLocks noChangeAspect="1"/>
          </p:cNvPicPr>
          <p:nvPr/>
        </p:nvPicPr>
        <p:blipFill>
          <a:blip r:embed="rId5"/>
          <a:stretch>
            <a:fillRect/>
          </a:stretch>
        </p:blipFill>
        <p:spPr>
          <a:xfrm>
            <a:off x="526464" y="2118939"/>
            <a:ext cx="3908549" cy="4450427"/>
          </a:xfrm>
          <a:prstGeom prst="rect">
            <a:avLst/>
          </a:prstGeom>
        </p:spPr>
      </p:pic>
      <p:sp>
        <p:nvSpPr>
          <p:cNvPr id="15" name="TextBox 14">
            <a:extLst>
              <a:ext uri="{FF2B5EF4-FFF2-40B4-BE49-F238E27FC236}">
                <a16:creationId xmlns:a16="http://schemas.microsoft.com/office/drawing/2014/main" id="{7F3CC66F-5292-5CC8-4525-D544D136B700}"/>
              </a:ext>
            </a:extLst>
          </p:cNvPr>
          <p:cNvSpPr txBox="1"/>
          <p:nvPr/>
        </p:nvSpPr>
        <p:spPr>
          <a:xfrm>
            <a:off x="5301271" y="5674748"/>
            <a:ext cx="7006461" cy="954107"/>
          </a:xfrm>
          <a:prstGeom prst="rect">
            <a:avLst/>
          </a:prstGeom>
          <a:noFill/>
        </p:spPr>
        <p:txBody>
          <a:bodyPr wrap="square">
            <a:spAutoFit/>
          </a:bodyPr>
          <a:lstStyle/>
          <a:p>
            <a:r>
              <a:rPr lang="en-US" sz="2400" b="1" i="0" dirty="0">
                <a:solidFill>
                  <a:srgbClr val="242021"/>
                </a:solidFill>
                <a:effectLst/>
                <a:latin typeface="UTMDaxlineBold"/>
              </a:rPr>
              <a:t>ACROSS</a:t>
            </a:r>
            <a:r>
              <a:rPr lang="en-US" sz="3200" dirty="0"/>
              <a:t> </a:t>
            </a:r>
            <a:br>
              <a:rPr lang="en-US" sz="2400" dirty="0"/>
            </a:br>
            <a:r>
              <a:rPr lang="en-US" sz="2400" b="1" i="0" dirty="0">
                <a:solidFill>
                  <a:srgbClr val="007B83"/>
                </a:solidFill>
                <a:effectLst/>
                <a:latin typeface="UTMDaxlineBold"/>
              </a:rPr>
              <a:t>1. </a:t>
            </a:r>
            <a:r>
              <a:rPr lang="en-US" sz="2400" b="0" i="0" dirty="0">
                <a:solidFill>
                  <a:srgbClr val="242021"/>
                </a:solidFill>
                <a:effectLst/>
                <a:latin typeface="UTM-Daxline"/>
              </a:rPr>
              <a:t>(v) to keep something safe from damage or harm</a:t>
            </a:r>
            <a:endParaRPr lang="en-US" sz="2400" dirty="0"/>
          </a:p>
        </p:txBody>
      </p:sp>
      <p:pic>
        <p:nvPicPr>
          <p:cNvPr id="7" name="Picture 6">
            <a:extLst>
              <a:ext uri="{FF2B5EF4-FFF2-40B4-BE49-F238E27FC236}">
                <a16:creationId xmlns:a16="http://schemas.microsoft.com/office/drawing/2014/main" id="{499FA0C8-2086-C8B3-5E28-2CB92F186AA2}"/>
              </a:ext>
            </a:extLst>
          </p:cNvPr>
          <p:cNvPicPr>
            <a:picLocks noChangeAspect="1"/>
          </p:cNvPicPr>
          <p:nvPr/>
        </p:nvPicPr>
        <p:blipFill>
          <a:blip r:embed="rId6"/>
          <a:stretch>
            <a:fillRect/>
          </a:stretch>
        </p:blipFill>
        <p:spPr>
          <a:xfrm>
            <a:off x="5786651" y="2615415"/>
            <a:ext cx="2831910" cy="393150"/>
          </a:xfrm>
          <a:prstGeom prst="rect">
            <a:avLst/>
          </a:prstGeom>
        </p:spPr>
      </p:pic>
    </p:spTree>
    <p:extLst>
      <p:ext uri="{BB962C8B-B14F-4D97-AF65-F5344CB8AC3E}">
        <p14:creationId xmlns:p14="http://schemas.microsoft.com/office/powerpoint/2010/main" val="332522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23999" y="1164832"/>
            <a:ext cx="10390497" cy="954107"/>
          </a:xfrm>
          <a:prstGeom prst="rect">
            <a:avLst/>
          </a:prstGeom>
          <a:noFill/>
        </p:spPr>
        <p:txBody>
          <a:bodyPr wrap="square">
            <a:spAutoFit/>
          </a:bodyPr>
          <a:lstStyle/>
          <a:p>
            <a:r>
              <a:rPr lang="en-US" sz="2800" b="1" dirty="0">
                <a:solidFill>
                  <a:srgbClr val="F26532"/>
                </a:solidFill>
              </a:rPr>
              <a:t>Read the brochures below. Then work in pairs to solve the crossword using words from the brochures. </a:t>
            </a:r>
            <a:endParaRPr lang="en-VN" sz="2800" b="1" dirty="0">
              <a:solidFill>
                <a:srgbClr val="F26532"/>
              </a:solidFill>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868882" y="1267472"/>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895274" y="1164832"/>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pic>
        <p:nvPicPr>
          <p:cNvPr id="3" name="Picture 2">
            <a:extLst>
              <a:ext uri="{FF2B5EF4-FFF2-40B4-BE49-F238E27FC236}">
                <a16:creationId xmlns:a16="http://schemas.microsoft.com/office/drawing/2014/main" id="{2C00353E-CF96-18B2-95C6-0143C80B5F52}"/>
              </a:ext>
            </a:extLst>
          </p:cNvPr>
          <p:cNvPicPr>
            <a:picLocks noChangeAspect="1"/>
          </p:cNvPicPr>
          <p:nvPr/>
        </p:nvPicPr>
        <p:blipFill>
          <a:blip r:embed="rId4"/>
          <a:stretch>
            <a:fillRect/>
          </a:stretch>
        </p:blipFill>
        <p:spPr>
          <a:xfrm>
            <a:off x="5301271" y="2182406"/>
            <a:ext cx="5746966" cy="3510762"/>
          </a:xfrm>
          <a:prstGeom prst="rect">
            <a:avLst/>
          </a:prstGeom>
        </p:spPr>
      </p:pic>
      <p:sp>
        <p:nvSpPr>
          <p:cNvPr id="15" name="TextBox 14">
            <a:extLst>
              <a:ext uri="{FF2B5EF4-FFF2-40B4-BE49-F238E27FC236}">
                <a16:creationId xmlns:a16="http://schemas.microsoft.com/office/drawing/2014/main" id="{7F3CC66F-5292-5CC8-4525-D544D136B700}"/>
              </a:ext>
            </a:extLst>
          </p:cNvPr>
          <p:cNvSpPr txBox="1"/>
          <p:nvPr/>
        </p:nvSpPr>
        <p:spPr>
          <a:xfrm>
            <a:off x="5301271" y="5674748"/>
            <a:ext cx="7006461" cy="954107"/>
          </a:xfrm>
          <a:prstGeom prst="rect">
            <a:avLst/>
          </a:prstGeom>
          <a:noFill/>
        </p:spPr>
        <p:txBody>
          <a:bodyPr wrap="square">
            <a:spAutoFit/>
          </a:bodyPr>
          <a:lstStyle/>
          <a:p>
            <a:r>
              <a:rPr lang="en-US" sz="2400" b="1" i="0" dirty="0">
                <a:solidFill>
                  <a:srgbClr val="242021"/>
                </a:solidFill>
                <a:effectLst/>
                <a:latin typeface="UTMDaxlineBold"/>
              </a:rPr>
              <a:t>DOWN</a:t>
            </a:r>
            <a:r>
              <a:rPr lang="en-US" sz="3200" dirty="0"/>
              <a:t> </a:t>
            </a:r>
            <a:br>
              <a:rPr lang="en-US" sz="2400" dirty="0"/>
            </a:br>
            <a:r>
              <a:rPr lang="en-US" sz="2400" b="1" i="0" dirty="0">
                <a:solidFill>
                  <a:srgbClr val="007B83"/>
                </a:solidFill>
                <a:effectLst/>
                <a:latin typeface="UTMDaxlineBold"/>
              </a:rPr>
              <a:t>2. </a:t>
            </a:r>
            <a:r>
              <a:rPr lang="en-US" sz="2400" b="0" i="0" dirty="0">
                <a:solidFill>
                  <a:srgbClr val="242021"/>
                </a:solidFill>
                <a:effectLst/>
                <a:latin typeface="UTM-Daxline"/>
              </a:rPr>
              <a:t>(n) the way of life of a group of people </a:t>
            </a:r>
            <a:r>
              <a:rPr lang="en-US" sz="2400" b="0" i="0" dirty="0" err="1">
                <a:solidFill>
                  <a:srgbClr val="242021"/>
                </a:solidFill>
                <a:effectLst/>
                <a:latin typeface="UTM-Daxline"/>
              </a:rPr>
              <a:t>orcountries</a:t>
            </a:r>
            <a:endParaRPr lang="en-US" sz="2400" dirty="0"/>
          </a:p>
        </p:txBody>
      </p:sp>
      <p:pic>
        <p:nvPicPr>
          <p:cNvPr id="12" name="Picture 11">
            <a:extLst>
              <a:ext uri="{FF2B5EF4-FFF2-40B4-BE49-F238E27FC236}">
                <a16:creationId xmlns:a16="http://schemas.microsoft.com/office/drawing/2014/main" id="{C437AD17-3393-EBE1-838B-11A07996B40B}"/>
              </a:ext>
            </a:extLst>
          </p:cNvPr>
          <p:cNvPicPr>
            <a:picLocks noChangeAspect="1"/>
          </p:cNvPicPr>
          <p:nvPr/>
        </p:nvPicPr>
        <p:blipFill>
          <a:blip r:embed="rId5"/>
          <a:stretch>
            <a:fillRect/>
          </a:stretch>
        </p:blipFill>
        <p:spPr>
          <a:xfrm>
            <a:off x="566381" y="2118939"/>
            <a:ext cx="4421035" cy="4642356"/>
          </a:xfrm>
          <a:prstGeom prst="rect">
            <a:avLst/>
          </a:prstGeom>
        </p:spPr>
      </p:pic>
      <p:sp>
        <p:nvSpPr>
          <p:cNvPr id="16" name="Rectangle 15">
            <a:extLst>
              <a:ext uri="{FF2B5EF4-FFF2-40B4-BE49-F238E27FC236}">
                <a16:creationId xmlns:a16="http://schemas.microsoft.com/office/drawing/2014/main" id="{FB0B4B58-8168-0916-06E2-89EDCB5626F6}"/>
              </a:ext>
            </a:extLst>
          </p:cNvPr>
          <p:cNvSpPr/>
          <p:nvPr/>
        </p:nvSpPr>
        <p:spPr>
          <a:xfrm>
            <a:off x="566381" y="2263992"/>
            <a:ext cx="1705971" cy="528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C11B080-DCDD-967D-F170-BD0FA6AED90B}"/>
              </a:ext>
            </a:extLst>
          </p:cNvPr>
          <p:cNvPicPr>
            <a:picLocks noChangeAspect="1"/>
          </p:cNvPicPr>
          <p:nvPr/>
        </p:nvPicPr>
        <p:blipFill>
          <a:blip r:embed="rId6"/>
          <a:stretch>
            <a:fillRect/>
          </a:stretch>
        </p:blipFill>
        <p:spPr>
          <a:xfrm>
            <a:off x="5786651" y="2615415"/>
            <a:ext cx="2831910" cy="393150"/>
          </a:xfrm>
          <a:prstGeom prst="rect">
            <a:avLst/>
          </a:prstGeom>
        </p:spPr>
      </p:pic>
      <p:pic>
        <p:nvPicPr>
          <p:cNvPr id="4" name="Picture 3">
            <a:extLst>
              <a:ext uri="{FF2B5EF4-FFF2-40B4-BE49-F238E27FC236}">
                <a16:creationId xmlns:a16="http://schemas.microsoft.com/office/drawing/2014/main" id="{E8112CF2-7F5A-46A8-CAB0-81404C102AF7}"/>
              </a:ext>
            </a:extLst>
          </p:cNvPr>
          <p:cNvPicPr>
            <a:picLocks noChangeAspect="1"/>
          </p:cNvPicPr>
          <p:nvPr/>
        </p:nvPicPr>
        <p:blipFill>
          <a:blip r:embed="rId7"/>
          <a:stretch>
            <a:fillRect/>
          </a:stretch>
        </p:blipFill>
        <p:spPr>
          <a:xfrm>
            <a:off x="7822769" y="2599508"/>
            <a:ext cx="403371" cy="2873244"/>
          </a:xfrm>
          <a:prstGeom prst="rect">
            <a:avLst/>
          </a:prstGeom>
        </p:spPr>
      </p:pic>
    </p:spTree>
    <p:extLst>
      <p:ext uri="{BB962C8B-B14F-4D97-AF65-F5344CB8AC3E}">
        <p14:creationId xmlns:p14="http://schemas.microsoft.com/office/powerpoint/2010/main" val="16436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23999" y="1164832"/>
            <a:ext cx="10390497" cy="954107"/>
          </a:xfrm>
          <a:prstGeom prst="rect">
            <a:avLst/>
          </a:prstGeom>
          <a:noFill/>
        </p:spPr>
        <p:txBody>
          <a:bodyPr wrap="square">
            <a:spAutoFit/>
          </a:bodyPr>
          <a:lstStyle/>
          <a:p>
            <a:r>
              <a:rPr lang="en-US" sz="2800" b="1" dirty="0">
                <a:solidFill>
                  <a:srgbClr val="F26532"/>
                </a:solidFill>
              </a:rPr>
              <a:t>Read the brochures below. Then work in pairs to solve the crossword using words from the brochures. </a:t>
            </a:r>
            <a:endParaRPr lang="en-VN" sz="2800" b="1" dirty="0">
              <a:solidFill>
                <a:srgbClr val="F26532"/>
              </a:solidFill>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868882" y="1267472"/>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895274" y="1164832"/>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pic>
        <p:nvPicPr>
          <p:cNvPr id="3" name="Picture 2">
            <a:extLst>
              <a:ext uri="{FF2B5EF4-FFF2-40B4-BE49-F238E27FC236}">
                <a16:creationId xmlns:a16="http://schemas.microsoft.com/office/drawing/2014/main" id="{2C00353E-CF96-18B2-95C6-0143C80B5F52}"/>
              </a:ext>
            </a:extLst>
          </p:cNvPr>
          <p:cNvPicPr>
            <a:picLocks noChangeAspect="1"/>
          </p:cNvPicPr>
          <p:nvPr/>
        </p:nvPicPr>
        <p:blipFill>
          <a:blip r:embed="rId4"/>
          <a:stretch>
            <a:fillRect/>
          </a:stretch>
        </p:blipFill>
        <p:spPr>
          <a:xfrm>
            <a:off x="5301271" y="2182406"/>
            <a:ext cx="5746966" cy="3510762"/>
          </a:xfrm>
          <a:prstGeom prst="rect">
            <a:avLst/>
          </a:prstGeom>
        </p:spPr>
      </p:pic>
      <p:sp>
        <p:nvSpPr>
          <p:cNvPr id="15" name="TextBox 14">
            <a:extLst>
              <a:ext uri="{FF2B5EF4-FFF2-40B4-BE49-F238E27FC236}">
                <a16:creationId xmlns:a16="http://schemas.microsoft.com/office/drawing/2014/main" id="{7F3CC66F-5292-5CC8-4525-D544D136B700}"/>
              </a:ext>
            </a:extLst>
          </p:cNvPr>
          <p:cNvSpPr txBox="1"/>
          <p:nvPr/>
        </p:nvSpPr>
        <p:spPr>
          <a:xfrm>
            <a:off x="5301271" y="5674748"/>
            <a:ext cx="7006461" cy="1077218"/>
          </a:xfrm>
          <a:prstGeom prst="rect">
            <a:avLst/>
          </a:prstGeom>
          <a:noFill/>
        </p:spPr>
        <p:txBody>
          <a:bodyPr wrap="square">
            <a:spAutoFit/>
          </a:bodyPr>
          <a:lstStyle/>
          <a:p>
            <a:r>
              <a:rPr lang="en-US" sz="2400" b="1" i="0" dirty="0">
                <a:solidFill>
                  <a:srgbClr val="242021"/>
                </a:solidFill>
                <a:effectLst/>
                <a:latin typeface="UTMDaxlineBold"/>
              </a:rPr>
              <a:t>ACROSS</a:t>
            </a:r>
            <a:r>
              <a:rPr lang="en-US" sz="3200" dirty="0"/>
              <a:t> </a:t>
            </a:r>
            <a:br>
              <a:rPr lang="en-US" sz="2400" dirty="0"/>
            </a:br>
            <a:r>
              <a:rPr lang="en-US" sz="2400" b="1" i="0" dirty="0">
                <a:solidFill>
                  <a:srgbClr val="007B83"/>
                </a:solidFill>
                <a:effectLst/>
                <a:latin typeface="UTMDaxlineBold"/>
              </a:rPr>
              <a:t>3. </a:t>
            </a:r>
            <a:r>
              <a:rPr lang="en-US" sz="2400" b="0" i="0" dirty="0">
                <a:solidFill>
                  <a:srgbClr val="242021"/>
                </a:solidFill>
                <a:effectLst/>
                <a:latin typeface="UTM-Daxline"/>
              </a:rPr>
              <a:t>(adj) connected with the place you are living</a:t>
            </a:r>
            <a:r>
              <a:rPr lang="en-US" sz="3200" dirty="0"/>
              <a:t> </a:t>
            </a:r>
            <a:endParaRPr lang="en-US" sz="2400" dirty="0"/>
          </a:p>
        </p:txBody>
      </p:sp>
      <p:pic>
        <p:nvPicPr>
          <p:cNvPr id="12" name="Picture 11">
            <a:extLst>
              <a:ext uri="{FF2B5EF4-FFF2-40B4-BE49-F238E27FC236}">
                <a16:creationId xmlns:a16="http://schemas.microsoft.com/office/drawing/2014/main" id="{ABB60C51-01DC-FD2D-022A-F30B068D0A2B}"/>
              </a:ext>
            </a:extLst>
          </p:cNvPr>
          <p:cNvPicPr>
            <a:picLocks noChangeAspect="1"/>
          </p:cNvPicPr>
          <p:nvPr/>
        </p:nvPicPr>
        <p:blipFill>
          <a:blip r:embed="rId5"/>
          <a:stretch>
            <a:fillRect/>
          </a:stretch>
        </p:blipFill>
        <p:spPr>
          <a:xfrm>
            <a:off x="566381" y="2118939"/>
            <a:ext cx="4421035" cy="4642356"/>
          </a:xfrm>
          <a:prstGeom prst="rect">
            <a:avLst/>
          </a:prstGeom>
        </p:spPr>
      </p:pic>
      <p:sp>
        <p:nvSpPr>
          <p:cNvPr id="16" name="Rectangle 15">
            <a:extLst>
              <a:ext uri="{FF2B5EF4-FFF2-40B4-BE49-F238E27FC236}">
                <a16:creationId xmlns:a16="http://schemas.microsoft.com/office/drawing/2014/main" id="{667AC29F-0A4E-0B45-A1E9-E13A13011616}"/>
              </a:ext>
            </a:extLst>
          </p:cNvPr>
          <p:cNvSpPr/>
          <p:nvPr/>
        </p:nvSpPr>
        <p:spPr>
          <a:xfrm>
            <a:off x="566381" y="2263992"/>
            <a:ext cx="1705971" cy="528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97FEAAF-0D2C-C718-5EC2-74BDD450B567}"/>
              </a:ext>
            </a:extLst>
          </p:cNvPr>
          <p:cNvPicPr>
            <a:picLocks noChangeAspect="1"/>
          </p:cNvPicPr>
          <p:nvPr/>
        </p:nvPicPr>
        <p:blipFill>
          <a:blip r:embed="rId6"/>
          <a:stretch>
            <a:fillRect/>
          </a:stretch>
        </p:blipFill>
        <p:spPr>
          <a:xfrm>
            <a:off x="5786651" y="2615415"/>
            <a:ext cx="2831910" cy="393150"/>
          </a:xfrm>
          <a:prstGeom prst="rect">
            <a:avLst/>
          </a:prstGeom>
        </p:spPr>
      </p:pic>
      <p:pic>
        <p:nvPicPr>
          <p:cNvPr id="20" name="Picture 19">
            <a:extLst>
              <a:ext uri="{FF2B5EF4-FFF2-40B4-BE49-F238E27FC236}">
                <a16:creationId xmlns:a16="http://schemas.microsoft.com/office/drawing/2014/main" id="{41A792EB-F3DF-BED7-D1AC-7557FC888B9C}"/>
              </a:ext>
            </a:extLst>
          </p:cNvPr>
          <p:cNvPicPr>
            <a:picLocks noChangeAspect="1"/>
          </p:cNvPicPr>
          <p:nvPr/>
        </p:nvPicPr>
        <p:blipFill>
          <a:blip r:embed="rId7"/>
          <a:stretch>
            <a:fillRect/>
          </a:stretch>
        </p:blipFill>
        <p:spPr>
          <a:xfrm>
            <a:off x="7822769" y="2599508"/>
            <a:ext cx="403371" cy="2873244"/>
          </a:xfrm>
          <a:prstGeom prst="rect">
            <a:avLst/>
          </a:prstGeom>
        </p:spPr>
      </p:pic>
      <p:pic>
        <p:nvPicPr>
          <p:cNvPr id="4" name="Picture 3">
            <a:extLst>
              <a:ext uri="{FF2B5EF4-FFF2-40B4-BE49-F238E27FC236}">
                <a16:creationId xmlns:a16="http://schemas.microsoft.com/office/drawing/2014/main" id="{0453DA6A-D4D8-116B-1B4E-8568E5108D5A}"/>
              </a:ext>
            </a:extLst>
          </p:cNvPr>
          <p:cNvPicPr>
            <a:picLocks noChangeAspect="1"/>
          </p:cNvPicPr>
          <p:nvPr/>
        </p:nvPicPr>
        <p:blipFill>
          <a:blip r:embed="rId8"/>
          <a:stretch>
            <a:fillRect/>
          </a:stretch>
        </p:blipFill>
        <p:spPr>
          <a:xfrm>
            <a:off x="6189402" y="3425667"/>
            <a:ext cx="2036738" cy="412867"/>
          </a:xfrm>
          <a:prstGeom prst="rect">
            <a:avLst/>
          </a:prstGeom>
        </p:spPr>
      </p:pic>
    </p:spTree>
    <p:extLst>
      <p:ext uri="{BB962C8B-B14F-4D97-AF65-F5344CB8AC3E}">
        <p14:creationId xmlns:p14="http://schemas.microsoft.com/office/powerpoint/2010/main" val="369529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792F594-17BD-D1CC-81BA-D816C5216878}"/>
              </a:ext>
            </a:extLst>
          </p:cNvPr>
          <p:cNvPicPr>
            <a:picLocks noChangeAspect="1"/>
          </p:cNvPicPr>
          <p:nvPr/>
        </p:nvPicPr>
        <p:blipFill>
          <a:blip r:embed="rId3"/>
          <a:stretch>
            <a:fillRect/>
          </a:stretch>
        </p:blipFill>
        <p:spPr>
          <a:xfrm>
            <a:off x="659112" y="2064661"/>
            <a:ext cx="3835769" cy="4503967"/>
          </a:xfrm>
          <a:prstGeom prst="rect">
            <a:avLst/>
          </a:prstGeom>
        </p:spPr>
      </p:pic>
      <p:sp>
        <p:nvSpPr>
          <p:cNvPr id="10" name="TextBox 9">
            <a:extLst>
              <a:ext uri="{FF2B5EF4-FFF2-40B4-BE49-F238E27FC236}">
                <a16:creationId xmlns:a16="http://schemas.microsoft.com/office/drawing/2014/main" id="{8514929A-D5FC-4F66-8951-74EDFD16573E}"/>
              </a:ext>
            </a:extLst>
          </p:cNvPr>
          <p:cNvSpPr txBox="1"/>
          <p:nvPr/>
        </p:nvSpPr>
        <p:spPr>
          <a:xfrm>
            <a:off x="1523999" y="1164832"/>
            <a:ext cx="10390497" cy="954107"/>
          </a:xfrm>
          <a:prstGeom prst="rect">
            <a:avLst/>
          </a:prstGeom>
          <a:noFill/>
        </p:spPr>
        <p:txBody>
          <a:bodyPr wrap="square">
            <a:spAutoFit/>
          </a:bodyPr>
          <a:lstStyle/>
          <a:p>
            <a:r>
              <a:rPr lang="en-US" sz="2800" b="1" dirty="0">
                <a:solidFill>
                  <a:srgbClr val="F26532"/>
                </a:solidFill>
              </a:rPr>
              <a:t>Read the brochures below. Then work in pairs to solve the crossword using words from the brochures. </a:t>
            </a:r>
            <a:endParaRPr lang="en-VN" sz="2800" b="1" dirty="0">
              <a:solidFill>
                <a:srgbClr val="F26532"/>
              </a:solidFill>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868882" y="1267472"/>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895274" y="1164832"/>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pic>
        <p:nvPicPr>
          <p:cNvPr id="3" name="Picture 2">
            <a:extLst>
              <a:ext uri="{FF2B5EF4-FFF2-40B4-BE49-F238E27FC236}">
                <a16:creationId xmlns:a16="http://schemas.microsoft.com/office/drawing/2014/main" id="{2C00353E-CF96-18B2-95C6-0143C80B5F52}"/>
              </a:ext>
            </a:extLst>
          </p:cNvPr>
          <p:cNvPicPr>
            <a:picLocks noChangeAspect="1"/>
          </p:cNvPicPr>
          <p:nvPr/>
        </p:nvPicPr>
        <p:blipFill>
          <a:blip r:embed="rId5"/>
          <a:stretch>
            <a:fillRect/>
          </a:stretch>
        </p:blipFill>
        <p:spPr>
          <a:xfrm>
            <a:off x="5301271" y="2182406"/>
            <a:ext cx="5746966" cy="3510762"/>
          </a:xfrm>
          <a:prstGeom prst="rect">
            <a:avLst/>
          </a:prstGeom>
        </p:spPr>
      </p:pic>
      <p:sp>
        <p:nvSpPr>
          <p:cNvPr id="15" name="TextBox 14">
            <a:extLst>
              <a:ext uri="{FF2B5EF4-FFF2-40B4-BE49-F238E27FC236}">
                <a16:creationId xmlns:a16="http://schemas.microsoft.com/office/drawing/2014/main" id="{7F3CC66F-5292-5CC8-4525-D544D136B700}"/>
              </a:ext>
            </a:extLst>
          </p:cNvPr>
          <p:cNvSpPr txBox="1"/>
          <p:nvPr/>
        </p:nvSpPr>
        <p:spPr>
          <a:xfrm>
            <a:off x="5318747" y="5221716"/>
            <a:ext cx="6535880" cy="1446550"/>
          </a:xfrm>
          <a:prstGeom prst="rect">
            <a:avLst/>
          </a:prstGeom>
          <a:noFill/>
        </p:spPr>
        <p:txBody>
          <a:bodyPr wrap="square">
            <a:spAutoFit/>
          </a:bodyPr>
          <a:lstStyle/>
          <a:p>
            <a:r>
              <a:rPr lang="en-US" sz="2400" b="1" i="0" dirty="0">
                <a:solidFill>
                  <a:srgbClr val="242021"/>
                </a:solidFill>
                <a:effectLst/>
                <a:latin typeface="UTMDaxlineBold"/>
              </a:rPr>
              <a:t>ACROSS</a:t>
            </a:r>
            <a:r>
              <a:rPr lang="en-US" sz="3200" dirty="0"/>
              <a:t> </a:t>
            </a:r>
            <a:br>
              <a:rPr lang="en-US" sz="2400" dirty="0"/>
            </a:br>
            <a:r>
              <a:rPr lang="en-US" sz="2400" b="1" i="0" dirty="0">
                <a:solidFill>
                  <a:srgbClr val="007B83"/>
                </a:solidFill>
                <a:effectLst/>
                <a:latin typeface="UTMDaxlineBold"/>
              </a:rPr>
              <a:t>4. </a:t>
            </a:r>
            <a:r>
              <a:rPr lang="en-US" sz="2400" b="0" i="0" dirty="0">
                <a:solidFill>
                  <a:srgbClr val="242021"/>
                </a:solidFill>
                <a:effectLst/>
                <a:latin typeface="UTM-Daxline"/>
              </a:rPr>
              <a:t>(n) things you buy or keep to remind yourself of a place or holiday</a:t>
            </a:r>
            <a:r>
              <a:rPr lang="en-US" sz="3200" dirty="0"/>
              <a:t> </a:t>
            </a:r>
            <a:endParaRPr lang="en-US" sz="2400" dirty="0"/>
          </a:p>
        </p:txBody>
      </p:sp>
      <p:pic>
        <p:nvPicPr>
          <p:cNvPr id="16" name="Picture 15">
            <a:extLst>
              <a:ext uri="{FF2B5EF4-FFF2-40B4-BE49-F238E27FC236}">
                <a16:creationId xmlns:a16="http://schemas.microsoft.com/office/drawing/2014/main" id="{C0933005-3C94-A25E-875F-37FCBB5ABBDB}"/>
              </a:ext>
            </a:extLst>
          </p:cNvPr>
          <p:cNvPicPr>
            <a:picLocks noChangeAspect="1"/>
          </p:cNvPicPr>
          <p:nvPr/>
        </p:nvPicPr>
        <p:blipFill>
          <a:blip r:embed="rId6"/>
          <a:stretch>
            <a:fillRect/>
          </a:stretch>
        </p:blipFill>
        <p:spPr>
          <a:xfrm>
            <a:off x="5786651" y="2615415"/>
            <a:ext cx="2831910" cy="393150"/>
          </a:xfrm>
          <a:prstGeom prst="rect">
            <a:avLst/>
          </a:prstGeom>
        </p:spPr>
      </p:pic>
      <p:pic>
        <p:nvPicPr>
          <p:cNvPr id="17" name="Picture 16">
            <a:extLst>
              <a:ext uri="{FF2B5EF4-FFF2-40B4-BE49-F238E27FC236}">
                <a16:creationId xmlns:a16="http://schemas.microsoft.com/office/drawing/2014/main" id="{2F049C92-C7DB-52C5-B3BD-A9631640E943}"/>
              </a:ext>
            </a:extLst>
          </p:cNvPr>
          <p:cNvPicPr>
            <a:picLocks noChangeAspect="1"/>
          </p:cNvPicPr>
          <p:nvPr/>
        </p:nvPicPr>
        <p:blipFill>
          <a:blip r:embed="rId7"/>
          <a:stretch>
            <a:fillRect/>
          </a:stretch>
        </p:blipFill>
        <p:spPr>
          <a:xfrm>
            <a:off x="7822769" y="2599508"/>
            <a:ext cx="403371" cy="2873244"/>
          </a:xfrm>
          <a:prstGeom prst="rect">
            <a:avLst/>
          </a:prstGeom>
        </p:spPr>
      </p:pic>
      <p:pic>
        <p:nvPicPr>
          <p:cNvPr id="20" name="Picture 19">
            <a:extLst>
              <a:ext uri="{FF2B5EF4-FFF2-40B4-BE49-F238E27FC236}">
                <a16:creationId xmlns:a16="http://schemas.microsoft.com/office/drawing/2014/main" id="{000CD8C0-64C7-A68F-66B8-7EA49BB532E8}"/>
              </a:ext>
            </a:extLst>
          </p:cNvPr>
          <p:cNvPicPr>
            <a:picLocks noChangeAspect="1"/>
          </p:cNvPicPr>
          <p:nvPr/>
        </p:nvPicPr>
        <p:blipFill>
          <a:blip r:embed="rId8"/>
          <a:stretch>
            <a:fillRect/>
          </a:stretch>
        </p:blipFill>
        <p:spPr>
          <a:xfrm>
            <a:off x="6189402" y="3425667"/>
            <a:ext cx="2036738" cy="412867"/>
          </a:xfrm>
          <a:prstGeom prst="rect">
            <a:avLst/>
          </a:prstGeom>
        </p:spPr>
      </p:pic>
      <p:pic>
        <p:nvPicPr>
          <p:cNvPr id="4" name="Picture 3">
            <a:extLst>
              <a:ext uri="{FF2B5EF4-FFF2-40B4-BE49-F238E27FC236}">
                <a16:creationId xmlns:a16="http://schemas.microsoft.com/office/drawing/2014/main" id="{C6A08657-BCBB-ADB5-9536-844CEDC5DB4A}"/>
              </a:ext>
            </a:extLst>
          </p:cNvPr>
          <p:cNvPicPr>
            <a:picLocks noChangeAspect="1"/>
          </p:cNvPicPr>
          <p:nvPr/>
        </p:nvPicPr>
        <p:blipFill>
          <a:blip r:embed="rId9"/>
          <a:stretch>
            <a:fillRect/>
          </a:stretch>
        </p:blipFill>
        <p:spPr>
          <a:xfrm>
            <a:off x="7021871" y="4246618"/>
            <a:ext cx="3643854" cy="385820"/>
          </a:xfrm>
          <a:prstGeom prst="rect">
            <a:avLst/>
          </a:prstGeom>
        </p:spPr>
      </p:pic>
    </p:spTree>
    <p:extLst>
      <p:ext uri="{BB962C8B-B14F-4D97-AF65-F5344CB8AC3E}">
        <p14:creationId xmlns:p14="http://schemas.microsoft.com/office/powerpoint/2010/main" val="95229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23999" y="1164832"/>
            <a:ext cx="10390497" cy="954107"/>
          </a:xfrm>
          <a:prstGeom prst="rect">
            <a:avLst/>
          </a:prstGeom>
          <a:noFill/>
        </p:spPr>
        <p:txBody>
          <a:bodyPr wrap="square">
            <a:spAutoFit/>
          </a:bodyPr>
          <a:lstStyle/>
          <a:p>
            <a:r>
              <a:rPr lang="en-US" sz="2800" b="1" dirty="0">
                <a:solidFill>
                  <a:srgbClr val="F26532"/>
                </a:solidFill>
              </a:rPr>
              <a:t>Read the brochures below. Then work in pairs to solve the crossword using words from the brochures. </a:t>
            </a:r>
            <a:endParaRPr lang="en-VN" sz="2800" b="1" dirty="0">
              <a:solidFill>
                <a:srgbClr val="F26532"/>
              </a:solidFill>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868882" y="1267472"/>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895274" y="1164832"/>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pic>
        <p:nvPicPr>
          <p:cNvPr id="3" name="Picture 2">
            <a:extLst>
              <a:ext uri="{FF2B5EF4-FFF2-40B4-BE49-F238E27FC236}">
                <a16:creationId xmlns:a16="http://schemas.microsoft.com/office/drawing/2014/main" id="{2C00353E-CF96-18B2-95C6-0143C80B5F52}"/>
              </a:ext>
            </a:extLst>
          </p:cNvPr>
          <p:cNvPicPr>
            <a:picLocks noChangeAspect="1"/>
          </p:cNvPicPr>
          <p:nvPr/>
        </p:nvPicPr>
        <p:blipFill>
          <a:blip r:embed="rId4"/>
          <a:stretch>
            <a:fillRect/>
          </a:stretch>
        </p:blipFill>
        <p:spPr>
          <a:xfrm>
            <a:off x="5301271" y="2182406"/>
            <a:ext cx="5746966" cy="3510762"/>
          </a:xfrm>
          <a:prstGeom prst="rect">
            <a:avLst/>
          </a:prstGeom>
        </p:spPr>
      </p:pic>
      <p:sp>
        <p:nvSpPr>
          <p:cNvPr id="15" name="TextBox 14">
            <a:extLst>
              <a:ext uri="{FF2B5EF4-FFF2-40B4-BE49-F238E27FC236}">
                <a16:creationId xmlns:a16="http://schemas.microsoft.com/office/drawing/2014/main" id="{7F3CC66F-5292-5CC8-4525-D544D136B700}"/>
              </a:ext>
            </a:extLst>
          </p:cNvPr>
          <p:cNvSpPr txBox="1"/>
          <p:nvPr/>
        </p:nvSpPr>
        <p:spPr>
          <a:xfrm>
            <a:off x="5301271" y="5583382"/>
            <a:ext cx="6786817" cy="1077218"/>
          </a:xfrm>
          <a:prstGeom prst="rect">
            <a:avLst/>
          </a:prstGeom>
          <a:noFill/>
        </p:spPr>
        <p:txBody>
          <a:bodyPr wrap="square">
            <a:spAutoFit/>
          </a:bodyPr>
          <a:lstStyle/>
          <a:p>
            <a:r>
              <a:rPr lang="en-US" sz="2400" b="1" i="0" dirty="0">
                <a:solidFill>
                  <a:srgbClr val="242021"/>
                </a:solidFill>
                <a:effectLst/>
                <a:latin typeface="UTMDaxlineBold"/>
              </a:rPr>
              <a:t>ACROSS</a:t>
            </a:r>
            <a:r>
              <a:rPr lang="en-US" sz="3200" dirty="0"/>
              <a:t> </a:t>
            </a:r>
            <a:br>
              <a:rPr lang="en-US" sz="2400" dirty="0"/>
            </a:br>
            <a:r>
              <a:rPr lang="en-US" sz="2400" b="1" i="0" dirty="0">
                <a:solidFill>
                  <a:srgbClr val="007B83"/>
                </a:solidFill>
                <a:effectLst/>
                <a:latin typeface="UTMDaxlineBold"/>
              </a:rPr>
              <a:t>5. </a:t>
            </a:r>
            <a:r>
              <a:rPr lang="en-US" sz="2400" b="0" i="0" dirty="0">
                <a:solidFill>
                  <a:srgbClr val="242021"/>
                </a:solidFill>
                <a:effectLst/>
                <a:latin typeface="UTM-Daxline"/>
              </a:rPr>
              <a:t>(v) to find more about a place (Brochures a and c)</a:t>
            </a:r>
            <a:r>
              <a:rPr lang="en-US" sz="3200" dirty="0"/>
              <a:t> </a:t>
            </a:r>
            <a:endParaRPr lang="en-US" sz="2400" dirty="0"/>
          </a:p>
        </p:txBody>
      </p:sp>
      <p:pic>
        <p:nvPicPr>
          <p:cNvPr id="11" name="Picture 10">
            <a:extLst>
              <a:ext uri="{FF2B5EF4-FFF2-40B4-BE49-F238E27FC236}">
                <a16:creationId xmlns:a16="http://schemas.microsoft.com/office/drawing/2014/main" id="{07EA1B35-70F3-7EA3-B737-7EAAC70BC28F}"/>
              </a:ext>
            </a:extLst>
          </p:cNvPr>
          <p:cNvPicPr>
            <a:picLocks noChangeAspect="1"/>
          </p:cNvPicPr>
          <p:nvPr/>
        </p:nvPicPr>
        <p:blipFill>
          <a:blip r:embed="rId5"/>
          <a:stretch>
            <a:fillRect/>
          </a:stretch>
        </p:blipFill>
        <p:spPr>
          <a:xfrm>
            <a:off x="337533" y="2118939"/>
            <a:ext cx="4464873" cy="4544705"/>
          </a:xfrm>
          <a:prstGeom prst="rect">
            <a:avLst/>
          </a:prstGeom>
        </p:spPr>
      </p:pic>
      <p:pic>
        <p:nvPicPr>
          <p:cNvPr id="16" name="Picture 15">
            <a:extLst>
              <a:ext uri="{FF2B5EF4-FFF2-40B4-BE49-F238E27FC236}">
                <a16:creationId xmlns:a16="http://schemas.microsoft.com/office/drawing/2014/main" id="{127E3B6F-F27D-DFE2-150C-44136A0D914E}"/>
              </a:ext>
            </a:extLst>
          </p:cNvPr>
          <p:cNvPicPr>
            <a:picLocks noChangeAspect="1"/>
          </p:cNvPicPr>
          <p:nvPr/>
        </p:nvPicPr>
        <p:blipFill>
          <a:blip r:embed="rId6"/>
          <a:stretch>
            <a:fillRect/>
          </a:stretch>
        </p:blipFill>
        <p:spPr>
          <a:xfrm>
            <a:off x="5786651" y="2615415"/>
            <a:ext cx="2831910" cy="393150"/>
          </a:xfrm>
          <a:prstGeom prst="rect">
            <a:avLst/>
          </a:prstGeom>
        </p:spPr>
      </p:pic>
      <p:pic>
        <p:nvPicPr>
          <p:cNvPr id="17" name="Picture 16">
            <a:extLst>
              <a:ext uri="{FF2B5EF4-FFF2-40B4-BE49-F238E27FC236}">
                <a16:creationId xmlns:a16="http://schemas.microsoft.com/office/drawing/2014/main" id="{A4312CA1-B321-4D86-C458-60858C432ACF}"/>
              </a:ext>
            </a:extLst>
          </p:cNvPr>
          <p:cNvPicPr>
            <a:picLocks noChangeAspect="1"/>
          </p:cNvPicPr>
          <p:nvPr/>
        </p:nvPicPr>
        <p:blipFill>
          <a:blip r:embed="rId7"/>
          <a:stretch>
            <a:fillRect/>
          </a:stretch>
        </p:blipFill>
        <p:spPr>
          <a:xfrm>
            <a:off x="7822769" y="2599508"/>
            <a:ext cx="403371" cy="2873244"/>
          </a:xfrm>
          <a:prstGeom prst="rect">
            <a:avLst/>
          </a:prstGeom>
        </p:spPr>
      </p:pic>
      <p:pic>
        <p:nvPicPr>
          <p:cNvPr id="20" name="Picture 19">
            <a:extLst>
              <a:ext uri="{FF2B5EF4-FFF2-40B4-BE49-F238E27FC236}">
                <a16:creationId xmlns:a16="http://schemas.microsoft.com/office/drawing/2014/main" id="{FD35C177-4108-8DBE-719B-D1DCB61B2524}"/>
              </a:ext>
            </a:extLst>
          </p:cNvPr>
          <p:cNvPicPr>
            <a:picLocks noChangeAspect="1"/>
          </p:cNvPicPr>
          <p:nvPr/>
        </p:nvPicPr>
        <p:blipFill>
          <a:blip r:embed="rId8"/>
          <a:stretch>
            <a:fillRect/>
          </a:stretch>
        </p:blipFill>
        <p:spPr>
          <a:xfrm>
            <a:off x="6189402" y="3425667"/>
            <a:ext cx="2036738" cy="412867"/>
          </a:xfrm>
          <a:prstGeom prst="rect">
            <a:avLst/>
          </a:prstGeom>
        </p:spPr>
      </p:pic>
      <p:pic>
        <p:nvPicPr>
          <p:cNvPr id="21" name="Picture 20">
            <a:extLst>
              <a:ext uri="{FF2B5EF4-FFF2-40B4-BE49-F238E27FC236}">
                <a16:creationId xmlns:a16="http://schemas.microsoft.com/office/drawing/2014/main" id="{852860FA-581E-ADB1-CCF9-DA929CF12C0E}"/>
              </a:ext>
            </a:extLst>
          </p:cNvPr>
          <p:cNvPicPr>
            <a:picLocks noChangeAspect="1"/>
          </p:cNvPicPr>
          <p:nvPr/>
        </p:nvPicPr>
        <p:blipFill>
          <a:blip r:embed="rId9"/>
          <a:stretch>
            <a:fillRect/>
          </a:stretch>
        </p:blipFill>
        <p:spPr>
          <a:xfrm>
            <a:off x="7021871" y="4246618"/>
            <a:ext cx="3643854" cy="385820"/>
          </a:xfrm>
          <a:prstGeom prst="rect">
            <a:avLst/>
          </a:prstGeom>
        </p:spPr>
      </p:pic>
      <p:pic>
        <p:nvPicPr>
          <p:cNvPr id="4" name="Picture 3">
            <a:extLst>
              <a:ext uri="{FF2B5EF4-FFF2-40B4-BE49-F238E27FC236}">
                <a16:creationId xmlns:a16="http://schemas.microsoft.com/office/drawing/2014/main" id="{984E5AD4-2336-C3C2-2410-2DA6119C16E2}"/>
              </a:ext>
            </a:extLst>
          </p:cNvPr>
          <p:cNvPicPr>
            <a:picLocks noChangeAspect="1"/>
          </p:cNvPicPr>
          <p:nvPr/>
        </p:nvPicPr>
        <p:blipFill>
          <a:blip r:embed="rId10"/>
          <a:stretch>
            <a:fillRect/>
          </a:stretch>
        </p:blipFill>
        <p:spPr>
          <a:xfrm>
            <a:off x="7822770" y="5035817"/>
            <a:ext cx="2842956" cy="435464"/>
          </a:xfrm>
          <a:prstGeom prst="rect">
            <a:avLst/>
          </a:prstGeom>
        </p:spPr>
      </p:pic>
    </p:spTree>
    <p:extLst>
      <p:ext uri="{BB962C8B-B14F-4D97-AF65-F5344CB8AC3E}">
        <p14:creationId xmlns:p14="http://schemas.microsoft.com/office/powerpoint/2010/main" val="44368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8" y="2805341"/>
            <a:ext cx="4506662"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16" name="TextBox 15">
            <a:extLst>
              <a:ext uri="{FF2B5EF4-FFF2-40B4-BE49-F238E27FC236}">
                <a16:creationId xmlns:a16="http://schemas.microsoft.com/office/drawing/2014/main" id="{308E0627-9B64-414D-94C5-F7ECBA1EE60F}"/>
              </a:ext>
            </a:extLst>
          </p:cNvPr>
          <p:cNvSpPr txBox="1"/>
          <p:nvPr/>
        </p:nvSpPr>
        <p:spPr>
          <a:xfrm>
            <a:off x="3916241" y="3848312"/>
            <a:ext cx="7564159" cy="646331"/>
          </a:xfrm>
          <a:prstGeom prst="rect">
            <a:avLst/>
          </a:prstGeom>
          <a:noFill/>
        </p:spPr>
        <p:txBody>
          <a:bodyPr wrap="square" rtlCol="0">
            <a:spAutoFit/>
          </a:bodyPr>
          <a:lstStyle/>
          <a:p>
            <a:r>
              <a:rPr lang="en-GB" sz="3600" b="1" dirty="0">
                <a:solidFill>
                  <a:srgbClr val="048DA4"/>
                </a:solidFill>
              </a:rPr>
              <a:t>Ecotour brochures</a:t>
            </a:r>
            <a:endParaRPr lang="en-VN" sz="3600" dirty="0">
              <a:solidFill>
                <a:srgbClr val="048DA4"/>
              </a:solidFill>
            </a:endParaRPr>
          </a:p>
        </p:txBody>
      </p:sp>
      <p:pic>
        <p:nvPicPr>
          <p:cNvPr id="3" name="Picture 2">
            <a:extLst>
              <a:ext uri="{FF2B5EF4-FFF2-40B4-BE49-F238E27FC236}">
                <a16:creationId xmlns:a16="http://schemas.microsoft.com/office/drawing/2014/main" id="{BD5601C0-0307-40CF-BC94-87B6505FACAD}"/>
              </a:ext>
            </a:extLst>
          </p:cNvPr>
          <p:cNvPicPr>
            <a:picLocks noChangeAspect="1"/>
          </p:cNvPicPr>
          <p:nvPr/>
        </p:nvPicPr>
        <p:blipFill rotWithShape="1">
          <a:blip r:embed="rId2">
            <a:extLst>
              <a:ext uri="{28A0092B-C50C-407E-A947-70E740481C1C}">
                <a14:useLocalDpi xmlns:a14="http://schemas.microsoft.com/office/drawing/2010/main" val="0"/>
              </a:ext>
            </a:extLst>
          </a:blip>
          <a:srcRect r="37481"/>
          <a:stretch/>
        </p:blipFill>
        <p:spPr>
          <a:xfrm>
            <a:off x="0" y="0"/>
            <a:ext cx="12192000" cy="2188296"/>
          </a:xfrm>
          <a:prstGeom prst="rect">
            <a:avLst/>
          </a:prstGeom>
        </p:spPr>
      </p:pic>
      <p:sp>
        <p:nvSpPr>
          <p:cNvPr id="5" name="TextBox 4">
            <a:extLst>
              <a:ext uri="{FF2B5EF4-FFF2-40B4-BE49-F238E27FC236}">
                <a16:creationId xmlns:a16="http://schemas.microsoft.com/office/drawing/2014/main" id="{35DF77EB-655D-46EF-9E8B-FA2AF8707694}"/>
              </a:ext>
            </a:extLst>
          </p:cNvPr>
          <p:cNvSpPr txBox="1"/>
          <p:nvPr/>
        </p:nvSpPr>
        <p:spPr>
          <a:xfrm>
            <a:off x="1027615" y="401650"/>
            <a:ext cx="1478856"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10</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244105" y="716817"/>
            <a:ext cx="578542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ECOTOURISM</a:t>
            </a:r>
          </a:p>
        </p:txBody>
      </p:sp>
      <p:sp>
        <p:nvSpPr>
          <p:cNvPr id="27" name="TextBox 26">
            <a:extLst>
              <a:ext uri="{FF2B5EF4-FFF2-40B4-BE49-F238E27FC236}">
                <a16:creationId xmlns:a16="http://schemas.microsoft.com/office/drawing/2014/main" id="{EB47DCBC-9091-47D9-B368-F9923F624982}"/>
              </a:ext>
            </a:extLst>
          </p:cNvPr>
          <p:cNvSpPr txBox="1"/>
          <p:nvPr/>
        </p:nvSpPr>
        <p:spPr>
          <a:xfrm>
            <a:off x="6519377" y="2826680"/>
            <a:ext cx="4103992" cy="584775"/>
          </a:xfrm>
          <a:prstGeom prst="rect">
            <a:avLst/>
          </a:prstGeom>
          <a:noFill/>
        </p:spPr>
        <p:txBody>
          <a:bodyPr wrap="square" rtlCol="0">
            <a:spAutoFit/>
          </a:bodyPr>
          <a:lstStyle/>
          <a:p>
            <a:r>
              <a:rPr lang="en-US" sz="3200" b="1" dirty="0">
                <a:solidFill>
                  <a:schemeClr val="bg1"/>
                </a:solidFill>
                <a:latin typeface="UTM Facebook K&amp;T" pitchFamily="18" charset="0"/>
              </a:rPr>
              <a:t>READING</a:t>
            </a:r>
          </a:p>
        </p:txBody>
      </p:sp>
      <p:sp>
        <p:nvSpPr>
          <p:cNvPr id="25" name="Rectangle 24"/>
          <p:cNvSpPr/>
          <p:nvPr/>
        </p:nvSpPr>
        <p:spPr>
          <a:xfrm>
            <a:off x="2167671" y="280534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31CEF878-588C-4D1A-8EFD-9AE7A71F41C4}"/>
              </a:ext>
            </a:extLst>
          </p:cNvPr>
          <p:cNvSpPr txBox="1"/>
          <p:nvPr/>
        </p:nvSpPr>
        <p:spPr>
          <a:xfrm>
            <a:off x="2027861" y="2823227"/>
            <a:ext cx="3208247" cy="646331"/>
          </a:xfrm>
          <a:prstGeom prst="rect">
            <a:avLst/>
          </a:prstGeom>
          <a:noFill/>
        </p:spPr>
        <p:txBody>
          <a:bodyPr wrap="square" rtlCol="0">
            <a:spAutoFit/>
          </a:bodyPr>
          <a:lstStyle/>
          <a:p>
            <a:pPr algn="ctr"/>
            <a:r>
              <a:rPr lang="en-US" sz="3600" dirty="0">
                <a:solidFill>
                  <a:srgbClr val="048DA4"/>
                </a:solidFill>
                <a:latin typeface="Bookman Old Style" pitchFamily="18" charset="0"/>
              </a:rPr>
              <a:t>LESSON 3</a:t>
            </a:r>
          </a:p>
        </p:txBody>
      </p:sp>
    </p:spTree>
    <p:extLst>
      <p:ext uri="{BB962C8B-B14F-4D97-AF65-F5344CB8AC3E}">
        <p14:creationId xmlns:p14="http://schemas.microsoft.com/office/powerpoint/2010/main" val="323426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23999" y="1164832"/>
            <a:ext cx="10438264" cy="523220"/>
          </a:xfrm>
          <a:prstGeom prst="rect">
            <a:avLst/>
          </a:prstGeom>
          <a:noFill/>
        </p:spPr>
        <p:txBody>
          <a:bodyPr wrap="square">
            <a:spAutoFit/>
          </a:bodyPr>
          <a:lstStyle/>
          <a:p>
            <a:r>
              <a:rPr lang="en-US" sz="2800" b="1" dirty="0">
                <a:solidFill>
                  <a:srgbClr val="F26532"/>
                </a:solidFill>
              </a:rPr>
              <a:t>Which tour does each statement below talk about? Write a, b, c or d. </a:t>
            </a:r>
            <a:endParaRPr lang="en-VN" sz="2800" b="1" dirty="0">
              <a:solidFill>
                <a:srgbClr val="F26532"/>
              </a:solidFill>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9" name="TextBox 8">
            <a:extLst>
              <a:ext uri="{FF2B5EF4-FFF2-40B4-BE49-F238E27FC236}">
                <a16:creationId xmlns:a16="http://schemas.microsoft.com/office/drawing/2014/main" id="{8B64A0B7-D0C4-85C7-010A-B77F7DEC50F8}"/>
              </a:ext>
            </a:extLst>
          </p:cNvPr>
          <p:cNvSpPr txBox="1"/>
          <p:nvPr/>
        </p:nvSpPr>
        <p:spPr>
          <a:xfrm>
            <a:off x="614149" y="2064687"/>
            <a:ext cx="11136573" cy="3418756"/>
          </a:xfrm>
          <a:prstGeom prst="rect">
            <a:avLst/>
          </a:prstGeom>
          <a:noFill/>
        </p:spPr>
        <p:txBody>
          <a:bodyPr wrap="square">
            <a:spAutoFit/>
          </a:bodyPr>
          <a:lstStyle/>
          <a:p>
            <a:pPr>
              <a:lnSpc>
                <a:spcPct val="200000"/>
              </a:lnSpc>
            </a:pPr>
            <a:r>
              <a:rPr lang="en-US" sz="2800" b="1" i="0" dirty="0">
                <a:solidFill>
                  <a:srgbClr val="007B83"/>
                </a:solidFill>
                <a:effectLst/>
                <a:latin typeface="UTMAvoBold"/>
              </a:rPr>
              <a:t>1. </a:t>
            </a:r>
            <a:r>
              <a:rPr lang="en-US" sz="2800" b="0" i="0" dirty="0">
                <a:solidFill>
                  <a:srgbClr val="242021"/>
                </a:solidFill>
                <a:effectLst/>
                <a:latin typeface="UTM-Avo"/>
              </a:rPr>
              <a:t>You can buy arts and crafts to help protect the environment. 	</a:t>
            </a:r>
            <a:r>
              <a:rPr lang="en-US" sz="2800" b="0" i="0" dirty="0">
                <a:solidFill>
                  <a:srgbClr val="6D6F71"/>
                </a:solidFill>
                <a:effectLst/>
                <a:latin typeface="UTM-Avo"/>
              </a:rPr>
              <a:t>_________</a:t>
            </a:r>
            <a:br>
              <a:rPr lang="en-US" sz="2800" b="0" i="0" dirty="0">
                <a:solidFill>
                  <a:srgbClr val="6D6F71"/>
                </a:solidFill>
                <a:effectLst/>
                <a:latin typeface="UTM-Avo"/>
              </a:rPr>
            </a:br>
            <a:r>
              <a:rPr lang="en-US" sz="2800" b="1" i="0" dirty="0">
                <a:solidFill>
                  <a:srgbClr val="007B83"/>
                </a:solidFill>
                <a:effectLst/>
                <a:latin typeface="UTMAvoBold"/>
              </a:rPr>
              <a:t>2. </a:t>
            </a:r>
            <a:r>
              <a:rPr lang="en-US" sz="2800" b="0" i="0" dirty="0">
                <a:solidFill>
                  <a:srgbClr val="242021"/>
                </a:solidFill>
                <a:effectLst/>
                <a:latin typeface="UTM-Avo"/>
              </a:rPr>
              <a:t>You can learn how to help protect wildlife. 			</a:t>
            </a:r>
            <a:r>
              <a:rPr lang="en-US" sz="2800" b="0" i="0" dirty="0">
                <a:solidFill>
                  <a:srgbClr val="6D6F71"/>
                </a:solidFill>
                <a:effectLst/>
                <a:latin typeface="UTM-Avo"/>
              </a:rPr>
              <a:t>_________</a:t>
            </a:r>
            <a:br>
              <a:rPr lang="en-US" sz="2800" b="0" i="0" dirty="0">
                <a:solidFill>
                  <a:srgbClr val="6D6F71"/>
                </a:solidFill>
                <a:effectLst/>
                <a:latin typeface="UTM-Avo"/>
              </a:rPr>
            </a:br>
            <a:r>
              <a:rPr lang="en-US" sz="2800" b="1" i="0" dirty="0">
                <a:solidFill>
                  <a:srgbClr val="007B83"/>
                </a:solidFill>
                <a:effectLst/>
                <a:latin typeface="UTMAvoBold"/>
              </a:rPr>
              <a:t>3. </a:t>
            </a:r>
            <a:r>
              <a:rPr lang="en-US" sz="2800" b="0" i="0" dirty="0">
                <a:solidFill>
                  <a:srgbClr val="242021"/>
                </a:solidFill>
                <a:effectLst/>
                <a:latin typeface="UTM-Avo"/>
              </a:rPr>
              <a:t>this tour is not suitable for families with children. 		</a:t>
            </a:r>
            <a:r>
              <a:rPr lang="en-US" sz="2800" b="0" i="0" dirty="0">
                <a:solidFill>
                  <a:srgbClr val="6D6F71"/>
                </a:solidFill>
                <a:effectLst/>
                <a:latin typeface="UTM-Avo"/>
              </a:rPr>
              <a:t>_________</a:t>
            </a:r>
            <a:br>
              <a:rPr lang="en-US" sz="2800" b="0" i="0" dirty="0">
                <a:solidFill>
                  <a:srgbClr val="6D6F71"/>
                </a:solidFill>
                <a:effectLst/>
                <a:latin typeface="UTM-Avo"/>
              </a:rPr>
            </a:br>
            <a:r>
              <a:rPr lang="en-US" sz="2800" b="1" i="0" dirty="0">
                <a:solidFill>
                  <a:srgbClr val="007B83"/>
                </a:solidFill>
                <a:effectLst/>
                <a:latin typeface="UTMAvoBold"/>
              </a:rPr>
              <a:t>4. </a:t>
            </a:r>
            <a:r>
              <a:rPr lang="en-US" sz="2800" b="0" i="0" dirty="0">
                <a:solidFill>
                  <a:srgbClr val="242021"/>
                </a:solidFill>
                <a:effectLst/>
                <a:latin typeface="UTM-Avo"/>
              </a:rPr>
              <a:t>this tour offers educational videos about the environment. 	</a:t>
            </a:r>
            <a:r>
              <a:rPr lang="en-US" sz="2800" b="0" i="0" dirty="0">
                <a:solidFill>
                  <a:srgbClr val="6D6F71"/>
                </a:solidFill>
                <a:effectLst/>
                <a:latin typeface="UTM-Avo"/>
              </a:rPr>
              <a:t>_________</a:t>
            </a:r>
            <a:r>
              <a:rPr lang="en-US" sz="2800" dirty="0"/>
              <a:t> </a:t>
            </a:r>
          </a:p>
        </p:txBody>
      </p:sp>
      <p:sp>
        <p:nvSpPr>
          <p:cNvPr id="4" name="TextBox 3">
            <a:extLst>
              <a:ext uri="{FF2B5EF4-FFF2-40B4-BE49-F238E27FC236}">
                <a16:creationId xmlns:a16="http://schemas.microsoft.com/office/drawing/2014/main" id="{3AFF9E55-CFC2-6207-54B2-FA3E8AAF6FD8}"/>
              </a:ext>
            </a:extLst>
          </p:cNvPr>
          <p:cNvSpPr txBox="1"/>
          <p:nvPr/>
        </p:nvSpPr>
        <p:spPr>
          <a:xfrm>
            <a:off x="10379123" y="2168655"/>
            <a:ext cx="709683" cy="707886"/>
          </a:xfrm>
          <a:prstGeom prst="rect">
            <a:avLst/>
          </a:prstGeom>
          <a:noFill/>
        </p:spPr>
        <p:txBody>
          <a:bodyPr wrap="square" rtlCol="0">
            <a:spAutoFit/>
          </a:bodyPr>
          <a:lstStyle/>
          <a:p>
            <a:r>
              <a:rPr lang="en-US" sz="4000" b="1" dirty="0">
                <a:solidFill>
                  <a:schemeClr val="accent2">
                    <a:lumMod val="75000"/>
                  </a:schemeClr>
                </a:solidFill>
                <a:effectLst>
                  <a:outerShdw blurRad="38100" dist="38100" dir="2700000" algn="tl">
                    <a:srgbClr val="000000">
                      <a:alpha val="43137"/>
                    </a:srgbClr>
                  </a:outerShdw>
                </a:effectLst>
              </a:rPr>
              <a:t>d</a:t>
            </a:r>
            <a:endParaRPr lang="en-US" b="1" dirty="0">
              <a:solidFill>
                <a:schemeClr val="accent2">
                  <a:lumMod val="75000"/>
                </a:schemeClr>
              </a:solidFill>
              <a:effectLst>
                <a:outerShdw blurRad="38100" dist="38100" dir="2700000" algn="tl">
                  <a:srgbClr val="000000">
                    <a:alpha val="43137"/>
                  </a:srgbClr>
                </a:outerShdw>
              </a:effectLst>
            </a:endParaRPr>
          </a:p>
        </p:txBody>
      </p:sp>
      <p:sp>
        <p:nvSpPr>
          <p:cNvPr id="11" name="TextBox 10">
            <a:extLst>
              <a:ext uri="{FF2B5EF4-FFF2-40B4-BE49-F238E27FC236}">
                <a16:creationId xmlns:a16="http://schemas.microsoft.com/office/drawing/2014/main" id="{1E338951-E2EE-06EE-C972-73FA74CF6B47}"/>
              </a:ext>
            </a:extLst>
          </p:cNvPr>
          <p:cNvSpPr txBox="1"/>
          <p:nvPr/>
        </p:nvSpPr>
        <p:spPr>
          <a:xfrm>
            <a:off x="10379122" y="2980509"/>
            <a:ext cx="709683" cy="707886"/>
          </a:xfrm>
          <a:prstGeom prst="rect">
            <a:avLst/>
          </a:prstGeom>
          <a:noFill/>
        </p:spPr>
        <p:txBody>
          <a:bodyPr wrap="square" rtlCol="0">
            <a:spAutoFit/>
          </a:bodyPr>
          <a:lstStyle/>
          <a:p>
            <a:r>
              <a:rPr lang="en-US" sz="4000" b="1" dirty="0">
                <a:solidFill>
                  <a:schemeClr val="accent2">
                    <a:lumMod val="75000"/>
                  </a:schemeClr>
                </a:solidFill>
                <a:effectLst>
                  <a:outerShdw blurRad="38100" dist="38100" dir="2700000" algn="tl">
                    <a:srgbClr val="000000">
                      <a:alpha val="43137"/>
                    </a:srgbClr>
                  </a:outerShdw>
                </a:effectLst>
              </a:rPr>
              <a:t>c</a:t>
            </a:r>
            <a:endParaRPr lang="en-US" b="1" dirty="0">
              <a:solidFill>
                <a:schemeClr val="accent2">
                  <a:lumMod val="75000"/>
                </a:schemeClr>
              </a:solidFill>
              <a:effectLst>
                <a:outerShdw blurRad="38100" dist="38100" dir="2700000" algn="tl">
                  <a:srgbClr val="000000">
                    <a:alpha val="43137"/>
                  </a:srgbClr>
                </a:outerShdw>
              </a:effectLst>
            </a:endParaRPr>
          </a:p>
        </p:txBody>
      </p:sp>
      <p:sp>
        <p:nvSpPr>
          <p:cNvPr id="12" name="TextBox 11">
            <a:extLst>
              <a:ext uri="{FF2B5EF4-FFF2-40B4-BE49-F238E27FC236}">
                <a16:creationId xmlns:a16="http://schemas.microsoft.com/office/drawing/2014/main" id="{FAE4E62F-21FC-C603-2A36-89CBD46C5547}"/>
              </a:ext>
            </a:extLst>
          </p:cNvPr>
          <p:cNvSpPr txBox="1"/>
          <p:nvPr/>
        </p:nvSpPr>
        <p:spPr>
          <a:xfrm>
            <a:off x="10379121" y="3826049"/>
            <a:ext cx="709683" cy="707886"/>
          </a:xfrm>
          <a:prstGeom prst="rect">
            <a:avLst/>
          </a:prstGeom>
          <a:noFill/>
        </p:spPr>
        <p:txBody>
          <a:bodyPr wrap="square" rtlCol="0">
            <a:spAutoFit/>
          </a:bodyPr>
          <a:lstStyle/>
          <a:p>
            <a:r>
              <a:rPr lang="en-US" sz="4000" b="1" dirty="0">
                <a:solidFill>
                  <a:schemeClr val="accent2">
                    <a:lumMod val="75000"/>
                  </a:schemeClr>
                </a:solidFill>
                <a:effectLst>
                  <a:outerShdw blurRad="38100" dist="38100" dir="2700000" algn="tl">
                    <a:srgbClr val="000000">
                      <a:alpha val="43137"/>
                    </a:srgbClr>
                  </a:outerShdw>
                </a:effectLst>
              </a:rPr>
              <a:t>b</a:t>
            </a:r>
            <a:endParaRPr lang="en-US" b="1" dirty="0">
              <a:solidFill>
                <a:schemeClr val="accent2">
                  <a:lumMod val="75000"/>
                </a:schemeClr>
              </a:solidFill>
              <a:effectLst>
                <a:outerShdw blurRad="38100" dist="38100" dir="2700000" algn="tl">
                  <a:srgbClr val="000000">
                    <a:alpha val="43137"/>
                  </a:srgbClr>
                </a:outerShdw>
              </a:effectLst>
            </a:endParaRPr>
          </a:p>
        </p:txBody>
      </p:sp>
      <p:sp>
        <p:nvSpPr>
          <p:cNvPr id="15" name="TextBox 14">
            <a:extLst>
              <a:ext uri="{FF2B5EF4-FFF2-40B4-BE49-F238E27FC236}">
                <a16:creationId xmlns:a16="http://schemas.microsoft.com/office/drawing/2014/main" id="{6DA713C0-7606-0FC0-0040-B0BBA808B5D9}"/>
              </a:ext>
            </a:extLst>
          </p:cNvPr>
          <p:cNvSpPr txBox="1"/>
          <p:nvPr/>
        </p:nvSpPr>
        <p:spPr>
          <a:xfrm>
            <a:off x="10379120" y="4708426"/>
            <a:ext cx="709683" cy="707886"/>
          </a:xfrm>
          <a:prstGeom prst="rect">
            <a:avLst/>
          </a:prstGeom>
          <a:noFill/>
        </p:spPr>
        <p:txBody>
          <a:bodyPr wrap="square" rtlCol="0">
            <a:spAutoFit/>
          </a:bodyPr>
          <a:lstStyle/>
          <a:p>
            <a:r>
              <a:rPr lang="en-US" sz="4000" b="1" dirty="0">
                <a:solidFill>
                  <a:schemeClr val="accent2">
                    <a:lumMod val="75000"/>
                  </a:schemeClr>
                </a:solidFill>
                <a:effectLst>
                  <a:outerShdw blurRad="38100" dist="38100" dir="2700000" algn="tl">
                    <a:srgbClr val="000000">
                      <a:alpha val="43137"/>
                    </a:srgbClr>
                  </a:outerShdw>
                </a:effectLst>
              </a:rPr>
              <a:t>a</a:t>
            </a:r>
            <a:endParaRPr lang="en-US" b="1"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180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5271218" y="218823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798282" y="1147821"/>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416680" y="200851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4" name="Rounded Rectangle 23"/>
          <p:cNvSpPr/>
          <p:nvPr/>
        </p:nvSpPr>
        <p:spPr>
          <a:xfrm>
            <a:off x="762538" y="3299125"/>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WHILE-READING</a:t>
            </a:r>
            <a:endParaRPr lang="en-GB" b="1" dirty="0">
              <a:solidFill>
                <a:srgbClr val="006673"/>
              </a:solidFill>
            </a:endParaRPr>
          </a:p>
        </p:txBody>
      </p:sp>
      <p:sp>
        <p:nvSpPr>
          <p:cNvPr id="25" name="Rectangle 24"/>
          <p:cNvSpPr/>
          <p:nvPr/>
        </p:nvSpPr>
        <p:spPr>
          <a:xfrm>
            <a:off x="5715417" y="1110010"/>
            <a:ext cx="571404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Name the tours</a:t>
            </a:r>
            <a:endParaRPr lang="en-GB" dirty="0">
              <a:solidFill>
                <a:srgbClr val="006673"/>
              </a:solidFill>
            </a:endParaRPr>
          </a:p>
        </p:txBody>
      </p:sp>
      <p:sp>
        <p:nvSpPr>
          <p:cNvPr id="26" name="Rectangle 25"/>
          <p:cNvSpPr/>
          <p:nvPr/>
        </p:nvSpPr>
        <p:spPr>
          <a:xfrm>
            <a:off x="5715417" y="1941905"/>
            <a:ext cx="5714045" cy="84871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b="1" dirty="0">
                <a:solidFill>
                  <a:srgbClr val="006673"/>
                </a:solidFill>
              </a:rPr>
              <a:t>Vocabulary</a:t>
            </a:r>
            <a:endParaRPr lang="en-US" b="1" dirty="0">
              <a:solidFill>
                <a:srgbClr val="006673"/>
              </a:solidFill>
            </a:endParaRPr>
          </a:p>
          <a:p>
            <a:pPr marL="285750" indent="-285750">
              <a:buFont typeface="Arial" panose="020B0604020202020204" pitchFamily="34" charset="0"/>
              <a:buChar char="•"/>
            </a:pPr>
            <a:r>
              <a:rPr lang="en-US" dirty="0">
                <a:solidFill>
                  <a:srgbClr val="006673"/>
                </a:solidFill>
              </a:rPr>
              <a:t>Task 1: Work in pairs. answer these questions. (p. 113)</a:t>
            </a:r>
            <a:endParaRPr lang="en-GB" dirty="0">
              <a:solidFill>
                <a:srgbClr val="006673"/>
              </a:solidFill>
            </a:endParaRPr>
          </a:p>
        </p:txBody>
      </p:sp>
      <p:sp>
        <p:nvSpPr>
          <p:cNvPr id="27" name="Rectangle 26"/>
          <p:cNvSpPr/>
          <p:nvPr/>
        </p:nvSpPr>
        <p:spPr>
          <a:xfrm>
            <a:off x="5715417" y="3034140"/>
            <a:ext cx="5749789" cy="1687127"/>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2: Read the brochures below. Then work in pairs to solve the crossword using words from the brochures. (p. 113)</a:t>
            </a:r>
          </a:p>
          <a:p>
            <a:pPr marL="285750" indent="-285750">
              <a:buFont typeface="Arial" panose="020B0604020202020204" pitchFamily="34" charset="0"/>
              <a:buChar char="•"/>
            </a:pPr>
            <a:r>
              <a:rPr lang="en-US" dirty="0">
                <a:solidFill>
                  <a:srgbClr val="006673"/>
                </a:solidFill>
              </a:rPr>
              <a:t>Task 3: Which tour does each statement below talk about? Write a, b, c or d. (p. 113)</a:t>
            </a:r>
          </a:p>
        </p:txBody>
      </p:sp>
      <p:cxnSp>
        <p:nvCxnSpPr>
          <p:cNvPr id="28" name="Curved Connector 27"/>
          <p:cNvCxnSpPr/>
          <p:nvPr/>
        </p:nvCxnSpPr>
        <p:spPr>
          <a:xfrm>
            <a:off x="2705466" y="1390506"/>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p:nvPr/>
        </p:nvCxnSpPr>
        <p:spPr>
          <a:xfrm rot="10800000" flipV="1">
            <a:off x="1796918" y="2308812"/>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p:nvPr/>
        </p:nvCxnSpPr>
        <p:spPr>
          <a:xfrm>
            <a:off x="2713271" y="3685917"/>
            <a:ext cx="513299" cy="113651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300546" y="4822428"/>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POST-READING</a:t>
            </a:r>
            <a:endParaRPr lang="en-GB" b="1"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sp>
        <p:nvSpPr>
          <p:cNvPr id="35" name="Rectangle 34">
            <a:extLst>
              <a:ext uri="{FF2B5EF4-FFF2-40B4-BE49-F238E27FC236}">
                <a16:creationId xmlns:a16="http://schemas.microsoft.com/office/drawing/2014/main" id="{ECAF6456-892F-7644-9C00-B5F5D84C266E}"/>
              </a:ext>
            </a:extLst>
          </p:cNvPr>
          <p:cNvSpPr/>
          <p:nvPr/>
        </p:nvSpPr>
        <p:spPr>
          <a:xfrm>
            <a:off x="5715417" y="4925595"/>
            <a:ext cx="5749788"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4: Work in groups. Think of new ideas for making one of the tours better for the environment. (p. 114)</a:t>
            </a:r>
            <a:endParaRPr lang="en-VN" dirty="0">
              <a:solidFill>
                <a:srgbClr val="006673"/>
              </a:solidFill>
            </a:endParaRPr>
          </a:p>
        </p:txBody>
      </p:sp>
    </p:spTree>
    <p:extLst>
      <p:ext uri="{BB962C8B-B14F-4D97-AF65-F5344CB8AC3E}">
        <p14:creationId xmlns:p14="http://schemas.microsoft.com/office/powerpoint/2010/main" val="210149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EF89728-D1DD-4BA2-8805-FB74427EE76B}"/>
              </a:ext>
            </a:extLst>
          </p:cNvPr>
          <p:cNvSpPr txBox="1"/>
          <p:nvPr/>
        </p:nvSpPr>
        <p:spPr>
          <a:xfrm>
            <a:off x="1578475" y="1007929"/>
            <a:ext cx="9676405" cy="1077218"/>
          </a:xfrm>
          <a:prstGeom prst="rect">
            <a:avLst/>
          </a:prstGeom>
          <a:noFill/>
        </p:spPr>
        <p:txBody>
          <a:bodyPr wrap="square">
            <a:spAutoFit/>
          </a:bodyPr>
          <a:lstStyle/>
          <a:p>
            <a:r>
              <a:rPr lang="en-US" sz="3200" b="1" dirty="0">
                <a:solidFill>
                  <a:srgbClr val="F26532"/>
                </a:solidFill>
              </a:rPr>
              <a:t>Work in groups. Think of new ideas for making one of the tours better for the environment. </a:t>
            </a:r>
            <a:endParaRPr lang="en-VN" sz="3200" dirty="0">
              <a:solidFill>
                <a:srgbClr val="F26532"/>
              </a:solidFill>
            </a:endParaRPr>
          </a:p>
        </p:txBody>
      </p:sp>
      <p:pic>
        <p:nvPicPr>
          <p:cNvPr id="12" name="Picture 11">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POST-READING</a:t>
            </a:r>
          </a:p>
        </p:txBody>
      </p:sp>
      <p:sp>
        <p:nvSpPr>
          <p:cNvPr id="14" name="Rounded Rectangle 13"/>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5" name="TextBox 14"/>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pic>
        <p:nvPicPr>
          <p:cNvPr id="9218" name="Picture 2" descr="As crianças discutem trabalhos de casa | Vetor Premium">
            <a:extLst>
              <a:ext uri="{FF2B5EF4-FFF2-40B4-BE49-F238E27FC236}">
                <a16:creationId xmlns:a16="http://schemas.microsoft.com/office/drawing/2014/main" id="{ED374BC5-8D28-8E43-94CF-6271418451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9674" y="2135482"/>
            <a:ext cx="7052652" cy="4033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299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EF89728-D1DD-4BA2-8805-FB74427EE76B}"/>
              </a:ext>
            </a:extLst>
          </p:cNvPr>
          <p:cNvSpPr txBox="1"/>
          <p:nvPr/>
        </p:nvSpPr>
        <p:spPr>
          <a:xfrm>
            <a:off x="1578475" y="1007929"/>
            <a:ext cx="9676405" cy="1077218"/>
          </a:xfrm>
          <a:prstGeom prst="rect">
            <a:avLst/>
          </a:prstGeom>
          <a:noFill/>
        </p:spPr>
        <p:txBody>
          <a:bodyPr wrap="square">
            <a:spAutoFit/>
          </a:bodyPr>
          <a:lstStyle/>
          <a:p>
            <a:r>
              <a:rPr lang="en-US" sz="3200" b="1" dirty="0">
                <a:solidFill>
                  <a:srgbClr val="F26532"/>
                </a:solidFill>
              </a:rPr>
              <a:t>Work in groups. Think of new ideas for making one of the tours better for the environment. </a:t>
            </a:r>
            <a:endParaRPr lang="en-VN" sz="3200" dirty="0">
              <a:solidFill>
                <a:srgbClr val="F26532"/>
              </a:solidFill>
            </a:endParaRPr>
          </a:p>
        </p:txBody>
      </p:sp>
      <p:pic>
        <p:nvPicPr>
          <p:cNvPr id="12" name="Picture 11">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POST-READING</a:t>
            </a:r>
          </a:p>
        </p:txBody>
      </p:sp>
      <p:sp>
        <p:nvSpPr>
          <p:cNvPr id="14" name="Rounded Rectangle 13"/>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5" name="TextBox 14"/>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pic>
        <p:nvPicPr>
          <p:cNvPr id="9218" name="Picture 2" descr="As crianças discutem trabalhos de casa | Vetor Premium">
            <a:extLst>
              <a:ext uri="{FF2B5EF4-FFF2-40B4-BE49-F238E27FC236}">
                <a16:creationId xmlns:a16="http://schemas.microsoft.com/office/drawing/2014/main" id="{ED374BC5-8D28-8E43-94CF-6271418451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531" y="2555995"/>
            <a:ext cx="5422422" cy="31010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6186C9D-F627-F405-35DA-160073EA300B}"/>
              </a:ext>
            </a:extLst>
          </p:cNvPr>
          <p:cNvSpPr txBox="1"/>
          <p:nvPr/>
        </p:nvSpPr>
        <p:spPr>
          <a:xfrm>
            <a:off x="640508" y="3429000"/>
            <a:ext cx="6097136" cy="1815882"/>
          </a:xfrm>
          <a:prstGeom prst="rect">
            <a:avLst/>
          </a:prstGeom>
          <a:noFill/>
        </p:spPr>
        <p:txBody>
          <a:bodyPr wrap="square">
            <a:spAutoFit/>
          </a:bodyPr>
          <a:lstStyle/>
          <a:p>
            <a:pPr algn="just"/>
            <a:r>
              <a:rPr lang="en-GB" sz="2800" i="1" dirty="0">
                <a:effectLst/>
                <a:latin typeface="Times" panose="02020603050405020304" pitchFamily="18" charset="0"/>
                <a:ea typeface="Times New Roman" panose="02020603050405020304" pitchFamily="18" charset="0"/>
                <a:cs typeface="Times New Roman" panose="02020603050405020304" pitchFamily="18" charset="0"/>
              </a:rPr>
              <a:t>A. If they ban swimming with fish, the Great Barrier Reef will be better protected. Tourists should not be allowed to dive very close to the coral reefs.</a:t>
            </a:r>
            <a:endParaRPr lang="en-US" sz="28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C9FD18AC-F19E-045F-AD5A-10A1EFF021B6}"/>
              </a:ext>
            </a:extLst>
          </p:cNvPr>
          <p:cNvSpPr txBox="1"/>
          <p:nvPr/>
        </p:nvSpPr>
        <p:spPr>
          <a:xfrm>
            <a:off x="640508" y="2530627"/>
            <a:ext cx="3336877" cy="523220"/>
          </a:xfrm>
          <a:prstGeom prst="rect">
            <a:avLst/>
          </a:prstGeom>
          <a:noFill/>
        </p:spPr>
        <p:txBody>
          <a:bodyPr wrap="square" rtlCol="0">
            <a:spAutoFit/>
          </a:bodyPr>
          <a:lstStyle/>
          <a:p>
            <a:r>
              <a:rPr lang="en-US" sz="2800" b="1" dirty="0">
                <a:solidFill>
                  <a:srgbClr val="048DA4"/>
                </a:solidFill>
              </a:rPr>
              <a:t>Suggested answer:</a:t>
            </a:r>
          </a:p>
        </p:txBody>
      </p:sp>
    </p:spTree>
    <p:extLst>
      <p:ext uri="{BB962C8B-B14F-4D97-AF65-F5344CB8AC3E}">
        <p14:creationId xmlns:p14="http://schemas.microsoft.com/office/powerpoint/2010/main" val="2337483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EF89728-D1DD-4BA2-8805-FB74427EE76B}"/>
              </a:ext>
            </a:extLst>
          </p:cNvPr>
          <p:cNvSpPr txBox="1"/>
          <p:nvPr/>
        </p:nvSpPr>
        <p:spPr>
          <a:xfrm>
            <a:off x="1578475" y="1007929"/>
            <a:ext cx="9676405" cy="1077218"/>
          </a:xfrm>
          <a:prstGeom prst="rect">
            <a:avLst/>
          </a:prstGeom>
          <a:noFill/>
        </p:spPr>
        <p:txBody>
          <a:bodyPr wrap="square">
            <a:spAutoFit/>
          </a:bodyPr>
          <a:lstStyle/>
          <a:p>
            <a:r>
              <a:rPr lang="en-US" sz="3200" b="1" dirty="0">
                <a:solidFill>
                  <a:srgbClr val="F26532"/>
                </a:solidFill>
              </a:rPr>
              <a:t>Work in groups. Think of new ideas for making one of the tours better for the environment. </a:t>
            </a:r>
            <a:endParaRPr lang="en-VN" sz="3200" dirty="0">
              <a:solidFill>
                <a:srgbClr val="F26532"/>
              </a:solidFill>
            </a:endParaRPr>
          </a:p>
        </p:txBody>
      </p:sp>
      <p:pic>
        <p:nvPicPr>
          <p:cNvPr id="12" name="Picture 11">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POST-READING</a:t>
            </a:r>
          </a:p>
        </p:txBody>
      </p:sp>
      <p:sp>
        <p:nvSpPr>
          <p:cNvPr id="14" name="Rounded Rectangle 13"/>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5" name="TextBox 14"/>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pic>
        <p:nvPicPr>
          <p:cNvPr id="9218" name="Picture 2" descr="As crianças discutem trabalhos de casa | Vetor Premium">
            <a:extLst>
              <a:ext uri="{FF2B5EF4-FFF2-40B4-BE49-F238E27FC236}">
                <a16:creationId xmlns:a16="http://schemas.microsoft.com/office/drawing/2014/main" id="{ED374BC5-8D28-8E43-94CF-6271418451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531" y="2555995"/>
            <a:ext cx="5422422" cy="31010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6186C9D-F627-F405-35DA-160073EA300B}"/>
              </a:ext>
            </a:extLst>
          </p:cNvPr>
          <p:cNvSpPr txBox="1"/>
          <p:nvPr/>
        </p:nvSpPr>
        <p:spPr>
          <a:xfrm>
            <a:off x="640508" y="3154004"/>
            <a:ext cx="6097136" cy="3108543"/>
          </a:xfrm>
          <a:prstGeom prst="rect">
            <a:avLst/>
          </a:prstGeom>
          <a:noFill/>
        </p:spPr>
        <p:txBody>
          <a:bodyPr wrap="square">
            <a:spAutoFit/>
          </a:bodyPr>
          <a:lstStyle/>
          <a:p>
            <a:pPr algn="just"/>
            <a:r>
              <a:rPr lang="en-US" sz="2800" i="1" dirty="0">
                <a:effectLst/>
                <a:latin typeface="Times" panose="02020603050405020304" pitchFamily="18" charset="0"/>
                <a:ea typeface="Times New Roman" panose="02020603050405020304" pitchFamily="18" charset="0"/>
                <a:cs typeface="Times New Roman" panose="02020603050405020304" pitchFamily="18" charset="0"/>
              </a:rPr>
              <a:t>B. Tourists should always follow the walking paths and trails on the Sapa Trekking Tour. The local people with whom the tourists stay should only use local ingredients. If they only use local ingredients, their carbon footprint will be lower.</a:t>
            </a:r>
            <a:endParaRPr lang="en-US" sz="28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C9FD18AC-F19E-045F-AD5A-10A1EFF021B6}"/>
              </a:ext>
            </a:extLst>
          </p:cNvPr>
          <p:cNvSpPr txBox="1"/>
          <p:nvPr/>
        </p:nvSpPr>
        <p:spPr>
          <a:xfrm>
            <a:off x="640508" y="2530627"/>
            <a:ext cx="3336877" cy="523220"/>
          </a:xfrm>
          <a:prstGeom prst="rect">
            <a:avLst/>
          </a:prstGeom>
          <a:noFill/>
        </p:spPr>
        <p:txBody>
          <a:bodyPr wrap="square" rtlCol="0">
            <a:spAutoFit/>
          </a:bodyPr>
          <a:lstStyle/>
          <a:p>
            <a:r>
              <a:rPr lang="en-US" sz="2800" b="1" dirty="0">
                <a:solidFill>
                  <a:srgbClr val="048DA4"/>
                </a:solidFill>
              </a:rPr>
              <a:t>Suggested answer:</a:t>
            </a:r>
          </a:p>
        </p:txBody>
      </p:sp>
    </p:spTree>
    <p:extLst>
      <p:ext uri="{BB962C8B-B14F-4D97-AF65-F5344CB8AC3E}">
        <p14:creationId xmlns:p14="http://schemas.microsoft.com/office/powerpoint/2010/main" val="1437820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EF89728-D1DD-4BA2-8805-FB74427EE76B}"/>
              </a:ext>
            </a:extLst>
          </p:cNvPr>
          <p:cNvSpPr txBox="1"/>
          <p:nvPr/>
        </p:nvSpPr>
        <p:spPr>
          <a:xfrm>
            <a:off x="1578475" y="1007929"/>
            <a:ext cx="9676405" cy="1077218"/>
          </a:xfrm>
          <a:prstGeom prst="rect">
            <a:avLst/>
          </a:prstGeom>
          <a:noFill/>
        </p:spPr>
        <p:txBody>
          <a:bodyPr wrap="square">
            <a:spAutoFit/>
          </a:bodyPr>
          <a:lstStyle/>
          <a:p>
            <a:r>
              <a:rPr lang="en-US" sz="3200" b="1" dirty="0">
                <a:solidFill>
                  <a:srgbClr val="F26532"/>
                </a:solidFill>
              </a:rPr>
              <a:t>Work in groups. Think of new ideas for making one of the tours better for the environment. </a:t>
            </a:r>
            <a:endParaRPr lang="en-VN" sz="3200" dirty="0">
              <a:solidFill>
                <a:srgbClr val="F26532"/>
              </a:solidFill>
            </a:endParaRPr>
          </a:p>
        </p:txBody>
      </p:sp>
      <p:pic>
        <p:nvPicPr>
          <p:cNvPr id="12" name="Picture 11">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POST-READING</a:t>
            </a:r>
          </a:p>
        </p:txBody>
      </p:sp>
      <p:sp>
        <p:nvSpPr>
          <p:cNvPr id="14" name="Rounded Rectangle 13"/>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5" name="TextBox 14"/>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pic>
        <p:nvPicPr>
          <p:cNvPr id="9218" name="Picture 2" descr="As crianças discutem trabalhos de casa | Vetor Premium">
            <a:extLst>
              <a:ext uri="{FF2B5EF4-FFF2-40B4-BE49-F238E27FC236}">
                <a16:creationId xmlns:a16="http://schemas.microsoft.com/office/drawing/2014/main" id="{ED374BC5-8D28-8E43-94CF-6271418451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531" y="2555995"/>
            <a:ext cx="5422422" cy="31010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6186C9D-F627-F405-35DA-160073EA300B}"/>
              </a:ext>
            </a:extLst>
          </p:cNvPr>
          <p:cNvSpPr txBox="1"/>
          <p:nvPr/>
        </p:nvSpPr>
        <p:spPr>
          <a:xfrm>
            <a:off x="579092" y="3113061"/>
            <a:ext cx="6179023" cy="3539430"/>
          </a:xfrm>
          <a:prstGeom prst="rect">
            <a:avLst/>
          </a:prstGeom>
          <a:noFill/>
        </p:spPr>
        <p:txBody>
          <a:bodyPr wrap="square">
            <a:spAutoFit/>
          </a:bodyPr>
          <a:lstStyle/>
          <a:p>
            <a:pPr algn="just"/>
            <a:r>
              <a:rPr lang="en-US" sz="2800" i="1" dirty="0">
                <a:effectLst/>
                <a:latin typeface="Times" panose="02020603050405020304" pitchFamily="18" charset="0"/>
                <a:ea typeface="Times New Roman" panose="02020603050405020304" pitchFamily="18" charset="0"/>
                <a:cs typeface="Times New Roman" panose="02020603050405020304" pitchFamily="18" charset="0"/>
              </a:rPr>
              <a:t>D. The boats on the Whale-watching Tour should not get too close to the whales or make too much noise. If the boats are environmentally friendly, they will not harm the whales or their habitats. This is because environmentally-friendly boats use less fuel and oil, make small waves and are quiet.</a:t>
            </a:r>
            <a:endParaRPr lang="en-US" sz="28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C9FD18AC-F19E-045F-AD5A-10A1EFF021B6}"/>
              </a:ext>
            </a:extLst>
          </p:cNvPr>
          <p:cNvSpPr txBox="1"/>
          <p:nvPr/>
        </p:nvSpPr>
        <p:spPr>
          <a:xfrm>
            <a:off x="640508" y="2530627"/>
            <a:ext cx="3336877" cy="523220"/>
          </a:xfrm>
          <a:prstGeom prst="rect">
            <a:avLst/>
          </a:prstGeom>
          <a:noFill/>
        </p:spPr>
        <p:txBody>
          <a:bodyPr wrap="square" rtlCol="0">
            <a:spAutoFit/>
          </a:bodyPr>
          <a:lstStyle/>
          <a:p>
            <a:r>
              <a:rPr lang="en-US" sz="2800" b="1" dirty="0">
                <a:solidFill>
                  <a:srgbClr val="048DA4"/>
                </a:solidFill>
              </a:rPr>
              <a:t>Suggested answer:</a:t>
            </a:r>
          </a:p>
        </p:txBody>
      </p:sp>
    </p:spTree>
    <p:extLst>
      <p:ext uri="{BB962C8B-B14F-4D97-AF65-F5344CB8AC3E}">
        <p14:creationId xmlns:p14="http://schemas.microsoft.com/office/powerpoint/2010/main" val="441487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5271218" y="218823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798282" y="1147821"/>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416680" y="200851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4" name="Rounded Rectangle 23"/>
          <p:cNvSpPr/>
          <p:nvPr/>
        </p:nvSpPr>
        <p:spPr>
          <a:xfrm>
            <a:off x="762538" y="3299125"/>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WHILE-READING</a:t>
            </a:r>
            <a:endParaRPr lang="en-GB" b="1" dirty="0">
              <a:solidFill>
                <a:srgbClr val="006673"/>
              </a:solidFill>
            </a:endParaRPr>
          </a:p>
        </p:txBody>
      </p:sp>
      <p:sp>
        <p:nvSpPr>
          <p:cNvPr id="25" name="Rectangle 24"/>
          <p:cNvSpPr/>
          <p:nvPr/>
        </p:nvSpPr>
        <p:spPr>
          <a:xfrm>
            <a:off x="5715417" y="1110010"/>
            <a:ext cx="571404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Name the tours</a:t>
            </a:r>
            <a:endParaRPr lang="en-GB" dirty="0">
              <a:solidFill>
                <a:srgbClr val="006673"/>
              </a:solidFill>
            </a:endParaRPr>
          </a:p>
        </p:txBody>
      </p:sp>
      <p:sp>
        <p:nvSpPr>
          <p:cNvPr id="26" name="Rectangle 25"/>
          <p:cNvSpPr/>
          <p:nvPr/>
        </p:nvSpPr>
        <p:spPr>
          <a:xfrm>
            <a:off x="5715417" y="1941905"/>
            <a:ext cx="5714045" cy="84871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b="1" dirty="0">
                <a:solidFill>
                  <a:srgbClr val="006673"/>
                </a:solidFill>
              </a:rPr>
              <a:t>Vocabulary</a:t>
            </a:r>
            <a:endParaRPr lang="en-US" b="1" dirty="0">
              <a:solidFill>
                <a:srgbClr val="006673"/>
              </a:solidFill>
            </a:endParaRPr>
          </a:p>
          <a:p>
            <a:pPr marL="285750" indent="-285750">
              <a:buFont typeface="Arial" panose="020B0604020202020204" pitchFamily="34" charset="0"/>
              <a:buChar char="•"/>
            </a:pPr>
            <a:r>
              <a:rPr lang="en-US" dirty="0">
                <a:solidFill>
                  <a:srgbClr val="006673"/>
                </a:solidFill>
              </a:rPr>
              <a:t>Task 1: Work in pairs. answer these questions. (p. 113)</a:t>
            </a:r>
            <a:endParaRPr lang="en-GB" dirty="0">
              <a:solidFill>
                <a:srgbClr val="006673"/>
              </a:solidFill>
            </a:endParaRPr>
          </a:p>
        </p:txBody>
      </p:sp>
      <p:sp>
        <p:nvSpPr>
          <p:cNvPr id="27" name="Rectangle 26"/>
          <p:cNvSpPr/>
          <p:nvPr/>
        </p:nvSpPr>
        <p:spPr>
          <a:xfrm>
            <a:off x="5715417" y="3034140"/>
            <a:ext cx="5749789" cy="1687127"/>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2: Read the brochures below. Then work in pairs to solve the crossword using words from the brochures. (p. 113)</a:t>
            </a:r>
          </a:p>
          <a:p>
            <a:pPr marL="285750" indent="-285750">
              <a:buFont typeface="Arial" panose="020B0604020202020204" pitchFamily="34" charset="0"/>
              <a:buChar char="•"/>
            </a:pPr>
            <a:r>
              <a:rPr lang="en-US" dirty="0">
                <a:solidFill>
                  <a:srgbClr val="006673"/>
                </a:solidFill>
              </a:rPr>
              <a:t>Task 3: Which tour does each statement below talk about? Write a, b, c or d. (p. 113)</a:t>
            </a:r>
          </a:p>
        </p:txBody>
      </p:sp>
      <p:cxnSp>
        <p:nvCxnSpPr>
          <p:cNvPr id="28" name="Curved Connector 27"/>
          <p:cNvCxnSpPr/>
          <p:nvPr/>
        </p:nvCxnSpPr>
        <p:spPr>
          <a:xfrm>
            <a:off x="2705466" y="1390506"/>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p:nvPr/>
        </p:nvCxnSpPr>
        <p:spPr>
          <a:xfrm rot="10800000" flipV="1">
            <a:off x="1796918" y="2308812"/>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p:nvPr/>
        </p:nvCxnSpPr>
        <p:spPr>
          <a:xfrm>
            <a:off x="2713271" y="3685917"/>
            <a:ext cx="513299" cy="113651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300546" y="4822428"/>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POST-READING</a:t>
            </a:r>
            <a:endParaRPr lang="en-GB" b="1" dirty="0">
              <a:solidFill>
                <a:srgbClr val="006673"/>
              </a:solidFill>
            </a:endParaRPr>
          </a:p>
        </p:txBody>
      </p:sp>
      <p:sp>
        <p:nvSpPr>
          <p:cNvPr id="32" name="Rectangle 31"/>
          <p:cNvSpPr/>
          <p:nvPr/>
        </p:nvSpPr>
        <p:spPr>
          <a:xfrm>
            <a:off x="5715417" y="5849265"/>
            <a:ext cx="5749788"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Homework</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sp>
        <p:nvSpPr>
          <p:cNvPr id="33" name="Rounded Rectangle 32">
            <a:extLst>
              <a:ext uri="{FF2B5EF4-FFF2-40B4-BE49-F238E27FC236}">
                <a16:creationId xmlns:a16="http://schemas.microsoft.com/office/drawing/2014/main" id="{55B30C1C-7CD2-F645-AD2A-20422A87673D}"/>
              </a:ext>
            </a:extLst>
          </p:cNvPr>
          <p:cNvSpPr/>
          <p:nvPr/>
        </p:nvSpPr>
        <p:spPr>
          <a:xfrm>
            <a:off x="717836" y="611693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cxnSp>
        <p:nvCxnSpPr>
          <p:cNvPr id="34" name="Curved Connector 33">
            <a:extLst>
              <a:ext uri="{FF2B5EF4-FFF2-40B4-BE49-F238E27FC236}">
                <a16:creationId xmlns:a16="http://schemas.microsoft.com/office/drawing/2014/main" id="{F776CBCD-5166-BE40-9B1D-2FA55B23F426}"/>
              </a:ext>
            </a:extLst>
          </p:cNvPr>
          <p:cNvCxnSpPr>
            <a:cxnSpLocks/>
            <a:stCxn id="31" idx="1"/>
          </p:cNvCxnSpPr>
          <p:nvPr/>
        </p:nvCxnSpPr>
        <p:spPr>
          <a:xfrm rot="10800000" flipV="1">
            <a:off x="1752216" y="5155503"/>
            <a:ext cx="548330" cy="961428"/>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5" name="Rectangle 34">
            <a:extLst>
              <a:ext uri="{FF2B5EF4-FFF2-40B4-BE49-F238E27FC236}">
                <a16:creationId xmlns:a16="http://schemas.microsoft.com/office/drawing/2014/main" id="{ECAF6456-892F-7644-9C00-B5F5D84C266E}"/>
              </a:ext>
            </a:extLst>
          </p:cNvPr>
          <p:cNvSpPr/>
          <p:nvPr/>
        </p:nvSpPr>
        <p:spPr>
          <a:xfrm>
            <a:off x="5715417" y="4925595"/>
            <a:ext cx="5749788"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4: Work in groups. Think of new ideas for making one of the tours better for the environment. (p. 114)</a:t>
            </a:r>
            <a:endParaRPr lang="en-VN" dirty="0">
              <a:solidFill>
                <a:srgbClr val="006673"/>
              </a:solidFill>
            </a:endParaRPr>
          </a:p>
        </p:txBody>
      </p:sp>
    </p:spTree>
    <p:extLst>
      <p:ext uri="{BB962C8B-B14F-4D97-AF65-F5344CB8AC3E}">
        <p14:creationId xmlns:p14="http://schemas.microsoft.com/office/powerpoint/2010/main" val="401258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8" name="Rounded Rectangle 7"/>
          <p:cNvSpPr/>
          <p:nvPr/>
        </p:nvSpPr>
        <p:spPr>
          <a:xfrm>
            <a:off x="702927" y="110763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33099" y="1039279"/>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
        <p:nvSpPr>
          <p:cNvPr id="2" name="Rectangle 1"/>
          <p:cNvSpPr/>
          <p:nvPr/>
        </p:nvSpPr>
        <p:spPr>
          <a:xfrm>
            <a:off x="1358390" y="1107630"/>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Wrap-up</a:t>
            </a:r>
          </a:p>
        </p:txBody>
      </p:sp>
      <p:sp>
        <p:nvSpPr>
          <p:cNvPr id="12" name="TextBox 11">
            <a:extLst>
              <a:ext uri="{FF2B5EF4-FFF2-40B4-BE49-F238E27FC236}">
                <a16:creationId xmlns:a16="http://schemas.microsoft.com/office/drawing/2014/main" id="{8A4690D4-BED2-4414-A159-D786E74D1CDB}"/>
              </a:ext>
            </a:extLst>
          </p:cNvPr>
          <p:cNvSpPr txBox="1"/>
          <p:nvPr/>
        </p:nvSpPr>
        <p:spPr>
          <a:xfrm>
            <a:off x="1803959" y="2721114"/>
            <a:ext cx="8584082" cy="1077218"/>
          </a:xfrm>
          <a:prstGeom prst="rect">
            <a:avLst/>
          </a:prstGeom>
          <a:noFill/>
        </p:spPr>
        <p:txBody>
          <a:bodyPr wrap="square">
            <a:spAutoFit/>
          </a:bodyPr>
          <a:lstStyle/>
          <a:p>
            <a:pPr marL="457200" indent="-457200">
              <a:buFont typeface="Courier New" panose="02070309020205020404" pitchFamily="49" charset="0"/>
              <a:buChar char="o"/>
            </a:pPr>
            <a:r>
              <a:rPr lang="en-US" sz="3200" dirty="0"/>
              <a:t>Develop reading skill for specific information in a brochure about ecotours.</a:t>
            </a:r>
            <a:endParaRPr lang="en-US" sz="4400" dirty="0"/>
          </a:p>
        </p:txBody>
      </p:sp>
    </p:spTree>
    <p:extLst>
      <p:ext uri="{BB962C8B-B14F-4D97-AF65-F5344CB8AC3E}">
        <p14:creationId xmlns:p14="http://schemas.microsoft.com/office/powerpoint/2010/main" val="3305870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8A4690D4-BED2-4414-A159-D786E74D1CDB}"/>
              </a:ext>
            </a:extLst>
          </p:cNvPr>
          <p:cNvSpPr txBox="1"/>
          <p:nvPr/>
        </p:nvSpPr>
        <p:spPr>
          <a:xfrm>
            <a:off x="1803959" y="2493661"/>
            <a:ext cx="8584082" cy="1924181"/>
          </a:xfrm>
          <a:prstGeom prst="rect">
            <a:avLst/>
          </a:prstGeom>
          <a:noFill/>
        </p:spPr>
        <p:txBody>
          <a:bodyPr wrap="square">
            <a:spAutoFit/>
          </a:bodyPr>
          <a:lstStyle/>
          <a:p>
            <a:pPr marL="342900" indent="-342900">
              <a:lnSpc>
                <a:spcPct val="200000"/>
              </a:lnSpc>
              <a:buAutoNum type="arabicPeriod"/>
            </a:pPr>
            <a:r>
              <a:rPr lang="en-GB" sz="3200" dirty="0"/>
              <a:t>Prepare for the next lesson: Unit 10: Speaking</a:t>
            </a:r>
            <a:r>
              <a:rPr lang="en-VN" sz="3200" dirty="0"/>
              <a:t> </a:t>
            </a:r>
          </a:p>
          <a:p>
            <a:pPr>
              <a:lnSpc>
                <a:spcPct val="200000"/>
              </a:lnSpc>
            </a:pPr>
            <a:r>
              <a:rPr lang="en-US" sz="3200" dirty="0"/>
              <a:t>2. Do exercises in the workbook</a:t>
            </a:r>
          </a:p>
        </p:txBody>
      </p:sp>
      <p:sp>
        <p:nvSpPr>
          <p:cNvPr id="8" name="Rounded Rectangle 7"/>
          <p:cNvSpPr/>
          <p:nvPr/>
        </p:nvSpPr>
        <p:spPr>
          <a:xfrm>
            <a:off x="743871" y="111311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74043" y="101746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2" name="Rectangle 11"/>
          <p:cNvSpPr/>
          <p:nvPr/>
        </p:nvSpPr>
        <p:spPr>
          <a:xfrm>
            <a:off x="1399333" y="1093512"/>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Homework</a:t>
            </a:r>
          </a:p>
        </p:txBody>
      </p:sp>
      <p:pic>
        <p:nvPicPr>
          <p:cNvPr id="10" name="Picture 9">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3054224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Content Placeholder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6792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5" name="TextBox 4">
            <a:extLst>
              <a:ext uri="{FF2B5EF4-FFF2-40B4-BE49-F238E27FC236}">
                <a16:creationId xmlns:a16="http://schemas.microsoft.com/office/drawing/2014/main" id="{35DF77EB-655D-46EF-9E8B-FA2AF8707694}"/>
              </a:ext>
            </a:extLst>
          </p:cNvPr>
          <p:cNvSpPr txBox="1"/>
          <p:nvPr/>
        </p:nvSpPr>
        <p:spPr>
          <a:xfrm>
            <a:off x="2167672" y="347869"/>
            <a:ext cx="1267591"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843380" y="627920"/>
            <a:ext cx="495893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Family Life</a:t>
            </a:r>
          </a:p>
        </p:txBody>
      </p:sp>
      <p:grpSp>
        <p:nvGrpSpPr>
          <p:cNvPr id="13" name="Group 12"/>
          <p:cNvGrpSpPr/>
          <p:nvPr/>
        </p:nvGrpSpPr>
        <p:grpSpPr>
          <a:xfrm>
            <a:off x="1119197" y="265737"/>
            <a:ext cx="6513725" cy="1548490"/>
            <a:chOff x="144635" y="1191561"/>
            <a:chExt cx="5167790" cy="1145834"/>
          </a:xfrm>
        </p:grpSpPr>
        <p:sp>
          <p:nvSpPr>
            <p:cNvPr id="14" name="Rounded Rectangle 13"/>
            <p:cNvSpPr/>
            <p:nvPr/>
          </p:nvSpPr>
          <p:spPr>
            <a:xfrm>
              <a:off x="479471" y="1496280"/>
              <a:ext cx="4832954" cy="647205"/>
            </a:xfrm>
            <a:prstGeom prst="roundRect">
              <a:avLst>
                <a:gd name="adj" fmla="val 42661"/>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76664" y="1519800"/>
              <a:ext cx="3741812" cy="569362"/>
            </a:xfrm>
            <a:prstGeom prst="rect">
              <a:avLst/>
            </a:prstGeom>
            <a:noFill/>
          </p:spPr>
          <p:txBody>
            <a:bodyPr wrap="square" rtlCol="0">
              <a:spAutoFit/>
            </a:bodyPr>
            <a:lstStyle/>
            <a:p>
              <a:r>
                <a:rPr lang="en-US" sz="4400" b="1" dirty="0">
                  <a:solidFill>
                    <a:schemeClr val="bg1"/>
                  </a:solidFill>
                  <a:latin typeface="UTM Facebook K&amp;T" panose="02040603050506020204" pitchFamily="18" charset="0"/>
                </a:rPr>
                <a:t>OBJECTIVES</a:t>
              </a:r>
            </a:p>
          </p:txBody>
        </p:sp>
        <p:pic>
          <p:nvPicPr>
            <p:cNvPr id="1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635" y="1191561"/>
              <a:ext cx="1096339" cy="114583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119197" y="2524837"/>
            <a:ext cx="9403898" cy="954107"/>
          </a:xfrm>
          <a:prstGeom prst="rect">
            <a:avLst/>
          </a:prstGeom>
          <a:noFill/>
        </p:spPr>
        <p:txBody>
          <a:bodyPr wrap="square" rtlCol="0">
            <a:spAutoFit/>
          </a:bodyPr>
          <a:lstStyle/>
          <a:p>
            <a:pPr marL="457200" indent="-457200">
              <a:buFont typeface="Courier New" panose="02070309020205020404" pitchFamily="49" charset="0"/>
              <a:buChar char="o"/>
            </a:pPr>
            <a:r>
              <a:rPr lang="en-US" sz="2800" dirty="0"/>
              <a:t>Develop reading skill for specific information in a brochure about ecotours.</a:t>
            </a:r>
            <a:endParaRPr lang="en-US" sz="4000" dirty="0"/>
          </a:p>
        </p:txBody>
      </p:sp>
    </p:spTree>
    <p:extLst>
      <p:ext uri="{BB962C8B-B14F-4D97-AF65-F5344CB8AC3E}">
        <p14:creationId xmlns:p14="http://schemas.microsoft.com/office/powerpoint/2010/main" val="2887188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5271218" y="218823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798282" y="1147821"/>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416680" y="200851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4" name="Rounded Rectangle 23"/>
          <p:cNvSpPr/>
          <p:nvPr/>
        </p:nvSpPr>
        <p:spPr>
          <a:xfrm>
            <a:off x="762538" y="3299125"/>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WHILE-READING</a:t>
            </a:r>
            <a:endParaRPr lang="en-GB" b="1" dirty="0">
              <a:solidFill>
                <a:srgbClr val="006673"/>
              </a:solidFill>
            </a:endParaRPr>
          </a:p>
        </p:txBody>
      </p:sp>
      <p:sp>
        <p:nvSpPr>
          <p:cNvPr id="25" name="Rectangle 24"/>
          <p:cNvSpPr/>
          <p:nvPr/>
        </p:nvSpPr>
        <p:spPr>
          <a:xfrm>
            <a:off x="5715417" y="1110010"/>
            <a:ext cx="571404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Name the tours</a:t>
            </a:r>
            <a:endParaRPr lang="en-GB" dirty="0">
              <a:solidFill>
                <a:srgbClr val="006673"/>
              </a:solidFill>
            </a:endParaRPr>
          </a:p>
        </p:txBody>
      </p:sp>
      <p:sp>
        <p:nvSpPr>
          <p:cNvPr id="26" name="Rectangle 25"/>
          <p:cNvSpPr/>
          <p:nvPr/>
        </p:nvSpPr>
        <p:spPr>
          <a:xfrm>
            <a:off x="5715417" y="1941905"/>
            <a:ext cx="5714045" cy="84871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b="1" dirty="0">
                <a:solidFill>
                  <a:srgbClr val="006673"/>
                </a:solidFill>
              </a:rPr>
              <a:t>Vocabulary</a:t>
            </a:r>
            <a:endParaRPr lang="en-US" b="1" dirty="0">
              <a:solidFill>
                <a:srgbClr val="006673"/>
              </a:solidFill>
            </a:endParaRPr>
          </a:p>
          <a:p>
            <a:pPr marL="285750" indent="-285750">
              <a:buFont typeface="Arial" panose="020B0604020202020204" pitchFamily="34" charset="0"/>
              <a:buChar char="•"/>
            </a:pPr>
            <a:r>
              <a:rPr lang="en-US" dirty="0">
                <a:solidFill>
                  <a:srgbClr val="006673"/>
                </a:solidFill>
              </a:rPr>
              <a:t>Task 1: Work in pairs. answer these questions. (p. 113)</a:t>
            </a:r>
            <a:endParaRPr lang="en-GB" dirty="0">
              <a:solidFill>
                <a:srgbClr val="006673"/>
              </a:solidFill>
            </a:endParaRPr>
          </a:p>
        </p:txBody>
      </p:sp>
      <p:sp>
        <p:nvSpPr>
          <p:cNvPr id="27" name="Rectangle 26"/>
          <p:cNvSpPr/>
          <p:nvPr/>
        </p:nvSpPr>
        <p:spPr>
          <a:xfrm>
            <a:off x="5715417" y="3034140"/>
            <a:ext cx="5749789" cy="1687127"/>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2: Read the brochures below. Then work in pairs to solve the crossword using words from the brochures. (p. 113)</a:t>
            </a:r>
          </a:p>
          <a:p>
            <a:pPr marL="285750" indent="-285750">
              <a:buFont typeface="Arial" panose="020B0604020202020204" pitchFamily="34" charset="0"/>
              <a:buChar char="•"/>
            </a:pPr>
            <a:r>
              <a:rPr lang="en-US" dirty="0">
                <a:solidFill>
                  <a:srgbClr val="006673"/>
                </a:solidFill>
              </a:rPr>
              <a:t>Task 3: Which tour does each statement below talk about? Write a, b, c or d. (p. 113)</a:t>
            </a:r>
          </a:p>
        </p:txBody>
      </p:sp>
      <p:cxnSp>
        <p:nvCxnSpPr>
          <p:cNvPr id="28" name="Curved Connector 27"/>
          <p:cNvCxnSpPr/>
          <p:nvPr/>
        </p:nvCxnSpPr>
        <p:spPr>
          <a:xfrm>
            <a:off x="2705466" y="1390506"/>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p:nvPr/>
        </p:nvCxnSpPr>
        <p:spPr>
          <a:xfrm rot="10800000" flipV="1">
            <a:off x="1796918" y="2308812"/>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p:nvPr/>
        </p:nvCxnSpPr>
        <p:spPr>
          <a:xfrm>
            <a:off x="2713271" y="3685917"/>
            <a:ext cx="513299" cy="113651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300546" y="4822428"/>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POST-READING</a:t>
            </a:r>
            <a:endParaRPr lang="en-GB" b="1" dirty="0">
              <a:solidFill>
                <a:srgbClr val="006673"/>
              </a:solidFill>
            </a:endParaRPr>
          </a:p>
        </p:txBody>
      </p:sp>
      <p:sp>
        <p:nvSpPr>
          <p:cNvPr id="32" name="Rectangle 31"/>
          <p:cNvSpPr/>
          <p:nvPr/>
        </p:nvSpPr>
        <p:spPr>
          <a:xfrm>
            <a:off x="5715417" y="5849265"/>
            <a:ext cx="5749788"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Homework</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sp>
        <p:nvSpPr>
          <p:cNvPr id="33" name="Rounded Rectangle 32">
            <a:extLst>
              <a:ext uri="{FF2B5EF4-FFF2-40B4-BE49-F238E27FC236}">
                <a16:creationId xmlns:a16="http://schemas.microsoft.com/office/drawing/2014/main" id="{55B30C1C-7CD2-F645-AD2A-20422A87673D}"/>
              </a:ext>
            </a:extLst>
          </p:cNvPr>
          <p:cNvSpPr/>
          <p:nvPr/>
        </p:nvSpPr>
        <p:spPr>
          <a:xfrm>
            <a:off x="717836" y="611693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cxnSp>
        <p:nvCxnSpPr>
          <p:cNvPr id="34" name="Curved Connector 33">
            <a:extLst>
              <a:ext uri="{FF2B5EF4-FFF2-40B4-BE49-F238E27FC236}">
                <a16:creationId xmlns:a16="http://schemas.microsoft.com/office/drawing/2014/main" id="{F776CBCD-5166-BE40-9B1D-2FA55B23F426}"/>
              </a:ext>
            </a:extLst>
          </p:cNvPr>
          <p:cNvCxnSpPr>
            <a:cxnSpLocks/>
            <a:stCxn id="31" idx="1"/>
          </p:cNvCxnSpPr>
          <p:nvPr/>
        </p:nvCxnSpPr>
        <p:spPr>
          <a:xfrm rot="10800000" flipV="1">
            <a:off x="1752216" y="5155503"/>
            <a:ext cx="548330" cy="961428"/>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5" name="Rectangle 34">
            <a:extLst>
              <a:ext uri="{FF2B5EF4-FFF2-40B4-BE49-F238E27FC236}">
                <a16:creationId xmlns:a16="http://schemas.microsoft.com/office/drawing/2014/main" id="{ECAF6456-892F-7644-9C00-B5F5D84C266E}"/>
              </a:ext>
            </a:extLst>
          </p:cNvPr>
          <p:cNvSpPr/>
          <p:nvPr/>
        </p:nvSpPr>
        <p:spPr>
          <a:xfrm>
            <a:off x="5715417" y="4925595"/>
            <a:ext cx="5749788"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4: Work in groups. Think of new ideas for making one of the tours better for the environment. (p. 114)</a:t>
            </a:r>
            <a:endParaRPr lang="en-VN" dirty="0">
              <a:solidFill>
                <a:srgbClr val="006673"/>
              </a:solidFill>
            </a:endParaRPr>
          </a:p>
        </p:txBody>
      </p:sp>
    </p:spTree>
    <p:extLst>
      <p:ext uri="{BB962C8B-B14F-4D97-AF65-F5344CB8AC3E}">
        <p14:creationId xmlns:p14="http://schemas.microsoft.com/office/powerpoint/2010/main" val="383414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5271218" y="218823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798282" y="1147821"/>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5" name="Rectangle 24"/>
          <p:cNvSpPr/>
          <p:nvPr/>
        </p:nvSpPr>
        <p:spPr>
          <a:xfrm>
            <a:off x="5715417" y="1110010"/>
            <a:ext cx="571404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Name the tours</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pic>
        <p:nvPicPr>
          <p:cNvPr id="1026" name="Picture 2" descr="Ecotourism Images, Stock Photos &amp; Vectors | Shutterstock">
            <a:extLst>
              <a:ext uri="{FF2B5EF4-FFF2-40B4-BE49-F238E27FC236}">
                <a16:creationId xmlns:a16="http://schemas.microsoft.com/office/drawing/2014/main" id="{4F7BCFFC-0289-B26B-A7AC-AD9782E126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672"/>
          <a:stretch/>
        </p:blipFill>
        <p:spPr bwMode="auto">
          <a:xfrm>
            <a:off x="1345202" y="2093408"/>
            <a:ext cx="9501595" cy="4104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843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C28E4E-3AD4-F3D2-93AA-6E582EA826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5" name="TextBox 4">
            <a:extLst>
              <a:ext uri="{FF2B5EF4-FFF2-40B4-BE49-F238E27FC236}">
                <a16:creationId xmlns:a16="http://schemas.microsoft.com/office/drawing/2014/main" id="{EFE70228-D84B-B6AC-5BC1-71F80A6D8294}"/>
              </a:ext>
            </a:extLst>
          </p:cNvPr>
          <p:cNvSpPr txBox="1"/>
          <p:nvPr/>
        </p:nvSpPr>
        <p:spPr>
          <a:xfrm>
            <a:off x="746747" y="7222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pic>
        <p:nvPicPr>
          <p:cNvPr id="6" name="Picture 5">
            <a:extLst>
              <a:ext uri="{FF2B5EF4-FFF2-40B4-BE49-F238E27FC236}">
                <a16:creationId xmlns:a16="http://schemas.microsoft.com/office/drawing/2014/main" id="{3DC849C9-E07A-C89C-CEEE-DC77B223A49C}"/>
              </a:ext>
            </a:extLst>
          </p:cNvPr>
          <p:cNvPicPr>
            <a:picLocks noChangeAspect="1"/>
          </p:cNvPicPr>
          <p:nvPr/>
        </p:nvPicPr>
        <p:blipFill>
          <a:blip r:embed="rId3"/>
          <a:stretch>
            <a:fillRect/>
          </a:stretch>
        </p:blipFill>
        <p:spPr>
          <a:xfrm>
            <a:off x="856736" y="1123564"/>
            <a:ext cx="4433051" cy="2954949"/>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6A438177-5BD0-7972-4A9B-211B209DD58D}"/>
              </a:ext>
            </a:extLst>
          </p:cNvPr>
          <p:cNvPicPr>
            <a:picLocks noChangeAspect="1"/>
          </p:cNvPicPr>
          <p:nvPr/>
        </p:nvPicPr>
        <p:blipFill>
          <a:blip r:embed="rId4"/>
          <a:stretch>
            <a:fillRect/>
          </a:stretch>
        </p:blipFill>
        <p:spPr>
          <a:xfrm>
            <a:off x="6573582" y="2601039"/>
            <a:ext cx="4619394" cy="2954948"/>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4FB9717B-0ABC-3D24-6296-7EC72EC4D9F0}"/>
              </a:ext>
            </a:extLst>
          </p:cNvPr>
          <p:cNvSpPr txBox="1"/>
          <p:nvPr/>
        </p:nvSpPr>
        <p:spPr>
          <a:xfrm>
            <a:off x="2191110" y="4464150"/>
            <a:ext cx="2628181" cy="523220"/>
          </a:xfrm>
          <a:prstGeom prst="rect">
            <a:avLst/>
          </a:prstGeom>
          <a:noFill/>
        </p:spPr>
        <p:txBody>
          <a:bodyPr wrap="square">
            <a:spAutoFit/>
          </a:bodyPr>
          <a:lstStyle/>
          <a:p>
            <a:r>
              <a:rPr lang="en-GB" sz="2800" b="1" dirty="0">
                <a:solidFill>
                  <a:schemeClr val="accent2">
                    <a:lumMod val="75000"/>
                  </a:schemeClr>
                </a:solidFill>
                <a:effectLst/>
                <a:latin typeface="Times" panose="02020603050405020304" pitchFamily="18" charset="0"/>
                <a:ea typeface="Times New Roman" panose="02020603050405020304" pitchFamily="18" charset="0"/>
                <a:cs typeface="Cambria" panose="02040503050406030204" pitchFamily="18" charset="0"/>
              </a:rPr>
              <a:t>Reef Tour</a:t>
            </a:r>
            <a:endParaRPr lang="en-US" sz="2800" dirty="0">
              <a:solidFill>
                <a:schemeClr val="accent2">
                  <a:lumMod val="75000"/>
                </a:schemeClr>
              </a:solidFill>
            </a:endParaRPr>
          </a:p>
        </p:txBody>
      </p:sp>
      <p:sp>
        <p:nvSpPr>
          <p:cNvPr id="17" name="TextBox 16">
            <a:extLst>
              <a:ext uri="{FF2B5EF4-FFF2-40B4-BE49-F238E27FC236}">
                <a16:creationId xmlns:a16="http://schemas.microsoft.com/office/drawing/2014/main" id="{E25029BD-F923-8109-52B6-58B63396A01F}"/>
              </a:ext>
            </a:extLst>
          </p:cNvPr>
          <p:cNvSpPr txBox="1"/>
          <p:nvPr/>
        </p:nvSpPr>
        <p:spPr>
          <a:xfrm>
            <a:off x="8068574" y="5919960"/>
            <a:ext cx="3048000" cy="523220"/>
          </a:xfrm>
          <a:prstGeom prst="rect">
            <a:avLst/>
          </a:prstGeom>
          <a:noFill/>
        </p:spPr>
        <p:txBody>
          <a:bodyPr wrap="square">
            <a:spAutoFit/>
          </a:bodyPr>
          <a:lstStyle/>
          <a:p>
            <a:r>
              <a:rPr lang="en-GB" sz="2800" b="1" dirty="0">
                <a:solidFill>
                  <a:schemeClr val="accent2">
                    <a:lumMod val="75000"/>
                  </a:schemeClr>
                </a:solidFill>
                <a:effectLst/>
                <a:latin typeface="Times" panose="02020603050405020304" pitchFamily="18" charset="0"/>
                <a:ea typeface="Times New Roman" panose="02020603050405020304" pitchFamily="18" charset="0"/>
                <a:cs typeface="Cambria" panose="02040503050406030204" pitchFamily="18" charset="0"/>
              </a:rPr>
              <a:t>Trekking Tour</a:t>
            </a:r>
            <a:endParaRPr lang="en-US" sz="2800" dirty="0">
              <a:solidFill>
                <a:schemeClr val="accent2">
                  <a:lumMod val="75000"/>
                </a:schemeClr>
              </a:solidFill>
            </a:endParaRPr>
          </a:p>
        </p:txBody>
      </p:sp>
    </p:spTree>
    <p:extLst>
      <p:ext uri="{BB962C8B-B14F-4D97-AF65-F5344CB8AC3E}">
        <p14:creationId xmlns:p14="http://schemas.microsoft.com/office/powerpoint/2010/main" val="129831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C28E4E-3AD4-F3D2-93AA-6E582EA826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5" name="TextBox 4">
            <a:extLst>
              <a:ext uri="{FF2B5EF4-FFF2-40B4-BE49-F238E27FC236}">
                <a16:creationId xmlns:a16="http://schemas.microsoft.com/office/drawing/2014/main" id="{EFE70228-D84B-B6AC-5BC1-71F80A6D8294}"/>
              </a:ext>
            </a:extLst>
          </p:cNvPr>
          <p:cNvSpPr txBox="1"/>
          <p:nvPr/>
        </p:nvSpPr>
        <p:spPr>
          <a:xfrm>
            <a:off x="746747" y="7222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5" name="TextBox 14">
            <a:extLst>
              <a:ext uri="{FF2B5EF4-FFF2-40B4-BE49-F238E27FC236}">
                <a16:creationId xmlns:a16="http://schemas.microsoft.com/office/drawing/2014/main" id="{4FB9717B-0ABC-3D24-6296-7EC72EC4D9F0}"/>
              </a:ext>
            </a:extLst>
          </p:cNvPr>
          <p:cNvSpPr txBox="1"/>
          <p:nvPr/>
        </p:nvSpPr>
        <p:spPr>
          <a:xfrm>
            <a:off x="1570008" y="4464150"/>
            <a:ext cx="3249283" cy="523220"/>
          </a:xfrm>
          <a:prstGeom prst="rect">
            <a:avLst/>
          </a:prstGeom>
          <a:noFill/>
        </p:spPr>
        <p:txBody>
          <a:bodyPr wrap="square">
            <a:spAutoFit/>
          </a:bodyPr>
          <a:lstStyle/>
          <a:p>
            <a:r>
              <a:rPr lang="en-GB" sz="2800" b="1" dirty="0">
                <a:solidFill>
                  <a:schemeClr val="accent2">
                    <a:lumMod val="75000"/>
                  </a:schemeClr>
                </a:solidFill>
                <a:effectLst/>
                <a:latin typeface="Times" panose="02020603050405020304" pitchFamily="18" charset="0"/>
                <a:ea typeface="Times New Roman" panose="02020603050405020304" pitchFamily="18" charset="0"/>
                <a:cs typeface="Cambria" panose="02040503050406030204" pitchFamily="18" charset="0"/>
              </a:rPr>
              <a:t>National Park Tour</a:t>
            </a:r>
            <a:endParaRPr lang="en-US" sz="2800" dirty="0">
              <a:solidFill>
                <a:schemeClr val="accent2">
                  <a:lumMod val="75000"/>
                </a:schemeClr>
              </a:solidFill>
            </a:endParaRPr>
          </a:p>
        </p:txBody>
      </p:sp>
      <p:sp>
        <p:nvSpPr>
          <p:cNvPr id="17" name="TextBox 16">
            <a:extLst>
              <a:ext uri="{FF2B5EF4-FFF2-40B4-BE49-F238E27FC236}">
                <a16:creationId xmlns:a16="http://schemas.microsoft.com/office/drawing/2014/main" id="{E25029BD-F923-8109-52B6-58B63396A01F}"/>
              </a:ext>
            </a:extLst>
          </p:cNvPr>
          <p:cNvSpPr txBox="1"/>
          <p:nvPr/>
        </p:nvSpPr>
        <p:spPr>
          <a:xfrm>
            <a:off x="7378460" y="5983221"/>
            <a:ext cx="3565585" cy="523220"/>
          </a:xfrm>
          <a:prstGeom prst="rect">
            <a:avLst/>
          </a:prstGeom>
          <a:noFill/>
        </p:spPr>
        <p:txBody>
          <a:bodyPr wrap="square">
            <a:spAutoFit/>
          </a:bodyPr>
          <a:lstStyle/>
          <a:p>
            <a:r>
              <a:rPr lang="en-GB" sz="2800" b="1" dirty="0">
                <a:solidFill>
                  <a:schemeClr val="accent2">
                    <a:lumMod val="75000"/>
                  </a:schemeClr>
                </a:solidFill>
                <a:latin typeface="Times" panose="02020603050405020304" pitchFamily="18" charset="0"/>
              </a:rPr>
              <a:t>Whale-watching Tour</a:t>
            </a:r>
            <a:endParaRPr lang="en-US" sz="2800" dirty="0">
              <a:solidFill>
                <a:schemeClr val="accent2">
                  <a:lumMod val="75000"/>
                </a:schemeClr>
              </a:solidFill>
            </a:endParaRPr>
          </a:p>
        </p:txBody>
      </p:sp>
      <p:pic>
        <p:nvPicPr>
          <p:cNvPr id="8" name="Picture 7">
            <a:extLst>
              <a:ext uri="{FF2B5EF4-FFF2-40B4-BE49-F238E27FC236}">
                <a16:creationId xmlns:a16="http://schemas.microsoft.com/office/drawing/2014/main" id="{7CC35633-9750-645B-4ADE-32E83A7B811A}"/>
              </a:ext>
            </a:extLst>
          </p:cNvPr>
          <p:cNvPicPr>
            <a:picLocks noChangeAspect="1"/>
          </p:cNvPicPr>
          <p:nvPr/>
        </p:nvPicPr>
        <p:blipFill>
          <a:blip r:embed="rId3"/>
          <a:stretch>
            <a:fillRect/>
          </a:stretch>
        </p:blipFill>
        <p:spPr>
          <a:xfrm>
            <a:off x="1171882" y="1248110"/>
            <a:ext cx="4424959" cy="2928263"/>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E4C22B74-CF7E-C034-A5DC-818722585F2D}"/>
              </a:ext>
            </a:extLst>
          </p:cNvPr>
          <p:cNvPicPr>
            <a:picLocks noChangeAspect="1"/>
          </p:cNvPicPr>
          <p:nvPr/>
        </p:nvPicPr>
        <p:blipFill>
          <a:blip r:embed="rId4"/>
          <a:stretch>
            <a:fillRect/>
          </a:stretch>
        </p:blipFill>
        <p:spPr>
          <a:xfrm>
            <a:off x="6773111" y="2712241"/>
            <a:ext cx="4561998" cy="30409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1897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5271218" y="218823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798282" y="1147821"/>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416680" y="200851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5" name="Rectangle 24"/>
          <p:cNvSpPr/>
          <p:nvPr/>
        </p:nvSpPr>
        <p:spPr>
          <a:xfrm>
            <a:off x="5715417" y="1110010"/>
            <a:ext cx="571404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Name the tours</a:t>
            </a:r>
            <a:endParaRPr lang="en-GB" dirty="0">
              <a:solidFill>
                <a:srgbClr val="006673"/>
              </a:solidFill>
            </a:endParaRPr>
          </a:p>
        </p:txBody>
      </p:sp>
      <p:sp>
        <p:nvSpPr>
          <p:cNvPr id="26" name="Rectangle 25"/>
          <p:cNvSpPr/>
          <p:nvPr/>
        </p:nvSpPr>
        <p:spPr>
          <a:xfrm>
            <a:off x="5715417" y="1941905"/>
            <a:ext cx="5714045" cy="84871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b="1" dirty="0">
                <a:solidFill>
                  <a:srgbClr val="006673"/>
                </a:solidFill>
              </a:rPr>
              <a:t>Vocabulary</a:t>
            </a:r>
            <a:endParaRPr lang="en-US" b="1" dirty="0">
              <a:solidFill>
                <a:srgbClr val="006673"/>
              </a:solidFill>
            </a:endParaRPr>
          </a:p>
          <a:p>
            <a:pPr marL="285750" indent="-285750">
              <a:buFont typeface="Arial" panose="020B0604020202020204" pitchFamily="34" charset="0"/>
              <a:buChar char="•"/>
            </a:pPr>
            <a:r>
              <a:rPr lang="en-US" dirty="0">
                <a:solidFill>
                  <a:srgbClr val="006673"/>
                </a:solidFill>
              </a:rPr>
              <a:t>Task 1: Work in pairs. answer these questions. (p. 113)</a:t>
            </a:r>
            <a:endParaRPr lang="en-GB" dirty="0">
              <a:solidFill>
                <a:srgbClr val="006673"/>
              </a:solidFill>
            </a:endParaRPr>
          </a:p>
        </p:txBody>
      </p:sp>
      <p:cxnSp>
        <p:nvCxnSpPr>
          <p:cNvPr id="28" name="Curved Connector 27"/>
          <p:cNvCxnSpPr/>
          <p:nvPr/>
        </p:nvCxnSpPr>
        <p:spPr>
          <a:xfrm>
            <a:off x="2705466" y="1390506"/>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spTree>
    <p:extLst>
      <p:ext uri="{BB962C8B-B14F-4D97-AF65-F5344CB8AC3E}">
        <p14:creationId xmlns:p14="http://schemas.microsoft.com/office/powerpoint/2010/main" val="3567820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337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sp>
        <p:nvSpPr>
          <p:cNvPr id="7" name="Google Shape;1881;p31"/>
          <p:cNvSpPr txBox="1">
            <a:spLocks/>
          </p:cNvSpPr>
          <p:nvPr/>
        </p:nvSpPr>
        <p:spPr>
          <a:xfrm>
            <a:off x="1378085" y="1577676"/>
            <a:ext cx="5231128" cy="134938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dirty="0">
                <a:solidFill>
                  <a:srgbClr val="F26532"/>
                </a:solidFill>
              </a:rPr>
              <a:t>p</a:t>
            </a:r>
            <a:r>
              <a:rPr lang="vi-VN" sz="5400" b="1" dirty="0">
                <a:solidFill>
                  <a:srgbClr val="F26532"/>
                </a:solidFill>
              </a:rPr>
              <a:t>rotect</a:t>
            </a:r>
            <a:r>
              <a:rPr lang="en-US" sz="5400" b="1" dirty="0">
                <a:solidFill>
                  <a:srgbClr val="F26532"/>
                </a:solidFill>
              </a:rPr>
              <a:t> </a:t>
            </a:r>
            <a:r>
              <a:rPr lang="en-VN" sz="5400" b="1" dirty="0">
                <a:solidFill>
                  <a:srgbClr val="F26532"/>
                </a:solidFill>
              </a:rPr>
              <a:t>(</a:t>
            </a:r>
            <a:r>
              <a:rPr lang="en-GB" sz="5400" b="1" dirty="0">
                <a:solidFill>
                  <a:srgbClr val="F26532"/>
                </a:solidFill>
              </a:rPr>
              <a:t>v</a:t>
            </a:r>
            <a:r>
              <a:rPr lang="en-VN" sz="5400" b="1" dirty="0">
                <a:solidFill>
                  <a:srgbClr val="F26532"/>
                </a:solidFill>
              </a:rPr>
              <a:t>)</a:t>
            </a:r>
            <a:endParaRPr lang="en-US" sz="8800" b="1" dirty="0">
              <a:solidFill>
                <a:srgbClr val="F26532"/>
              </a:solidFill>
              <a:cs typeface="Calibri" panose="020F0502020204030204" pitchFamily="34" charset="0"/>
            </a:endParaRPr>
          </a:p>
        </p:txBody>
      </p:sp>
      <p:sp>
        <p:nvSpPr>
          <p:cNvPr id="12" name="Rectangle 11"/>
          <p:cNvSpPr/>
          <p:nvPr/>
        </p:nvSpPr>
        <p:spPr>
          <a:xfrm>
            <a:off x="466165" y="4489066"/>
            <a:ext cx="6313074" cy="1077218"/>
          </a:xfrm>
          <a:prstGeom prst="rect">
            <a:avLst/>
          </a:prstGeom>
        </p:spPr>
        <p:txBody>
          <a:bodyPr wrap="square">
            <a:spAutoFit/>
          </a:bodyPr>
          <a:lstStyle/>
          <a:p>
            <a:pPr algn="ctr"/>
            <a:r>
              <a:rPr lang="en-US" sz="3200" dirty="0"/>
              <a:t>to keep someone or something safe from injury, damage, or loss</a:t>
            </a:r>
            <a:endParaRPr lang="en-VN" sz="3200" dirty="0"/>
          </a:p>
        </p:txBody>
      </p:sp>
      <p:sp>
        <p:nvSpPr>
          <p:cNvPr id="2" name="Rectangle 1"/>
          <p:cNvSpPr/>
          <p:nvPr/>
        </p:nvSpPr>
        <p:spPr>
          <a:xfrm>
            <a:off x="2494627" y="2783699"/>
            <a:ext cx="2039341" cy="584775"/>
          </a:xfrm>
          <a:prstGeom prst="rect">
            <a:avLst/>
          </a:prstGeom>
        </p:spPr>
        <p:txBody>
          <a:bodyPr wrap="none">
            <a:spAutoFit/>
          </a:bodyPr>
          <a:lstStyle/>
          <a:p>
            <a:r>
              <a:rPr lang="en-VN" sz="3200" b="1" dirty="0">
                <a:solidFill>
                  <a:srgbClr val="05A0B8"/>
                </a:solidFill>
              </a:rPr>
              <a:t>/</a:t>
            </a:r>
            <a:r>
              <a:rPr lang="vi-VN" sz="3200" b="1" dirty="0">
                <a:solidFill>
                  <a:srgbClr val="05A0B8"/>
                </a:solidFill>
              </a:rPr>
              <a:t>prəˈtekt</a:t>
            </a:r>
            <a:r>
              <a:rPr lang="en-VN" sz="3200" b="1" dirty="0">
                <a:solidFill>
                  <a:srgbClr val="05A0B8"/>
                </a:solidFill>
              </a:rPr>
              <a:t>/</a:t>
            </a:r>
          </a:p>
        </p:txBody>
      </p:sp>
      <p:pic>
        <p:nvPicPr>
          <p:cNvPr id="2050" name="Picture 2" descr="Giặt ủi sử dụng bột giặt tốt cho môi trường và sức khỏe con người">
            <a:extLst>
              <a:ext uri="{FF2B5EF4-FFF2-40B4-BE49-F238E27FC236}">
                <a16:creationId xmlns:a16="http://schemas.microsoft.com/office/drawing/2014/main" id="{0B4C5A72-3C48-D146-E87B-F2AD635841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6063" y="1835623"/>
            <a:ext cx="5032197" cy="3339011"/>
          </a:xfrm>
          <a:prstGeom prst="rect">
            <a:avLst/>
          </a:prstGeom>
          <a:noFill/>
          <a:extLst>
            <a:ext uri="{909E8E84-426E-40DD-AFC4-6F175D3DCCD1}">
              <a14:hiddenFill xmlns:a14="http://schemas.microsoft.com/office/drawing/2010/main">
                <a:solidFill>
                  <a:srgbClr val="FFFFFF"/>
                </a:solidFill>
              </a14:hiddenFill>
            </a:ext>
          </a:extLst>
        </p:spPr>
      </p:pic>
      <p:pic>
        <p:nvPicPr>
          <p:cNvPr id="4" name="protect ">
            <a:hlinkClick r:id="" action="ppaction://media"/>
            <a:extLst>
              <a:ext uri="{FF2B5EF4-FFF2-40B4-BE49-F238E27FC236}">
                <a16:creationId xmlns:a16="http://schemas.microsoft.com/office/drawing/2014/main" id="{03468A29-911A-2962-C6F6-FE4E9018DA9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074158" y="3463346"/>
            <a:ext cx="880277" cy="880277"/>
          </a:xfrm>
          <a:prstGeom prst="rect">
            <a:avLst/>
          </a:prstGeom>
        </p:spPr>
      </p:pic>
    </p:spTree>
    <p:extLst>
      <p:ext uri="{BB962C8B-B14F-4D97-AF65-F5344CB8AC3E}">
        <p14:creationId xmlns:p14="http://schemas.microsoft.com/office/powerpoint/2010/main" val="362664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98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2277</TotalTime>
  <Words>1241</Words>
  <PresentationFormat>Widescreen</PresentationFormat>
  <Paragraphs>200</Paragraphs>
  <Slides>29</Slides>
  <Notes>17</Notes>
  <HiddenSlides>0</HiddenSlides>
  <MMClips>6</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29</vt:i4>
      </vt:variant>
    </vt:vector>
  </HeadingPairs>
  <TitlesOfParts>
    <vt:vector size="44" baseType="lpstr">
      <vt:lpstr>Arial</vt:lpstr>
      <vt:lpstr>Bookman Old Style</vt:lpstr>
      <vt:lpstr>Calibri</vt:lpstr>
      <vt:lpstr>Calibri Light</vt:lpstr>
      <vt:lpstr>Courier New</vt:lpstr>
      <vt:lpstr>Myriad Pro</vt:lpstr>
      <vt:lpstr>MyriadPro-Black</vt:lpstr>
      <vt:lpstr>Times</vt:lpstr>
      <vt:lpstr>Times New Roman</vt:lpstr>
      <vt:lpstr>UTM Facebook K&amp;T</vt:lpstr>
      <vt:lpstr>UTM-Avo</vt:lpstr>
      <vt:lpstr>UTMAvoBold</vt:lpstr>
      <vt:lpstr>UTM-Daxline</vt:lpstr>
      <vt:lpstr>UTMDaxlineBold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2022-05-07T16:56:40Z</dcterms:modified>
</cp:coreProperties>
</file>