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5" r:id="rId2"/>
    <p:sldMasterId id="2147483673" r:id="rId3"/>
    <p:sldMasterId id="2147483661" r:id="rId4"/>
  </p:sldMasterIdLst>
  <p:notesMasterIdLst>
    <p:notesMasterId r:id="rId24"/>
  </p:notesMasterIdLst>
  <p:sldIdLst>
    <p:sldId id="256" r:id="rId5"/>
    <p:sldId id="258" r:id="rId6"/>
    <p:sldId id="262" r:id="rId7"/>
    <p:sldId id="264" r:id="rId8"/>
    <p:sldId id="263" r:id="rId9"/>
    <p:sldId id="265" r:id="rId10"/>
    <p:sldId id="266" r:id="rId11"/>
    <p:sldId id="278" r:id="rId12"/>
    <p:sldId id="267" r:id="rId13"/>
    <p:sldId id="259" r:id="rId14"/>
    <p:sldId id="268" r:id="rId15"/>
    <p:sldId id="271" r:id="rId16"/>
    <p:sldId id="272" r:id="rId17"/>
    <p:sldId id="273" r:id="rId18"/>
    <p:sldId id="274" r:id="rId19"/>
    <p:sldId id="275" r:id="rId20"/>
    <p:sldId id="261" r:id="rId21"/>
    <p:sldId id="276" r:id="rId22"/>
    <p:sldId id="277" r:id="rId23"/>
  </p:sldIdLst>
  <p:sldSz cx="24385588" cy="13717588"/>
  <p:notesSz cx="6797675" cy="9928225"/>
  <p:embeddedFontLst>
    <p:embeddedFont>
      <p:font typeface="Calibri Light" panose="020F0302020204030204" pitchFamily="3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#9Slide03 Cabin Bold" panose="020B0604020202020204" charset="-93"/>
      <p:bold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Tahoma" panose="020B0604030504040204" pitchFamily="34" charset="0"/>
      <p:regular r:id="rId36"/>
      <p:bold r:id="rId37"/>
    </p:embeddedFont>
    <p:embeddedFont>
      <p:font typeface="#9Slide03 FS Neusa Bold" panose="020B0604020202020204" charset="0"/>
      <p:bold r:id="rId38"/>
    </p:embeddedFont>
    <p:embeddedFont>
      <p:font typeface="#9Slide07 IcielBC Cubano Normal" panose="020B0604020202020204" charset="0"/>
      <p:regular r:id="rId39"/>
    </p:embeddedFont>
    <p:embeddedFont>
      <p:font typeface="Questrial" panose="020B0604020202020204" charset="-93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M5QR6yBKF1ijbjLbaJjTtaocc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52" autoAdjust="0"/>
  </p:normalViewPr>
  <p:slideViewPr>
    <p:cSldViewPr snapToGrid="0">
      <p:cViewPr varScale="1">
        <p:scale>
          <a:sx n="34" d="100"/>
          <a:sy n="34" d="100"/>
        </p:scale>
        <p:origin x="120" y="42"/>
      </p:cViewPr>
      <p:guideLst>
        <p:guide orient="horz" pos="4321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6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7250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8504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274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5443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6194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2013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dt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25"/>
          <p:cNvSpPr>
            <a:spLocks noGrp="1"/>
          </p:cNvSpPr>
          <p:nvPr>
            <p:ph type="pic" idx="2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 rot="5400000">
            <a:off x="7666308" y="-3246255"/>
            <a:ext cx="9052974" cy="2194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 rot="5400000">
            <a:off x="42759387" y="5488993"/>
            <a:ext cx="23411985" cy="14631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1"/>
          </p:nvPr>
        </p:nvSpPr>
        <p:spPr>
          <a:xfrm rot="5400000">
            <a:off x="13291352" y="-8941263"/>
            <a:ext cx="23411985" cy="43491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9588" cy="47767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5663"/>
            <a:ext cx="18289588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760-A0A1-4F07-97F2-39E86190C0C7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E653-C15A-47C6-90C9-CEEEE2B6BE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8913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760-A0A1-4F07-97F2-39E86190C0C7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E653-C15A-47C6-90C9-CEEEE2B6BE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4215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2788" cy="5707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80513"/>
            <a:ext cx="21032788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760-A0A1-4F07-97F2-39E86190C0C7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E653-C15A-47C6-90C9-CEEEE2B6BE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3260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42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40988" cy="87042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760-A0A1-4F07-97F2-39E86190C0C7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E653-C15A-47C6-90C9-CEEEE2B6BE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5285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2788" cy="2651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707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5988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5988" y="5010150"/>
            <a:ext cx="10366375" cy="73707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760-A0A1-4F07-97F2-39E86190C0C7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E653-C15A-47C6-90C9-CEEEE2B6BE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6259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760-A0A1-4F07-97F2-39E86190C0C7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E653-C15A-47C6-90C9-CEEEE2B6BE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0525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760-A0A1-4F07-97F2-39E86190C0C7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E653-C15A-47C6-90C9-CEEEE2B6BE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747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5988" cy="97488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47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760-A0A1-4F07-97F2-39E86190C0C7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E653-C15A-47C6-90C9-CEEEE2B6BE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0890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5988" cy="9748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47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760-A0A1-4F07-97F2-39E86190C0C7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E653-C15A-47C6-90C9-CEEEE2B6BE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6969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760-A0A1-4F07-97F2-39E86190C0C7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E653-C15A-47C6-90C9-CEEEE2B6BE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4237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1388" y="730250"/>
            <a:ext cx="5257800" cy="11625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2588" cy="116252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760-A0A1-4F07-97F2-39E86190C0C7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E653-C15A-47C6-90C9-CEEEE2B6BE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7183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9588" cy="47767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5663"/>
            <a:ext cx="18289588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0110-46CE-4883-B446-FBC7BDBCF7A5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CFD4-5890-4E21-AA45-756650FAD2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9178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0110-46CE-4883-B446-FBC7BDBCF7A5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CFD4-5890-4E21-AA45-756650FAD2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5510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2788" cy="5707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80513"/>
            <a:ext cx="21032788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0110-46CE-4883-B446-FBC7BDBCF7A5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CFD4-5890-4E21-AA45-756650FAD2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6165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42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40988" cy="87042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0110-46CE-4883-B446-FBC7BDBCF7A5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CFD4-5890-4E21-AA45-756650FAD2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6756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2788" cy="2651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707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5988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5988" y="5010150"/>
            <a:ext cx="10366375" cy="73707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0110-46CE-4883-B446-FBC7BDBCF7A5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CFD4-5890-4E21-AA45-756650FAD2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8936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0110-46CE-4883-B446-FBC7BDBCF7A5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CFD4-5890-4E21-AA45-756650FAD2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783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>
            <a:spLocks noGrp="1"/>
          </p:cNvSpPr>
          <p:nvPr>
            <p:ph type="ctrTitle"/>
          </p:nvPr>
        </p:nvSpPr>
        <p:spPr>
          <a:xfrm>
            <a:off x="1828919" y="4261345"/>
            <a:ext cx="20727749" cy="294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ubTitle" idx="1"/>
          </p:nvPr>
        </p:nvSpPr>
        <p:spPr>
          <a:xfrm>
            <a:off x="3657838" y="7773300"/>
            <a:ext cx="17069911" cy="350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sz="7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sz="6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0110-46CE-4883-B446-FBC7BDBCF7A5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CFD4-5890-4E21-AA45-756650FAD2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1225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5988" cy="97488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47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0110-46CE-4883-B446-FBC7BDBCF7A5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CFD4-5890-4E21-AA45-756650FAD2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1249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5988" cy="9748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47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0110-46CE-4883-B446-FBC7BDBCF7A5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CFD4-5890-4E21-AA45-756650FAD2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2191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0110-46CE-4883-B446-FBC7BDBCF7A5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CFD4-5890-4E21-AA45-756650FAD2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64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1388" y="730250"/>
            <a:ext cx="5257800" cy="11625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2588" cy="116252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0110-46CE-4883-B446-FBC7BDBCF7A5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CFD4-5890-4E21-AA45-756650FAD2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35377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9588" cy="47767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5663"/>
            <a:ext cx="18289588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6493-A0C4-48B0-961B-A4E7B9537A5D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FF56-847C-4208-BC50-F37BD1D3C4A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87256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6493-A0C4-48B0-961B-A4E7B9537A5D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FF56-847C-4208-BC50-F37BD1D3C4A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53552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2788" cy="5707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80513"/>
            <a:ext cx="21032788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6493-A0C4-48B0-961B-A4E7B9537A5D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FF56-847C-4208-BC50-F37BD1D3C4A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93230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42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40988" cy="87042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6493-A0C4-48B0-961B-A4E7B9537A5D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FF56-847C-4208-BC50-F37BD1D3C4A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6729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2788" cy="2651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707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5988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5988" y="5010150"/>
            <a:ext cx="10366375" cy="73707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6493-A0C4-48B0-961B-A4E7B9537A5D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FF56-847C-4208-BC50-F37BD1D3C4A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106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6493-A0C4-48B0-961B-A4E7B9537A5D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FF56-847C-4208-BC50-F37BD1D3C4A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26182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6493-A0C4-48B0-961B-A4E7B9537A5D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FF56-847C-4208-BC50-F37BD1D3C4A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83290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5988" cy="97488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47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6493-A0C4-48B0-961B-A4E7B9537A5D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FF56-847C-4208-BC50-F37BD1D3C4A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39103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5988" cy="9748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47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6493-A0C4-48B0-961B-A4E7B9537A5D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FF56-847C-4208-BC50-F37BD1D3C4A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21647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6493-A0C4-48B0-961B-A4E7B9537A5D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FF56-847C-4208-BC50-F37BD1D3C4A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47329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1388" y="730250"/>
            <a:ext cx="5257800" cy="11625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2588" cy="116252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6493-A0C4-48B0-961B-A4E7B9537A5D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FF56-847C-4208-BC50-F37BD1D3C4A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618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1926293" y="8814822"/>
            <a:ext cx="20727749" cy="2724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sz="9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1926293" y="5814100"/>
            <a:ext cx="20727749" cy="3000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3251412" y="6401542"/>
            <a:ext cx="29059493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t="-11000" r="19000" b="-9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7943" b="-4419"/>
          <a:stretch/>
        </p:blipFill>
        <p:spPr>
          <a:xfrm>
            <a:off x="1909482" y="46608"/>
            <a:ext cx="22449942" cy="14920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/>
          <p:nvPr/>
        </p:nvSpPr>
        <p:spPr>
          <a:xfrm>
            <a:off x="5599208" y="330975"/>
            <a:ext cx="1707897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HỢP</a:t>
            </a:r>
            <a:r>
              <a:rPr lang="en-US" sz="5400" b="1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CHẤT CARBONYL (  tiết 5) </a:t>
            </a:r>
            <a:endParaRPr sz="54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15"/>
          <p:cNvSpPr txBox="1"/>
          <p:nvPr/>
        </p:nvSpPr>
        <p:spPr>
          <a:xfrm>
            <a:off x="3407067" y="338386"/>
            <a:ext cx="179135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6</a:t>
            </a:r>
            <a:endParaRPr sz="3600" b="1" dirty="0"/>
          </a:p>
        </p:txBody>
      </p:sp>
      <p:sp>
        <p:nvSpPr>
          <p:cNvPr id="13" name="Google Shape;13;p15"/>
          <p:cNvSpPr txBox="1"/>
          <p:nvPr/>
        </p:nvSpPr>
        <p:spPr>
          <a:xfrm>
            <a:off x="2132321" y="121456"/>
            <a:ext cx="873957" cy="148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 b="1"/>
          </a:p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11</a:t>
            </a:r>
            <a:endParaRPr sz="4800" b="1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5"/>
          <p:cNvSpPr txBox="1"/>
          <p:nvPr/>
        </p:nvSpPr>
        <p:spPr>
          <a:xfrm>
            <a:off x="5296129" y="403441"/>
            <a:ext cx="20104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23</a:t>
            </a:r>
            <a:endParaRPr sz="36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3363147" y="0"/>
            <a:ext cx="24387047" cy="1371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hà">
            <a:extLst>
              <a:ext uri="{FF2B5EF4-FFF2-40B4-BE49-F238E27FC236}">
                <a16:creationId xmlns:a16="http://schemas.microsoft.com/office/drawing/2014/main" id="{258E3CC1-FC5B-F1EC-77BA-8C025B5E81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7" y="13066326"/>
            <a:ext cx="3520608" cy="6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123DCCC5-92F3-382A-378C-3537A9FB4D83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24124" y="-87409"/>
            <a:ext cx="2010487" cy="201048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45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2788" cy="870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4288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75760-A0A1-4F07-97F2-39E86190C0C7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4288"/>
            <a:ext cx="8231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2788" y="12714288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6E653-C15A-47C6-90C9-CEEEE2B6BE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706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2788" cy="870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4288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60110-46CE-4883-B446-FBC7BDBCF7A5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4288"/>
            <a:ext cx="8231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2788" y="12714288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4CFD4-5890-4E21-AA45-756650FAD2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347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2788" cy="870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4288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6493-A0C4-48B0-961B-A4E7B9537A5D}" type="datetimeFigureOut">
              <a:rPr lang="vi-VN" smtClean="0"/>
              <a:t>30/04/2023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4288"/>
            <a:ext cx="8231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2788" y="12714288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5FF56-847C-4208-BC50-F37BD1D3C4A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278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6.png"/><Relationship Id="rId10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296170" y="1989232"/>
            <a:ext cx="22393796" cy="7277478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5" name="Google Shape;185;p1"/>
          <p:cNvGrpSpPr/>
          <p:nvPr/>
        </p:nvGrpSpPr>
        <p:grpSpPr>
          <a:xfrm>
            <a:off x="1116658" y="3226367"/>
            <a:ext cx="23441702" cy="1080026"/>
            <a:chOff x="7459668" y="7086600"/>
            <a:chExt cx="23445944" cy="1080222"/>
          </a:xfrm>
        </p:grpSpPr>
        <p:sp>
          <p:nvSpPr>
            <p:cNvPr id="186" name="Google Shape;186;p1">
              <a:hlinkClick r:id="" action="ppaction://noaction"/>
            </p:cNvPr>
            <p:cNvSpPr/>
            <p:nvPr/>
          </p:nvSpPr>
          <p:spPr>
            <a:xfrm>
              <a:off x="12526744" y="7335675"/>
              <a:ext cx="18378868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Trí sáng – tay nhanh.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7" name="Google Shape;187;p1"/>
            <p:cNvGrpSpPr/>
            <p:nvPr/>
          </p:nvGrpSpPr>
          <p:grpSpPr>
            <a:xfrm>
              <a:off x="7459668" y="7086600"/>
              <a:ext cx="4501182" cy="872846"/>
              <a:chOff x="7459669" y="7543800"/>
              <a:chExt cx="4464022" cy="872846"/>
            </a:xfrm>
          </p:grpSpPr>
          <p:sp>
            <p:nvSpPr>
              <p:cNvPr id="188" name="Google Shape;188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9" name="Google Shape;189;p1"/>
              <p:cNvGrpSpPr/>
              <p:nvPr/>
            </p:nvGrpSpPr>
            <p:grpSpPr>
              <a:xfrm>
                <a:off x="7469186" y="7685126"/>
                <a:ext cx="4454505" cy="731520"/>
                <a:chOff x="7469186" y="7685126"/>
                <a:chExt cx="4454505" cy="731520"/>
              </a:xfrm>
            </p:grpSpPr>
            <p:sp>
              <p:nvSpPr>
                <p:cNvPr id="190" name="Google Shape;190;p1"/>
                <p:cNvSpPr/>
                <p:nvPr/>
              </p:nvSpPr>
              <p:spPr>
                <a:xfrm rot="5400000">
                  <a:off x="9330679" y="5823633"/>
                  <a:ext cx="731520" cy="4454505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1"/>
                <p:cNvSpPr txBox="1"/>
                <p:nvPr/>
              </p:nvSpPr>
              <p:spPr>
                <a:xfrm>
                  <a:off x="7997785" y="7688759"/>
                  <a:ext cx="3502112" cy="7079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 dirty="0" smtClean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Hoạt động 1</a:t>
                  </a:r>
                  <a:endParaRPr dirty="0"/>
                </a:p>
              </p:txBody>
            </p:sp>
          </p:grpSp>
        </p:grpSp>
      </p:grpSp>
      <p:grpSp>
        <p:nvGrpSpPr>
          <p:cNvPr id="192" name="Google Shape;192;p1"/>
          <p:cNvGrpSpPr/>
          <p:nvPr/>
        </p:nvGrpSpPr>
        <p:grpSpPr>
          <a:xfrm>
            <a:off x="1116660" y="4417319"/>
            <a:ext cx="20214191" cy="1025519"/>
            <a:chOff x="7459670" y="8524496"/>
            <a:chExt cx="20217850" cy="1025705"/>
          </a:xfrm>
        </p:grpSpPr>
        <p:sp>
          <p:nvSpPr>
            <p:cNvPr id="193" name="Google Shape;193;p1"/>
            <p:cNvSpPr/>
            <p:nvPr/>
          </p:nvSpPr>
          <p:spPr>
            <a:xfrm>
              <a:off x="12494015" y="8719054"/>
              <a:ext cx="15183505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Hợp sức. 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94" name="Google Shape;194;p1"/>
            <p:cNvGrpSpPr/>
            <p:nvPr/>
          </p:nvGrpSpPr>
          <p:grpSpPr>
            <a:xfrm>
              <a:off x="7459670" y="8524496"/>
              <a:ext cx="4351866" cy="872846"/>
              <a:chOff x="7459669" y="7543800"/>
              <a:chExt cx="4315938" cy="872846"/>
            </a:xfrm>
          </p:grpSpPr>
          <p:sp>
            <p:nvSpPr>
              <p:cNvPr id="195" name="Google Shape;195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6" name="Google Shape;196;p1"/>
              <p:cNvGrpSpPr/>
              <p:nvPr/>
            </p:nvGrpSpPr>
            <p:grpSpPr>
              <a:xfrm>
                <a:off x="7469186" y="7685126"/>
                <a:ext cx="4306421" cy="731520"/>
                <a:chOff x="7469186" y="7685126"/>
                <a:chExt cx="4306421" cy="731520"/>
              </a:xfrm>
            </p:grpSpPr>
            <p:sp>
              <p:nvSpPr>
                <p:cNvPr id="197" name="Google Shape;197;p1"/>
                <p:cNvSpPr/>
                <p:nvPr/>
              </p:nvSpPr>
              <p:spPr>
                <a:xfrm rot="5400000">
                  <a:off x="9256637" y="5897675"/>
                  <a:ext cx="731520" cy="4306421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1"/>
                <p:cNvSpPr txBox="1"/>
                <p:nvPr/>
              </p:nvSpPr>
              <p:spPr>
                <a:xfrm>
                  <a:off x="7874578" y="7688759"/>
                  <a:ext cx="3456776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lvl="0" algn="ctr"/>
                  <a:r>
                    <a:rPr lang="en-US" sz="4000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Hoạt động </a:t>
                  </a:r>
                  <a:r>
                    <a:rPr lang="en-US" sz="4000" b="1" dirty="0" smtClean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2</a:t>
                  </a:r>
                  <a:endParaRPr lang="en-US" sz="4000" dirty="0"/>
                </a:p>
              </p:txBody>
            </p:sp>
          </p:grpSp>
        </p:grpSp>
      </p:grpSp>
      <p:grpSp>
        <p:nvGrpSpPr>
          <p:cNvPr id="199" name="Google Shape;199;p1"/>
          <p:cNvGrpSpPr/>
          <p:nvPr/>
        </p:nvGrpSpPr>
        <p:grpSpPr>
          <a:xfrm>
            <a:off x="1116660" y="5666066"/>
            <a:ext cx="25961538" cy="921753"/>
            <a:chOff x="7459670" y="9982200"/>
            <a:chExt cx="25966233" cy="921920"/>
          </a:xfrm>
        </p:grpSpPr>
        <p:sp>
          <p:nvSpPr>
            <p:cNvPr id="200" name="Google Shape;200;p1"/>
            <p:cNvSpPr/>
            <p:nvPr/>
          </p:nvSpPr>
          <p:spPr>
            <a:xfrm>
              <a:off x="12481302" y="10072973"/>
              <a:ext cx="20944601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Cuộc đua kì thú.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1" name="Google Shape;201;p1"/>
            <p:cNvGrpSpPr/>
            <p:nvPr/>
          </p:nvGrpSpPr>
          <p:grpSpPr>
            <a:xfrm>
              <a:off x="7459670" y="9982200"/>
              <a:ext cx="4351866" cy="872846"/>
              <a:chOff x="7459669" y="7543800"/>
              <a:chExt cx="4315938" cy="872846"/>
            </a:xfrm>
          </p:grpSpPr>
          <p:sp>
            <p:nvSpPr>
              <p:cNvPr id="202" name="Google Shape;202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3" name="Google Shape;203;p1"/>
              <p:cNvGrpSpPr/>
              <p:nvPr/>
            </p:nvGrpSpPr>
            <p:grpSpPr>
              <a:xfrm>
                <a:off x="7469186" y="7685126"/>
                <a:ext cx="4306421" cy="731520"/>
                <a:chOff x="7469186" y="7685126"/>
                <a:chExt cx="4306421" cy="731520"/>
              </a:xfrm>
            </p:grpSpPr>
            <p:sp>
              <p:nvSpPr>
                <p:cNvPr id="204" name="Google Shape;204;p1"/>
                <p:cNvSpPr/>
                <p:nvPr/>
              </p:nvSpPr>
              <p:spPr>
                <a:xfrm rot="5400000">
                  <a:off x="9256637" y="5897675"/>
                  <a:ext cx="731520" cy="4306421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"/>
                <p:cNvSpPr txBox="1"/>
                <p:nvPr/>
              </p:nvSpPr>
              <p:spPr>
                <a:xfrm>
                  <a:off x="7751372" y="7688759"/>
                  <a:ext cx="3579980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lvl="0" algn="ctr"/>
                  <a:r>
                    <a:rPr lang="en-US" sz="4000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Hoạt động </a:t>
                  </a:r>
                  <a:r>
                    <a:rPr lang="en-US" sz="4000" b="1" dirty="0" smtClean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3</a:t>
                  </a:r>
                  <a:endParaRPr lang="en-US" sz="4000" dirty="0"/>
                </a:p>
              </p:txBody>
            </p:sp>
          </p:grpSp>
        </p:grpSp>
      </p:grpSp>
      <p:grpSp>
        <p:nvGrpSpPr>
          <p:cNvPr id="206" name="Google Shape;206;p1"/>
          <p:cNvGrpSpPr/>
          <p:nvPr/>
        </p:nvGrpSpPr>
        <p:grpSpPr>
          <a:xfrm>
            <a:off x="1116660" y="6927150"/>
            <a:ext cx="24773361" cy="1000111"/>
            <a:chOff x="7459670" y="9982200"/>
            <a:chExt cx="24777840" cy="1000292"/>
          </a:xfrm>
        </p:grpSpPr>
        <p:sp>
          <p:nvSpPr>
            <p:cNvPr id="207" name="Google Shape;207;p1"/>
            <p:cNvSpPr/>
            <p:nvPr/>
          </p:nvSpPr>
          <p:spPr>
            <a:xfrm>
              <a:off x="12526743" y="10151345"/>
              <a:ext cx="19710767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Nhân lên sự tốt đẹp!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8" name="Google Shape;208;p1"/>
            <p:cNvGrpSpPr/>
            <p:nvPr/>
          </p:nvGrpSpPr>
          <p:grpSpPr>
            <a:xfrm>
              <a:off x="7459670" y="9982200"/>
              <a:ext cx="4351866" cy="872846"/>
              <a:chOff x="7459669" y="7543800"/>
              <a:chExt cx="4315938" cy="872846"/>
            </a:xfrm>
          </p:grpSpPr>
          <p:sp>
            <p:nvSpPr>
              <p:cNvPr id="209" name="Google Shape;209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0" name="Google Shape;210;p1"/>
              <p:cNvGrpSpPr/>
              <p:nvPr/>
            </p:nvGrpSpPr>
            <p:grpSpPr>
              <a:xfrm>
                <a:off x="7469186" y="7685126"/>
                <a:ext cx="4306421" cy="731520"/>
                <a:chOff x="7469186" y="7685126"/>
                <a:chExt cx="4306421" cy="731520"/>
              </a:xfrm>
            </p:grpSpPr>
            <p:sp>
              <p:nvSpPr>
                <p:cNvPr id="211" name="Google Shape;211;p1"/>
                <p:cNvSpPr/>
                <p:nvPr/>
              </p:nvSpPr>
              <p:spPr>
                <a:xfrm rot="5400000">
                  <a:off x="9256637" y="5897675"/>
                  <a:ext cx="731520" cy="4306421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12;p1"/>
                <p:cNvSpPr txBox="1"/>
                <p:nvPr/>
              </p:nvSpPr>
              <p:spPr>
                <a:xfrm>
                  <a:off x="7826023" y="7688759"/>
                  <a:ext cx="3505330" cy="7080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lvl="0" algn="ctr"/>
                  <a:r>
                    <a:rPr lang="en-US" sz="4000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Hoạt động </a:t>
                  </a:r>
                  <a:r>
                    <a:rPr lang="en-US" sz="4000" b="1" dirty="0" smtClean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4</a:t>
                  </a:r>
                  <a:endParaRPr lang="en-US" sz="4000" dirty="0"/>
                </a:p>
              </p:txBody>
            </p:sp>
          </p:grpSp>
        </p:grpSp>
      </p:grpSp>
      <p:grpSp>
        <p:nvGrpSpPr>
          <p:cNvPr id="213" name="Google Shape;213;p1"/>
          <p:cNvGrpSpPr/>
          <p:nvPr/>
        </p:nvGrpSpPr>
        <p:grpSpPr>
          <a:xfrm>
            <a:off x="1116660" y="8188234"/>
            <a:ext cx="24773361" cy="967041"/>
            <a:chOff x="7459670" y="9982200"/>
            <a:chExt cx="24777840" cy="967216"/>
          </a:xfrm>
        </p:grpSpPr>
        <p:sp>
          <p:nvSpPr>
            <p:cNvPr id="214" name="Google Shape;214;p1"/>
            <p:cNvSpPr/>
            <p:nvPr/>
          </p:nvSpPr>
          <p:spPr>
            <a:xfrm>
              <a:off x="12526743" y="10118269"/>
              <a:ext cx="19710767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Cá nhân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tỏa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sáng !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15" name="Google Shape;215;p1"/>
            <p:cNvGrpSpPr/>
            <p:nvPr/>
          </p:nvGrpSpPr>
          <p:grpSpPr>
            <a:xfrm>
              <a:off x="7459670" y="9982200"/>
              <a:ext cx="4351867" cy="852973"/>
              <a:chOff x="7459669" y="7543800"/>
              <a:chExt cx="4315939" cy="852973"/>
            </a:xfrm>
          </p:grpSpPr>
          <p:sp>
            <p:nvSpPr>
              <p:cNvPr id="216" name="Google Shape;216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7" name="Google Shape;217;p1"/>
              <p:cNvGrpSpPr/>
              <p:nvPr/>
            </p:nvGrpSpPr>
            <p:grpSpPr>
              <a:xfrm>
                <a:off x="7469186" y="7665252"/>
                <a:ext cx="4306422" cy="731521"/>
                <a:chOff x="7469186" y="7665252"/>
                <a:chExt cx="4306422" cy="731521"/>
              </a:xfrm>
            </p:grpSpPr>
            <p:sp>
              <p:nvSpPr>
                <p:cNvPr id="218" name="Google Shape;218;p1"/>
                <p:cNvSpPr/>
                <p:nvPr/>
              </p:nvSpPr>
              <p:spPr>
                <a:xfrm rot="5400000">
                  <a:off x="9256637" y="5877801"/>
                  <a:ext cx="731520" cy="4306422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" name="Google Shape;219;p1"/>
                <p:cNvSpPr txBox="1"/>
                <p:nvPr/>
              </p:nvSpPr>
              <p:spPr>
                <a:xfrm>
                  <a:off x="7949252" y="7688759"/>
                  <a:ext cx="3382100" cy="7080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lvl="0" algn="ctr"/>
                  <a:r>
                    <a:rPr lang="en-US" sz="4000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Hoạt động </a:t>
                  </a:r>
                  <a:r>
                    <a:rPr lang="en-US" sz="4000" b="1" dirty="0" smtClean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5</a:t>
                  </a:r>
                  <a:endParaRPr lang="en-US" sz="4000" dirty="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88">
            <a:extLst>
              <a:ext uri="{FF2B5EF4-FFF2-40B4-BE49-F238E27FC236}">
                <a16:creationId xmlns:a16="http://schemas.microsoft.com/office/drawing/2014/main" id="{89949DF0-2360-0822-0451-B3D43DBDEE77}"/>
              </a:ext>
            </a:extLst>
          </p:cNvPr>
          <p:cNvGrpSpPr/>
          <p:nvPr/>
        </p:nvGrpSpPr>
        <p:grpSpPr>
          <a:xfrm>
            <a:off x="1115177" y="5941978"/>
            <a:ext cx="23671341" cy="2978423"/>
            <a:chOff x="184495" y="3682144"/>
            <a:chExt cx="11834900" cy="1443493"/>
          </a:xfrm>
        </p:grpSpPr>
        <p:sp>
          <p:nvSpPr>
            <p:cNvPr id="47" name="Rounded Rectangle 4">
              <a:extLst>
                <a:ext uri="{FF2B5EF4-FFF2-40B4-BE49-F238E27FC236}">
                  <a16:creationId xmlns:a16="http://schemas.microsoft.com/office/drawing/2014/main" id="{533A3AF6-CB17-E64A-7561-8A4709C06959}"/>
                </a:ext>
              </a:extLst>
            </p:cNvPr>
            <p:cNvSpPr/>
            <p:nvPr/>
          </p:nvSpPr>
          <p:spPr>
            <a:xfrm>
              <a:off x="184495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06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5">
              <a:extLst>
                <a:ext uri="{FF2B5EF4-FFF2-40B4-BE49-F238E27FC236}">
                  <a16:creationId xmlns:a16="http://schemas.microsoft.com/office/drawing/2014/main" id="{B51634C0-3A58-16D0-A779-09F3E36371C5}"/>
                </a:ext>
              </a:extLst>
            </p:cNvPr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B2C6447-F10A-85B5-351E-1368979AA8E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TextBox 7">
                <a:extLst>
                  <a:ext uri="{FF2B5EF4-FFF2-40B4-BE49-F238E27FC236}">
                    <a16:creationId xmlns:a16="http://schemas.microsoft.com/office/drawing/2014/main" id="{7DBB913B-8810-03CA-0284-DFEEA75DF4A7}"/>
                  </a:ext>
                </a:extLst>
              </p:cNvPr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kumimoji="0" lang="vi-VN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8">
                <a:extLst>
                  <a:ext uri="{FF2B5EF4-FFF2-40B4-BE49-F238E27FC236}">
                    <a16:creationId xmlns:a16="http://schemas.microsoft.com/office/drawing/2014/main" id="{C8F2E8D7-6263-EA9F-860C-FFD8DF7C34FF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9">
                <a:extLst>
                  <a:ext uri="{FF2B5EF4-FFF2-40B4-BE49-F238E27FC236}">
                    <a16:creationId xmlns:a16="http://schemas.microsoft.com/office/drawing/2014/main" id="{0C11A332-74F2-211E-5420-721D195E62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3" name="Group 11">
            <a:extLst>
              <a:ext uri="{FF2B5EF4-FFF2-40B4-BE49-F238E27FC236}">
                <a16:creationId xmlns:a16="http://schemas.microsoft.com/office/drawing/2014/main" id="{519A3A9B-06D2-AAB5-842E-BA68BBE5F223}"/>
              </a:ext>
            </a:extLst>
          </p:cNvPr>
          <p:cNvGrpSpPr/>
          <p:nvPr/>
        </p:nvGrpSpPr>
        <p:grpSpPr>
          <a:xfrm>
            <a:off x="149291" y="3101720"/>
            <a:ext cx="23825350" cy="1856444"/>
            <a:chOff x="226013" y="2034258"/>
            <a:chExt cx="23825350" cy="1856444"/>
          </a:xfrm>
        </p:grpSpPr>
        <p:grpSp>
          <p:nvGrpSpPr>
            <p:cNvPr id="264" name="Group 20">
              <a:extLst>
                <a:ext uri="{FF2B5EF4-FFF2-40B4-BE49-F238E27FC236}">
                  <a16:creationId xmlns:a16="http://schemas.microsoft.com/office/drawing/2014/main" id="{3610751E-E89B-16A3-0727-666AB97FA645}"/>
                </a:ext>
              </a:extLst>
            </p:cNvPr>
            <p:cNvGrpSpPr/>
            <p:nvPr/>
          </p:nvGrpSpPr>
          <p:grpSpPr>
            <a:xfrm>
              <a:off x="226013" y="2034258"/>
              <a:ext cx="23825350" cy="1856444"/>
              <a:chOff x="534987" y="1647866"/>
              <a:chExt cx="23017949" cy="1556899"/>
            </a:xfrm>
          </p:grpSpPr>
          <p:sp>
            <p:nvSpPr>
              <p:cNvPr id="266" name="Rounded Rectangle 24">
                <a:extLst>
                  <a:ext uri="{FF2B5EF4-FFF2-40B4-BE49-F238E27FC236}">
                    <a16:creationId xmlns:a16="http://schemas.microsoft.com/office/drawing/2014/main" id="{EE17A035-4F3F-415E-BEA7-3331C045288F}"/>
                  </a:ext>
                </a:extLst>
              </p:cNvPr>
              <p:cNvSpPr/>
              <p:nvPr/>
            </p:nvSpPr>
            <p:spPr bwMode="auto">
              <a:xfrm>
                <a:off x="755650" y="1720892"/>
                <a:ext cx="22797286" cy="1483873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7" name="Group 25">
                <a:extLst>
                  <a:ext uri="{FF2B5EF4-FFF2-40B4-BE49-F238E27FC236}">
                    <a16:creationId xmlns:a16="http://schemas.microsoft.com/office/drawing/2014/main" id="{91078BEE-5D86-7C94-D7B1-A854C53596BF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68" name="Isosceles Triangle 44">
                  <a:extLst>
                    <a:ext uri="{FF2B5EF4-FFF2-40B4-BE49-F238E27FC236}">
                      <a16:creationId xmlns:a16="http://schemas.microsoft.com/office/drawing/2014/main" id="{19F57FF8-D2E7-0ACD-2C45-DC0E8E17FC36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Pentagon 27">
                  <a:extLst>
                    <a:ext uri="{FF2B5EF4-FFF2-40B4-BE49-F238E27FC236}">
                      <a16:creationId xmlns:a16="http://schemas.microsoft.com/office/drawing/2014/main" id="{18156D04-FC30-5A8A-4EEC-4C279C15DA41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0" name="Group 11">
                  <a:extLst>
                    <a:ext uri="{FF2B5EF4-FFF2-40B4-BE49-F238E27FC236}">
                      <a16:creationId xmlns:a16="http://schemas.microsoft.com/office/drawing/2014/main" id="{FF13F8ED-B111-0189-176E-56334A9DDA29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273" name="Freeform 31">
                    <a:extLst>
                      <a:ext uri="{FF2B5EF4-FFF2-40B4-BE49-F238E27FC236}">
                        <a16:creationId xmlns:a16="http://schemas.microsoft.com/office/drawing/2014/main" id="{FEA5653D-9395-EF29-8F1F-8ECFC4E2BE8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" name="Freeform 32">
                    <a:extLst>
                      <a:ext uri="{FF2B5EF4-FFF2-40B4-BE49-F238E27FC236}">
                        <a16:creationId xmlns:a16="http://schemas.microsoft.com/office/drawing/2014/main" id="{3C3B4F3B-F7F8-D07D-AFD8-D18F6F579C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Freeform 33">
                    <a:extLst>
                      <a:ext uri="{FF2B5EF4-FFF2-40B4-BE49-F238E27FC236}">
                        <a16:creationId xmlns:a16="http://schemas.microsoft.com/office/drawing/2014/main" id="{608A5C0D-D04F-8AE7-F1A5-EF5BE5091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Rectangle 34">
                    <a:extLst>
                      <a:ext uri="{FF2B5EF4-FFF2-40B4-BE49-F238E27FC236}">
                        <a16:creationId xmlns:a16="http://schemas.microsoft.com/office/drawing/2014/main" id="{AB99B296-903A-B4A3-69C8-B14EE10AB3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Rectangle 35">
                    <a:extLst>
                      <a:ext uri="{FF2B5EF4-FFF2-40B4-BE49-F238E27FC236}">
                        <a16:creationId xmlns:a16="http://schemas.microsoft.com/office/drawing/2014/main" id="{168C8086-724B-F73D-48E5-F6D6F34F0D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8" name="Rectangle 36">
                    <a:extLst>
                      <a:ext uri="{FF2B5EF4-FFF2-40B4-BE49-F238E27FC236}">
                        <a16:creationId xmlns:a16="http://schemas.microsoft.com/office/drawing/2014/main" id="{B78208CE-99D7-9EF5-48CF-9CE7E36516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9" name="Rectangle 37">
                    <a:extLst>
                      <a:ext uri="{FF2B5EF4-FFF2-40B4-BE49-F238E27FC236}">
                        <a16:creationId xmlns:a16="http://schemas.microsoft.com/office/drawing/2014/main" id="{CFDCF975-D1FF-4D92-1E1A-407B1FF627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71" name="Chevron 29">
                  <a:extLst>
                    <a:ext uri="{FF2B5EF4-FFF2-40B4-BE49-F238E27FC236}">
                      <a16:creationId xmlns:a16="http://schemas.microsoft.com/office/drawing/2014/main" id="{813F4A4A-FA56-F0DC-FA83-C861FE80ED5B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TextBox 13">
                  <a:extLst>
                    <a:ext uri="{FF2B5EF4-FFF2-40B4-BE49-F238E27FC236}">
                      <a16:creationId xmlns:a16="http://schemas.microsoft.com/office/drawing/2014/main" id="{3DA598D7-E157-2F81-C735-F58B72B66E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06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id="{0CE78A64-B2F6-ED1E-BAE0-B92E926AD0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47078" y="2172947"/>
                  <a:ext cx="20704285" cy="12939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lvl="0" algn="l" defTabSz="2177278">
                    <a:spcBef>
                      <a:spcPct val="50000"/>
                    </a:spcBef>
                    <a:buClrTx/>
                    <a:buNone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nl-NL" sz="72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Aldehyde</m:t>
                        </m:r>
                        <m:r>
                          <m:rPr>
                            <m:nor/>
                          </m:rPr>
                          <a:rPr lang="nl-NL" sz="72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l-NL" sz="72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khi</m:t>
                        </m:r>
                        <m:r>
                          <m:rPr>
                            <m:nor/>
                          </m:rPr>
                          <a:rPr lang="nl-NL" sz="72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l-NL" sz="72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nl-NL" sz="72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nl-NL" sz="72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nl-NL" sz="72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l-NL" sz="72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nl-NL" sz="72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ụ</m:t>
                        </m:r>
                        <m:r>
                          <m:rPr>
                            <m:nor/>
                          </m:rPr>
                          <a:rPr lang="nl-NL" sz="72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nl-NL" sz="72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l-NL" sz="72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nl-NL" sz="72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ớ</m:t>
                        </m:r>
                        <m:r>
                          <m:rPr>
                            <m:nor/>
                          </m:rPr>
                          <a:rPr lang="nl-NL" sz="72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nl-NL" sz="72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l-NL" sz="72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nl-NL" sz="7200" baseline="-250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nl-NL" sz="72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( </m:t>
                        </m:r>
                        <m:r>
                          <m:rPr>
                            <m:nor/>
                          </m:rPr>
                          <a:rPr lang="nl-NL" sz="72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xt</m:t>
                        </m:r>
                        <m:r>
                          <m:rPr>
                            <m:nor/>
                          </m:rPr>
                          <a:rPr lang="nl-NL" sz="72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l-NL" sz="72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Ni</m:t>
                        </m:r>
                        <m:r>
                          <m:rPr>
                            <m:nor/>
                          </m:rPr>
                          <a:rPr lang="nl-NL" sz="72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nl-NL" sz="72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nl-NL" sz="7200" baseline="300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nl-NL" sz="72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nl-NL" sz="72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nl-NL" sz="72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nl-NL" sz="72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nl-NL" sz="72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l-NL" sz="72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nl-NL" sz="72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nl-NL" sz="72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nh</m:t>
                        </m:r>
                      </m:oMath>
                    </m:oMathPara>
                  </a14:m>
                  <a:endParaRPr kumimoji="0" lang="en-US" altLang="vi-VN" sz="7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id="{0CE78A64-B2F6-ED1E-BAE0-B92E926AD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7078" y="2172947"/>
                  <a:ext cx="20704285" cy="12939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Google Shape;243;p3"/>
          <p:cNvGrpSpPr/>
          <p:nvPr/>
        </p:nvGrpSpPr>
        <p:grpSpPr>
          <a:xfrm>
            <a:off x="-455584" y="1507584"/>
            <a:ext cx="22102940" cy="873186"/>
            <a:chOff x="-288925" y="1836589"/>
            <a:chExt cx="22104378" cy="873083"/>
          </a:xfrm>
        </p:grpSpPr>
        <p:sp>
          <p:nvSpPr>
            <p:cNvPr id="74" name="Google Shape;244;p3"/>
            <p:cNvSpPr/>
            <p:nvPr/>
          </p:nvSpPr>
          <p:spPr>
            <a:xfrm>
              <a:off x="-288925" y="1905000"/>
              <a:ext cx="4449374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245;p3"/>
            <p:cNvSpPr txBox="1"/>
            <p:nvPr/>
          </p:nvSpPr>
          <p:spPr>
            <a:xfrm>
              <a:off x="315989" y="1913523"/>
              <a:ext cx="3844462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Hoạt động 3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" name="Google Shape;246;p3"/>
            <p:cNvSpPr txBox="1"/>
            <p:nvPr/>
          </p:nvSpPr>
          <p:spPr>
            <a:xfrm>
              <a:off x="4532340" y="183658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CUỘC ĐUA KÌ THÚ .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173616" y="6662057"/>
            <a:ext cx="10823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latin typeface="#9Slide03 Cabin Bold" panose="00000800000000000000" pitchFamily="2" charset="-93"/>
                <a:ea typeface="Cambria" panose="02040503050406030204" pitchFamily="18" charset="0"/>
              </a:rPr>
              <a:t>alcohol bậc 1</a:t>
            </a:r>
            <a:endParaRPr lang="vi-VN" sz="6000" dirty="0">
              <a:latin typeface="#9Slide03 Cabin Bold" panose="00000800000000000000" pitchFamily="2" charset="-93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88">
            <a:extLst>
              <a:ext uri="{FF2B5EF4-FFF2-40B4-BE49-F238E27FC236}">
                <a16:creationId xmlns:a16="http://schemas.microsoft.com/office/drawing/2014/main" id="{89949DF0-2360-0822-0451-B3D43DBDEE77}"/>
              </a:ext>
            </a:extLst>
          </p:cNvPr>
          <p:cNvGrpSpPr/>
          <p:nvPr/>
        </p:nvGrpSpPr>
        <p:grpSpPr>
          <a:xfrm>
            <a:off x="297828" y="9245553"/>
            <a:ext cx="23671341" cy="2978423"/>
            <a:chOff x="184495" y="3682144"/>
            <a:chExt cx="11834900" cy="1443493"/>
          </a:xfrm>
        </p:grpSpPr>
        <p:sp>
          <p:nvSpPr>
            <p:cNvPr id="47" name="Rounded Rectangle 4">
              <a:extLst>
                <a:ext uri="{FF2B5EF4-FFF2-40B4-BE49-F238E27FC236}">
                  <a16:creationId xmlns:a16="http://schemas.microsoft.com/office/drawing/2014/main" id="{533A3AF6-CB17-E64A-7561-8A4709C06959}"/>
                </a:ext>
              </a:extLst>
            </p:cNvPr>
            <p:cNvSpPr/>
            <p:nvPr/>
          </p:nvSpPr>
          <p:spPr>
            <a:xfrm>
              <a:off x="184495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06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5">
              <a:extLst>
                <a:ext uri="{FF2B5EF4-FFF2-40B4-BE49-F238E27FC236}">
                  <a16:creationId xmlns:a16="http://schemas.microsoft.com/office/drawing/2014/main" id="{B51634C0-3A58-16D0-A779-09F3E36371C5}"/>
                </a:ext>
              </a:extLst>
            </p:cNvPr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B2C6447-F10A-85B5-351E-1368979AA8E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TextBox 7">
                <a:extLst>
                  <a:ext uri="{FF2B5EF4-FFF2-40B4-BE49-F238E27FC236}">
                    <a16:creationId xmlns:a16="http://schemas.microsoft.com/office/drawing/2014/main" id="{7DBB913B-8810-03CA-0284-DFEEA75DF4A7}"/>
                  </a:ext>
                </a:extLst>
              </p:cNvPr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kumimoji="0" lang="vi-VN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8">
                <a:extLst>
                  <a:ext uri="{FF2B5EF4-FFF2-40B4-BE49-F238E27FC236}">
                    <a16:creationId xmlns:a16="http://schemas.microsoft.com/office/drawing/2014/main" id="{C8F2E8D7-6263-EA9F-860C-FFD8DF7C34FF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9">
                <a:extLst>
                  <a:ext uri="{FF2B5EF4-FFF2-40B4-BE49-F238E27FC236}">
                    <a16:creationId xmlns:a16="http://schemas.microsoft.com/office/drawing/2014/main" id="{0C11A332-74F2-211E-5420-721D195E62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3" name="Group 11">
            <a:extLst>
              <a:ext uri="{FF2B5EF4-FFF2-40B4-BE49-F238E27FC236}">
                <a16:creationId xmlns:a16="http://schemas.microsoft.com/office/drawing/2014/main" id="{519A3A9B-06D2-AAB5-842E-BA68BBE5F223}"/>
              </a:ext>
            </a:extLst>
          </p:cNvPr>
          <p:cNvGrpSpPr/>
          <p:nvPr/>
        </p:nvGrpSpPr>
        <p:grpSpPr>
          <a:xfrm>
            <a:off x="28678" y="3237780"/>
            <a:ext cx="23825350" cy="5714660"/>
            <a:chOff x="226013" y="2034258"/>
            <a:chExt cx="23825350" cy="5714660"/>
          </a:xfrm>
        </p:grpSpPr>
        <p:grpSp>
          <p:nvGrpSpPr>
            <p:cNvPr id="264" name="Group 20">
              <a:extLst>
                <a:ext uri="{FF2B5EF4-FFF2-40B4-BE49-F238E27FC236}">
                  <a16:creationId xmlns:a16="http://schemas.microsoft.com/office/drawing/2014/main" id="{3610751E-E89B-16A3-0727-666AB97FA645}"/>
                </a:ext>
              </a:extLst>
            </p:cNvPr>
            <p:cNvGrpSpPr/>
            <p:nvPr/>
          </p:nvGrpSpPr>
          <p:grpSpPr>
            <a:xfrm>
              <a:off x="226013" y="2034258"/>
              <a:ext cx="23825350" cy="5714660"/>
              <a:chOff x="534987" y="1647866"/>
              <a:chExt cx="23017949" cy="4792576"/>
            </a:xfrm>
          </p:grpSpPr>
          <p:sp>
            <p:nvSpPr>
              <p:cNvPr id="266" name="Rounded Rectangle 24">
                <a:extLst>
                  <a:ext uri="{FF2B5EF4-FFF2-40B4-BE49-F238E27FC236}">
                    <a16:creationId xmlns:a16="http://schemas.microsoft.com/office/drawing/2014/main" id="{EE17A035-4F3F-415E-BEA7-3331C045288F}"/>
                  </a:ext>
                </a:extLst>
              </p:cNvPr>
              <p:cNvSpPr/>
              <p:nvPr/>
            </p:nvSpPr>
            <p:spPr bwMode="auto">
              <a:xfrm>
                <a:off x="755650" y="1720892"/>
                <a:ext cx="22797286" cy="4719550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7" name="Group 25">
                <a:extLst>
                  <a:ext uri="{FF2B5EF4-FFF2-40B4-BE49-F238E27FC236}">
                    <a16:creationId xmlns:a16="http://schemas.microsoft.com/office/drawing/2014/main" id="{91078BEE-5D86-7C94-D7B1-A854C53596BF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68" name="Isosceles Triangle 44">
                  <a:extLst>
                    <a:ext uri="{FF2B5EF4-FFF2-40B4-BE49-F238E27FC236}">
                      <a16:creationId xmlns:a16="http://schemas.microsoft.com/office/drawing/2014/main" id="{19F57FF8-D2E7-0ACD-2C45-DC0E8E17FC36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Pentagon 27">
                  <a:extLst>
                    <a:ext uri="{FF2B5EF4-FFF2-40B4-BE49-F238E27FC236}">
                      <a16:creationId xmlns:a16="http://schemas.microsoft.com/office/drawing/2014/main" id="{18156D04-FC30-5A8A-4EEC-4C279C15DA41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0" name="Group 11">
                  <a:extLst>
                    <a:ext uri="{FF2B5EF4-FFF2-40B4-BE49-F238E27FC236}">
                      <a16:creationId xmlns:a16="http://schemas.microsoft.com/office/drawing/2014/main" id="{FF13F8ED-B111-0189-176E-56334A9DDA29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273" name="Freeform 31">
                    <a:extLst>
                      <a:ext uri="{FF2B5EF4-FFF2-40B4-BE49-F238E27FC236}">
                        <a16:creationId xmlns:a16="http://schemas.microsoft.com/office/drawing/2014/main" id="{FEA5653D-9395-EF29-8F1F-8ECFC4E2BE8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" name="Freeform 32">
                    <a:extLst>
                      <a:ext uri="{FF2B5EF4-FFF2-40B4-BE49-F238E27FC236}">
                        <a16:creationId xmlns:a16="http://schemas.microsoft.com/office/drawing/2014/main" id="{3C3B4F3B-F7F8-D07D-AFD8-D18F6F579C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Freeform 33">
                    <a:extLst>
                      <a:ext uri="{FF2B5EF4-FFF2-40B4-BE49-F238E27FC236}">
                        <a16:creationId xmlns:a16="http://schemas.microsoft.com/office/drawing/2014/main" id="{608A5C0D-D04F-8AE7-F1A5-EF5BE5091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Rectangle 34">
                    <a:extLst>
                      <a:ext uri="{FF2B5EF4-FFF2-40B4-BE49-F238E27FC236}">
                        <a16:creationId xmlns:a16="http://schemas.microsoft.com/office/drawing/2014/main" id="{AB99B296-903A-B4A3-69C8-B14EE10AB3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Rectangle 35">
                    <a:extLst>
                      <a:ext uri="{FF2B5EF4-FFF2-40B4-BE49-F238E27FC236}">
                        <a16:creationId xmlns:a16="http://schemas.microsoft.com/office/drawing/2014/main" id="{168C8086-724B-F73D-48E5-F6D6F34F0D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8" name="Rectangle 36">
                    <a:extLst>
                      <a:ext uri="{FF2B5EF4-FFF2-40B4-BE49-F238E27FC236}">
                        <a16:creationId xmlns:a16="http://schemas.microsoft.com/office/drawing/2014/main" id="{B78208CE-99D7-9EF5-48CF-9CE7E36516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9" name="Rectangle 37">
                    <a:extLst>
                      <a:ext uri="{FF2B5EF4-FFF2-40B4-BE49-F238E27FC236}">
                        <a16:creationId xmlns:a16="http://schemas.microsoft.com/office/drawing/2014/main" id="{CFDCF975-D1FF-4D92-1E1A-407B1FF627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71" name="Chevron 29">
                  <a:extLst>
                    <a:ext uri="{FF2B5EF4-FFF2-40B4-BE49-F238E27FC236}">
                      <a16:creationId xmlns:a16="http://schemas.microsoft.com/office/drawing/2014/main" id="{813F4A4A-FA56-F0DC-FA83-C861FE80ED5B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TextBox 13">
                  <a:extLst>
                    <a:ext uri="{FF2B5EF4-FFF2-40B4-BE49-F238E27FC236}">
                      <a16:creationId xmlns:a16="http://schemas.microsoft.com/office/drawing/2014/main" id="{3DA598D7-E157-2F81-C735-F58B72B66E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08027" y="1763895"/>
                  <a:ext cx="1866469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06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 </a:t>
                  </a:r>
                  <a:r>
                    <a:rPr kumimoji="0" lang="en-US" sz="4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2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id="{0CE78A64-B2F6-ED1E-BAE0-B92E926AD0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47078" y="2172947"/>
                  <a:ext cx="20704285" cy="5050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ỏ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dung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ị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acetaldehyde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5% 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dung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ị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ố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ử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tollens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ắ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đề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ố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 Đ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un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ẹ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ỗ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ợ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trong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ố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ử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đè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ồ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8000" b="0" i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0" b="0" i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8000" b="0" i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8000" b="0" i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8000" b="0" i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0" b="0" i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xu</m:t>
                      </m:r>
                      <m:r>
                        <m:rPr>
                          <m:nor/>
                        </m:rPr>
                        <a:rPr lang="en-US" sz="8000" b="0" i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8000" b="0" i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8000" b="0" i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0" b="0" i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hi</m:t>
                      </m:r>
                      <m:r>
                        <m:rPr>
                          <m:nor/>
                        </m:rPr>
                        <a:rPr lang="en-US" sz="8000" b="0" i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8000" b="0" i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</m:oMath>
                  </a14:m>
                  <a:endParaRPr lang="vi-VN" sz="80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id="{0CE78A64-B2F6-ED1E-BAE0-B92E926AD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7078" y="2172947"/>
                  <a:ext cx="20704285" cy="50504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Google Shape;243;p3"/>
          <p:cNvGrpSpPr/>
          <p:nvPr/>
        </p:nvGrpSpPr>
        <p:grpSpPr>
          <a:xfrm>
            <a:off x="-455584" y="1507584"/>
            <a:ext cx="22102940" cy="873186"/>
            <a:chOff x="-288925" y="1836589"/>
            <a:chExt cx="22104378" cy="873083"/>
          </a:xfrm>
        </p:grpSpPr>
        <p:sp>
          <p:nvSpPr>
            <p:cNvPr id="74" name="Google Shape;244;p3"/>
            <p:cNvSpPr/>
            <p:nvPr/>
          </p:nvSpPr>
          <p:spPr>
            <a:xfrm>
              <a:off x="-288925" y="1905000"/>
              <a:ext cx="4449374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245;p3"/>
            <p:cNvSpPr txBox="1"/>
            <p:nvPr/>
          </p:nvSpPr>
          <p:spPr>
            <a:xfrm>
              <a:off x="315989" y="1913523"/>
              <a:ext cx="3844462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Hoạt động 3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" name="Google Shape;246;p3"/>
            <p:cNvSpPr txBox="1"/>
            <p:nvPr/>
          </p:nvSpPr>
          <p:spPr>
            <a:xfrm>
              <a:off x="4532340" y="183658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CUỘC ĐUA KÌ THÚ .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721742" y="10353589"/>
            <a:ext cx="10823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#9Slide03 Cabin Bold" panose="00000800000000000000" pitchFamily="2" charset="-93"/>
                <a:ea typeface="Cambria" panose="02040503050406030204" pitchFamily="18" charset="0"/>
              </a:rPr>
              <a:t>Kết tủa trắng bạc </a:t>
            </a:r>
            <a:endParaRPr lang="vi-VN" sz="9600" dirty="0">
              <a:latin typeface="#9Slide03 Cabin Bold" panose="00000800000000000000" pitchFamily="2" charset="-93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5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88">
            <a:extLst>
              <a:ext uri="{FF2B5EF4-FFF2-40B4-BE49-F238E27FC236}">
                <a16:creationId xmlns:a16="http://schemas.microsoft.com/office/drawing/2014/main" id="{89949DF0-2360-0822-0451-B3D43DBDEE77}"/>
              </a:ext>
            </a:extLst>
          </p:cNvPr>
          <p:cNvGrpSpPr/>
          <p:nvPr/>
        </p:nvGrpSpPr>
        <p:grpSpPr>
          <a:xfrm>
            <a:off x="297828" y="9245553"/>
            <a:ext cx="23671341" cy="2978423"/>
            <a:chOff x="184495" y="3682144"/>
            <a:chExt cx="11834900" cy="1443493"/>
          </a:xfrm>
        </p:grpSpPr>
        <p:sp>
          <p:nvSpPr>
            <p:cNvPr id="47" name="Rounded Rectangle 4">
              <a:extLst>
                <a:ext uri="{FF2B5EF4-FFF2-40B4-BE49-F238E27FC236}">
                  <a16:creationId xmlns:a16="http://schemas.microsoft.com/office/drawing/2014/main" id="{533A3AF6-CB17-E64A-7561-8A4709C06959}"/>
                </a:ext>
              </a:extLst>
            </p:cNvPr>
            <p:cNvSpPr/>
            <p:nvPr/>
          </p:nvSpPr>
          <p:spPr>
            <a:xfrm>
              <a:off x="184495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06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5">
              <a:extLst>
                <a:ext uri="{FF2B5EF4-FFF2-40B4-BE49-F238E27FC236}">
                  <a16:creationId xmlns:a16="http://schemas.microsoft.com/office/drawing/2014/main" id="{B51634C0-3A58-16D0-A779-09F3E36371C5}"/>
                </a:ext>
              </a:extLst>
            </p:cNvPr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B2C6447-F10A-85B5-351E-1368979AA8E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TextBox 7">
                <a:extLst>
                  <a:ext uri="{FF2B5EF4-FFF2-40B4-BE49-F238E27FC236}">
                    <a16:creationId xmlns:a16="http://schemas.microsoft.com/office/drawing/2014/main" id="{7DBB913B-8810-03CA-0284-DFEEA75DF4A7}"/>
                  </a:ext>
                </a:extLst>
              </p:cNvPr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kumimoji="0" lang="vi-VN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8">
                <a:extLst>
                  <a:ext uri="{FF2B5EF4-FFF2-40B4-BE49-F238E27FC236}">
                    <a16:creationId xmlns:a16="http://schemas.microsoft.com/office/drawing/2014/main" id="{C8F2E8D7-6263-EA9F-860C-FFD8DF7C34FF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9">
                <a:extLst>
                  <a:ext uri="{FF2B5EF4-FFF2-40B4-BE49-F238E27FC236}">
                    <a16:creationId xmlns:a16="http://schemas.microsoft.com/office/drawing/2014/main" id="{0C11A332-74F2-211E-5420-721D195E62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3" name="Group 11">
            <a:extLst>
              <a:ext uri="{FF2B5EF4-FFF2-40B4-BE49-F238E27FC236}">
                <a16:creationId xmlns:a16="http://schemas.microsoft.com/office/drawing/2014/main" id="{519A3A9B-06D2-AAB5-842E-BA68BBE5F223}"/>
              </a:ext>
            </a:extLst>
          </p:cNvPr>
          <p:cNvGrpSpPr/>
          <p:nvPr/>
        </p:nvGrpSpPr>
        <p:grpSpPr>
          <a:xfrm>
            <a:off x="28678" y="3237780"/>
            <a:ext cx="23825350" cy="5714660"/>
            <a:chOff x="226013" y="2034258"/>
            <a:chExt cx="23825350" cy="5714660"/>
          </a:xfrm>
        </p:grpSpPr>
        <p:grpSp>
          <p:nvGrpSpPr>
            <p:cNvPr id="264" name="Group 20">
              <a:extLst>
                <a:ext uri="{FF2B5EF4-FFF2-40B4-BE49-F238E27FC236}">
                  <a16:creationId xmlns:a16="http://schemas.microsoft.com/office/drawing/2014/main" id="{3610751E-E89B-16A3-0727-666AB97FA645}"/>
                </a:ext>
              </a:extLst>
            </p:cNvPr>
            <p:cNvGrpSpPr/>
            <p:nvPr/>
          </p:nvGrpSpPr>
          <p:grpSpPr>
            <a:xfrm>
              <a:off x="226013" y="2034258"/>
              <a:ext cx="23825350" cy="5714660"/>
              <a:chOff x="534987" y="1647866"/>
              <a:chExt cx="23017949" cy="4792576"/>
            </a:xfrm>
          </p:grpSpPr>
          <p:sp>
            <p:nvSpPr>
              <p:cNvPr id="266" name="Rounded Rectangle 24">
                <a:extLst>
                  <a:ext uri="{FF2B5EF4-FFF2-40B4-BE49-F238E27FC236}">
                    <a16:creationId xmlns:a16="http://schemas.microsoft.com/office/drawing/2014/main" id="{EE17A035-4F3F-415E-BEA7-3331C045288F}"/>
                  </a:ext>
                </a:extLst>
              </p:cNvPr>
              <p:cNvSpPr/>
              <p:nvPr/>
            </p:nvSpPr>
            <p:spPr bwMode="auto">
              <a:xfrm>
                <a:off x="755650" y="1720892"/>
                <a:ext cx="22797286" cy="4719550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7" name="Group 25">
                <a:extLst>
                  <a:ext uri="{FF2B5EF4-FFF2-40B4-BE49-F238E27FC236}">
                    <a16:creationId xmlns:a16="http://schemas.microsoft.com/office/drawing/2014/main" id="{91078BEE-5D86-7C94-D7B1-A854C53596BF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68" name="Isosceles Triangle 44">
                  <a:extLst>
                    <a:ext uri="{FF2B5EF4-FFF2-40B4-BE49-F238E27FC236}">
                      <a16:creationId xmlns:a16="http://schemas.microsoft.com/office/drawing/2014/main" id="{19F57FF8-D2E7-0ACD-2C45-DC0E8E17FC36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Pentagon 27">
                  <a:extLst>
                    <a:ext uri="{FF2B5EF4-FFF2-40B4-BE49-F238E27FC236}">
                      <a16:creationId xmlns:a16="http://schemas.microsoft.com/office/drawing/2014/main" id="{18156D04-FC30-5A8A-4EEC-4C279C15DA41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0" name="Group 11">
                  <a:extLst>
                    <a:ext uri="{FF2B5EF4-FFF2-40B4-BE49-F238E27FC236}">
                      <a16:creationId xmlns:a16="http://schemas.microsoft.com/office/drawing/2014/main" id="{FF13F8ED-B111-0189-176E-56334A9DDA29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273" name="Freeform 31">
                    <a:extLst>
                      <a:ext uri="{FF2B5EF4-FFF2-40B4-BE49-F238E27FC236}">
                        <a16:creationId xmlns:a16="http://schemas.microsoft.com/office/drawing/2014/main" id="{FEA5653D-9395-EF29-8F1F-8ECFC4E2BE8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" name="Freeform 32">
                    <a:extLst>
                      <a:ext uri="{FF2B5EF4-FFF2-40B4-BE49-F238E27FC236}">
                        <a16:creationId xmlns:a16="http://schemas.microsoft.com/office/drawing/2014/main" id="{3C3B4F3B-F7F8-D07D-AFD8-D18F6F579C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Freeform 33">
                    <a:extLst>
                      <a:ext uri="{FF2B5EF4-FFF2-40B4-BE49-F238E27FC236}">
                        <a16:creationId xmlns:a16="http://schemas.microsoft.com/office/drawing/2014/main" id="{608A5C0D-D04F-8AE7-F1A5-EF5BE5091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Rectangle 34">
                    <a:extLst>
                      <a:ext uri="{FF2B5EF4-FFF2-40B4-BE49-F238E27FC236}">
                        <a16:creationId xmlns:a16="http://schemas.microsoft.com/office/drawing/2014/main" id="{AB99B296-903A-B4A3-69C8-B14EE10AB3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Rectangle 35">
                    <a:extLst>
                      <a:ext uri="{FF2B5EF4-FFF2-40B4-BE49-F238E27FC236}">
                        <a16:creationId xmlns:a16="http://schemas.microsoft.com/office/drawing/2014/main" id="{168C8086-724B-F73D-48E5-F6D6F34F0D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8" name="Rectangle 36">
                    <a:extLst>
                      <a:ext uri="{FF2B5EF4-FFF2-40B4-BE49-F238E27FC236}">
                        <a16:creationId xmlns:a16="http://schemas.microsoft.com/office/drawing/2014/main" id="{B78208CE-99D7-9EF5-48CF-9CE7E36516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9" name="Rectangle 37">
                    <a:extLst>
                      <a:ext uri="{FF2B5EF4-FFF2-40B4-BE49-F238E27FC236}">
                        <a16:creationId xmlns:a16="http://schemas.microsoft.com/office/drawing/2014/main" id="{CFDCF975-D1FF-4D92-1E1A-407B1FF627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71" name="Chevron 29">
                  <a:extLst>
                    <a:ext uri="{FF2B5EF4-FFF2-40B4-BE49-F238E27FC236}">
                      <a16:creationId xmlns:a16="http://schemas.microsoft.com/office/drawing/2014/main" id="{813F4A4A-FA56-F0DC-FA83-C861FE80ED5B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TextBox 13">
                  <a:extLst>
                    <a:ext uri="{FF2B5EF4-FFF2-40B4-BE49-F238E27FC236}">
                      <a16:creationId xmlns:a16="http://schemas.microsoft.com/office/drawing/2014/main" id="{3DA598D7-E157-2F81-C735-F58B72B66E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20525" y="1763895"/>
                  <a:ext cx="2041471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06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  </a:t>
                  </a:r>
                  <a:r>
                    <a:rPr lang="en-US" sz="4800" b="1" kern="1200" dirty="0">
                      <a:solidFill>
                        <a:prstClr val="white"/>
                      </a:solidFill>
                      <a:latin typeface="Tahoma" pitchFamily="34" charset="0"/>
                      <a:ea typeface="+mn-ea"/>
                      <a:cs typeface="Tahoma" pitchFamily="34" charset="0"/>
                    </a:rPr>
                    <a:t>3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id="{0CE78A64-B2F6-ED1E-BAE0-B92E926AD0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47078" y="2172947"/>
                  <a:ext cx="20704285" cy="45498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ỏ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ừ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ừ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dung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ị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bromine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ố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dung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ị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formalin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hi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ượ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quan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</m:t>
                      </m:r>
                    </m:oMath>
                  </a14:m>
                  <a:endParaRPr lang="vi-VN" sz="9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id="{0CE78A64-B2F6-ED1E-BAE0-B92E926AD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7078" y="2172947"/>
                  <a:ext cx="20704285" cy="454986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Google Shape;243;p3"/>
          <p:cNvGrpSpPr/>
          <p:nvPr/>
        </p:nvGrpSpPr>
        <p:grpSpPr>
          <a:xfrm>
            <a:off x="-455584" y="1507584"/>
            <a:ext cx="22102940" cy="873186"/>
            <a:chOff x="-288925" y="1836589"/>
            <a:chExt cx="22104378" cy="873083"/>
          </a:xfrm>
        </p:grpSpPr>
        <p:sp>
          <p:nvSpPr>
            <p:cNvPr id="74" name="Google Shape;244;p3"/>
            <p:cNvSpPr/>
            <p:nvPr/>
          </p:nvSpPr>
          <p:spPr>
            <a:xfrm>
              <a:off x="-288925" y="1905000"/>
              <a:ext cx="4449374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245;p3"/>
            <p:cNvSpPr txBox="1"/>
            <p:nvPr/>
          </p:nvSpPr>
          <p:spPr>
            <a:xfrm>
              <a:off x="315989" y="1913523"/>
              <a:ext cx="3844462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Hoạt động 3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" name="Google Shape;246;p3"/>
            <p:cNvSpPr txBox="1"/>
            <p:nvPr/>
          </p:nvSpPr>
          <p:spPr>
            <a:xfrm>
              <a:off x="4532340" y="183658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CUỘC ĐUA KÌ THÚ .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248446" y="9664316"/>
            <a:ext cx="204928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dung dịch bromine màu vàng nâu </a:t>
            </a:r>
            <a:endParaRPr lang="nl-NL" sz="6600" dirty="0" smtClean="0"/>
          </a:p>
          <a:p>
            <a:r>
              <a:rPr lang="nl-NL" sz="6600" dirty="0" smtClean="0"/>
              <a:t>chuyển </a:t>
            </a:r>
            <a:r>
              <a:rPr lang="nl-NL" sz="6600" dirty="0"/>
              <a:t>thành không màu </a:t>
            </a:r>
            <a:endParaRPr lang="vi-VN" sz="6600" dirty="0">
              <a:latin typeface="#9Slide03 Cabin Bold" panose="00000800000000000000" pitchFamily="2" charset="-93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39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88">
            <a:extLst>
              <a:ext uri="{FF2B5EF4-FFF2-40B4-BE49-F238E27FC236}">
                <a16:creationId xmlns:a16="http://schemas.microsoft.com/office/drawing/2014/main" id="{89949DF0-2360-0822-0451-B3D43DBDEE77}"/>
              </a:ext>
            </a:extLst>
          </p:cNvPr>
          <p:cNvGrpSpPr/>
          <p:nvPr/>
        </p:nvGrpSpPr>
        <p:grpSpPr>
          <a:xfrm>
            <a:off x="278248" y="9838036"/>
            <a:ext cx="23671341" cy="2978423"/>
            <a:chOff x="184495" y="3682144"/>
            <a:chExt cx="11834900" cy="1443493"/>
          </a:xfrm>
        </p:grpSpPr>
        <p:sp>
          <p:nvSpPr>
            <p:cNvPr id="47" name="Rounded Rectangle 4">
              <a:extLst>
                <a:ext uri="{FF2B5EF4-FFF2-40B4-BE49-F238E27FC236}">
                  <a16:creationId xmlns:a16="http://schemas.microsoft.com/office/drawing/2014/main" id="{533A3AF6-CB17-E64A-7561-8A4709C06959}"/>
                </a:ext>
              </a:extLst>
            </p:cNvPr>
            <p:cNvSpPr/>
            <p:nvPr/>
          </p:nvSpPr>
          <p:spPr>
            <a:xfrm>
              <a:off x="184495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06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5">
              <a:extLst>
                <a:ext uri="{FF2B5EF4-FFF2-40B4-BE49-F238E27FC236}">
                  <a16:creationId xmlns:a16="http://schemas.microsoft.com/office/drawing/2014/main" id="{B51634C0-3A58-16D0-A779-09F3E36371C5}"/>
                </a:ext>
              </a:extLst>
            </p:cNvPr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B2C6447-F10A-85B5-351E-1368979AA8E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TextBox 7">
                <a:extLst>
                  <a:ext uri="{FF2B5EF4-FFF2-40B4-BE49-F238E27FC236}">
                    <a16:creationId xmlns:a16="http://schemas.microsoft.com/office/drawing/2014/main" id="{7DBB913B-8810-03CA-0284-DFEEA75DF4A7}"/>
                  </a:ext>
                </a:extLst>
              </p:cNvPr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kumimoji="0" lang="vi-VN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8">
                <a:extLst>
                  <a:ext uri="{FF2B5EF4-FFF2-40B4-BE49-F238E27FC236}">
                    <a16:creationId xmlns:a16="http://schemas.microsoft.com/office/drawing/2014/main" id="{C8F2E8D7-6263-EA9F-860C-FFD8DF7C34FF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9">
                <a:extLst>
                  <a:ext uri="{FF2B5EF4-FFF2-40B4-BE49-F238E27FC236}">
                    <a16:creationId xmlns:a16="http://schemas.microsoft.com/office/drawing/2014/main" id="{0C11A332-74F2-211E-5420-721D195E62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3" name="Group 11">
            <a:extLst>
              <a:ext uri="{FF2B5EF4-FFF2-40B4-BE49-F238E27FC236}">
                <a16:creationId xmlns:a16="http://schemas.microsoft.com/office/drawing/2014/main" id="{519A3A9B-06D2-AAB5-842E-BA68BBE5F223}"/>
              </a:ext>
            </a:extLst>
          </p:cNvPr>
          <p:cNvGrpSpPr/>
          <p:nvPr/>
        </p:nvGrpSpPr>
        <p:grpSpPr>
          <a:xfrm>
            <a:off x="28678" y="3237780"/>
            <a:ext cx="23825351" cy="6374844"/>
            <a:chOff x="226013" y="2034258"/>
            <a:chExt cx="23825351" cy="6374844"/>
          </a:xfrm>
        </p:grpSpPr>
        <p:grpSp>
          <p:nvGrpSpPr>
            <p:cNvPr id="264" name="Group 20">
              <a:extLst>
                <a:ext uri="{FF2B5EF4-FFF2-40B4-BE49-F238E27FC236}">
                  <a16:creationId xmlns:a16="http://schemas.microsoft.com/office/drawing/2014/main" id="{3610751E-E89B-16A3-0727-666AB97FA645}"/>
                </a:ext>
              </a:extLst>
            </p:cNvPr>
            <p:cNvGrpSpPr/>
            <p:nvPr/>
          </p:nvGrpSpPr>
          <p:grpSpPr>
            <a:xfrm>
              <a:off x="226013" y="2034258"/>
              <a:ext cx="23825350" cy="5714660"/>
              <a:chOff x="534987" y="1647866"/>
              <a:chExt cx="23017949" cy="4792576"/>
            </a:xfrm>
          </p:grpSpPr>
          <p:sp>
            <p:nvSpPr>
              <p:cNvPr id="266" name="Rounded Rectangle 24">
                <a:extLst>
                  <a:ext uri="{FF2B5EF4-FFF2-40B4-BE49-F238E27FC236}">
                    <a16:creationId xmlns:a16="http://schemas.microsoft.com/office/drawing/2014/main" id="{EE17A035-4F3F-415E-BEA7-3331C045288F}"/>
                  </a:ext>
                </a:extLst>
              </p:cNvPr>
              <p:cNvSpPr/>
              <p:nvPr/>
            </p:nvSpPr>
            <p:spPr bwMode="auto">
              <a:xfrm>
                <a:off x="755650" y="1720892"/>
                <a:ext cx="22797286" cy="4719550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7" name="Group 25">
                <a:extLst>
                  <a:ext uri="{FF2B5EF4-FFF2-40B4-BE49-F238E27FC236}">
                    <a16:creationId xmlns:a16="http://schemas.microsoft.com/office/drawing/2014/main" id="{91078BEE-5D86-7C94-D7B1-A854C53596BF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68" name="Isosceles Triangle 44">
                  <a:extLst>
                    <a:ext uri="{FF2B5EF4-FFF2-40B4-BE49-F238E27FC236}">
                      <a16:creationId xmlns:a16="http://schemas.microsoft.com/office/drawing/2014/main" id="{19F57FF8-D2E7-0ACD-2C45-DC0E8E17FC36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Pentagon 27">
                  <a:extLst>
                    <a:ext uri="{FF2B5EF4-FFF2-40B4-BE49-F238E27FC236}">
                      <a16:creationId xmlns:a16="http://schemas.microsoft.com/office/drawing/2014/main" id="{18156D04-FC30-5A8A-4EEC-4C279C15DA41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0" name="Group 11">
                  <a:extLst>
                    <a:ext uri="{FF2B5EF4-FFF2-40B4-BE49-F238E27FC236}">
                      <a16:creationId xmlns:a16="http://schemas.microsoft.com/office/drawing/2014/main" id="{FF13F8ED-B111-0189-176E-56334A9DDA29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273" name="Freeform 31">
                    <a:extLst>
                      <a:ext uri="{FF2B5EF4-FFF2-40B4-BE49-F238E27FC236}">
                        <a16:creationId xmlns:a16="http://schemas.microsoft.com/office/drawing/2014/main" id="{FEA5653D-9395-EF29-8F1F-8ECFC4E2BE8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" name="Freeform 32">
                    <a:extLst>
                      <a:ext uri="{FF2B5EF4-FFF2-40B4-BE49-F238E27FC236}">
                        <a16:creationId xmlns:a16="http://schemas.microsoft.com/office/drawing/2014/main" id="{3C3B4F3B-F7F8-D07D-AFD8-D18F6F579C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Freeform 33">
                    <a:extLst>
                      <a:ext uri="{FF2B5EF4-FFF2-40B4-BE49-F238E27FC236}">
                        <a16:creationId xmlns:a16="http://schemas.microsoft.com/office/drawing/2014/main" id="{608A5C0D-D04F-8AE7-F1A5-EF5BE5091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Rectangle 34">
                    <a:extLst>
                      <a:ext uri="{FF2B5EF4-FFF2-40B4-BE49-F238E27FC236}">
                        <a16:creationId xmlns:a16="http://schemas.microsoft.com/office/drawing/2014/main" id="{AB99B296-903A-B4A3-69C8-B14EE10AB3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Rectangle 35">
                    <a:extLst>
                      <a:ext uri="{FF2B5EF4-FFF2-40B4-BE49-F238E27FC236}">
                        <a16:creationId xmlns:a16="http://schemas.microsoft.com/office/drawing/2014/main" id="{168C8086-724B-F73D-48E5-F6D6F34F0D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8" name="Rectangle 36">
                    <a:extLst>
                      <a:ext uri="{FF2B5EF4-FFF2-40B4-BE49-F238E27FC236}">
                        <a16:creationId xmlns:a16="http://schemas.microsoft.com/office/drawing/2014/main" id="{B78208CE-99D7-9EF5-48CF-9CE7E36516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9" name="Rectangle 37">
                    <a:extLst>
                      <a:ext uri="{FF2B5EF4-FFF2-40B4-BE49-F238E27FC236}">
                        <a16:creationId xmlns:a16="http://schemas.microsoft.com/office/drawing/2014/main" id="{CFDCF975-D1FF-4D92-1E1A-407B1FF627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71" name="Chevron 29">
                  <a:extLst>
                    <a:ext uri="{FF2B5EF4-FFF2-40B4-BE49-F238E27FC236}">
                      <a16:creationId xmlns:a16="http://schemas.microsoft.com/office/drawing/2014/main" id="{813F4A4A-FA56-F0DC-FA83-C861FE80ED5B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TextBox 13">
                  <a:extLst>
                    <a:ext uri="{FF2B5EF4-FFF2-40B4-BE49-F238E27FC236}">
                      <a16:creationId xmlns:a16="http://schemas.microsoft.com/office/drawing/2014/main" id="{3DA598D7-E157-2F81-C735-F58B72B66E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20525" y="1763895"/>
                  <a:ext cx="2041471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06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  </a:t>
                  </a:r>
                  <a:r>
                    <a:rPr lang="en-US" sz="4800" b="1" kern="1200" noProof="0" dirty="0" smtClean="0">
                      <a:solidFill>
                        <a:prstClr val="white"/>
                      </a:solidFill>
                      <a:latin typeface="Tahoma" pitchFamily="34" charset="0"/>
                      <a:ea typeface="+mn-ea"/>
                      <a:cs typeface="Tahoma" pitchFamily="34" charset="0"/>
                    </a:rPr>
                    <a:t>4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id="{0CE78A64-B2F6-ED1E-BAE0-B92E926AD0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20496" y="2172947"/>
                  <a:ext cx="21430868" cy="6236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kho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1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ml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dung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ị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CuSO</m:t>
                      </m:r>
                      <m:r>
                        <m:rPr>
                          <m:nor/>
                        </m:rPr>
                        <a:rPr lang="nl-NL" sz="8000" baseline="-25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2%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ố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ồ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kho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1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ml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dung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ị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NaOH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10%.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ắ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ố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ỏ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ừ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ừ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kho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1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ml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dung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ị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nl-NL" sz="8000" baseline="-25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ố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 Đ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un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ẹ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ỗ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ợ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trong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ố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đè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ồ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8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a14:m>
                  <a:endParaRPr lang="vi-VN" sz="80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id="{0CE78A64-B2F6-ED1E-BAE0-B92E926AD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0496" y="2172947"/>
                  <a:ext cx="21430868" cy="623615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Google Shape;243;p3"/>
          <p:cNvGrpSpPr/>
          <p:nvPr/>
        </p:nvGrpSpPr>
        <p:grpSpPr>
          <a:xfrm>
            <a:off x="-455584" y="1507584"/>
            <a:ext cx="22102940" cy="873186"/>
            <a:chOff x="-288925" y="1836589"/>
            <a:chExt cx="22104378" cy="873083"/>
          </a:xfrm>
        </p:grpSpPr>
        <p:sp>
          <p:nvSpPr>
            <p:cNvPr id="74" name="Google Shape;244;p3"/>
            <p:cNvSpPr/>
            <p:nvPr/>
          </p:nvSpPr>
          <p:spPr>
            <a:xfrm>
              <a:off x="-288925" y="1905000"/>
              <a:ext cx="4449374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245;p3"/>
            <p:cNvSpPr txBox="1"/>
            <p:nvPr/>
          </p:nvSpPr>
          <p:spPr>
            <a:xfrm>
              <a:off x="315989" y="1913523"/>
              <a:ext cx="3844462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Hoạt động 3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" name="Google Shape;246;p3"/>
            <p:cNvSpPr txBox="1"/>
            <p:nvPr/>
          </p:nvSpPr>
          <p:spPr>
            <a:xfrm>
              <a:off x="4532340" y="183658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CUỘC ĐUA KÌ THÚ .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62432" y="10308535"/>
            <a:ext cx="20492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dirty="0"/>
              <a:t>Xuất hiện kết tủa màu đỏ gạch.</a:t>
            </a:r>
            <a:endParaRPr lang="vi-VN" sz="8000" dirty="0"/>
          </a:p>
        </p:txBody>
      </p:sp>
    </p:spTree>
    <p:extLst>
      <p:ext uri="{BB962C8B-B14F-4D97-AF65-F5344CB8AC3E}">
        <p14:creationId xmlns:p14="http://schemas.microsoft.com/office/powerpoint/2010/main" val="26487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88">
            <a:extLst>
              <a:ext uri="{FF2B5EF4-FFF2-40B4-BE49-F238E27FC236}">
                <a16:creationId xmlns:a16="http://schemas.microsoft.com/office/drawing/2014/main" id="{89949DF0-2360-0822-0451-B3D43DBDEE77}"/>
              </a:ext>
            </a:extLst>
          </p:cNvPr>
          <p:cNvGrpSpPr/>
          <p:nvPr/>
        </p:nvGrpSpPr>
        <p:grpSpPr>
          <a:xfrm>
            <a:off x="297828" y="9245553"/>
            <a:ext cx="23671341" cy="2978423"/>
            <a:chOff x="184495" y="3682144"/>
            <a:chExt cx="11834900" cy="1443493"/>
          </a:xfrm>
        </p:grpSpPr>
        <p:sp>
          <p:nvSpPr>
            <p:cNvPr id="47" name="Rounded Rectangle 4">
              <a:extLst>
                <a:ext uri="{FF2B5EF4-FFF2-40B4-BE49-F238E27FC236}">
                  <a16:creationId xmlns:a16="http://schemas.microsoft.com/office/drawing/2014/main" id="{533A3AF6-CB17-E64A-7561-8A4709C06959}"/>
                </a:ext>
              </a:extLst>
            </p:cNvPr>
            <p:cNvSpPr/>
            <p:nvPr/>
          </p:nvSpPr>
          <p:spPr>
            <a:xfrm>
              <a:off x="184495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06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5">
              <a:extLst>
                <a:ext uri="{FF2B5EF4-FFF2-40B4-BE49-F238E27FC236}">
                  <a16:creationId xmlns:a16="http://schemas.microsoft.com/office/drawing/2014/main" id="{B51634C0-3A58-16D0-A779-09F3E36371C5}"/>
                </a:ext>
              </a:extLst>
            </p:cNvPr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B2C6447-F10A-85B5-351E-1368979AA8E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TextBox 7">
                <a:extLst>
                  <a:ext uri="{FF2B5EF4-FFF2-40B4-BE49-F238E27FC236}">
                    <a16:creationId xmlns:a16="http://schemas.microsoft.com/office/drawing/2014/main" id="{7DBB913B-8810-03CA-0284-DFEEA75DF4A7}"/>
                  </a:ext>
                </a:extLst>
              </p:cNvPr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kumimoji="0" lang="vi-VN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8">
                <a:extLst>
                  <a:ext uri="{FF2B5EF4-FFF2-40B4-BE49-F238E27FC236}">
                    <a16:creationId xmlns:a16="http://schemas.microsoft.com/office/drawing/2014/main" id="{C8F2E8D7-6263-EA9F-860C-FFD8DF7C34FF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9">
                <a:extLst>
                  <a:ext uri="{FF2B5EF4-FFF2-40B4-BE49-F238E27FC236}">
                    <a16:creationId xmlns:a16="http://schemas.microsoft.com/office/drawing/2014/main" id="{0C11A332-74F2-211E-5420-721D195E62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3" name="Group 11">
            <a:extLst>
              <a:ext uri="{FF2B5EF4-FFF2-40B4-BE49-F238E27FC236}">
                <a16:creationId xmlns:a16="http://schemas.microsoft.com/office/drawing/2014/main" id="{519A3A9B-06D2-AAB5-842E-BA68BBE5F223}"/>
              </a:ext>
            </a:extLst>
          </p:cNvPr>
          <p:cNvGrpSpPr/>
          <p:nvPr/>
        </p:nvGrpSpPr>
        <p:grpSpPr>
          <a:xfrm>
            <a:off x="28678" y="3237780"/>
            <a:ext cx="23825351" cy="6131829"/>
            <a:chOff x="226013" y="2034258"/>
            <a:chExt cx="23825351" cy="6131829"/>
          </a:xfrm>
        </p:grpSpPr>
        <p:grpSp>
          <p:nvGrpSpPr>
            <p:cNvPr id="264" name="Group 20">
              <a:extLst>
                <a:ext uri="{FF2B5EF4-FFF2-40B4-BE49-F238E27FC236}">
                  <a16:creationId xmlns:a16="http://schemas.microsoft.com/office/drawing/2014/main" id="{3610751E-E89B-16A3-0727-666AB97FA645}"/>
                </a:ext>
              </a:extLst>
            </p:cNvPr>
            <p:cNvGrpSpPr/>
            <p:nvPr/>
          </p:nvGrpSpPr>
          <p:grpSpPr>
            <a:xfrm>
              <a:off x="226013" y="2034258"/>
              <a:ext cx="23825350" cy="5714660"/>
              <a:chOff x="534987" y="1647866"/>
              <a:chExt cx="23017949" cy="4792576"/>
            </a:xfrm>
          </p:grpSpPr>
          <p:sp>
            <p:nvSpPr>
              <p:cNvPr id="266" name="Rounded Rectangle 24">
                <a:extLst>
                  <a:ext uri="{FF2B5EF4-FFF2-40B4-BE49-F238E27FC236}">
                    <a16:creationId xmlns:a16="http://schemas.microsoft.com/office/drawing/2014/main" id="{EE17A035-4F3F-415E-BEA7-3331C045288F}"/>
                  </a:ext>
                </a:extLst>
              </p:cNvPr>
              <p:cNvSpPr/>
              <p:nvPr/>
            </p:nvSpPr>
            <p:spPr bwMode="auto">
              <a:xfrm>
                <a:off x="755650" y="1720892"/>
                <a:ext cx="22797286" cy="4719550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7" name="Group 25">
                <a:extLst>
                  <a:ext uri="{FF2B5EF4-FFF2-40B4-BE49-F238E27FC236}">
                    <a16:creationId xmlns:a16="http://schemas.microsoft.com/office/drawing/2014/main" id="{91078BEE-5D86-7C94-D7B1-A854C53596BF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68" name="Isosceles Triangle 44">
                  <a:extLst>
                    <a:ext uri="{FF2B5EF4-FFF2-40B4-BE49-F238E27FC236}">
                      <a16:creationId xmlns:a16="http://schemas.microsoft.com/office/drawing/2014/main" id="{19F57FF8-D2E7-0ACD-2C45-DC0E8E17FC36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Pentagon 27">
                  <a:extLst>
                    <a:ext uri="{FF2B5EF4-FFF2-40B4-BE49-F238E27FC236}">
                      <a16:creationId xmlns:a16="http://schemas.microsoft.com/office/drawing/2014/main" id="{18156D04-FC30-5A8A-4EEC-4C279C15DA41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0" name="Group 11">
                  <a:extLst>
                    <a:ext uri="{FF2B5EF4-FFF2-40B4-BE49-F238E27FC236}">
                      <a16:creationId xmlns:a16="http://schemas.microsoft.com/office/drawing/2014/main" id="{FF13F8ED-B111-0189-176E-56334A9DDA29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273" name="Freeform 31">
                    <a:extLst>
                      <a:ext uri="{FF2B5EF4-FFF2-40B4-BE49-F238E27FC236}">
                        <a16:creationId xmlns:a16="http://schemas.microsoft.com/office/drawing/2014/main" id="{FEA5653D-9395-EF29-8F1F-8ECFC4E2BE8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" name="Freeform 32">
                    <a:extLst>
                      <a:ext uri="{FF2B5EF4-FFF2-40B4-BE49-F238E27FC236}">
                        <a16:creationId xmlns:a16="http://schemas.microsoft.com/office/drawing/2014/main" id="{3C3B4F3B-F7F8-D07D-AFD8-D18F6F579C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Freeform 33">
                    <a:extLst>
                      <a:ext uri="{FF2B5EF4-FFF2-40B4-BE49-F238E27FC236}">
                        <a16:creationId xmlns:a16="http://schemas.microsoft.com/office/drawing/2014/main" id="{608A5C0D-D04F-8AE7-F1A5-EF5BE5091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Rectangle 34">
                    <a:extLst>
                      <a:ext uri="{FF2B5EF4-FFF2-40B4-BE49-F238E27FC236}">
                        <a16:creationId xmlns:a16="http://schemas.microsoft.com/office/drawing/2014/main" id="{AB99B296-903A-B4A3-69C8-B14EE10AB3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Rectangle 35">
                    <a:extLst>
                      <a:ext uri="{FF2B5EF4-FFF2-40B4-BE49-F238E27FC236}">
                        <a16:creationId xmlns:a16="http://schemas.microsoft.com/office/drawing/2014/main" id="{168C8086-724B-F73D-48E5-F6D6F34F0D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8" name="Rectangle 36">
                    <a:extLst>
                      <a:ext uri="{FF2B5EF4-FFF2-40B4-BE49-F238E27FC236}">
                        <a16:creationId xmlns:a16="http://schemas.microsoft.com/office/drawing/2014/main" id="{B78208CE-99D7-9EF5-48CF-9CE7E36516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9" name="Rectangle 37">
                    <a:extLst>
                      <a:ext uri="{FF2B5EF4-FFF2-40B4-BE49-F238E27FC236}">
                        <a16:creationId xmlns:a16="http://schemas.microsoft.com/office/drawing/2014/main" id="{CFDCF975-D1FF-4D92-1E1A-407B1FF627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71" name="Chevron 29">
                  <a:extLst>
                    <a:ext uri="{FF2B5EF4-FFF2-40B4-BE49-F238E27FC236}">
                      <a16:creationId xmlns:a16="http://schemas.microsoft.com/office/drawing/2014/main" id="{813F4A4A-FA56-F0DC-FA83-C861FE80ED5B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TextBox 13">
                  <a:extLst>
                    <a:ext uri="{FF2B5EF4-FFF2-40B4-BE49-F238E27FC236}">
                      <a16:creationId xmlns:a16="http://schemas.microsoft.com/office/drawing/2014/main" id="{3DA598D7-E157-2F81-C735-F58B72B66E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20525" y="1763895"/>
                  <a:ext cx="2041471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06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  5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id="{0CE78A64-B2F6-ED1E-BAE0-B92E926AD0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36802" y="2172947"/>
                  <a:ext cx="21914562" cy="5993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ố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kho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1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ml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dung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ị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nl-NL" sz="9600" baseline="-25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trong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KI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kho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1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ml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dung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ị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NaOH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10%.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ỏ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ừ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ừ 5−7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acetaldyde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ố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ắ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đề</m:t>
                      </m:r>
                      <m:r>
                        <m:rPr>
                          <m:nor/>
                        </m:rPr>
                        <a:rPr lang="nl-NL" sz="9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u</m:t>
                      </m:r>
                    </m:oMath>
                  </a14:m>
                  <a:endParaRPr lang="vi-VN" sz="9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5" name="Text Box 5">
                  <a:extLst>
                    <a:ext uri="{FF2B5EF4-FFF2-40B4-BE49-F238E27FC236}">
                      <a16:creationId xmlns:a16="http://schemas.microsoft.com/office/drawing/2014/main" id="{0CE78A64-B2F6-ED1E-BAE0-B92E926AD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36802" y="2172947"/>
                  <a:ext cx="21914562" cy="599314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Google Shape;243;p3"/>
          <p:cNvGrpSpPr/>
          <p:nvPr/>
        </p:nvGrpSpPr>
        <p:grpSpPr>
          <a:xfrm>
            <a:off x="-455584" y="1507584"/>
            <a:ext cx="22102940" cy="873186"/>
            <a:chOff x="-288925" y="1836589"/>
            <a:chExt cx="22104378" cy="873083"/>
          </a:xfrm>
        </p:grpSpPr>
        <p:sp>
          <p:nvSpPr>
            <p:cNvPr id="74" name="Google Shape;244;p3"/>
            <p:cNvSpPr/>
            <p:nvPr/>
          </p:nvSpPr>
          <p:spPr>
            <a:xfrm>
              <a:off x="-288925" y="1905000"/>
              <a:ext cx="4449374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245;p3"/>
            <p:cNvSpPr txBox="1"/>
            <p:nvPr/>
          </p:nvSpPr>
          <p:spPr>
            <a:xfrm>
              <a:off x="315989" y="1913523"/>
              <a:ext cx="3844462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Hoạt động 3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" name="Google Shape;246;p3"/>
            <p:cNvSpPr txBox="1"/>
            <p:nvPr/>
          </p:nvSpPr>
          <p:spPr>
            <a:xfrm>
              <a:off x="4532340" y="183658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CUỘC ĐUA KÌ THÚ .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248446" y="10186553"/>
            <a:ext cx="20492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dirty="0"/>
              <a:t>Xuất hiện kết tủa màu vàng</a:t>
            </a:r>
            <a:endParaRPr lang="vi-VN" sz="8000" dirty="0">
              <a:latin typeface="#9Slide03 Cabin Bold" panose="00000800000000000000" pitchFamily="2" charset="-93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6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43;p3"/>
          <p:cNvGrpSpPr/>
          <p:nvPr/>
        </p:nvGrpSpPr>
        <p:grpSpPr>
          <a:xfrm>
            <a:off x="-455584" y="1507584"/>
            <a:ext cx="22102940" cy="873186"/>
            <a:chOff x="-288925" y="1836589"/>
            <a:chExt cx="22104378" cy="873083"/>
          </a:xfrm>
        </p:grpSpPr>
        <p:sp>
          <p:nvSpPr>
            <p:cNvPr id="4" name="Google Shape;244;p3"/>
            <p:cNvSpPr/>
            <p:nvPr/>
          </p:nvSpPr>
          <p:spPr>
            <a:xfrm>
              <a:off x="-288925" y="1905000"/>
              <a:ext cx="4449374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245;p3"/>
            <p:cNvSpPr txBox="1"/>
            <p:nvPr/>
          </p:nvSpPr>
          <p:spPr>
            <a:xfrm>
              <a:off x="315989" y="1913523"/>
              <a:ext cx="3844462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Hoạt động 4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" name="Google Shape;246;p3"/>
            <p:cNvSpPr txBox="1"/>
            <p:nvPr/>
          </p:nvSpPr>
          <p:spPr>
            <a:xfrm>
              <a:off x="4532340" y="183658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Nhân lên sự tốt đẹp!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74464" y="3623182"/>
            <a:ext cx="18194694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400" dirty="0" smtClean="0">
                <a:latin typeface="#9Slide03 FS Neusa Bold" panose="00000800000000000000" pitchFamily="2" charset="0"/>
              </a:rPr>
              <a:t>Lớp chia làm 2 cụm mỗi cụm 4 nhóm.</a:t>
            </a:r>
          </a:p>
          <a:p>
            <a:pPr marL="571500" indent="-571500">
              <a:buFontTx/>
              <a:buChar char="-"/>
            </a:pPr>
            <a:r>
              <a:rPr lang="en-US" sz="4400" dirty="0" smtClean="0">
                <a:latin typeface="#9Slide03 FS Neusa Bold" panose="00000800000000000000" pitchFamily="2" charset="0"/>
              </a:rPr>
              <a:t>Các em có 30 s treo sản phẩm nhóm lên vị trí đã qui định. </a:t>
            </a:r>
          </a:p>
          <a:p>
            <a:pPr marL="571500" indent="-571500">
              <a:buFontTx/>
              <a:buChar char="-"/>
            </a:pPr>
            <a:r>
              <a:rPr lang="en-US" sz="4400" dirty="0" smtClean="0">
                <a:latin typeface="#9Slide03 FS Neusa Bold" panose="00000800000000000000" pitchFamily="2" charset="0"/>
              </a:rPr>
              <a:t>Có 30s để các nhóm di chuyển về ví trí qui định theo sơ đồ.</a:t>
            </a:r>
          </a:p>
          <a:p>
            <a:pPr marL="571500" indent="-571500">
              <a:buFontTx/>
              <a:buChar char="-"/>
            </a:pPr>
            <a:r>
              <a:rPr lang="en-US" sz="4400" dirty="0" smtClean="0">
                <a:latin typeface="#9Slide03 FS Neusa Bold" panose="00000800000000000000" pitchFamily="2" charset="0"/>
              </a:rPr>
              <a:t>Trong khoảng thời gian 3 phút các nhóm cần quan sát và chấm sản phẩm của các bạn.</a:t>
            </a:r>
          </a:p>
          <a:p>
            <a:pPr marL="571500" indent="-571500">
              <a:buFontTx/>
              <a:buChar char="-"/>
            </a:pPr>
            <a:r>
              <a:rPr lang="en-US" sz="4400" dirty="0" smtClean="0">
                <a:latin typeface="#9Slide03 FS Neusa Bold" panose="00000800000000000000" pitchFamily="2" charset="0"/>
              </a:rPr>
              <a:t>Sau 3 lần chuyển các em quay lại bàn và công bố kết quả mình chấm các nhóm khác.    </a:t>
            </a:r>
            <a:endParaRPr lang="en-US" sz="4400" dirty="0">
              <a:latin typeface="#9Slide03 FS Neusa Bold" panose="000008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4400" dirty="0" smtClean="0">
              <a:latin typeface="#9Slide03 FS Neusa Bold" panose="000008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4400" dirty="0" smtClean="0">
              <a:latin typeface="#9Slide03 FS Neusa Bold" panose="000008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4400" dirty="0" smtClean="0">
              <a:latin typeface="#9Slide03 FS Neusa Bold" panose="000008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4400" dirty="0" smtClean="0">
              <a:latin typeface="#9Slide03 FS Neusa Bold" panose="00000800000000000000" pitchFamily="2" charset="0"/>
            </a:endParaRPr>
          </a:p>
          <a:p>
            <a:endParaRPr lang="en-US" sz="4000" dirty="0" smtClean="0">
              <a:latin typeface="#9Slide03 FS Neusa Bold" panose="00000800000000000000" pitchFamily="2" charset="0"/>
            </a:endParaRPr>
          </a:p>
          <a:p>
            <a:pPr marL="571500" indent="-571500">
              <a:buFontTx/>
              <a:buChar char="-"/>
            </a:pPr>
            <a:endParaRPr lang="vi-VN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-449432" y="2338580"/>
            <a:ext cx="21663242" cy="11407421"/>
            <a:chOff x="-449432" y="2338580"/>
            <a:chExt cx="21663242" cy="11407421"/>
          </a:xfrm>
        </p:grpSpPr>
        <p:grpSp>
          <p:nvGrpSpPr>
            <p:cNvPr id="7" name="Group 66">
              <a:extLst>
                <a:ext uri="{FF2B5EF4-FFF2-40B4-BE49-F238E27FC236}">
                  <a16:creationId xmlns:a16="http://schemas.microsoft.com/office/drawing/2014/main" id="{C4679AE0-23EB-EA4C-0A06-A09EF09E177F}"/>
                </a:ext>
              </a:extLst>
            </p:cNvPr>
            <p:cNvGrpSpPr/>
            <p:nvPr/>
          </p:nvGrpSpPr>
          <p:grpSpPr>
            <a:xfrm>
              <a:off x="-449432" y="2338580"/>
              <a:ext cx="21573939" cy="11407421"/>
              <a:chOff x="4221718" y="3423084"/>
              <a:chExt cx="15942152" cy="11089678"/>
            </a:xfrm>
          </p:grpSpPr>
          <p:sp>
            <p:nvSpPr>
              <p:cNvPr id="8" name="Rounded Rectangle 67">
                <a:extLst>
                  <a:ext uri="{FF2B5EF4-FFF2-40B4-BE49-F238E27FC236}">
                    <a16:creationId xmlns:a16="http://schemas.microsoft.com/office/drawing/2014/main" id="{F9C92ECB-EE71-DCD9-8B68-92F02E9C75C6}"/>
                  </a:ext>
                </a:extLst>
              </p:cNvPr>
              <p:cNvSpPr/>
              <p:nvPr/>
            </p:nvSpPr>
            <p:spPr>
              <a:xfrm>
                <a:off x="4221718" y="3432779"/>
                <a:ext cx="15942152" cy="11079983"/>
              </a:xfrm>
              <a:prstGeom prst="roundRect">
                <a:avLst>
                  <a:gd name="adj" fmla="val 1703"/>
                </a:avLst>
              </a:prstGeom>
              <a:solidFill>
                <a:srgbClr val="EEECE1">
                  <a:lumMod val="90000"/>
                </a:srgbClr>
              </a:solidFill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36000" tIns="18000" rIns="36000" bIns="18000"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Same Side Corner Rectangle 68">
                <a:extLst>
                  <a:ext uri="{FF2B5EF4-FFF2-40B4-BE49-F238E27FC236}">
                    <a16:creationId xmlns:a16="http://schemas.microsoft.com/office/drawing/2014/main" id="{DDCBD178-4112-FB05-E2E3-FE4129E24692}"/>
                  </a:ext>
                </a:extLst>
              </p:cNvPr>
              <p:cNvSpPr/>
              <p:nvPr/>
            </p:nvSpPr>
            <p:spPr>
              <a:xfrm>
                <a:off x="4221718" y="3423084"/>
                <a:ext cx="15942152" cy="1008112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69">
                <a:extLst>
                  <a:ext uri="{FF2B5EF4-FFF2-40B4-BE49-F238E27FC236}">
                    <a16:creationId xmlns:a16="http://schemas.microsoft.com/office/drawing/2014/main" id="{039E93A6-914E-3201-2DA6-2BA65601A31D}"/>
                  </a:ext>
                </a:extLst>
              </p:cNvPr>
              <p:cNvSpPr txBox="1"/>
              <p:nvPr/>
            </p:nvSpPr>
            <p:spPr>
              <a:xfrm>
                <a:off x="4386775" y="3523556"/>
                <a:ext cx="15612038" cy="1011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kumimoji="0" lang="en-US" sz="46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dẫn hoạt động 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5430505" y="7127286"/>
              <a:ext cx="1350835" cy="131506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#9Slide03 FS Neusa Bold" panose="00000800000000000000" pitchFamily="2" charset="0"/>
                </a:rPr>
                <a:t>sp</a:t>
              </a:r>
              <a:r>
                <a:rPr lang="en-US" sz="4800" dirty="0" smtClean="0">
                  <a:solidFill>
                    <a:schemeClr val="tx1"/>
                  </a:solidFill>
                  <a:latin typeface="#9Slide03 FS Neusa Bold" panose="00000800000000000000" pitchFamily="2" charset="0"/>
                </a:rPr>
                <a:t> N1</a:t>
              </a:r>
              <a:endParaRPr lang="vi-VN" sz="48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9712399" y="7047412"/>
              <a:ext cx="2493365" cy="61582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#9Slide03 FS Neusa Bold" panose="00000800000000000000" pitchFamily="2" charset="0"/>
                </a:rPr>
                <a:t>Bảng 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913557" y="8317818"/>
              <a:ext cx="1350835" cy="131506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#9Slide03 FS Neusa Bold" panose="00000800000000000000" pitchFamily="2" charset="0"/>
                </a:rPr>
                <a:t>sp</a:t>
              </a:r>
              <a:r>
                <a:rPr lang="en-US" sz="4800" dirty="0" smtClean="0">
                  <a:solidFill>
                    <a:schemeClr val="tx1"/>
                  </a:solidFill>
                  <a:latin typeface="#9Slide03 FS Neusa Bold" panose="00000800000000000000" pitchFamily="2" charset="0"/>
                </a:rPr>
                <a:t> N2</a:t>
              </a:r>
              <a:endParaRPr lang="vi-VN" sz="48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913557" y="10570302"/>
              <a:ext cx="1350835" cy="131506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#9Slide03 FS Neusa Bold" panose="00000800000000000000" pitchFamily="2" charset="0"/>
                </a:rPr>
                <a:t>sp</a:t>
              </a:r>
              <a:r>
                <a:rPr lang="en-US" sz="4800" dirty="0" smtClean="0">
                  <a:solidFill>
                    <a:schemeClr val="tx1"/>
                  </a:solidFill>
                  <a:latin typeface="#9Slide03 FS Neusa Bold" panose="00000800000000000000" pitchFamily="2" charset="0"/>
                </a:rPr>
                <a:t> N3</a:t>
              </a:r>
              <a:endParaRPr lang="vi-VN" sz="48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430504" y="12376582"/>
              <a:ext cx="1350835" cy="131506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#9Slide03 FS Neusa Bold" panose="00000800000000000000" pitchFamily="2" charset="0"/>
                </a:rPr>
                <a:t>sp</a:t>
              </a:r>
              <a:r>
                <a:rPr lang="en-US" sz="4800" dirty="0" smtClean="0">
                  <a:solidFill>
                    <a:schemeClr val="tx1"/>
                  </a:solidFill>
                  <a:latin typeface="#9Slide03 FS Neusa Bold" panose="00000800000000000000" pitchFamily="2" charset="0"/>
                </a:rPr>
                <a:t> N4</a:t>
              </a:r>
              <a:endParaRPr lang="vi-VN" sz="4800" dirty="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5916700" y="6809376"/>
              <a:ext cx="1340268" cy="131506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#9Slide03 FS Neusa Bold" panose="00000800000000000000" pitchFamily="2" charset="0"/>
                </a:rPr>
                <a:t>sp</a:t>
              </a:r>
              <a:r>
                <a:rPr lang="en-US" sz="4800" dirty="0" smtClean="0">
                  <a:solidFill>
                    <a:schemeClr val="tx1"/>
                  </a:solidFill>
                  <a:latin typeface="#9Slide03 FS Neusa Bold" panose="00000800000000000000" pitchFamily="2" charset="0"/>
                </a:rPr>
                <a:t> N5</a:t>
              </a:r>
              <a:endParaRPr lang="vi-VN" sz="4800" dirty="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9873541" y="8047277"/>
              <a:ext cx="1340268" cy="131506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#9Slide03 FS Neusa Bold" panose="00000800000000000000" pitchFamily="2" charset="0"/>
                </a:rPr>
                <a:t>sp</a:t>
              </a:r>
              <a:r>
                <a:rPr lang="en-US" sz="4800" dirty="0" smtClean="0">
                  <a:solidFill>
                    <a:schemeClr val="tx1"/>
                  </a:solidFill>
                  <a:latin typeface="#9Slide03 FS Neusa Bold" panose="00000800000000000000" pitchFamily="2" charset="0"/>
                </a:rPr>
                <a:t> N6</a:t>
              </a:r>
              <a:endParaRPr lang="vi-VN" sz="4800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9873542" y="11227835"/>
              <a:ext cx="1340268" cy="131506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#9Slide03 FS Neusa Bold" panose="00000800000000000000" pitchFamily="2" charset="0"/>
                </a:rPr>
                <a:t>sp</a:t>
              </a:r>
              <a:r>
                <a:rPr lang="en-US" sz="4800" dirty="0" smtClean="0">
                  <a:solidFill>
                    <a:schemeClr val="tx1"/>
                  </a:solidFill>
                  <a:latin typeface="#9Slide03 FS Neusa Bold" panose="00000800000000000000" pitchFamily="2" charset="0"/>
                </a:rPr>
                <a:t> N7</a:t>
              </a:r>
              <a:endParaRPr lang="vi-VN" sz="4800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5845790" y="12366610"/>
              <a:ext cx="1340268" cy="131506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#9Slide03 FS Neusa Bold" panose="00000800000000000000" pitchFamily="2" charset="0"/>
                </a:rPr>
                <a:t>sp</a:t>
              </a:r>
              <a:r>
                <a:rPr lang="en-US" sz="4800" dirty="0" smtClean="0">
                  <a:solidFill>
                    <a:schemeClr val="tx1"/>
                  </a:solidFill>
                  <a:latin typeface="#9Slide03 FS Neusa Bold" panose="00000800000000000000" pitchFamily="2" charset="0"/>
                </a:rPr>
                <a:t> N8</a:t>
              </a:r>
              <a:endParaRPr lang="vi-VN" sz="4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5588344" y="8754533"/>
            <a:ext cx="1192995" cy="3725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NHÓM 2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3007538" y="8883987"/>
            <a:ext cx="1192995" cy="3725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NHÓM 3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3007539" y="11102604"/>
            <a:ext cx="1192995" cy="3725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NHÓM 4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11983" y="11812795"/>
            <a:ext cx="1192995" cy="3725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NHÓM 1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916699" y="8638792"/>
            <a:ext cx="1192995" cy="3725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NHÓM 6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916699" y="11699101"/>
            <a:ext cx="1192995" cy="3725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NHÓM 5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19036780" y="8940800"/>
            <a:ext cx="1192995" cy="3725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NHÓM 7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6200000">
            <a:off x="19036781" y="11159417"/>
            <a:ext cx="1192995" cy="3725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NHÓM 8</a:t>
            </a:r>
            <a:endParaRPr lang="vi-V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4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43;p3"/>
          <p:cNvGrpSpPr/>
          <p:nvPr/>
        </p:nvGrpSpPr>
        <p:grpSpPr>
          <a:xfrm>
            <a:off x="-455584" y="1507584"/>
            <a:ext cx="22102940" cy="873186"/>
            <a:chOff x="-288925" y="1836589"/>
            <a:chExt cx="22104378" cy="873083"/>
          </a:xfrm>
        </p:grpSpPr>
        <p:sp>
          <p:nvSpPr>
            <p:cNvPr id="4" name="Google Shape;244;p3"/>
            <p:cNvSpPr/>
            <p:nvPr/>
          </p:nvSpPr>
          <p:spPr>
            <a:xfrm>
              <a:off x="-288925" y="1905000"/>
              <a:ext cx="4449374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245;p3"/>
            <p:cNvSpPr txBox="1"/>
            <p:nvPr/>
          </p:nvSpPr>
          <p:spPr>
            <a:xfrm>
              <a:off x="315989" y="1913523"/>
              <a:ext cx="3844462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Hoạt động 4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" name="Google Shape;246;p3"/>
            <p:cNvSpPr txBox="1"/>
            <p:nvPr/>
          </p:nvSpPr>
          <p:spPr>
            <a:xfrm>
              <a:off x="4532340" y="183658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Nhân lên sự tốt đẹp!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7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2054464" y="2310167"/>
            <a:ext cx="19053110" cy="11407421"/>
            <a:chOff x="4221718" y="3423084"/>
            <a:chExt cx="15942152" cy="11089678"/>
          </a:xfrm>
        </p:grpSpPr>
        <p:sp>
          <p:nvSpPr>
            <p:cNvPr id="8" name="Rounded Rectangle 67">
              <a:extLst>
                <a:ext uri="{FF2B5EF4-FFF2-40B4-BE49-F238E27FC236}">
                  <a16:creationId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77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kumimoji="0" lang="en-US" sz="46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kết điểm các nhóm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574012"/>
              </p:ext>
            </p:extLst>
          </p:nvPr>
        </p:nvGraphicFramePr>
        <p:xfrm>
          <a:off x="2997464" y="4742491"/>
          <a:ext cx="16662132" cy="5248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1348">
                  <a:extLst>
                    <a:ext uri="{9D8B030D-6E8A-4147-A177-3AD203B41FA5}">
                      <a16:colId xmlns:a16="http://schemas.microsoft.com/office/drawing/2014/main" val="3023254962"/>
                    </a:ext>
                  </a:extLst>
                </a:gridCol>
                <a:gridCol w="1851348">
                  <a:extLst>
                    <a:ext uri="{9D8B030D-6E8A-4147-A177-3AD203B41FA5}">
                      <a16:colId xmlns:a16="http://schemas.microsoft.com/office/drawing/2014/main" val="3531039305"/>
                    </a:ext>
                  </a:extLst>
                </a:gridCol>
                <a:gridCol w="1851348">
                  <a:extLst>
                    <a:ext uri="{9D8B030D-6E8A-4147-A177-3AD203B41FA5}">
                      <a16:colId xmlns:a16="http://schemas.microsoft.com/office/drawing/2014/main" val="850714040"/>
                    </a:ext>
                  </a:extLst>
                </a:gridCol>
                <a:gridCol w="1851348">
                  <a:extLst>
                    <a:ext uri="{9D8B030D-6E8A-4147-A177-3AD203B41FA5}">
                      <a16:colId xmlns:a16="http://schemas.microsoft.com/office/drawing/2014/main" val="3321189818"/>
                    </a:ext>
                  </a:extLst>
                </a:gridCol>
                <a:gridCol w="1851348">
                  <a:extLst>
                    <a:ext uri="{9D8B030D-6E8A-4147-A177-3AD203B41FA5}">
                      <a16:colId xmlns:a16="http://schemas.microsoft.com/office/drawing/2014/main" val="935845862"/>
                    </a:ext>
                  </a:extLst>
                </a:gridCol>
                <a:gridCol w="1851348">
                  <a:extLst>
                    <a:ext uri="{9D8B030D-6E8A-4147-A177-3AD203B41FA5}">
                      <a16:colId xmlns:a16="http://schemas.microsoft.com/office/drawing/2014/main" val="1758460158"/>
                    </a:ext>
                  </a:extLst>
                </a:gridCol>
                <a:gridCol w="1851348">
                  <a:extLst>
                    <a:ext uri="{9D8B030D-6E8A-4147-A177-3AD203B41FA5}">
                      <a16:colId xmlns:a16="http://schemas.microsoft.com/office/drawing/2014/main" val="3897480814"/>
                    </a:ext>
                  </a:extLst>
                </a:gridCol>
                <a:gridCol w="1851348">
                  <a:extLst>
                    <a:ext uri="{9D8B030D-6E8A-4147-A177-3AD203B41FA5}">
                      <a16:colId xmlns:a16="http://schemas.microsoft.com/office/drawing/2014/main" val="1445541597"/>
                    </a:ext>
                  </a:extLst>
                </a:gridCol>
                <a:gridCol w="1851348">
                  <a:extLst>
                    <a:ext uri="{9D8B030D-6E8A-4147-A177-3AD203B41FA5}">
                      <a16:colId xmlns:a16="http://schemas.microsoft.com/office/drawing/2014/main" val="2611504083"/>
                    </a:ext>
                  </a:extLst>
                </a:gridCol>
              </a:tblGrid>
              <a:tr h="1049635">
                <a:tc>
                  <a:txBody>
                    <a:bodyPr/>
                    <a:lstStyle/>
                    <a:p>
                      <a:endParaRPr lang="vi-VN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+mj-lt"/>
                        </a:rPr>
                        <a:t>Nhóm</a:t>
                      </a:r>
                      <a:r>
                        <a:rPr lang="en-US" sz="2400" b="1" baseline="0" dirty="0" smtClean="0">
                          <a:latin typeface="+mj-lt"/>
                        </a:rPr>
                        <a:t> 1</a:t>
                      </a:r>
                      <a:endParaRPr lang="vi-VN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+mj-lt"/>
                        </a:rPr>
                        <a:t>Nhóm</a:t>
                      </a:r>
                      <a:r>
                        <a:rPr lang="en-US" sz="2400" b="1" baseline="0" dirty="0" smtClean="0">
                          <a:latin typeface="+mj-lt"/>
                        </a:rPr>
                        <a:t> 2</a:t>
                      </a:r>
                      <a:endParaRPr lang="vi-VN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+mj-lt"/>
                        </a:rPr>
                        <a:t>Nhóm</a:t>
                      </a:r>
                      <a:r>
                        <a:rPr lang="en-US" sz="2400" b="1" baseline="0" dirty="0" smtClean="0">
                          <a:latin typeface="+mj-lt"/>
                        </a:rPr>
                        <a:t> 3</a:t>
                      </a:r>
                      <a:endParaRPr lang="vi-VN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+mj-lt"/>
                        </a:rPr>
                        <a:t>Nhóm</a:t>
                      </a:r>
                      <a:r>
                        <a:rPr lang="en-US" sz="2400" b="1" baseline="0" dirty="0" smtClean="0">
                          <a:latin typeface="+mj-lt"/>
                        </a:rPr>
                        <a:t> 4</a:t>
                      </a:r>
                      <a:endParaRPr lang="vi-VN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+mj-lt"/>
                        </a:rPr>
                        <a:t>Nhóm</a:t>
                      </a:r>
                      <a:r>
                        <a:rPr lang="en-US" sz="2400" b="1" baseline="0" dirty="0" smtClean="0">
                          <a:latin typeface="+mj-lt"/>
                        </a:rPr>
                        <a:t> 5</a:t>
                      </a:r>
                      <a:endParaRPr lang="vi-VN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+mj-lt"/>
                        </a:rPr>
                        <a:t>Nhóm</a:t>
                      </a:r>
                      <a:r>
                        <a:rPr lang="en-US" sz="2400" b="1" baseline="0" dirty="0" smtClean="0">
                          <a:latin typeface="+mj-lt"/>
                        </a:rPr>
                        <a:t> 6</a:t>
                      </a:r>
                      <a:endParaRPr lang="vi-VN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+mj-lt"/>
                        </a:rPr>
                        <a:t>Nhóm</a:t>
                      </a:r>
                      <a:r>
                        <a:rPr lang="en-US" sz="2400" b="1" baseline="0" dirty="0" smtClean="0">
                          <a:latin typeface="+mj-lt"/>
                        </a:rPr>
                        <a:t> 7</a:t>
                      </a:r>
                      <a:endParaRPr lang="vi-VN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+mj-lt"/>
                        </a:rPr>
                        <a:t>Nhóm</a:t>
                      </a:r>
                      <a:r>
                        <a:rPr lang="en-US" sz="2400" b="1" baseline="0" dirty="0" smtClean="0">
                          <a:latin typeface="+mj-lt"/>
                        </a:rPr>
                        <a:t> 8 </a:t>
                      </a:r>
                      <a:endParaRPr lang="vi-VN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446449"/>
                  </a:ext>
                </a:extLst>
              </a:tr>
              <a:tr h="104963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j-lt"/>
                        </a:rPr>
                        <a:t>Bạn 1</a:t>
                      </a:r>
                      <a:endParaRPr lang="vi-VN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400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400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400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400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400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400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400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279407"/>
                  </a:ext>
                </a:extLst>
              </a:tr>
              <a:tr h="104963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Bạn 2</a:t>
                      </a:r>
                      <a:endParaRPr lang="vi-VN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400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400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400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400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400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400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400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2850"/>
                  </a:ext>
                </a:extLst>
              </a:tr>
              <a:tr h="104963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66FF"/>
                          </a:solidFill>
                          <a:latin typeface="+mj-lt"/>
                        </a:rPr>
                        <a:t>Bạn 3</a:t>
                      </a:r>
                      <a:endParaRPr lang="vi-VN" sz="2400" b="1" dirty="0">
                        <a:solidFill>
                          <a:srgbClr val="0066FF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400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400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400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400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94128"/>
                  </a:ext>
                </a:extLst>
              </a:tr>
              <a:tr h="104963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+mj-lt"/>
                        </a:rPr>
                        <a:t>Tổng</a:t>
                      </a:r>
                      <a:r>
                        <a:rPr lang="en-US" sz="2400" b="1" baseline="0" dirty="0" smtClean="0">
                          <a:latin typeface="+mj-lt"/>
                        </a:rPr>
                        <a:t> kết điểm </a:t>
                      </a:r>
                      <a:endParaRPr lang="vi-VN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400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400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38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53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>
            <a:extLst>
              <a:ext uri="{FF2B5EF4-FFF2-40B4-BE49-F238E27FC236}">
                <a16:creationId xmlns:a16="http://schemas.microsoft.com/office/drawing/2014/main" id="{A36AF45F-657B-520C-AC9F-3CD00FA49572}"/>
              </a:ext>
            </a:extLst>
          </p:cNvPr>
          <p:cNvGrpSpPr/>
          <p:nvPr/>
        </p:nvGrpSpPr>
        <p:grpSpPr>
          <a:xfrm>
            <a:off x="7611784" y="1934603"/>
            <a:ext cx="6962321" cy="960549"/>
            <a:chOff x="13477876" y="4114800"/>
            <a:chExt cx="6962774" cy="960438"/>
          </a:xfrm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4F48B44A-F72F-C723-F5CD-489A93AB5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" name="Oval 72">
              <a:extLst>
                <a:ext uri="{FF2B5EF4-FFF2-40B4-BE49-F238E27FC236}">
                  <a16:creationId xmlns:a16="http://schemas.microsoft.com/office/drawing/2014/main" id="{C8D962B4-847E-C9E8-B800-DC679A254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5" name="Freeform 73">
              <a:extLst>
                <a:ext uri="{FF2B5EF4-FFF2-40B4-BE49-F238E27FC236}">
                  <a16:creationId xmlns:a16="http://schemas.microsoft.com/office/drawing/2014/main" id="{9E86D8CD-41EB-41EB-B2D2-2B52994A2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6" name="Freeform 74">
              <a:extLst>
                <a:ext uri="{FF2B5EF4-FFF2-40B4-BE49-F238E27FC236}">
                  <a16:creationId xmlns:a16="http://schemas.microsoft.com/office/drawing/2014/main" id="{3B852398-B731-6997-A341-BF62977BA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7" name="Freeform 75">
              <a:extLst>
                <a:ext uri="{FF2B5EF4-FFF2-40B4-BE49-F238E27FC236}">
                  <a16:creationId xmlns:a16="http://schemas.microsoft.com/office/drawing/2014/main" id="{608F6234-1C85-0F35-95A2-5D51E004F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8" name="Freeform 76">
              <a:extLst>
                <a:ext uri="{FF2B5EF4-FFF2-40B4-BE49-F238E27FC236}">
                  <a16:creationId xmlns:a16="http://schemas.microsoft.com/office/drawing/2014/main" id="{3DFA2D1F-500F-2BFD-5F96-C207C32EC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9" name="Freeform 77">
              <a:extLst>
                <a:ext uri="{FF2B5EF4-FFF2-40B4-BE49-F238E27FC236}">
                  <a16:creationId xmlns:a16="http://schemas.microsoft.com/office/drawing/2014/main" id="{759496E5-C025-3D65-B138-924B3CDF5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0" name="Freeform 78">
              <a:extLst>
                <a:ext uri="{FF2B5EF4-FFF2-40B4-BE49-F238E27FC236}">
                  <a16:creationId xmlns:a16="http://schemas.microsoft.com/office/drawing/2014/main" id="{876924D3-27A0-5248-3743-D97B6AEF8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1" name="Freeform 79">
              <a:extLst>
                <a:ext uri="{FF2B5EF4-FFF2-40B4-BE49-F238E27FC236}">
                  <a16:creationId xmlns:a16="http://schemas.microsoft.com/office/drawing/2014/main" id="{EFC5AF66-EAFF-D6BB-04C6-239BB51AF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2" name="Freeform 80">
              <a:extLst>
                <a:ext uri="{FF2B5EF4-FFF2-40B4-BE49-F238E27FC236}">
                  <a16:creationId xmlns:a16="http://schemas.microsoft.com/office/drawing/2014/main" id="{52297E73-1A0F-C19D-5C6D-E0711A88C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3" name="Freeform 81">
              <a:extLst>
                <a:ext uri="{FF2B5EF4-FFF2-40B4-BE49-F238E27FC236}">
                  <a16:creationId xmlns:a16="http://schemas.microsoft.com/office/drawing/2014/main" id="{92D5AD2E-089F-FC09-11CA-3E1F23CCD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4" name="Freeform 82">
              <a:extLst>
                <a:ext uri="{FF2B5EF4-FFF2-40B4-BE49-F238E27FC236}">
                  <a16:creationId xmlns:a16="http://schemas.microsoft.com/office/drawing/2014/main" id="{2B7A8A5F-57CD-634D-AF77-5A2673474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5" name="Freeform 83">
              <a:extLst>
                <a:ext uri="{FF2B5EF4-FFF2-40B4-BE49-F238E27FC236}">
                  <a16:creationId xmlns:a16="http://schemas.microsoft.com/office/drawing/2014/main" id="{0F246B4C-00D2-B622-03F6-0D626A7F3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6" name="Oval 84">
              <a:extLst>
                <a:ext uri="{FF2B5EF4-FFF2-40B4-BE49-F238E27FC236}">
                  <a16:creationId xmlns:a16="http://schemas.microsoft.com/office/drawing/2014/main" id="{93EFCFE7-3B75-DBE3-1971-AB0E539AA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7" name="Freeform 85">
              <a:extLst>
                <a:ext uri="{FF2B5EF4-FFF2-40B4-BE49-F238E27FC236}">
                  <a16:creationId xmlns:a16="http://schemas.microsoft.com/office/drawing/2014/main" id="{B8EB2E36-135F-6714-959C-EAEB36D00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8" name="Freeform 86">
              <a:extLst>
                <a:ext uri="{FF2B5EF4-FFF2-40B4-BE49-F238E27FC236}">
                  <a16:creationId xmlns:a16="http://schemas.microsoft.com/office/drawing/2014/main" id="{6DA05E09-7951-5D28-8BCB-BD8CBC9AC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9" name="Freeform 87">
              <a:extLst>
                <a:ext uri="{FF2B5EF4-FFF2-40B4-BE49-F238E27FC236}">
                  <a16:creationId xmlns:a16="http://schemas.microsoft.com/office/drawing/2014/main" id="{5D03FE13-8C24-4FDC-3C8F-DE52549A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0" name="Freeform 88">
              <a:extLst>
                <a:ext uri="{FF2B5EF4-FFF2-40B4-BE49-F238E27FC236}">
                  <a16:creationId xmlns:a16="http://schemas.microsoft.com/office/drawing/2014/main" id="{5D439D97-E95D-BF6C-9261-FCA201AE7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1" name="Freeform 89">
              <a:extLst>
                <a:ext uri="{FF2B5EF4-FFF2-40B4-BE49-F238E27FC236}">
                  <a16:creationId xmlns:a16="http://schemas.microsoft.com/office/drawing/2014/main" id="{6E1D7098-7B13-B7B2-8EC6-483920356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2" name="Freeform 90">
              <a:extLst>
                <a:ext uri="{FF2B5EF4-FFF2-40B4-BE49-F238E27FC236}">
                  <a16:creationId xmlns:a16="http://schemas.microsoft.com/office/drawing/2014/main" id="{581505AB-958E-04A8-71E1-A4C43457A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3" name="Freeform 91">
              <a:extLst>
                <a:ext uri="{FF2B5EF4-FFF2-40B4-BE49-F238E27FC236}">
                  <a16:creationId xmlns:a16="http://schemas.microsoft.com/office/drawing/2014/main" id="{8388345B-6CCC-2535-7E0C-1735032673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4" name="Freeform 92">
              <a:extLst>
                <a:ext uri="{FF2B5EF4-FFF2-40B4-BE49-F238E27FC236}">
                  <a16:creationId xmlns:a16="http://schemas.microsoft.com/office/drawing/2014/main" id="{1CDC418A-C873-F50E-244F-0BB16455F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5" name="Freeform 93">
              <a:extLst>
                <a:ext uri="{FF2B5EF4-FFF2-40B4-BE49-F238E27FC236}">
                  <a16:creationId xmlns:a16="http://schemas.microsoft.com/office/drawing/2014/main" id="{8D39EB34-923C-2EC6-15D0-2A618F90CC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6" name="Freeform 94">
              <a:extLst>
                <a:ext uri="{FF2B5EF4-FFF2-40B4-BE49-F238E27FC236}">
                  <a16:creationId xmlns:a16="http://schemas.microsoft.com/office/drawing/2014/main" id="{A72E8760-6F23-6145-C646-EDD1E59218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7" name="Rectangle 95">
              <a:extLst>
                <a:ext uri="{FF2B5EF4-FFF2-40B4-BE49-F238E27FC236}">
                  <a16:creationId xmlns:a16="http://schemas.microsoft.com/office/drawing/2014/main" id="{E71CC138-F24A-052F-3BCF-BB77B9C95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8" name="Freeform 96">
              <a:extLst>
                <a:ext uri="{FF2B5EF4-FFF2-40B4-BE49-F238E27FC236}">
                  <a16:creationId xmlns:a16="http://schemas.microsoft.com/office/drawing/2014/main" id="{BBE38FBA-098C-600B-EFEF-61287000A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9" name="Freeform 97">
              <a:extLst>
                <a:ext uri="{FF2B5EF4-FFF2-40B4-BE49-F238E27FC236}">
                  <a16:creationId xmlns:a16="http://schemas.microsoft.com/office/drawing/2014/main" id="{E8E75633-58C1-A929-5BEE-C4E3B3A405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0" name="Freeform 98">
              <a:extLst>
                <a:ext uri="{FF2B5EF4-FFF2-40B4-BE49-F238E27FC236}">
                  <a16:creationId xmlns:a16="http://schemas.microsoft.com/office/drawing/2014/main" id="{83BE001C-A8B2-C396-C536-EF7CA974A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587E9248-7D2C-27B0-BF24-F96BE11E050C}"/>
              </a:ext>
            </a:extLst>
          </p:cNvPr>
          <p:cNvGrpSpPr/>
          <p:nvPr/>
        </p:nvGrpSpPr>
        <p:grpSpPr>
          <a:xfrm>
            <a:off x="1798128" y="4354859"/>
            <a:ext cx="988551" cy="960472"/>
            <a:chOff x="3067627" y="696041"/>
            <a:chExt cx="988551" cy="960472"/>
          </a:xfrm>
        </p:grpSpPr>
        <p:sp>
          <p:nvSpPr>
            <p:cNvPr id="32" name="Bong bóng Lời nói: Hình bầu dục 31">
              <a:extLst>
                <a:ext uri="{FF2B5EF4-FFF2-40B4-BE49-F238E27FC236}">
                  <a16:creationId xmlns:a16="http://schemas.microsoft.com/office/drawing/2014/main" id="{E01C93D2-156C-0B90-4C48-44498CCDFE5D}"/>
                </a:ext>
              </a:extLst>
            </p:cNvPr>
            <p:cNvSpPr/>
            <p:nvPr/>
          </p:nvSpPr>
          <p:spPr>
            <a:xfrm>
              <a:off x="3067627" y="696041"/>
              <a:ext cx="988551" cy="960472"/>
            </a:xfrm>
            <a:prstGeom prst="wedgeEllipseCallout">
              <a:avLst>
                <a:gd name="adj1" fmla="val -564"/>
                <a:gd name="adj2" fmla="val 64317"/>
              </a:avLst>
            </a:prstGeom>
            <a:noFill/>
            <a:ln w="1016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3" name="Đồ họa 32" descr="Repeat with solid fill">
              <a:extLst>
                <a:ext uri="{FF2B5EF4-FFF2-40B4-BE49-F238E27FC236}">
                  <a16:creationId xmlns:a16="http://schemas.microsoft.com/office/drawing/2014/main" id="{21E1B1FF-C6A5-47B3-A3D5-E8DEBD448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12247719" flipV="1">
              <a:off x="3104703" y="719077"/>
              <a:ext cx="914400" cy="914400"/>
            </a:xfrm>
            <a:prstGeom prst="rect">
              <a:avLst/>
            </a:prstGeom>
          </p:spPr>
        </p:pic>
      </p:grp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9498C69B-DF2B-45A9-CA0C-3EF39CA4D6E6}"/>
              </a:ext>
            </a:extLst>
          </p:cNvPr>
          <p:cNvGrpSpPr/>
          <p:nvPr/>
        </p:nvGrpSpPr>
        <p:grpSpPr>
          <a:xfrm>
            <a:off x="3090881" y="4354859"/>
            <a:ext cx="1150960" cy="1150960"/>
            <a:chOff x="1671627" y="360375"/>
            <a:chExt cx="1208304" cy="1208304"/>
          </a:xfrm>
        </p:grpSpPr>
        <p:sp>
          <p:nvSpPr>
            <p:cNvPr id="35" name="Hình Bầu dục 34">
              <a:extLst>
                <a:ext uri="{FF2B5EF4-FFF2-40B4-BE49-F238E27FC236}">
                  <a16:creationId xmlns:a16="http://schemas.microsoft.com/office/drawing/2014/main" id="{81FBE964-3CEF-CDD3-ACFE-995279AEE4CD}"/>
                </a:ext>
              </a:extLst>
            </p:cNvPr>
            <p:cNvSpPr/>
            <p:nvPr/>
          </p:nvSpPr>
          <p:spPr>
            <a:xfrm>
              <a:off x="1671627" y="360375"/>
              <a:ext cx="1208304" cy="1208304"/>
            </a:xfrm>
            <a:prstGeom prst="ellipse">
              <a:avLst/>
            </a:prstGeom>
            <a:noFill/>
            <a:ln w="1016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6" name="Hình ảnh 35">
              <a:extLst>
                <a:ext uri="{FF2B5EF4-FFF2-40B4-BE49-F238E27FC236}">
                  <a16:creationId xmlns:a16="http://schemas.microsoft.com/office/drawing/2014/main" id="{E75B95E6-1BDE-B7B5-651E-83CD8624C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989" y="457268"/>
              <a:ext cx="899211" cy="899211"/>
            </a:xfrm>
            <a:prstGeom prst="rect">
              <a:avLst/>
            </a:prstGeom>
          </p:spPr>
        </p:pic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7F20A8E0-F4E1-8B93-0121-39454FCCECB1}"/>
              </a:ext>
            </a:extLst>
          </p:cNvPr>
          <p:cNvGrpSpPr/>
          <p:nvPr/>
        </p:nvGrpSpPr>
        <p:grpSpPr>
          <a:xfrm>
            <a:off x="4546043" y="4307402"/>
            <a:ext cx="988551" cy="960472"/>
            <a:chOff x="3173728" y="396007"/>
            <a:chExt cx="988551" cy="960472"/>
          </a:xfrm>
        </p:grpSpPr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6611E957-AB46-98B4-65B9-23C3878D34F7}"/>
                </a:ext>
              </a:extLst>
            </p:cNvPr>
            <p:cNvGrpSpPr/>
            <p:nvPr/>
          </p:nvGrpSpPr>
          <p:grpSpPr>
            <a:xfrm>
              <a:off x="3318388" y="678425"/>
              <a:ext cx="693174" cy="452719"/>
              <a:chOff x="5753100" y="3407568"/>
              <a:chExt cx="691715" cy="373856"/>
            </a:xfrm>
            <a:solidFill>
              <a:srgbClr val="006600"/>
            </a:solidFill>
          </p:grpSpPr>
          <p:sp>
            <p:nvSpPr>
              <p:cNvPr id="40" name="Hình tự do: Hình 39">
                <a:extLst>
                  <a:ext uri="{FF2B5EF4-FFF2-40B4-BE49-F238E27FC236}">
                    <a16:creationId xmlns:a16="http://schemas.microsoft.com/office/drawing/2014/main" id="{D684C5F9-D066-236B-3EDA-AB535CAD963E}"/>
                  </a:ext>
                </a:extLst>
              </p:cNvPr>
              <p:cNvSpPr/>
              <p:nvPr/>
            </p:nvSpPr>
            <p:spPr>
              <a:xfrm>
                <a:off x="6222492" y="3407568"/>
                <a:ext cx="148209" cy="148209"/>
              </a:xfrm>
              <a:custGeom>
                <a:avLst/>
                <a:gdLst>
                  <a:gd name="connsiteX0" fmla="*/ 148209 w 148209"/>
                  <a:gd name="connsiteY0" fmla="*/ 74104 h 148209"/>
                  <a:gd name="connsiteX1" fmla="*/ 74104 w 148209"/>
                  <a:gd name="connsiteY1" fmla="*/ 148209 h 148209"/>
                  <a:gd name="connsiteX2" fmla="*/ 0 w 148209"/>
                  <a:gd name="connsiteY2" fmla="*/ 74104 h 148209"/>
                  <a:gd name="connsiteX3" fmla="*/ 74104 w 148209"/>
                  <a:gd name="connsiteY3" fmla="*/ 0 h 148209"/>
                  <a:gd name="connsiteX4" fmla="*/ 148209 w 148209"/>
                  <a:gd name="connsiteY4" fmla="*/ 74104 h 14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09" h="148209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4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4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Hình tự do: Hình 40">
                <a:extLst>
                  <a:ext uri="{FF2B5EF4-FFF2-40B4-BE49-F238E27FC236}">
                    <a16:creationId xmlns:a16="http://schemas.microsoft.com/office/drawing/2014/main" id="{FDB011CE-3225-B578-D640-3E9AE3CC9F47}"/>
                  </a:ext>
                </a:extLst>
              </p:cNvPr>
              <p:cNvSpPr/>
              <p:nvPr/>
            </p:nvSpPr>
            <p:spPr>
              <a:xfrm>
                <a:off x="5827204" y="3407568"/>
                <a:ext cx="148209" cy="148209"/>
              </a:xfrm>
              <a:custGeom>
                <a:avLst/>
                <a:gdLst>
                  <a:gd name="connsiteX0" fmla="*/ 148209 w 148209"/>
                  <a:gd name="connsiteY0" fmla="*/ 74104 h 148209"/>
                  <a:gd name="connsiteX1" fmla="*/ 74104 w 148209"/>
                  <a:gd name="connsiteY1" fmla="*/ 148209 h 148209"/>
                  <a:gd name="connsiteX2" fmla="*/ 0 w 148209"/>
                  <a:gd name="connsiteY2" fmla="*/ 74104 h 148209"/>
                  <a:gd name="connsiteX3" fmla="*/ 74104 w 148209"/>
                  <a:gd name="connsiteY3" fmla="*/ 0 h 148209"/>
                  <a:gd name="connsiteX4" fmla="*/ 148209 w 148209"/>
                  <a:gd name="connsiteY4" fmla="*/ 74104 h 14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09" h="148209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4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4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Hình tự do: Hình 41">
                <a:extLst>
                  <a:ext uri="{FF2B5EF4-FFF2-40B4-BE49-F238E27FC236}">
                    <a16:creationId xmlns:a16="http://schemas.microsoft.com/office/drawing/2014/main" id="{EBBC90BA-5334-BA33-4D64-5BC07214E3DD}"/>
                  </a:ext>
                </a:extLst>
              </p:cNvPr>
              <p:cNvSpPr/>
              <p:nvPr/>
            </p:nvSpPr>
            <p:spPr>
              <a:xfrm>
                <a:off x="6176200" y="3575875"/>
                <a:ext cx="268615" cy="148399"/>
              </a:xfrm>
              <a:custGeom>
                <a:avLst/>
                <a:gdLst>
                  <a:gd name="connsiteX0" fmla="*/ 253746 w 268615"/>
                  <a:gd name="connsiteY0" fmla="*/ 44101 h 148399"/>
                  <a:gd name="connsiteX1" fmla="*/ 181356 w 268615"/>
                  <a:gd name="connsiteY1" fmla="*/ 9525 h 148399"/>
                  <a:gd name="connsiteX2" fmla="*/ 120396 w 268615"/>
                  <a:gd name="connsiteY2" fmla="*/ 0 h 148399"/>
                  <a:gd name="connsiteX3" fmla="*/ 59436 w 268615"/>
                  <a:gd name="connsiteY3" fmla="*/ 9525 h 148399"/>
                  <a:gd name="connsiteX4" fmla="*/ 3429 w 268615"/>
                  <a:gd name="connsiteY4" fmla="*/ 33529 h 148399"/>
                  <a:gd name="connsiteX5" fmla="*/ 0 w 268615"/>
                  <a:gd name="connsiteY5" fmla="*/ 37434 h 148399"/>
                  <a:gd name="connsiteX6" fmla="*/ 76200 w 268615"/>
                  <a:gd name="connsiteY6" fmla="*/ 75534 h 148399"/>
                  <a:gd name="connsiteX7" fmla="*/ 104108 w 268615"/>
                  <a:gd name="connsiteY7" fmla="*/ 131446 h 148399"/>
                  <a:gd name="connsiteX8" fmla="*/ 104108 w 268615"/>
                  <a:gd name="connsiteY8" fmla="*/ 148400 h 148399"/>
                  <a:gd name="connsiteX9" fmla="*/ 268605 w 268615"/>
                  <a:gd name="connsiteY9" fmla="*/ 148400 h 148399"/>
                  <a:gd name="connsiteX10" fmla="*/ 268605 w 268615"/>
                  <a:gd name="connsiteY10" fmla="*/ 73819 h 148399"/>
                  <a:gd name="connsiteX11" fmla="*/ 253746 w 268615"/>
                  <a:gd name="connsiteY11" fmla="*/ 44101 h 14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615" h="148399">
                    <a:moveTo>
                      <a:pt x="253746" y="44101"/>
                    </a:moveTo>
                    <a:cubicBezTo>
                      <a:pt x="232401" y="27476"/>
                      <a:pt x="207702" y="15681"/>
                      <a:pt x="181356" y="9525"/>
                    </a:cubicBezTo>
                    <a:cubicBezTo>
                      <a:pt x="161530" y="3742"/>
                      <a:pt x="141041" y="541"/>
                      <a:pt x="120396" y="0"/>
                    </a:cubicBezTo>
                    <a:cubicBezTo>
                      <a:pt x="99702" y="-45"/>
                      <a:pt x="79130" y="3169"/>
                      <a:pt x="59436" y="9525"/>
                    </a:cubicBezTo>
                    <a:cubicBezTo>
                      <a:pt x="39707" y="14783"/>
                      <a:pt x="20843" y="22868"/>
                      <a:pt x="3429" y="33529"/>
                    </a:cubicBezTo>
                    <a:cubicBezTo>
                      <a:pt x="2286" y="34862"/>
                      <a:pt x="1238" y="36196"/>
                      <a:pt x="0" y="37434"/>
                    </a:cubicBezTo>
                    <a:cubicBezTo>
                      <a:pt x="27701" y="44889"/>
                      <a:pt x="53615" y="57847"/>
                      <a:pt x="76200" y="75534"/>
                    </a:cubicBezTo>
                    <a:cubicBezTo>
                      <a:pt x="94021" y="88541"/>
                      <a:pt x="104425" y="109385"/>
                      <a:pt x="104108" y="131446"/>
                    </a:cubicBezTo>
                    <a:lnTo>
                      <a:pt x="104108" y="148400"/>
                    </a:lnTo>
                    <a:lnTo>
                      <a:pt x="268605" y="148400"/>
                    </a:lnTo>
                    <a:lnTo>
                      <a:pt x="268605" y="73819"/>
                    </a:lnTo>
                    <a:cubicBezTo>
                      <a:pt x="268892" y="62061"/>
                      <a:pt x="263324" y="50927"/>
                      <a:pt x="253746" y="44101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Hình tự do: Hình 42">
                <a:extLst>
                  <a:ext uri="{FF2B5EF4-FFF2-40B4-BE49-F238E27FC236}">
                    <a16:creationId xmlns:a16="http://schemas.microsoft.com/office/drawing/2014/main" id="{BA9EE8B4-C03E-97CE-ED71-480D4B81583A}"/>
                  </a:ext>
                </a:extLst>
              </p:cNvPr>
              <p:cNvSpPr/>
              <p:nvPr/>
            </p:nvSpPr>
            <p:spPr>
              <a:xfrm>
                <a:off x="5753100" y="3575875"/>
                <a:ext cx="268605" cy="148399"/>
              </a:xfrm>
              <a:custGeom>
                <a:avLst/>
                <a:gdLst>
                  <a:gd name="connsiteX0" fmla="*/ 164687 w 268605"/>
                  <a:gd name="connsiteY0" fmla="*/ 131445 h 148399"/>
                  <a:gd name="connsiteX1" fmla="*/ 191357 w 268605"/>
                  <a:gd name="connsiteY1" fmla="*/ 76486 h 148399"/>
                  <a:gd name="connsiteX2" fmla="*/ 192500 w 268605"/>
                  <a:gd name="connsiteY2" fmla="*/ 75534 h 148399"/>
                  <a:gd name="connsiteX3" fmla="*/ 193739 w 268605"/>
                  <a:gd name="connsiteY3" fmla="*/ 74676 h 148399"/>
                  <a:gd name="connsiteX4" fmla="*/ 268605 w 268605"/>
                  <a:gd name="connsiteY4" fmla="*/ 37529 h 148399"/>
                  <a:gd name="connsiteX5" fmla="*/ 263176 w 268605"/>
                  <a:gd name="connsiteY5" fmla="*/ 31338 h 148399"/>
                  <a:gd name="connsiteX6" fmla="*/ 209550 w 268605"/>
                  <a:gd name="connsiteY6" fmla="*/ 9525 h 148399"/>
                  <a:gd name="connsiteX7" fmla="*/ 148590 w 268605"/>
                  <a:gd name="connsiteY7" fmla="*/ 0 h 148399"/>
                  <a:gd name="connsiteX8" fmla="*/ 87630 w 268605"/>
                  <a:gd name="connsiteY8" fmla="*/ 9525 h 148399"/>
                  <a:gd name="connsiteX9" fmla="*/ 15240 w 268605"/>
                  <a:gd name="connsiteY9" fmla="*/ 44101 h 148399"/>
                  <a:gd name="connsiteX10" fmla="*/ 0 w 268605"/>
                  <a:gd name="connsiteY10" fmla="*/ 73819 h 148399"/>
                  <a:gd name="connsiteX11" fmla="*/ 0 w 268605"/>
                  <a:gd name="connsiteY11" fmla="*/ 148400 h 148399"/>
                  <a:gd name="connsiteX12" fmla="*/ 164687 w 268605"/>
                  <a:gd name="connsiteY12" fmla="*/ 148400 h 14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8605" h="148399">
                    <a:moveTo>
                      <a:pt x="164687" y="131445"/>
                    </a:moveTo>
                    <a:cubicBezTo>
                      <a:pt x="164708" y="110012"/>
                      <a:pt x="174533" y="89766"/>
                      <a:pt x="191357" y="76486"/>
                    </a:cubicBezTo>
                    <a:lnTo>
                      <a:pt x="192500" y="75534"/>
                    </a:lnTo>
                    <a:lnTo>
                      <a:pt x="193739" y="74676"/>
                    </a:lnTo>
                    <a:cubicBezTo>
                      <a:pt x="216581" y="58427"/>
                      <a:pt x="241848" y="45890"/>
                      <a:pt x="268605" y="37529"/>
                    </a:cubicBezTo>
                    <a:cubicBezTo>
                      <a:pt x="266700" y="35529"/>
                      <a:pt x="264986" y="33433"/>
                      <a:pt x="263176" y="31338"/>
                    </a:cubicBezTo>
                    <a:cubicBezTo>
                      <a:pt x="246437" y="21538"/>
                      <a:pt x="228377" y="14193"/>
                      <a:pt x="209550" y="9525"/>
                    </a:cubicBezTo>
                    <a:cubicBezTo>
                      <a:pt x="189726" y="3734"/>
                      <a:pt x="169235" y="532"/>
                      <a:pt x="148590" y="0"/>
                    </a:cubicBezTo>
                    <a:cubicBezTo>
                      <a:pt x="127896" y="-39"/>
                      <a:pt x="107326" y="3176"/>
                      <a:pt x="87630" y="9525"/>
                    </a:cubicBezTo>
                    <a:cubicBezTo>
                      <a:pt x="61651" y="16693"/>
                      <a:pt x="37144" y="28399"/>
                      <a:pt x="15240" y="44101"/>
                    </a:cubicBezTo>
                    <a:cubicBezTo>
                      <a:pt x="5858" y="51134"/>
                      <a:pt x="236" y="62096"/>
                      <a:pt x="0" y="73819"/>
                    </a:cubicBezTo>
                    <a:lnTo>
                      <a:pt x="0" y="148400"/>
                    </a:lnTo>
                    <a:lnTo>
                      <a:pt x="164687" y="148400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Hình tự do: Hình 43">
                <a:extLst>
                  <a:ext uri="{FF2B5EF4-FFF2-40B4-BE49-F238E27FC236}">
                    <a16:creationId xmlns:a16="http://schemas.microsoft.com/office/drawing/2014/main" id="{0D32C081-B044-8493-F7C2-AFFB1114F785}"/>
                  </a:ext>
                </a:extLst>
              </p:cNvPr>
              <p:cNvSpPr/>
              <p:nvPr/>
            </p:nvSpPr>
            <p:spPr>
              <a:xfrm>
                <a:off x="5950743" y="3633595"/>
                <a:ext cx="296430" cy="147829"/>
              </a:xfrm>
              <a:custGeom>
                <a:avLst/>
                <a:gdLst>
                  <a:gd name="connsiteX0" fmla="*/ 0 w 296430"/>
                  <a:gd name="connsiteY0" fmla="*/ 147830 h 147829"/>
                  <a:gd name="connsiteX1" fmla="*/ 0 w 296430"/>
                  <a:gd name="connsiteY1" fmla="*/ 73725 h 147829"/>
                  <a:gd name="connsiteX2" fmla="*/ 14859 w 296430"/>
                  <a:gd name="connsiteY2" fmla="*/ 44102 h 147829"/>
                  <a:gd name="connsiteX3" fmla="*/ 87249 w 296430"/>
                  <a:gd name="connsiteY3" fmla="*/ 9527 h 147829"/>
                  <a:gd name="connsiteX4" fmla="*/ 148209 w 296430"/>
                  <a:gd name="connsiteY4" fmla="*/ 2 h 147829"/>
                  <a:gd name="connsiteX5" fmla="*/ 209169 w 296430"/>
                  <a:gd name="connsiteY5" fmla="*/ 9527 h 147829"/>
                  <a:gd name="connsiteX6" fmla="*/ 281654 w 296430"/>
                  <a:gd name="connsiteY6" fmla="*/ 44102 h 147829"/>
                  <a:gd name="connsiteX7" fmla="*/ 296418 w 296430"/>
                  <a:gd name="connsiteY7" fmla="*/ 73725 h 147829"/>
                  <a:gd name="connsiteX8" fmla="*/ 296418 w 296430"/>
                  <a:gd name="connsiteY8" fmla="*/ 147830 h 147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430" h="147829">
                    <a:moveTo>
                      <a:pt x="0" y="147830"/>
                    </a:moveTo>
                    <a:lnTo>
                      <a:pt x="0" y="73725"/>
                    </a:lnTo>
                    <a:cubicBezTo>
                      <a:pt x="45" y="62069"/>
                      <a:pt x="5544" y="51107"/>
                      <a:pt x="14859" y="44102"/>
                    </a:cubicBezTo>
                    <a:cubicBezTo>
                      <a:pt x="36723" y="28334"/>
                      <a:pt x="61243" y="16622"/>
                      <a:pt x="87249" y="9527"/>
                    </a:cubicBezTo>
                    <a:cubicBezTo>
                      <a:pt x="106934" y="3133"/>
                      <a:pt x="127512" y="-82"/>
                      <a:pt x="148209" y="2"/>
                    </a:cubicBezTo>
                    <a:cubicBezTo>
                      <a:pt x="168859" y="486"/>
                      <a:pt x="189355" y="3690"/>
                      <a:pt x="209169" y="9527"/>
                    </a:cubicBezTo>
                    <a:cubicBezTo>
                      <a:pt x="235567" y="15619"/>
                      <a:pt x="260308" y="27421"/>
                      <a:pt x="281654" y="44102"/>
                    </a:cubicBezTo>
                    <a:cubicBezTo>
                      <a:pt x="291195" y="50908"/>
                      <a:pt x="296728" y="62010"/>
                      <a:pt x="296418" y="73725"/>
                    </a:cubicBezTo>
                    <a:lnTo>
                      <a:pt x="296418" y="147830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Hình tự do: Hình 44">
                <a:extLst>
                  <a:ext uri="{FF2B5EF4-FFF2-40B4-BE49-F238E27FC236}">
                    <a16:creationId xmlns:a16="http://schemas.microsoft.com/office/drawing/2014/main" id="{F6FEDBD2-8E22-294C-2197-6FC49AE8BC69}"/>
                  </a:ext>
                </a:extLst>
              </p:cNvPr>
              <p:cNvSpPr/>
              <p:nvPr/>
            </p:nvSpPr>
            <p:spPr>
              <a:xfrm>
                <a:off x="6024848" y="3465195"/>
                <a:ext cx="148209" cy="148209"/>
              </a:xfrm>
              <a:custGeom>
                <a:avLst/>
                <a:gdLst>
                  <a:gd name="connsiteX0" fmla="*/ 148209 w 148209"/>
                  <a:gd name="connsiteY0" fmla="*/ 74105 h 148209"/>
                  <a:gd name="connsiteX1" fmla="*/ 74105 w 148209"/>
                  <a:gd name="connsiteY1" fmla="*/ 148209 h 148209"/>
                  <a:gd name="connsiteX2" fmla="*/ 0 w 148209"/>
                  <a:gd name="connsiteY2" fmla="*/ 74105 h 148209"/>
                  <a:gd name="connsiteX3" fmla="*/ 74105 w 148209"/>
                  <a:gd name="connsiteY3" fmla="*/ 0 h 148209"/>
                  <a:gd name="connsiteX4" fmla="*/ 148209 w 148209"/>
                  <a:gd name="connsiteY4" fmla="*/ 74105 h 14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09" h="148209">
                    <a:moveTo>
                      <a:pt x="148209" y="74105"/>
                    </a:moveTo>
                    <a:cubicBezTo>
                      <a:pt x="148209" y="115031"/>
                      <a:pt x="115031" y="148209"/>
                      <a:pt x="74105" y="148209"/>
                    </a:cubicBezTo>
                    <a:cubicBezTo>
                      <a:pt x="33178" y="148209"/>
                      <a:pt x="0" y="115031"/>
                      <a:pt x="0" y="74105"/>
                    </a:cubicBezTo>
                    <a:cubicBezTo>
                      <a:pt x="0" y="33178"/>
                      <a:pt x="33178" y="0"/>
                      <a:pt x="74105" y="0"/>
                    </a:cubicBezTo>
                    <a:cubicBezTo>
                      <a:pt x="115031" y="0"/>
                      <a:pt x="148209" y="33178"/>
                      <a:pt x="148209" y="74105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9" name="Bong bóng Lời nói: Hình bầu dục 38">
              <a:extLst>
                <a:ext uri="{FF2B5EF4-FFF2-40B4-BE49-F238E27FC236}">
                  <a16:creationId xmlns:a16="http://schemas.microsoft.com/office/drawing/2014/main" id="{5B0DB751-863F-13F7-51AC-E1706AF35BD2}"/>
                </a:ext>
              </a:extLst>
            </p:cNvPr>
            <p:cNvSpPr/>
            <p:nvPr/>
          </p:nvSpPr>
          <p:spPr>
            <a:xfrm>
              <a:off x="3173728" y="396007"/>
              <a:ext cx="988551" cy="960472"/>
            </a:xfrm>
            <a:prstGeom prst="wedgeEllipseCallout">
              <a:avLst>
                <a:gd name="adj1" fmla="val -564"/>
                <a:gd name="adj2" fmla="val 64317"/>
              </a:avLst>
            </a:prstGeom>
            <a:noFill/>
            <a:ln w="101600" cap="flat" cmpd="sng" algn="ctr">
              <a:solidFill>
                <a:srgbClr val="0066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Nhóm 45">
            <a:extLst>
              <a:ext uri="{FF2B5EF4-FFF2-40B4-BE49-F238E27FC236}">
                <a16:creationId xmlns:a16="http://schemas.microsoft.com/office/drawing/2014/main" id="{5ECEE200-E309-ADD7-AA70-B1E41945F225}"/>
              </a:ext>
            </a:extLst>
          </p:cNvPr>
          <p:cNvGrpSpPr/>
          <p:nvPr/>
        </p:nvGrpSpPr>
        <p:grpSpPr>
          <a:xfrm>
            <a:off x="5838796" y="4392628"/>
            <a:ext cx="988551" cy="960472"/>
            <a:chOff x="4439376" y="416105"/>
            <a:chExt cx="988551" cy="960472"/>
          </a:xfrm>
        </p:grpSpPr>
        <p:sp>
          <p:nvSpPr>
            <p:cNvPr id="47" name="Bong bóng Lời nói: Hình bầu dục 46">
              <a:extLst>
                <a:ext uri="{FF2B5EF4-FFF2-40B4-BE49-F238E27FC236}">
                  <a16:creationId xmlns:a16="http://schemas.microsoft.com/office/drawing/2014/main" id="{CB535100-F1D1-C885-FAE7-8D62687D1B92}"/>
                </a:ext>
              </a:extLst>
            </p:cNvPr>
            <p:cNvSpPr/>
            <p:nvPr/>
          </p:nvSpPr>
          <p:spPr>
            <a:xfrm>
              <a:off x="4439376" y="416105"/>
              <a:ext cx="988551" cy="960472"/>
            </a:xfrm>
            <a:prstGeom prst="wedgeEllipseCallout">
              <a:avLst>
                <a:gd name="adj1" fmla="val -564"/>
                <a:gd name="adj2" fmla="val 64317"/>
              </a:avLst>
            </a:prstGeom>
            <a:noFill/>
            <a:ln w="101600" cap="flat" cmpd="sng" algn="ctr">
              <a:solidFill>
                <a:srgbClr val="02A38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8" name="Đồ họa 47" descr="Head with gears with solid fill">
              <a:extLst>
                <a:ext uri="{FF2B5EF4-FFF2-40B4-BE49-F238E27FC236}">
                  <a16:creationId xmlns:a16="http://schemas.microsoft.com/office/drawing/2014/main" id="{CD95FC75-43C1-CCEE-366A-624CEF9B6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513527" y="449673"/>
              <a:ext cx="914400" cy="914400"/>
            </a:xfrm>
            <a:prstGeom prst="rect">
              <a:avLst/>
            </a:prstGeom>
          </p:spPr>
        </p:pic>
      </p:grpSp>
      <p:grpSp>
        <p:nvGrpSpPr>
          <p:cNvPr id="49" name="Nhóm 48">
            <a:extLst>
              <a:ext uri="{FF2B5EF4-FFF2-40B4-BE49-F238E27FC236}">
                <a16:creationId xmlns:a16="http://schemas.microsoft.com/office/drawing/2014/main" id="{C878598D-6F49-9674-C9C5-21E1F97DE222}"/>
              </a:ext>
            </a:extLst>
          </p:cNvPr>
          <p:cNvGrpSpPr/>
          <p:nvPr/>
        </p:nvGrpSpPr>
        <p:grpSpPr>
          <a:xfrm>
            <a:off x="8396221" y="4269634"/>
            <a:ext cx="1150960" cy="1121234"/>
            <a:chOff x="7061416" y="323529"/>
            <a:chExt cx="1208304" cy="1208304"/>
          </a:xfrm>
        </p:grpSpPr>
        <p:sp>
          <p:nvSpPr>
            <p:cNvPr id="50" name="Hình Bầu dục 49">
              <a:extLst>
                <a:ext uri="{FF2B5EF4-FFF2-40B4-BE49-F238E27FC236}">
                  <a16:creationId xmlns:a16="http://schemas.microsoft.com/office/drawing/2014/main" id="{6ABA77B9-8182-660A-0B42-6F20318592FF}"/>
                </a:ext>
              </a:extLst>
            </p:cNvPr>
            <p:cNvSpPr/>
            <p:nvPr/>
          </p:nvSpPr>
          <p:spPr>
            <a:xfrm>
              <a:off x="7061416" y="323529"/>
              <a:ext cx="1208304" cy="1208304"/>
            </a:xfrm>
            <a:prstGeom prst="ellipse">
              <a:avLst/>
            </a:prstGeom>
            <a:noFill/>
            <a:ln w="1016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1" name="Đồ họa 50" descr="Power with solid fill">
              <a:extLst>
                <a:ext uri="{FF2B5EF4-FFF2-40B4-BE49-F238E27FC236}">
                  <a16:creationId xmlns:a16="http://schemas.microsoft.com/office/drawing/2014/main" id="{19BC2115-DEA2-591A-A3F6-7CC87CFC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130075" y="341145"/>
              <a:ext cx="1112790" cy="1112790"/>
            </a:xfrm>
            <a:prstGeom prst="rect">
              <a:avLst/>
            </a:prstGeom>
          </p:spPr>
        </p:pic>
      </p:grpSp>
      <p:grpSp>
        <p:nvGrpSpPr>
          <p:cNvPr id="52" name="Nhóm 51">
            <a:extLst>
              <a:ext uri="{FF2B5EF4-FFF2-40B4-BE49-F238E27FC236}">
                <a16:creationId xmlns:a16="http://schemas.microsoft.com/office/drawing/2014/main" id="{DF37FD45-AD45-C8CF-1591-15C123691460}"/>
              </a:ext>
            </a:extLst>
          </p:cNvPr>
          <p:cNvGrpSpPr/>
          <p:nvPr/>
        </p:nvGrpSpPr>
        <p:grpSpPr>
          <a:xfrm>
            <a:off x="7131549" y="4317091"/>
            <a:ext cx="960472" cy="988551"/>
            <a:chOff x="5735764" y="363622"/>
            <a:chExt cx="960472" cy="988551"/>
          </a:xfrm>
        </p:grpSpPr>
        <p:sp>
          <p:nvSpPr>
            <p:cNvPr id="53" name="Bong bóng Lời nói: Hình bầu dục 52">
              <a:extLst>
                <a:ext uri="{FF2B5EF4-FFF2-40B4-BE49-F238E27FC236}">
                  <a16:creationId xmlns:a16="http://schemas.microsoft.com/office/drawing/2014/main" id="{8C4C62AA-99B5-AA8E-3934-EB422C16E954}"/>
                </a:ext>
              </a:extLst>
            </p:cNvPr>
            <p:cNvSpPr/>
            <p:nvPr/>
          </p:nvSpPr>
          <p:spPr>
            <a:xfrm rot="16200000">
              <a:off x="5721724" y="377662"/>
              <a:ext cx="988551" cy="960472"/>
            </a:xfrm>
            <a:prstGeom prst="wedgeEllipseCallout">
              <a:avLst>
                <a:gd name="adj1" fmla="val -564"/>
                <a:gd name="adj2" fmla="val 64317"/>
              </a:avLst>
            </a:prstGeom>
            <a:noFill/>
            <a:ln w="101600" cap="flat" cmpd="sng" algn="ctr">
              <a:solidFill>
                <a:srgbClr val="037A9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4" name="Hình ảnh 53">
              <a:extLst>
                <a:ext uri="{FF2B5EF4-FFF2-40B4-BE49-F238E27FC236}">
                  <a16:creationId xmlns:a16="http://schemas.microsoft.com/office/drawing/2014/main" id="{2C015DF6-8A5D-867F-8C33-9FD2F0439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rgbClr val="5B9BD5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032" y="519739"/>
              <a:ext cx="724992" cy="724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21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43;p3"/>
          <p:cNvGrpSpPr/>
          <p:nvPr/>
        </p:nvGrpSpPr>
        <p:grpSpPr>
          <a:xfrm>
            <a:off x="-455584" y="1507584"/>
            <a:ext cx="22102940" cy="873186"/>
            <a:chOff x="-288925" y="1836589"/>
            <a:chExt cx="22104378" cy="873083"/>
          </a:xfrm>
        </p:grpSpPr>
        <p:sp>
          <p:nvSpPr>
            <p:cNvPr id="3" name="Google Shape;244;p3"/>
            <p:cNvSpPr/>
            <p:nvPr/>
          </p:nvSpPr>
          <p:spPr>
            <a:xfrm>
              <a:off x="-288925" y="1905000"/>
              <a:ext cx="4449374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245;p3"/>
            <p:cNvSpPr txBox="1"/>
            <p:nvPr/>
          </p:nvSpPr>
          <p:spPr>
            <a:xfrm>
              <a:off x="315989" y="1913523"/>
              <a:ext cx="3844462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Hoạt động 5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" name="Google Shape;246;p3"/>
            <p:cNvSpPr txBox="1"/>
            <p:nvPr/>
          </p:nvSpPr>
          <p:spPr>
            <a:xfrm>
              <a:off x="4532340" y="183658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Cá nhân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tỏa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sáng!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90134" y="2946400"/>
            <a:ext cx="1590040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Bộ câu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hỏi đưa lên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plickers</a:t>
            </a:r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Câu 1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: Công thức tổng quát của aldehyde là </a:t>
            </a:r>
          </a:p>
          <a:p>
            <a:pPr lvl="0" fontAlgn="base"/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Câu 2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Tên gọi IUPAC của CH</a:t>
            </a:r>
            <a:r>
              <a:rPr lang="en-US" sz="28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-CH(C</a:t>
            </a:r>
            <a:r>
              <a:rPr lang="en-US" sz="28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sz="28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)CH</a:t>
            </a:r>
            <a:r>
              <a:rPr lang="en-US" sz="28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-CHO là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cap="all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800" cap="all" dirty="0">
                <a:latin typeface="Cambria" panose="02040503050406030204" pitchFamily="18" charset="0"/>
                <a:ea typeface="Cambria" panose="02040503050406030204" pitchFamily="18" charset="0"/>
              </a:rPr>
              <a:t>O </a:t>
            </a:r>
            <a:r>
              <a:rPr lang="en-US" sz="2800" b="1" cap="all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3-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Etyl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butanal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O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3-Metyl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pentanal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O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3-Metyl butanal-1.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O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3-Etyl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butanal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 fontAlgn="base"/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CÂU 3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: Cho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các chất sau: dung dịch KMnO</a:t>
            </a:r>
            <a:r>
              <a:rPr lang="en-US" sz="28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O</a:t>
            </a:r>
            <a:r>
              <a:rPr lang="en-US" sz="28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/Mn</a:t>
            </a:r>
            <a:r>
              <a:rPr lang="en-US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2+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H</a:t>
            </a:r>
            <a:r>
              <a:rPr lang="en-US" sz="28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/Ni, t</a:t>
            </a:r>
            <a:r>
              <a:rPr lang="en-US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AgNO</a:t>
            </a:r>
            <a:r>
              <a:rPr lang="en-US" sz="28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/NH</a:t>
            </a:r>
            <a:r>
              <a:rPr lang="en-US" sz="28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 Số chất có khả năng phản ứng được với CH</a:t>
            </a:r>
            <a:r>
              <a:rPr lang="en-US" sz="28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CHO là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O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3.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O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4.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O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1.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O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Câu 4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fontAlgn="base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Để phân biệt các chất: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anđehit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benzoic,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benzen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rượu benzylic, ta có thể dùng các thuốc thử theo trình tự sau: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cap="all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800" cap="all" dirty="0">
                <a:latin typeface="Cambria" panose="02040503050406030204" pitchFamily="18" charset="0"/>
                <a:ea typeface="Cambria" panose="02040503050406030204" pitchFamily="18" charset="0"/>
              </a:rPr>
              <a:t>O </a:t>
            </a:r>
            <a:r>
              <a:rPr lang="en-US" sz="2800" b="1" cap="all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Dùng AgNO</a:t>
            </a:r>
            <a:r>
              <a:rPr lang="en-US" sz="28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/NH</a:t>
            </a:r>
            <a:r>
              <a:rPr lang="en-US" sz="28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dung dịch Br</a:t>
            </a:r>
            <a:r>
              <a:rPr lang="en-US" sz="28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O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Dùng Na, dung dịch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NaOH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cap="all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800" cap="all" dirty="0">
                <a:latin typeface="Cambria" panose="02040503050406030204" pitchFamily="18" charset="0"/>
                <a:ea typeface="Cambria" panose="02040503050406030204" pitchFamily="18" charset="0"/>
              </a:rPr>
              <a:t>O </a:t>
            </a:r>
            <a:r>
              <a:rPr lang="en-US" sz="2800" b="1" cap="all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Dùng AgNO</a:t>
            </a:r>
            <a:r>
              <a:rPr lang="en-US" sz="28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/NH</a:t>
            </a:r>
            <a:r>
              <a:rPr lang="en-US" sz="28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Na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O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Dung dịch Br</a:t>
            </a:r>
            <a:r>
              <a:rPr lang="en-US" sz="28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dung dịch 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AgNO</a:t>
            </a:r>
            <a:r>
              <a:rPr lang="en-US" sz="2800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/NH</a:t>
            </a:r>
            <a:r>
              <a:rPr lang="en-US" sz="2800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Câu 5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fontAlgn="base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Cho 3,3 gam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anđehit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fomic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phản ứng với dung dịch AgNO</a:t>
            </a:r>
            <a:r>
              <a:rPr lang="en-US" sz="28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/NH</a:t>
            </a:r>
            <a:r>
              <a:rPr lang="en-US" sz="28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(dư), thu được m gam kim loại Ag. Giá trị của m là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O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21,16.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O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47,52.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O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43,20.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O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23,76.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42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7733" y="2201333"/>
            <a:ext cx="1127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TỔNG KẾT ĐIỂM </a:t>
            </a:r>
            <a:endParaRPr lang="vi-VN" sz="4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832053"/>
              </p:ext>
            </p:extLst>
          </p:nvPr>
        </p:nvGraphicFramePr>
        <p:xfrm>
          <a:off x="948531" y="3166974"/>
          <a:ext cx="16509735" cy="81275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7869">
                  <a:extLst>
                    <a:ext uri="{9D8B030D-6E8A-4147-A177-3AD203B41FA5}">
                      <a16:colId xmlns:a16="http://schemas.microsoft.com/office/drawing/2014/main" val="137173834"/>
                    </a:ext>
                  </a:extLst>
                </a:gridCol>
                <a:gridCol w="1670961">
                  <a:extLst>
                    <a:ext uri="{9D8B030D-6E8A-4147-A177-3AD203B41FA5}">
                      <a16:colId xmlns:a16="http://schemas.microsoft.com/office/drawing/2014/main" val="4194280815"/>
                    </a:ext>
                  </a:extLst>
                </a:gridCol>
                <a:gridCol w="1834415">
                  <a:extLst>
                    <a:ext uri="{9D8B030D-6E8A-4147-A177-3AD203B41FA5}">
                      <a16:colId xmlns:a16="http://schemas.microsoft.com/office/drawing/2014/main" val="1607025135"/>
                    </a:ext>
                  </a:extLst>
                </a:gridCol>
                <a:gridCol w="1834415">
                  <a:extLst>
                    <a:ext uri="{9D8B030D-6E8A-4147-A177-3AD203B41FA5}">
                      <a16:colId xmlns:a16="http://schemas.microsoft.com/office/drawing/2014/main" val="3303992058"/>
                    </a:ext>
                  </a:extLst>
                </a:gridCol>
                <a:gridCol w="1834415">
                  <a:extLst>
                    <a:ext uri="{9D8B030D-6E8A-4147-A177-3AD203B41FA5}">
                      <a16:colId xmlns:a16="http://schemas.microsoft.com/office/drawing/2014/main" val="2250436584"/>
                    </a:ext>
                  </a:extLst>
                </a:gridCol>
                <a:gridCol w="1834415">
                  <a:extLst>
                    <a:ext uri="{9D8B030D-6E8A-4147-A177-3AD203B41FA5}">
                      <a16:colId xmlns:a16="http://schemas.microsoft.com/office/drawing/2014/main" val="1488311337"/>
                    </a:ext>
                  </a:extLst>
                </a:gridCol>
                <a:gridCol w="1834415">
                  <a:extLst>
                    <a:ext uri="{9D8B030D-6E8A-4147-A177-3AD203B41FA5}">
                      <a16:colId xmlns:a16="http://schemas.microsoft.com/office/drawing/2014/main" val="4170697071"/>
                    </a:ext>
                  </a:extLst>
                </a:gridCol>
                <a:gridCol w="1834415">
                  <a:extLst>
                    <a:ext uri="{9D8B030D-6E8A-4147-A177-3AD203B41FA5}">
                      <a16:colId xmlns:a16="http://schemas.microsoft.com/office/drawing/2014/main" val="4026610202"/>
                    </a:ext>
                  </a:extLst>
                </a:gridCol>
                <a:gridCol w="1834415">
                  <a:extLst>
                    <a:ext uri="{9D8B030D-6E8A-4147-A177-3AD203B41FA5}">
                      <a16:colId xmlns:a16="http://schemas.microsoft.com/office/drawing/2014/main" val="1465534438"/>
                    </a:ext>
                  </a:extLst>
                </a:gridCol>
              </a:tblGrid>
              <a:tr h="1354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946644"/>
                  </a:ext>
                </a:extLst>
              </a:tr>
              <a:tr h="1354593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651950"/>
                  </a:ext>
                </a:extLst>
              </a:tr>
              <a:tr h="1354593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336319"/>
                  </a:ext>
                </a:extLst>
              </a:tr>
              <a:tr h="1354593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88940"/>
                  </a:ext>
                </a:extLst>
              </a:tr>
              <a:tr h="1354593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728534"/>
                  </a:ext>
                </a:extLst>
              </a:tr>
              <a:tr h="1354593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173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33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4" y="1507584"/>
            <a:ext cx="22102940" cy="873186"/>
            <a:chOff x="-288925" y="1836589"/>
            <a:chExt cx="22104378" cy="873083"/>
          </a:xfrm>
        </p:grpSpPr>
        <p:sp>
          <p:nvSpPr>
            <p:cNvPr id="244" name="Google Shape;244;p3"/>
            <p:cNvSpPr/>
            <p:nvPr/>
          </p:nvSpPr>
          <p:spPr>
            <a:xfrm>
              <a:off x="-288925" y="1905000"/>
              <a:ext cx="4449374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315989" y="1913523"/>
              <a:ext cx="3844462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Hoạt động 1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4532340" y="183658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Trí sáng – tay nhanh!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2052735" y="2924399"/>
            <a:ext cx="19053110" cy="8776190"/>
            <a:chOff x="4221718" y="3423084"/>
            <a:chExt cx="15942152" cy="11089678"/>
          </a:xfrm>
        </p:grpSpPr>
        <p:sp>
          <p:nvSpPr>
            <p:cNvPr id="7" name="Rounded Rectangle 67">
              <a:extLst>
                <a:ext uri="{FF2B5EF4-FFF2-40B4-BE49-F238E27FC236}">
                  <a16:creationId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101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r>
                <a:rPr kumimoji="0" lang="en-US" sz="46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dẫn hoạt động 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79102" y="4665306"/>
            <a:ext cx="1825067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 smtClean="0">
                <a:latin typeface="#9Slide03 FS Neusa Bold" panose="00000800000000000000" pitchFamily="2" charset="0"/>
              </a:rPr>
              <a:t>Mỗi nhóm được nhận một bộ 12 quân bài DDOMINO tương ứng 11 câu hỏi 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 smtClean="0">
                <a:latin typeface="#9Slide03 FS Neusa Bold" panose="00000800000000000000" pitchFamily="2" charset="0"/>
              </a:rPr>
              <a:t>Nhóm 4 bạn mỗi bạn có 3 thẻ 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 smtClean="0">
                <a:latin typeface="#9Slide03 FS Neusa Bold" panose="00000800000000000000" pitchFamily="2" charset="0"/>
              </a:rPr>
              <a:t>Bài có quân Start sẽ đi trước và kết thúc ở bạn có thẻ finish 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 smtClean="0">
                <a:latin typeface="#9Slide03 FS Neusa Bold" panose="00000800000000000000" pitchFamily="2" charset="0"/>
              </a:rPr>
              <a:t>Trong khoảng thời gian 3 phút nhóm 5 nhóm chơi xong trước tiết sẽ ghi điểm thưởng với điểm tương ứng là 10- 9,5- 9 – 8,5- 8</a:t>
            </a:r>
          </a:p>
          <a:p>
            <a:endParaRPr lang="en-US" sz="4000" dirty="0" smtClean="0">
              <a:latin typeface="#9Slide03 FS Neusa Bold" panose="00000800000000000000" pitchFamily="2" charset="0"/>
            </a:endParaRPr>
          </a:p>
          <a:p>
            <a:pPr marL="571500" indent="-571500">
              <a:buFontTx/>
              <a:buChar char="-"/>
            </a:pPr>
            <a:endParaRPr lang="vi-VN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4" y="1507584"/>
            <a:ext cx="22102940" cy="873186"/>
            <a:chOff x="-288925" y="1836589"/>
            <a:chExt cx="22104378" cy="873083"/>
          </a:xfrm>
        </p:grpSpPr>
        <p:sp>
          <p:nvSpPr>
            <p:cNvPr id="244" name="Google Shape;244;p3"/>
            <p:cNvSpPr/>
            <p:nvPr/>
          </p:nvSpPr>
          <p:spPr>
            <a:xfrm>
              <a:off x="-288925" y="1905000"/>
              <a:ext cx="4449374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315989" y="1913523"/>
              <a:ext cx="3844462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Hoạt động 1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4532340" y="183658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Trí sáng – tay nhanh!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28" y="2279733"/>
            <a:ext cx="17463386" cy="1209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7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4" y="1507584"/>
            <a:ext cx="22102940" cy="873186"/>
            <a:chOff x="-288925" y="1836589"/>
            <a:chExt cx="22104378" cy="873083"/>
          </a:xfrm>
        </p:grpSpPr>
        <p:sp>
          <p:nvSpPr>
            <p:cNvPr id="244" name="Google Shape;244;p3"/>
            <p:cNvSpPr/>
            <p:nvPr/>
          </p:nvSpPr>
          <p:spPr>
            <a:xfrm>
              <a:off x="-288925" y="1905000"/>
              <a:ext cx="4449374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315989" y="1913523"/>
              <a:ext cx="3844462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Hoạt động 1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4532340" y="183658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Trí sáng – tay nhanh!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2052735" y="2924399"/>
            <a:ext cx="19053110" cy="8776190"/>
            <a:chOff x="4221718" y="3423084"/>
            <a:chExt cx="15942152" cy="11089678"/>
          </a:xfrm>
        </p:grpSpPr>
        <p:sp>
          <p:nvSpPr>
            <p:cNvPr id="7" name="Rounded Rectangle 67">
              <a:extLst>
                <a:ext uri="{FF2B5EF4-FFF2-40B4-BE49-F238E27FC236}">
                  <a16:creationId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101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KẾT</a:t>
              </a:r>
              <a:r>
                <a:rPr kumimoji="0" lang="en-US" sz="46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QUẢ TRÒ CHƠI 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250001" y="3875970"/>
            <a:ext cx="18407975" cy="371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8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1-z,2-x,3-c,4-c,5-b,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8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6-n,7-m,8-l,9-k</a:t>
            </a:r>
            <a:r>
              <a:rPr lang="nl-NL" sz="8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10-j, 11-h </a:t>
            </a:r>
            <a:endParaRPr lang="vi-VN" sz="8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1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43;p3"/>
          <p:cNvGrpSpPr/>
          <p:nvPr/>
        </p:nvGrpSpPr>
        <p:grpSpPr>
          <a:xfrm>
            <a:off x="-455584" y="1507584"/>
            <a:ext cx="22102940" cy="873186"/>
            <a:chOff x="-288925" y="1836589"/>
            <a:chExt cx="22104378" cy="873083"/>
          </a:xfrm>
        </p:grpSpPr>
        <p:sp>
          <p:nvSpPr>
            <p:cNvPr id="3" name="Google Shape;244;p3"/>
            <p:cNvSpPr/>
            <p:nvPr/>
          </p:nvSpPr>
          <p:spPr>
            <a:xfrm>
              <a:off x="-288925" y="1905000"/>
              <a:ext cx="4449374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245;p3"/>
            <p:cNvSpPr txBox="1"/>
            <p:nvPr/>
          </p:nvSpPr>
          <p:spPr>
            <a:xfrm>
              <a:off x="315989" y="1913523"/>
              <a:ext cx="3844462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Hoạt động 2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" name="Google Shape;246;p3"/>
            <p:cNvSpPr txBox="1"/>
            <p:nvPr/>
          </p:nvSpPr>
          <p:spPr>
            <a:xfrm>
              <a:off x="4532340" y="183658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HỢP SỨC .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2052735" y="2924398"/>
            <a:ext cx="19053110" cy="11407421"/>
            <a:chOff x="4221718" y="3423084"/>
            <a:chExt cx="15942152" cy="11089678"/>
          </a:xfrm>
        </p:grpSpPr>
        <p:sp>
          <p:nvSpPr>
            <p:cNvPr id="7" name="Rounded Rectangle 67">
              <a:extLst>
                <a:ext uri="{FF2B5EF4-FFF2-40B4-BE49-F238E27FC236}">
                  <a16:creationId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101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r>
                <a:rPr kumimoji="0" lang="en-US" sz="46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dẫn hoạt động 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627984" y="4254759"/>
            <a:ext cx="14872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vi-VN" dirty="0"/>
          </a:p>
        </p:txBody>
      </p:sp>
      <p:sp>
        <p:nvSpPr>
          <p:cNvPr id="11" name="TextBox 10"/>
          <p:cNvSpPr txBox="1"/>
          <p:nvPr/>
        </p:nvSpPr>
        <p:spPr>
          <a:xfrm>
            <a:off x="3108417" y="3933532"/>
            <a:ext cx="18194694" cy="1249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 smtClean="0">
                <a:latin typeface="#9Slide03 FS Neusa Bold" panose="00000800000000000000" pitchFamily="2" charset="0"/>
              </a:rPr>
              <a:t>Mỗi nhóm được nhận một bộ khăn trải bàn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 smtClean="0">
                <a:latin typeface="#9Slide03 FS Neusa Bold" panose="00000800000000000000" pitchFamily="2" charset="0"/>
              </a:rPr>
              <a:t>Thời gian các nhóm thực hiện mỗi nội dung trên khăn trải bàn xoay là 1 phút. 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#9Slide03 FS Neusa Bold" panose="00000800000000000000" pitchFamily="2" charset="0"/>
              </a:rPr>
              <a:t>( ghi tên mình- hoàn thành nội dung – chấm điểm của các bạn đã làm theo sơ đồ sau)</a:t>
            </a:r>
          </a:p>
          <a:p>
            <a:pPr>
              <a:lnSpc>
                <a:spcPct val="150000"/>
              </a:lnSpc>
            </a:pPr>
            <a:endParaRPr lang="en-US" sz="4400" dirty="0">
              <a:latin typeface="#9Slide03 FS Neusa Bold" panose="000008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4400" dirty="0" smtClean="0">
              <a:latin typeface="#9Slide03 FS Neusa Bold" panose="000008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4400" dirty="0" smtClean="0">
              <a:latin typeface="#9Slide03 FS Neusa Bold" panose="00000800000000000000" pitchFamily="2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 smtClean="0">
                <a:latin typeface="#9Slide03 FS Neusa Bold" panose="00000800000000000000" pitchFamily="2" charset="0"/>
              </a:rPr>
              <a:t>Sau đó các nhóm có 2 phút để tổng kết lại tính chất hóa học của carbonyl 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 smtClean="0">
                <a:latin typeface="#9Slide03 FS Neusa Bold" panose="00000800000000000000" pitchFamily="2" charset="0"/>
              </a:rPr>
              <a:t>Làm xong chụp sản phẩm của nhóm lên </a:t>
            </a:r>
            <a:r>
              <a:rPr lang="en-US" sz="4400" dirty="0" err="1" smtClean="0">
                <a:latin typeface="#9Slide03 FS Neusa Bold" panose="00000800000000000000" pitchFamily="2" charset="0"/>
              </a:rPr>
              <a:t>zalo</a:t>
            </a:r>
            <a:r>
              <a:rPr lang="en-US" sz="4400" dirty="0" smtClean="0">
                <a:latin typeface="#9Slide03 FS Neusa Bold" panose="00000800000000000000" pitchFamily="2" charset="0"/>
              </a:rPr>
              <a:t> lớp. Điểm ghi cho 5 nhóm đầu tiên gửi lên nhóm lớp ( tất cả các nhóm đều phải chụp và gửi lên nhóm lớp)</a:t>
            </a:r>
          </a:p>
          <a:p>
            <a:pPr>
              <a:lnSpc>
                <a:spcPct val="150000"/>
              </a:lnSpc>
            </a:pPr>
            <a:endParaRPr lang="en-US" sz="4400" dirty="0" smtClean="0">
              <a:latin typeface="#9Slide03 FS Neusa Bold" panose="000008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4400" dirty="0" smtClean="0">
              <a:latin typeface="#9Slide03 FS Neusa Bold" panose="00000800000000000000" pitchFamily="2" charset="0"/>
            </a:endParaRPr>
          </a:p>
          <a:p>
            <a:endParaRPr lang="en-US" sz="4000" dirty="0" smtClean="0">
              <a:latin typeface="#9Slide03 FS Neusa Bold" panose="00000800000000000000" pitchFamily="2" charset="0"/>
            </a:endParaRPr>
          </a:p>
          <a:p>
            <a:pPr marL="571500" indent="-571500">
              <a:buFontTx/>
              <a:buChar char="-"/>
            </a:pPr>
            <a:endParaRPr lang="vi-VN" sz="40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181794"/>
              </p:ext>
            </p:extLst>
          </p:nvPr>
        </p:nvGraphicFramePr>
        <p:xfrm>
          <a:off x="6438123" y="6892041"/>
          <a:ext cx="9125339" cy="3525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0726">
                  <a:extLst>
                    <a:ext uri="{9D8B030D-6E8A-4147-A177-3AD203B41FA5}">
                      <a16:colId xmlns:a16="http://schemas.microsoft.com/office/drawing/2014/main" val="276587535"/>
                    </a:ext>
                  </a:extLst>
                </a:gridCol>
                <a:gridCol w="1714352">
                  <a:extLst>
                    <a:ext uri="{9D8B030D-6E8A-4147-A177-3AD203B41FA5}">
                      <a16:colId xmlns:a16="http://schemas.microsoft.com/office/drawing/2014/main" val="1179799958"/>
                    </a:ext>
                  </a:extLst>
                </a:gridCol>
                <a:gridCol w="1939722">
                  <a:extLst>
                    <a:ext uri="{9D8B030D-6E8A-4147-A177-3AD203B41FA5}">
                      <a16:colId xmlns:a16="http://schemas.microsoft.com/office/drawing/2014/main" val="3724578781"/>
                    </a:ext>
                  </a:extLst>
                </a:gridCol>
                <a:gridCol w="1939722">
                  <a:extLst>
                    <a:ext uri="{9D8B030D-6E8A-4147-A177-3AD203B41FA5}">
                      <a16:colId xmlns:a16="http://schemas.microsoft.com/office/drawing/2014/main" val="642932111"/>
                    </a:ext>
                  </a:extLst>
                </a:gridCol>
                <a:gridCol w="1940817">
                  <a:extLst>
                    <a:ext uri="{9D8B030D-6E8A-4147-A177-3AD203B41FA5}">
                      <a16:colId xmlns:a16="http://schemas.microsoft.com/office/drawing/2014/main" val="1524741914"/>
                    </a:ext>
                  </a:extLst>
                </a:gridCol>
              </a:tblGrid>
              <a:tr h="367494">
                <a:tc>
                  <a:txBody>
                    <a:bodyPr/>
                    <a:lstStyle/>
                    <a:p>
                      <a:pPr marL="45720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HS 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HS 1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HS2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HS3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HS4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2884227"/>
                  </a:ext>
                </a:extLst>
              </a:tr>
              <a:tr h="778579">
                <a:tc>
                  <a:txBody>
                    <a:bodyPr/>
                    <a:lstStyle/>
                    <a:p>
                      <a:pPr marL="45720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Lần 1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1-ND1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1-ND2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1-ND3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1-ND4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9027897"/>
                  </a:ext>
                </a:extLst>
              </a:tr>
              <a:tr h="778579">
                <a:tc>
                  <a:txBody>
                    <a:bodyPr/>
                    <a:lstStyle/>
                    <a:p>
                      <a:pPr marL="45720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Lần 2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2-ND4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2-ND1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2-ND2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2-ND3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204104"/>
                  </a:ext>
                </a:extLst>
              </a:tr>
              <a:tr h="778579">
                <a:tc>
                  <a:txBody>
                    <a:bodyPr/>
                    <a:lstStyle/>
                    <a:p>
                      <a:pPr marL="45720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Lần 3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3-ND3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3-ND4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3-ND1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3-ND2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0576615"/>
                  </a:ext>
                </a:extLst>
              </a:tr>
              <a:tr h="778579">
                <a:tc>
                  <a:txBody>
                    <a:bodyPr/>
                    <a:lstStyle/>
                    <a:p>
                      <a:pPr marL="45720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Lần 4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4-ND2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4-ND3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4-ND4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4-ND1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0736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33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43;p3"/>
          <p:cNvGrpSpPr/>
          <p:nvPr/>
        </p:nvGrpSpPr>
        <p:grpSpPr>
          <a:xfrm>
            <a:off x="-455584" y="1507584"/>
            <a:ext cx="22102940" cy="873186"/>
            <a:chOff x="-288925" y="1836589"/>
            <a:chExt cx="22104378" cy="873083"/>
          </a:xfrm>
        </p:grpSpPr>
        <p:sp>
          <p:nvSpPr>
            <p:cNvPr id="3" name="Google Shape;244;p3"/>
            <p:cNvSpPr/>
            <p:nvPr/>
          </p:nvSpPr>
          <p:spPr>
            <a:xfrm>
              <a:off x="-288925" y="1905000"/>
              <a:ext cx="4449374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245;p3"/>
            <p:cNvSpPr txBox="1"/>
            <p:nvPr/>
          </p:nvSpPr>
          <p:spPr>
            <a:xfrm>
              <a:off x="315989" y="1913523"/>
              <a:ext cx="3844462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Hoạt động 2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" name="Google Shape;246;p3"/>
            <p:cNvSpPr txBox="1"/>
            <p:nvPr/>
          </p:nvSpPr>
          <p:spPr>
            <a:xfrm>
              <a:off x="4532340" y="183658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HỢP SỨC .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627984" y="4254759"/>
            <a:ext cx="14872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vi-V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17" y="3288706"/>
            <a:ext cx="17697568" cy="102800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27984" y="2519265"/>
            <a:ext cx="13268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#9Slide07 IcielBC Cubano Normal" panose="00000500000000000000" pitchFamily="2" charset="0"/>
              </a:rPr>
              <a:t>HỌC LIỆU CỦA HOẠT ĐỘNG – KHĂN TRẢI BÀN XOAY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69088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43;p3"/>
          <p:cNvGrpSpPr/>
          <p:nvPr/>
        </p:nvGrpSpPr>
        <p:grpSpPr>
          <a:xfrm>
            <a:off x="-455584" y="1507584"/>
            <a:ext cx="22102940" cy="873186"/>
            <a:chOff x="-288925" y="1836589"/>
            <a:chExt cx="22104378" cy="873083"/>
          </a:xfrm>
        </p:grpSpPr>
        <p:sp>
          <p:nvSpPr>
            <p:cNvPr id="3" name="Google Shape;244;p3"/>
            <p:cNvSpPr/>
            <p:nvPr/>
          </p:nvSpPr>
          <p:spPr>
            <a:xfrm>
              <a:off x="-288925" y="1905000"/>
              <a:ext cx="4449374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245;p3"/>
            <p:cNvSpPr txBox="1"/>
            <p:nvPr/>
          </p:nvSpPr>
          <p:spPr>
            <a:xfrm>
              <a:off x="315989" y="1913523"/>
              <a:ext cx="3844462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Hoạt động 3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" name="Google Shape;246;p3"/>
            <p:cNvSpPr txBox="1"/>
            <p:nvPr/>
          </p:nvSpPr>
          <p:spPr>
            <a:xfrm>
              <a:off x="4532340" y="183658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CUỘC ĐUA KÌ THÚ .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2052735" y="2924398"/>
            <a:ext cx="19053110" cy="11407421"/>
            <a:chOff x="4221718" y="3423084"/>
            <a:chExt cx="15942152" cy="11089678"/>
          </a:xfrm>
        </p:grpSpPr>
        <p:sp>
          <p:nvSpPr>
            <p:cNvPr id="7" name="Rounded Rectangle 67">
              <a:extLst>
                <a:ext uri="{FF2B5EF4-FFF2-40B4-BE49-F238E27FC236}">
                  <a16:creationId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101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r>
                <a:rPr kumimoji="0" lang="en-US" sz="46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dẫn hoạt động 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108417" y="3933532"/>
            <a:ext cx="18194694" cy="1351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 smtClean="0">
                <a:latin typeface="#9Slide03 FS Neusa Bold" panose="00000800000000000000" pitchFamily="2" charset="0"/>
              </a:rPr>
              <a:t>Mỗi nhóm được nhận một 1 chiếc bảng con, phấn và giẻ lau, 1 viên xúc xắc 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 smtClean="0">
                <a:latin typeface="#9Slide03 FS Neusa Bold" panose="00000800000000000000" pitchFamily="2" charset="0"/>
              </a:rPr>
              <a:t>Cô chiếu câu hỏi sau 30 s các nhóm ghi đáp án và giơ lên khi có hiệu lệch hết giờ.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 smtClean="0">
                <a:latin typeface="#9Slide03 FS Neusa Bold" panose="00000800000000000000" pitchFamily="2" charset="0"/>
              </a:rPr>
              <a:t>Các nhóm có câu trả lời đúng sẽ cử một bạn xúc xắc ra số bước đi của nhóm mình trên đường đua. 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 smtClean="0">
                <a:latin typeface="#9Slide03 FS Neusa Bold" panose="00000800000000000000" pitchFamily="2" charset="0"/>
              </a:rPr>
              <a:t> Trải qua 5 câu hỏi nhóm nào về vị trí gần đích nhất sẽ được ghi điểm cộng. 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 smtClean="0">
                <a:latin typeface="#9Slide03 FS Neusa Bold" panose="00000800000000000000" pitchFamily="2" charset="0"/>
              </a:rPr>
              <a:t>Nhóm nào chưa trải qua 5 câu hỏi đã về đích sẽ có phần thưởng đặc biệt dành cho các thành viên trong nhóm.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#9Slide03 FS Neusa Bold" panose="00000800000000000000" pitchFamily="2" charset="0"/>
              </a:rPr>
              <a:t> </a:t>
            </a:r>
            <a:endParaRPr lang="en-US" sz="4400" dirty="0">
              <a:latin typeface="#9Slide03 FS Neusa Bold" panose="000008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4400" dirty="0" smtClean="0">
              <a:latin typeface="#9Slide03 FS Neusa Bold" panose="000008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4400" dirty="0" smtClean="0">
              <a:latin typeface="#9Slide03 FS Neusa Bold" panose="000008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4400" dirty="0" smtClean="0">
              <a:latin typeface="#9Slide03 FS Neusa Bold" panose="000008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4400" dirty="0" smtClean="0">
              <a:latin typeface="#9Slide03 FS Neusa Bold" panose="00000800000000000000" pitchFamily="2" charset="0"/>
            </a:endParaRPr>
          </a:p>
          <a:p>
            <a:endParaRPr lang="en-US" sz="4000" dirty="0" smtClean="0">
              <a:latin typeface="#9Slide03 FS Neusa Bold" panose="00000800000000000000" pitchFamily="2" charset="0"/>
            </a:endParaRPr>
          </a:p>
          <a:p>
            <a:pPr marL="571500" indent="-571500">
              <a:buFontTx/>
              <a:buChar char="-"/>
            </a:pP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16038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43;p3"/>
          <p:cNvGrpSpPr/>
          <p:nvPr/>
        </p:nvGrpSpPr>
        <p:grpSpPr>
          <a:xfrm>
            <a:off x="-455584" y="1507584"/>
            <a:ext cx="22102940" cy="873186"/>
            <a:chOff x="-288925" y="1836589"/>
            <a:chExt cx="22104378" cy="873083"/>
          </a:xfrm>
        </p:grpSpPr>
        <p:sp>
          <p:nvSpPr>
            <p:cNvPr id="3" name="Google Shape;244;p3"/>
            <p:cNvSpPr/>
            <p:nvPr/>
          </p:nvSpPr>
          <p:spPr>
            <a:xfrm>
              <a:off x="-288925" y="1905000"/>
              <a:ext cx="4449374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245;p3"/>
            <p:cNvSpPr txBox="1"/>
            <p:nvPr/>
          </p:nvSpPr>
          <p:spPr>
            <a:xfrm>
              <a:off x="315989" y="1913523"/>
              <a:ext cx="3844462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Hoạt động 2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" name="Google Shape;246;p3"/>
            <p:cNvSpPr txBox="1"/>
            <p:nvPr/>
          </p:nvSpPr>
          <p:spPr>
            <a:xfrm>
              <a:off x="4532340" y="183658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HỢP SỨC .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315575" y="2380770"/>
            <a:ext cx="885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Tóm tắt kết quả.  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85698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43;p3"/>
          <p:cNvGrpSpPr/>
          <p:nvPr/>
        </p:nvGrpSpPr>
        <p:grpSpPr>
          <a:xfrm>
            <a:off x="-455584" y="1507584"/>
            <a:ext cx="22102940" cy="873186"/>
            <a:chOff x="-288925" y="1836589"/>
            <a:chExt cx="22104378" cy="873083"/>
          </a:xfrm>
        </p:grpSpPr>
        <p:sp>
          <p:nvSpPr>
            <p:cNvPr id="3" name="Google Shape;244;p3"/>
            <p:cNvSpPr/>
            <p:nvPr/>
          </p:nvSpPr>
          <p:spPr>
            <a:xfrm>
              <a:off x="-288925" y="1905000"/>
              <a:ext cx="4449374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245;p3"/>
            <p:cNvSpPr txBox="1"/>
            <p:nvPr/>
          </p:nvSpPr>
          <p:spPr>
            <a:xfrm>
              <a:off x="315989" y="1913523"/>
              <a:ext cx="3844462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Hoạt động 3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" name="Google Shape;246;p3"/>
            <p:cNvSpPr txBox="1"/>
            <p:nvPr/>
          </p:nvSpPr>
          <p:spPr>
            <a:xfrm>
              <a:off x="4532340" y="183658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CUỘC ĐUA KÌ THÚ .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1978091" y="2310167"/>
            <a:ext cx="19053110" cy="11407421"/>
            <a:chOff x="4221718" y="3423084"/>
            <a:chExt cx="15942152" cy="11089678"/>
          </a:xfrm>
        </p:grpSpPr>
        <p:sp>
          <p:nvSpPr>
            <p:cNvPr id="7" name="Rounded Rectangle 67">
              <a:extLst>
                <a:ext uri="{FF2B5EF4-FFF2-40B4-BE49-F238E27FC236}">
                  <a16:creationId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77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600" b="1" kern="120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đua mô phỏng – vẽ trên bảng 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91" y="3357137"/>
            <a:ext cx="19221061" cy="1232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1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907</Words>
  <Application>Microsoft Office PowerPoint</Application>
  <PresentationFormat>Custom</PresentationFormat>
  <Paragraphs>180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Calibri Light</vt:lpstr>
      <vt:lpstr>Calibri</vt:lpstr>
      <vt:lpstr>#9Slide03 Cabin Bold</vt:lpstr>
      <vt:lpstr>Cambria</vt:lpstr>
      <vt:lpstr>Tahoma</vt:lpstr>
      <vt:lpstr>#9Slide03 FS Neusa Bold</vt:lpstr>
      <vt:lpstr>#9Slide07 IcielBC Cubano Normal</vt:lpstr>
      <vt:lpstr>Arial</vt:lpstr>
      <vt:lpstr>Questrial</vt:lpstr>
      <vt:lpstr>Times New Roman</vt:lpstr>
      <vt:lpstr>Office Theme</vt:lpstr>
      <vt:lpstr>2_Custom Design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</dc:title>
  <dc:creator>Vnteach.com</dc:creator>
  <cp:keywords>VnTeach.Com</cp:keywords>
  <cp:lastModifiedBy>MyPC</cp:lastModifiedBy>
  <cp:revision>21</cp:revision>
  <dcterms:created xsi:type="dcterms:W3CDTF">2013-08-07T06:38:09Z</dcterms:created>
  <dcterms:modified xsi:type="dcterms:W3CDTF">2023-04-30T04:34:45Z</dcterms:modified>
</cp:coreProperties>
</file>