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359" r:id="rId2"/>
    <p:sldId id="358" r:id="rId3"/>
    <p:sldId id="279" r:id="rId4"/>
    <p:sldId id="348" r:id="rId5"/>
    <p:sldId id="341" r:id="rId6"/>
    <p:sldId id="342" r:id="rId7"/>
    <p:sldId id="344" r:id="rId8"/>
    <p:sldId id="345" r:id="rId9"/>
    <p:sldId id="362" r:id="rId10"/>
    <p:sldId id="346" r:id="rId11"/>
    <p:sldId id="314" r:id="rId12"/>
    <p:sldId id="330" r:id="rId13"/>
    <p:sldId id="3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om@web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728" y="4653336"/>
            <a:ext cx="2354826" cy="16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3200" y="167174"/>
            <a:ext cx="1320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50921" y="815456"/>
            <a:ext cx="10058400" cy="76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4400" b="1" dirty="0">
                <a:solidFill>
                  <a:srgbClr val="CC3300"/>
                </a:solidFill>
                <a:latin typeface="Times New Roman" pitchFamily="18" charset="0"/>
              </a:rPr>
              <a:t>WELCOME TO OUR CLASS</a:t>
            </a:r>
            <a:endParaRPr lang="vi-VN" altLang="vi-VN" sz="4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6" name="Picture 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52400"/>
            <a:ext cx="426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/>
          <p:nvPr/>
        </p:nvSpPr>
        <p:spPr>
          <a:xfrm>
            <a:off x="1941416" y="5491932"/>
            <a:ext cx="4706985" cy="6177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851" tIns="54426" rIns="108851" bIns="54426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3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GB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034.989.5579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54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:a16="http://schemas.microsoft.com/office/drawing/2014/main" xmlns="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758633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:a16="http://schemas.microsoft.com/office/drawing/2014/main" xmlns="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POST-LISTENING &amp; WRITING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4A2296-3D88-4607-B5FA-2F9640DF5E3A}"/>
              </a:ext>
            </a:extLst>
          </p:cNvPr>
          <p:cNvSpPr txBox="1"/>
          <p:nvPr/>
        </p:nvSpPr>
        <p:spPr>
          <a:xfrm>
            <a:off x="4526244" y="1884604"/>
            <a:ext cx="3714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6541A1-D28A-4781-933A-644B289541B7}"/>
              </a:ext>
            </a:extLst>
          </p:cNvPr>
          <p:cNvSpPr txBox="1"/>
          <p:nvPr/>
        </p:nvSpPr>
        <p:spPr>
          <a:xfrm>
            <a:off x="3749718" y="2776192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38" y="1320762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50730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625C90-98A3-4878-9F0E-449447B45580}"/>
              </a:ext>
            </a:extLst>
          </p:cNvPr>
          <p:cNvSpPr txBox="1"/>
          <p:nvPr/>
        </p:nvSpPr>
        <p:spPr>
          <a:xfrm>
            <a:off x="3532759" y="1865874"/>
            <a:ext cx="8152967" cy="3472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latin typeface="Calibri (Body)"/>
              </a:rPr>
              <a:t>listen for specific information about some community activities and their benefits;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latin typeface="Calibri (Body)"/>
              </a:rPr>
              <a:t>write an email about community activities one did last summer.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xmlns="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2389239"/>
            <a:ext cx="2330929" cy="25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38" y="130961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52738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3038" y="2021423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Rewrite the email  on your notebook.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Prepare </a:t>
            </a:r>
            <a:r>
              <a:rPr lang="en-US" sz="2800" dirty="0"/>
              <a:t>for the next lesson: </a:t>
            </a:r>
            <a:r>
              <a:rPr lang="en-US" sz="2800" b="1" dirty="0">
                <a:solidFill>
                  <a:srgbClr val="FF0000"/>
                </a:solidFill>
              </a:rPr>
              <a:t>Looking back &amp;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0" y="3952567"/>
            <a:ext cx="3320593" cy="23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17986"/>
            <a:ext cx="12324735" cy="697598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5"/>
            <a:ext cx="9173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r>
              <a:rPr lang="en-GB" sz="8800" dirty="0" smtClean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8800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men-pflanzen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199" y="-25398"/>
            <a:ext cx="2404533" cy="144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blumen-pflanzen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02" y="5651088"/>
            <a:ext cx="170589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838200" y="1114391"/>
            <a:ext cx="10566400" cy="1139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solidFill>
                  <a:srgbClr val="800080"/>
                </a:solidFill>
                <a:latin typeface=".VnAristote"/>
              </a:rPr>
              <a:t>Unit 3: </a:t>
            </a:r>
            <a:r>
              <a:rPr lang="en-GB" sz="3600" b="1" kern="10" dirty="0">
                <a:solidFill>
                  <a:srgbClr val="FF0000"/>
                </a:solidFill>
                <a:latin typeface=".VnAristote"/>
              </a:rPr>
              <a:t>Community</a:t>
            </a:r>
            <a:r>
              <a:rPr lang="en-GB" sz="3600" b="1" kern="10" dirty="0">
                <a:solidFill>
                  <a:srgbClr val="800080"/>
                </a:solidFill>
                <a:latin typeface=".VnAristote"/>
              </a:rPr>
              <a:t> </a:t>
            </a:r>
            <a:r>
              <a:rPr lang="en-GB" sz="3600" b="1" kern="10" dirty="0">
                <a:solidFill>
                  <a:srgbClr val="FF0000"/>
                </a:solidFill>
                <a:latin typeface=".VnAristote"/>
              </a:rPr>
              <a:t>service </a:t>
            </a:r>
          </a:p>
        </p:txBody>
      </p:sp>
      <p:pic>
        <p:nvPicPr>
          <p:cNvPr id="5" name="Picture 2" descr="blumen-pflanzen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4" y="2"/>
            <a:ext cx="2113935" cy="155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blumen-pflanzen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" y="5609298"/>
            <a:ext cx="1728716" cy="124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55510" y="2959926"/>
            <a:ext cx="4254309" cy="5847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GB" sz="3200" b="1" dirty="0" smtClean="0"/>
              <a:t>LESSON 6: SKILLS 2</a:t>
            </a:r>
            <a:endParaRPr lang="en-GB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B3482B9-8335-49EF-9BF2-98CA104254BE}"/>
              </a:ext>
            </a:extLst>
          </p:cNvPr>
          <p:cNvGrpSpPr/>
          <p:nvPr/>
        </p:nvGrpSpPr>
        <p:grpSpPr>
          <a:xfrm>
            <a:off x="1745107" y="3982044"/>
            <a:ext cx="8903227" cy="1980710"/>
            <a:chOff x="2782171" y="4203676"/>
            <a:chExt cx="8231214" cy="1980710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xmlns="" id="{F50C8B2A-8FDE-43EE-90FB-4FEC40DC4222}"/>
                </a:ext>
              </a:extLst>
            </p:cNvPr>
            <p:cNvSpPr/>
            <p:nvPr/>
          </p:nvSpPr>
          <p:spPr>
            <a:xfrm>
              <a:off x="5632022" y="4203676"/>
              <a:ext cx="5381363" cy="988145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700" kern="1200" dirty="0"/>
                <a:t>Tom and Linda’s community activities last </a:t>
              </a:r>
              <a:r>
                <a:rPr lang="en-US" sz="2700" kern="1200" dirty="0" smtClean="0"/>
                <a:t>summer.</a:t>
              </a:r>
              <a:endParaRPr lang="en-US" sz="2700" kern="1200" dirty="0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xmlns="" id="{E156EB0D-812F-4D80-A64D-03A8CBDB3FA5}"/>
                </a:ext>
              </a:extLst>
            </p:cNvPr>
            <p:cNvSpPr/>
            <p:nvPr/>
          </p:nvSpPr>
          <p:spPr>
            <a:xfrm>
              <a:off x="2782171" y="4353547"/>
              <a:ext cx="2804413" cy="779280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1413" tIns="169973" rIns="261413" bIns="169973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Listening</a:t>
              </a:r>
              <a:endParaRPr lang="en-US" sz="5400" kern="1200" dirty="0"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xmlns="" id="{C04F7AA6-CBE6-4304-8807-D2800CF99C5E}"/>
                </a:ext>
              </a:extLst>
            </p:cNvPr>
            <p:cNvSpPr/>
            <p:nvPr/>
          </p:nvSpPr>
          <p:spPr>
            <a:xfrm>
              <a:off x="5713831" y="5324574"/>
              <a:ext cx="5149568" cy="859812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lnRef>
            <a:fill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700" kern="1200" dirty="0"/>
                <a:t>Write an email about your school activities last summer.</a:t>
              </a:r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xmlns="" id="{3C024542-7E21-4B0B-A418-61E79C285FBA}"/>
                </a:ext>
              </a:extLst>
            </p:cNvPr>
            <p:cNvSpPr/>
            <p:nvPr/>
          </p:nvSpPr>
          <p:spPr>
            <a:xfrm>
              <a:off x="2782171" y="5383566"/>
              <a:ext cx="2804413" cy="663679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84273" tIns="181403" rIns="284273" bIns="181403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Writing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43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9B930FD-8671-4C4C-ADCF-73AC1D0CD4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35B12C1-569C-4E37-AA33-7EF215F201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23E2660-7810-46F6-8752-187127C83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991DC45-0378-45B3-B325-FB8F98545E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E228F5BA-5150-4554-B7EA-93F371F3B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2" descr="Open Book Check Your Work! Teacher Stamp - Simply Stamps">
            <a:extLst>
              <a:ext uri="{FF2B5EF4-FFF2-40B4-BE49-F238E27FC236}">
                <a16:creationId xmlns:a16="http://schemas.microsoft.com/office/drawing/2014/main" xmlns="" id="{11ABFAB6-3976-4E08-BD33-AD48EBBB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6" b="24076"/>
          <a:stretch/>
        </p:blipFill>
        <p:spPr bwMode="auto">
          <a:xfrm>
            <a:off x="149988" y="722029"/>
            <a:ext cx="4348270" cy="21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377FA25-C29C-4503-B3C2-7491D9F6E229}"/>
              </a:ext>
            </a:extLst>
          </p:cNvPr>
          <p:cNvSpPr txBox="1"/>
          <p:nvPr/>
        </p:nvSpPr>
        <p:spPr>
          <a:xfrm>
            <a:off x="442822" y="75698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FC7819F-F8A8-4489-A48D-07E92DFB13C3}"/>
              </a:ext>
            </a:extLst>
          </p:cNvPr>
          <p:cNvSpPr txBox="1"/>
          <p:nvPr/>
        </p:nvSpPr>
        <p:spPr>
          <a:xfrm>
            <a:off x="4969191" y="340526"/>
            <a:ext cx="67073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plans for </a:t>
            </a:r>
            <a:r>
              <a:rPr lang="vi-VN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en-GB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activities next summer holiday?</a:t>
            </a:r>
            <a:endParaRPr lang="en-US" sz="4000" b="1" i="1" dirty="0">
              <a:solidFill>
                <a:srgbClr val="008A8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3457" y="292129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.VnArial Narrow" pitchFamily="34" charset="0"/>
              </a:rPr>
              <a:t>* Example:</a:t>
            </a:r>
          </a:p>
          <a:p>
            <a:r>
              <a:rPr lang="en-GB" sz="2800" dirty="0">
                <a:latin typeface=".VnArial Narrow" pitchFamily="34" charset="0"/>
              </a:rPr>
              <a:t>- picking up litter</a:t>
            </a:r>
          </a:p>
          <a:p>
            <a:r>
              <a:rPr lang="en-GB" sz="2800" dirty="0">
                <a:latin typeface=".VnArial Narrow" pitchFamily="34" charset="0"/>
              </a:rPr>
              <a:t>- planting trees</a:t>
            </a:r>
          </a:p>
          <a:p>
            <a:r>
              <a:rPr lang="en-GB" sz="2800" dirty="0">
                <a:latin typeface=".VnArial Narrow" pitchFamily="34" charset="0"/>
              </a:rPr>
              <a:t>- donating old clothes, old books,….</a:t>
            </a:r>
          </a:p>
          <a:p>
            <a:r>
              <a:rPr lang="en-GB" sz="2800" dirty="0">
                <a:latin typeface=".VnArial Narrow" pitchFamily="34" charset="0"/>
              </a:rPr>
              <a:t>- tutoring poor children.</a:t>
            </a:r>
          </a:p>
          <a:p>
            <a:r>
              <a:rPr lang="en-GB" sz="2800" dirty="0">
                <a:latin typeface=".VnArial Narrow" pitchFamily="34" charset="0"/>
              </a:rPr>
              <a:t>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7" y="2249832"/>
            <a:ext cx="3681578" cy="24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980"/>
          <a:stretch/>
        </p:blipFill>
        <p:spPr>
          <a:xfrm>
            <a:off x="8311970" y="2333471"/>
            <a:ext cx="3559911" cy="237327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665BBB0-CACE-4020-BB84-E18F9EB2D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90970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7AC5289-6A5F-49E6-BD06-1A262C98462B}"/>
              </a:ext>
            </a:extLst>
          </p:cNvPr>
          <p:cNvSpPr txBox="1"/>
          <p:nvPr/>
        </p:nvSpPr>
        <p:spPr>
          <a:xfrm>
            <a:off x="487067" y="208434"/>
            <a:ext cx="323829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I/ LISTENING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5B4E757-EF75-4271-8182-60B73BE358C9}"/>
              </a:ext>
            </a:extLst>
          </p:cNvPr>
          <p:cNvSpPr txBox="1"/>
          <p:nvPr/>
        </p:nvSpPr>
        <p:spPr>
          <a:xfrm>
            <a:off x="995419" y="1187629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What community activities are the children doing in the pictures?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xmlns="" id="{18F7FBD8-FAA6-4B8A-B130-66DBB0B48DB5}"/>
              </a:ext>
            </a:extLst>
          </p:cNvPr>
          <p:cNvSpPr/>
          <p:nvPr/>
        </p:nvSpPr>
        <p:spPr>
          <a:xfrm>
            <a:off x="484632" y="114668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1915C02-52F6-4C67-92DE-1F4490286FFD}"/>
              </a:ext>
            </a:extLst>
          </p:cNvPr>
          <p:cNvSpPr txBox="1"/>
          <p:nvPr/>
        </p:nvSpPr>
        <p:spPr>
          <a:xfrm>
            <a:off x="537417" y="10440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6245677-1275-4550-AD79-E1BBBB580019}"/>
              </a:ext>
            </a:extLst>
          </p:cNvPr>
          <p:cNvSpPr txBox="1"/>
          <p:nvPr/>
        </p:nvSpPr>
        <p:spPr>
          <a:xfrm>
            <a:off x="609344" y="4822449"/>
            <a:ext cx="30141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reading books 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the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elderly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3682662-9654-46FB-A604-B19CA606C971}"/>
              </a:ext>
            </a:extLst>
          </p:cNvPr>
          <p:cNvSpPr txBox="1"/>
          <p:nvPr/>
        </p:nvSpPr>
        <p:spPr>
          <a:xfrm>
            <a:off x="4805263" y="4822449"/>
            <a:ext cx="2345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picking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 litter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411CC3A-4A76-419A-8374-EE34AD3F3B59}"/>
              </a:ext>
            </a:extLst>
          </p:cNvPr>
          <p:cNvSpPr txBox="1"/>
          <p:nvPr/>
        </p:nvSpPr>
        <p:spPr>
          <a:xfrm>
            <a:off x="8474528" y="4822449"/>
            <a:ext cx="3113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planting trees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186" y="2302419"/>
            <a:ext cx="3554635" cy="238812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37575" y="2341876"/>
            <a:ext cx="375574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a</a:t>
            </a:r>
            <a:endParaRPr lang="en-GB" sz="2000" b="1"/>
          </a:p>
        </p:txBody>
      </p:sp>
      <p:sp>
        <p:nvSpPr>
          <p:cNvPr id="17" name="Oval 16"/>
          <p:cNvSpPr/>
          <p:nvPr/>
        </p:nvSpPr>
        <p:spPr>
          <a:xfrm>
            <a:off x="7453313" y="2364180"/>
            <a:ext cx="368212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</a:t>
            </a:r>
            <a:endParaRPr lang="en-GB" sz="2000" b="1"/>
          </a:p>
        </p:txBody>
      </p:sp>
      <p:sp>
        <p:nvSpPr>
          <p:cNvPr id="20" name="Oval 19"/>
          <p:cNvSpPr/>
          <p:nvPr/>
        </p:nvSpPr>
        <p:spPr>
          <a:xfrm>
            <a:off x="11408359" y="2364180"/>
            <a:ext cx="375574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c</a:t>
            </a: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41695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738370" y="427290"/>
            <a:ext cx="1049905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Listen </a:t>
            </a:r>
            <a:r>
              <a:rPr lang="en-US" sz="2400" b="1">
                <a:cs typeface="Arial" panose="020B0604020202020204" pitchFamily="34" charset="0"/>
              </a:rPr>
              <a:t>to </a:t>
            </a:r>
            <a:r>
              <a:rPr lang="en-US" sz="2400" b="1" smtClean="0">
                <a:cs typeface="Arial" panose="020B0604020202020204" pitchFamily="34" charset="0"/>
              </a:rPr>
              <a:t>Tom </a:t>
            </a:r>
            <a:r>
              <a:rPr lang="en-US" sz="2400" b="1" dirty="0">
                <a:cs typeface="Arial" panose="020B0604020202020204" pitchFamily="34" charset="0"/>
              </a:rPr>
              <a:t>and Linda talking about their community activities last summer. Circle the correct answers.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227584" y="5265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280369" y="4239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C56721-BDB0-4750-97B5-07F2F0B93C66}"/>
              </a:ext>
            </a:extLst>
          </p:cNvPr>
          <p:cNvSpPr txBox="1"/>
          <p:nvPr/>
        </p:nvSpPr>
        <p:spPr>
          <a:xfrm>
            <a:off x="280369" y="1277577"/>
            <a:ext cx="57863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Li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nda and her friends taught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dirty="0">
                <a:solidFill>
                  <a:srgbClr val="242021"/>
                </a:solidFill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nglish and literature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and history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dirty="0">
                <a:solidFill>
                  <a:srgbClr val="242021"/>
                </a:solidFill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nglish and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inda and her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friends </a:t>
            </a:r>
            <a:r>
              <a:rPr lang="en-US" sz="2400" b="0" i="0" smtClean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elderly.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talked to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cooked for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read books to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B54FBE-89AB-4972-A4EF-6C803BCEB577}"/>
              </a:ext>
            </a:extLst>
          </p:cNvPr>
          <p:cNvSpPr txBox="1"/>
          <p:nvPr/>
        </p:nvSpPr>
        <p:spPr>
          <a:xfrm>
            <a:off x="6446117" y="1277576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picked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books and paper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bottles and books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paper and bottles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grew some trees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tutored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cleaned schools</a:t>
            </a:r>
            <a:r>
              <a:rPr lang="en-US" sz="2400" dirty="0"/>
              <a:t>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A3A66CC-CC60-459A-9B6B-0889E1DEEDE8}"/>
              </a:ext>
            </a:extLst>
          </p:cNvPr>
          <p:cNvSpPr/>
          <p:nvPr/>
        </p:nvSpPr>
        <p:spPr>
          <a:xfrm>
            <a:off x="289252" y="3116249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D62050A-D1D2-4381-95F2-86C107AC945B}"/>
              </a:ext>
            </a:extLst>
          </p:cNvPr>
          <p:cNvSpPr/>
          <p:nvPr/>
        </p:nvSpPr>
        <p:spPr>
          <a:xfrm>
            <a:off x="280369" y="4727452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E6987A3-CFDA-401A-9FAF-73E442580862}"/>
              </a:ext>
            </a:extLst>
          </p:cNvPr>
          <p:cNvSpPr/>
          <p:nvPr/>
        </p:nvSpPr>
        <p:spPr>
          <a:xfrm>
            <a:off x="6446117" y="3093946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144AD1E-13B4-431B-B7C8-A0B32A1F2C28}"/>
              </a:ext>
            </a:extLst>
          </p:cNvPr>
          <p:cNvSpPr/>
          <p:nvPr/>
        </p:nvSpPr>
        <p:spPr>
          <a:xfrm>
            <a:off x="6446117" y="4188408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32623" y="122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997854" y="410118"/>
            <a:ext cx="900479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fill in each blank with no more than two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87067" y="3989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9852" y="2963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9ACEA9-3DEE-430A-8FCC-3B54B0AA1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777" y="1433075"/>
            <a:ext cx="9496818" cy="47502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E8321F-0D2B-4F5D-B2AB-D70647450CA8}"/>
              </a:ext>
            </a:extLst>
          </p:cNvPr>
          <p:cNvSpPr txBox="1"/>
          <p:nvPr/>
        </p:nvSpPr>
        <p:spPr>
          <a:xfrm>
            <a:off x="9127561" y="2348582"/>
            <a:ext cx="1356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vi-VN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A63A5C7-98D2-4EA0-B030-14B3C09FBF01}"/>
              </a:ext>
            </a:extLst>
          </p:cNvPr>
          <p:cNvSpPr txBox="1"/>
          <p:nvPr/>
        </p:nvSpPr>
        <p:spPr>
          <a:xfrm>
            <a:off x="7822354" y="3513344"/>
            <a:ext cx="2513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vi-VN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vi-VN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CBE8505-E671-4B92-85A4-B6A98F4D7F01}"/>
              </a:ext>
            </a:extLst>
          </p:cNvPr>
          <p:cNvSpPr txBox="1"/>
          <p:nvPr/>
        </p:nvSpPr>
        <p:spPr>
          <a:xfrm>
            <a:off x="8936749" y="5355459"/>
            <a:ext cx="19843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3611" y="351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268383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II/ WRITING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989672" y="1160115"/>
            <a:ext cx="99647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</a:t>
            </a:r>
            <a:r>
              <a:rPr lang="en-US" sz="2800" b="1" dirty="0" smtClean="0">
                <a:cs typeface="Arial" panose="020B0604020202020204" pitchFamily="34" charset="0"/>
              </a:rPr>
              <a:t>Tom’s </a:t>
            </a:r>
            <a:r>
              <a:rPr lang="en-US" sz="2800" b="1" dirty="0">
                <a:cs typeface="Arial" panose="020B0604020202020204" pitchFamily="34" charset="0"/>
              </a:rPr>
              <a:t>email to N</a:t>
            </a:r>
            <a:r>
              <a:rPr lang="en-US" sz="2800" b="1" dirty="0" smtClean="0">
                <a:cs typeface="Arial" panose="020B0604020202020204" pitchFamily="34" charset="0"/>
              </a:rPr>
              <a:t>am </a:t>
            </a:r>
            <a:r>
              <a:rPr lang="en-US" sz="2800" b="1" dirty="0">
                <a:cs typeface="Arial" panose="020B0604020202020204" pitchFamily="34" charset="0"/>
              </a:rPr>
              <a:t>about his school activities last summer.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78014" y="11728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30799" y="10702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C09E8B-729B-40B0-BEAF-25A4F46D3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317" y="1710813"/>
            <a:ext cx="5470761" cy="5039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966DD2-6BFB-4F8B-89EC-B005C6991AE6}"/>
              </a:ext>
            </a:extLst>
          </p:cNvPr>
          <p:cNvSpPr txBox="1"/>
          <p:nvPr/>
        </p:nvSpPr>
        <p:spPr>
          <a:xfrm>
            <a:off x="6584977" y="2652355"/>
            <a:ext cx="5369130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is writing to whom?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2052" y="3373472"/>
            <a:ext cx="531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Tom  is </a:t>
            </a:r>
            <a:r>
              <a:rPr lang="en-US" sz="2800" b="1" i="1" dirty="0">
                <a:solidFill>
                  <a:srgbClr val="FF0000"/>
                </a:solidFill>
              </a:rPr>
              <a:t>writing </a:t>
            </a:r>
            <a:r>
              <a:rPr lang="en-US" sz="2800" b="1" i="1" dirty="0" smtClean="0">
                <a:solidFill>
                  <a:srgbClr val="FF0000"/>
                </a:solidFill>
              </a:rPr>
              <a:t>to Nam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2052" y="4663488"/>
            <a:ext cx="531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School activities last summer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0901" y="3924824"/>
            <a:ext cx="53832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is the subject of  the email?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to-namwebmailcom-subject165700139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95936" y="165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3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42458" y="60347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You are Nam. Now write an email of about 70 words to </a:t>
            </a:r>
            <a:r>
              <a:rPr lang="en-US" sz="2400" b="1" dirty="0" smtClean="0">
                <a:cs typeface="Arial" panose="020B0604020202020204" pitchFamily="34" charset="0"/>
              </a:rPr>
              <a:t>Tom </a:t>
            </a:r>
            <a:r>
              <a:rPr lang="en-US" sz="2400" b="1" dirty="0">
                <a:cs typeface="Arial" panose="020B0604020202020204" pitchFamily="34" charset="0"/>
              </a:rPr>
              <a:t>about your school activities last summer. Start your email as shown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75916" y="71191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28701" y="6092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D05BEF-9BB0-46BC-AD46-9F15775C5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62" y="1372913"/>
            <a:ext cx="6436006" cy="47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837C03-15B0-4F4A-8CD7-DE20B1C80534}"/>
              </a:ext>
            </a:extLst>
          </p:cNvPr>
          <p:cNvSpPr txBox="1"/>
          <p:nvPr/>
        </p:nvSpPr>
        <p:spPr>
          <a:xfrm>
            <a:off x="1042458" y="30851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You are Nam. Now write an email of about 70 words to </a:t>
            </a:r>
            <a:r>
              <a:rPr lang="en-US" sz="2400" b="1" dirty="0" smtClean="0">
                <a:cs typeface="Arial" panose="020B0604020202020204" pitchFamily="34" charset="0"/>
              </a:rPr>
              <a:t>Tom </a:t>
            </a:r>
            <a:r>
              <a:rPr lang="en-US" sz="2400" b="1" dirty="0">
                <a:cs typeface="Arial" panose="020B0604020202020204" pitchFamily="34" charset="0"/>
              </a:rPr>
              <a:t>about your school activities last summer. Start your email as shown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5F4478E5-4CEE-4FE8-99C8-B83F9434EE16}"/>
              </a:ext>
            </a:extLst>
          </p:cNvPr>
          <p:cNvSpPr/>
          <p:nvPr/>
        </p:nvSpPr>
        <p:spPr>
          <a:xfrm>
            <a:off x="475916" y="4169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65E3ED-02EC-4DEA-B1D6-6965B40AAA46}"/>
              </a:ext>
            </a:extLst>
          </p:cNvPr>
          <p:cNvSpPr txBox="1"/>
          <p:nvPr/>
        </p:nvSpPr>
        <p:spPr>
          <a:xfrm>
            <a:off x="528701" y="3143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4117" y="1343831"/>
            <a:ext cx="9011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OpenSans"/>
              </a:rPr>
              <a:t>To:</a:t>
            </a:r>
            <a:r>
              <a:rPr lang="en-GB" sz="2400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GB" sz="2400" dirty="0" err="1">
                <a:solidFill>
                  <a:srgbClr val="336699"/>
                </a:solidFill>
                <a:latin typeface="OpenSans"/>
                <a:hlinkClick r:id="rId3"/>
              </a:rPr>
              <a:t>tom@webmail.com</a:t>
            </a:r>
            <a:endParaRPr lang="en-GB" sz="2400" dirty="0">
              <a:solidFill>
                <a:srgbClr val="000000"/>
              </a:solidFill>
              <a:latin typeface="OpenSans"/>
            </a:endParaRPr>
          </a:p>
          <a:p>
            <a:r>
              <a:rPr lang="en-GB" sz="2400" b="1" dirty="0">
                <a:solidFill>
                  <a:srgbClr val="000000"/>
                </a:solidFill>
                <a:latin typeface="OpenSans"/>
              </a:rPr>
              <a:t>Subject:</a:t>
            </a:r>
            <a:r>
              <a:rPr lang="en-GB" sz="2400" dirty="0">
                <a:solidFill>
                  <a:srgbClr val="000000"/>
                </a:solidFill>
                <a:latin typeface="OpenSans"/>
              </a:rPr>
              <a:t> School activities last summer</a:t>
            </a:r>
          </a:p>
          <a:p>
            <a:r>
              <a:rPr lang="en-GB" sz="2400" dirty="0">
                <a:solidFill>
                  <a:srgbClr val="000000"/>
                </a:solidFill>
                <a:latin typeface="OpenSans"/>
              </a:rPr>
              <a:t>Dear Tom,</a:t>
            </a:r>
          </a:p>
          <a:p>
            <a:pPr algn="just"/>
            <a:r>
              <a:rPr lang="en-GB" sz="2400" dirty="0">
                <a:solidFill>
                  <a:srgbClr val="000000"/>
                </a:solidFill>
                <a:latin typeface="OpenSans"/>
              </a:rPr>
              <a:t>Things are good. We also did some interesting activities last summer. </a:t>
            </a:r>
            <a:r>
              <a:rPr lang="en-GB" sz="2400" i="1" dirty="0" smtClean="0">
                <a:solidFill>
                  <a:srgbClr val="000000"/>
                </a:solidFill>
                <a:latin typeface="OpenSans"/>
              </a:rPr>
              <a:t>Latest </a:t>
            </a:r>
            <a:r>
              <a:rPr lang="en-GB" sz="2400" i="1" dirty="0">
                <a:solidFill>
                  <a:srgbClr val="000000"/>
                </a:solidFill>
                <a:latin typeface="OpenSans"/>
              </a:rPr>
              <a:t>here on Sunday, I and my brother donated books and clothes for a charity organization. In here, I met the orphan’s children. I played with them. Then I gave candies to them. They were all very happy and so did I.</a:t>
            </a:r>
          </a:p>
          <a:p>
            <a:r>
              <a:rPr lang="en-GB" sz="2400" i="1" dirty="0">
                <a:solidFill>
                  <a:srgbClr val="000000"/>
                </a:solidFill>
                <a:latin typeface="OpenSans"/>
              </a:rPr>
              <a:t>Please write back to me.</a:t>
            </a:r>
          </a:p>
          <a:p>
            <a:r>
              <a:rPr lang="en-GB" sz="2400" dirty="0">
                <a:solidFill>
                  <a:srgbClr val="000000"/>
                </a:solidFill>
                <a:latin typeface="OpenSans"/>
              </a:rPr>
              <a:t>See you soon,</a:t>
            </a:r>
          </a:p>
          <a:p>
            <a:r>
              <a:rPr lang="en-GB" sz="2400" dirty="0">
                <a:solidFill>
                  <a:srgbClr val="000000"/>
                </a:solidFill>
                <a:latin typeface="OpenSans"/>
              </a:rPr>
              <a:t>Nam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27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3539</TotalTime>
  <Words>345</Words>
  <Application>Microsoft Office PowerPoint</Application>
  <PresentationFormat>Custom</PresentationFormat>
  <Paragraphs>79</Paragraphs>
  <Slides>13</Slides>
  <Notes>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208</cp:revision>
  <dcterms:created xsi:type="dcterms:W3CDTF">2020-12-09T02:04:09Z</dcterms:created>
  <dcterms:modified xsi:type="dcterms:W3CDTF">2022-08-26T11:55:50Z</dcterms:modified>
</cp:coreProperties>
</file>