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1" r:id="rId3"/>
    <p:sldMasterId id="2147483663" r:id="rId4"/>
  </p:sldMasterIdLst>
  <p:notesMasterIdLst>
    <p:notesMasterId r:id="rId19"/>
  </p:notesMasterIdLst>
  <p:handoutMasterIdLst>
    <p:handoutMasterId r:id="rId20"/>
  </p:handoutMasterIdLst>
  <p:sldIdLst>
    <p:sldId id="634" r:id="rId5"/>
    <p:sldId id="635" r:id="rId6"/>
    <p:sldId id="614" r:id="rId7"/>
    <p:sldId id="655" r:id="rId8"/>
    <p:sldId id="659" r:id="rId9"/>
    <p:sldId id="657" r:id="rId10"/>
    <p:sldId id="661" r:id="rId11"/>
    <p:sldId id="660" r:id="rId12"/>
    <p:sldId id="662" r:id="rId13"/>
    <p:sldId id="663" r:id="rId14"/>
    <p:sldId id="664" r:id="rId15"/>
    <p:sldId id="665" r:id="rId16"/>
    <p:sldId id="666" r:id="rId17"/>
    <p:sldId id="667" r:id="rId18"/>
  </p:sldIdLst>
  <p:sldSz cx="12192000" cy="6858000"/>
  <p:notesSz cx="6858000" cy="9144000"/>
  <p:embeddedFontLst>
    <p:embeddedFont>
      <p:font typeface="Calibri" panose="020F0502020204030204" pitchFamily="34" charset="0"/>
      <p:regular r:id="rId21"/>
      <p:bold r:id="rId22"/>
      <p:italic r:id="rId23"/>
      <p:boldItalic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9B5"/>
    <a:srgbClr val="4266A9"/>
    <a:srgbClr val="6080B8"/>
    <a:srgbClr val="AFBFDB"/>
    <a:srgbClr val="98BCDC"/>
    <a:srgbClr val="AECAE3"/>
    <a:srgbClr val="5E687C"/>
    <a:srgbClr val="EDF2F7"/>
    <a:srgbClr val="E5C0BB"/>
    <a:srgbClr val="A2C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7" autoAdjust="0"/>
    <p:restoredTop sz="94660"/>
  </p:normalViewPr>
  <p:slideViewPr>
    <p:cSldViewPr snapToGrid="0" showGuides="1">
      <p:cViewPr varScale="1">
        <p:scale>
          <a:sx n="62" d="100"/>
          <a:sy n="62" d="100"/>
        </p:scale>
        <p:origin x="28" y="28"/>
      </p:cViewPr>
      <p:guideLst>
        <p:guide orient="horz" pos="2205"/>
        <p:guide pos="3840"/>
      </p:guideLst>
    </p:cSldViewPr>
  </p:slideViewPr>
  <p:notesTextViewPr>
    <p:cViewPr>
      <p:scale>
        <a:sx n="1" d="1"/>
        <a:sy n="1" d="1"/>
      </p:scale>
      <p:origin x="0" y="0"/>
    </p:cViewPr>
  </p:notesTextViewPr>
  <p:sorterViewPr>
    <p:cViewPr>
      <p:scale>
        <a:sx n="100" d="100"/>
        <a:sy n="100" d="100"/>
      </p:scale>
      <p:origin x="0" y="-6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2021/7/21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7FCF797E-0F98-4FBF-B001-2F886ADDD41F}" type="datetimeFigureOut">
              <a:rPr lang="zh-CN" altLang="en-US" smtClean="0"/>
              <a:t>2021/7/21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BDCD27B4-F875-477E-9EE1-9D4B0D1998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2021/7/21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2021/7/21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7BF4A51-10B2-433A-ADB8-406F392DA89E}" type="datetimeFigureOut">
              <a:rPr lang="zh-CN" altLang="en-US" smtClean="0"/>
              <a:t>2021/7/21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253F59-1630-4D8F-A124-436A6BF89A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97BF4A51-10B2-433A-ADB8-406F392DA89E}" type="datetimeFigureOut">
              <a:rPr lang="zh-CN" altLang="en-US" smtClean="0"/>
              <a:t>2021/7/21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8C253F59-1630-4D8F-A124-436A6BF89A1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t>2021/7/21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Arial" panose="020B0604020202020204" pitchFamily="34" charset="0"/>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Arial" panose="020B0604020202020204" pitchFamily="34" charset="0"/>
          <a:ea typeface="Arial" panose="020B0604020202020204" pitchFamily="34" charset="0"/>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Arial" panose="020B0604020202020204" pitchFamily="34" charset="0"/>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solidFill>
                  <a:prstClr val="black">
                    <a:tint val="75000"/>
                  </a:prstClr>
                </a:solidFill>
              </a:rPr>
              <a:t>2021/7/21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Arial" panose="020B0604020202020204" pitchFamily="34" charset="0"/>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Arial" panose="020B0604020202020204" pitchFamily="34" charset="0"/>
          <a:ea typeface="Arial" panose="020B0604020202020204" pitchFamily="34" charset="0"/>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Arial" panose="020B0604020202020204" pitchFamily="34" charset="0"/>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82F288E0-7875-42C4-84C8-98DBBD3BF4D2}" type="datetimeFigureOut">
              <a:rPr lang="zh-CN" altLang="en-US" smtClean="0">
                <a:solidFill>
                  <a:prstClr val="black">
                    <a:tint val="75000"/>
                  </a:prstClr>
                </a:solidFill>
              </a:rPr>
              <a:t>2021/7/21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Arial" panose="020B0604020202020204" pitchFamily="34" charset="0"/>
          <a:ea typeface="Arial" panose="020B0604020202020204" pitchFamily="34" charset="0"/>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Arial" panose="020B0604020202020204" pitchFamily="34" charset="0"/>
          <a:ea typeface="Arial" panose="020B0604020202020204" pitchFamily="34" charset="0"/>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Arial" panose="020B0604020202020204" pitchFamily="34" charset="0"/>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l="61215" t="41138" r="15521" b="22986"/>
          <a:stretch>
            <a:fillRect/>
          </a:stretch>
        </p:blipFill>
        <p:spPr>
          <a:xfrm flipH="1">
            <a:off x="7732680" y="-19051"/>
            <a:ext cx="4459320" cy="6877051"/>
          </a:xfrm>
          <a:prstGeom prst="rect">
            <a:avLst/>
          </a:prstGeom>
        </p:spPr>
      </p:pic>
      <p:sp>
        <p:nvSpPr>
          <p:cNvPr id="9" name="矩形 8"/>
          <p:cNvSpPr/>
          <p:nvPr/>
        </p:nvSpPr>
        <p:spPr>
          <a:xfrm>
            <a:off x="1525270" y="2458720"/>
            <a:ext cx="6899910" cy="1421928"/>
          </a:xfrm>
          <a:prstGeom prst="rect">
            <a:avLst/>
          </a:prstGeom>
        </p:spPr>
        <p:txBody>
          <a:bodyPr wrap="square">
            <a:spAutoFit/>
          </a:bodyPr>
          <a:lstStyle/>
          <a:p>
            <a:pPr>
              <a:lnSpc>
                <a:spcPct val="90000"/>
              </a:lnSpc>
            </a:pPr>
            <a:r>
              <a:rPr lang="en-US" sz="4800" b="1" spc="300" dirty="0">
                <a:solidFill>
                  <a:srgbClr val="4266A9"/>
                </a:solidFill>
                <a:latin typeface="Arial" panose="020B0604020202020204" pitchFamily="34" charset="0"/>
              </a:rPr>
              <a:t>BÀI 6 – ĐO THỜI GIAN</a:t>
            </a:r>
          </a:p>
        </p:txBody>
      </p:sp>
      <p:sp>
        <p:nvSpPr>
          <p:cNvPr id="10" name="任意多边形: 形状 9"/>
          <p:cNvSpPr/>
          <p:nvPr/>
        </p:nvSpPr>
        <p:spPr>
          <a:xfrm>
            <a:off x="1180080" y="2526281"/>
            <a:ext cx="102620" cy="2210820"/>
          </a:xfrm>
          <a:custGeom>
            <a:avLst/>
            <a:gdLst>
              <a:gd name="connsiteX0" fmla="*/ 1749 w 93271"/>
              <a:gd name="connsiteY0" fmla="*/ 0 h 2772229"/>
              <a:gd name="connsiteX1" fmla="*/ 59807 w 93271"/>
              <a:gd name="connsiteY1" fmla="*/ 1161143 h 2772229"/>
              <a:gd name="connsiteX2" fmla="*/ 30778 w 93271"/>
              <a:gd name="connsiteY2" fmla="*/ 1741714 h 2772229"/>
              <a:gd name="connsiteX3" fmla="*/ 16264 w 93271"/>
              <a:gd name="connsiteY3" fmla="*/ 2148114 h 2772229"/>
              <a:gd name="connsiteX4" fmla="*/ 1749 w 93271"/>
              <a:gd name="connsiteY4" fmla="*/ 2264229 h 2772229"/>
              <a:gd name="connsiteX5" fmla="*/ 1749 w 93271"/>
              <a:gd name="connsiteY5" fmla="*/ 2772229 h 277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1" h="2772229">
                <a:moveTo>
                  <a:pt x="1749" y="0"/>
                </a:moveTo>
                <a:cubicBezTo>
                  <a:pt x="148139" y="556280"/>
                  <a:pt x="79913" y="196061"/>
                  <a:pt x="59807" y="1161143"/>
                </a:cubicBezTo>
                <a:cubicBezTo>
                  <a:pt x="49189" y="1670793"/>
                  <a:pt x="77844" y="1506381"/>
                  <a:pt x="30778" y="1741714"/>
                </a:cubicBezTo>
                <a:cubicBezTo>
                  <a:pt x="25940" y="1877181"/>
                  <a:pt x="23783" y="2012770"/>
                  <a:pt x="16264" y="2148114"/>
                </a:cubicBezTo>
                <a:cubicBezTo>
                  <a:pt x="14100" y="2187060"/>
                  <a:pt x="2656" y="2225233"/>
                  <a:pt x="1749" y="2264229"/>
                </a:cubicBezTo>
                <a:cubicBezTo>
                  <a:pt x="-2188" y="2433517"/>
                  <a:pt x="1749" y="2602896"/>
                  <a:pt x="1749" y="2772229"/>
                </a:cubicBezTo>
              </a:path>
            </a:pathLst>
          </a:custGeom>
          <a:noFill/>
          <a:ln w="38100">
            <a:solidFill>
              <a:srgbClr val="577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a:srcRect l="10998" t="40739" r="71869" b="37816"/>
          <a:stretch>
            <a:fillRect/>
          </a:stretch>
        </p:blipFill>
        <p:spPr>
          <a:xfrm flipH="1">
            <a:off x="242166" y="4259703"/>
            <a:ext cx="1200150" cy="12001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Sử</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dụng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đúng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cách</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Quan sát hình 6.</a:t>
              </a:r>
              <a:r>
                <a:rPr lang="en-US" b="0" i="0" dirty="0">
                  <a:solidFill>
                    <a:srgbClr val="76757A"/>
                  </a:solidFill>
                  <a:effectLst/>
                  <a:latin typeface="-apple-system"/>
                </a:rPr>
                <a:t>4</a:t>
              </a:r>
              <a:r>
                <a:rPr lang="vi-VN" b="0" i="0" dirty="0">
                  <a:solidFill>
                    <a:srgbClr val="76757A"/>
                  </a:solidFill>
                  <a:effectLst/>
                  <a:latin typeface="-apple-system"/>
                </a:rPr>
                <a:t> và cho biết cách đặt mắt để đọc số chỉ của đồng hồ như thế nào là đúng?</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6006163" y="3363527"/>
            <a:ext cx="4164759" cy="1475783"/>
            <a:chOff x="6469061" y="2010110"/>
            <a:chExt cx="5799161" cy="1475783"/>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6469061" y="2562563"/>
              <a:ext cx="5799161" cy="923330"/>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Cách hiệu chỉnh đồng hồ ở hình 6.2a thuận tiện hơn khi thực hiện phép đo thời gian</a:t>
              </a:r>
              <a:r>
                <a:rPr lang="en-US" b="0" i="0" dirty="0">
                  <a:solidFill>
                    <a:srgbClr val="76757A"/>
                  </a:solidFill>
                  <a:effectLst/>
                  <a:latin typeface="-apple-system"/>
                </a:rPr>
                <a:t>.</a:t>
              </a:r>
              <a:endParaRPr lang="vi-VN" b="0" i="0" dirty="0">
                <a:solidFill>
                  <a:srgbClr val="76757A"/>
                </a:solidFill>
                <a:effectLst/>
                <a:latin typeface="-apple-system"/>
              </a:endParaRPr>
            </a:p>
          </p:txBody>
        </p:sp>
      </p:grpSp>
      <p:pic>
        <p:nvPicPr>
          <p:cNvPr id="4" name="Picture 3">
            <a:extLst>
              <a:ext uri="{FF2B5EF4-FFF2-40B4-BE49-F238E27FC236}">
                <a16:creationId xmlns:a16="http://schemas.microsoft.com/office/drawing/2014/main" id="{D9DCDE8E-9D2A-4513-B066-99EEAAC1FFFC}"/>
              </a:ext>
            </a:extLst>
          </p:cNvPr>
          <p:cNvPicPr>
            <a:picLocks noChangeAspect="1"/>
          </p:cNvPicPr>
          <p:nvPr/>
        </p:nvPicPr>
        <p:blipFill rotWithShape="1">
          <a:blip r:embed="rId4"/>
          <a:srcRect l="6474" t="24702" r="40966" b="24631"/>
          <a:stretch/>
        </p:blipFill>
        <p:spPr>
          <a:xfrm>
            <a:off x="1515019" y="3194273"/>
            <a:ext cx="4466121" cy="2421696"/>
          </a:xfrm>
          <a:prstGeom prst="rect">
            <a:avLst/>
          </a:prstGeom>
        </p:spPr>
      </p:pic>
    </p:spTree>
    <p:extLst>
      <p:ext uri="{BB962C8B-B14F-4D97-AF65-F5344CB8AC3E}">
        <p14:creationId xmlns:p14="http://schemas.microsoft.com/office/powerpoint/2010/main" val="1453543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Sử</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dụng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đúng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cách</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Quan sát hình 6.4 và cho biết số chỉ của đồng hồ ở mỗi trường hợp là bao nhiêu? (Biết ĐCNN của đồng hồ này là 1s)</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6776184" y="3363527"/>
            <a:ext cx="3394737" cy="1198784"/>
            <a:chOff x="7541267" y="2010110"/>
            <a:chExt cx="4726955" cy="1198784"/>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7541267" y="2562563"/>
              <a:ext cx="4726955" cy="646331"/>
            </a:xfrm>
            <a:prstGeom prst="rect">
              <a:avLst/>
            </a:prstGeom>
            <a:noFill/>
          </p:spPr>
          <p:txBody>
            <a:bodyPr wrap="square" rtlCol="0">
              <a:spAutoFit/>
            </a:bodyPr>
            <a:lstStyle/>
            <a:p>
              <a:pPr algn="l">
                <a:buFont typeface="Arial" panose="020B0604020202020204" pitchFamily="34" charset="0"/>
                <a:buChar char="•"/>
              </a:pPr>
              <a:r>
                <a:rPr lang="en-US" b="0" i="0" dirty="0">
                  <a:solidFill>
                    <a:srgbClr val="76757A"/>
                  </a:solidFill>
                  <a:effectLst/>
                  <a:latin typeface="-apple-system"/>
                </a:rPr>
                <a:t> </a:t>
              </a:r>
              <a:r>
                <a:rPr lang="en-US" b="0" i="0" dirty="0" err="1">
                  <a:solidFill>
                    <a:srgbClr val="76757A"/>
                  </a:solidFill>
                  <a:effectLst/>
                  <a:latin typeface="-apple-system"/>
                </a:rPr>
                <a:t>Số</a:t>
              </a:r>
              <a:r>
                <a:rPr lang="en-US" b="0" i="0" dirty="0">
                  <a:solidFill>
                    <a:srgbClr val="76757A"/>
                  </a:solidFill>
                  <a:effectLst/>
                  <a:latin typeface="-apple-system"/>
                </a:rPr>
                <a:t> </a:t>
              </a:r>
              <a:r>
                <a:rPr lang="en-US" b="0" i="0" dirty="0" err="1">
                  <a:solidFill>
                    <a:srgbClr val="76757A"/>
                  </a:solidFill>
                  <a:effectLst/>
                  <a:latin typeface="-apple-system"/>
                </a:rPr>
                <a:t>chỉ</a:t>
              </a:r>
              <a:r>
                <a:rPr lang="en-US" b="0" i="0" dirty="0">
                  <a:solidFill>
                    <a:srgbClr val="76757A"/>
                  </a:solidFill>
                  <a:effectLst/>
                  <a:latin typeface="-apple-system"/>
                </a:rPr>
                <a:t> đồng </a:t>
              </a:r>
              <a:r>
                <a:rPr lang="en-US" b="0" i="0" dirty="0" err="1">
                  <a:solidFill>
                    <a:srgbClr val="76757A"/>
                  </a:solidFill>
                  <a:effectLst/>
                  <a:latin typeface="-apple-system"/>
                </a:rPr>
                <a:t>hồ</a:t>
              </a:r>
              <a:r>
                <a:rPr lang="en-US" b="0" i="0" dirty="0">
                  <a:solidFill>
                    <a:srgbClr val="76757A"/>
                  </a:solidFill>
                  <a:effectLst/>
                  <a:latin typeface="-apple-system"/>
                </a:rPr>
                <a:t> ở </a:t>
              </a:r>
              <a:r>
                <a:rPr lang="en-US" b="0" i="0" dirty="0" err="1">
                  <a:solidFill>
                    <a:srgbClr val="76757A"/>
                  </a:solidFill>
                  <a:effectLst/>
                  <a:latin typeface="-apple-system"/>
                </a:rPr>
                <a:t>hình</a:t>
              </a:r>
              <a:r>
                <a:rPr lang="en-US" b="0" i="0" dirty="0">
                  <a:solidFill>
                    <a:srgbClr val="76757A"/>
                  </a:solidFill>
                  <a:effectLst/>
                  <a:latin typeface="-apple-system"/>
                </a:rPr>
                <a:t> 6.4a </a:t>
              </a:r>
              <a:r>
                <a:rPr lang="en-US" b="0" i="0" dirty="0" err="1">
                  <a:solidFill>
                    <a:srgbClr val="76757A"/>
                  </a:solidFill>
                  <a:effectLst/>
                  <a:latin typeface="-apple-system"/>
                </a:rPr>
                <a:t>là</a:t>
              </a:r>
              <a:r>
                <a:rPr lang="en-US" b="0" i="0" dirty="0">
                  <a:solidFill>
                    <a:srgbClr val="76757A"/>
                  </a:solidFill>
                  <a:effectLst/>
                  <a:latin typeface="-apple-system"/>
                </a:rPr>
                <a:t> 5s, ở </a:t>
              </a:r>
              <a:r>
                <a:rPr lang="en-US" b="0" i="0" dirty="0" err="1">
                  <a:solidFill>
                    <a:srgbClr val="76757A"/>
                  </a:solidFill>
                  <a:effectLst/>
                  <a:latin typeface="-apple-system"/>
                </a:rPr>
                <a:t>hình</a:t>
              </a:r>
              <a:r>
                <a:rPr lang="en-US" b="0" i="0" dirty="0">
                  <a:solidFill>
                    <a:srgbClr val="76757A"/>
                  </a:solidFill>
                  <a:effectLst/>
                  <a:latin typeface="-apple-system"/>
                </a:rPr>
                <a:t> 6.4b </a:t>
              </a:r>
              <a:r>
                <a:rPr lang="en-US" b="0" i="0" dirty="0" err="1">
                  <a:solidFill>
                    <a:srgbClr val="76757A"/>
                  </a:solidFill>
                  <a:effectLst/>
                  <a:latin typeface="-apple-system"/>
                </a:rPr>
                <a:t>là</a:t>
              </a:r>
              <a:r>
                <a:rPr lang="en-US" b="0" i="0" dirty="0">
                  <a:solidFill>
                    <a:srgbClr val="76757A"/>
                  </a:solidFill>
                  <a:effectLst/>
                  <a:latin typeface="-apple-system"/>
                </a:rPr>
                <a:t> 5s</a:t>
              </a:r>
            </a:p>
          </p:txBody>
        </p:sp>
      </p:grpSp>
      <p:pic>
        <p:nvPicPr>
          <p:cNvPr id="3" name="Picture 2">
            <a:extLst>
              <a:ext uri="{FF2B5EF4-FFF2-40B4-BE49-F238E27FC236}">
                <a16:creationId xmlns:a16="http://schemas.microsoft.com/office/drawing/2014/main" id="{307C78B2-CB96-4931-9E46-6DE8441B639A}"/>
              </a:ext>
            </a:extLst>
          </p:cNvPr>
          <p:cNvPicPr>
            <a:picLocks noChangeAspect="1"/>
          </p:cNvPicPr>
          <p:nvPr/>
        </p:nvPicPr>
        <p:blipFill rotWithShape="1">
          <a:blip r:embed="rId4"/>
          <a:srcRect l="6074" t="42022" r="41008" b="8696"/>
          <a:stretch/>
        </p:blipFill>
        <p:spPr>
          <a:xfrm>
            <a:off x="625643" y="3006202"/>
            <a:ext cx="5775158" cy="3025368"/>
          </a:xfrm>
          <a:prstGeom prst="rect">
            <a:avLst/>
          </a:prstGeom>
        </p:spPr>
      </p:pic>
    </p:spTree>
    <p:extLst>
      <p:ext uri="{BB962C8B-B14F-4D97-AF65-F5344CB8AC3E}">
        <p14:creationId xmlns:p14="http://schemas.microsoft.com/office/powerpoint/2010/main" val="1213832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Đo</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thời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gian</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bằng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en-US" b="0" i="0" dirty="0">
                  <a:solidFill>
                    <a:srgbClr val="76757A"/>
                  </a:solidFill>
                  <a:effectLst/>
                  <a:latin typeface="-apple-system"/>
                </a:rPr>
                <a:t> </a:t>
              </a:r>
              <a:r>
                <a:rPr lang="vi-VN" b="0" i="0" dirty="0">
                  <a:solidFill>
                    <a:srgbClr val="76757A"/>
                  </a:solidFill>
                  <a:effectLst/>
                  <a:latin typeface="-apple-system"/>
                </a:rPr>
                <a:t>Thực hiện đo lần lượt thời gian di chuyển của hai bạn học sinh khi đi từ cuối lớp học tới bục giảng. Hoàn thành theo mẫu bảng 6.1.</a:t>
              </a:r>
            </a:p>
          </p:txBody>
        </p:sp>
      </p:grpSp>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pic>
        <p:nvPicPr>
          <p:cNvPr id="4" name="Picture 3">
            <a:extLst>
              <a:ext uri="{FF2B5EF4-FFF2-40B4-BE49-F238E27FC236}">
                <a16:creationId xmlns:a16="http://schemas.microsoft.com/office/drawing/2014/main" id="{F9E6B281-EFD3-489D-85B3-868B5753698F}"/>
              </a:ext>
            </a:extLst>
          </p:cNvPr>
          <p:cNvPicPr>
            <a:picLocks noChangeAspect="1"/>
          </p:cNvPicPr>
          <p:nvPr/>
        </p:nvPicPr>
        <p:blipFill rotWithShape="1">
          <a:blip r:embed="rId2"/>
          <a:srcRect l="13895" t="35767" r="16541" b="11017"/>
          <a:stretch/>
        </p:blipFill>
        <p:spPr>
          <a:xfrm>
            <a:off x="1925053" y="3147381"/>
            <a:ext cx="8481230" cy="3649539"/>
          </a:xfrm>
          <a:prstGeom prst="rect">
            <a:avLst/>
          </a:prstGeom>
        </p:spPr>
      </p:pic>
      <p:pic>
        <p:nvPicPr>
          <p:cNvPr id="15" name="图片 10">
            <a:extLst>
              <a:ext uri="{FF2B5EF4-FFF2-40B4-BE49-F238E27FC236}">
                <a16:creationId xmlns:a16="http://schemas.microsoft.com/office/drawing/2014/main" id="{31C845FE-D821-4D53-8293-8077C04CD2DD}"/>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Tree>
    <p:extLst>
      <p:ext uri="{BB962C8B-B14F-4D97-AF65-F5344CB8AC3E}">
        <p14:creationId xmlns:p14="http://schemas.microsoft.com/office/powerpoint/2010/main" val="3246937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2709625" y="161320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Ghi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nhớ</a:t>
            </a:r>
            <a:endParaRPr lang="en-US" sz="2800" dirty="0">
              <a:solidFill>
                <a:prstClr val="black">
                  <a:lumMod val="85000"/>
                  <a:lumOff val="15000"/>
                </a:prstClr>
              </a:solidFill>
              <a:cs typeface="+mn-ea"/>
              <a:sym typeface="+mn-lt"/>
            </a:endParaRPr>
          </a:p>
        </p:txBody>
      </p:sp>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pic>
        <p:nvPicPr>
          <p:cNvPr id="15" name="图片 10">
            <a:extLst>
              <a:ext uri="{FF2B5EF4-FFF2-40B4-BE49-F238E27FC236}">
                <a16:creationId xmlns:a16="http://schemas.microsoft.com/office/drawing/2014/main" id="{31C845FE-D821-4D53-8293-8077C04CD2DD}"/>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pic>
        <p:nvPicPr>
          <p:cNvPr id="3" name="Picture 2">
            <a:extLst>
              <a:ext uri="{FF2B5EF4-FFF2-40B4-BE49-F238E27FC236}">
                <a16:creationId xmlns:a16="http://schemas.microsoft.com/office/drawing/2014/main" id="{4530863C-50AC-4E9C-8C51-296E75A70C6B}"/>
              </a:ext>
            </a:extLst>
          </p:cNvPr>
          <p:cNvPicPr>
            <a:picLocks noChangeAspect="1"/>
          </p:cNvPicPr>
          <p:nvPr/>
        </p:nvPicPr>
        <p:blipFill rotWithShape="1">
          <a:blip r:embed="rId4"/>
          <a:srcRect l="11763" t="29896" r="23587" b="21127"/>
          <a:stretch/>
        </p:blipFill>
        <p:spPr>
          <a:xfrm>
            <a:off x="2154958" y="2032591"/>
            <a:ext cx="7882084" cy="3358839"/>
          </a:xfrm>
          <a:prstGeom prst="rect">
            <a:avLst/>
          </a:prstGeom>
        </p:spPr>
      </p:pic>
    </p:spTree>
    <p:extLst>
      <p:ext uri="{BB962C8B-B14F-4D97-AF65-F5344CB8AC3E}">
        <p14:creationId xmlns:p14="http://schemas.microsoft.com/office/powerpoint/2010/main" val="1081054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C00CB9-7B03-4041-90E9-124B0DD20475}"/>
              </a:ext>
            </a:extLst>
          </p:cNvPr>
          <p:cNvPicPr>
            <a:picLocks noChangeAspect="1"/>
          </p:cNvPicPr>
          <p:nvPr/>
        </p:nvPicPr>
        <p:blipFill rotWithShape="1">
          <a:blip r:embed="rId2"/>
          <a:srcRect l="23842" t="25263" r="21764" b="14807"/>
          <a:stretch/>
        </p:blipFill>
        <p:spPr>
          <a:xfrm>
            <a:off x="508848" y="-43200"/>
            <a:ext cx="11174304" cy="6925150"/>
          </a:xfrm>
          <a:prstGeom prst="rect">
            <a:avLst/>
          </a:prstGeom>
        </p:spPr>
      </p:pic>
      <p:pic>
        <p:nvPicPr>
          <p:cNvPr id="8" name="图片 10">
            <a:extLst>
              <a:ext uri="{FF2B5EF4-FFF2-40B4-BE49-F238E27FC236}">
                <a16:creationId xmlns:a16="http://schemas.microsoft.com/office/drawing/2014/main" id="{0C610A0E-17A5-4CAD-A649-791EBAFCF388}"/>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4283249">
            <a:off x="9288387" y="5191938"/>
            <a:ext cx="4289568" cy="1580395"/>
          </a:xfrm>
          <a:prstGeom prst="rect">
            <a:avLst/>
          </a:prstGeom>
        </p:spPr>
      </p:pic>
      <p:sp>
        <p:nvSpPr>
          <p:cNvPr id="5" name="Oval 4">
            <a:extLst>
              <a:ext uri="{FF2B5EF4-FFF2-40B4-BE49-F238E27FC236}">
                <a16:creationId xmlns:a16="http://schemas.microsoft.com/office/drawing/2014/main" id="{63B7B39E-B1B2-4770-B775-BF969B5D7573}"/>
              </a:ext>
            </a:extLst>
          </p:cNvPr>
          <p:cNvSpPr/>
          <p:nvPr/>
        </p:nvSpPr>
        <p:spPr>
          <a:xfrm>
            <a:off x="6233161" y="1270000"/>
            <a:ext cx="401320" cy="3975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A0C5FA2-F184-47CA-8AC9-31094DB16597}"/>
              </a:ext>
            </a:extLst>
          </p:cNvPr>
          <p:cNvSpPr/>
          <p:nvPr/>
        </p:nvSpPr>
        <p:spPr>
          <a:xfrm>
            <a:off x="1160647" y="2906294"/>
            <a:ext cx="401320" cy="3975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82FCA8F-EAB3-438F-BA82-B66562954700}"/>
              </a:ext>
            </a:extLst>
          </p:cNvPr>
          <p:cNvSpPr txBox="1"/>
          <p:nvPr/>
        </p:nvSpPr>
        <p:spPr>
          <a:xfrm>
            <a:off x="5392866" y="5982135"/>
            <a:ext cx="840295" cy="830997"/>
          </a:xfrm>
          <a:prstGeom prst="rect">
            <a:avLst/>
          </a:prstGeom>
          <a:noFill/>
        </p:spPr>
        <p:txBody>
          <a:bodyPr wrap="none" rtlCol="0">
            <a:spAutoFit/>
          </a:bodyPr>
          <a:lstStyle/>
          <a:p>
            <a:pPr marL="342900" indent="-342900">
              <a:buFont typeface="Wingdings" panose="05000000000000000000" pitchFamily="2" charset="2"/>
              <a:buChar char="ü"/>
            </a:pPr>
            <a:r>
              <a:rPr lang="en-US" sz="4800" dirty="0">
                <a:solidFill>
                  <a:srgbClr val="C00000"/>
                </a:solidFill>
              </a:rPr>
              <a:t> </a:t>
            </a:r>
          </a:p>
        </p:txBody>
      </p:sp>
      <p:sp>
        <p:nvSpPr>
          <p:cNvPr id="13" name="TextBox 12">
            <a:extLst>
              <a:ext uri="{FF2B5EF4-FFF2-40B4-BE49-F238E27FC236}">
                <a16:creationId xmlns:a16="http://schemas.microsoft.com/office/drawing/2014/main" id="{E91EA1EA-D802-4193-8F4C-9B714EB02E98}"/>
              </a:ext>
            </a:extLst>
          </p:cNvPr>
          <p:cNvSpPr txBox="1"/>
          <p:nvPr/>
        </p:nvSpPr>
        <p:spPr>
          <a:xfrm>
            <a:off x="7404546" y="5135109"/>
            <a:ext cx="840295" cy="830997"/>
          </a:xfrm>
          <a:prstGeom prst="rect">
            <a:avLst/>
          </a:prstGeom>
          <a:noFill/>
        </p:spPr>
        <p:txBody>
          <a:bodyPr wrap="none" rtlCol="0">
            <a:spAutoFit/>
          </a:bodyPr>
          <a:lstStyle/>
          <a:p>
            <a:pPr marL="342900" indent="-342900">
              <a:buFont typeface="Wingdings" panose="05000000000000000000" pitchFamily="2" charset="2"/>
              <a:buChar char="ü"/>
            </a:pPr>
            <a:r>
              <a:rPr lang="en-US" sz="4800" dirty="0">
                <a:solidFill>
                  <a:srgbClr val="C00000"/>
                </a:solidFill>
              </a:rPr>
              <a:t> </a:t>
            </a:r>
          </a:p>
        </p:txBody>
      </p:sp>
      <p:sp>
        <p:nvSpPr>
          <p:cNvPr id="14" name="TextBox 13">
            <a:extLst>
              <a:ext uri="{FF2B5EF4-FFF2-40B4-BE49-F238E27FC236}">
                <a16:creationId xmlns:a16="http://schemas.microsoft.com/office/drawing/2014/main" id="{3E1AAC30-C711-4EB0-B557-3F059EAE730A}"/>
              </a:ext>
            </a:extLst>
          </p:cNvPr>
          <p:cNvSpPr txBox="1"/>
          <p:nvPr/>
        </p:nvSpPr>
        <p:spPr>
          <a:xfrm>
            <a:off x="9483603" y="5579482"/>
            <a:ext cx="840295" cy="830997"/>
          </a:xfrm>
          <a:prstGeom prst="rect">
            <a:avLst/>
          </a:prstGeom>
          <a:noFill/>
        </p:spPr>
        <p:txBody>
          <a:bodyPr wrap="none" rtlCol="0">
            <a:spAutoFit/>
          </a:bodyPr>
          <a:lstStyle/>
          <a:p>
            <a:pPr marL="342900" indent="-342900">
              <a:buFont typeface="Wingdings" panose="05000000000000000000" pitchFamily="2" charset="2"/>
              <a:buChar char="ü"/>
            </a:pPr>
            <a:r>
              <a:rPr lang="en-US" sz="4800" dirty="0">
                <a:solidFill>
                  <a:srgbClr val="C00000"/>
                </a:solidFill>
              </a:rPr>
              <a:t> </a:t>
            </a:r>
          </a:p>
        </p:txBody>
      </p:sp>
    </p:spTree>
    <p:extLst>
      <p:ext uri="{BB962C8B-B14F-4D97-AF65-F5344CB8AC3E}">
        <p14:creationId xmlns:p14="http://schemas.microsoft.com/office/powerpoint/2010/main" val="3686388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89252" y="1717786"/>
            <a:ext cx="8621479" cy="2902141"/>
          </a:xfrm>
          <a:prstGeom prst="rect">
            <a:avLst/>
          </a:prstGeom>
        </p:spPr>
        <p:txBody>
          <a:bodyPr wrap="square">
            <a:spAutoFit/>
          </a:bodyPr>
          <a:lstStyle/>
          <a:p>
            <a:pPr>
              <a:lnSpc>
                <a:spcPct val="250000"/>
              </a:lnSpc>
            </a:pPr>
            <a:r>
              <a:rPr lang="vi-VN" sz="4000" b="1" dirty="0">
                <a:solidFill>
                  <a:schemeClr val="accent1">
                    <a:lumMod val="50000"/>
                  </a:schemeClr>
                </a:solidFill>
              </a:rPr>
              <a:t>1. Đơn vị và dụng cụ đo thời gian</a:t>
            </a:r>
          </a:p>
          <a:p>
            <a:pPr>
              <a:lnSpc>
                <a:spcPct val="250000"/>
              </a:lnSpc>
            </a:pPr>
            <a:r>
              <a:rPr lang="en-US" sz="4000" b="1" dirty="0">
                <a:solidFill>
                  <a:schemeClr val="accent1">
                    <a:lumMod val="50000"/>
                  </a:schemeClr>
                </a:solidFill>
              </a:rPr>
              <a:t>2. </a:t>
            </a:r>
            <a:r>
              <a:rPr lang="en-US" sz="4000" b="1" dirty="0" err="1">
                <a:solidFill>
                  <a:schemeClr val="accent1">
                    <a:lumMod val="50000"/>
                  </a:schemeClr>
                </a:solidFill>
              </a:rPr>
              <a:t>Thực</a:t>
            </a:r>
            <a:r>
              <a:rPr lang="en-US" sz="4000" b="1" dirty="0">
                <a:solidFill>
                  <a:schemeClr val="accent1">
                    <a:lumMod val="50000"/>
                  </a:schemeClr>
                </a:solidFill>
              </a:rPr>
              <a:t> </a:t>
            </a:r>
            <a:r>
              <a:rPr lang="en-US" sz="4000" b="1" dirty="0" err="1">
                <a:solidFill>
                  <a:schemeClr val="accent1">
                    <a:lumMod val="50000"/>
                  </a:schemeClr>
                </a:solidFill>
              </a:rPr>
              <a:t>hành</a:t>
            </a:r>
            <a:r>
              <a:rPr lang="en-US" sz="4000" b="1" dirty="0">
                <a:solidFill>
                  <a:schemeClr val="accent1">
                    <a:lumMod val="50000"/>
                  </a:schemeClr>
                </a:solidFill>
              </a:rPr>
              <a:t> </a:t>
            </a:r>
            <a:r>
              <a:rPr lang="en-US" sz="4000" b="1" dirty="0" err="1">
                <a:solidFill>
                  <a:schemeClr val="accent1">
                    <a:lumMod val="50000"/>
                  </a:schemeClr>
                </a:solidFill>
              </a:rPr>
              <a:t>đo</a:t>
            </a:r>
            <a:r>
              <a:rPr lang="en-US" sz="4000" b="1" dirty="0">
                <a:solidFill>
                  <a:schemeClr val="accent1">
                    <a:lumMod val="50000"/>
                  </a:schemeClr>
                </a:solidFill>
              </a:rPr>
              <a:t> </a:t>
            </a:r>
            <a:r>
              <a:rPr lang="en-US" sz="4000" b="1" dirty="0" err="1">
                <a:solidFill>
                  <a:schemeClr val="accent1">
                    <a:lumMod val="50000"/>
                  </a:schemeClr>
                </a:solidFill>
              </a:rPr>
              <a:t>thời</a:t>
            </a:r>
            <a:r>
              <a:rPr lang="en-US" sz="4000" b="1" dirty="0">
                <a:solidFill>
                  <a:schemeClr val="accent1">
                    <a:lumMod val="50000"/>
                  </a:schemeClr>
                </a:solidFill>
              </a:rPr>
              <a:t> </a:t>
            </a:r>
            <a:r>
              <a:rPr lang="en-US" sz="4000" b="1" dirty="0" err="1">
                <a:solidFill>
                  <a:schemeClr val="accent1">
                    <a:lumMod val="50000"/>
                  </a:schemeClr>
                </a:solidFill>
              </a:rPr>
              <a:t>gian</a:t>
            </a:r>
            <a:endParaRPr lang="en-US" sz="4000" b="1" dirty="0">
              <a:solidFill>
                <a:schemeClr val="accent1">
                  <a:lumMod val="50000"/>
                </a:schemeClr>
              </a:solidFill>
            </a:endParaRPr>
          </a:p>
        </p:txBody>
      </p:sp>
      <p:sp>
        <p:nvSpPr>
          <p:cNvPr id="10" name="任意多边形: 形状 9"/>
          <p:cNvSpPr/>
          <p:nvPr/>
        </p:nvSpPr>
        <p:spPr>
          <a:xfrm>
            <a:off x="2272280" y="2352674"/>
            <a:ext cx="117864" cy="2358547"/>
          </a:xfrm>
          <a:custGeom>
            <a:avLst/>
            <a:gdLst>
              <a:gd name="connsiteX0" fmla="*/ 1749 w 93271"/>
              <a:gd name="connsiteY0" fmla="*/ 0 h 2772229"/>
              <a:gd name="connsiteX1" fmla="*/ 59807 w 93271"/>
              <a:gd name="connsiteY1" fmla="*/ 1161143 h 2772229"/>
              <a:gd name="connsiteX2" fmla="*/ 30778 w 93271"/>
              <a:gd name="connsiteY2" fmla="*/ 1741714 h 2772229"/>
              <a:gd name="connsiteX3" fmla="*/ 16264 w 93271"/>
              <a:gd name="connsiteY3" fmla="*/ 2148114 h 2772229"/>
              <a:gd name="connsiteX4" fmla="*/ 1749 w 93271"/>
              <a:gd name="connsiteY4" fmla="*/ 2264229 h 2772229"/>
              <a:gd name="connsiteX5" fmla="*/ 1749 w 93271"/>
              <a:gd name="connsiteY5" fmla="*/ 2772229 h 277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1" h="2772229">
                <a:moveTo>
                  <a:pt x="1749" y="0"/>
                </a:moveTo>
                <a:cubicBezTo>
                  <a:pt x="148139" y="556280"/>
                  <a:pt x="79913" y="196061"/>
                  <a:pt x="59807" y="1161143"/>
                </a:cubicBezTo>
                <a:cubicBezTo>
                  <a:pt x="49189" y="1670793"/>
                  <a:pt x="77844" y="1506381"/>
                  <a:pt x="30778" y="1741714"/>
                </a:cubicBezTo>
                <a:cubicBezTo>
                  <a:pt x="25940" y="1877181"/>
                  <a:pt x="23783" y="2012770"/>
                  <a:pt x="16264" y="2148114"/>
                </a:cubicBezTo>
                <a:cubicBezTo>
                  <a:pt x="14100" y="2187060"/>
                  <a:pt x="2656" y="2225233"/>
                  <a:pt x="1749" y="2264229"/>
                </a:cubicBezTo>
                <a:cubicBezTo>
                  <a:pt x="-2188" y="2433517"/>
                  <a:pt x="1749" y="2602896"/>
                  <a:pt x="1749" y="2772229"/>
                </a:cubicBezTo>
              </a:path>
            </a:pathLst>
          </a:custGeom>
          <a:noFill/>
          <a:ln w="38100">
            <a:solidFill>
              <a:srgbClr val="577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srcRect l="10998" t="40739" r="71869" b="37816"/>
          <a:stretch>
            <a:fillRect/>
          </a:stretch>
        </p:blipFill>
        <p:spPr>
          <a:xfrm flipH="1">
            <a:off x="1373486" y="4183364"/>
            <a:ext cx="1200150" cy="1200150"/>
          </a:xfrm>
          <a:prstGeom prst="rect">
            <a:avLst/>
          </a:prstGeom>
        </p:spPr>
      </p:pic>
      <p:pic>
        <p:nvPicPr>
          <p:cNvPr id="8" name="图片 7"/>
          <p:cNvPicPr>
            <a:picLocks noChangeAspect="1"/>
          </p:cNvPicPr>
          <p:nvPr/>
        </p:nvPicPr>
        <p:blipFill rotWithShape="1">
          <a:blip r:embed="rId2"/>
          <a:srcRect r="38146" b="33285"/>
          <a:stretch>
            <a:fillRect/>
          </a:stretch>
        </p:blipFill>
        <p:spPr>
          <a:xfrm>
            <a:off x="7531100" y="2830513"/>
            <a:ext cx="4673601" cy="4027487"/>
          </a:xfrm>
          <a:prstGeom prst="rect">
            <a:avLst/>
          </a:prstGeom>
        </p:spPr>
      </p:pic>
      <p:sp>
        <p:nvSpPr>
          <p:cNvPr id="7" name="矩形 8">
            <a:extLst>
              <a:ext uri="{FF2B5EF4-FFF2-40B4-BE49-F238E27FC236}">
                <a16:creationId xmlns:a16="http://schemas.microsoft.com/office/drawing/2014/main" id="{02F0176C-8FE9-4837-9FA7-74A5F20B0061}"/>
              </a:ext>
            </a:extLst>
          </p:cNvPr>
          <p:cNvSpPr/>
          <p:nvPr/>
        </p:nvSpPr>
        <p:spPr>
          <a:xfrm>
            <a:off x="2032166" y="960656"/>
            <a:ext cx="9278565" cy="757130"/>
          </a:xfrm>
          <a:prstGeom prst="rect">
            <a:avLst/>
          </a:prstGeom>
        </p:spPr>
        <p:txBody>
          <a:bodyPr wrap="square">
            <a:spAutoFit/>
          </a:bodyPr>
          <a:lstStyle/>
          <a:p>
            <a:pPr>
              <a:lnSpc>
                <a:spcPct val="90000"/>
              </a:lnSpc>
            </a:pPr>
            <a:r>
              <a:rPr lang="en-US" sz="4800" b="1" spc="300" dirty="0">
                <a:solidFill>
                  <a:srgbClr val="4266A9"/>
                </a:solidFill>
                <a:latin typeface="Arial" panose="020B0604020202020204" pitchFamily="34" charset="0"/>
              </a:rPr>
              <a:t>BÀI 6 – ĐO THỜI GIAN</a:t>
            </a:r>
          </a:p>
        </p:txBody>
      </p:sp>
    </p:spTree>
  </p:cSld>
  <p:clrMapOvr>
    <a:masterClrMapping/>
  </p:clrMapOvr>
  <mc:AlternateContent xmlns:mc="http://schemas.openxmlformats.org/markup-compatibility/2006" xmlns:p14="http://schemas.microsoft.com/office/powerpoint/2010/main">
    <mc:Choice Requires="p14">
      <p:transition p14:dur="50">
        <p:wheel spokes="8"/>
      </p:transition>
    </mc:Choice>
    <mc:Fallback xmlns="">
      <p:transition>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2"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3411863"/>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1932380" y="1730031"/>
            <a:ext cx="5620386" cy="1084313"/>
            <a:chOff x="6240492" y="2126941"/>
            <a:chExt cx="5620386" cy="1084313"/>
          </a:xfrm>
        </p:grpSpPr>
        <p:sp>
          <p:nvSpPr>
            <p:cNvPr id="18" name="文本框 17"/>
            <p:cNvSpPr txBox="1"/>
            <p:nvPr/>
          </p:nvSpPr>
          <p:spPr>
            <a:xfrm>
              <a:off x="6240492" y="2126941"/>
              <a:ext cx="2699641" cy="521970"/>
            </a:xfrm>
            <a:prstGeom prst="rect">
              <a:avLst/>
            </a:prstGeom>
            <a:noFill/>
          </p:spPr>
          <p:txBody>
            <a:bodyPr wrap="square" rtlCol="0">
              <a:spAutoFit/>
            </a:bodyPr>
            <a:lstStyle/>
            <a:p>
              <a:r>
                <a:rPr lang="en-US" sz="2800" dirty="0">
                  <a:solidFill>
                    <a:prstClr val="black">
                      <a:lumMod val="85000"/>
                      <a:lumOff val="15000"/>
                    </a:prstClr>
                  </a:solidFill>
                  <a:cs typeface="+mn-ea"/>
                  <a:sym typeface="+mn-lt"/>
                </a:rPr>
                <a:t>CÂU HỎI</a:t>
              </a:r>
            </a:p>
          </p:txBody>
        </p:sp>
        <p:sp>
          <p:nvSpPr>
            <p:cNvPr id="19" name="文本框 18"/>
            <p:cNvSpPr txBox="1"/>
            <p:nvPr/>
          </p:nvSpPr>
          <p:spPr>
            <a:xfrm>
              <a:off x="6240492" y="2841922"/>
              <a:ext cx="5620386" cy="369332"/>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Hãy kể tên các đơn vị đo thời gian mà em biết </a:t>
              </a:r>
            </a:p>
          </p:txBody>
        </p:sp>
      </p:grpSp>
      <p:grpSp>
        <p:nvGrpSpPr>
          <p:cNvPr id="20" name="组合 19"/>
          <p:cNvGrpSpPr/>
          <p:nvPr/>
        </p:nvGrpSpPr>
        <p:grpSpPr>
          <a:xfrm>
            <a:off x="6477437" y="3807601"/>
            <a:ext cx="3526963" cy="1424487"/>
            <a:chOff x="6573937" y="2010110"/>
            <a:chExt cx="5456958" cy="1424487"/>
          </a:xfrm>
        </p:grpSpPr>
        <p:sp>
          <p:nvSpPr>
            <p:cNvPr id="21" name="文本框 20"/>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22" name="文本框 21"/>
            <p:cNvSpPr txBox="1"/>
            <p:nvPr/>
          </p:nvSpPr>
          <p:spPr>
            <a:xfrm>
              <a:off x="6573937" y="2562563"/>
              <a:ext cx="5456958" cy="872034"/>
            </a:xfrm>
            <a:prstGeom prst="rect">
              <a:avLst/>
            </a:prstGeom>
            <a:noFill/>
          </p:spPr>
          <p:txBody>
            <a:bodyPr wrap="square" rtlCol="0">
              <a:spAutoFit/>
            </a:bodyPr>
            <a:lstStyle/>
            <a:p>
              <a:pPr algn="r">
                <a:lnSpc>
                  <a:spcPct val="150000"/>
                </a:lnSpc>
              </a:pPr>
              <a:r>
                <a:rPr lang="en-US" altLang="zh-CN" dirty="0" err="1">
                  <a:solidFill>
                    <a:prstClr val="black">
                      <a:lumMod val="65000"/>
                      <a:lumOff val="35000"/>
                    </a:prstClr>
                  </a:solidFill>
                  <a:cs typeface="+mn-ea"/>
                  <a:sym typeface="+mn-lt"/>
                </a:rPr>
                <a:t>Giây</a:t>
              </a:r>
              <a:r>
                <a:rPr lang="en-US" altLang="zh-CN" dirty="0">
                  <a:solidFill>
                    <a:prstClr val="black">
                      <a:lumMod val="65000"/>
                      <a:lumOff val="35000"/>
                    </a:prstClr>
                  </a:solidFill>
                  <a:cs typeface="+mn-ea"/>
                  <a:sym typeface="+mn-lt"/>
                </a:rPr>
                <a:t>, </a:t>
              </a:r>
              <a:r>
                <a:rPr lang="en-US" altLang="zh-CN" dirty="0" err="1">
                  <a:solidFill>
                    <a:prstClr val="black">
                      <a:lumMod val="65000"/>
                      <a:lumOff val="35000"/>
                    </a:prstClr>
                  </a:solidFill>
                  <a:cs typeface="+mn-ea"/>
                  <a:sym typeface="+mn-lt"/>
                </a:rPr>
                <a:t>phút</a:t>
              </a:r>
              <a:r>
                <a:rPr lang="en-US" altLang="zh-CN" dirty="0">
                  <a:solidFill>
                    <a:prstClr val="black">
                      <a:lumMod val="65000"/>
                      <a:lumOff val="35000"/>
                    </a:prstClr>
                  </a:solidFill>
                  <a:cs typeface="+mn-ea"/>
                  <a:sym typeface="+mn-lt"/>
                </a:rPr>
                <a:t>, </a:t>
              </a:r>
              <a:r>
                <a:rPr lang="en-US" altLang="zh-CN" dirty="0" err="1">
                  <a:solidFill>
                    <a:prstClr val="black">
                      <a:lumMod val="65000"/>
                      <a:lumOff val="35000"/>
                    </a:prstClr>
                  </a:solidFill>
                  <a:cs typeface="+mn-ea"/>
                  <a:sym typeface="+mn-lt"/>
                </a:rPr>
                <a:t>giờ</a:t>
              </a:r>
              <a:r>
                <a:rPr lang="en-US" altLang="zh-CN" dirty="0">
                  <a:solidFill>
                    <a:prstClr val="black">
                      <a:lumMod val="65000"/>
                      <a:lumOff val="35000"/>
                    </a:prstClr>
                  </a:solidFill>
                  <a:cs typeface="+mn-ea"/>
                  <a:sym typeface="+mn-lt"/>
                </a:rPr>
                <a:t>, </a:t>
              </a:r>
              <a:r>
                <a:rPr lang="en-US" altLang="zh-CN" dirty="0" err="1">
                  <a:solidFill>
                    <a:prstClr val="black">
                      <a:lumMod val="65000"/>
                      <a:lumOff val="35000"/>
                    </a:prstClr>
                  </a:solidFill>
                  <a:cs typeface="+mn-ea"/>
                  <a:sym typeface="+mn-lt"/>
                </a:rPr>
                <a:t>ngày</a:t>
              </a:r>
              <a:r>
                <a:rPr lang="en-US" altLang="zh-CN" dirty="0">
                  <a:solidFill>
                    <a:prstClr val="black">
                      <a:lumMod val="65000"/>
                      <a:lumOff val="35000"/>
                    </a:prstClr>
                  </a:solidFill>
                  <a:cs typeface="+mn-ea"/>
                  <a:sym typeface="+mn-lt"/>
                </a:rPr>
                <a:t>, </a:t>
              </a:r>
              <a:r>
                <a:rPr lang="en-US" altLang="zh-CN" dirty="0" err="1">
                  <a:solidFill>
                    <a:prstClr val="black">
                      <a:lumMod val="65000"/>
                      <a:lumOff val="35000"/>
                    </a:prstClr>
                  </a:solidFill>
                  <a:cs typeface="+mn-ea"/>
                  <a:sym typeface="+mn-lt"/>
                </a:rPr>
                <a:t>tháng</a:t>
              </a:r>
              <a:r>
                <a:rPr lang="en-US" altLang="zh-CN" dirty="0">
                  <a:solidFill>
                    <a:prstClr val="black">
                      <a:lumMod val="65000"/>
                      <a:lumOff val="35000"/>
                    </a:prstClr>
                  </a:solidFill>
                  <a:cs typeface="+mn-ea"/>
                  <a:sym typeface="+mn-lt"/>
                </a:rPr>
                <a:t>, </a:t>
              </a:r>
              <a:r>
                <a:rPr lang="en-US" altLang="zh-CN" dirty="0" err="1">
                  <a:solidFill>
                    <a:prstClr val="black">
                      <a:lumMod val="65000"/>
                      <a:lumOff val="35000"/>
                    </a:prstClr>
                  </a:solidFill>
                  <a:cs typeface="+mn-ea"/>
                  <a:sym typeface="+mn-lt"/>
                </a:rPr>
                <a:t>năm</a:t>
              </a:r>
              <a:r>
                <a:rPr lang="en-US" altLang="zh-CN" dirty="0">
                  <a:solidFill>
                    <a:prstClr val="black">
                      <a:lumMod val="65000"/>
                      <a:lumOff val="35000"/>
                    </a:prstClr>
                  </a:solidFill>
                  <a:cs typeface="+mn-ea"/>
                  <a:sym typeface="+mn-lt"/>
                </a:rPr>
                <a:t> …</a:t>
              </a:r>
              <a:endParaRPr lang="zh-CN" altLang="en-US" dirty="0">
                <a:solidFill>
                  <a:prstClr val="black">
                    <a:lumMod val="65000"/>
                    <a:lumOff val="35000"/>
                  </a:prstClr>
                </a:solidFill>
                <a:cs typeface="+mn-ea"/>
                <a:sym typeface="+mn-lt"/>
              </a:endParaRP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2" name="Text Box 1"/>
          <p:cNvSpPr txBox="1"/>
          <p:nvPr/>
        </p:nvSpPr>
        <p:spPr>
          <a:xfrm>
            <a:off x="2674620" y="1029335"/>
            <a:ext cx="6683240" cy="584775"/>
          </a:xfrm>
          <a:prstGeom prst="rect">
            <a:avLst/>
          </a:prstGeom>
          <a:noFill/>
        </p:spPr>
        <p:txBody>
          <a:bodyPr wrap="none" rtlCol="0">
            <a:spAutoFit/>
          </a:bodyPr>
          <a:lstStyle/>
          <a:p>
            <a:r>
              <a:rPr lang="en-US" sz="3200" b="1" dirty="0"/>
              <a:t>1. </a:t>
            </a:r>
            <a:r>
              <a:rPr lang="en-US" sz="3200" b="1" dirty="0" err="1"/>
              <a:t>Đơn</a:t>
            </a:r>
            <a:r>
              <a:rPr lang="en-US" sz="3200" b="1" dirty="0"/>
              <a:t> </a:t>
            </a:r>
            <a:r>
              <a:rPr lang="en-US" sz="3200" b="1" dirty="0" err="1"/>
              <a:t>vị</a:t>
            </a:r>
            <a:r>
              <a:rPr lang="en-US" sz="3200" b="1" dirty="0"/>
              <a:t> </a:t>
            </a:r>
            <a:r>
              <a:rPr lang="en-US" sz="3200" b="1" dirty="0" err="1"/>
              <a:t>và</a:t>
            </a:r>
            <a:r>
              <a:rPr lang="en-US" sz="3200" b="1" dirty="0"/>
              <a:t> </a:t>
            </a:r>
            <a:r>
              <a:rPr lang="en-US" sz="3200" b="1" dirty="0" err="1"/>
              <a:t>dụng</a:t>
            </a:r>
            <a:r>
              <a:rPr lang="en-US" sz="3200" b="1" dirty="0"/>
              <a:t> </a:t>
            </a:r>
            <a:r>
              <a:rPr lang="en-US" sz="3200" b="1" dirty="0" err="1"/>
              <a:t>cụ</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6628495" cy="1198784"/>
            <a:chOff x="6995864" y="2010110"/>
            <a:chExt cx="6628495" cy="1198784"/>
          </a:xfrm>
        </p:grpSpPr>
        <p:sp>
          <p:nvSpPr>
            <p:cNvPr id="18" name="文本框 17"/>
            <p:cNvSpPr txBox="1"/>
            <p:nvPr/>
          </p:nvSpPr>
          <p:spPr>
            <a:xfrm>
              <a:off x="7017737" y="2010110"/>
              <a:ext cx="2699641" cy="521970"/>
            </a:xfrm>
            <a:prstGeom prst="rect">
              <a:avLst/>
            </a:prstGeom>
            <a:noFill/>
          </p:spPr>
          <p:txBody>
            <a:bodyPr wrap="square" rtlCol="0">
              <a:spAutoFit/>
            </a:bodyPr>
            <a:lstStyle/>
            <a:p>
              <a:r>
                <a:rPr lang="en-US" sz="2800" dirty="0">
                  <a:solidFill>
                    <a:prstClr val="black">
                      <a:lumMod val="85000"/>
                      <a:lumOff val="15000"/>
                    </a:prstClr>
                  </a:solidFill>
                  <a:cs typeface="+mn-ea"/>
                  <a:sym typeface="+mn-lt"/>
                </a:rPr>
                <a:t>CÂU HỎI</a:t>
              </a:r>
            </a:p>
          </p:txBody>
        </p:sp>
        <p:sp>
          <p:nvSpPr>
            <p:cNvPr id="19" name="文本框 18"/>
            <p:cNvSpPr txBox="1"/>
            <p:nvPr/>
          </p:nvSpPr>
          <p:spPr>
            <a:xfrm>
              <a:off x="6995864" y="2562563"/>
              <a:ext cx="6628495"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Ngoài những loại đồng hồ được liệt kê trong hình 6.1, hãy kể thêm một số loại đồng hồ mà em biết và nêu ưu thế của từng loại</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6683240" cy="584775"/>
          </a:xfrm>
          <a:prstGeom prst="rect">
            <a:avLst/>
          </a:prstGeom>
          <a:noFill/>
        </p:spPr>
        <p:txBody>
          <a:bodyPr wrap="none" rtlCol="0">
            <a:spAutoFit/>
          </a:bodyPr>
          <a:lstStyle/>
          <a:p>
            <a:r>
              <a:rPr lang="en-US" sz="3200" b="1" dirty="0"/>
              <a:t>1. </a:t>
            </a:r>
            <a:r>
              <a:rPr lang="en-US" sz="3200" b="1" dirty="0" err="1"/>
              <a:t>Đơn</a:t>
            </a:r>
            <a:r>
              <a:rPr lang="en-US" sz="3200" b="1" dirty="0"/>
              <a:t> </a:t>
            </a:r>
            <a:r>
              <a:rPr lang="en-US" sz="3200" b="1" dirty="0" err="1"/>
              <a:t>vị</a:t>
            </a:r>
            <a:r>
              <a:rPr lang="en-US" sz="3200" b="1" dirty="0"/>
              <a:t> </a:t>
            </a:r>
            <a:r>
              <a:rPr lang="en-US" sz="3200" b="1" dirty="0" err="1"/>
              <a:t>và</a:t>
            </a:r>
            <a:r>
              <a:rPr lang="en-US" sz="3200" b="1" dirty="0"/>
              <a:t> </a:t>
            </a:r>
            <a:r>
              <a:rPr lang="en-US" sz="3200" b="1" dirty="0" err="1"/>
              <a:t>dụng</a:t>
            </a:r>
            <a:r>
              <a:rPr lang="en-US" sz="3200" b="1" dirty="0"/>
              <a:t> </a:t>
            </a:r>
            <a:r>
              <a:rPr lang="en-US" sz="3200" b="1" dirty="0" err="1"/>
              <a:t>cụ</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5465453" y="3807601"/>
            <a:ext cx="4692338" cy="2029781"/>
            <a:chOff x="5008184" y="2010110"/>
            <a:chExt cx="7260040" cy="2029781"/>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5008184" y="2562563"/>
              <a:ext cx="7260040" cy="1477328"/>
            </a:xfrm>
            <a:prstGeom prst="rect">
              <a:avLst/>
            </a:prstGeom>
            <a:noFill/>
          </p:spPr>
          <p:txBody>
            <a:bodyPr wrap="square" rtlCol="0">
              <a:spAutoFit/>
            </a:bodyPr>
            <a:lstStyle/>
            <a:p>
              <a:pPr algn="just">
                <a:buFont typeface="Arial" panose="020B0604020202020204" pitchFamily="34" charset="0"/>
                <a:buChar char="•"/>
              </a:pPr>
              <a:r>
                <a:rPr lang="vi-VN" b="1" i="0" dirty="0">
                  <a:solidFill>
                    <a:srgbClr val="76757A"/>
                  </a:solidFill>
                  <a:effectLst/>
                  <a:latin typeface="-apple-system"/>
                </a:rPr>
                <a:t>Đồng hồ cát: </a:t>
              </a:r>
              <a:r>
                <a:rPr lang="vi-VN" b="0" i="0" dirty="0">
                  <a:solidFill>
                    <a:srgbClr val="76757A"/>
                  </a:solidFill>
                  <a:effectLst/>
                  <a:latin typeface="-apple-system"/>
                </a:rPr>
                <a:t>dụng cụ đo thời gian có GHĐ nhỏ, tính giờ được trong một khoảng thời gian ngắn nhất định, dùng để làm quà tặng hoặc trang trí</a:t>
              </a:r>
            </a:p>
            <a:p>
              <a:pPr algn="just">
                <a:buFont typeface="Arial" panose="020B0604020202020204" pitchFamily="34" charset="0"/>
                <a:buChar char="•"/>
              </a:pPr>
              <a:r>
                <a:rPr lang="vi-VN" b="1" i="0" dirty="0">
                  <a:solidFill>
                    <a:srgbClr val="76757A"/>
                  </a:solidFill>
                  <a:effectLst/>
                  <a:latin typeface="-apple-system"/>
                </a:rPr>
                <a:t>Đồng hồ quả lắc: </a:t>
              </a:r>
              <a:r>
                <a:rPr lang="vi-VN" b="0" i="0" dirty="0">
                  <a:solidFill>
                    <a:srgbClr val="76757A"/>
                  </a:solidFill>
                  <a:effectLst/>
                  <a:latin typeface="-apple-system"/>
                </a:rPr>
                <a:t>dụng cụ đo thời gian, ưu điểm là thiết kế đẹp, dùng trang trí</a:t>
              </a:r>
            </a:p>
          </p:txBody>
        </p:sp>
      </p:grpSp>
      <p:pic>
        <p:nvPicPr>
          <p:cNvPr id="15" name="Picture 2">
            <a:extLst>
              <a:ext uri="{FF2B5EF4-FFF2-40B4-BE49-F238E27FC236}">
                <a16:creationId xmlns:a16="http://schemas.microsoft.com/office/drawing/2014/main" id="{DCBF4246-35A2-43EA-AE30-55492DDE7A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644"/>
          <a:stretch/>
        </p:blipFill>
        <p:spPr bwMode="auto">
          <a:xfrm>
            <a:off x="662523" y="4237911"/>
            <a:ext cx="3464293" cy="21730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4F984380-4D12-48EA-AF70-FA9A4CA5EB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373" b="16519"/>
          <a:stretch/>
        </p:blipFill>
        <p:spPr bwMode="auto">
          <a:xfrm>
            <a:off x="945123" y="2956097"/>
            <a:ext cx="2899095" cy="160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26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272280" y="418376"/>
            <a:ext cx="8621479" cy="1363258"/>
          </a:xfrm>
          <a:prstGeom prst="rect">
            <a:avLst/>
          </a:prstGeom>
        </p:spPr>
        <p:txBody>
          <a:bodyPr wrap="square">
            <a:spAutoFit/>
          </a:bodyPr>
          <a:lstStyle/>
          <a:p>
            <a:pPr>
              <a:lnSpc>
                <a:spcPct val="250000"/>
              </a:lnSpc>
            </a:pPr>
            <a:r>
              <a:rPr lang="en-US" sz="4000" b="1" dirty="0">
                <a:solidFill>
                  <a:schemeClr val="accent1">
                    <a:lumMod val="50000"/>
                  </a:schemeClr>
                </a:solidFill>
              </a:rPr>
              <a:t>2. </a:t>
            </a:r>
            <a:r>
              <a:rPr lang="en-US" sz="4000" b="1" dirty="0" err="1">
                <a:solidFill>
                  <a:schemeClr val="accent1">
                    <a:lumMod val="50000"/>
                  </a:schemeClr>
                </a:solidFill>
              </a:rPr>
              <a:t>Thực</a:t>
            </a:r>
            <a:r>
              <a:rPr lang="en-US" sz="4000" b="1" dirty="0">
                <a:solidFill>
                  <a:schemeClr val="accent1">
                    <a:lumMod val="50000"/>
                  </a:schemeClr>
                </a:solidFill>
              </a:rPr>
              <a:t> </a:t>
            </a:r>
            <a:r>
              <a:rPr lang="en-US" sz="4000" b="1" dirty="0" err="1">
                <a:solidFill>
                  <a:schemeClr val="accent1">
                    <a:lumMod val="50000"/>
                  </a:schemeClr>
                </a:solidFill>
              </a:rPr>
              <a:t>hành</a:t>
            </a:r>
            <a:r>
              <a:rPr lang="en-US" sz="4000" b="1" dirty="0">
                <a:solidFill>
                  <a:schemeClr val="accent1">
                    <a:lumMod val="50000"/>
                  </a:schemeClr>
                </a:solidFill>
              </a:rPr>
              <a:t> </a:t>
            </a:r>
            <a:r>
              <a:rPr lang="en-US" sz="4000" b="1" dirty="0" err="1">
                <a:solidFill>
                  <a:schemeClr val="accent1">
                    <a:lumMod val="50000"/>
                  </a:schemeClr>
                </a:solidFill>
              </a:rPr>
              <a:t>đo</a:t>
            </a:r>
            <a:r>
              <a:rPr lang="en-US" sz="4000" b="1" dirty="0">
                <a:solidFill>
                  <a:schemeClr val="accent1">
                    <a:lumMod val="50000"/>
                  </a:schemeClr>
                </a:solidFill>
              </a:rPr>
              <a:t> </a:t>
            </a:r>
            <a:r>
              <a:rPr lang="en-US" sz="4000" b="1" dirty="0" err="1">
                <a:solidFill>
                  <a:schemeClr val="accent1">
                    <a:lumMod val="50000"/>
                  </a:schemeClr>
                </a:solidFill>
              </a:rPr>
              <a:t>thời</a:t>
            </a:r>
            <a:r>
              <a:rPr lang="en-US" sz="4000" b="1" dirty="0">
                <a:solidFill>
                  <a:schemeClr val="accent1">
                    <a:lumMod val="50000"/>
                  </a:schemeClr>
                </a:solidFill>
              </a:rPr>
              <a:t> </a:t>
            </a:r>
            <a:r>
              <a:rPr lang="en-US" sz="4000" b="1" dirty="0" err="1">
                <a:solidFill>
                  <a:schemeClr val="accent1">
                    <a:lumMod val="50000"/>
                  </a:schemeClr>
                </a:solidFill>
              </a:rPr>
              <a:t>gian</a:t>
            </a:r>
            <a:endParaRPr lang="en-US" sz="4000" b="1" dirty="0">
              <a:solidFill>
                <a:schemeClr val="accent1">
                  <a:lumMod val="50000"/>
                </a:schemeClr>
              </a:solidFill>
            </a:endParaRPr>
          </a:p>
        </p:txBody>
      </p:sp>
      <p:sp>
        <p:nvSpPr>
          <p:cNvPr id="10" name="任意多边形: 形状 9"/>
          <p:cNvSpPr/>
          <p:nvPr/>
        </p:nvSpPr>
        <p:spPr>
          <a:xfrm>
            <a:off x="2272280" y="2352674"/>
            <a:ext cx="117864" cy="2358547"/>
          </a:xfrm>
          <a:custGeom>
            <a:avLst/>
            <a:gdLst>
              <a:gd name="connsiteX0" fmla="*/ 1749 w 93271"/>
              <a:gd name="connsiteY0" fmla="*/ 0 h 2772229"/>
              <a:gd name="connsiteX1" fmla="*/ 59807 w 93271"/>
              <a:gd name="connsiteY1" fmla="*/ 1161143 h 2772229"/>
              <a:gd name="connsiteX2" fmla="*/ 30778 w 93271"/>
              <a:gd name="connsiteY2" fmla="*/ 1741714 h 2772229"/>
              <a:gd name="connsiteX3" fmla="*/ 16264 w 93271"/>
              <a:gd name="connsiteY3" fmla="*/ 2148114 h 2772229"/>
              <a:gd name="connsiteX4" fmla="*/ 1749 w 93271"/>
              <a:gd name="connsiteY4" fmla="*/ 2264229 h 2772229"/>
              <a:gd name="connsiteX5" fmla="*/ 1749 w 93271"/>
              <a:gd name="connsiteY5" fmla="*/ 2772229 h 277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1" h="2772229">
                <a:moveTo>
                  <a:pt x="1749" y="0"/>
                </a:moveTo>
                <a:cubicBezTo>
                  <a:pt x="148139" y="556280"/>
                  <a:pt x="79913" y="196061"/>
                  <a:pt x="59807" y="1161143"/>
                </a:cubicBezTo>
                <a:cubicBezTo>
                  <a:pt x="49189" y="1670793"/>
                  <a:pt x="77844" y="1506381"/>
                  <a:pt x="30778" y="1741714"/>
                </a:cubicBezTo>
                <a:cubicBezTo>
                  <a:pt x="25940" y="1877181"/>
                  <a:pt x="23783" y="2012770"/>
                  <a:pt x="16264" y="2148114"/>
                </a:cubicBezTo>
                <a:cubicBezTo>
                  <a:pt x="14100" y="2187060"/>
                  <a:pt x="2656" y="2225233"/>
                  <a:pt x="1749" y="2264229"/>
                </a:cubicBezTo>
                <a:cubicBezTo>
                  <a:pt x="-2188" y="2433517"/>
                  <a:pt x="1749" y="2602896"/>
                  <a:pt x="1749" y="2772229"/>
                </a:cubicBezTo>
              </a:path>
            </a:pathLst>
          </a:custGeom>
          <a:noFill/>
          <a:ln w="38100">
            <a:solidFill>
              <a:srgbClr val="5779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srcRect l="10998" t="40739" r="71869" b="37816"/>
          <a:stretch>
            <a:fillRect/>
          </a:stretch>
        </p:blipFill>
        <p:spPr>
          <a:xfrm flipH="1">
            <a:off x="1373486" y="4183364"/>
            <a:ext cx="1200150" cy="1200150"/>
          </a:xfrm>
          <a:prstGeom prst="rect">
            <a:avLst/>
          </a:prstGeom>
        </p:spPr>
      </p:pic>
      <p:pic>
        <p:nvPicPr>
          <p:cNvPr id="8" name="图片 7"/>
          <p:cNvPicPr>
            <a:picLocks noChangeAspect="1"/>
          </p:cNvPicPr>
          <p:nvPr/>
        </p:nvPicPr>
        <p:blipFill rotWithShape="1">
          <a:blip r:embed="rId2"/>
          <a:srcRect r="38146" b="33285"/>
          <a:stretch>
            <a:fillRect/>
          </a:stretch>
        </p:blipFill>
        <p:spPr>
          <a:xfrm>
            <a:off x="7531100" y="2830513"/>
            <a:ext cx="4673601" cy="4027487"/>
          </a:xfrm>
          <a:prstGeom prst="rect">
            <a:avLst/>
          </a:prstGeom>
        </p:spPr>
      </p:pic>
      <p:sp>
        <p:nvSpPr>
          <p:cNvPr id="11" name="文本框 17">
            <a:extLst>
              <a:ext uri="{FF2B5EF4-FFF2-40B4-BE49-F238E27FC236}">
                <a16:creationId xmlns:a16="http://schemas.microsoft.com/office/drawing/2014/main" id="{C5617BA9-D455-429B-ACD0-96A0579BC666}"/>
              </a:ext>
            </a:extLst>
          </p:cNvPr>
          <p:cNvSpPr txBox="1"/>
          <p:nvPr/>
        </p:nvSpPr>
        <p:spPr>
          <a:xfrm>
            <a:off x="2817191" y="2067911"/>
            <a:ext cx="7531655" cy="2543966"/>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dirty="0" err="1">
                <a:solidFill>
                  <a:prstClr val="black">
                    <a:lumMod val="85000"/>
                    <a:lumOff val="15000"/>
                  </a:prstClr>
                </a:solidFill>
                <a:cs typeface="+mn-ea"/>
                <a:sym typeface="+mn-lt"/>
              </a:rPr>
              <a:t>Ước</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lượng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thời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gian</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và</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lựa</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chọn</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endParaRPr lang="en-US" sz="2800" dirty="0">
              <a:solidFill>
                <a:prstClr val="black">
                  <a:lumMod val="85000"/>
                  <a:lumOff val="15000"/>
                </a:prstClr>
              </a:solidFill>
              <a:cs typeface="+mn-ea"/>
              <a:sym typeface="+mn-lt"/>
            </a:endParaRPr>
          </a:p>
          <a:p>
            <a:pPr marL="457200" indent="-457200">
              <a:lnSpc>
                <a:spcPct val="200000"/>
              </a:lnSpc>
              <a:buFont typeface="Wingdings" panose="05000000000000000000" pitchFamily="2" charset="2"/>
              <a:buChar char="Ø"/>
            </a:pPr>
            <a:r>
              <a:rPr lang="en-US" sz="2800" dirty="0" err="1">
                <a:solidFill>
                  <a:prstClr val="black">
                    <a:lumMod val="85000"/>
                    <a:lumOff val="15000"/>
                  </a:prstClr>
                </a:solidFill>
                <a:cs typeface="+mn-ea"/>
                <a:sym typeface="+mn-lt"/>
              </a:rPr>
              <a:t>Sử</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dụng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đúng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cách</a:t>
            </a:r>
            <a:endParaRPr lang="en-US" sz="2800" dirty="0">
              <a:solidFill>
                <a:prstClr val="black">
                  <a:lumMod val="85000"/>
                  <a:lumOff val="15000"/>
                </a:prstClr>
              </a:solidFill>
              <a:cs typeface="+mn-ea"/>
              <a:sym typeface="+mn-lt"/>
            </a:endParaRPr>
          </a:p>
          <a:p>
            <a:pPr marL="457200" indent="-457200">
              <a:lnSpc>
                <a:spcPct val="200000"/>
              </a:lnSpc>
              <a:buFont typeface="Wingdings" panose="05000000000000000000" pitchFamily="2" charset="2"/>
              <a:buChar char="Ø"/>
            </a:pPr>
            <a:r>
              <a:rPr lang="en-US" sz="2800" dirty="0" err="1">
                <a:solidFill>
                  <a:prstClr val="black">
                    <a:lumMod val="85000"/>
                    <a:lumOff val="15000"/>
                  </a:prstClr>
                </a:solidFill>
                <a:cs typeface="+mn-ea"/>
                <a:sym typeface="+mn-lt"/>
              </a:rPr>
              <a:t>Đo</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thời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gian</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bằng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endParaRPr lang="en-US" sz="2800" dirty="0">
              <a:solidFill>
                <a:prstClr val="black">
                  <a:lumMod val="85000"/>
                  <a:lumOff val="15000"/>
                </a:prstClr>
              </a:solidFill>
              <a:cs typeface="+mn-ea"/>
              <a:sym typeface="+mn-lt"/>
            </a:endParaRPr>
          </a:p>
        </p:txBody>
      </p:sp>
    </p:spTree>
    <p:extLst>
      <p:ext uri="{BB962C8B-B14F-4D97-AF65-F5344CB8AC3E}">
        <p14:creationId xmlns:p14="http://schemas.microsoft.com/office/powerpoint/2010/main" val="2556848280"/>
      </p:ext>
    </p:extLst>
  </p:cSld>
  <p:clrMapOvr>
    <a:masterClrMapping/>
  </p:clrMapOvr>
  <mc:AlternateContent xmlns:mc="http://schemas.openxmlformats.org/markup-compatibility/2006" xmlns:p14="http://schemas.microsoft.com/office/powerpoint/2010/main">
    <mc:Choice Requires="p14">
      <p:transition p14:dur="50">
        <p:wheel spokes="8"/>
      </p:transition>
    </mc:Choice>
    <mc:Fallback xmlns="">
      <p:transition>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2"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Ước</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lượng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thời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gian</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và</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lựa</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chọn</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en-US" b="0" i="0" dirty="0" err="1">
                  <a:solidFill>
                    <a:srgbClr val="76757A"/>
                  </a:solidFill>
                  <a:effectLst/>
                  <a:latin typeface="-apple-system"/>
                </a:rPr>
                <a:t>Để</a:t>
              </a:r>
              <a:r>
                <a:rPr lang="en-US" b="0" i="0" dirty="0">
                  <a:solidFill>
                    <a:srgbClr val="76757A"/>
                  </a:solidFill>
                  <a:effectLst/>
                  <a:latin typeface="-apple-system"/>
                </a:rPr>
                <a:t> </a:t>
              </a:r>
              <a:r>
                <a:rPr lang="en-US" b="0" i="0" dirty="0" err="1">
                  <a:solidFill>
                    <a:srgbClr val="76757A"/>
                  </a:solidFill>
                  <a:effectLst/>
                  <a:latin typeface="-apple-system"/>
                </a:rPr>
                <a:t>xác</a:t>
              </a:r>
              <a:r>
                <a:rPr lang="en-US" b="0" i="0" dirty="0">
                  <a:solidFill>
                    <a:srgbClr val="76757A"/>
                  </a:solidFill>
                  <a:effectLst/>
                  <a:latin typeface="-apple-system"/>
                </a:rPr>
                <a:t> </a:t>
              </a:r>
              <a:r>
                <a:rPr lang="en-US" b="0" i="0" dirty="0" err="1">
                  <a:solidFill>
                    <a:srgbClr val="76757A"/>
                  </a:solidFill>
                  <a:effectLst/>
                  <a:latin typeface="-apple-system"/>
                </a:rPr>
                <a:t>định</a:t>
              </a:r>
              <a:r>
                <a:rPr lang="en-US" b="0" i="0" dirty="0">
                  <a:solidFill>
                    <a:srgbClr val="76757A"/>
                  </a:solidFill>
                  <a:effectLst/>
                  <a:latin typeface="-apple-system"/>
                </a:rPr>
                <a:t> </a:t>
              </a:r>
              <a:r>
                <a:rPr lang="en-US" b="0" i="0" dirty="0" err="1">
                  <a:solidFill>
                    <a:srgbClr val="76757A"/>
                  </a:solidFill>
                  <a:effectLst/>
                  <a:latin typeface="-apple-system"/>
                </a:rPr>
                <a:t>thời</a:t>
              </a:r>
              <a:r>
                <a:rPr lang="en-US" b="0" i="0" dirty="0">
                  <a:solidFill>
                    <a:srgbClr val="76757A"/>
                  </a:solidFill>
                  <a:effectLst/>
                  <a:latin typeface="-apple-system"/>
                </a:rPr>
                <a:t> </a:t>
              </a:r>
              <a:r>
                <a:rPr lang="en-US" b="0" i="0" dirty="0" err="1">
                  <a:solidFill>
                    <a:srgbClr val="76757A"/>
                  </a:solidFill>
                  <a:effectLst/>
                  <a:latin typeface="-apple-system"/>
                </a:rPr>
                <a:t>gian</a:t>
              </a:r>
              <a:r>
                <a:rPr lang="en-US" b="0" i="0" dirty="0">
                  <a:solidFill>
                    <a:srgbClr val="76757A"/>
                  </a:solidFill>
                  <a:effectLst/>
                  <a:latin typeface="-apple-system"/>
                </a:rPr>
                <a:t> </a:t>
              </a:r>
              <a:r>
                <a:rPr lang="en-US" b="0" i="0" dirty="0" err="1">
                  <a:solidFill>
                    <a:srgbClr val="76757A"/>
                  </a:solidFill>
                  <a:effectLst/>
                  <a:latin typeface="-apple-system"/>
                </a:rPr>
                <a:t>vận</a:t>
              </a:r>
              <a:r>
                <a:rPr lang="en-US" b="0" i="0" dirty="0">
                  <a:solidFill>
                    <a:srgbClr val="76757A"/>
                  </a:solidFill>
                  <a:effectLst/>
                  <a:latin typeface="-apple-system"/>
                </a:rPr>
                <a:t> </a:t>
              </a:r>
              <a:r>
                <a:rPr lang="en-US" b="0" i="0" dirty="0" err="1">
                  <a:solidFill>
                    <a:srgbClr val="76757A"/>
                  </a:solidFill>
                  <a:effectLst/>
                  <a:latin typeface="-apple-system"/>
                </a:rPr>
                <a:t>động</a:t>
              </a:r>
              <a:r>
                <a:rPr lang="en-US" b="0" i="0" dirty="0">
                  <a:solidFill>
                    <a:srgbClr val="76757A"/>
                  </a:solidFill>
                  <a:effectLst/>
                  <a:latin typeface="-apple-system"/>
                </a:rPr>
                <a:t> </a:t>
              </a:r>
              <a:r>
                <a:rPr lang="en-US" b="0" i="0" dirty="0" err="1">
                  <a:solidFill>
                    <a:srgbClr val="76757A"/>
                  </a:solidFill>
                  <a:effectLst/>
                  <a:latin typeface="-apple-system"/>
                </a:rPr>
                <a:t>viên</a:t>
              </a:r>
              <a:r>
                <a:rPr lang="en-US" b="0" i="0" dirty="0">
                  <a:solidFill>
                    <a:srgbClr val="76757A"/>
                  </a:solidFill>
                  <a:effectLst/>
                  <a:latin typeface="-apple-system"/>
                </a:rPr>
                <a:t> </a:t>
              </a:r>
              <a:r>
                <a:rPr lang="en-US" b="0" i="0" dirty="0" err="1">
                  <a:solidFill>
                    <a:srgbClr val="76757A"/>
                  </a:solidFill>
                  <a:effectLst/>
                  <a:latin typeface="-apple-system"/>
                </a:rPr>
                <a:t>chạy</a:t>
              </a:r>
              <a:r>
                <a:rPr lang="en-US" b="0" i="0" dirty="0">
                  <a:solidFill>
                    <a:srgbClr val="76757A"/>
                  </a:solidFill>
                  <a:effectLst/>
                  <a:latin typeface="-apple-system"/>
                </a:rPr>
                <a:t> 800m ta </a:t>
              </a:r>
              <a:r>
                <a:rPr lang="en-US" b="0" i="0" dirty="0" err="1">
                  <a:solidFill>
                    <a:srgbClr val="76757A"/>
                  </a:solidFill>
                  <a:effectLst/>
                  <a:latin typeface="-apple-system"/>
                </a:rPr>
                <a:t>nên</a:t>
              </a:r>
              <a:r>
                <a:rPr lang="en-US" b="0" i="0" dirty="0">
                  <a:solidFill>
                    <a:srgbClr val="76757A"/>
                  </a:solidFill>
                  <a:effectLst/>
                  <a:latin typeface="-apple-system"/>
                </a:rPr>
                <a:t> </a:t>
              </a:r>
              <a:r>
                <a:rPr lang="en-US" b="0" i="0" dirty="0" err="1">
                  <a:solidFill>
                    <a:srgbClr val="76757A"/>
                  </a:solidFill>
                  <a:effectLst/>
                  <a:latin typeface="-apple-system"/>
                </a:rPr>
                <a:t>dùng</a:t>
              </a:r>
              <a:r>
                <a:rPr lang="en-US" b="0" i="0" dirty="0">
                  <a:solidFill>
                    <a:srgbClr val="76757A"/>
                  </a:solidFill>
                  <a:effectLst/>
                  <a:latin typeface="-apple-system"/>
                </a:rPr>
                <a:t> </a:t>
              </a:r>
              <a:r>
                <a:rPr lang="en-US" b="0" i="0" dirty="0" err="1">
                  <a:solidFill>
                    <a:srgbClr val="76757A"/>
                  </a:solidFill>
                  <a:effectLst/>
                  <a:latin typeface="-apple-system"/>
                </a:rPr>
                <a:t>loại</a:t>
              </a:r>
              <a:r>
                <a:rPr lang="en-US" b="0" i="0" dirty="0">
                  <a:solidFill>
                    <a:srgbClr val="76757A"/>
                  </a:solidFill>
                  <a:effectLst/>
                  <a:latin typeface="-apple-system"/>
                </a:rPr>
                <a:t> đồng </a:t>
              </a:r>
              <a:r>
                <a:rPr lang="en-US" b="0" i="0" dirty="0" err="1">
                  <a:solidFill>
                    <a:srgbClr val="76757A"/>
                  </a:solidFill>
                  <a:effectLst/>
                  <a:latin typeface="-apple-system"/>
                </a:rPr>
                <a:t>hồ</a:t>
              </a:r>
              <a:r>
                <a:rPr lang="en-US" b="0" i="0" dirty="0">
                  <a:solidFill>
                    <a:srgbClr val="76757A"/>
                  </a:solidFill>
                  <a:effectLst/>
                  <a:latin typeface="-apple-system"/>
                </a:rPr>
                <a:t> </a:t>
              </a:r>
              <a:r>
                <a:rPr lang="en-US" b="0" i="0" dirty="0" err="1">
                  <a:solidFill>
                    <a:srgbClr val="76757A"/>
                  </a:solidFill>
                  <a:effectLst/>
                  <a:latin typeface="-apple-system"/>
                </a:rPr>
                <a:t>nào</a:t>
              </a:r>
              <a:r>
                <a:rPr lang="en-US" b="0" i="0" dirty="0">
                  <a:solidFill>
                    <a:srgbClr val="76757A"/>
                  </a:solidFill>
                  <a:effectLst/>
                  <a:latin typeface="-apple-system"/>
                </a:rPr>
                <a:t>? </a:t>
              </a:r>
              <a:r>
                <a:rPr lang="en-US" b="0" i="0" dirty="0" err="1">
                  <a:solidFill>
                    <a:srgbClr val="76757A"/>
                  </a:solidFill>
                  <a:effectLst/>
                  <a:latin typeface="-apple-system"/>
                </a:rPr>
                <a:t>Vì</a:t>
              </a:r>
              <a:r>
                <a:rPr lang="en-US" b="0" i="0" dirty="0">
                  <a:solidFill>
                    <a:srgbClr val="76757A"/>
                  </a:solidFill>
                  <a:effectLst/>
                  <a:latin typeface="-apple-system"/>
                </a:rPr>
                <a:t> </a:t>
              </a:r>
              <a:r>
                <a:rPr lang="en-US" b="0" i="0" dirty="0" err="1">
                  <a:solidFill>
                    <a:srgbClr val="76757A"/>
                  </a:solidFill>
                  <a:effectLst/>
                  <a:latin typeface="-apple-system"/>
                </a:rPr>
                <a:t>sao</a:t>
              </a:r>
              <a:r>
                <a:rPr lang="en-US" b="0" i="0" dirty="0">
                  <a:solidFill>
                    <a:srgbClr val="76757A"/>
                  </a:solidFill>
                  <a:effectLst/>
                  <a:latin typeface="-apple-system"/>
                </a:rPr>
                <a:t>? </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2687752" y="3363527"/>
            <a:ext cx="7483171" cy="1752782"/>
            <a:chOff x="5008184" y="2010110"/>
            <a:chExt cx="7260040" cy="1752782"/>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5008184" y="2562563"/>
              <a:ext cx="7260040" cy="1200329"/>
            </a:xfrm>
            <a:prstGeom prst="rect">
              <a:avLst/>
            </a:prstGeom>
            <a:noFill/>
          </p:spPr>
          <p:txBody>
            <a:bodyPr wrap="square" rtlCol="0">
              <a:spAutoFit/>
            </a:bodyPr>
            <a:lstStyle/>
            <a:p>
              <a:pPr algn="just">
                <a:buFont typeface="Arial" panose="020B0604020202020204" pitchFamily="34" charset="0"/>
                <a:buChar char="•"/>
              </a:pPr>
              <a:r>
                <a:rPr lang="vi-VN" b="0" i="0" dirty="0">
                  <a:solidFill>
                    <a:srgbClr val="76757A"/>
                  </a:solidFill>
                  <a:effectLst/>
                  <a:latin typeface="-apple-system"/>
                </a:rPr>
                <a:t>Dùng đồng hồ bấm giây để đo thời gian. Vì khoảng thời gian các vận động viên chạy 800m chỉ trong vòng 2,3 phút, phù hợp với chức năng của loại đồng hồ này là được dùng để tính thời gian ở những đơn vị nhỏ hơn giây, giúp đo được thành tích vận động viên chính xác. </a:t>
              </a:r>
            </a:p>
          </p:txBody>
        </p:sp>
      </p:grpSp>
    </p:spTree>
    <p:extLst>
      <p:ext uri="{BB962C8B-B14F-4D97-AF65-F5344CB8AC3E}">
        <p14:creationId xmlns:p14="http://schemas.microsoft.com/office/powerpoint/2010/main" val="29502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Ước</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lượng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thời</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gian</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và</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lựa</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chọn</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Hãy ước lượng thời gian đi từ cuối lớp học tới bục giảng và lựa chọn đồng hồ phù hợp để đo khoảng thời gian đó</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2687752" y="3363527"/>
            <a:ext cx="7483171" cy="1198784"/>
            <a:chOff x="5008184" y="2010110"/>
            <a:chExt cx="7260040" cy="1198784"/>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5008184" y="2562563"/>
              <a:ext cx="7260040" cy="646331"/>
            </a:xfrm>
            <a:prstGeom prst="rect">
              <a:avLst/>
            </a:prstGeom>
            <a:noFill/>
          </p:spPr>
          <p:txBody>
            <a:bodyPr wrap="square" rtlCol="0">
              <a:spAutoFit/>
            </a:bodyPr>
            <a:lstStyle/>
            <a:p>
              <a:pPr algn="just"/>
              <a:r>
                <a:rPr lang="en-US" b="0" i="0" dirty="0">
                  <a:solidFill>
                    <a:srgbClr val="76757A"/>
                  </a:solidFill>
                  <a:effectLst/>
                  <a:latin typeface="-apple-system"/>
                </a:rPr>
                <a:t>T</a:t>
              </a:r>
              <a:r>
                <a:rPr lang="vi-VN" b="0" i="0" dirty="0">
                  <a:solidFill>
                    <a:srgbClr val="76757A"/>
                  </a:solidFill>
                  <a:effectLst/>
                  <a:latin typeface="-apple-system"/>
                </a:rPr>
                <a:t>rong trường hợp này nên lựa chọn đồng hồ bấm giây hoặc có thể dùng đồng hồ điện tử</a:t>
              </a:r>
            </a:p>
          </p:txBody>
        </p:sp>
      </p:grpSp>
    </p:spTree>
    <p:extLst>
      <p:ext uri="{BB962C8B-B14F-4D97-AF65-F5344CB8AC3E}">
        <p14:creationId xmlns:p14="http://schemas.microsoft.com/office/powerpoint/2010/main" val="1021233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Sử</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dụng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đúng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cách</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Em hãy quan sát hình 6.2 và cho biết cách hiệu chỉnh đồng hồ ở hình nào thì thuận tiện hơn khi thực hiện phép đo thời gian</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6006163" y="3363527"/>
            <a:ext cx="4164759" cy="1475783"/>
            <a:chOff x="6469061" y="2010110"/>
            <a:chExt cx="5799161" cy="1475783"/>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6469061" y="2562563"/>
              <a:ext cx="5799161" cy="923330"/>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Cách hiệu chỉnh đồng hồ ở hình 6.2a thuận tiện hơn khi thực hiện phép đo thời gian</a:t>
              </a:r>
              <a:r>
                <a:rPr lang="en-US" b="0" i="0" dirty="0">
                  <a:solidFill>
                    <a:srgbClr val="76757A"/>
                  </a:solidFill>
                  <a:effectLst/>
                  <a:latin typeface="-apple-system"/>
                </a:rPr>
                <a:t>.</a:t>
              </a:r>
              <a:endParaRPr lang="vi-VN" b="0" i="0" dirty="0">
                <a:solidFill>
                  <a:srgbClr val="76757A"/>
                </a:solidFill>
                <a:effectLst/>
                <a:latin typeface="-apple-system"/>
              </a:endParaRPr>
            </a:p>
          </p:txBody>
        </p:sp>
      </p:grpSp>
      <p:pic>
        <p:nvPicPr>
          <p:cNvPr id="3" name="Picture 2">
            <a:extLst>
              <a:ext uri="{FF2B5EF4-FFF2-40B4-BE49-F238E27FC236}">
                <a16:creationId xmlns:a16="http://schemas.microsoft.com/office/drawing/2014/main" id="{BE6E26AE-887F-448E-A98E-5AB4A3D17BC3}"/>
              </a:ext>
            </a:extLst>
          </p:cNvPr>
          <p:cNvPicPr>
            <a:picLocks noChangeAspect="1"/>
          </p:cNvPicPr>
          <p:nvPr/>
        </p:nvPicPr>
        <p:blipFill rotWithShape="1">
          <a:blip r:embed="rId4"/>
          <a:srcRect l="6395" t="41003" r="45921" b="15009"/>
          <a:stretch/>
        </p:blipFill>
        <p:spPr>
          <a:xfrm>
            <a:off x="2016724" y="3624512"/>
            <a:ext cx="3840480" cy="1992807"/>
          </a:xfrm>
          <a:prstGeom prst="rect">
            <a:avLst/>
          </a:prstGeom>
        </p:spPr>
      </p:pic>
    </p:spTree>
    <p:extLst>
      <p:ext uri="{BB962C8B-B14F-4D97-AF65-F5344CB8AC3E}">
        <p14:creationId xmlns:p14="http://schemas.microsoft.com/office/powerpoint/2010/main" val="2643873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2016724" y="2883881"/>
            <a:ext cx="7987676" cy="0"/>
          </a:xfrm>
          <a:prstGeom prst="line">
            <a:avLst/>
          </a:prstGeom>
          <a:noFill/>
          <a:ln w="19050" cap="flat" cmpd="sng" algn="ctr">
            <a:solidFill>
              <a:srgbClr val="5E687C"/>
            </a:solidFill>
            <a:prstDash val="solid"/>
            <a:miter lim="800000"/>
          </a:ln>
          <a:effectLst/>
        </p:spPr>
      </p:cxnSp>
      <p:grpSp>
        <p:nvGrpSpPr>
          <p:cNvPr id="17" name="组合 16"/>
          <p:cNvGrpSpPr/>
          <p:nvPr/>
        </p:nvGrpSpPr>
        <p:grpSpPr>
          <a:xfrm>
            <a:off x="2687752" y="1613200"/>
            <a:ext cx="7505044" cy="1198784"/>
            <a:chOff x="6995864" y="2010110"/>
            <a:chExt cx="7505044" cy="1198784"/>
          </a:xfrm>
        </p:grpSpPr>
        <p:sp>
          <p:nvSpPr>
            <p:cNvPr id="18" name="文本框 17"/>
            <p:cNvSpPr txBox="1"/>
            <p:nvPr/>
          </p:nvSpPr>
          <p:spPr>
            <a:xfrm>
              <a:off x="7017737" y="2010110"/>
              <a:ext cx="7483171"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err="1">
                  <a:solidFill>
                    <a:prstClr val="black">
                      <a:lumMod val="85000"/>
                      <a:lumOff val="15000"/>
                    </a:prstClr>
                  </a:solidFill>
                  <a:cs typeface="+mn-ea"/>
                  <a:sym typeface="+mn-lt"/>
                </a:rPr>
                <a:t>Sử</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dụng</a:t>
              </a:r>
              <a:r>
                <a:rPr lang="en-US" sz="2800" dirty="0">
                  <a:solidFill>
                    <a:prstClr val="black">
                      <a:lumMod val="85000"/>
                      <a:lumOff val="15000"/>
                    </a:prstClr>
                  </a:solidFill>
                  <a:cs typeface="+mn-ea"/>
                  <a:sym typeface="+mn-lt"/>
                </a:rPr>
                <a:t> đồng </a:t>
              </a:r>
              <a:r>
                <a:rPr lang="en-US" sz="2800" dirty="0" err="1">
                  <a:solidFill>
                    <a:prstClr val="black">
                      <a:lumMod val="85000"/>
                      <a:lumOff val="15000"/>
                    </a:prstClr>
                  </a:solidFill>
                  <a:cs typeface="+mn-ea"/>
                  <a:sym typeface="+mn-lt"/>
                </a:rPr>
                <a:t>hồ</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đúng</a:t>
              </a:r>
              <a:r>
                <a:rPr lang="en-US" sz="2800" dirty="0">
                  <a:solidFill>
                    <a:prstClr val="black">
                      <a:lumMod val="85000"/>
                      <a:lumOff val="15000"/>
                    </a:prstClr>
                  </a:solidFill>
                  <a:cs typeface="+mn-ea"/>
                  <a:sym typeface="+mn-lt"/>
                </a:rPr>
                <a:t> </a:t>
              </a:r>
              <a:r>
                <a:rPr lang="en-US" sz="2800" dirty="0" err="1">
                  <a:solidFill>
                    <a:prstClr val="black">
                      <a:lumMod val="85000"/>
                      <a:lumOff val="15000"/>
                    </a:prstClr>
                  </a:solidFill>
                  <a:cs typeface="+mn-ea"/>
                  <a:sym typeface="+mn-lt"/>
                </a:rPr>
                <a:t>cách</a:t>
              </a:r>
              <a:endParaRPr lang="en-US" sz="2800" dirty="0">
                <a:solidFill>
                  <a:prstClr val="black">
                    <a:lumMod val="85000"/>
                    <a:lumOff val="15000"/>
                  </a:prstClr>
                </a:solidFill>
                <a:cs typeface="+mn-ea"/>
                <a:sym typeface="+mn-lt"/>
              </a:endParaRPr>
            </a:p>
          </p:txBody>
        </p:sp>
        <p:sp>
          <p:nvSpPr>
            <p:cNvPr id="19" name="文本框 18"/>
            <p:cNvSpPr txBox="1"/>
            <p:nvPr/>
          </p:nvSpPr>
          <p:spPr>
            <a:xfrm>
              <a:off x="6995864" y="2562563"/>
              <a:ext cx="7197393" cy="646331"/>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Quan sát hình 6.3 và cho biết cách đặt mắt để đọc số chỉ của đồng hồ như thế nào là đúng?</a:t>
              </a:r>
            </a:p>
          </p:txBody>
        </p:sp>
      </p:grpSp>
      <p:pic>
        <p:nvPicPr>
          <p:cNvPr id="11" name="图片 10"/>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30334" b="42439"/>
          <a:stretch>
            <a:fillRect/>
          </a:stretch>
        </p:blipFill>
        <p:spPr>
          <a:xfrm rot="12423626">
            <a:off x="9440938" y="5294343"/>
            <a:ext cx="4289568" cy="1580395"/>
          </a:xfrm>
          <a:prstGeom prst="rect">
            <a:avLst/>
          </a:prstGeom>
        </p:spPr>
      </p:pic>
      <p:sp>
        <p:nvSpPr>
          <p:cNvPr id="12" name="Text Box 1">
            <a:extLst>
              <a:ext uri="{FF2B5EF4-FFF2-40B4-BE49-F238E27FC236}">
                <a16:creationId xmlns:a16="http://schemas.microsoft.com/office/drawing/2014/main" id="{F11D1B1C-B535-4892-BCD5-94910D544C42}"/>
              </a:ext>
            </a:extLst>
          </p:cNvPr>
          <p:cNvSpPr txBox="1"/>
          <p:nvPr/>
        </p:nvSpPr>
        <p:spPr>
          <a:xfrm>
            <a:off x="2674620" y="1029335"/>
            <a:ext cx="5344733" cy="584775"/>
          </a:xfrm>
          <a:prstGeom prst="rect">
            <a:avLst/>
          </a:prstGeom>
          <a:noFill/>
        </p:spPr>
        <p:txBody>
          <a:bodyPr wrap="none" rtlCol="0">
            <a:spAutoFit/>
          </a:bodyPr>
          <a:lstStyle/>
          <a:p>
            <a:r>
              <a:rPr lang="en-US" sz="3200" b="1" dirty="0"/>
              <a:t>2. </a:t>
            </a:r>
            <a:r>
              <a:rPr lang="en-US" sz="3200" b="1" dirty="0" err="1"/>
              <a:t>Thực</a:t>
            </a:r>
            <a:r>
              <a:rPr lang="en-US" sz="3200" b="1" dirty="0"/>
              <a:t> </a:t>
            </a:r>
            <a:r>
              <a:rPr lang="en-US" sz="3200" b="1" dirty="0" err="1"/>
              <a:t>hành</a:t>
            </a:r>
            <a:r>
              <a:rPr lang="en-US" sz="3200" b="1" dirty="0"/>
              <a:t>  </a:t>
            </a:r>
            <a:r>
              <a:rPr lang="en-US" sz="3200" b="1" dirty="0" err="1"/>
              <a:t>đo</a:t>
            </a:r>
            <a:r>
              <a:rPr lang="en-US" sz="3200" b="1" dirty="0"/>
              <a:t> </a:t>
            </a:r>
            <a:r>
              <a:rPr lang="en-US" sz="3200" b="1" dirty="0" err="1"/>
              <a:t>thời</a:t>
            </a:r>
            <a:r>
              <a:rPr lang="en-US" sz="3200" b="1" dirty="0"/>
              <a:t> </a:t>
            </a:r>
            <a:r>
              <a:rPr lang="en-US" sz="3200" b="1" dirty="0" err="1"/>
              <a:t>gian</a:t>
            </a:r>
            <a:endParaRPr lang="en-US" sz="3200" b="1" dirty="0"/>
          </a:p>
        </p:txBody>
      </p:sp>
      <p:grpSp>
        <p:nvGrpSpPr>
          <p:cNvPr id="9" name="组合 19">
            <a:extLst>
              <a:ext uri="{FF2B5EF4-FFF2-40B4-BE49-F238E27FC236}">
                <a16:creationId xmlns:a16="http://schemas.microsoft.com/office/drawing/2014/main" id="{5665A8DA-59B1-47D3-9D7B-87FC9129B9C9}"/>
              </a:ext>
            </a:extLst>
          </p:cNvPr>
          <p:cNvGrpSpPr/>
          <p:nvPr/>
        </p:nvGrpSpPr>
        <p:grpSpPr>
          <a:xfrm>
            <a:off x="6006163" y="3363527"/>
            <a:ext cx="4164759" cy="1475783"/>
            <a:chOff x="6469061" y="2010110"/>
            <a:chExt cx="5799161" cy="1475783"/>
          </a:xfrm>
        </p:grpSpPr>
        <p:sp>
          <p:nvSpPr>
            <p:cNvPr id="13" name="文本框 20">
              <a:extLst>
                <a:ext uri="{FF2B5EF4-FFF2-40B4-BE49-F238E27FC236}">
                  <a16:creationId xmlns:a16="http://schemas.microsoft.com/office/drawing/2014/main" id="{C021C138-EE00-4C4D-8B09-86B8A9045826}"/>
                </a:ext>
              </a:extLst>
            </p:cNvPr>
            <p:cNvSpPr txBox="1"/>
            <p:nvPr/>
          </p:nvSpPr>
          <p:spPr>
            <a:xfrm>
              <a:off x="9206757" y="2010110"/>
              <a:ext cx="2699641" cy="521970"/>
            </a:xfrm>
            <a:prstGeom prst="rect">
              <a:avLst/>
            </a:prstGeom>
            <a:noFill/>
          </p:spPr>
          <p:txBody>
            <a:bodyPr wrap="square" rtlCol="0">
              <a:spAutoFit/>
            </a:bodyPr>
            <a:lstStyle/>
            <a:p>
              <a:pPr algn="r"/>
              <a:r>
                <a:rPr lang="en-US" sz="2800" dirty="0">
                  <a:solidFill>
                    <a:prstClr val="black">
                      <a:lumMod val="85000"/>
                      <a:lumOff val="15000"/>
                    </a:prstClr>
                  </a:solidFill>
                  <a:cs typeface="+mn-ea"/>
                  <a:sym typeface="+mn-lt"/>
                </a:rPr>
                <a:t>TRẢ LỜI</a:t>
              </a:r>
            </a:p>
          </p:txBody>
        </p:sp>
        <p:sp>
          <p:nvSpPr>
            <p:cNvPr id="14" name="文本框 21">
              <a:extLst>
                <a:ext uri="{FF2B5EF4-FFF2-40B4-BE49-F238E27FC236}">
                  <a16:creationId xmlns:a16="http://schemas.microsoft.com/office/drawing/2014/main" id="{7205CEB7-8BFD-4049-A447-E62A905F332F}"/>
                </a:ext>
              </a:extLst>
            </p:cNvPr>
            <p:cNvSpPr txBox="1"/>
            <p:nvPr/>
          </p:nvSpPr>
          <p:spPr>
            <a:xfrm>
              <a:off x="6469061" y="2562563"/>
              <a:ext cx="5799161" cy="923330"/>
            </a:xfrm>
            <a:prstGeom prst="rect">
              <a:avLst/>
            </a:prstGeom>
            <a:noFill/>
          </p:spPr>
          <p:txBody>
            <a:bodyPr wrap="square" rtlCol="0">
              <a:spAutoFit/>
            </a:bodyPr>
            <a:lstStyle/>
            <a:p>
              <a:pPr algn="l">
                <a:buFont typeface="Arial" panose="020B0604020202020204" pitchFamily="34" charset="0"/>
                <a:buChar char="•"/>
              </a:pPr>
              <a:r>
                <a:rPr lang="vi-VN" b="0" i="0" dirty="0">
                  <a:solidFill>
                    <a:srgbClr val="76757A"/>
                  </a:solidFill>
                  <a:effectLst/>
                  <a:latin typeface="-apple-system"/>
                </a:rPr>
                <a:t>Cách hiệu chỉnh đồng hồ ở hình 6.2a thuận tiện hơn khi thực hiện phép đo thời gian</a:t>
              </a:r>
              <a:r>
                <a:rPr lang="en-US" b="0" i="0" dirty="0">
                  <a:solidFill>
                    <a:srgbClr val="76757A"/>
                  </a:solidFill>
                  <a:effectLst/>
                  <a:latin typeface="-apple-system"/>
                </a:rPr>
                <a:t>.</a:t>
              </a:r>
              <a:endParaRPr lang="vi-VN" b="0" i="0" dirty="0">
                <a:solidFill>
                  <a:srgbClr val="76757A"/>
                </a:solidFill>
                <a:effectLst/>
                <a:latin typeface="-apple-system"/>
              </a:endParaRPr>
            </a:p>
          </p:txBody>
        </p:sp>
      </p:grpSp>
      <p:pic>
        <p:nvPicPr>
          <p:cNvPr id="4" name="Picture 3">
            <a:extLst>
              <a:ext uri="{FF2B5EF4-FFF2-40B4-BE49-F238E27FC236}">
                <a16:creationId xmlns:a16="http://schemas.microsoft.com/office/drawing/2014/main" id="{D9DCDE8E-9D2A-4513-B066-99EEAAC1FFFC}"/>
              </a:ext>
            </a:extLst>
          </p:cNvPr>
          <p:cNvPicPr>
            <a:picLocks noChangeAspect="1"/>
          </p:cNvPicPr>
          <p:nvPr/>
        </p:nvPicPr>
        <p:blipFill rotWithShape="1">
          <a:blip r:embed="rId4"/>
          <a:srcRect l="6474" t="24702" r="40966" b="24631"/>
          <a:stretch/>
        </p:blipFill>
        <p:spPr>
          <a:xfrm>
            <a:off x="1515019" y="3194273"/>
            <a:ext cx="4466121" cy="2421696"/>
          </a:xfrm>
          <a:prstGeom prst="rect">
            <a:avLst/>
          </a:prstGeom>
        </p:spPr>
      </p:pic>
    </p:spTree>
    <p:extLst>
      <p:ext uri="{BB962C8B-B14F-4D97-AF65-F5344CB8AC3E}">
        <p14:creationId xmlns:p14="http://schemas.microsoft.com/office/powerpoint/2010/main" val="3227061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2nohmcd">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653</Words>
  <PresentationFormat>Widescreen</PresentationFormat>
  <Paragraphs>57</Paragraphs>
  <Slides>14</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Wingdings</vt:lpstr>
      <vt:lpstr>-apple-system</vt:lpstr>
      <vt:lpstr>Calibri</vt:lpstr>
      <vt:lpstr>Arial</vt:lpstr>
      <vt:lpstr>Office 主题​​</vt:lpstr>
      <vt:lpstr>1_Office 主题</vt:lpstr>
      <vt:lpstr>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2018-08-24T08:38:00Z</dcterms:created>
  <dcterms:modified xsi:type="dcterms:W3CDTF">2021-07-21T16:03:37Z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