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80" r:id="rId4"/>
  </p:sldMasterIdLst>
  <p:notesMasterIdLst>
    <p:notesMasterId r:id="rId35"/>
  </p:notesMasterIdLst>
  <p:sldIdLst>
    <p:sldId id="336" r:id="rId5"/>
    <p:sldId id="347" r:id="rId6"/>
    <p:sldId id="260" r:id="rId7"/>
    <p:sldId id="587" r:id="rId8"/>
    <p:sldId id="588" r:id="rId9"/>
    <p:sldId id="590" r:id="rId10"/>
    <p:sldId id="371" r:id="rId11"/>
    <p:sldId id="259" r:id="rId12"/>
    <p:sldId id="380" r:id="rId13"/>
    <p:sldId id="261" r:id="rId14"/>
    <p:sldId id="382" r:id="rId15"/>
    <p:sldId id="383" r:id="rId16"/>
    <p:sldId id="387" r:id="rId17"/>
    <p:sldId id="384" r:id="rId18"/>
    <p:sldId id="388" r:id="rId19"/>
    <p:sldId id="389" r:id="rId20"/>
    <p:sldId id="390" r:id="rId21"/>
    <p:sldId id="385" r:id="rId22"/>
    <p:sldId id="391" r:id="rId23"/>
    <p:sldId id="591" r:id="rId24"/>
    <p:sldId id="354" r:id="rId25"/>
    <p:sldId id="392" r:id="rId26"/>
    <p:sldId id="393" r:id="rId27"/>
    <p:sldId id="356" r:id="rId28"/>
    <p:sldId id="395" r:id="rId29"/>
    <p:sldId id="358" r:id="rId30"/>
    <p:sldId id="355" r:id="rId31"/>
    <p:sldId id="338" r:id="rId32"/>
    <p:sldId id="337" r:id="rId33"/>
    <p:sldId id="33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18A-63DD-495F-82B6-8ED900924C9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1F27-F1AE-4785-B13D-BEA1D883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5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9" name="Google Shape;8359;gaf0c110ed1_2_14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0" name="Google Shape;8360;gaf0c110ed1_2_14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31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Vũ Thị Ánh Tuyết-THCS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Tô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Hiệu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-Lê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Chân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–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Hải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Phòng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DDAA1-7AA2-4A89-9E94-FB838368D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4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41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6731B-E014-4317-8A37-B59A2D5FCD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21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0e7c1b14b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0e7c1b14b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12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6731B-E014-4317-8A37-B59A2D5FCD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56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660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84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86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EF4E-25CC-1015-E3EE-41223669D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78AA4-651D-BFDB-91D8-E1277B8DA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57FDE-FEC9-3A1A-2932-617DD993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BFD19-70F8-4FFB-9A7D-E67B3DCE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82156-ECBF-9CCF-1A1F-4DC3DAE3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7033-82BE-9551-ECFD-5A078A98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B6C35-C6A3-10D8-0C13-736E77BAE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CFD85-3515-DC68-5958-AF2E14CB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1FE12-2037-7E2C-C10B-63DADBA3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0B71-66ED-B97E-5FF0-4FADA67E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667A2-9611-5AD8-6543-09AD1AC6C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5C93B-A808-D53C-8AFC-A241516CE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5D007-E8FF-E9FC-AD92-F0F67694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5D0D7-62D0-DB8B-23B1-053A85DE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E663E-9561-79E4-9DF7-0FC89187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0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8613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userDrawn="1">
  <p:cSld name="Table of content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3"/>
          <p:cNvSpPr txBox="1">
            <a:spLocks noGrp="1"/>
          </p:cNvSpPr>
          <p:nvPr>
            <p:ph type="subTitle" idx="1"/>
          </p:nvPr>
        </p:nvSpPr>
        <p:spPr>
          <a:xfrm>
            <a:off x="2481400" y="3009600"/>
            <a:ext cx="3022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4" name="Google Shape;2784;p13"/>
          <p:cNvSpPr txBox="1">
            <a:spLocks noGrp="1"/>
          </p:cNvSpPr>
          <p:nvPr>
            <p:ph type="title" idx="2" hasCustomPrompt="1"/>
          </p:nvPr>
        </p:nvSpPr>
        <p:spPr>
          <a:xfrm>
            <a:off x="9744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5" name="Google Shape;2785;p13"/>
          <p:cNvSpPr txBox="1">
            <a:spLocks noGrp="1"/>
          </p:cNvSpPr>
          <p:nvPr>
            <p:ph type="subTitle" idx="3"/>
          </p:nvPr>
        </p:nvSpPr>
        <p:spPr>
          <a:xfrm>
            <a:off x="7525349" y="3009600"/>
            <a:ext cx="3218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6" name="Google Shape;2786;p13"/>
          <p:cNvSpPr txBox="1">
            <a:spLocks noGrp="1"/>
          </p:cNvSpPr>
          <p:nvPr>
            <p:ph type="title" idx="4" hasCustomPrompt="1"/>
          </p:nvPr>
        </p:nvSpPr>
        <p:spPr>
          <a:xfrm>
            <a:off x="60192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7" name="Google Shape;2787;p13"/>
          <p:cNvSpPr txBox="1">
            <a:spLocks noGrp="1"/>
          </p:cNvSpPr>
          <p:nvPr>
            <p:ph type="ctrTitle" idx="5"/>
          </p:nvPr>
        </p:nvSpPr>
        <p:spPr>
          <a:xfrm>
            <a:off x="2481400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88" name="Google Shape;2788;p13"/>
          <p:cNvSpPr txBox="1">
            <a:spLocks noGrp="1"/>
          </p:cNvSpPr>
          <p:nvPr>
            <p:ph type="subTitle" idx="6"/>
          </p:nvPr>
        </p:nvSpPr>
        <p:spPr>
          <a:xfrm>
            <a:off x="2481400" y="4800000"/>
            <a:ext cx="3282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9" name="Google Shape;2789;p13"/>
          <p:cNvSpPr txBox="1">
            <a:spLocks noGrp="1"/>
          </p:cNvSpPr>
          <p:nvPr>
            <p:ph type="title" idx="7" hasCustomPrompt="1"/>
          </p:nvPr>
        </p:nvSpPr>
        <p:spPr>
          <a:xfrm>
            <a:off x="9744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90" name="Google Shape;2790;p13"/>
          <p:cNvSpPr txBox="1">
            <a:spLocks noGrp="1"/>
          </p:cNvSpPr>
          <p:nvPr>
            <p:ph type="ctrTitle" idx="8"/>
          </p:nvPr>
        </p:nvSpPr>
        <p:spPr>
          <a:xfrm>
            <a:off x="7525341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91" name="Google Shape;2791;p13"/>
          <p:cNvSpPr txBox="1">
            <a:spLocks noGrp="1"/>
          </p:cNvSpPr>
          <p:nvPr>
            <p:ph type="subTitle" idx="9"/>
          </p:nvPr>
        </p:nvSpPr>
        <p:spPr>
          <a:xfrm>
            <a:off x="7525351" y="4800000"/>
            <a:ext cx="31336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2" name="Google Shape;279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192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5898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19"/>
          <p:cNvSpPr/>
          <p:nvPr/>
        </p:nvSpPr>
        <p:spPr>
          <a:xfrm>
            <a:off x="-292100" y="-419100"/>
            <a:ext cx="12712800" cy="3010000"/>
          </a:xfrm>
          <a:prstGeom prst="rect">
            <a:avLst/>
          </a:prstGeom>
          <a:solidFill>
            <a:srgbClr val="E0D2B4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50" name="Google Shape;2950;p19"/>
          <p:cNvGrpSpPr/>
          <p:nvPr/>
        </p:nvGrpSpPr>
        <p:grpSpPr>
          <a:xfrm rot="5400000">
            <a:off x="3935269" y="-714598"/>
            <a:ext cx="4321465" cy="6255195"/>
            <a:chOff x="1999350" y="238125"/>
            <a:chExt cx="3604425" cy="5217300"/>
          </a:xfrm>
        </p:grpSpPr>
        <p:sp>
          <p:nvSpPr>
            <p:cNvPr id="2951" name="Google Shape;2951;p19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9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9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9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9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9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9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9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9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9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9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9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9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9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9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9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9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9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9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19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19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9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9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9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9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9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9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9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9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9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9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9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9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9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19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19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9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9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9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9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9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9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9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9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9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9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9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9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9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9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9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9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9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9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9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9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9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9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9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9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9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9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9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9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9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9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9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9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9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9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9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9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9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9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9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9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9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9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9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9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9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9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4" name="Google Shape;3504;p19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19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9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9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9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9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9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9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9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9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9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9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9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9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9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9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9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9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9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9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9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9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9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9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9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9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9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9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9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9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9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9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9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9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9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9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9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9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9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9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9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9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9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9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9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9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9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9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9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9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9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9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9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9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9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9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9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9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9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9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9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9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9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19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19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9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19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19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9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19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19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19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19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19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9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9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9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9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9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9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19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19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9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9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9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9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9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9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9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9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9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9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9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9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9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9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9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9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9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9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9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9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19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19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9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9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9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9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9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9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9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4" name="Google Shape;3654;p19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5" name="Google Shape;3655;p19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9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9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9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9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9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9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9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9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9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9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9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9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9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9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9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9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9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9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9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9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9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9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9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19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19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9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9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9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9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9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9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7" name="Google Shape;3687;p19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8" name="Google Shape;3688;p19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9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9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9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9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9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9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9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9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9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9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9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9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9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9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9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9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9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9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9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9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9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9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9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19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19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9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9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2" name="Google Shape;3822;p19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3" name="Google Shape;3823;p19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19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9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9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9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9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9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9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9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9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19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19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19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19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19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19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19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0" name="Google Shape;3840;p19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1" name="Google Shape;3841;p19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9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9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19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19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19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19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9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9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9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9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9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9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9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9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9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9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9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9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9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9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9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9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9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9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9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9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9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9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9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9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19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19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9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9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9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9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19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19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9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9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9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9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9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9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9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9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9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9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9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9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9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9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9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9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9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9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9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9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9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9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9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9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9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9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" name="Google Shape;3920;p19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" name="Google Shape;3921;p19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9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9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9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9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9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9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9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9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9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9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9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9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9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9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9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9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9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9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9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9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9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9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9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" name="Google Shape;3945;p19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19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9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9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9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9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9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9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19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19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9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9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9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9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9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9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9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9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9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9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9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9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9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9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9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9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9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9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9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9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19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19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9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9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9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9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9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9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9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9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9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9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9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9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9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0" name="Google Shape;3990;p19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1" name="Google Shape;3991;p19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9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9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9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9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9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9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9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9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9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9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9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9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9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9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9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9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9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9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9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9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9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9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9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9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9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9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9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9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9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9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9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9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9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9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9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9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9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9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9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9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9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9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9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9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9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9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8" name="Google Shape;4038;p19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9" name="Google Shape;4039;p19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9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9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9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9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9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9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9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9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9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9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9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9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9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9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9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9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9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9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9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9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9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9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9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9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9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9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9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9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9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9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9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9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9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9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9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9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9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9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9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9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9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9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9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9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9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9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9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9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9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9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9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9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9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9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9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9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9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9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9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9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0" name="Google Shape;4100;p19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1" name="Google Shape;4101;p19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9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9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9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9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9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9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9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9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9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9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9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9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9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9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9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9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9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9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9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9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9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9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9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5" name="Google Shape;4125;p19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6" name="Google Shape;4126;p19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9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9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9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9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9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9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9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9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9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9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9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9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9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9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9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9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9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9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19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19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19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9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9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9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9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9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9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9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9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6" name="Google Shape;4156;p19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7" name="Google Shape;4157;p19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8" name="Google Shape;4158;p19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9" name="Google Shape;4159;p19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0" name="Google Shape;4160;p19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1" name="Google Shape;4161;p19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2" name="Google Shape;4162;p19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3" name="Google Shape;4163;p19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4" name="Google Shape;4164;p19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5" name="Google Shape;4165;p19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6" name="Google Shape;4166;p19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7" name="Google Shape;4167;p19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8" name="Google Shape;4168;p19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9" name="Google Shape;4169;p19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0" name="Google Shape;4170;p19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1" name="Google Shape;4171;p19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2" name="Google Shape;4172;p19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3" name="Google Shape;4173;p19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4" name="Google Shape;4174;p19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5" name="Google Shape;4175;p19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6" name="Google Shape;4176;p19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7" name="Google Shape;4177;p19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8" name="Google Shape;4178;p19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9" name="Google Shape;4179;p19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0" name="Google Shape;4180;p19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1" name="Google Shape;4181;p19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2" name="Google Shape;4182;p19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3" name="Google Shape;4183;p19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4" name="Google Shape;4184;p19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5" name="Google Shape;4185;p19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6" name="Google Shape;4186;p19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7" name="Google Shape;4187;p19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8" name="Google Shape;4188;p19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9" name="Google Shape;4189;p19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0" name="Google Shape;4190;p19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1" name="Google Shape;4191;p19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2" name="Google Shape;4192;p19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3" name="Google Shape;4193;p19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4" name="Google Shape;4194;p19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5" name="Google Shape;4195;p19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6" name="Google Shape;4196;p19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7" name="Google Shape;4197;p19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8" name="Google Shape;4198;p19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9" name="Google Shape;4199;p19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0" name="Google Shape;4200;p19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1" name="Google Shape;4201;p19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2" name="Google Shape;4202;p19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3" name="Google Shape;4203;p19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4" name="Google Shape;4204;p19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5" name="Google Shape;4205;p19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9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9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8" name="Google Shape;4208;p19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9" name="Google Shape;4209;p19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0" name="Google Shape;4210;p19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1" name="Google Shape;4211;p19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9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9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9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9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9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9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9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9" name="Google Shape;4219;p19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0" name="Google Shape;4220;p19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9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9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9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9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9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9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9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9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9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9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9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9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9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9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9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9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9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9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9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9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9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9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9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9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9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9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7" name="Google Shape;4247;p19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8" name="Google Shape;4248;p19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9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9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9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9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9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9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9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6" name="Google Shape;4256;p19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7" name="Google Shape;4257;p19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9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9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9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9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9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9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9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9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9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9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9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9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9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9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9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9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9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9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9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9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9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9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9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9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9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9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4" name="Google Shape;4284;p19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5" name="Google Shape;4285;p19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9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9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9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9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9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9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9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9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9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9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9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9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9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9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9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9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9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9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9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9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9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9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9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9" name="Google Shape;4309;p19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0" name="Google Shape;4310;p19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9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9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9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9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9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9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19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19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9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9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9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9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9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9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9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9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9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9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9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9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9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9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9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9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9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9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9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9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9" name="Google Shape;4339;p19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19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9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9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9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9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9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9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9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9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9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9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9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9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9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4" name="Google Shape;4354;p19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5" name="Google Shape;4355;p19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9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9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9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9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9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9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9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9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9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9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9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9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9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9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9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9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9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9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9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9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9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9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9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9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9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9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9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9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9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9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9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9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9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9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9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9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9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9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9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9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9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9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9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9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9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9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19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19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9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9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9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9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9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9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9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9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9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9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9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9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9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9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9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9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9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9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9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9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9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9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9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9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9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9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9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9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9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9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9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9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9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9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9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9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9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9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9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9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9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9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9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9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9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9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9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9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9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9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9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9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9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9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9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9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9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9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9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9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9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9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9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9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19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19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19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19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19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19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19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19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19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2" name="Google Shape;4702;p19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3" name="Google Shape;4703;p19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5" name="Google Shape;4705;p19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19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19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19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19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19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19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19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19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19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19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19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9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9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9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9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9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9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9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9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9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9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9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9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9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9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9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9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9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9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9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9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9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9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9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9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9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9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9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9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9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9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9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9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9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9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9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9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9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9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9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9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9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9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9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9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9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9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9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9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9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9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9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9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9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19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19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9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9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9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9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9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9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9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9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9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9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9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9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9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9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9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9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9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9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9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9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9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9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9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9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9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9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9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9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9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9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9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9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9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9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9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9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9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9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9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9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9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9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9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9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9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9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9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9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9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9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9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9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9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9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9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9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9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9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9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9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19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19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9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9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9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9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9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9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9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9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9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9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9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9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9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9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9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9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9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9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9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9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9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9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9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9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9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9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9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9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9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9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19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19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19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19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19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19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19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19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19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19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19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19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19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19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19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19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19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9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9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19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19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19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19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9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9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9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9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9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9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9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19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19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9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9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9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9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9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9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9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9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9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9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9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9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9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9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9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9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9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9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9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9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9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9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9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9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9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9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19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19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9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9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9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9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9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9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9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0" name="Google Shape;5020;p19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1" name="Google Shape;5021;p19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9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9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9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9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9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9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9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9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9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9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9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9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9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9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9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9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9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9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9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9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9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9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9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19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19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9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9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9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9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9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9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19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19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9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9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9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9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9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9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9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9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9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9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9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9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9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9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9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9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9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9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9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19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19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9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9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9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9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9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9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9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9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9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9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9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9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9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19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19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9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9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9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9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9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9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9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9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9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9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9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9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9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9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9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9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9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9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9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9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9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9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9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9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9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9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9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9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9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9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9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9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9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9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9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9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9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9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9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9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9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9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9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9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9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9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9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9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9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9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9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9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9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9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9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9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9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9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9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9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19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19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9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9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9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9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9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9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9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9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9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9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9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9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9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9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9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9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9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9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9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9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9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9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9"/>
            <p:cNvSpPr/>
            <p:nvPr/>
          </p:nvSpPr>
          <p:spPr>
            <a:xfrm rot="60166">
              <a:off x="4324593" y="3914083"/>
              <a:ext cx="333209" cy="267287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19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19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9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9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19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19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9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9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19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19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9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9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19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19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19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19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19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19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19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19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19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1" name="Google Shape;5201;p19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2" name="Google Shape;5202;p19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19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19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19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19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19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19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19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19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19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19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19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19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19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19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19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19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19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19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19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19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19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19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19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19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19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19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19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19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19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19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19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19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19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19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19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19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19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19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19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19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19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19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19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19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19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19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31" name="Google Shape;5431;p19"/>
          <p:cNvSpPr/>
          <p:nvPr/>
        </p:nvSpPr>
        <p:spPr>
          <a:xfrm>
            <a:off x="4853784" y="1150484"/>
            <a:ext cx="2484400" cy="2484400"/>
          </a:xfrm>
          <a:prstGeom prst="star8">
            <a:avLst>
              <a:gd name="adj" fmla="val 375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>
            <a:off x="-215900" y="-419100"/>
            <a:ext cx="12585600" cy="748020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 txBox="1">
            <a:spLocks noGrp="1"/>
          </p:cNvSpPr>
          <p:nvPr>
            <p:ph type="title"/>
          </p:nvPr>
        </p:nvSpPr>
        <p:spPr>
          <a:xfrm>
            <a:off x="960000" y="3526600"/>
            <a:ext cx="10272000" cy="15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800"/>
              <a:buFont typeface="El Messiri SemiBold"/>
              <a:buNone/>
              <a:defRPr>
                <a:solidFill>
                  <a:srgbClr val="E0D2B4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34" name="Google Shape;5434;p19"/>
          <p:cNvSpPr txBox="1">
            <a:spLocks noGrp="1"/>
          </p:cNvSpPr>
          <p:nvPr>
            <p:ph type="title" idx="2"/>
          </p:nvPr>
        </p:nvSpPr>
        <p:spPr>
          <a:xfrm>
            <a:off x="2105000" y="4889500"/>
            <a:ext cx="7982000" cy="1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435" name="Google Shape;5435;p19"/>
          <p:cNvGrpSpPr/>
          <p:nvPr/>
        </p:nvGrpSpPr>
        <p:grpSpPr>
          <a:xfrm>
            <a:off x="8334484" y="3907050"/>
            <a:ext cx="3702313" cy="2728413"/>
            <a:chOff x="6250862" y="2930287"/>
            <a:chExt cx="2776735" cy="2046310"/>
          </a:xfrm>
        </p:grpSpPr>
        <p:sp>
          <p:nvSpPr>
            <p:cNvPr id="5436" name="Google Shape;5436;p19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19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19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19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0" name="Google Shape;5440;p19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5441" name="Google Shape;5441;p19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19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19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19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51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5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47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46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48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21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2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559D-00A7-EDEC-4648-22E6B318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4A007-B346-9D08-43C8-690D1AC56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2E1D7-BF6D-00AB-28F1-3F1E8EDC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0D189-17AA-7FDE-AA08-D9F86712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F56A1-F0BF-9E55-7859-1221A55B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5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01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34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32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63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66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14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6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5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0BCC-4B1E-0F50-7EE9-2ABD25F1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26045-639B-4BF7-7A4C-0E7EF7CAD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16A0-A22E-0BB1-3BF6-D9327D98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42627-AA6F-6FB5-C8F2-2E4F039D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EDD87-FAFA-0500-29BE-C9D3DA6B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2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85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04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3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24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7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1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3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2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18E4-E93B-B0D5-0D0B-0B26F727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9F9AB-5A02-0286-D52B-BD5EFB5C4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70360-73B2-470D-5A8E-600C26E1D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52CAF-B5B9-33B9-D8C2-97322FEA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A18D3-1FAA-DB60-551D-A99E6DB7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D7A23-970C-61B3-ADAE-8E7E2DA2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47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AFF39-DAFE-4E60-84ED-E1354DF91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19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37589-E851-C96E-7921-96EEA1C6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05ED6-A405-2AFA-1968-06E3A215D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1176E-C1EF-CF61-56E1-0CA2FEE48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2CD33-721C-3007-B7AE-1154B0BEC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011AC-DE3F-B9D3-DE40-1188C8AD6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13BA3-4DD7-6D80-74BF-574D061A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A1F9E-93F7-3FBE-CEB4-B9E65F54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21675-02F3-1602-6214-C5EFB836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035B-C241-AAE0-F90C-0AB7C9F2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7CBA2-1520-3835-DFA5-F740A8D2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462FA-EDFC-11B0-59D3-D6FFBBF5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C5CF5-30AB-28AF-ACBD-FDBEDB4C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523B3-C33B-09CE-E29F-98C88495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26ADD-05FA-16DA-9980-019909A4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F2BD7-0F6F-D839-E1EB-FC929835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2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2693-0A47-A3B1-ADE5-1B8B0253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CB3E1-F00E-028A-3601-D8EEA368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31129-28F4-5BEA-B248-DE868A78A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94006-A5FE-3313-6E02-930D99BB0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4E765-A3FA-AF17-D553-31A11BDD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8D458-AFDB-454D-5CA7-65898978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4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C6AC-4654-55FF-B151-1439B030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FF3CC-4466-856B-699F-89EECE1E4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C2BC9-6C1D-47AF-47C9-02AF622CD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A889B-BA4B-0868-A218-EFAE5715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43B70-11D5-DB26-3F38-5299EEE8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7026B-5612-063F-EDF5-347A166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82B7A-8174-A94C-F38E-D7B2C216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06E55-E6DB-D6AD-32B3-12B7108EA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F4D0-AF4F-07FB-672B-98CCB038D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251FC-F8B9-433F-B6B5-3286F40141A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A2AB8-4E12-A264-1429-1B82527AA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B40DA-C2DD-03D5-9F4F-3DB51876D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45A2-AE72-466E-951D-F53366E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80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8815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E163-3E7E-49C6-AADB-B39EE83199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276C5-A428-40F0-9F05-03B71908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4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https://cth.edu.vn/wp-content/uploads/2018/03/phuong-phap-hoc-hop-tac-think-pair-shar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58C34-09EC-2117-35AD-8DF959320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586" y="59483"/>
            <a:ext cx="4391102" cy="2812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818AC-3872-FA5E-67EB-3FB6CECBF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59"/>
            <a:ext cx="4454865" cy="2831815"/>
          </a:xfrm>
          <a:prstGeom prst="rect">
            <a:avLst/>
          </a:prstGeom>
        </p:spPr>
      </p:pic>
      <p:sp>
        <p:nvSpPr>
          <p:cNvPr id="3" name="Google Shape;8322;p31">
            <a:extLst>
              <a:ext uri="{FF2B5EF4-FFF2-40B4-BE49-F238E27FC236}">
                <a16:creationId xmlns:a16="http://schemas.microsoft.com/office/drawing/2014/main" id="{1F264F5B-82E6-4203-AE31-7024DF1C0734}"/>
              </a:ext>
            </a:extLst>
          </p:cNvPr>
          <p:cNvSpPr txBox="1">
            <a:spLocks/>
          </p:cNvSpPr>
          <p:nvPr/>
        </p:nvSpPr>
        <p:spPr>
          <a:xfrm>
            <a:off x="1874673" y="2541972"/>
            <a:ext cx="8654687" cy="133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lnSpc>
                <a:spcPct val="150000"/>
              </a:lnSpc>
              <a:spcBef>
                <a:spcPts val="1600"/>
              </a:spcBef>
              <a:buClr>
                <a:srgbClr val="043B3B"/>
              </a:buClr>
              <a:buSzPts val="1100"/>
            </a:pPr>
            <a:endParaRPr lang="vi-VN" sz="4267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l Messiri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158112" y="1484224"/>
            <a:ext cx="5689600" cy="1804595"/>
          </a:xfrm>
          <a:prstGeom prst="wedgeEllipseCallout">
            <a:avLst/>
          </a:prstGeom>
          <a:solidFill>
            <a:srgbClr val="BBE0E3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KHỞI ĐỘNG </a:t>
            </a:r>
            <a:endParaRPr lang="en-US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1519" y="3107910"/>
            <a:ext cx="9626329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74BA9-7DCF-78E6-3C9A-2A0FB0494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576" y="4414515"/>
            <a:ext cx="4068599" cy="2465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E6DCCF-4012-67BB-B7F7-FC5A95BCC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90445"/>
            <a:ext cx="4537445" cy="24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3"/>
          <p:cNvGrpSpPr/>
          <p:nvPr/>
        </p:nvGrpSpPr>
        <p:grpSpPr>
          <a:xfrm>
            <a:off x="1029956" y="2768475"/>
            <a:ext cx="3041097" cy="3334859"/>
            <a:chOff x="795902" y="2104169"/>
            <a:chExt cx="1838632" cy="2016238"/>
          </a:xfrm>
        </p:grpSpPr>
        <p:sp>
          <p:nvSpPr>
            <p:cNvPr id="311" name="Google Shape;311;p23"/>
            <p:cNvSpPr/>
            <p:nvPr/>
          </p:nvSpPr>
          <p:spPr>
            <a:xfrm>
              <a:off x="795902" y="3900178"/>
              <a:ext cx="129823" cy="220229"/>
            </a:xfrm>
            <a:custGeom>
              <a:avLst/>
              <a:gdLst/>
              <a:ahLst/>
              <a:cxnLst/>
              <a:rect l="l" t="t" r="r" b="b"/>
              <a:pathLst>
                <a:path w="787" h="1335" extrusionOk="0">
                  <a:moveTo>
                    <a:pt x="349" y="515"/>
                  </a:moveTo>
                  <a:cubicBezTo>
                    <a:pt x="390" y="515"/>
                    <a:pt x="435" y="542"/>
                    <a:pt x="453" y="596"/>
                  </a:cubicBezTo>
                  <a:cubicBezTo>
                    <a:pt x="477" y="643"/>
                    <a:pt x="453" y="691"/>
                    <a:pt x="381" y="738"/>
                  </a:cubicBezTo>
                  <a:cubicBezTo>
                    <a:pt x="370" y="744"/>
                    <a:pt x="356" y="747"/>
                    <a:pt x="342" y="747"/>
                  </a:cubicBezTo>
                  <a:cubicBezTo>
                    <a:pt x="301" y="747"/>
                    <a:pt x="256" y="721"/>
                    <a:pt x="239" y="667"/>
                  </a:cubicBezTo>
                  <a:cubicBezTo>
                    <a:pt x="239" y="619"/>
                    <a:pt x="262" y="548"/>
                    <a:pt x="310" y="524"/>
                  </a:cubicBezTo>
                  <a:cubicBezTo>
                    <a:pt x="322" y="518"/>
                    <a:pt x="335" y="515"/>
                    <a:pt x="349" y="515"/>
                  </a:cubicBezTo>
                  <a:close/>
                  <a:moveTo>
                    <a:pt x="334" y="0"/>
                  </a:moveTo>
                  <a:lnTo>
                    <a:pt x="24" y="500"/>
                  </a:lnTo>
                  <a:cubicBezTo>
                    <a:pt x="24" y="500"/>
                    <a:pt x="215" y="929"/>
                    <a:pt x="0" y="1334"/>
                  </a:cubicBezTo>
                  <a:cubicBezTo>
                    <a:pt x="0" y="1334"/>
                    <a:pt x="1" y="1335"/>
                    <a:pt x="1" y="1335"/>
                  </a:cubicBezTo>
                  <a:cubicBezTo>
                    <a:pt x="14" y="1335"/>
                    <a:pt x="249" y="949"/>
                    <a:pt x="620" y="834"/>
                  </a:cubicBezTo>
                  <a:lnTo>
                    <a:pt x="786" y="16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908E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909888" y="2230560"/>
              <a:ext cx="1622536" cy="1602972"/>
            </a:xfrm>
            <a:custGeom>
              <a:avLst/>
              <a:gdLst/>
              <a:ahLst/>
              <a:cxnLst/>
              <a:rect l="l" t="t" r="r" b="b"/>
              <a:pathLst>
                <a:path w="9836" h="9717" extrusionOk="0">
                  <a:moveTo>
                    <a:pt x="9835" y="0"/>
                  </a:moveTo>
                  <a:cubicBezTo>
                    <a:pt x="9789" y="38"/>
                    <a:pt x="9743" y="76"/>
                    <a:pt x="9697" y="114"/>
                  </a:cubicBezTo>
                  <a:lnTo>
                    <a:pt x="9697" y="114"/>
                  </a:lnTo>
                  <a:cubicBezTo>
                    <a:pt x="9748" y="75"/>
                    <a:pt x="9795" y="37"/>
                    <a:pt x="9835" y="0"/>
                  </a:cubicBezTo>
                  <a:close/>
                  <a:moveTo>
                    <a:pt x="9697" y="114"/>
                  </a:moveTo>
                  <a:lnTo>
                    <a:pt x="9697" y="114"/>
                  </a:lnTo>
                  <a:cubicBezTo>
                    <a:pt x="9352" y="371"/>
                    <a:pt x="8789" y="650"/>
                    <a:pt x="8478" y="857"/>
                  </a:cubicBezTo>
                  <a:cubicBezTo>
                    <a:pt x="7502" y="1477"/>
                    <a:pt x="6311" y="2048"/>
                    <a:pt x="4644" y="3406"/>
                  </a:cubicBezTo>
                  <a:cubicBezTo>
                    <a:pt x="3358" y="4477"/>
                    <a:pt x="1667" y="6668"/>
                    <a:pt x="238" y="9192"/>
                  </a:cubicBezTo>
                  <a:lnTo>
                    <a:pt x="0" y="9645"/>
                  </a:lnTo>
                  <a:lnTo>
                    <a:pt x="262" y="9716"/>
                  </a:lnTo>
                  <a:lnTo>
                    <a:pt x="405" y="9359"/>
                  </a:lnTo>
                  <a:cubicBezTo>
                    <a:pt x="1191" y="8002"/>
                    <a:pt x="3239" y="4406"/>
                    <a:pt x="7049" y="1977"/>
                  </a:cubicBezTo>
                  <a:cubicBezTo>
                    <a:pt x="7049" y="1977"/>
                    <a:pt x="8362" y="1198"/>
                    <a:pt x="9697" y="11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860813" y="2104169"/>
              <a:ext cx="1728605" cy="1638440"/>
            </a:xfrm>
            <a:custGeom>
              <a:avLst/>
              <a:gdLst/>
              <a:ahLst/>
              <a:cxnLst/>
              <a:rect l="l" t="t" r="r" b="b"/>
              <a:pathLst>
                <a:path w="10479" h="9932" extrusionOk="0">
                  <a:moveTo>
                    <a:pt x="9597" y="0"/>
                  </a:moveTo>
                  <a:lnTo>
                    <a:pt x="9597" y="0"/>
                  </a:lnTo>
                  <a:cubicBezTo>
                    <a:pt x="8288" y="120"/>
                    <a:pt x="7073" y="763"/>
                    <a:pt x="7073" y="763"/>
                  </a:cubicBezTo>
                  <a:cubicBezTo>
                    <a:pt x="6597" y="1334"/>
                    <a:pt x="6192" y="2263"/>
                    <a:pt x="6192" y="2263"/>
                  </a:cubicBezTo>
                  <a:cubicBezTo>
                    <a:pt x="6192" y="1810"/>
                    <a:pt x="6478" y="1096"/>
                    <a:pt x="6478" y="1096"/>
                  </a:cubicBezTo>
                  <a:lnTo>
                    <a:pt x="6478" y="1096"/>
                  </a:lnTo>
                  <a:cubicBezTo>
                    <a:pt x="6240" y="1215"/>
                    <a:pt x="5382" y="1691"/>
                    <a:pt x="5382" y="1691"/>
                  </a:cubicBezTo>
                  <a:cubicBezTo>
                    <a:pt x="4954" y="2049"/>
                    <a:pt x="4811" y="2977"/>
                    <a:pt x="4811" y="2977"/>
                  </a:cubicBezTo>
                  <a:cubicBezTo>
                    <a:pt x="4715" y="2620"/>
                    <a:pt x="5025" y="1906"/>
                    <a:pt x="5025" y="1906"/>
                  </a:cubicBezTo>
                  <a:lnTo>
                    <a:pt x="5025" y="1906"/>
                  </a:lnTo>
                  <a:cubicBezTo>
                    <a:pt x="3810" y="2620"/>
                    <a:pt x="2905" y="3835"/>
                    <a:pt x="2905" y="3835"/>
                  </a:cubicBezTo>
                  <a:cubicBezTo>
                    <a:pt x="2372" y="4901"/>
                    <a:pt x="2699" y="5776"/>
                    <a:pt x="2653" y="5776"/>
                  </a:cubicBezTo>
                  <a:cubicBezTo>
                    <a:pt x="2648" y="5776"/>
                    <a:pt x="2637" y="5765"/>
                    <a:pt x="2620" y="5740"/>
                  </a:cubicBezTo>
                  <a:cubicBezTo>
                    <a:pt x="2429" y="5502"/>
                    <a:pt x="2453" y="4692"/>
                    <a:pt x="2453" y="4692"/>
                  </a:cubicBezTo>
                  <a:lnTo>
                    <a:pt x="2453" y="4692"/>
                  </a:lnTo>
                  <a:cubicBezTo>
                    <a:pt x="1191" y="5954"/>
                    <a:pt x="1024" y="6526"/>
                    <a:pt x="1024" y="6526"/>
                  </a:cubicBezTo>
                  <a:cubicBezTo>
                    <a:pt x="834" y="7050"/>
                    <a:pt x="619" y="8455"/>
                    <a:pt x="619" y="8455"/>
                  </a:cubicBezTo>
                  <a:cubicBezTo>
                    <a:pt x="500" y="8336"/>
                    <a:pt x="619" y="7597"/>
                    <a:pt x="619" y="7597"/>
                  </a:cubicBezTo>
                  <a:lnTo>
                    <a:pt x="619" y="7597"/>
                  </a:lnTo>
                  <a:cubicBezTo>
                    <a:pt x="310" y="8240"/>
                    <a:pt x="476" y="8859"/>
                    <a:pt x="476" y="8859"/>
                  </a:cubicBezTo>
                  <a:cubicBezTo>
                    <a:pt x="310" y="8812"/>
                    <a:pt x="286" y="7883"/>
                    <a:pt x="286" y="7883"/>
                  </a:cubicBezTo>
                  <a:cubicBezTo>
                    <a:pt x="0" y="8931"/>
                    <a:pt x="24" y="9693"/>
                    <a:pt x="143" y="9931"/>
                  </a:cubicBezTo>
                  <a:lnTo>
                    <a:pt x="310" y="9931"/>
                  </a:lnTo>
                  <a:cubicBezTo>
                    <a:pt x="786" y="8931"/>
                    <a:pt x="3167" y="5240"/>
                    <a:pt x="4644" y="4097"/>
                  </a:cubicBezTo>
                  <a:cubicBezTo>
                    <a:pt x="6144" y="2906"/>
                    <a:pt x="7335" y="2215"/>
                    <a:pt x="8335" y="1715"/>
                  </a:cubicBezTo>
                  <a:cubicBezTo>
                    <a:pt x="8692" y="1548"/>
                    <a:pt x="9026" y="1310"/>
                    <a:pt x="9335" y="1072"/>
                  </a:cubicBezTo>
                  <a:cubicBezTo>
                    <a:pt x="9716" y="763"/>
                    <a:pt x="10121" y="429"/>
                    <a:pt x="10478" y="120"/>
                  </a:cubicBezTo>
                  <a:lnTo>
                    <a:pt x="10478" y="120"/>
                  </a:lnTo>
                  <a:lnTo>
                    <a:pt x="9454" y="763"/>
                  </a:lnTo>
                  <a:lnTo>
                    <a:pt x="9454" y="763"/>
                  </a:lnTo>
                  <a:lnTo>
                    <a:pt x="9907" y="72"/>
                  </a:lnTo>
                  <a:lnTo>
                    <a:pt x="9050" y="953"/>
                  </a:lnTo>
                  <a:lnTo>
                    <a:pt x="9597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1004080" y="2199051"/>
              <a:ext cx="1630454" cy="1563710"/>
            </a:xfrm>
            <a:custGeom>
              <a:avLst/>
              <a:gdLst/>
              <a:ahLst/>
              <a:cxnLst/>
              <a:rect l="l" t="t" r="r" b="b"/>
              <a:pathLst>
                <a:path w="9884" h="9479" extrusionOk="0">
                  <a:moveTo>
                    <a:pt x="9645" y="1"/>
                  </a:moveTo>
                  <a:cubicBezTo>
                    <a:pt x="9645" y="1"/>
                    <a:pt x="9122" y="477"/>
                    <a:pt x="8502" y="953"/>
                  </a:cubicBezTo>
                  <a:cubicBezTo>
                    <a:pt x="7526" y="1739"/>
                    <a:pt x="6550" y="2382"/>
                    <a:pt x="6550" y="2382"/>
                  </a:cubicBezTo>
                  <a:cubicBezTo>
                    <a:pt x="2787" y="4621"/>
                    <a:pt x="667" y="8217"/>
                    <a:pt x="1" y="9479"/>
                  </a:cubicBezTo>
                  <a:lnTo>
                    <a:pt x="358" y="9479"/>
                  </a:lnTo>
                  <a:cubicBezTo>
                    <a:pt x="453" y="9360"/>
                    <a:pt x="667" y="9288"/>
                    <a:pt x="1477" y="9050"/>
                  </a:cubicBezTo>
                  <a:cubicBezTo>
                    <a:pt x="2525" y="8764"/>
                    <a:pt x="3120" y="8121"/>
                    <a:pt x="3120" y="8121"/>
                  </a:cubicBezTo>
                  <a:lnTo>
                    <a:pt x="3120" y="8121"/>
                  </a:lnTo>
                  <a:cubicBezTo>
                    <a:pt x="3120" y="8121"/>
                    <a:pt x="2281" y="8604"/>
                    <a:pt x="1823" y="8604"/>
                  </a:cubicBezTo>
                  <a:cubicBezTo>
                    <a:pt x="1794" y="8604"/>
                    <a:pt x="1765" y="8602"/>
                    <a:pt x="1739" y="8598"/>
                  </a:cubicBezTo>
                  <a:cubicBezTo>
                    <a:pt x="1686" y="8592"/>
                    <a:pt x="1629" y="8589"/>
                    <a:pt x="1572" y="8589"/>
                  </a:cubicBezTo>
                  <a:cubicBezTo>
                    <a:pt x="1171" y="8589"/>
                    <a:pt x="715" y="8717"/>
                    <a:pt x="715" y="8717"/>
                  </a:cubicBezTo>
                  <a:cubicBezTo>
                    <a:pt x="715" y="8717"/>
                    <a:pt x="453" y="8598"/>
                    <a:pt x="1596" y="8455"/>
                  </a:cubicBezTo>
                  <a:cubicBezTo>
                    <a:pt x="2739" y="8288"/>
                    <a:pt x="4573" y="7026"/>
                    <a:pt x="4573" y="7026"/>
                  </a:cubicBezTo>
                  <a:lnTo>
                    <a:pt x="4573" y="7026"/>
                  </a:lnTo>
                  <a:cubicBezTo>
                    <a:pt x="4573" y="7026"/>
                    <a:pt x="3957" y="7293"/>
                    <a:pt x="3602" y="7293"/>
                  </a:cubicBezTo>
                  <a:cubicBezTo>
                    <a:pt x="3575" y="7293"/>
                    <a:pt x="3549" y="7291"/>
                    <a:pt x="3525" y="7288"/>
                  </a:cubicBezTo>
                  <a:cubicBezTo>
                    <a:pt x="3414" y="7280"/>
                    <a:pt x="3253" y="7277"/>
                    <a:pt x="3087" y="7277"/>
                  </a:cubicBezTo>
                  <a:cubicBezTo>
                    <a:pt x="2755" y="7277"/>
                    <a:pt x="2406" y="7288"/>
                    <a:pt x="2406" y="7288"/>
                  </a:cubicBezTo>
                  <a:cubicBezTo>
                    <a:pt x="2930" y="7169"/>
                    <a:pt x="3430" y="7240"/>
                    <a:pt x="4240" y="6931"/>
                  </a:cubicBezTo>
                  <a:cubicBezTo>
                    <a:pt x="4934" y="6686"/>
                    <a:pt x="5015" y="6668"/>
                    <a:pt x="5024" y="6668"/>
                  </a:cubicBezTo>
                  <a:cubicBezTo>
                    <a:pt x="5026" y="6668"/>
                    <a:pt x="5025" y="6669"/>
                    <a:pt x="5025" y="6669"/>
                  </a:cubicBezTo>
                  <a:cubicBezTo>
                    <a:pt x="5954" y="6383"/>
                    <a:pt x="6335" y="5430"/>
                    <a:pt x="6335" y="5430"/>
                  </a:cubicBezTo>
                  <a:lnTo>
                    <a:pt x="6335" y="5430"/>
                  </a:lnTo>
                  <a:cubicBezTo>
                    <a:pt x="6221" y="5463"/>
                    <a:pt x="5619" y="5540"/>
                    <a:pt x="5089" y="5540"/>
                  </a:cubicBezTo>
                  <a:cubicBezTo>
                    <a:pt x="4843" y="5540"/>
                    <a:pt x="4612" y="5523"/>
                    <a:pt x="4454" y="5478"/>
                  </a:cubicBezTo>
                  <a:cubicBezTo>
                    <a:pt x="4287" y="5430"/>
                    <a:pt x="4078" y="5414"/>
                    <a:pt x="3874" y="5414"/>
                  </a:cubicBezTo>
                  <a:cubicBezTo>
                    <a:pt x="3464" y="5414"/>
                    <a:pt x="3073" y="5478"/>
                    <a:pt x="3073" y="5478"/>
                  </a:cubicBezTo>
                  <a:cubicBezTo>
                    <a:pt x="3497" y="5341"/>
                    <a:pt x="3751" y="5308"/>
                    <a:pt x="3924" y="5308"/>
                  </a:cubicBezTo>
                  <a:cubicBezTo>
                    <a:pt x="4082" y="5308"/>
                    <a:pt x="4173" y="5335"/>
                    <a:pt x="4263" y="5335"/>
                  </a:cubicBezTo>
                  <a:cubicBezTo>
                    <a:pt x="4286" y="5335"/>
                    <a:pt x="4313" y="5335"/>
                    <a:pt x="4345" y="5335"/>
                  </a:cubicBezTo>
                  <a:cubicBezTo>
                    <a:pt x="4615" y="5335"/>
                    <a:pt x="5232" y="5316"/>
                    <a:pt x="6383" y="4954"/>
                  </a:cubicBezTo>
                  <a:cubicBezTo>
                    <a:pt x="7669" y="4502"/>
                    <a:pt x="8026" y="3954"/>
                    <a:pt x="8026" y="3954"/>
                  </a:cubicBezTo>
                  <a:lnTo>
                    <a:pt x="8026" y="3954"/>
                  </a:lnTo>
                  <a:lnTo>
                    <a:pt x="7169" y="4073"/>
                  </a:lnTo>
                  <a:cubicBezTo>
                    <a:pt x="7716" y="3978"/>
                    <a:pt x="8359" y="3597"/>
                    <a:pt x="8360" y="3597"/>
                  </a:cubicBezTo>
                  <a:lnTo>
                    <a:pt x="8360" y="3597"/>
                  </a:lnTo>
                  <a:cubicBezTo>
                    <a:pt x="7955" y="3716"/>
                    <a:pt x="7359" y="3739"/>
                    <a:pt x="7359" y="3739"/>
                  </a:cubicBezTo>
                  <a:cubicBezTo>
                    <a:pt x="8074" y="3597"/>
                    <a:pt x="8479" y="3358"/>
                    <a:pt x="8479" y="3358"/>
                  </a:cubicBezTo>
                  <a:cubicBezTo>
                    <a:pt x="9122" y="2858"/>
                    <a:pt x="9312" y="2120"/>
                    <a:pt x="9312" y="2120"/>
                  </a:cubicBezTo>
                  <a:lnTo>
                    <a:pt x="9312" y="2120"/>
                  </a:lnTo>
                  <a:cubicBezTo>
                    <a:pt x="8836" y="2287"/>
                    <a:pt x="8407" y="2328"/>
                    <a:pt x="8098" y="2328"/>
                  </a:cubicBezTo>
                  <a:cubicBezTo>
                    <a:pt x="7788" y="2328"/>
                    <a:pt x="7597" y="2287"/>
                    <a:pt x="7597" y="2287"/>
                  </a:cubicBezTo>
                  <a:cubicBezTo>
                    <a:pt x="8907" y="2191"/>
                    <a:pt x="9288" y="1882"/>
                    <a:pt x="9455" y="1787"/>
                  </a:cubicBezTo>
                  <a:cubicBezTo>
                    <a:pt x="9645" y="1691"/>
                    <a:pt x="9717" y="1382"/>
                    <a:pt x="9717" y="1382"/>
                  </a:cubicBezTo>
                  <a:lnTo>
                    <a:pt x="9717" y="1382"/>
                  </a:lnTo>
                  <a:cubicBezTo>
                    <a:pt x="9074" y="1620"/>
                    <a:pt x="8312" y="1644"/>
                    <a:pt x="8312" y="1644"/>
                  </a:cubicBezTo>
                  <a:cubicBezTo>
                    <a:pt x="9122" y="1525"/>
                    <a:pt x="9812" y="1096"/>
                    <a:pt x="9812" y="1096"/>
                  </a:cubicBezTo>
                  <a:lnTo>
                    <a:pt x="9812" y="691"/>
                  </a:lnTo>
                  <a:cubicBezTo>
                    <a:pt x="9503" y="858"/>
                    <a:pt x="8955" y="1025"/>
                    <a:pt x="8955" y="1025"/>
                  </a:cubicBezTo>
                  <a:lnTo>
                    <a:pt x="9812" y="453"/>
                  </a:lnTo>
                  <a:cubicBezTo>
                    <a:pt x="9884" y="191"/>
                    <a:pt x="9645" y="1"/>
                    <a:pt x="964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854792" y="3833367"/>
              <a:ext cx="98480" cy="74729"/>
            </a:xfrm>
            <a:custGeom>
              <a:avLst/>
              <a:gdLst/>
              <a:ahLst/>
              <a:cxnLst/>
              <a:rect l="l" t="t" r="r" b="b"/>
              <a:pathLst>
                <a:path w="597" h="453" extrusionOk="0">
                  <a:moveTo>
                    <a:pt x="96" y="0"/>
                  </a:moveTo>
                  <a:lnTo>
                    <a:pt x="1" y="238"/>
                  </a:lnTo>
                  <a:lnTo>
                    <a:pt x="501" y="453"/>
                  </a:lnTo>
                  <a:lnTo>
                    <a:pt x="596" y="2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23"/>
          <p:cNvGrpSpPr/>
          <p:nvPr/>
        </p:nvGrpSpPr>
        <p:grpSpPr>
          <a:xfrm>
            <a:off x="1108463" y="1141047"/>
            <a:ext cx="7613507" cy="5300431"/>
            <a:chOff x="854792" y="1056575"/>
            <a:chExt cx="5421656" cy="3317500"/>
          </a:xfrm>
        </p:grpSpPr>
        <p:sp>
          <p:nvSpPr>
            <p:cNvPr id="317" name="Google Shape;317;p23"/>
            <p:cNvSpPr/>
            <p:nvPr/>
          </p:nvSpPr>
          <p:spPr>
            <a:xfrm>
              <a:off x="2526323" y="1056575"/>
              <a:ext cx="3750125" cy="3317500"/>
            </a:xfrm>
            <a:custGeom>
              <a:avLst/>
              <a:gdLst/>
              <a:ahLst/>
              <a:cxnLst/>
              <a:rect l="l" t="t" r="r" b="b"/>
              <a:pathLst>
                <a:path w="150005" h="132700" extrusionOk="0">
                  <a:moveTo>
                    <a:pt x="126" y="103134"/>
                  </a:moveTo>
                  <a:cubicBezTo>
                    <a:pt x="1813" y="102987"/>
                    <a:pt x="7423" y="102217"/>
                    <a:pt x="10246" y="102254"/>
                  </a:cubicBezTo>
                  <a:cubicBezTo>
                    <a:pt x="13069" y="102291"/>
                    <a:pt x="15049" y="102658"/>
                    <a:pt x="17065" y="103354"/>
                  </a:cubicBezTo>
                  <a:cubicBezTo>
                    <a:pt x="19082" y="104051"/>
                    <a:pt x="20658" y="105077"/>
                    <a:pt x="22345" y="106433"/>
                  </a:cubicBezTo>
                  <a:cubicBezTo>
                    <a:pt x="24032" y="107790"/>
                    <a:pt x="26048" y="109770"/>
                    <a:pt x="27185" y="111493"/>
                  </a:cubicBezTo>
                  <a:cubicBezTo>
                    <a:pt x="28322" y="113216"/>
                    <a:pt x="28847" y="114953"/>
                    <a:pt x="29165" y="116773"/>
                  </a:cubicBezTo>
                  <a:cubicBezTo>
                    <a:pt x="29483" y="118593"/>
                    <a:pt x="29576" y="120534"/>
                    <a:pt x="29095" y="122413"/>
                  </a:cubicBezTo>
                  <a:cubicBezTo>
                    <a:pt x="28614" y="124292"/>
                    <a:pt x="27565" y="126482"/>
                    <a:pt x="26278" y="128047"/>
                  </a:cubicBezTo>
                  <a:cubicBezTo>
                    <a:pt x="24991" y="129612"/>
                    <a:pt x="23409" y="131038"/>
                    <a:pt x="21374" y="131803"/>
                  </a:cubicBezTo>
                  <a:cubicBezTo>
                    <a:pt x="19339" y="132568"/>
                    <a:pt x="16429" y="132835"/>
                    <a:pt x="14070" y="132637"/>
                  </a:cubicBezTo>
                  <a:cubicBezTo>
                    <a:pt x="11711" y="132439"/>
                    <a:pt x="9261" y="131701"/>
                    <a:pt x="7219" y="130613"/>
                  </a:cubicBezTo>
                  <a:cubicBezTo>
                    <a:pt x="5177" y="129525"/>
                    <a:pt x="3018" y="128100"/>
                    <a:pt x="1817" y="126111"/>
                  </a:cubicBezTo>
                  <a:cubicBezTo>
                    <a:pt x="617" y="124123"/>
                    <a:pt x="129" y="121158"/>
                    <a:pt x="16" y="118682"/>
                  </a:cubicBezTo>
                  <a:cubicBezTo>
                    <a:pt x="-96" y="116206"/>
                    <a:pt x="392" y="113355"/>
                    <a:pt x="1142" y="111254"/>
                  </a:cubicBezTo>
                  <a:cubicBezTo>
                    <a:pt x="1892" y="109153"/>
                    <a:pt x="2942" y="107578"/>
                    <a:pt x="4518" y="106077"/>
                  </a:cubicBezTo>
                  <a:cubicBezTo>
                    <a:pt x="6094" y="104576"/>
                    <a:pt x="7407" y="103376"/>
                    <a:pt x="10596" y="102250"/>
                  </a:cubicBezTo>
                  <a:cubicBezTo>
                    <a:pt x="13785" y="101125"/>
                    <a:pt x="19600" y="100787"/>
                    <a:pt x="23652" y="99324"/>
                  </a:cubicBezTo>
                  <a:cubicBezTo>
                    <a:pt x="27704" y="97861"/>
                    <a:pt x="31738" y="96233"/>
                    <a:pt x="34906" y="93471"/>
                  </a:cubicBezTo>
                  <a:cubicBezTo>
                    <a:pt x="38074" y="90709"/>
                    <a:pt x="41210" y="85998"/>
                    <a:pt x="42658" y="82751"/>
                  </a:cubicBezTo>
                  <a:cubicBezTo>
                    <a:pt x="44107" y="79504"/>
                    <a:pt x="43962" y="76682"/>
                    <a:pt x="43597" y="73987"/>
                  </a:cubicBezTo>
                  <a:cubicBezTo>
                    <a:pt x="43232" y="71292"/>
                    <a:pt x="41980" y="68388"/>
                    <a:pt x="40467" y="66579"/>
                  </a:cubicBezTo>
                  <a:cubicBezTo>
                    <a:pt x="38954" y="64771"/>
                    <a:pt x="36868" y="63571"/>
                    <a:pt x="34520" y="63136"/>
                  </a:cubicBezTo>
                  <a:cubicBezTo>
                    <a:pt x="32173" y="62701"/>
                    <a:pt x="28660" y="62841"/>
                    <a:pt x="26382" y="63971"/>
                  </a:cubicBezTo>
                  <a:cubicBezTo>
                    <a:pt x="24104" y="65101"/>
                    <a:pt x="21895" y="67623"/>
                    <a:pt x="20852" y="69918"/>
                  </a:cubicBezTo>
                  <a:cubicBezTo>
                    <a:pt x="19809" y="72213"/>
                    <a:pt x="19479" y="75326"/>
                    <a:pt x="20122" y="77743"/>
                  </a:cubicBezTo>
                  <a:cubicBezTo>
                    <a:pt x="20765" y="80160"/>
                    <a:pt x="22556" y="82926"/>
                    <a:pt x="24712" y="84421"/>
                  </a:cubicBezTo>
                  <a:cubicBezTo>
                    <a:pt x="26868" y="85917"/>
                    <a:pt x="30159" y="86708"/>
                    <a:pt x="33059" y="86716"/>
                  </a:cubicBezTo>
                  <a:cubicBezTo>
                    <a:pt x="35959" y="86724"/>
                    <a:pt x="39551" y="86117"/>
                    <a:pt x="42110" y="84467"/>
                  </a:cubicBezTo>
                  <a:cubicBezTo>
                    <a:pt x="44669" y="82817"/>
                    <a:pt x="46610" y="79496"/>
                    <a:pt x="48412" y="76814"/>
                  </a:cubicBezTo>
                  <a:cubicBezTo>
                    <a:pt x="50214" y="74132"/>
                    <a:pt x="51438" y="70846"/>
                    <a:pt x="52923" y="68376"/>
                  </a:cubicBezTo>
                  <a:cubicBezTo>
                    <a:pt x="54408" y="65906"/>
                    <a:pt x="55490" y="64196"/>
                    <a:pt x="57323" y="61996"/>
                  </a:cubicBezTo>
                  <a:cubicBezTo>
                    <a:pt x="59156" y="59796"/>
                    <a:pt x="61980" y="56900"/>
                    <a:pt x="63923" y="55177"/>
                  </a:cubicBezTo>
                  <a:cubicBezTo>
                    <a:pt x="65866" y="53454"/>
                    <a:pt x="67039" y="52610"/>
                    <a:pt x="68982" y="51657"/>
                  </a:cubicBezTo>
                  <a:cubicBezTo>
                    <a:pt x="70925" y="50704"/>
                    <a:pt x="72869" y="49785"/>
                    <a:pt x="75582" y="49457"/>
                  </a:cubicBezTo>
                  <a:cubicBezTo>
                    <a:pt x="78295" y="49129"/>
                    <a:pt x="82745" y="49443"/>
                    <a:pt x="85262" y="49691"/>
                  </a:cubicBezTo>
                  <a:cubicBezTo>
                    <a:pt x="87780" y="49939"/>
                    <a:pt x="88983" y="50248"/>
                    <a:pt x="90687" y="50943"/>
                  </a:cubicBezTo>
                  <a:cubicBezTo>
                    <a:pt x="92391" y="51639"/>
                    <a:pt x="94166" y="52741"/>
                    <a:pt x="95486" y="53864"/>
                  </a:cubicBezTo>
                  <a:cubicBezTo>
                    <a:pt x="96806" y="54987"/>
                    <a:pt x="97901" y="56445"/>
                    <a:pt x="98609" y="57681"/>
                  </a:cubicBezTo>
                  <a:cubicBezTo>
                    <a:pt x="99317" y="58917"/>
                    <a:pt x="99622" y="59781"/>
                    <a:pt x="99735" y="61282"/>
                  </a:cubicBezTo>
                  <a:cubicBezTo>
                    <a:pt x="99848" y="62783"/>
                    <a:pt x="99660" y="65184"/>
                    <a:pt x="99285" y="66685"/>
                  </a:cubicBezTo>
                  <a:cubicBezTo>
                    <a:pt x="98910" y="68186"/>
                    <a:pt x="98488" y="69115"/>
                    <a:pt x="97484" y="70286"/>
                  </a:cubicBezTo>
                  <a:cubicBezTo>
                    <a:pt x="96480" y="71457"/>
                    <a:pt x="94949" y="72846"/>
                    <a:pt x="93261" y="73709"/>
                  </a:cubicBezTo>
                  <a:cubicBezTo>
                    <a:pt x="91573" y="74572"/>
                    <a:pt x="89389" y="75358"/>
                    <a:pt x="87354" y="75463"/>
                  </a:cubicBezTo>
                  <a:cubicBezTo>
                    <a:pt x="85319" y="75568"/>
                    <a:pt x="82757" y="75156"/>
                    <a:pt x="81052" y="74338"/>
                  </a:cubicBezTo>
                  <a:cubicBezTo>
                    <a:pt x="79347" y="73521"/>
                    <a:pt x="78097" y="72280"/>
                    <a:pt x="77123" y="70558"/>
                  </a:cubicBezTo>
                  <a:cubicBezTo>
                    <a:pt x="76150" y="68836"/>
                    <a:pt x="75373" y="66281"/>
                    <a:pt x="75211" y="64006"/>
                  </a:cubicBezTo>
                  <a:cubicBezTo>
                    <a:pt x="75049" y="61732"/>
                    <a:pt x="75538" y="59263"/>
                    <a:pt x="76150" y="56911"/>
                  </a:cubicBezTo>
                  <a:cubicBezTo>
                    <a:pt x="76762" y="54560"/>
                    <a:pt x="77730" y="51799"/>
                    <a:pt x="78882" y="49897"/>
                  </a:cubicBezTo>
                  <a:cubicBezTo>
                    <a:pt x="80034" y="47995"/>
                    <a:pt x="81191" y="46560"/>
                    <a:pt x="83061" y="45497"/>
                  </a:cubicBezTo>
                  <a:cubicBezTo>
                    <a:pt x="84931" y="44434"/>
                    <a:pt x="86875" y="44104"/>
                    <a:pt x="90101" y="43517"/>
                  </a:cubicBezTo>
                  <a:cubicBezTo>
                    <a:pt x="93328" y="42930"/>
                    <a:pt x="98526" y="42543"/>
                    <a:pt x="102420" y="41977"/>
                  </a:cubicBezTo>
                  <a:cubicBezTo>
                    <a:pt x="106314" y="41411"/>
                    <a:pt x="110387" y="41032"/>
                    <a:pt x="113466" y="40123"/>
                  </a:cubicBezTo>
                  <a:cubicBezTo>
                    <a:pt x="116545" y="39214"/>
                    <a:pt x="118734" y="38513"/>
                    <a:pt x="120894" y="36521"/>
                  </a:cubicBezTo>
                  <a:cubicBezTo>
                    <a:pt x="123054" y="34529"/>
                    <a:pt x="125312" y="30675"/>
                    <a:pt x="126425" y="28170"/>
                  </a:cubicBezTo>
                  <a:cubicBezTo>
                    <a:pt x="127538" y="25665"/>
                    <a:pt x="127747" y="23771"/>
                    <a:pt x="127573" y="21493"/>
                  </a:cubicBezTo>
                  <a:cubicBezTo>
                    <a:pt x="127399" y="19215"/>
                    <a:pt x="126547" y="16398"/>
                    <a:pt x="125382" y="14502"/>
                  </a:cubicBezTo>
                  <a:cubicBezTo>
                    <a:pt x="124217" y="12607"/>
                    <a:pt x="122687" y="11007"/>
                    <a:pt x="120583" y="10120"/>
                  </a:cubicBezTo>
                  <a:cubicBezTo>
                    <a:pt x="118479" y="9233"/>
                    <a:pt x="115157" y="8746"/>
                    <a:pt x="112757" y="9181"/>
                  </a:cubicBezTo>
                  <a:cubicBezTo>
                    <a:pt x="110357" y="9616"/>
                    <a:pt x="107749" y="11094"/>
                    <a:pt x="106184" y="12729"/>
                  </a:cubicBezTo>
                  <a:cubicBezTo>
                    <a:pt x="104619" y="14364"/>
                    <a:pt x="103701" y="16791"/>
                    <a:pt x="103367" y="18989"/>
                  </a:cubicBezTo>
                  <a:cubicBezTo>
                    <a:pt x="103033" y="21187"/>
                    <a:pt x="103206" y="23797"/>
                    <a:pt x="104180" y="25918"/>
                  </a:cubicBezTo>
                  <a:cubicBezTo>
                    <a:pt x="105154" y="28040"/>
                    <a:pt x="106981" y="30525"/>
                    <a:pt x="109210" y="31718"/>
                  </a:cubicBezTo>
                  <a:cubicBezTo>
                    <a:pt x="111440" y="32911"/>
                    <a:pt x="114949" y="33087"/>
                    <a:pt x="117557" y="33074"/>
                  </a:cubicBezTo>
                  <a:cubicBezTo>
                    <a:pt x="120165" y="33061"/>
                    <a:pt x="122651" y="32490"/>
                    <a:pt x="124859" y="31638"/>
                  </a:cubicBezTo>
                  <a:cubicBezTo>
                    <a:pt x="127067" y="30786"/>
                    <a:pt x="128338" y="30243"/>
                    <a:pt x="130807" y="27961"/>
                  </a:cubicBezTo>
                  <a:cubicBezTo>
                    <a:pt x="133277" y="25679"/>
                    <a:pt x="136476" y="22605"/>
                    <a:pt x="139676" y="17945"/>
                  </a:cubicBezTo>
                  <a:cubicBezTo>
                    <a:pt x="142876" y="13285"/>
                    <a:pt x="148284" y="2991"/>
                    <a:pt x="150005" y="0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8" name="Google Shape;318;p23"/>
            <p:cNvSpPr/>
            <p:nvPr/>
          </p:nvSpPr>
          <p:spPr>
            <a:xfrm>
              <a:off x="854792" y="3609013"/>
              <a:ext cx="1801022" cy="507270"/>
            </a:xfrm>
            <a:custGeom>
              <a:avLst/>
              <a:gdLst/>
              <a:ahLst/>
              <a:cxnLst/>
              <a:rect l="l" t="t" r="r" b="b"/>
              <a:pathLst>
                <a:path w="10918" h="3075" extrusionOk="0">
                  <a:moveTo>
                    <a:pt x="10663" y="1"/>
                  </a:moveTo>
                  <a:cubicBezTo>
                    <a:pt x="10650" y="1"/>
                    <a:pt x="10636" y="1"/>
                    <a:pt x="10622" y="3"/>
                  </a:cubicBezTo>
                  <a:cubicBezTo>
                    <a:pt x="8717" y="146"/>
                    <a:pt x="7169" y="694"/>
                    <a:pt x="5669" y="1432"/>
                  </a:cubicBezTo>
                  <a:cubicBezTo>
                    <a:pt x="4002" y="2241"/>
                    <a:pt x="2358" y="2789"/>
                    <a:pt x="215" y="2861"/>
                  </a:cubicBezTo>
                  <a:cubicBezTo>
                    <a:pt x="1" y="2861"/>
                    <a:pt x="1" y="3075"/>
                    <a:pt x="215" y="3075"/>
                  </a:cubicBezTo>
                  <a:cubicBezTo>
                    <a:pt x="2120" y="3004"/>
                    <a:pt x="3716" y="2599"/>
                    <a:pt x="5264" y="1884"/>
                  </a:cubicBezTo>
                  <a:cubicBezTo>
                    <a:pt x="7002" y="1075"/>
                    <a:pt x="8550" y="384"/>
                    <a:pt x="10717" y="170"/>
                  </a:cubicBezTo>
                  <a:cubicBezTo>
                    <a:pt x="10917" y="147"/>
                    <a:pt x="10848" y="1"/>
                    <a:pt x="10663" y="1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23"/>
          <p:cNvSpPr txBox="1"/>
          <p:nvPr/>
        </p:nvSpPr>
        <p:spPr>
          <a:xfrm>
            <a:off x="3586995" y="5787911"/>
            <a:ext cx="484000" cy="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b="1" kern="0" dirty="0">
                <a:solidFill>
                  <a:srgbClr val="00908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4000" b="1" kern="0" dirty="0">
              <a:solidFill>
                <a:srgbClr val="00908E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4" name="Google Shape;321;p23">
            <a:extLst>
              <a:ext uri="{FF2B5EF4-FFF2-40B4-BE49-F238E27FC236}">
                <a16:creationId xmlns:a16="http://schemas.microsoft.com/office/drawing/2014/main" id="{CF68A064-4CBD-4182-BFBF-7C4446669630}"/>
              </a:ext>
            </a:extLst>
          </p:cNvPr>
          <p:cNvSpPr txBox="1"/>
          <p:nvPr/>
        </p:nvSpPr>
        <p:spPr>
          <a:xfrm>
            <a:off x="4313040" y="3971208"/>
            <a:ext cx="484000" cy="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b="1" kern="0" dirty="0">
                <a:solidFill>
                  <a:srgbClr val="00908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4000" b="1" kern="0" dirty="0">
              <a:solidFill>
                <a:srgbClr val="00908E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" name="Google Shape;322;p23">
            <a:extLst>
              <a:ext uri="{FF2B5EF4-FFF2-40B4-BE49-F238E27FC236}">
                <a16:creationId xmlns:a16="http://schemas.microsoft.com/office/drawing/2014/main" id="{33C1C687-B4AE-48EF-92D0-1A0F76A2EC2E}"/>
              </a:ext>
            </a:extLst>
          </p:cNvPr>
          <p:cNvSpPr txBox="1"/>
          <p:nvPr/>
        </p:nvSpPr>
        <p:spPr>
          <a:xfrm>
            <a:off x="6320288" y="3489209"/>
            <a:ext cx="484000" cy="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b="1" kern="0" dirty="0">
                <a:solidFill>
                  <a:srgbClr val="00908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4000" b="1" kern="0" dirty="0">
              <a:solidFill>
                <a:srgbClr val="00908E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" name="Google Shape;323;p23">
            <a:extLst>
              <a:ext uri="{FF2B5EF4-FFF2-40B4-BE49-F238E27FC236}">
                <a16:creationId xmlns:a16="http://schemas.microsoft.com/office/drawing/2014/main" id="{0F3454A4-FC05-4C05-9D91-1A64D86758BC}"/>
              </a:ext>
            </a:extLst>
          </p:cNvPr>
          <p:cNvSpPr txBox="1"/>
          <p:nvPr/>
        </p:nvSpPr>
        <p:spPr>
          <a:xfrm>
            <a:off x="7250936" y="1836012"/>
            <a:ext cx="487600" cy="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en" sz="4000" b="1" kern="0" dirty="0">
                <a:solidFill>
                  <a:srgbClr val="00908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4000" b="1" kern="0" dirty="0">
              <a:solidFill>
                <a:srgbClr val="00908E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038D137-9E0D-40DE-B324-F96BD03BA8BA}"/>
              </a:ext>
            </a:extLst>
          </p:cNvPr>
          <p:cNvSpPr/>
          <p:nvPr/>
        </p:nvSpPr>
        <p:spPr>
          <a:xfrm>
            <a:off x="857333" y="98798"/>
            <a:ext cx="10925909" cy="4881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nghị</a:t>
            </a: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tượng</a:t>
            </a: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đời</a:t>
            </a:r>
            <a:r>
              <a:rPr lang="en-US" sz="29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endParaRPr lang="en-US" sz="2933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91ABBC-20E6-4A14-9745-DCD8C83BC22F}"/>
              </a:ext>
            </a:extLst>
          </p:cNvPr>
          <p:cNvSpPr txBox="1"/>
          <p:nvPr/>
        </p:nvSpPr>
        <p:spPr>
          <a:xfrm>
            <a:off x="4604652" y="5714441"/>
            <a:ext cx="1547817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</a:pPr>
            <a:r>
              <a:rPr lang="pt-BR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</a:t>
            </a:r>
            <a:endParaRPr lang="en-US" sz="3200" b="1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D4B707-C610-4FFD-9630-31DE0EED8EE5}"/>
              </a:ext>
            </a:extLst>
          </p:cNvPr>
          <p:cNvSpPr txBox="1"/>
          <p:nvPr/>
        </p:nvSpPr>
        <p:spPr>
          <a:xfrm>
            <a:off x="5459789" y="4305034"/>
            <a:ext cx="1547817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</a:pPr>
            <a:r>
              <a:rPr lang="pt-BR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</a:t>
            </a:r>
            <a:endParaRPr lang="en-US" sz="3200" b="1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AF781D-A073-4812-9C8A-09E46674E316}"/>
              </a:ext>
            </a:extLst>
          </p:cNvPr>
          <p:cNvSpPr txBox="1"/>
          <p:nvPr/>
        </p:nvSpPr>
        <p:spPr>
          <a:xfrm>
            <a:off x="7215166" y="3317826"/>
            <a:ext cx="1547817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</a:pPr>
            <a:r>
              <a:rPr lang="pt-BR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</a:t>
            </a:r>
            <a:endParaRPr lang="en-US" sz="3200" b="1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293F9C-F956-4555-8894-53D08B75EDB8}"/>
              </a:ext>
            </a:extLst>
          </p:cNvPr>
          <p:cNvSpPr txBox="1"/>
          <p:nvPr/>
        </p:nvSpPr>
        <p:spPr>
          <a:xfrm>
            <a:off x="8310386" y="2192742"/>
            <a:ext cx="1547817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</a:pPr>
            <a:r>
              <a:rPr lang="pt-BR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</a:t>
            </a:r>
            <a:endParaRPr lang="en-US" sz="3200" b="1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CBA325-B0F5-4783-B2F5-5F9219AFC4E3}"/>
              </a:ext>
            </a:extLst>
          </p:cNvPr>
          <p:cNvSpPr txBox="1"/>
          <p:nvPr/>
        </p:nvSpPr>
        <p:spPr>
          <a:xfrm>
            <a:off x="4459211" y="5629476"/>
            <a:ext cx="4017139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</a:pPr>
            <a:r>
              <a:rPr lang="pt-BR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Chuẩn bị</a:t>
            </a:r>
            <a:endParaRPr lang="en-US" sz="3200" b="1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058174-25C2-4496-BBAE-8583A9407599}"/>
              </a:ext>
            </a:extLst>
          </p:cNvPr>
          <p:cNvSpPr txBox="1"/>
          <p:nvPr/>
        </p:nvSpPr>
        <p:spPr>
          <a:xfrm>
            <a:off x="5152214" y="4220069"/>
            <a:ext cx="5651229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</a:pPr>
            <a:r>
              <a:rPr lang="pt-BR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ý</a:t>
            </a:r>
            <a:r>
              <a:rPr lang="en-US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 lập dàn ý</a:t>
            </a:r>
            <a:endParaRPr lang="en-US" sz="3200" b="1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5FB528-12CD-4746-8E35-7C14BAA7C1A6}"/>
              </a:ext>
            </a:extLst>
          </p:cNvPr>
          <p:cNvSpPr txBox="1"/>
          <p:nvPr/>
        </p:nvSpPr>
        <p:spPr>
          <a:xfrm>
            <a:off x="8089200" y="2140458"/>
            <a:ext cx="381789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  <a:cs typeface="Arial"/>
                <a:sym typeface="Arial"/>
              </a:rPr>
              <a:t>Kiểm tra, chỉnh sửa</a:t>
            </a:r>
            <a:endParaRPr lang="en-US" sz="3200" b="1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E7197E-5DCB-4799-BFB0-F09DC3AEEC4A}"/>
              </a:ext>
            </a:extLst>
          </p:cNvPr>
          <p:cNvSpPr txBox="1"/>
          <p:nvPr/>
        </p:nvSpPr>
        <p:spPr>
          <a:xfrm>
            <a:off x="7071941" y="3258689"/>
            <a:ext cx="280881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</a:pPr>
            <a:r>
              <a:rPr lang="pt-BR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en-US" sz="3200" b="1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图片 10">
            <a:extLst>
              <a:ext uri="{FF2B5EF4-FFF2-40B4-BE49-F238E27FC236}">
                <a16:creationId xmlns:a16="http://schemas.microsoft.com/office/drawing/2014/main" id="{79005F2C-1066-0D77-7E0A-AB4B6B1A4D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165" b="39679"/>
          <a:stretch/>
        </p:blipFill>
        <p:spPr>
          <a:xfrm rot="3502211" flipH="1">
            <a:off x="-537215" y="127606"/>
            <a:ext cx="2902996" cy="3269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5570" y="68796"/>
            <a:ext cx="285680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THỰC HÀNH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1888" y="616895"/>
            <a:ext cx="3743291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Bước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1: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Chuẩn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bị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3534" y="1105814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400" kern="0">
                <a:solidFill>
                  <a:srgbClr val="043B3B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n-US" sz="2400" kern="0">
              <a:solidFill>
                <a:srgbClr val="043B3B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40375"/>
              </p:ext>
            </p:extLst>
          </p:nvPr>
        </p:nvGraphicFramePr>
        <p:xfrm>
          <a:off x="154153" y="1354467"/>
          <a:ext cx="11827641" cy="4754965"/>
        </p:xfrm>
        <a:graphic>
          <a:graphicData uri="http://schemas.openxmlformats.org/drawingml/2006/table">
            <a:tbl>
              <a:tblPr/>
              <a:tblGrid>
                <a:gridCol w="11827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4965">
                <a:tc>
                  <a:txBody>
                    <a:bodyPr/>
                    <a:lstStyle/>
                    <a:p>
                      <a:r>
                        <a:rPr lang="en-US" sz="1867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Đọc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kĩ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tìm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hiểu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trước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viết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chính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kiểu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bài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viết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phạm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vi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bằng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chứng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cần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huy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Tìm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hiểu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nghĩa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từ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háo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danh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“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bệnh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thành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tích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Đọc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sách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báo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tìm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bằng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chứng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tượng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háo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danh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“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bệnh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thành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tích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Ghi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chép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lại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liên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đến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tượng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nêu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ra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kể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cả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tranh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ảnh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bảng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biểu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sơ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đồ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,…(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nếu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).</a:t>
                      </a:r>
                    </a:p>
                    <a:p>
                      <a:r>
                        <a:rPr lang="vi-VN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Xác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định</a:t>
                      </a:r>
                      <a:r>
                        <a:rPr lang="vi-VN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yêu c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ầ</a:t>
                      </a:r>
                      <a:r>
                        <a:rPr lang="vi-VN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u đ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ể</a:t>
                      </a:r>
                      <a:r>
                        <a:rPr lang="vi-VN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xem lại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định</a:t>
                      </a:r>
                      <a:r>
                        <a:rPr lang="vi-VN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hướng vi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ế</a:t>
                      </a:r>
                      <a:r>
                        <a:rPr lang="vi-VN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 bài văn nghị luận v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ề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đời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3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63534" y="1105814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400" kern="0">
                <a:solidFill>
                  <a:srgbClr val="043B3B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n-US" sz="2400" kern="0">
              <a:solidFill>
                <a:srgbClr val="043B3B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EA09B0D5-7BC2-5E18-BFFC-26BCC8731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165" b="39679"/>
          <a:stretch/>
        </p:blipFill>
        <p:spPr>
          <a:xfrm rot="3502211" flipH="1">
            <a:off x="-278292" y="-292668"/>
            <a:ext cx="1759959" cy="19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6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74" y="0"/>
            <a:ext cx="285680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THỰC HÀNH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3720" y="352392"/>
            <a:ext cx="8154027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1917" marR="243834" indent="609585" algn="ctr" defTabSz="1219170">
              <a:lnSpc>
                <a:spcPct val="115000"/>
              </a:lnSpc>
            </a:pPr>
            <a:r>
              <a:rPr lang="en-US" sz="3733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PHIẾU HỌC TẬP 01: </a:t>
            </a: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Phiếu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tìm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</a:t>
            </a:r>
            <a:endParaRPr lang="en-US" sz="3733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77268"/>
              </p:ext>
            </p:extLst>
          </p:nvPr>
        </p:nvGraphicFramePr>
        <p:xfrm>
          <a:off x="94357" y="1327496"/>
          <a:ext cx="11543786" cy="5548538"/>
        </p:xfrm>
        <a:graphic>
          <a:graphicData uri="http://schemas.openxmlformats.org/drawingml/2006/table">
            <a:tbl>
              <a:tblPr firstRow="1" firstCol="1" bandRow="1"/>
              <a:tblGrid>
                <a:gridCol w="6579901">
                  <a:extLst>
                    <a:ext uri="{9D8B030D-6E8A-4147-A177-3AD203B41FA5}">
                      <a16:colId xmlns:a16="http://schemas.microsoft.com/office/drawing/2014/main" val="2281966316"/>
                    </a:ext>
                  </a:extLst>
                </a:gridCol>
                <a:gridCol w="4963885">
                  <a:extLst>
                    <a:ext uri="{9D8B030D-6E8A-4147-A177-3AD203B41FA5}">
                      <a16:colId xmlns:a16="http://schemas.microsoft.com/office/drawing/2014/main" val="415168075"/>
                    </a:ext>
                  </a:extLst>
                </a:gridCol>
              </a:tblGrid>
              <a:tr h="65412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Định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hướng</a:t>
                      </a:r>
                      <a:endParaRPr lang="en-US" sz="3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348" marR="85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7A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Dự kiến</a:t>
                      </a:r>
                      <a:endParaRPr lang="en-US" sz="3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348" marR="85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80321"/>
                  </a:ext>
                </a:extLst>
              </a:tr>
              <a:tr h="654128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+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i="0" dirty="0"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</a:t>
                      </a:r>
                      <a:endParaRPr lang="en-US" sz="3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348" marR="85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025818"/>
                  </a:ext>
                </a:extLst>
              </a:tr>
              <a:tr h="130825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i="0" dirty="0"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………………………………………</a:t>
                      </a:r>
                      <a:endParaRPr lang="en-US" sz="3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348" marR="85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80953"/>
                  </a:ext>
                </a:extLst>
              </a:tr>
              <a:tr h="130825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i="0" dirty="0"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………………………………………</a:t>
                      </a:r>
                      <a:endParaRPr lang="en-US" sz="3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348" marR="85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39567"/>
                  </a:ext>
                </a:extLst>
              </a:tr>
              <a:tr h="130825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i="0" dirty="0"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91440" marR="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………………………………………</a:t>
                      </a:r>
                      <a:endParaRPr lang="en-US" sz="3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348" marR="85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18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973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3702" y="415899"/>
            <a:ext cx="10938298" cy="6026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Bước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</a:t>
            </a:r>
            <a:r>
              <a:rPr lang="vi-VN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Tìm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 </a:t>
            </a: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và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lập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dàn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</a:t>
            </a:r>
            <a:endParaRPr lang="en-US" sz="3733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r>
              <a:rPr lang="en-US" dirty="0"/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E2AC7E45-0F67-B9C4-4F6A-01BF9E9DF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165" b="39679"/>
          <a:stretch/>
        </p:blipFill>
        <p:spPr>
          <a:xfrm rot="3502211" flipH="1">
            <a:off x="-203342" y="-220731"/>
            <a:ext cx="1759959" cy="19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657" y="230077"/>
            <a:ext cx="11872685" cy="620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 kern="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Bước</a:t>
            </a:r>
            <a:r>
              <a:rPr lang="en-US" sz="3733" b="1" kern="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</a:t>
            </a:r>
            <a:r>
              <a:rPr lang="vi-VN" sz="3733" b="1" kern="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lang="en-US" sz="3733" b="1" kern="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Tìm</a:t>
            </a:r>
            <a:r>
              <a:rPr lang="en-US" sz="3733" b="1" kern="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 </a:t>
            </a:r>
            <a:r>
              <a:rPr lang="en-US" sz="3733" b="1" kern="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và</a:t>
            </a:r>
            <a:r>
              <a:rPr lang="en-US" sz="3733" b="1" kern="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b="1" kern="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lập</a:t>
            </a:r>
            <a:r>
              <a:rPr lang="en-US" sz="3733" b="1" kern="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b="1" kern="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dàn</a:t>
            </a:r>
            <a:r>
              <a:rPr lang="en-US" sz="3733" b="1" kern="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</a:t>
            </a:r>
            <a:endParaRPr lang="en-US" sz="3733" kern="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 kern="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lang="en-US" sz="3733" b="1" kern="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Tìm</a:t>
            </a:r>
            <a:r>
              <a:rPr lang="en-US" sz="3733" b="1" kern="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</a:t>
            </a:r>
            <a:endParaRPr lang="en-US" sz="3733" kern="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kern="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Tìm</a:t>
            </a:r>
            <a:r>
              <a:rPr lang="en-US" sz="3733" kern="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 </a:t>
            </a:r>
            <a:r>
              <a:rPr lang="en-US" sz="3733" kern="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bằng</a:t>
            </a:r>
            <a:r>
              <a:rPr lang="en-US" sz="3733" kern="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kern="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cách</a:t>
            </a:r>
            <a:r>
              <a:rPr lang="en-US" sz="3733" kern="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kern="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trả</a:t>
            </a:r>
            <a:r>
              <a:rPr lang="en-US" sz="3733" kern="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kern="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lời</a:t>
            </a:r>
            <a:r>
              <a:rPr lang="en-US" sz="3733" kern="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kern="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lang="en-US" sz="3733" kern="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kern="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câu</a:t>
            </a:r>
            <a:r>
              <a:rPr lang="en-US" sz="3733" kern="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kern="6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hỏi</a:t>
            </a:r>
            <a:r>
              <a:rPr lang="en-US" sz="3733" kern="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</a:t>
            </a:r>
            <a:endParaRPr lang="en-US" sz="3733" kern="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lvl="0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lvl="0"/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 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  <a:p>
            <a:pPr lvl="0"/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73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7411"/>
            <a:ext cx="11872685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spcBef>
                <a:spcPts val="80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Bước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lập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dàn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 defTabSz="1219170">
              <a:spcBef>
                <a:spcPts val="80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Tìm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 defTabSz="1219170">
              <a:spcBef>
                <a:spcPts val="800"/>
              </a:spcBef>
              <a:spcAft>
                <a:spcPts val="800"/>
              </a:spcAft>
            </a:pP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Tìm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bằng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cách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trả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câu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hỏi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lvl="0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6904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657" y="268807"/>
            <a:ext cx="1187268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 -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61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141" y="229315"/>
            <a:ext cx="285680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THỰC HÀNH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115" y="679780"/>
            <a:ext cx="11872685" cy="329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Bước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</a:t>
            </a:r>
            <a:r>
              <a:rPr lang="vi-VN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Tìm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 </a:t>
            </a: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và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lập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dàn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ý</a:t>
            </a:r>
            <a:endParaRPr lang="en-US" sz="3733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endParaRPr lang="en-US" sz="3733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algn="just" defTabSz="121917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endParaRPr lang="en-US" sz="3733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algn="just" defTabSz="121917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endParaRPr lang="en-US" sz="3733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565" y="1298412"/>
            <a:ext cx="2803973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</a:pPr>
            <a:r>
              <a:rPr lang="en-US" sz="3733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7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</a:t>
            </a:r>
            <a:r>
              <a:rPr lang="en-US" sz="3733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dàn</a:t>
            </a:r>
            <a:r>
              <a:rPr lang="en-US" sz="3733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ý</a:t>
            </a:r>
            <a:endParaRPr lang="en-US" sz="3733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413" y="2082215"/>
            <a:ext cx="11075400" cy="175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15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PHIẾU HỌC TẬP 02: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chứng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: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lnSpc>
                <a:spcPct val="115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    </a:t>
            </a:r>
            <a:endParaRPr lang="en-US" sz="320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229869"/>
              </p:ext>
            </p:extLst>
          </p:nvPr>
        </p:nvGraphicFramePr>
        <p:xfrm>
          <a:off x="117115" y="3537053"/>
          <a:ext cx="11929742" cy="2772664"/>
        </p:xfrm>
        <a:graphic>
          <a:graphicData uri="http://schemas.openxmlformats.org/drawingml/2006/table">
            <a:tbl>
              <a:tblPr firstRow="1" firstCol="1" bandRow="1"/>
              <a:tblGrid>
                <a:gridCol w="1207265">
                  <a:extLst>
                    <a:ext uri="{9D8B030D-6E8A-4147-A177-3AD203B41FA5}">
                      <a16:colId xmlns:a16="http://schemas.microsoft.com/office/drawing/2014/main" val="645286893"/>
                    </a:ext>
                  </a:extLst>
                </a:gridCol>
                <a:gridCol w="4699048">
                  <a:extLst>
                    <a:ext uri="{9D8B030D-6E8A-4147-A177-3AD203B41FA5}">
                      <a16:colId xmlns:a16="http://schemas.microsoft.com/office/drawing/2014/main" val="224644905"/>
                    </a:ext>
                  </a:extLst>
                </a:gridCol>
                <a:gridCol w="6023429">
                  <a:extLst>
                    <a:ext uri="{9D8B030D-6E8A-4147-A177-3AD203B41FA5}">
                      <a16:colId xmlns:a16="http://schemas.microsoft.com/office/drawing/2014/main" val="616366597"/>
                    </a:ext>
                  </a:extLst>
                </a:gridCol>
              </a:tblGrid>
              <a:tr h="6878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4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dirty="0" err="1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4300" dirty="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300" dirty="0" err="1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4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4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97201"/>
                  </a:ext>
                </a:extLst>
              </a:tr>
              <a:tr h="6878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182675"/>
                  </a:ext>
                </a:extLst>
              </a:tr>
              <a:tr h="6878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42052"/>
                  </a:ext>
                </a:extLst>
              </a:tr>
              <a:tr h="6878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280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45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6436" y="-18637"/>
            <a:ext cx="285680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THỰC HÀNH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0387" y="1082943"/>
            <a:ext cx="9363456" cy="978752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solidFill>
            <a:srgbClr val="A5A5A5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0" vert="horz" wrap="square" lIns="205723" tIns="205723" rIns="2417623" bIns="205723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ở</a:t>
            </a:r>
            <a:r>
              <a:rPr lang="vi-VN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bài</a:t>
            </a:r>
            <a:r>
              <a:rPr lang="vi-V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Nêu v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</a:t>
            </a:r>
            <a:r>
              <a:rPr lang="vi-V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đề cần bàn luận.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429" y="346640"/>
            <a:ext cx="2803973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</a:pPr>
            <a:r>
              <a:rPr lang="en-US" sz="3733" b="1" kern="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733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</a:t>
            </a:r>
            <a:r>
              <a:rPr lang="en-US" sz="3733" b="1" kern="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dàn</a:t>
            </a:r>
            <a:r>
              <a:rPr lang="en-US" sz="3733" b="1" kern="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ý</a:t>
            </a:r>
            <a:endParaRPr lang="en-US" sz="3733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49468" y="2700139"/>
            <a:ext cx="10528491" cy="1652400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solidFill>
            <a:srgbClr val="A5A5A5">
              <a:hueOff val="1355300"/>
              <a:satOff val="50000"/>
              <a:lumOff val="-7353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0" vert="horz" wrap="square" lIns="205723" tIns="205723" rIns="2427377" bIns="205723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3733" dirty="0">
              <a:solidFill>
                <a:prstClr val="white"/>
              </a:solidFill>
              <a:latin typeface="Calibri Light" panose="020F0302020204030204"/>
              <a:cs typeface="Arial"/>
              <a:sym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49451" y="5004961"/>
            <a:ext cx="10148342" cy="1654477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0" vert="horz" wrap="square" lIns="205723" tIns="205723" rIns="2427377" bIns="205723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3733" dirty="0">
              <a:solidFill>
                <a:prstClr val="white"/>
              </a:solidFill>
              <a:latin typeface="Calibri Light" panose="020F0302020204030204"/>
              <a:cs typeface="Arial"/>
              <a:sym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709275" y="1702396"/>
            <a:ext cx="1610240" cy="982047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A5A5A5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377952" tIns="60960" rIns="377952" bIns="409651" numCol="1" spcCol="1270" anchor="ctr" anchorCtr="0">
            <a:noAutofit/>
          </a:bodyPr>
          <a:lstStyle/>
          <a:p>
            <a:pPr algn="ctr" defTabSz="21335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48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646688" y="4105064"/>
            <a:ext cx="1610240" cy="982047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ln w="12700" cap="flat" cmpd="sng" algn="ctr">
            <a:solidFill>
              <a:srgbClr val="A5A5A5">
                <a:tint val="40000"/>
                <a:alpha val="90000"/>
                <a:hueOff val="2029141"/>
                <a:satOff val="100000"/>
                <a:lumOff val="1779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377952" tIns="60960" rIns="377952" bIns="409651" numCol="1" spcCol="1270" anchor="ctr" anchorCtr="0">
            <a:noAutofit/>
          </a:bodyPr>
          <a:lstStyle/>
          <a:p>
            <a:pPr algn="ctr" defTabSz="21335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48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3466" y="2761840"/>
            <a:ext cx="10148342" cy="211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lang="vi-VN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sym typeface="Arial"/>
              </a:rPr>
              <a:t>Thân bài</a:t>
            </a:r>
            <a:r>
              <a:rPr lang="vi-VN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sym typeface="Arial"/>
              </a:rPr>
              <a:t>: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Lần lượt trình bày ý kiến  theo một tr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ì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nh tự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để làm sáng tỏ vấn đề đã nêu ở mở bài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49451" y="2862648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400" kern="0">
                <a:solidFill>
                  <a:srgbClr val="043B3B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n-US" sz="2400" kern="0">
              <a:solidFill>
                <a:srgbClr val="043B3B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2413" y="5311031"/>
            <a:ext cx="9225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học cho thế hệ trẻ ngày nay.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204703"/>
            <a:ext cx="285680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THỰC HÀNH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49451" y="2862648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400" kern="0">
                <a:solidFill>
                  <a:srgbClr val="043B3B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n-US" sz="2400" kern="0">
              <a:solidFill>
                <a:srgbClr val="043B3B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793" y="752802"/>
            <a:ext cx="11707318" cy="5693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</a:pPr>
            <a:r>
              <a:rPr lang="en-US" sz="3733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3733" b="1" kern="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3</a:t>
            </a:r>
            <a:r>
              <a:rPr lang="vi-VN" sz="3733" b="1" kern="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Viết bài</a:t>
            </a:r>
            <a:endParaRPr lang="en-US" sz="3733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Khi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11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52937" y="269767"/>
            <a:ext cx="9270355" cy="1219200"/>
          </a:xfrm>
          <a:prstGeom prst="roundRect">
            <a:avLst/>
          </a:prstGeom>
          <a:solidFill>
            <a:srgbClr val="BBE0E3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4: HÀI KỊCH VÀ TRUYỆN CƯỜI</a:t>
            </a:r>
            <a:endParaRPr lang="en-US" sz="32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761999" y="1488967"/>
            <a:ext cx="11260111" cy="4986784"/>
          </a:xfrm>
          <a:prstGeom prst="horizontalScroll">
            <a:avLst/>
          </a:prstGeom>
          <a:solidFill>
            <a:srgbClr val="BBE0E3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VIẾT: NGHỊ LUẬN VỀ MỘT VẤN ĐỀ CỦA ĐỜI SỐNG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6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4852" y="781317"/>
          <a:ext cx="11347554" cy="6076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968">
                  <a:extLst>
                    <a:ext uri="{9D8B030D-6E8A-4147-A177-3AD203B41FA5}">
                      <a16:colId xmlns:a16="http://schemas.microsoft.com/office/drawing/2014/main" val="3873419491"/>
                    </a:ext>
                  </a:extLst>
                </a:gridCol>
                <a:gridCol w="9032586">
                  <a:extLst>
                    <a:ext uri="{9D8B030D-6E8A-4147-A177-3AD203B41FA5}">
                      <a16:colId xmlns:a16="http://schemas.microsoft.com/office/drawing/2014/main" val="2757185316"/>
                    </a:ext>
                  </a:extLst>
                </a:gridCol>
              </a:tblGrid>
              <a:tr h="8161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06339"/>
                  </a:ext>
                </a:extLst>
              </a:tr>
              <a:tr h="5104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187906"/>
                  </a:ext>
                </a:extLst>
              </a:tr>
              <a:tr h="60036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524218"/>
                  </a:ext>
                </a:extLst>
              </a:tr>
              <a:tr h="66642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32320"/>
                  </a:ext>
                </a:extLst>
              </a:tr>
              <a:tr h="93075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+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+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33752"/>
                  </a:ext>
                </a:extLst>
              </a:tr>
              <a:tr h="93075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(SVHT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(SVHT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64885"/>
                  </a:ext>
                </a:extLst>
              </a:tr>
              <a:tr h="99842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+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SVHT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+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(SVHT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76703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018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79C554-3B2C-20DD-FD99-8CFBC0CE74A7}"/>
              </a:ext>
            </a:extLst>
          </p:cNvPr>
          <p:cNvSpPr txBox="1"/>
          <p:nvPr/>
        </p:nvSpPr>
        <p:spPr>
          <a:xfrm>
            <a:off x="619593" y="0"/>
            <a:ext cx="11347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 một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tượng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đời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83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2;p8">
            <a:extLst>
              <a:ext uri="{FF2B5EF4-FFF2-40B4-BE49-F238E27FC236}">
                <a16:creationId xmlns:a16="http://schemas.microsoft.com/office/drawing/2014/main" id="{66FCD465-23D1-4A9C-B010-DDEA67445128}"/>
              </a:ext>
            </a:extLst>
          </p:cNvPr>
          <p:cNvSpPr/>
          <p:nvPr/>
        </p:nvSpPr>
        <p:spPr>
          <a:xfrm rot="16875771">
            <a:off x="-170174" y="-313926"/>
            <a:ext cx="1603284" cy="1619291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3424201"/>
            <a:ext cx="4411300" cy="343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4;p8">
            <a:extLst>
              <a:ext uri="{FF2B5EF4-FFF2-40B4-BE49-F238E27FC236}">
                <a16:creationId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7733" y="0"/>
            <a:ext cx="3214267" cy="45381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2;p8">
            <a:extLst>
              <a:ext uri="{FF2B5EF4-FFF2-40B4-BE49-F238E27FC236}">
                <a16:creationId xmlns:a16="http://schemas.microsoft.com/office/drawing/2014/main" id="{BE9E7CC0-E9AC-463D-8480-1712D51EEA40}"/>
              </a:ext>
            </a:extLst>
          </p:cNvPr>
          <p:cNvSpPr/>
          <p:nvPr/>
        </p:nvSpPr>
        <p:spPr>
          <a:xfrm rot="6666399">
            <a:off x="11030429" y="5705188"/>
            <a:ext cx="1603284" cy="1619291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E8506-1FFB-4AFA-80B7-2CEE69091D2A}"/>
              </a:ext>
            </a:extLst>
          </p:cNvPr>
          <p:cNvSpPr txBox="1"/>
          <p:nvPr/>
        </p:nvSpPr>
        <p:spPr>
          <a:xfrm>
            <a:off x="1956424" y="911995"/>
            <a:ext cx="5863272" cy="6317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</a:pPr>
            <a:r>
              <a:rPr lang="pt-BR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 4: </a:t>
            </a:r>
            <a:r>
              <a:rPr lang="vi-VN" sz="32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MS Mincho"/>
                <a:cs typeface="Arial"/>
                <a:sym typeface="Arial"/>
              </a:rPr>
              <a:t>Kiểm tra, chỉnh sửa </a:t>
            </a:r>
            <a:endParaRPr lang="en-US" sz="3200" b="1" kern="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31A5FC-576B-45F4-96F1-DE80B997E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1353800" y="6019800"/>
            <a:ext cx="838200" cy="838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63065" y="140278"/>
            <a:ext cx="285680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THỰC HÀNH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63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37675"/>
              </p:ext>
            </p:extLst>
          </p:nvPr>
        </p:nvGraphicFramePr>
        <p:xfrm>
          <a:off x="112109" y="173763"/>
          <a:ext cx="11967781" cy="6510473"/>
        </p:xfrm>
        <a:graphic>
          <a:graphicData uri="http://schemas.openxmlformats.org/drawingml/2006/table">
            <a:tbl>
              <a:tblPr/>
              <a:tblGrid>
                <a:gridCol w="199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877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vi-VN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 diện kiểm tra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" marR="594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9548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vi-VN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 hỏi kiểm tra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C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185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" marR="59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DA9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Mở bài: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 giới thiệu khái quát 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đề cần bàn luận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54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 bài: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4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u="none" strike="noStrike" kern="120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none" strike="noStrike" kern="1200" spc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iải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làm sáng tỏ vấn đề đã nêu ở mở bài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133350" algn="l"/>
                        </a:tabLst>
                      </a:pPr>
                      <a:r>
                        <a:rPr lang="en-US" sz="240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lang="en-US" sz="240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vi-VN" sz="24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giàu sức thuyết phục không?</a:t>
                      </a:r>
                      <a:endParaRPr lang="en-US" sz="24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133350" algn="l"/>
                        </a:tabLst>
                      </a:pPr>
                      <a:r>
                        <a:rPr lang="vi-VN" sz="24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 kết hợp được các phương thức biểu đạt khác trong khi viết hay chưa?</a:t>
                      </a:r>
                      <a:endParaRPr lang="en-US" sz="24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133350" algn="l"/>
                        </a:tabLst>
                      </a:pPr>
                      <a:r>
                        <a:rPr lang="vi-VN" sz="24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 nêu được những suy nghĩ và cảm xúc sâu sắc không?</a:t>
                      </a:r>
                      <a:endParaRPr lang="en-US" sz="24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 bài: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bài học cho thế hệ trẻ ngày nay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" marR="594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" marR="59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DA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128905" algn="l"/>
                        </a:tabLst>
                      </a:pPr>
                      <a:r>
                        <a:rPr lang="vi-VN" sz="24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 viết đã có đủ ba phần chưa? </a:t>
                      </a:r>
                      <a:endParaRPr lang="en-US" sz="24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-"/>
                        <a:tabLst>
                          <a:tab pos="128905" algn="l"/>
                        </a:tabLst>
                      </a:pPr>
                      <a:r>
                        <a:rPr lang="vi-VN" sz="24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 viết đã đủ ý chưa? Các ý có phù hợp với vấn đề nghị luận và luận điểm không? Có những ý nào trùng lặp nhau không?</a:t>
                      </a:r>
                      <a:endParaRPr lang="en-US" sz="24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03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 viết có mắc lỗi dùng từ, đặt câu, chính tả,... không?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" marR="59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indent="12700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 giá chung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" marR="594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4E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6D91A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 viết đáp ứng yèu c</a:t>
                      </a:r>
                      <a:r>
                        <a:rPr lang="en-US" sz="2400" dirty="0" err="1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ầu</a:t>
                      </a:r>
                      <a:r>
                        <a:rPr lang="en-US" sz="2400" baseline="0" dirty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400" dirty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đạt mức độ nào?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03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372D1B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 thấy hứng thú hoặc khó khăn nhất khi thực hiện phần nào trong tiến trình thực hành viết?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" marR="59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E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66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11701517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lvl="1" algn="just" defTabSz="1219170">
              <a:spcAft>
                <a:spcPts val="800"/>
              </a:spcAft>
              <a:buClr>
                <a:srgbClr val="000000"/>
              </a:buClr>
              <a:buSzPts val="1100"/>
              <a:tabLst>
                <a:tab pos="887284" algn="l"/>
              </a:tabLst>
            </a:pPr>
            <a:r>
              <a:rPr lang="en-US" sz="3733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lvl="1" algn="just" defTabSz="1219170">
              <a:spcAft>
                <a:spcPts val="800"/>
              </a:spcAft>
              <a:buClr>
                <a:srgbClr val="000000"/>
              </a:buClr>
              <a:buSzPts val="1100"/>
              <a:tabLst>
                <a:tab pos="887284" algn="l"/>
              </a:tabLst>
            </a:pPr>
            <a:endParaRPr lang="en-US" sz="3733" kern="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12067" y="1105814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400" kern="0">
                <a:solidFill>
                  <a:srgbClr val="043B3B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n-US" sz="2400" kern="0">
              <a:solidFill>
                <a:srgbClr val="043B3B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12067" y="1105814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400" kern="0">
                <a:solidFill>
                  <a:srgbClr val="043B3B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n-US" sz="2400" kern="0">
              <a:solidFill>
                <a:srgbClr val="043B3B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11" y="1335690"/>
            <a:ext cx="11911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9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9BA4F37-A4D5-44E4-8CF7-E4DB23195962}"/>
              </a:ext>
            </a:extLst>
          </p:cNvPr>
          <p:cNvSpPr/>
          <p:nvPr/>
        </p:nvSpPr>
        <p:spPr>
          <a:xfrm>
            <a:off x="6063182" y="819747"/>
            <a:ext cx="5731308" cy="5129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533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2533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AE6487-7FA8-4827-87EF-AD678FD3F530}"/>
              </a:ext>
            </a:extLst>
          </p:cNvPr>
          <p:cNvSpPr txBox="1"/>
          <p:nvPr/>
        </p:nvSpPr>
        <p:spPr>
          <a:xfrm>
            <a:off x="4198701" y="111987"/>
            <a:ext cx="3794597" cy="48212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1219170">
              <a:spcAft>
                <a:spcPts val="1600"/>
              </a:spcAft>
              <a:buClr>
                <a:srgbClr val="000000"/>
              </a:buClr>
            </a:pP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Bài</a:t>
            </a:r>
            <a:r>
              <a:rPr lang="en-US" sz="2533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</a:t>
            </a: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tập</a:t>
            </a:r>
            <a:endParaRPr lang="en-US" sz="2533" b="1" kern="0" dirty="0">
              <a:solidFill>
                <a:srgbClr val="FFFF00"/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87CDD-B8DD-49F0-A2E9-D400E18B2566}"/>
              </a:ext>
            </a:extLst>
          </p:cNvPr>
          <p:cNvSpPr txBox="1"/>
          <p:nvPr/>
        </p:nvSpPr>
        <p:spPr>
          <a:xfrm>
            <a:off x="201128" y="1437465"/>
            <a:ext cx="58620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“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(tuyengiao.vn, 24-09-2019).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6874C2-4AAE-4FB4-830E-66097E7F877B}"/>
              </a:ext>
            </a:extLst>
          </p:cNvPr>
          <p:cNvSpPr/>
          <p:nvPr/>
        </p:nvSpPr>
        <p:spPr>
          <a:xfrm>
            <a:off x="75561" y="882910"/>
            <a:ext cx="5665672" cy="5129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533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2533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A26198-9CD4-4FC9-9E15-1570613BDCC3}"/>
              </a:ext>
            </a:extLst>
          </p:cNvPr>
          <p:cNvSpPr txBox="1"/>
          <p:nvPr/>
        </p:nvSpPr>
        <p:spPr>
          <a:xfrm>
            <a:off x="6475751" y="1684673"/>
            <a:ext cx="546434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sang.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”,…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ồ, ồ,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</a:t>
            </a:r>
            <a:endParaRPr lang="en-US" sz="2400" i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83074-E321-4051-918D-C0ED2817B596}"/>
              </a:ext>
            </a:extLst>
          </p:cNvPr>
          <p:cNvSpPr/>
          <p:nvPr/>
        </p:nvSpPr>
        <p:spPr>
          <a:xfrm>
            <a:off x="139118" y="1437465"/>
            <a:ext cx="6061062" cy="5308547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D0FA47-30B8-4C26-9125-079478809A23}"/>
              </a:ext>
            </a:extLst>
          </p:cNvPr>
          <p:cNvSpPr/>
          <p:nvPr/>
        </p:nvSpPr>
        <p:spPr>
          <a:xfrm>
            <a:off x="6475751" y="1479812"/>
            <a:ext cx="5544310" cy="5266200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13A71E-F222-4B7D-9150-801B6CC8567B}"/>
              </a:ext>
            </a:extLst>
          </p:cNvPr>
          <p:cNvCxnSpPr>
            <a:cxnSpLocks/>
            <a:stCxn id="41" idx="2"/>
            <a:endCxn id="27" idx="0"/>
          </p:cNvCxnSpPr>
          <p:nvPr/>
        </p:nvCxnSpPr>
        <p:spPr>
          <a:xfrm flipH="1">
            <a:off x="2908397" y="594107"/>
            <a:ext cx="3187603" cy="2888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31CFB3-9E0C-424C-BFDF-6F2932A51502}"/>
              </a:ext>
            </a:extLst>
          </p:cNvPr>
          <p:cNvCxnSpPr>
            <a:cxnSpLocks/>
            <a:stCxn id="41" idx="2"/>
            <a:endCxn id="28" idx="0"/>
          </p:cNvCxnSpPr>
          <p:nvPr/>
        </p:nvCxnSpPr>
        <p:spPr>
          <a:xfrm>
            <a:off x="6096000" y="594107"/>
            <a:ext cx="2832836" cy="2256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3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 animBg="1"/>
      <p:bldP spid="26" grpId="0"/>
      <p:bldP spid="27" grpId="0" animBg="1"/>
      <p:bldP spid="29" grpId="0"/>
      <p:bldP spid="3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11701517" cy="1631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lvl="1" algn="just" defTabSz="1219170">
              <a:spcAft>
                <a:spcPts val="800"/>
              </a:spcAft>
              <a:buClr>
                <a:srgbClr val="000000"/>
              </a:buClr>
              <a:buSzPts val="1100"/>
              <a:tabLst>
                <a:tab pos="887284" algn="l"/>
              </a:tabLst>
            </a:pPr>
            <a:r>
              <a:rPr lang="en-US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</a:t>
            </a:r>
            <a:r>
              <a:rPr lang="vi-VN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Rèn luyện kĩ năng vi</a:t>
            </a:r>
            <a:r>
              <a:rPr lang="en-US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ế</a:t>
            </a:r>
            <a:r>
              <a:rPr lang="vi-VN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t: Quan hệ gi</a:t>
            </a:r>
            <a:r>
              <a:rPr lang="en-US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ữ</a:t>
            </a:r>
            <a:r>
              <a:rPr lang="vi-VN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 v</a:t>
            </a:r>
            <a:r>
              <a:rPr lang="en-US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</a:t>
            </a:r>
            <a:r>
              <a:rPr lang="vi-VN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d</a:t>
            </a:r>
            <a:r>
              <a:rPr lang="en-US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ề</a:t>
            </a:r>
            <a:r>
              <a:rPr lang="vi-VN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ý ki</a:t>
            </a:r>
            <a:r>
              <a:rPr lang="en-US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ế</a:t>
            </a:r>
            <a:r>
              <a:rPr lang="vi-VN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n, lí lẽ và b</a:t>
            </a:r>
            <a:r>
              <a:rPr lang="en-US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ằ</a:t>
            </a:r>
            <a:r>
              <a:rPr lang="vi-VN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 chứng: câu chuy</a:t>
            </a:r>
            <a:r>
              <a:rPr lang="en-US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ể</a:t>
            </a:r>
            <a:r>
              <a:rPr lang="vi-VN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đoạn trong bài nghị luận</a:t>
            </a:r>
            <a:endParaRPr lang="en-US" sz="3733" kern="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12067" y="1105814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400" kern="0">
                <a:solidFill>
                  <a:srgbClr val="043B3B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n-US" sz="2400" kern="0">
              <a:solidFill>
                <a:srgbClr val="043B3B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12067" y="1105814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400" kern="0">
                <a:solidFill>
                  <a:srgbClr val="043B3B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n-US" sz="2400" kern="0">
              <a:solidFill>
                <a:srgbClr val="043B3B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11" y="1335690"/>
            <a:ext cx="11911724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spcAft>
                <a:spcPts val="800"/>
              </a:spcAft>
              <a:buClr>
                <a:srgbClr val="000000"/>
              </a:buClr>
              <a:buSzPts val="1100"/>
              <a:tabLst>
                <a:tab pos="726422" algn="l"/>
              </a:tabLst>
            </a:pP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 thức</a:t>
            </a:r>
            <a:endParaRPr lang="en-US" sz="32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indent="558786" defTabSz="1219170">
              <a:spcAft>
                <a:spcPts val="400"/>
              </a:spcAft>
              <a:buClr>
                <a:srgbClr val="000000"/>
              </a:buClr>
            </a:pP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ể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có sức thuy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ế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 phục, v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nghị luận đòi hỏi việc trinh bày v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đ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ề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n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ê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 ý ki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ế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n, l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í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ẽ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và b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ằ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 chứng phải gắn bó chặt chẽ với nhau.</a:t>
            </a:r>
            <a:endParaRPr lang="en-US" sz="32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indent="372524" defTabSz="1219170">
              <a:spcAft>
                <a:spcPts val="400"/>
              </a:spcAft>
              <a:buClr>
                <a:srgbClr val="000000"/>
              </a:buClr>
            </a:pP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Vấn 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ề và ý kiến thường nêu khái quát 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ở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phần m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ở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bài; nhi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ề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 v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b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ả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thường nêu v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</a:t>
            </a:r>
            <a:r>
              <a:rPr lang="en-US" sz="3200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ở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nhan </a:t>
            </a:r>
            <a:r>
              <a:rPr lang="en-US" sz="3200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vi-VN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bài viết.</a:t>
            </a:r>
            <a:endParaRPr lang="en-US" sz="32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indent="372524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* Vấn đề và ý kiến 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</a:t>
            </a: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ược làm sáng t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ỏ</a:t>
            </a: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ằ</a:t>
            </a: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 các lí l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ẽ</a:t>
            </a: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và bằng chứng theo cách: n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ê</a:t>
            </a: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 các ý lớn, tập trung làm sáng tỏ cho v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ấ</a:t>
            </a: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</a:t>
            </a:r>
            <a:r>
              <a:rPr lang="en-US" sz="32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ý ki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ế</a:t>
            </a: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n; m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ỗ</a:t>
            </a: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ý lớn là một 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</a:t>
            </a: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oạn v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</a:t>
            </a:r>
            <a:r>
              <a:rPr lang="vi-VN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n.</a:t>
            </a:r>
            <a:endParaRPr lang="en-US" sz="3200" kern="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373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C6AE6487-7FA8-4827-87EF-AD678FD3F530}"/>
              </a:ext>
            </a:extLst>
          </p:cNvPr>
          <p:cNvSpPr txBox="1"/>
          <p:nvPr/>
        </p:nvSpPr>
        <p:spPr>
          <a:xfrm>
            <a:off x="3650366" y="170695"/>
            <a:ext cx="4572001" cy="48212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1219170">
              <a:spcAft>
                <a:spcPts val="1600"/>
              </a:spcAft>
              <a:buClr>
                <a:srgbClr val="000000"/>
              </a:buClr>
            </a:pP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Cách</a:t>
            </a:r>
            <a:r>
              <a:rPr lang="en-US" sz="2533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</a:t>
            </a: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lấy</a:t>
            </a:r>
            <a:r>
              <a:rPr lang="en-US" sz="2533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</a:t>
            </a: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và</a:t>
            </a:r>
            <a:r>
              <a:rPr lang="en-US" sz="2533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</a:t>
            </a: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đưa</a:t>
            </a:r>
            <a:r>
              <a:rPr lang="en-US" sz="2533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</a:t>
            </a: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dẫn</a:t>
            </a:r>
            <a:r>
              <a:rPr lang="en-US" sz="2533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 </a:t>
            </a:r>
            <a:r>
              <a:rPr lang="en-US" sz="2533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chứng</a:t>
            </a:r>
            <a:endParaRPr lang="en-US" sz="2533" b="1" kern="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.VnTime" panose="020B7200000000000000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6404B-6F1E-4C90-8845-F33E6AD9B93D}"/>
              </a:ext>
            </a:extLst>
          </p:cNvPr>
          <p:cNvSpPr txBox="1"/>
          <p:nvPr/>
        </p:nvSpPr>
        <p:spPr>
          <a:xfrm>
            <a:off x="143067" y="893238"/>
            <a:ext cx="3004867" cy="599882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178D5-2E61-4F1B-90CA-05FFC5EA92D4}"/>
              </a:ext>
            </a:extLst>
          </p:cNvPr>
          <p:cNvSpPr txBox="1"/>
          <p:nvPr/>
        </p:nvSpPr>
        <p:spPr>
          <a:xfrm>
            <a:off x="3356872" y="893238"/>
            <a:ext cx="3628545" cy="599882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Giuốc-đanh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ồ, ồ,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thong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5E7ED-3430-48E6-A4C0-ABD2E11CC4DF}"/>
              </a:ext>
            </a:extLst>
          </p:cNvPr>
          <p:cNvSpPr txBox="1"/>
          <p:nvPr/>
        </p:nvSpPr>
        <p:spPr>
          <a:xfrm>
            <a:off x="7239001" y="988153"/>
            <a:ext cx="2024920" cy="584897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600" b="1" kern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EE9844-D518-43EE-82A8-22F774A7E6BB}"/>
              </a:ext>
            </a:extLst>
          </p:cNvPr>
          <p:cNvCxnSpPr>
            <a:cxnSpLocks/>
          </p:cNvCxnSpPr>
          <p:nvPr/>
        </p:nvCxnSpPr>
        <p:spPr>
          <a:xfrm flipH="1">
            <a:off x="1169233" y="455443"/>
            <a:ext cx="2481134" cy="3983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1C2350-6F3C-41AF-8ADA-D5B87EA9F20E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171145" y="652815"/>
            <a:ext cx="527699" cy="24042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C25591-026A-4BAE-9D5C-EFB5C8FCD8FC}"/>
              </a:ext>
            </a:extLst>
          </p:cNvPr>
          <p:cNvCxnSpPr>
            <a:cxnSpLocks/>
            <a:stCxn id="41" idx="2"/>
            <a:endCxn id="9" idx="0"/>
          </p:cNvCxnSpPr>
          <p:nvPr/>
        </p:nvCxnSpPr>
        <p:spPr>
          <a:xfrm>
            <a:off x="5936367" y="652815"/>
            <a:ext cx="2315094" cy="3353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FF8342B-B253-6DDC-E46E-526EBC215DA6}"/>
              </a:ext>
            </a:extLst>
          </p:cNvPr>
          <p:cNvSpPr txBox="1"/>
          <p:nvPr/>
        </p:nvSpPr>
        <p:spPr>
          <a:xfrm>
            <a:off x="9368852" y="773026"/>
            <a:ext cx="2823148" cy="632910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bề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600" b="1" kern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898008-EB4C-6433-9772-75C200DB58E2}"/>
              </a:ext>
            </a:extLst>
          </p:cNvPr>
          <p:cNvCxnSpPr>
            <a:cxnSpLocks/>
          </p:cNvCxnSpPr>
          <p:nvPr/>
        </p:nvCxnSpPr>
        <p:spPr>
          <a:xfrm>
            <a:off x="8222367" y="506033"/>
            <a:ext cx="2639273" cy="2452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10">
            <a:extLst>
              <a:ext uri="{FF2B5EF4-FFF2-40B4-BE49-F238E27FC236}">
                <a16:creationId xmlns:a16="http://schemas.microsoft.com/office/drawing/2014/main" id="{789E137B-DD1F-E3A0-0FE9-9FCF34475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165" b="39679"/>
          <a:stretch/>
        </p:blipFill>
        <p:spPr>
          <a:xfrm rot="3502211" flipH="1">
            <a:off x="-333288" y="-334364"/>
            <a:ext cx="1759959" cy="19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0">
            <a:extLst>
              <a:ext uri="{FF2B5EF4-FFF2-40B4-BE49-F238E27FC236}">
                <a16:creationId xmlns:a16="http://schemas.microsoft.com/office/drawing/2014/main" id="{30161E42-D6B2-47B1-86D3-44F17AA53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165" b="39679"/>
          <a:stretch/>
        </p:blipFill>
        <p:spPr>
          <a:xfrm rot="3502211" flipH="1">
            <a:off x="10159061" y="4914409"/>
            <a:ext cx="2514604" cy="2832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D2814-3549-4082-88EE-8F19B4403644}"/>
              </a:ext>
            </a:extLst>
          </p:cNvPr>
          <p:cNvSpPr txBox="1"/>
          <p:nvPr/>
        </p:nvSpPr>
        <p:spPr>
          <a:xfrm>
            <a:off x="4098116" y="0"/>
            <a:ext cx="3995767" cy="5867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</a:pPr>
            <a:r>
              <a:rPr lang="pt-BR" sz="2933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 bài văn</a:t>
            </a:r>
            <a:endParaRPr lang="en-US" sz="2933" b="1" kern="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C62CD-7FF8-70CC-7129-50423AA6AB6F}"/>
              </a:ext>
            </a:extLst>
          </p:cNvPr>
          <p:cNvSpPr txBox="1"/>
          <p:nvPr/>
        </p:nvSpPr>
        <p:spPr>
          <a:xfrm>
            <a:off x="-19988" y="527397"/>
            <a:ext cx="12231973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9028479-CC0E-F30A-27A2-EA5880529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536700"/>
            <a:ext cx="117474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DBFA26-822E-9F82-8035-4A0A06413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79907"/>
              </p:ext>
            </p:extLst>
          </p:nvPr>
        </p:nvGraphicFramePr>
        <p:xfrm>
          <a:off x="30997" y="1090828"/>
          <a:ext cx="12011185" cy="5446194"/>
        </p:xfrm>
        <a:graphic>
          <a:graphicData uri="http://schemas.openxmlformats.org/drawingml/2006/table">
            <a:tbl>
              <a:tblPr firstRow="1" firstCol="1" bandRow="1"/>
              <a:tblGrid>
                <a:gridCol w="1884429">
                  <a:extLst>
                    <a:ext uri="{9D8B030D-6E8A-4147-A177-3AD203B41FA5}">
                      <a16:colId xmlns:a16="http://schemas.microsoft.com/office/drawing/2014/main" val="3405001814"/>
                    </a:ext>
                  </a:extLst>
                </a:gridCol>
                <a:gridCol w="7912298">
                  <a:extLst>
                    <a:ext uri="{9D8B030D-6E8A-4147-A177-3AD203B41FA5}">
                      <a16:colId xmlns:a16="http://schemas.microsoft.com/office/drawing/2014/main" val="4176751690"/>
                    </a:ext>
                  </a:extLst>
                </a:gridCol>
                <a:gridCol w="1107229">
                  <a:extLst>
                    <a:ext uri="{9D8B030D-6E8A-4147-A177-3AD203B41FA5}">
                      <a16:colId xmlns:a16="http://schemas.microsoft.com/office/drawing/2014/main" val="520604219"/>
                    </a:ext>
                  </a:extLst>
                </a:gridCol>
                <a:gridCol w="1107229">
                  <a:extLst>
                    <a:ext uri="{9D8B030D-6E8A-4147-A177-3AD203B41FA5}">
                      <a16:colId xmlns:a16="http://schemas.microsoft.com/office/drawing/2014/main" val="3878982921"/>
                    </a:ext>
                  </a:extLst>
                </a:gridCol>
              </a:tblGrid>
              <a:tr h="41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59615"/>
                  </a:ext>
                </a:extLst>
              </a:tr>
              <a:tr h="202773">
                <a:tc rowSpan="2"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 mở đầu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53588"/>
                  </a:ext>
                </a:extLst>
              </a:tr>
              <a:tr h="202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49445"/>
                  </a:ext>
                </a:extLst>
              </a:tr>
              <a:tr h="419305">
                <a:tc rowSpan="6"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 thân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37210"/>
                  </a:ext>
                </a:extLst>
              </a:tr>
              <a:tr h="202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03292"/>
                  </a:ext>
                </a:extLst>
              </a:tr>
              <a:tr h="419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857445"/>
                  </a:ext>
                </a:extLst>
              </a:tr>
              <a:tr h="419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743623"/>
                  </a:ext>
                </a:extLst>
              </a:tr>
              <a:tr h="419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143183"/>
                  </a:ext>
                </a:extLst>
              </a:tr>
              <a:tr h="419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26771"/>
                  </a:ext>
                </a:extLst>
              </a:tr>
              <a:tr h="202773">
                <a:tc rowSpan="2"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 kết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60438"/>
                  </a:ext>
                </a:extLst>
              </a:tr>
              <a:tr h="419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90020"/>
                  </a:ext>
                </a:extLst>
              </a:tr>
              <a:tr h="419305">
                <a:tc rowSpan="2"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bày, diễn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363341"/>
                  </a:ext>
                </a:extLst>
              </a:tr>
              <a:tr h="389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396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400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3424201"/>
            <a:ext cx="4411300" cy="343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4;p8">
            <a:extLst>
              <a:ext uri="{FF2B5EF4-FFF2-40B4-BE49-F238E27FC236}">
                <a16:creationId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7733" y="0"/>
            <a:ext cx="3214267" cy="45381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2;p8">
            <a:extLst>
              <a:ext uri="{FF2B5EF4-FFF2-40B4-BE49-F238E27FC236}">
                <a16:creationId xmlns:a16="http://schemas.microsoft.com/office/drawing/2014/main" id="{BE9E7CC0-E9AC-463D-8480-1712D51EEA40}"/>
              </a:ext>
            </a:extLst>
          </p:cNvPr>
          <p:cNvSpPr/>
          <p:nvPr/>
        </p:nvSpPr>
        <p:spPr>
          <a:xfrm rot="6666399">
            <a:off x="11030429" y="5705188"/>
            <a:ext cx="1603284" cy="1619291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4AECC-50DC-4EDE-900B-C51055009292}"/>
              </a:ext>
            </a:extLst>
          </p:cNvPr>
          <p:cNvSpPr txBox="1"/>
          <p:nvPr/>
        </p:nvSpPr>
        <p:spPr>
          <a:xfrm>
            <a:off x="3814120" y="1131253"/>
            <a:ext cx="4563760" cy="5867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</a:pPr>
            <a:r>
              <a:rPr lang="pt-BR" sz="2933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 và sửa lỗi</a:t>
            </a:r>
            <a:endParaRPr lang="en-US" sz="2933" b="1" kern="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图片 10">
            <a:extLst>
              <a:ext uri="{FF2B5EF4-FFF2-40B4-BE49-F238E27FC236}">
                <a16:creationId xmlns:a16="http://schemas.microsoft.com/office/drawing/2014/main" id="{B8B6177F-6D1C-0298-F829-B0832DD3B9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165" b="39679"/>
          <a:stretch/>
        </p:blipFill>
        <p:spPr>
          <a:xfrm rot="3502211" flipH="1">
            <a:off x="-751267" y="-502128"/>
            <a:ext cx="3050302" cy="38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4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62;p35">
            <a:extLst>
              <a:ext uri="{FF2B5EF4-FFF2-40B4-BE49-F238E27FC236}">
                <a16:creationId xmlns:a16="http://schemas.microsoft.com/office/drawing/2014/main" id="{CF0C1A78-014E-49CE-A004-0D8F2299D862}"/>
              </a:ext>
            </a:extLst>
          </p:cNvPr>
          <p:cNvSpPr txBox="1">
            <a:spLocks/>
          </p:cNvSpPr>
          <p:nvPr/>
        </p:nvSpPr>
        <p:spPr>
          <a:xfrm>
            <a:off x="1052331" y="-384891"/>
            <a:ext cx="12192000" cy="157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46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DỤNG</a:t>
            </a: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7A73F0E6-0D52-4BC7-A101-F9125BB11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-196692"/>
            <a:ext cx="4346719" cy="481041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79706" y="2564189"/>
            <a:ext cx="246286" cy="9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667" kern="0" dirty="0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vi-VN" sz="2667" kern="0" dirty="0">
              <a:solidFill>
                <a:srgbClr val="FFFFFF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398" y="2188494"/>
            <a:ext cx="9261949" cy="233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9400" algn="just" defTabSz="914400" rtl="0" eaLnBrk="1" fontAlgn="auto" latinLnBrk="0" hangingPunct="1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800" kern="0" dirty="0">
                <a:solidFill>
                  <a:schemeClr val="bg1"/>
                </a:solidFill>
                <a:latin typeface="Times New Roman" panose="02020603050405020304" pitchFamily="18" charset="0"/>
                <a:cs typeface="Arial"/>
                <a:sym typeface="Arial"/>
              </a:rPr>
              <a:t>Dựa vào mục Tìm ý và lập dàn ý cho </a:t>
            </a:r>
            <a:r>
              <a:rPr kumimoji="0" lang="vi-VN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Suy nghĩ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tượng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háo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danh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“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bệnh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”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279400" algn="just" defTabSz="914400" rtl="0" eaLnBrk="1" fontAlgn="auto" latinLnBrk="0" hangingPunct="1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R="19473" algn="just" defTabSz="1219170">
              <a:spcAft>
                <a:spcPts val="533"/>
              </a:spcAft>
              <a:buClr>
                <a:srgbClr val="000000"/>
              </a:buClr>
              <a:buSzPts val="1100"/>
              <a:tabLst>
                <a:tab pos="671390" algn="l"/>
              </a:tabLst>
            </a:pPr>
            <a:r>
              <a:rPr lang="en-US" sz="2667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1. H</a:t>
            </a:r>
            <a:r>
              <a:rPr lang="vi-VN" sz="2667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ãy lập sơ </a:t>
            </a:r>
            <a:r>
              <a:rPr lang="en-US" sz="2667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đ</a:t>
            </a:r>
            <a:r>
              <a:rPr lang="vi-VN" sz="2667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ồ quan hệ giữa </a:t>
            </a:r>
            <a:r>
              <a:rPr lang="vi-VN" sz="2667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 đoạn v</a:t>
            </a:r>
            <a:r>
              <a:rPr lang="en-US" sz="2667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</a:t>
            </a:r>
            <a:r>
              <a:rPr lang="vi-VN" sz="2667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trong phần thân bài</a:t>
            </a:r>
            <a:r>
              <a:rPr lang="vi-VN" sz="2667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  <a:endParaRPr lang="en-US" sz="2667" kern="0" dirty="0">
              <a:solidFill>
                <a:srgbClr val="FFFFFF"/>
              </a:solidFill>
              <a:latin typeface="Arial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0398" y="4946496"/>
            <a:ext cx="8760028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667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  <a:t>chỉnh</a:t>
            </a:r>
            <a:r>
              <a:rPr lang="en-US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br>
              <a:rPr lang="vi-VN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</a:br>
            <a:br>
              <a:rPr lang="vi-VN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  <a:sym typeface="Arial"/>
              </a:rPr>
            </a:br>
            <a:endParaRPr lang="en-US" sz="2667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77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4" name="Google Shape;8364;p35"/>
          <p:cNvGrpSpPr/>
          <p:nvPr/>
        </p:nvGrpSpPr>
        <p:grpSpPr>
          <a:xfrm>
            <a:off x="8334484" y="3907050"/>
            <a:ext cx="3702313" cy="2728413"/>
            <a:chOff x="6250862" y="2930287"/>
            <a:chExt cx="2776735" cy="2046310"/>
          </a:xfrm>
        </p:grpSpPr>
        <p:sp>
          <p:nvSpPr>
            <p:cNvPr id="8365" name="Google Shape;8365;p35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6" name="Google Shape;8366;p35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7" name="Google Shape;8367;p35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8" name="Google Shape;8368;p35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69" name="Google Shape;8369;p35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8370" name="Google Shape;8370;p35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1" name="Google Shape;8371;p35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2" name="Google Shape;8372;p35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3" name="Google Shape;8373;p35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3" name="图形 5">
            <a:extLst>
              <a:ext uri="{FF2B5EF4-FFF2-40B4-BE49-F238E27FC236}">
                <a16:creationId xmlns:a16="http://schemas.microsoft.com/office/drawing/2014/main" id="{76909BCA-2AF4-4B46-A9D0-4409C781F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949853" y="665230"/>
            <a:ext cx="2680908" cy="5857925"/>
          </a:xfrm>
          <a:prstGeom prst="rect">
            <a:avLst/>
          </a:prstGeom>
        </p:spPr>
      </p:pic>
      <p:sp>
        <p:nvSpPr>
          <p:cNvPr id="16" name="Flowchart: Multidocument 15"/>
          <p:cNvSpPr/>
          <p:nvPr/>
        </p:nvSpPr>
        <p:spPr>
          <a:xfrm>
            <a:off x="1140350" y="1297968"/>
            <a:ext cx="6299200" cy="3251200"/>
          </a:xfrm>
          <a:prstGeom prst="flowChartMultidocument">
            <a:avLst/>
          </a:prstGeom>
          <a:solidFill>
            <a:srgbClr val="BBE0E3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HÌNH THÀNH KIẾN THỨC MỚI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图片 10">
            <a:extLst>
              <a:ext uri="{FF2B5EF4-FFF2-40B4-BE49-F238E27FC236}">
                <a16:creationId xmlns:a16="http://schemas.microsoft.com/office/drawing/2014/main" id="{091E6269-6830-CC77-2E87-A56756A055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165" b="39679"/>
          <a:stretch/>
        </p:blipFill>
        <p:spPr>
          <a:xfrm rot="3502211" flipH="1">
            <a:off x="-269874" y="-208438"/>
            <a:ext cx="2387157" cy="250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A2DB167-0B9A-43F5-84E9-06C7A8D266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8719" y="2003521"/>
            <a:ext cx="9626644" cy="35020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4000"/>
              </a:spcBef>
              <a:spcAft>
                <a:spcPts val="3200"/>
              </a:spcAft>
            </a:pPr>
            <a:r>
              <a:rPr lang="pt-BR" sz="34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Ôn lại kiến thức bài học.</a:t>
            </a:r>
            <a:br>
              <a:rPr lang="en-US" sz="3467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</a:br>
            <a:r>
              <a:rPr lang="pt-BR" sz="34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Hoàn thành bài văn.</a:t>
            </a:r>
            <a:br>
              <a:rPr lang="en-US" sz="3467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.VnTime" panose="020B7200000000000000" pitchFamily="34" charset="0"/>
              </a:rPr>
            </a:br>
            <a:r>
              <a:rPr lang="vi-VN" sz="34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Ôn tập dạng bài nghị luận về một </a:t>
            </a:r>
            <a:r>
              <a:rPr lang="en-US" sz="3467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vấn</a:t>
            </a:r>
            <a:r>
              <a:rPr lang="en-US" sz="34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467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đề</a:t>
            </a:r>
            <a:r>
              <a:rPr lang="en-US" sz="34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467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en-US" sz="34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467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đời</a:t>
            </a:r>
            <a:r>
              <a:rPr lang="en-US" sz="3467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467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sống</a:t>
            </a:r>
            <a:endParaRPr lang="en-US" sz="3467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FD7EFDA1-0473-4FC2-B9AB-20B31F604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819959" y="-745277"/>
            <a:ext cx="4079053" cy="5569604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30A82E-BE1B-4E84-B1FD-E84018CFFFD1}"/>
              </a:ext>
            </a:extLst>
          </p:cNvPr>
          <p:cNvSpPr/>
          <p:nvPr/>
        </p:nvSpPr>
        <p:spPr>
          <a:xfrm>
            <a:off x="1888719" y="1426542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HƯỚNG DẪN HỌC BÀI</a:t>
            </a:r>
          </a:p>
        </p:txBody>
      </p:sp>
      <p:pic>
        <p:nvPicPr>
          <p:cNvPr id="2" name="图片 10">
            <a:extLst>
              <a:ext uri="{FF2B5EF4-FFF2-40B4-BE49-F238E27FC236}">
                <a16:creationId xmlns:a16="http://schemas.microsoft.com/office/drawing/2014/main" id="{7FBBFA4F-3C14-72C6-9F64-C7B6AFEC9F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165" b="39679"/>
          <a:stretch/>
        </p:blipFill>
        <p:spPr>
          <a:xfrm rot="3502211" flipH="1">
            <a:off x="-203342" y="-220731"/>
            <a:ext cx="1759959" cy="19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4626584"/>
        </p:xfrm>
        <a:graphic>
          <a:graphicData uri="http://schemas.openxmlformats.org/drawingml/2006/table">
            <a:tbl>
              <a:tblPr firstRow="1" firstCol="1" bandRow="1"/>
              <a:tblGrid>
                <a:gridCol w="252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và hoàn thành phiếu bài tập số 1</a:t>
                      </a:r>
                      <a:r>
                        <a:rPr lang="en-US" sz="3200" baseline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#9Slide05 Brannboll Ny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603429" y="312357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29280" y="-151836"/>
            <a:ext cx="8001285" cy="1402334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8" b="29105"/>
          <a:stretch/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9"/>
          <a:stretch/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G_1582517675295_1582518075254">
            <a:extLst>
              <a:ext uri="{FF2B5EF4-FFF2-40B4-BE49-F238E27FC236}">
                <a16:creationId xmlns:a16="http://schemas.microsoft.com/office/drawing/2014/main" id="{274CE9D6-85AB-47A9-9E62-874FE9FCFD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52" y="162485"/>
            <a:ext cx="1660691" cy="1512664"/>
          </a:xfrm>
          <a:prstGeom prst="roundRect">
            <a:avLst>
              <a:gd name="adj" fmla="val 49675"/>
            </a:avLst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43BA95-8540-45D8-BD8D-C331960A9503}"/>
              </a:ext>
            </a:extLst>
          </p:cNvPr>
          <p:cNvSpPr txBox="1"/>
          <p:nvPr/>
        </p:nvSpPr>
        <p:spPr>
          <a:xfrm>
            <a:off x="3886382" y="1408736"/>
            <a:ext cx="6791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Bài tập 1: Hoàn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thành phiếu bài tập số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02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79861-5600-5AC6-6655-4262B453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762F81-D049-D1FC-E2C1-B77B2CED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751" y="0"/>
            <a:ext cx="5716249" cy="6721475"/>
          </a:xfrm>
          <a:prstGeom prst="rect">
            <a:avLst/>
          </a:prstGeom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id="{FE18B980-37F6-2B13-6E59-B07A59AF62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685" y="361762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6C5DC6-0097-3A67-BF80-0F03A65248FE}"/>
              </a:ext>
            </a:extLst>
          </p:cNvPr>
          <p:cNvGrpSpPr/>
          <p:nvPr/>
        </p:nvGrpSpPr>
        <p:grpSpPr>
          <a:xfrm rot="198028">
            <a:off x="-145870" y="-133248"/>
            <a:ext cx="7664369" cy="1402334"/>
            <a:chOff x="5855626" y="-119829"/>
            <a:chExt cx="5927300" cy="35565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EDE588-6CE3-AED3-A2C6-876376FDB631}"/>
                </a:ext>
              </a:extLst>
            </p:cNvPr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427C14-3A5D-BFBE-B526-F1DBCC975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2BC7E74-BB86-773B-E93D-859AF8B1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05701"/>
              </p:ext>
            </p:extLst>
          </p:nvPr>
        </p:nvGraphicFramePr>
        <p:xfrm>
          <a:off x="211602" y="1812165"/>
          <a:ext cx="6105760" cy="468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5760">
                  <a:extLst>
                    <a:ext uri="{9D8B030D-6E8A-4147-A177-3AD203B41FA5}">
                      <a16:colId xmlns:a16="http://schemas.microsoft.com/office/drawing/2014/main" val="2279624922"/>
                    </a:ext>
                  </a:extLst>
                </a:gridCol>
              </a:tblGrid>
              <a:tr h="999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(SGK/Tr 102-103),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22501"/>
                  </a:ext>
                </a:extLst>
              </a:tr>
              <a:tr h="999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537787"/>
                  </a:ext>
                </a:extLst>
              </a:tr>
              <a:tr h="684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17720"/>
                  </a:ext>
                </a:extLst>
              </a:tr>
              <a:tr h="999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17107"/>
                  </a:ext>
                </a:extLst>
              </a:tr>
              <a:tr h="999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43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2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79861-5600-5AC6-6655-4262B453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id="{FE18B980-37F6-2B13-6E59-B07A59AF62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685" y="361762"/>
            <a:ext cx="5967315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6C5DC6-0097-3A67-BF80-0F03A65248FE}"/>
              </a:ext>
            </a:extLst>
          </p:cNvPr>
          <p:cNvGrpSpPr/>
          <p:nvPr/>
        </p:nvGrpSpPr>
        <p:grpSpPr>
          <a:xfrm rot="198028">
            <a:off x="-145870" y="-133248"/>
            <a:ext cx="7664369" cy="1402334"/>
            <a:chOff x="5855626" y="-119829"/>
            <a:chExt cx="5927300" cy="35565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EDE588-6CE3-AED3-A2C6-876376FDB631}"/>
                </a:ext>
              </a:extLst>
            </p:cNvPr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427C14-3A5D-BFBE-B526-F1DBCC975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2BC7E74-BB86-773B-E93D-859AF8B186E6}"/>
              </a:ext>
            </a:extLst>
          </p:cNvPr>
          <p:cNvGraphicFramePr>
            <a:graphicFrameLocks noGrp="1"/>
          </p:cNvGraphicFramePr>
          <p:nvPr/>
        </p:nvGraphicFramePr>
        <p:xfrm>
          <a:off x="211602" y="1812165"/>
          <a:ext cx="6105760" cy="468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5760">
                  <a:extLst>
                    <a:ext uri="{9D8B030D-6E8A-4147-A177-3AD203B41FA5}">
                      <a16:colId xmlns:a16="http://schemas.microsoft.com/office/drawing/2014/main" val="2279624922"/>
                    </a:ext>
                  </a:extLst>
                </a:gridCol>
              </a:tblGrid>
              <a:tr h="999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(SGK/Tr 102-103),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22501"/>
                  </a:ext>
                </a:extLst>
              </a:tr>
              <a:tr h="999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537787"/>
                  </a:ext>
                </a:extLst>
              </a:tr>
              <a:tr h="684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17720"/>
                  </a:ext>
                </a:extLst>
              </a:tr>
              <a:tr h="999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17107"/>
                  </a:ext>
                </a:extLst>
              </a:tr>
              <a:tr h="999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4301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7BF0B1A-038C-A713-C8F1-0E3BF01EF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62" y="0"/>
            <a:ext cx="5884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FBB663A7-14F0-416B-B5E0-3D45891E89C1}"/>
              </a:ext>
            </a:extLst>
          </p:cNvPr>
          <p:cNvSpPr/>
          <p:nvPr/>
        </p:nvSpPr>
        <p:spPr>
          <a:xfrm>
            <a:off x="126125" y="3793746"/>
            <a:ext cx="1927528" cy="2955625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6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30829F-FE29-470D-B1C3-35DA625BBE2A}"/>
              </a:ext>
            </a:extLst>
          </p:cNvPr>
          <p:cNvSpPr txBox="1"/>
          <p:nvPr/>
        </p:nvSpPr>
        <p:spPr>
          <a:xfrm>
            <a:off x="82518" y="3872648"/>
            <a:ext cx="1971135" cy="2816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611B38E-C174-4875-B29A-89FB03F80FE2}"/>
              </a:ext>
            </a:extLst>
          </p:cNvPr>
          <p:cNvSpPr/>
          <p:nvPr/>
        </p:nvSpPr>
        <p:spPr>
          <a:xfrm>
            <a:off x="9475634" y="3759262"/>
            <a:ext cx="2678901" cy="2954975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6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61ED3E-BF62-40B7-9693-E7C9F6655481}"/>
              </a:ext>
            </a:extLst>
          </p:cNvPr>
          <p:cNvSpPr txBox="1"/>
          <p:nvPr/>
        </p:nvSpPr>
        <p:spPr>
          <a:xfrm>
            <a:off x="9607607" y="3887049"/>
            <a:ext cx="24718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39C763D-469C-4AA7-B923-2773693190B2}"/>
              </a:ext>
            </a:extLst>
          </p:cNvPr>
          <p:cNvSpPr/>
          <p:nvPr/>
        </p:nvSpPr>
        <p:spPr>
          <a:xfrm>
            <a:off x="2212946" y="3810077"/>
            <a:ext cx="1743494" cy="2955625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6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27ED868-5F0F-43EC-AFFB-E005D351B71B}"/>
              </a:ext>
            </a:extLst>
          </p:cNvPr>
          <p:cNvSpPr/>
          <p:nvPr/>
        </p:nvSpPr>
        <p:spPr>
          <a:xfrm>
            <a:off x="5895024" y="3599003"/>
            <a:ext cx="3386233" cy="3172633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3F1847B-33E2-4AC9-B292-4B351D796641}"/>
              </a:ext>
            </a:extLst>
          </p:cNvPr>
          <p:cNvSpPr/>
          <p:nvPr/>
        </p:nvSpPr>
        <p:spPr>
          <a:xfrm>
            <a:off x="4127824" y="3871319"/>
            <a:ext cx="1478497" cy="2842918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6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CFC0D31-2DE6-4591-B489-D8AAEBA13392}"/>
              </a:ext>
            </a:extLst>
          </p:cNvPr>
          <p:cNvSpPr txBox="1"/>
          <p:nvPr/>
        </p:nvSpPr>
        <p:spPr>
          <a:xfrm>
            <a:off x="2159515" y="3871319"/>
            <a:ext cx="174349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4524F73-0198-4FF1-99D2-942FCE3EA607}"/>
              </a:ext>
            </a:extLst>
          </p:cNvPr>
          <p:cNvSpPr txBox="1"/>
          <p:nvPr/>
        </p:nvSpPr>
        <p:spPr>
          <a:xfrm>
            <a:off x="4074644" y="3750163"/>
            <a:ext cx="14784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1219170">
              <a:buClr>
                <a:srgbClr val="000000"/>
              </a:buClr>
            </a:pPr>
            <a:endParaRPr lang="en-US" sz="2400" i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E34B99-B3F2-4820-A090-B3AEA2E93E92}"/>
              </a:ext>
            </a:extLst>
          </p:cNvPr>
          <p:cNvSpPr txBox="1"/>
          <p:nvPr/>
        </p:nvSpPr>
        <p:spPr>
          <a:xfrm>
            <a:off x="5895024" y="3651620"/>
            <a:ext cx="32919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80E367-6BC3-4481-A623-BFBAF63446D7}"/>
              </a:ext>
            </a:extLst>
          </p:cNvPr>
          <p:cNvCxnSpPr>
            <a:cxnSpLocks/>
          </p:cNvCxnSpPr>
          <p:nvPr/>
        </p:nvCxnSpPr>
        <p:spPr>
          <a:xfrm>
            <a:off x="1271449" y="3290951"/>
            <a:ext cx="96599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71E355E-1778-4481-A88E-26B4D5A4CC61}"/>
              </a:ext>
            </a:extLst>
          </p:cNvPr>
          <p:cNvCxnSpPr>
            <a:cxnSpLocks/>
          </p:cNvCxnSpPr>
          <p:nvPr/>
        </p:nvCxnSpPr>
        <p:spPr>
          <a:xfrm>
            <a:off x="1271448" y="3298317"/>
            <a:ext cx="0" cy="4791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23922D5-D5FF-4B24-8D0F-A4E9FD3E4F00}"/>
              </a:ext>
            </a:extLst>
          </p:cNvPr>
          <p:cNvCxnSpPr/>
          <p:nvPr/>
        </p:nvCxnSpPr>
        <p:spPr>
          <a:xfrm>
            <a:off x="3048346" y="3392219"/>
            <a:ext cx="0" cy="4791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FDCBAC-7379-4512-99B1-C78756C0741D}"/>
              </a:ext>
            </a:extLst>
          </p:cNvPr>
          <p:cNvCxnSpPr>
            <a:cxnSpLocks/>
          </p:cNvCxnSpPr>
          <p:nvPr/>
        </p:nvCxnSpPr>
        <p:spPr>
          <a:xfrm>
            <a:off x="5011424" y="3386394"/>
            <a:ext cx="0" cy="5793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80A3BE-1458-4BCB-B3C8-BC2AC4C2370B}"/>
              </a:ext>
            </a:extLst>
          </p:cNvPr>
          <p:cNvCxnSpPr>
            <a:cxnSpLocks/>
          </p:cNvCxnSpPr>
          <p:nvPr/>
        </p:nvCxnSpPr>
        <p:spPr>
          <a:xfrm>
            <a:off x="7297595" y="3204669"/>
            <a:ext cx="0" cy="4954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146472-8B2C-4015-885E-3962F46535C2}"/>
              </a:ext>
            </a:extLst>
          </p:cNvPr>
          <p:cNvCxnSpPr>
            <a:cxnSpLocks/>
          </p:cNvCxnSpPr>
          <p:nvPr/>
        </p:nvCxnSpPr>
        <p:spPr>
          <a:xfrm>
            <a:off x="10931388" y="3298317"/>
            <a:ext cx="1" cy="4017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C7969B7-EDDD-48F0-8061-2B35E5D27A06}"/>
              </a:ext>
            </a:extLst>
          </p:cNvPr>
          <p:cNvSpPr/>
          <p:nvPr/>
        </p:nvSpPr>
        <p:spPr>
          <a:xfrm>
            <a:off x="173183" y="194663"/>
            <a:ext cx="11913092" cy="3096288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6228E71-768C-436F-AA28-85881B52F947}"/>
              </a:ext>
            </a:extLst>
          </p:cNvPr>
          <p:cNvSpPr/>
          <p:nvPr/>
        </p:nvSpPr>
        <p:spPr>
          <a:xfrm>
            <a:off x="3419366" y="-113389"/>
            <a:ext cx="3878229" cy="611028"/>
          </a:xfrm>
          <a:prstGeom prst="roundRect">
            <a:avLst/>
          </a:prstGeom>
          <a:solidFill>
            <a:schemeClr val="bg1"/>
          </a:solidFill>
          <a:ln>
            <a:solidFill>
              <a:srgbClr val="083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ĐỊNH HƯỚNG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EBB496-0266-4468-9E25-8EA23FCD2624}"/>
              </a:ext>
            </a:extLst>
          </p:cNvPr>
          <p:cNvSpPr txBox="1"/>
          <p:nvPr/>
        </p:nvSpPr>
        <p:spPr>
          <a:xfrm>
            <a:off x="233735" y="446516"/>
            <a:ext cx="11791987" cy="2954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,…;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endParaRPr lang="en-US" sz="2667" b="1" kern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105947-2A55-483D-A0A7-81509831658B}"/>
              </a:ext>
            </a:extLst>
          </p:cNvPr>
          <p:cNvSpPr txBox="1"/>
          <p:nvPr/>
        </p:nvSpPr>
        <p:spPr>
          <a:xfrm>
            <a:off x="347788" y="3018480"/>
            <a:ext cx="5258531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kern="0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4801AF5-8B40-438F-8BAA-16D95DF31545}"/>
              </a:ext>
            </a:extLst>
          </p:cNvPr>
          <p:cNvSpPr txBox="1"/>
          <p:nvPr/>
        </p:nvSpPr>
        <p:spPr>
          <a:xfrm>
            <a:off x="6829135" y="2950454"/>
            <a:ext cx="439970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400" b="1" kern="0" dirty="0">
                <a:solidFill>
                  <a:srgbClr val="00908E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  <a:sym typeface="Arial"/>
              </a:rPr>
              <a:t>Khi viết bài văn cần lưu ý:</a:t>
            </a:r>
            <a:endParaRPr lang="en-US" sz="2400" b="1" kern="0" dirty="0">
              <a:solidFill>
                <a:srgbClr val="00908E">
                  <a:lumMod val="50000"/>
                </a:srgb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1" grpId="0"/>
      <p:bldP spid="72" grpId="0" animBg="1"/>
      <p:bldP spid="73" grpId="0"/>
      <p:bldP spid="74" grpId="0" animBg="1"/>
      <p:bldP spid="75" grpId="0" animBg="1"/>
      <p:bldP spid="76" grpId="0" animBg="1"/>
      <p:bldP spid="77" grpId="0"/>
      <p:bldP spid="78" grpId="0"/>
      <p:bldP spid="79" grpId="0"/>
      <p:bldP spid="44" grpId="0" animBg="1"/>
      <p:bldP spid="46" grpId="0"/>
      <p:bldP spid="51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29699"/>
              </p:ext>
            </p:extLst>
          </p:nvPr>
        </p:nvGraphicFramePr>
        <p:xfrm>
          <a:off x="224852" y="781317"/>
          <a:ext cx="11347554" cy="6076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968">
                  <a:extLst>
                    <a:ext uri="{9D8B030D-6E8A-4147-A177-3AD203B41FA5}">
                      <a16:colId xmlns:a16="http://schemas.microsoft.com/office/drawing/2014/main" val="3873419491"/>
                    </a:ext>
                  </a:extLst>
                </a:gridCol>
                <a:gridCol w="9032586">
                  <a:extLst>
                    <a:ext uri="{9D8B030D-6E8A-4147-A177-3AD203B41FA5}">
                      <a16:colId xmlns:a16="http://schemas.microsoft.com/office/drawing/2014/main" val="2757185316"/>
                    </a:ext>
                  </a:extLst>
                </a:gridCol>
              </a:tblGrid>
              <a:tr h="8161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06339"/>
                  </a:ext>
                </a:extLst>
              </a:tr>
              <a:tr h="5104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187906"/>
                  </a:ext>
                </a:extLst>
              </a:tr>
              <a:tr h="60036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524218"/>
                  </a:ext>
                </a:extLst>
              </a:tr>
              <a:tr h="66642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32320"/>
                  </a:ext>
                </a:extLst>
              </a:tr>
              <a:tr h="93075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+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+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33752"/>
                  </a:ext>
                </a:extLst>
              </a:tr>
              <a:tr h="93075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(SVHT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(SVHT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64885"/>
                  </a:ext>
                </a:extLst>
              </a:tr>
              <a:tr h="99842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+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SVHT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+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(SVHT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76703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018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79C554-3B2C-20DD-FD99-8CFBC0CE74A7}"/>
              </a:ext>
            </a:extLst>
          </p:cNvPr>
          <p:cNvSpPr txBox="1"/>
          <p:nvPr/>
        </p:nvSpPr>
        <p:spPr>
          <a:xfrm>
            <a:off x="619593" y="0"/>
            <a:ext cx="11347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 một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tượng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đời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sống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048" y="1"/>
            <a:ext cx="3750707" cy="70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pt-BR" sz="3733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THỰC HÀNH 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401" y="783805"/>
            <a:ext cx="9419441" cy="58727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58556"/>
              </p:ext>
            </p:extLst>
          </p:nvPr>
        </p:nvGraphicFramePr>
        <p:xfrm>
          <a:off x="3369846" y="1932746"/>
          <a:ext cx="6956549" cy="3819440"/>
        </p:xfrm>
        <a:graphic>
          <a:graphicData uri="http://schemas.openxmlformats.org/drawingml/2006/table">
            <a:tbl>
              <a:tblPr/>
              <a:tblGrid>
                <a:gridCol w="695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9440">
                <a:tc>
                  <a:txBody>
                    <a:bodyPr/>
                    <a:lstStyle/>
                    <a:p>
                      <a:pPr marL="0" marR="0" lvl="0" indent="279400" algn="just" defTabSz="914400" rtl="0" eaLnBrk="1" fontAlgn="auto" latinLnBrk="0" hangingPunct="1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bài: </a:t>
                      </a:r>
                      <a:r>
                        <a:rPr lang="vi-VN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Suy nghĩ </a:t>
                      </a:r>
                      <a:r>
                        <a:rPr lang="en-US" sz="40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40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em</a:t>
                      </a:r>
                      <a:r>
                        <a:rPr lang="en-US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40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40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40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tượng</a:t>
                      </a:r>
                      <a:r>
                        <a:rPr lang="en-US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40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háo</a:t>
                      </a:r>
                      <a:r>
                        <a:rPr lang="en-US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40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danh</a:t>
                      </a:r>
                      <a:r>
                        <a:rPr lang="en-US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40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“</a:t>
                      </a:r>
                      <a:r>
                        <a:rPr lang="en-US" sz="40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bệnh</a:t>
                      </a:r>
                      <a:r>
                        <a:rPr lang="en-US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” </a:t>
                      </a:r>
                      <a:r>
                        <a:rPr lang="en-US" sz="40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thành</a:t>
                      </a:r>
                      <a:r>
                        <a:rPr lang="en-US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40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tích</a:t>
                      </a:r>
                      <a:r>
                        <a:rPr lang="en-US" sz="40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40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indent="279400" algn="just">
                        <a:lnSpc>
                          <a:spcPct val="142000"/>
                        </a:lnSpc>
                        <a:spcAft>
                          <a:spcPts val="0"/>
                        </a:spcAft>
                      </a:pPr>
                      <a:endParaRPr lang="en-US" sz="37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3534" y="1105814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400" kern="0">
                <a:solidFill>
                  <a:srgbClr val="043B3B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n-US" sz="2400" kern="0">
              <a:solidFill>
                <a:srgbClr val="043B3B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952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abic Culture &amp; Language Lesson by Slidesgo">
  <a:themeElements>
    <a:clrScheme name="Simple Light">
      <a:dk1>
        <a:srgbClr val="043B3B"/>
      </a:dk1>
      <a:lt1>
        <a:srgbClr val="FFFFFF"/>
      </a:lt1>
      <a:dk2>
        <a:srgbClr val="00908E"/>
      </a:dk2>
      <a:lt2>
        <a:srgbClr val="F8F6EF"/>
      </a:lt2>
      <a:accent1>
        <a:srgbClr val="936037"/>
      </a:accent1>
      <a:accent2>
        <a:srgbClr val="E0D2B4"/>
      </a:accent2>
      <a:accent3>
        <a:srgbClr val="936037"/>
      </a:accent3>
      <a:accent4>
        <a:srgbClr val="CA9E67"/>
      </a:accent4>
      <a:accent5>
        <a:srgbClr val="0097A7"/>
      </a:accent5>
      <a:accent6>
        <a:srgbClr val="043B3B"/>
      </a:accent6>
      <a:hlink>
        <a:srgbClr val="0090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3493</Words>
  <PresentationFormat>Widescreen</PresentationFormat>
  <Paragraphs>242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#9Slide05 Brannboll Ny</vt:lpstr>
      <vt:lpstr>#9Slide07 Marbelia Regular</vt:lpstr>
      <vt:lpstr>.VnTime</vt:lpstr>
      <vt:lpstr>Arial</vt:lpstr>
      <vt:lpstr>Calibri</vt:lpstr>
      <vt:lpstr>Calibri Light</vt:lpstr>
      <vt:lpstr>El Messiri</vt:lpstr>
      <vt:lpstr>El Messiri SemiBold</vt:lpstr>
      <vt:lpstr>Fira Sans Extra Condensed</vt:lpstr>
      <vt:lpstr>Lato</vt:lpstr>
      <vt:lpstr>Symbol</vt:lpstr>
      <vt:lpstr>Times New Roman</vt:lpstr>
      <vt:lpstr>Office Theme</vt:lpstr>
      <vt:lpstr>Arabic Culture &amp; Language Lesson by Slidesgo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kiến thức bài học. - Hoàn thành bài văn. - Ôn tập dạng bài nghị luận về một vấn đề của đời sống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2023-08-02T06:08:32Z</dcterms:created>
  <dcterms:modified xsi:type="dcterms:W3CDTF">2023-08-02T14:17:21Z</dcterms:modified>
</cp:coreProperties>
</file>