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0" r:id="rId2"/>
    <p:sldId id="287" r:id="rId3"/>
    <p:sldId id="288" r:id="rId4"/>
    <p:sldId id="332" r:id="rId5"/>
    <p:sldId id="333" r:id="rId6"/>
    <p:sldId id="336" r:id="rId7"/>
    <p:sldId id="335" r:id="rId8"/>
    <p:sldId id="261" r:id="rId9"/>
    <p:sldId id="262" r:id="rId10"/>
    <p:sldId id="337" r:id="rId11"/>
    <p:sldId id="263" r:id="rId12"/>
    <p:sldId id="338" r:id="rId13"/>
    <p:sldId id="328" r:id="rId14"/>
    <p:sldId id="343" r:id="rId15"/>
    <p:sldId id="344" r:id="rId16"/>
    <p:sldId id="345" r:id="rId17"/>
    <p:sldId id="346" r:id="rId18"/>
    <p:sldId id="347" r:id="rId19"/>
    <p:sldId id="348" r:id="rId20"/>
    <p:sldId id="34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5D6F-CDBF-4E2F-B396-D8F661505F59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6ACE6-B1FB-4DB9-80DB-AC2069828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6ACE6-B1FB-4DB9-80DB-AC2069828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0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6ACE6-B1FB-4DB9-80DB-AC20698281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3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6ACE6-B1FB-4DB9-80DB-AC20698281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6ACE6-B1FB-4DB9-80DB-AC2069828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3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6ACE6-B1FB-4DB9-80DB-AC2069828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2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2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2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4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5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6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8F41-61BA-44AB-9C09-1757113D1C4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5E4B-7911-4D6C-9BB2-8BA484EC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mjpainandtreatment.com/2014/09/answers-to-questions-about-tmj-disord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Diagram, schematic&#10;&#10;Description automatically generated">
            <a:extLst>
              <a:ext uri="{FF2B5EF4-FFF2-40B4-BE49-F238E27FC236}">
                <a16:creationId xmlns:a16="http://schemas.microsoft.com/office/drawing/2014/main" id="{08644A95-9B98-4B85-B677-1662AFD03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5" b="267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669026AD-40EF-4A7E-B2FF-159D03201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91" y="2514600"/>
            <a:ext cx="12176335" cy="1318263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533757B-F0F4-4BF0-9825-86427AC2730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756" y="2735937"/>
            <a:ext cx="12191979" cy="8683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ja-JP" sz="4500" b="1">
                <a:solidFill>
                  <a:srgbClr val="002060"/>
                </a:solidFill>
                <a:ea typeface="ＭＳ Ｐゴシック" panose="020B0600070205080204" pitchFamily="50" charset="-128"/>
              </a:rPr>
              <a:t>Tính chất và cấu tạo hạt nhân</a:t>
            </a:r>
            <a:endParaRPr lang="en-US" altLang="en-US" sz="4500" b="1">
              <a:solidFill>
                <a:srgbClr val="002060"/>
              </a:solidFill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D591CDB-1C37-4980-9412-39D1B4AF70C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3426" y="2514600"/>
            <a:ext cx="1875640" cy="6129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35</a:t>
            </a:r>
          </a:p>
        </p:txBody>
      </p:sp>
    </p:spTree>
    <p:extLst>
      <p:ext uri="{BB962C8B-B14F-4D97-AF65-F5344CB8AC3E}">
        <p14:creationId xmlns:p14="http://schemas.microsoft.com/office/powerpoint/2010/main" val="101283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FFC91A-4903-4C23-A3BB-A88EEA7B182C}"/>
              </a:ext>
            </a:extLst>
          </p:cNvPr>
          <p:cNvSpPr txBox="1"/>
          <p:nvPr/>
        </p:nvSpPr>
        <p:spPr>
          <a:xfrm>
            <a:off x="1153967" y="1122340"/>
            <a:ext cx="10437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hệ thức  tương đương giữa năng lượng và khối lượng </a:t>
            </a:r>
            <a:r>
              <a:rPr lang="en-US" altLang="zh-CN" sz="2800" i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= m.c</a:t>
            </a:r>
            <a:r>
              <a:rPr lang="en-US" altLang="zh-CN" sz="2800" i="1" baseline="30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  <a:p>
            <a:pPr algn="ctr"/>
            <a:r>
              <a:rPr lang="en-US" altLang="en-US" sz="2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tính năng lượng của vật có khối lượng 1u?</a:t>
            </a:r>
          </a:p>
        </p:txBody>
      </p:sp>
      <p:grpSp>
        <p:nvGrpSpPr>
          <p:cNvPr id="5" name="Group 56">
            <a:extLst>
              <a:ext uri="{FF2B5EF4-FFF2-40B4-BE49-F238E27FC236}">
                <a16:creationId xmlns:a16="http://schemas.microsoft.com/office/drawing/2014/main" id="{76045D90-E9D1-4137-A38F-E708D79C50E9}"/>
              </a:ext>
            </a:extLst>
          </p:cNvPr>
          <p:cNvGrpSpPr/>
          <p:nvPr/>
        </p:nvGrpSpPr>
        <p:grpSpPr>
          <a:xfrm>
            <a:off x="4297085" y="211198"/>
            <a:ext cx="3597830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03B23156-5A18-4A31-BF29-96ECD81F6A5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6F7A80F-6378-4CDF-B4A4-F51D154C04B7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pic>
        <p:nvPicPr>
          <p:cNvPr id="8" name="Picture 14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52B82F18-1CC9-411C-81E0-41192BC2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" y="539240"/>
            <a:ext cx="847968" cy="11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12FC113-E7C2-4E74-93EC-D65775A37C09}"/>
              </a:ext>
            </a:extLst>
          </p:cNvPr>
          <p:cNvSpPr txBox="1">
            <a:spLocks noChangeArrowheads="1"/>
          </p:cNvSpPr>
          <p:nvPr/>
        </p:nvSpPr>
        <p:spPr>
          <a:xfrm>
            <a:off x="470881" y="2109657"/>
            <a:ext cx="9296400" cy="2362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Ta có m = 1u</a:t>
            </a:r>
          </a:p>
          <a:p>
            <a:pPr marL="457200" indent="-457200" algn="l">
              <a:buFont typeface="Symbol" panose="05050102010706020507" pitchFamily="18" charset="2"/>
              <a:buChar char="Þ"/>
            </a:pP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E =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mc</a:t>
            </a:r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2 </a:t>
            </a:r>
          </a:p>
          <a:p>
            <a:pPr algn="l"/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          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= 1u.c</a:t>
            </a:r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2 </a:t>
            </a:r>
          </a:p>
          <a:p>
            <a:pPr algn="l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       = 1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,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66055.10</a:t>
            </a:r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-27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x (3.10</a:t>
            </a:r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8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)</a:t>
            </a:r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</a:p>
          <a:p>
            <a:pPr algn="l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</a:t>
            </a: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≈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931,5 MeV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9BE427-BB88-4D75-80E3-AA10392BC3E9}"/>
              </a:ext>
            </a:extLst>
          </p:cNvPr>
          <p:cNvGrpSpPr/>
          <p:nvPr/>
        </p:nvGrpSpPr>
        <p:grpSpPr>
          <a:xfrm>
            <a:off x="2362200" y="4715611"/>
            <a:ext cx="6860898" cy="1151789"/>
            <a:chOff x="3084651" y="3690422"/>
            <a:chExt cx="3965298" cy="1151789"/>
          </a:xfrm>
        </p:grpSpPr>
        <p:pic>
          <p:nvPicPr>
            <p:cNvPr id="20" name="Picture 19" descr="empty-red-rectangle">
              <a:extLst>
                <a:ext uri="{FF2B5EF4-FFF2-40B4-BE49-F238E27FC236}">
                  <a16:creationId xmlns:a16="http://schemas.microsoft.com/office/drawing/2014/main" id="{FBFD3CA5-E756-4B34-9C4E-B08C66378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690422"/>
              <a:ext cx="3581400" cy="72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id="{C7BC909B-5BA1-4491-A5F0-D1EDD36F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651" y="3805695"/>
              <a:ext cx="3965298" cy="10365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vi-VN" altLang="en-US" sz="3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→</a:t>
              </a:r>
              <a:r>
                <a:rPr lang="en-US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1u</a:t>
              </a:r>
              <a:r>
                <a:rPr lang="vi-V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36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≈</a:t>
              </a:r>
              <a:r>
                <a:rPr lang="en-US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 931,5 MeV/c</a:t>
              </a:r>
              <a:r>
                <a:rPr lang="en-US" altLang="en-US" sz="3600" baseline="30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/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5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D152591-DBEC-41BE-9B2E-F3270CCFC32D}"/>
              </a:ext>
            </a:extLst>
          </p:cNvPr>
          <p:cNvSpPr txBox="1"/>
          <p:nvPr/>
        </p:nvSpPr>
        <p:spPr>
          <a:xfrm>
            <a:off x="5032098" y="3961554"/>
            <a:ext cx="50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5375">
              <a:buClr>
                <a:schemeClr val="tx2"/>
              </a:buClr>
              <a:buSzPct val="95000"/>
            </a:pPr>
            <a:r>
              <a:rPr lang="en-US" altLang="en-US" sz="2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(1MeV = 1,6.10</a:t>
            </a:r>
            <a:r>
              <a:rPr lang="en-US" altLang="en-US" sz="2000" i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-13</a:t>
            </a:r>
            <a:r>
              <a:rPr lang="en-US" altLang="en-US" sz="2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J)</a:t>
            </a:r>
            <a:endParaRPr lang="en-US" altLang="vi-VN" sz="2000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5FBCDC-7980-4B15-9A68-52339CDF420D}"/>
              </a:ext>
            </a:extLst>
          </p:cNvPr>
          <p:cNvSpPr txBox="1"/>
          <p:nvPr/>
        </p:nvSpPr>
        <p:spPr>
          <a:xfrm>
            <a:off x="1141267" y="5754328"/>
            <a:ext cx="990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MeV/c</a:t>
            </a:r>
            <a:r>
              <a:rPr lang="en-US" altLang="en-US" sz="2800" baseline="300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cũng được coi là một đơn vị đo khối lượng hạt nhân</a:t>
            </a:r>
            <a:endParaRPr lang="en-US" sz="28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75FD521-22F9-4DBF-96B7-6C5C62FFD2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69112" y="5311328"/>
            <a:ext cx="4495800" cy="101327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</a:t>
            </a:r>
            <a:r>
              <a:rPr lang="en-US" altLang="vi-VN" sz="240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gọi là </a:t>
            </a: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vi-VN" altLang="en-US" sz="2500" i="1">
                <a:solidFill>
                  <a:schemeClr val="tx1"/>
                </a:solidFill>
                <a:cs typeface="Arial" panose="020B0604020202020204" pitchFamily="34" charset="0"/>
              </a:rPr>
              <a:t>ố</a:t>
            </a: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lượng nghỉ</a:t>
            </a:r>
            <a:r>
              <a:rPr lang="en-US" altLang="vi-VN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5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gọi là </a:t>
            </a: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vi-VN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lượng động</a:t>
            </a:r>
            <a:r>
              <a:rPr lang="en-US" altLang="vi-VN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5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75659D-E68A-466D-B692-2FC980E56D99}"/>
              </a:ext>
            </a:extLst>
          </p:cNvPr>
          <p:cNvGrpSpPr/>
          <p:nvPr/>
        </p:nvGrpSpPr>
        <p:grpSpPr>
          <a:xfrm>
            <a:off x="-271124" y="58878"/>
            <a:ext cx="6062323" cy="505010"/>
            <a:chOff x="38033" y="2282878"/>
            <a:chExt cx="7543268" cy="704958"/>
          </a:xfrm>
        </p:grpSpPr>
        <p:grpSp>
          <p:nvGrpSpPr>
            <p:cNvPr id="6" name="Group 70">
              <a:extLst>
                <a:ext uri="{FF2B5EF4-FFF2-40B4-BE49-F238E27FC236}">
                  <a16:creationId xmlns:a16="http://schemas.microsoft.com/office/drawing/2014/main" id="{269529FE-06FC-4ED1-A722-1CE04D486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79" y="2294628"/>
              <a:ext cx="7213122" cy="693208"/>
              <a:chOff x="607010" y="3430752"/>
              <a:chExt cx="3714421" cy="1335216"/>
            </a:xfrm>
          </p:grpSpPr>
          <p:pic>
            <p:nvPicPr>
              <p:cNvPr id="9" name="Picture 8" descr="empty-green-rectangle">
                <a:extLst>
                  <a:ext uri="{FF2B5EF4-FFF2-40B4-BE49-F238E27FC236}">
                    <a16:creationId xmlns:a16="http://schemas.microsoft.com/office/drawing/2014/main" id="{88BA593C-560F-4DB8-8395-CD99BCEDF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10" y="3430752"/>
                <a:ext cx="3714421" cy="133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green-top-faded">
                <a:extLst>
                  <a:ext uri="{FF2B5EF4-FFF2-40B4-BE49-F238E27FC236}">
                    <a16:creationId xmlns:a16="http://schemas.microsoft.com/office/drawing/2014/main" id="{BC77FD9D-9310-4DC5-AB07-18E6722E4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E8E79D-1620-4F9A-86EB-1911E28EB83E}"/>
                </a:ext>
              </a:extLst>
            </p:cNvPr>
            <p:cNvSpPr txBox="1"/>
            <p:nvPr/>
          </p:nvSpPr>
          <p:spPr bwMode="auto">
            <a:xfrm>
              <a:off x="38033" y="2294628"/>
              <a:ext cx="1501326" cy="687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en-US" sz="250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26060">
              <a:extLst>
                <a:ext uri="{FF2B5EF4-FFF2-40B4-BE49-F238E27FC236}">
                  <a16:creationId xmlns:a16="http://schemas.microsoft.com/office/drawing/2014/main" id="{96B73360-BC39-49D6-96C5-A6760A06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928" y="2282878"/>
              <a:ext cx="6200745" cy="691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l" defTabSz="1095376">
                <a:buClr>
                  <a:schemeClr val="tx2"/>
                </a:buClr>
                <a:buSzPct val="95000"/>
                <a:buNone/>
                <a:defRPr/>
              </a:pPr>
              <a:r>
                <a:rPr lang="en-US" sz="2500" i="1">
                  <a:cs typeface="Arial" panose="020B0604020202020204" pitchFamily="34" charset="0"/>
                </a:rPr>
                <a:t>Khối lượng hạt nhân</a:t>
              </a:r>
              <a:endParaRPr lang="en-US" sz="2500" b="0" i="1" dirty="0"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898DA4-AE18-4A90-89BA-C6250C40432F}"/>
              </a:ext>
            </a:extLst>
          </p:cNvPr>
          <p:cNvSpPr txBox="1"/>
          <p:nvPr/>
        </p:nvSpPr>
        <p:spPr>
          <a:xfrm>
            <a:off x="332164" y="627778"/>
            <a:ext cx="62312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5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Khối lượng và năng lượng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460FE-9488-4390-B083-ECCF376E54AD}"/>
              </a:ext>
            </a:extLst>
          </p:cNvPr>
          <p:cNvSpPr txBox="1"/>
          <p:nvPr/>
        </p:nvSpPr>
        <p:spPr>
          <a:xfrm>
            <a:off x="552232" y="1152958"/>
            <a:ext cx="11361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/>
            <a:r>
              <a:rPr lang="en-US" altLang="en-US" sz="2600" i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Khi đứng yên (trạng thái nghỉ) vật có khối lượng </a:t>
            </a:r>
            <a:r>
              <a:rPr lang="en-US" altLang="en-US" sz="2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m</a:t>
            </a:r>
            <a:r>
              <a:rPr lang="en-US" altLang="en-US" sz="2600" i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0</a:t>
            </a:r>
            <a:r>
              <a:rPr lang="en-US" altLang="en-US" sz="2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:</a:t>
            </a:r>
          </a:p>
          <a:p>
            <a:pPr marL="457200" indent="-457200" algn="l">
              <a:buFont typeface="Symbol" panose="05050102010706020507" pitchFamily="18" charset="2"/>
              <a:buChar char="®"/>
            </a:pPr>
            <a:r>
              <a:rPr lang="en-US" altLang="en-US" sz="2600" i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N</a:t>
            </a:r>
            <a:r>
              <a:rPr lang="en-US" altLang="en-US" sz="2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ăng lượng nghỉ của vật:  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en-US" altLang="vi-VN" sz="2800" baseline="-25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 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= m</a:t>
            </a:r>
            <a:r>
              <a:rPr lang="en-US" altLang="vi-VN" sz="2800" baseline="-25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en-US" altLang="vi-VN" sz="2800" baseline="30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  <a:p>
            <a:pPr marL="457200" indent="-457200" algn="l">
              <a:buFont typeface="Symbol" panose="05050102010706020507" pitchFamily="18" charset="2"/>
              <a:buChar char="®"/>
            </a:pPr>
            <a:endParaRPr lang="en-US" altLang="en-US" sz="2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25">
                <a:extLst>
                  <a:ext uri="{FF2B5EF4-FFF2-40B4-BE49-F238E27FC236}">
                    <a16:creationId xmlns:a16="http://schemas.microsoft.com/office/drawing/2014/main" id="{27BF29EA-9D59-49CD-899C-C97343356238}"/>
                  </a:ext>
                </a:extLst>
              </p:cNvPr>
              <p:cNvSpPr txBox="1"/>
              <p:nvPr/>
            </p:nvSpPr>
            <p:spPr bwMode="auto">
              <a:xfrm>
                <a:off x="3886200" y="2739129"/>
                <a:ext cx="2971800" cy="16224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4" name="Object 25">
                <a:extLst>
                  <a:ext uri="{FF2B5EF4-FFF2-40B4-BE49-F238E27FC236}">
                    <a16:creationId xmlns:a16="http://schemas.microsoft.com/office/drawing/2014/main" id="{27BF29EA-9D59-49CD-899C-C97343356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2739129"/>
                <a:ext cx="2971800" cy="1622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2D6763C-D44E-4591-9633-F1634B958303}"/>
              </a:ext>
            </a:extLst>
          </p:cNvPr>
          <p:cNvGrpSpPr/>
          <p:nvPr/>
        </p:nvGrpSpPr>
        <p:grpSpPr>
          <a:xfrm>
            <a:off x="2514600" y="4890634"/>
            <a:ext cx="4843048" cy="1750149"/>
            <a:chOff x="948151" y="2616491"/>
            <a:chExt cx="4843048" cy="1862107"/>
          </a:xfrm>
        </p:grpSpPr>
        <p:pic>
          <p:nvPicPr>
            <p:cNvPr id="19" name="Picture 18" descr="empty-red-rectangle">
              <a:extLst>
                <a:ext uri="{FF2B5EF4-FFF2-40B4-BE49-F238E27FC236}">
                  <a16:creationId xmlns:a16="http://schemas.microsoft.com/office/drawing/2014/main" id="{7C88FA14-F3B6-4067-89E6-AE466A7CD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151" y="2616491"/>
              <a:ext cx="4843048" cy="186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9">
                  <a:extLst>
                    <a:ext uri="{FF2B5EF4-FFF2-40B4-BE49-F238E27FC236}">
                      <a16:creationId xmlns:a16="http://schemas.microsoft.com/office/drawing/2014/main" id="{9718F69F-0500-4466-9EE3-43201D4057E4}"/>
                    </a:ext>
                  </a:extLst>
                </p:cNvPr>
                <p:cNvSpPr txBox="1"/>
                <p:nvPr/>
              </p:nvSpPr>
              <p:spPr bwMode="auto">
                <a:xfrm>
                  <a:off x="1470575" y="2710801"/>
                  <a:ext cx="3798200" cy="1538287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sz="3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25" name="Object 29">
                  <a:extLst>
                    <a:ext uri="{FF2B5EF4-FFF2-40B4-BE49-F238E27FC236}">
                      <a16:creationId xmlns:a16="http://schemas.microsoft.com/office/drawing/2014/main" id="{9718F69F-0500-4466-9EE3-43201D405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70575" y="2710801"/>
                  <a:ext cx="3798200" cy="1538287"/>
                </a:xfrm>
                <a:prstGeom prst="rect">
                  <a:avLst/>
                </a:prstGeom>
                <a:blipFill>
                  <a:blip r:embed="rId6"/>
                  <a:stretch>
                    <a:fillRect b="-5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7DA16C-7ABC-4354-A162-697DB260B16D}"/>
              </a:ext>
            </a:extLst>
          </p:cNvPr>
          <p:cNvSpPr txBox="1"/>
          <p:nvPr/>
        </p:nvSpPr>
        <p:spPr>
          <a:xfrm>
            <a:off x="552232" y="4358481"/>
            <a:ext cx="813297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/>
            <a:r>
              <a:rPr lang="en-US" altLang="en-US" sz="2500" i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N</a:t>
            </a: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ăng lượng của vật khi chuyển động với vận tốc v:</a:t>
            </a:r>
            <a:endParaRPr lang="en-US" altLang="vi-VN" sz="2500" baseline="30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766F5E-D4BC-4CA7-B9AB-13E207DE4F7C}"/>
              </a:ext>
            </a:extLst>
          </p:cNvPr>
          <p:cNvSpPr txBox="1"/>
          <p:nvPr/>
        </p:nvSpPr>
        <p:spPr>
          <a:xfrm>
            <a:off x="655427" y="2094364"/>
            <a:ext cx="103609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/>
            <a:r>
              <a:rPr lang="en-US" altLang="en-US" sz="2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khi vật đó chuyển động vận tốc v thì theo thuyết tương đối khối lượng của vật tăng lên thành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7" grpId="0"/>
      <p:bldP spid="24" grpId="0"/>
      <p:bldP spid="3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F98CCE0-FA32-406D-A434-27249298527B}"/>
              </a:ext>
            </a:extLst>
          </p:cNvPr>
          <p:cNvGrpSpPr/>
          <p:nvPr/>
        </p:nvGrpSpPr>
        <p:grpSpPr>
          <a:xfrm>
            <a:off x="-271124" y="58878"/>
            <a:ext cx="6062323" cy="505010"/>
            <a:chOff x="38033" y="2282878"/>
            <a:chExt cx="7543268" cy="704958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EE2C2F36-A19B-42D6-8FBD-EEE7BE9B8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79" y="2294628"/>
              <a:ext cx="7213122" cy="693208"/>
              <a:chOff x="607010" y="3430752"/>
              <a:chExt cx="3714421" cy="1335216"/>
            </a:xfrm>
          </p:grpSpPr>
          <p:pic>
            <p:nvPicPr>
              <p:cNvPr id="8" name="Picture 7" descr="empty-green-rectangle">
                <a:extLst>
                  <a:ext uri="{FF2B5EF4-FFF2-40B4-BE49-F238E27FC236}">
                    <a16:creationId xmlns:a16="http://schemas.microsoft.com/office/drawing/2014/main" id="{79D14A14-CAD6-4217-9F05-5E02DA4A06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10" y="3430752"/>
                <a:ext cx="3714421" cy="133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green-top-faded">
                <a:extLst>
                  <a:ext uri="{FF2B5EF4-FFF2-40B4-BE49-F238E27FC236}">
                    <a16:creationId xmlns:a16="http://schemas.microsoft.com/office/drawing/2014/main" id="{474743D1-9D64-4E7E-8149-57B88A232E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18CDCC-AC8F-4AD3-92AD-5850001892DA}"/>
                </a:ext>
              </a:extLst>
            </p:cNvPr>
            <p:cNvSpPr txBox="1"/>
            <p:nvPr/>
          </p:nvSpPr>
          <p:spPr bwMode="auto">
            <a:xfrm>
              <a:off x="38033" y="2294628"/>
              <a:ext cx="1501326" cy="687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en-US" sz="250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1E659157-42ED-4D03-8E52-30D736D8F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928" y="2282878"/>
              <a:ext cx="6200745" cy="691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l" defTabSz="1095376">
                <a:buClr>
                  <a:schemeClr val="tx2"/>
                </a:buClr>
                <a:buSzPct val="95000"/>
                <a:buNone/>
                <a:defRPr/>
              </a:pPr>
              <a:r>
                <a:rPr lang="en-US" sz="2500" i="1">
                  <a:cs typeface="Arial" panose="020B0604020202020204" pitchFamily="34" charset="0"/>
                </a:rPr>
                <a:t>Khối lượng hạt nhân</a:t>
              </a:r>
              <a:endParaRPr lang="en-US" sz="2500" b="0" i="1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A87595-A349-4D45-B652-9FE1C587B6A2}"/>
              </a:ext>
            </a:extLst>
          </p:cNvPr>
          <p:cNvSpPr txBox="1"/>
          <p:nvPr/>
        </p:nvSpPr>
        <p:spPr>
          <a:xfrm>
            <a:off x="332164" y="627778"/>
            <a:ext cx="62312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5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Khối lượng và năng lượng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87B45-020F-41C9-A3A6-9B704FE1E7FD}"/>
              </a:ext>
            </a:extLst>
          </p:cNvPr>
          <p:cNvGrpSpPr/>
          <p:nvPr/>
        </p:nvGrpSpPr>
        <p:grpSpPr>
          <a:xfrm>
            <a:off x="6070600" y="2438400"/>
            <a:ext cx="4320624" cy="1750149"/>
            <a:chOff x="948151" y="2616491"/>
            <a:chExt cx="4320624" cy="1862107"/>
          </a:xfrm>
        </p:grpSpPr>
        <p:pic>
          <p:nvPicPr>
            <p:cNvPr id="12" name="Picture 11" descr="empty-red-rectangle">
              <a:extLst>
                <a:ext uri="{FF2B5EF4-FFF2-40B4-BE49-F238E27FC236}">
                  <a16:creationId xmlns:a16="http://schemas.microsoft.com/office/drawing/2014/main" id="{C38FAE07-C14E-41D1-BAFF-0A5EB5A86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151" y="2616491"/>
              <a:ext cx="3657600" cy="1862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29">
                  <a:extLst>
                    <a:ext uri="{FF2B5EF4-FFF2-40B4-BE49-F238E27FC236}">
                      <a16:creationId xmlns:a16="http://schemas.microsoft.com/office/drawing/2014/main" id="{9394EF5B-EFAA-45EF-AEF7-A1C5D2D51CB2}"/>
                    </a:ext>
                  </a:extLst>
                </p:cNvPr>
                <p:cNvSpPr txBox="1"/>
                <p:nvPr/>
              </p:nvSpPr>
              <p:spPr bwMode="auto">
                <a:xfrm>
                  <a:off x="1470575" y="2710801"/>
                  <a:ext cx="3798200" cy="1538287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sz="3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3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3" name="Object 29">
                  <a:extLst>
                    <a:ext uri="{FF2B5EF4-FFF2-40B4-BE49-F238E27FC236}">
                      <a16:creationId xmlns:a16="http://schemas.microsoft.com/office/drawing/2014/main" id="{9394EF5B-EFAA-45EF-AEF7-A1C5D2D51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70575" y="2710801"/>
                  <a:ext cx="3798200" cy="1538287"/>
                </a:xfrm>
                <a:prstGeom prst="rect">
                  <a:avLst/>
                </a:prstGeom>
                <a:blipFill>
                  <a:blip r:embed="rId5"/>
                  <a:stretch>
                    <a:fillRect b="-5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9BEAEF-4F24-452A-AE33-DC2E2C72EBE5}"/>
              </a:ext>
            </a:extLst>
          </p:cNvPr>
          <p:cNvGrpSpPr/>
          <p:nvPr/>
        </p:nvGrpSpPr>
        <p:grpSpPr>
          <a:xfrm>
            <a:off x="5740398" y="1160773"/>
            <a:ext cx="3965298" cy="1061916"/>
            <a:chOff x="2990366" y="3690422"/>
            <a:chExt cx="3965298" cy="1061916"/>
          </a:xfrm>
        </p:grpSpPr>
        <p:pic>
          <p:nvPicPr>
            <p:cNvPr id="15" name="Picture 14" descr="empty-red-rectangle">
              <a:extLst>
                <a:ext uri="{FF2B5EF4-FFF2-40B4-BE49-F238E27FC236}">
                  <a16:creationId xmlns:a16="http://schemas.microsoft.com/office/drawing/2014/main" id="{62F1B6E7-DB87-419E-BFF6-D14244090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690422"/>
              <a:ext cx="3581400" cy="72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B5AAA0AA-8267-455C-8A68-0AD5A87A2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366" y="3715822"/>
              <a:ext cx="3965298" cy="10365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</a:t>
              </a:r>
              <a:r>
                <a:rPr lang="en-US" altLang="zh-CN" sz="3500" baseline="-25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0</a:t>
              </a:r>
              <a:r>
                <a:rPr lang="en-US" altLang="zh-CN" sz="35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= m</a:t>
              </a:r>
              <a:r>
                <a:rPr lang="en-US" altLang="zh-CN" sz="3500" baseline="-25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0</a:t>
              </a:r>
              <a:r>
                <a:rPr lang="en-US" altLang="zh-CN" sz="35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.c</a:t>
              </a:r>
              <a:r>
                <a:rPr lang="en-US" altLang="zh-CN" sz="3500" baseline="30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5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F73A884-6700-4FB0-AE50-13B7BD7F6FF3}"/>
              </a:ext>
            </a:extLst>
          </p:cNvPr>
          <p:cNvSpPr txBox="1"/>
          <p:nvPr/>
        </p:nvSpPr>
        <p:spPr>
          <a:xfrm>
            <a:off x="1459100" y="1275794"/>
            <a:ext cx="3376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nghỉ</a:t>
            </a:r>
            <a:r>
              <a:rPr lang="en-US" altLang="vi-VN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3F140C-7D09-4EAE-9B8F-DCCC7B4BFD2D}"/>
              </a:ext>
            </a:extLst>
          </p:cNvPr>
          <p:cNvSpPr txBox="1"/>
          <p:nvPr/>
        </p:nvSpPr>
        <p:spPr>
          <a:xfrm>
            <a:off x="1524000" y="3051864"/>
            <a:ext cx="4102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8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toàn phần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A2A6EA-FB25-4CFB-A66A-DA5DF77A9FBE}"/>
              </a:ext>
            </a:extLst>
          </p:cNvPr>
          <p:cNvSpPr txBox="1"/>
          <p:nvPr/>
        </p:nvSpPr>
        <p:spPr>
          <a:xfrm>
            <a:off x="502132" y="4818151"/>
            <a:ext cx="11049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500" b="1" i="1">
                <a:latin typeface="Arial" panose="020B0604020202020204" pitchFamily="34" charset="0"/>
                <a:cs typeface="Arial" panose="020B0604020202020204" pitchFamily="34" charset="0"/>
              </a:rPr>
              <a:t>Chú ý: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</a:rPr>
              <a:t>Vì vận tốc ánh sáng trong chân không là lớn nhất c </a:t>
            </a: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500" i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→ m </a:t>
            </a: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m</a:t>
            </a:r>
            <a:r>
              <a:rPr lang="en-US" altLang="vi-VN" sz="2500" baseline="-25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Động năng của vật</a:t>
            </a:r>
            <a:r>
              <a:rPr lang="en-US" altLang="vi-VN" sz="2500" i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vi-VN" sz="25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</a:t>
            </a:r>
            <a:r>
              <a:rPr lang="en-US" altLang="vi-VN" sz="2500" i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</a:t>
            </a:r>
            <a:r>
              <a:rPr lang="en-US" altLang="vi-VN" sz="25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= E - E</a:t>
            </a:r>
            <a:r>
              <a:rPr lang="en-US" altLang="vi-VN" sz="2500" i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altLang="vi-VN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= (</a:t>
            </a:r>
            <a:r>
              <a:rPr lang="en-US" altLang="vi-VN" sz="25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 </a:t>
            </a:r>
            <a:r>
              <a:rPr lang="en-US" altLang="vi-VN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lang="en-US" altLang="vi-VN" sz="25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</a:t>
            </a:r>
            <a:r>
              <a:rPr lang="en-US" altLang="vi-VN" sz="2500" i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</a:t>
            </a:r>
            <a:r>
              <a:rPr lang="en-US" altLang="vi-VN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)c</a:t>
            </a:r>
            <a:r>
              <a:rPr lang="en-US" altLang="vi-VN" sz="25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  </a:t>
            </a: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(W</a:t>
            </a:r>
            <a:r>
              <a:rPr lang="en-US" altLang="vi-VN" sz="2500" baseline="-25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 </a:t>
            </a: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cũng được kí hiệu là K)</a:t>
            </a:r>
          </a:p>
        </p:txBody>
      </p:sp>
    </p:spTree>
    <p:extLst>
      <p:ext uri="{BB962C8B-B14F-4D97-AF65-F5344CB8AC3E}">
        <p14:creationId xmlns:p14="http://schemas.microsoft.com/office/powerpoint/2010/main" val="6016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>
            <a:extLst>
              <a:ext uri="{FF2B5EF4-FFF2-40B4-BE49-F238E27FC236}">
                <a16:creationId xmlns:a16="http://schemas.microsoft.com/office/drawing/2014/main" id="{76045D90-E9D1-4137-A38F-E708D79C50E9}"/>
              </a:ext>
            </a:extLst>
          </p:cNvPr>
          <p:cNvGrpSpPr/>
          <p:nvPr/>
        </p:nvGrpSpPr>
        <p:grpSpPr>
          <a:xfrm>
            <a:off x="4381514" y="167791"/>
            <a:ext cx="3597830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03B23156-5A18-4A31-BF29-96ECD81F6A5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6F7A80F-6378-4CDF-B4A4-F51D154C04B7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</a:p>
          </p:txBody>
        </p:sp>
      </p:grpSp>
      <p:pic>
        <p:nvPicPr>
          <p:cNvPr id="8" name="Picture 14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52B82F18-1CC9-411C-81E0-41192BC2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" y="618291"/>
            <a:ext cx="847968" cy="11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A9D7C-DA57-4A7C-B92A-47D79DBC4004}"/>
              </a:ext>
            </a:extLst>
          </p:cNvPr>
          <p:cNvGrpSpPr/>
          <p:nvPr/>
        </p:nvGrpSpPr>
        <p:grpSpPr>
          <a:xfrm>
            <a:off x="1085940" y="1045375"/>
            <a:ext cx="10897992" cy="4648200"/>
            <a:chOff x="1314997" y="2125361"/>
            <a:chExt cx="2231091" cy="780121"/>
          </a:xfrm>
        </p:grpSpPr>
        <p:pic>
          <p:nvPicPr>
            <p:cNvPr id="12" name="Picture 11" descr="empty-blue-rectangle">
              <a:extLst>
                <a:ext uri="{FF2B5EF4-FFF2-40B4-BE49-F238E27FC236}">
                  <a16:creationId xmlns:a16="http://schemas.microsoft.com/office/drawing/2014/main" id="{FFEF3C42-ED3B-495B-BB39-DEB027149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EC70BE1D-ECE9-44E5-989E-5533D62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3921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ECAD58-BAC9-45C1-B465-DFB63003F571}"/>
              </a:ext>
            </a:extLst>
          </p:cNvPr>
          <p:cNvSpPr/>
          <p:nvPr/>
        </p:nvSpPr>
        <p:spPr>
          <a:xfrm>
            <a:off x="1905000" y="3417790"/>
            <a:ext cx="533399" cy="568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F0F168-7DE6-4E9D-B250-A0EB5DCAAF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1.Chọn câu sai</a:t>
            </a:r>
          </a:p>
          <a:p>
            <a:pPr marL="0" indent="0" algn="l"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Proton là hạt mang điện tích dương</a:t>
            </a:r>
            <a:r>
              <a:rPr lang="en-US" alt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Electron là hạt mang điện tích âm</a:t>
            </a:r>
            <a:r>
              <a:rPr lang="en-US" alt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Nơtron là hạt mang điện tích dương</a:t>
            </a:r>
            <a:r>
              <a:rPr lang="en-US" alt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Khối lượng của nguyên tử tập trung ở hạt nhân</a:t>
            </a:r>
            <a:r>
              <a:rPr lang="en-US" alt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6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>
            <a:extLst>
              <a:ext uri="{FF2B5EF4-FFF2-40B4-BE49-F238E27FC236}">
                <a16:creationId xmlns:a16="http://schemas.microsoft.com/office/drawing/2014/main" id="{76045D90-E9D1-4137-A38F-E708D79C50E9}"/>
              </a:ext>
            </a:extLst>
          </p:cNvPr>
          <p:cNvGrpSpPr/>
          <p:nvPr/>
        </p:nvGrpSpPr>
        <p:grpSpPr>
          <a:xfrm>
            <a:off x="4381514" y="167791"/>
            <a:ext cx="3597830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03B23156-5A18-4A31-BF29-96ECD81F6A5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6F7A80F-6378-4CDF-B4A4-F51D154C04B7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</a:p>
          </p:txBody>
        </p:sp>
      </p:grpSp>
      <p:pic>
        <p:nvPicPr>
          <p:cNvPr id="8" name="Picture 14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52B82F18-1CC9-411C-81E0-41192BC2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" y="618291"/>
            <a:ext cx="847968" cy="11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A9D7C-DA57-4A7C-B92A-47D79DBC4004}"/>
              </a:ext>
            </a:extLst>
          </p:cNvPr>
          <p:cNvGrpSpPr/>
          <p:nvPr/>
        </p:nvGrpSpPr>
        <p:grpSpPr>
          <a:xfrm>
            <a:off x="1085940" y="1045375"/>
            <a:ext cx="10897992" cy="4648200"/>
            <a:chOff x="1314997" y="2125361"/>
            <a:chExt cx="2231091" cy="780121"/>
          </a:xfrm>
        </p:grpSpPr>
        <p:pic>
          <p:nvPicPr>
            <p:cNvPr id="12" name="Picture 11" descr="empty-blue-rectangle">
              <a:extLst>
                <a:ext uri="{FF2B5EF4-FFF2-40B4-BE49-F238E27FC236}">
                  <a16:creationId xmlns:a16="http://schemas.microsoft.com/office/drawing/2014/main" id="{FFEF3C42-ED3B-495B-BB39-DEB027149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EC70BE1D-ECE9-44E5-989E-5533D62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3921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ECAD58-BAC9-45C1-B465-DFB63003F571}"/>
              </a:ext>
            </a:extLst>
          </p:cNvPr>
          <p:cNvSpPr/>
          <p:nvPr/>
        </p:nvSpPr>
        <p:spPr>
          <a:xfrm>
            <a:off x="1981200" y="4191000"/>
            <a:ext cx="533399" cy="568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8E98F56-594A-42A9-B20F-7364ECDEB9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81200" y="1295401"/>
                <a:ext cx="8229600" cy="4830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Câu 2. Kí hiệu nguyên tử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 cho biết những gì </a:t>
                </a:r>
                <a:r>
                  <a:rPr lang="en-US" altLang="vi-VN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nguyên tố hoá học X</a:t>
                </a:r>
                <a:r>
                  <a:rPr lang="vi-V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Chỉ biết số hiệu nguyên tử</a:t>
                </a:r>
                <a:r>
                  <a:rPr lang="en-US" altLang="vi-VN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Nguyên tử khối trung bình của nguyên tử</a:t>
                </a:r>
                <a:r>
                  <a:rPr lang="en-US" altLang="vi-VN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Chỉ biết số khối của nguyên tử</a:t>
                </a:r>
                <a:r>
                  <a:rPr lang="en-US" altLang="vi-VN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Số hiệu nguyên tử và số khối</a:t>
                </a:r>
                <a:r>
                  <a:rPr lang="en-US" altLang="vi-VN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8E98F56-594A-42A9-B20F-7364ECDEB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295401"/>
                <a:ext cx="8229600" cy="4830763"/>
              </a:xfrm>
              <a:prstGeom prst="rect">
                <a:avLst/>
              </a:prstGeom>
              <a:blipFill>
                <a:blip r:embed="rId5"/>
                <a:stretch>
                  <a:fillRect l="-1852" t="-1515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0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>
            <a:extLst>
              <a:ext uri="{FF2B5EF4-FFF2-40B4-BE49-F238E27FC236}">
                <a16:creationId xmlns:a16="http://schemas.microsoft.com/office/drawing/2014/main" id="{76045D90-E9D1-4137-A38F-E708D79C50E9}"/>
              </a:ext>
            </a:extLst>
          </p:cNvPr>
          <p:cNvGrpSpPr/>
          <p:nvPr/>
        </p:nvGrpSpPr>
        <p:grpSpPr>
          <a:xfrm>
            <a:off x="4381514" y="167791"/>
            <a:ext cx="3597830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03B23156-5A18-4A31-BF29-96ECD81F6A5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6F7A80F-6378-4CDF-B4A4-F51D154C04B7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</a:p>
          </p:txBody>
        </p:sp>
      </p:grpSp>
      <p:pic>
        <p:nvPicPr>
          <p:cNvPr id="8" name="Picture 14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52B82F18-1CC9-411C-81E0-41192BC2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" y="618291"/>
            <a:ext cx="847968" cy="11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A9D7C-DA57-4A7C-B92A-47D79DBC4004}"/>
              </a:ext>
            </a:extLst>
          </p:cNvPr>
          <p:cNvGrpSpPr/>
          <p:nvPr/>
        </p:nvGrpSpPr>
        <p:grpSpPr>
          <a:xfrm>
            <a:off x="1085940" y="1104900"/>
            <a:ext cx="10897992" cy="4648200"/>
            <a:chOff x="1314997" y="2125361"/>
            <a:chExt cx="2231091" cy="780121"/>
          </a:xfrm>
        </p:grpSpPr>
        <p:pic>
          <p:nvPicPr>
            <p:cNvPr id="12" name="Picture 11" descr="empty-blue-rectangle">
              <a:extLst>
                <a:ext uri="{FF2B5EF4-FFF2-40B4-BE49-F238E27FC236}">
                  <a16:creationId xmlns:a16="http://schemas.microsoft.com/office/drawing/2014/main" id="{FFEF3C42-ED3B-495B-BB39-DEB027149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EC70BE1D-ECE9-44E5-989E-5533D62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3921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ECAD58-BAC9-45C1-B465-DFB63003F571}"/>
              </a:ext>
            </a:extLst>
          </p:cNvPr>
          <p:cNvSpPr/>
          <p:nvPr/>
        </p:nvSpPr>
        <p:spPr>
          <a:xfrm>
            <a:off x="1976967" y="4459411"/>
            <a:ext cx="533399" cy="568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596C3D-9003-45B7-A055-FDC9CC9ACEB7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Câu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3. Chọn câu sai: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Số e ở vỏ bằng số proton ở hạt nhân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Hạt nhân có kích thước rất bé so với nguyên tử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Số khối A = Z + 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Nguyên tử khối bằng số nơtron trong hạt nhân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>
            <a:extLst>
              <a:ext uri="{FF2B5EF4-FFF2-40B4-BE49-F238E27FC236}">
                <a16:creationId xmlns:a16="http://schemas.microsoft.com/office/drawing/2014/main" id="{76045D90-E9D1-4137-A38F-E708D79C50E9}"/>
              </a:ext>
            </a:extLst>
          </p:cNvPr>
          <p:cNvGrpSpPr/>
          <p:nvPr/>
        </p:nvGrpSpPr>
        <p:grpSpPr>
          <a:xfrm>
            <a:off x="4381514" y="167791"/>
            <a:ext cx="3597830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03B23156-5A18-4A31-BF29-96ECD81F6A5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6F7A80F-6378-4CDF-B4A4-F51D154C04B7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</a:p>
          </p:txBody>
        </p:sp>
      </p:grpSp>
      <p:pic>
        <p:nvPicPr>
          <p:cNvPr id="8" name="Picture 14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52B82F18-1CC9-411C-81E0-41192BC2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" y="618291"/>
            <a:ext cx="847968" cy="11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A9D7C-DA57-4A7C-B92A-47D79DBC4004}"/>
              </a:ext>
            </a:extLst>
          </p:cNvPr>
          <p:cNvGrpSpPr/>
          <p:nvPr/>
        </p:nvGrpSpPr>
        <p:grpSpPr>
          <a:xfrm>
            <a:off x="1085940" y="1045375"/>
            <a:ext cx="10897992" cy="4648200"/>
            <a:chOff x="1314997" y="2125361"/>
            <a:chExt cx="2231091" cy="780121"/>
          </a:xfrm>
        </p:grpSpPr>
        <p:pic>
          <p:nvPicPr>
            <p:cNvPr id="12" name="Picture 11" descr="empty-blue-rectangle">
              <a:extLst>
                <a:ext uri="{FF2B5EF4-FFF2-40B4-BE49-F238E27FC236}">
                  <a16:creationId xmlns:a16="http://schemas.microsoft.com/office/drawing/2014/main" id="{FFEF3C42-ED3B-495B-BB39-DEB027149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EC70BE1D-ECE9-44E5-989E-5533D62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3921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ECAD58-BAC9-45C1-B465-DFB63003F571}"/>
              </a:ext>
            </a:extLst>
          </p:cNvPr>
          <p:cNvSpPr/>
          <p:nvPr/>
        </p:nvSpPr>
        <p:spPr>
          <a:xfrm>
            <a:off x="1905000" y="3998614"/>
            <a:ext cx="533399" cy="568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02416D-F152-4703-BF9A-00910C5561C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Câu 4. Hạt nhân nguyên tử được cấu tạo từ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Electron và nơtron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Proton và electron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Electron, nơtron và proton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Proton và nơtron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4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>
            <a:extLst>
              <a:ext uri="{FF2B5EF4-FFF2-40B4-BE49-F238E27FC236}">
                <a16:creationId xmlns:a16="http://schemas.microsoft.com/office/drawing/2014/main" id="{76045D90-E9D1-4137-A38F-E708D79C50E9}"/>
              </a:ext>
            </a:extLst>
          </p:cNvPr>
          <p:cNvGrpSpPr/>
          <p:nvPr/>
        </p:nvGrpSpPr>
        <p:grpSpPr>
          <a:xfrm>
            <a:off x="4381514" y="167791"/>
            <a:ext cx="3597830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03B23156-5A18-4A31-BF29-96ECD81F6A5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6F7A80F-6378-4CDF-B4A4-F51D154C04B7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</a:p>
          </p:txBody>
        </p:sp>
      </p:grpSp>
      <p:pic>
        <p:nvPicPr>
          <p:cNvPr id="8" name="Picture 14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52B82F18-1CC9-411C-81E0-41192BC2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" y="618291"/>
            <a:ext cx="847968" cy="11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A9D7C-DA57-4A7C-B92A-47D79DBC4004}"/>
              </a:ext>
            </a:extLst>
          </p:cNvPr>
          <p:cNvGrpSpPr/>
          <p:nvPr/>
        </p:nvGrpSpPr>
        <p:grpSpPr>
          <a:xfrm>
            <a:off x="1085940" y="1104900"/>
            <a:ext cx="10897992" cy="4648200"/>
            <a:chOff x="1314997" y="2125361"/>
            <a:chExt cx="2231091" cy="780121"/>
          </a:xfrm>
        </p:grpSpPr>
        <p:pic>
          <p:nvPicPr>
            <p:cNvPr id="12" name="Picture 11" descr="empty-blue-rectangle">
              <a:extLst>
                <a:ext uri="{FF2B5EF4-FFF2-40B4-BE49-F238E27FC236}">
                  <a16:creationId xmlns:a16="http://schemas.microsoft.com/office/drawing/2014/main" id="{FFEF3C42-ED3B-495B-BB39-DEB027149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EC70BE1D-ECE9-44E5-989E-5533D62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3921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ECAD58-BAC9-45C1-B465-DFB63003F571}"/>
              </a:ext>
            </a:extLst>
          </p:cNvPr>
          <p:cNvSpPr/>
          <p:nvPr/>
        </p:nvSpPr>
        <p:spPr>
          <a:xfrm>
            <a:off x="1918629" y="4473047"/>
            <a:ext cx="533399" cy="568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192BD0-13B6-432F-8C3D-21ECD325002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Câu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5. Một nguyên tử có số hiệu 29, số khối 61 thì nguyên tử đó phải có</a:t>
            </a:r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90 nơtron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61 electron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29 nơtron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29 electron</a:t>
            </a: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lphaLcPeriod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1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>
            <a:extLst>
              <a:ext uri="{FF2B5EF4-FFF2-40B4-BE49-F238E27FC236}">
                <a16:creationId xmlns:a16="http://schemas.microsoft.com/office/drawing/2014/main" id="{76045D90-E9D1-4137-A38F-E708D79C50E9}"/>
              </a:ext>
            </a:extLst>
          </p:cNvPr>
          <p:cNvGrpSpPr/>
          <p:nvPr/>
        </p:nvGrpSpPr>
        <p:grpSpPr>
          <a:xfrm>
            <a:off x="4381514" y="167791"/>
            <a:ext cx="3597830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03B23156-5A18-4A31-BF29-96ECD81F6A5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6F7A80F-6378-4CDF-B4A4-F51D154C04B7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</a:p>
          </p:txBody>
        </p:sp>
      </p:grpSp>
      <p:pic>
        <p:nvPicPr>
          <p:cNvPr id="8" name="Picture 14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52B82F18-1CC9-411C-81E0-41192BC2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" y="618291"/>
            <a:ext cx="847968" cy="11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A9D7C-DA57-4A7C-B92A-47D79DBC4004}"/>
              </a:ext>
            </a:extLst>
          </p:cNvPr>
          <p:cNvGrpSpPr/>
          <p:nvPr/>
        </p:nvGrpSpPr>
        <p:grpSpPr>
          <a:xfrm>
            <a:off x="1085940" y="1254760"/>
            <a:ext cx="10897992" cy="4648200"/>
            <a:chOff x="1314997" y="2125361"/>
            <a:chExt cx="2231091" cy="780121"/>
          </a:xfrm>
        </p:grpSpPr>
        <p:pic>
          <p:nvPicPr>
            <p:cNvPr id="12" name="Picture 11" descr="empty-blue-rectangle">
              <a:extLst>
                <a:ext uri="{FF2B5EF4-FFF2-40B4-BE49-F238E27FC236}">
                  <a16:creationId xmlns:a16="http://schemas.microsoft.com/office/drawing/2014/main" id="{FFEF3C42-ED3B-495B-BB39-DEB027149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EC70BE1D-ECE9-44E5-989E-5533D62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3921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ECAD58-BAC9-45C1-B465-DFB63003F571}"/>
              </a:ext>
            </a:extLst>
          </p:cNvPr>
          <p:cNvSpPr/>
          <p:nvPr/>
        </p:nvSpPr>
        <p:spPr>
          <a:xfrm>
            <a:off x="1945240" y="4446796"/>
            <a:ext cx="533399" cy="568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57D1C79-A2B4-4A67-B828-C62F6C6621F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81200" y="1600201"/>
                <a:ext cx="88392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Câu 6. Số proton và số nơtron có trong một nguyên tử nhôm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lần lượt là                   </a:t>
                </a:r>
                <a:r>
                  <a:rPr lang="en-US" altLang="vi-VN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baseline="100000"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Font typeface="Arial" pitchFamily="34" charset="0"/>
                  <a:buAutoNum type="alphaLcPeriod"/>
                </a:pP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12 và 14</a:t>
                </a:r>
                <a:r>
                  <a:rPr lang="en-US" altLang="vi-VN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14350" indent="-514350">
                  <a:buFont typeface="Arial" pitchFamily="34" charset="0"/>
                  <a:buAutoNum type="alphaLcPeriod"/>
                </a:pP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13 và 13</a:t>
                </a:r>
                <a:r>
                  <a:rPr lang="en-US" altLang="vi-VN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14350" indent="-514350">
                  <a:buFont typeface="Arial" pitchFamily="34" charset="0"/>
                  <a:buAutoNum type="alphaLcPeriod"/>
                </a:pP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13 và 15</a:t>
                </a:r>
                <a:r>
                  <a:rPr lang="en-US" altLang="vi-VN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14350" indent="-514350">
                  <a:buFont typeface="Arial" pitchFamily="34" charset="0"/>
                  <a:buAutoNum type="alphaLcPeriod"/>
                </a:pP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13 và 14</a:t>
                </a:r>
                <a:r>
                  <a:rPr lang="en-US" altLang="vi-VN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57D1C79-A2B4-4A67-B828-C62F6C662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00201"/>
                <a:ext cx="8839200" cy="4525963"/>
              </a:xfrm>
              <a:prstGeom prst="rect">
                <a:avLst/>
              </a:prstGeom>
              <a:blipFill>
                <a:blip r:embed="rId5"/>
                <a:stretch>
                  <a:fillRect l="-172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8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>
            <a:extLst>
              <a:ext uri="{FF2B5EF4-FFF2-40B4-BE49-F238E27FC236}">
                <a16:creationId xmlns:a16="http://schemas.microsoft.com/office/drawing/2014/main" id="{76045D90-E9D1-4137-A38F-E708D79C50E9}"/>
              </a:ext>
            </a:extLst>
          </p:cNvPr>
          <p:cNvGrpSpPr/>
          <p:nvPr/>
        </p:nvGrpSpPr>
        <p:grpSpPr>
          <a:xfrm>
            <a:off x="4381514" y="167791"/>
            <a:ext cx="3597830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03B23156-5A18-4A31-BF29-96ECD81F6A5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6F7A80F-6378-4CDF-B4A4-F51D154C04B7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</a:p>
          </p:txBody>
        </p:sp>
      </p:grpSp>
      <p:pic>
        <p:nvPicPr>
          <p:cNvPr id="8" name="Picture 14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52B82F18-1CC9-411C-81E0-41192BC2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" y="618291"/>
            <a:ext cx="847968" cy="11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A9D7C-DA57-4A7C-B92A-47D79DBC4004}"/>
              </a:ext>
            </a:extLst>
          </p:cNvPr>
          <p:cNvGrpSpPr/>
          <p:nvPr/>
        </p:nvGrpSpPr>
        <p:grpSpPr>
          <a:xfrm>
            <a:off x="1085940" y="1045375"/>
            <a:ext cx="10897992" cy="4648200"/>
            <a:chOff x="1314997" y="2125361"/>
            <a:chExt cx="2231091" cy="780121"/>
          </a:xfrm>
        </p:grpSpPr>
        <p:pic>
          <p:nvPicPr>
            <p:cNvPr id="12" name="Picture 11" descr="empty-blue-rectangle">
              <a:extLst>
                <a:ext uri="{FF2B5EF4-FFF2-40B4-BE49-F238E27FC236}">
                  <a16:creationId xmlns:a16="http://schemas.microsoft.com/office/drawing/2014/main" id="{FFEF3C42-ED3B-495B-BB39-DEB027149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EC70BE1D-ECE9-44E5-989E-5533D62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3921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ECAD58-BAC9-45C1-B465-DFB63003F571}"/>
              </a:ext>
            </a:extLst>
          </p:cNvPr>
          <p:cNvSpPr/>
          <p:nvPr/>
        </p:nvSpPr>
        <p:spPr>
          <a:xfrm>
            <a:off x="1981200" y="3065442"/>
            <a:ext cx="533399" cy="568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DAED40-0A79-459C-8421-AC62D8705EF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600201"/>
            <a:ext cx="91248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Câu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7. Phát biểu nào sau đây là đúng khi nói về hạt nhân đồng vị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Các hạt nhân đồng vị có cùng số A nhưng khác số Z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Các hạt nhân đồng vị có cùng số Z nhưng khác số A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Các hạt nhân đồng vị có cùng số proton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Arial" pitchFamily="34" charset="0"/>
              <a:buAutoNum type="alphaLcPeriod"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a b c đều đúng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Arial" pitchFamily="34" charset="0"/>
              <a:buAutoNum type="alphaLcPeriod"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FFC91A-4903-4C23-A3BB-A88EEA7B182C}"/>
              </a:ext>
            </a:extLst>
          </p:cNvPr>
          <p:cNvSpPr txBox="1"/>
          <p:nvPr/>
        </p:nvSpPr>
        <p:spPr>
          <a:xfrm>
            <a:off x="1153967" y="1122340"/>
            <a:ext cx="1043776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3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đã biết vật chất được cấu tạo từ các nguyên tử, và nguyên tử thì gồm các electron chuyển động quanh hạt nhân mang điện tích dương. </a:t>
            </a:r>
          </a:p>
        </p:txBody>
      </p:sp>
      <p:grpSp>
        <p:nvGrpSpPr>
          <p:cNvPr id="5" name="Group 56">
            <a:extLst>
              <a:ext uri="{FF2B5EF4-FFF2-40B4-BE49-F238E27FC236}">
                <a16:creationId xmlns:a16="http://schemas.microsoft.com/office/drawing/2014/main" id="{76045D90-E9D1-4137-A38F-E708D79C50E9}"/>
              </a:ext>
            </a:extLst>
          </p:cNvPr>
          <p:cNvGrpSpPr/>
          <p:nvPr/>
        </p:nvGrpSpPr>
        <p:grpSpPr>
          <a:xfrm>
            <a:off x="4297084" y="369060"/>
            <a:ext cx="3597830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03B23156-5A18-4A31-BF29-96ECD81F6A5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6F7A80F-6378-4CDF-B4A4-F51D154C04B7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Đặt vấn đề</a:t>
              </a:r>
            </a:p>
          </p:txBody>
        </p:sp>
      </p:grpSp>
      <p:pic>
        <p:nvPicPr>
          <p:cNvPr id="8" name="Picture 14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52B82F18-1CC9-411C-81E0-41192BC2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" y="539240"/>
            <a:ext cx="847968" cy="11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EF7EDB0-7665-40E3-A0B7-B60B625A76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1" r="51619" b="-1"/>
          <a:stretch/>
        </p:blipFill>
        <p:spPr>
          <a:xfrm>
            <a:off x="7467600" y="1782461"/>
            <a:ext cx="4038600" cy="4049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DF23E1-C5F7-491A-9D12-0260A3B76D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" t="1785"/>
          <a:stretch/>
        </p:blipFill>
        <p:spPr>
          <a:xfrm>
            <a:off x="457200" y="2514600"/>
            <a:ext cx="5913531" cy="41930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4EB097-C9ED-42DF-B67F-BCECBA3E47F3}"/>
              </a:ext>
            </a:extLst>
          </p:cNvPr>
          <p:cNvSpPr txBox="1"/>
          <p:nvPr/>
        </p:nvSpPr>
        <p:spPr>
          <a:xfrm>
            <a:off x="276889" y="2721114"/>
            <a:ext cx="3463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Chiếc nhẫn vàng được tạo từ các nguyên tử vàng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A31B54-C712-4FEF-AF4C-34203C8D9EB7}"/>
              </a:ext>
            </a:extLst>
          </p:cNvPr>
          <p:cNvCxnSpPr>
            <a:cxnSpLocks/>
          </p:cNvCxnSpPr>
          <p:nvPr/>
        </p:nvCxnSpPr>
        <p:spPr>
          <a:xfrm flipV="1">
            <a:off x="5638793" y="2971800"/>
            <a:ext cx="1905007" cy="362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13F7D5-481D-406E-B7EC-8DF3B2E075B6}"/>
              </a:ext>
            </a:extLst>
          </p:cNvPr>
          <p:cNvSpPr txBox="1"/>
          <p:nvPr/>
        </p:nvSpPr>
        <p:spPr>
          <a:xfrm>
            <a:off x="7894914" y="5869884"/>
            <a:ext cx="28758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5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hạt nhân được cấu tạo từ gì?</a:t>
            </a:r>
            <a:endParaRPr lang="en-US" sz="250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00FAD6-DA56-4353-9187-28C2AD35A190}"/>
              </a:ext>
            </a:extLst>
          </p:cNvPr>
          <p:cNvSpPr txBox="1"/>
          <p:nvPr/>
        </p:nvSpPr>
        <p:spPr>
          <a:xfrm>
            <a:off x="9067800" y="3334404"/>
            <a:ext cx="6121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860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>
            <a:extLst>
              <a:ext uri="{FF2B5EF4-FFF2-40B4-BE49-F238E27FC236}">
                <a16:creationId xmlns:a16="http://schemas.microsoft.com/office/drawing/2014/main" id="{76045D90-E9D1-4137-A38F-E708D79C50E9}"/>
              </a:ext>
            </a:extLst>
          </p:cNvPr>
          <p:cNvGrpSpPr/>
          <p:nvPr/>
        </p:nvGrpSpPr>
        <p:grpSpPr>
          <a:xfrm>
            <a:off x="4381514" y="167791"/>
            <a:ext cx="3597830" cy="581082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7">
              <a:extLst>
                <a:ext uri="{FF2B5EF4-FFF2-40B4-BE49-F238E27FC236}">
                  <a16:creationId xmlns:a16="http://schemas.microsoft.com/office/drawing/2014/main" id="{03B23156-5A18-4A31-BF29-96ECD81F6A52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6F7A80F-6378-4CDF-B4A4-F51D154C04B7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</a:p>
          </p:txBody>
        </p:sp>
      </p:grpSp>
      <p:pic>
        <p:nvPicPr>
          <p:cNvPr id="8" name="Picture 14" descr="http://tmjpainandtreatment.com/wp-content/uploads/2014/09/little-man-with-red-question-mark.jpg">
            <a:hlinkClick r:id="rId2"/>
            <a:extLst>
              <a:ext uri="{FF2B5EF4-FFF2-40B4-BE49-F238E27FC236}">
                <a16:creationId xmlns:a16="http://schemas.microsoft.com/office/drawing/2014/main" id="{52B82F18-1CC9-411C-81E0-41192BC2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" y="618291"/>
            <a:ext cx="847968" cy="11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A9D7C-DA57-4A7C-B92A-47D79DBC4004}"/>
              </a:ext>
            </a:extLst>
          </p:cNvPr>
          <p:cNvGrpSpPr/>
          <p:nvPr/>
        </p:nvGrpSpPr>
        <p:grpSpPr>
          <a:xfrm>
            <a:off x="1085940" y="1045375"/>
            <a:ext cx="10897992" cy="4648200"/>
            <a:chOff x="1314997" y="2125361"/>
            <a:chExt cx="2231091" cy="780121"/>
          </a:xfrm>
        </p:grpSpPr>
        <p:pic>
          <p:nvPicPr>
            <p:cNvPr id="12" name="Picture 11" descr="empty-blue-rectangle">
              <a:extLst>
                <a:ext uri="{FF2B5EF4-FFF2-40B4-BE49-F238E27FC236}">
                  <a16:creationId xmlns:a16="http://schemas.microsoft.com/office/drawing/2014/main" id="{FFEF3C42-ED3B-495B-BB39-DEB027149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EC70BE1D-ECE9-44E5-989E-5533D6219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3921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6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ECAD58-BAC9-45C1-B465-DFB63003F571}"/>
              </a:ext>
            </a:extLst>
          </p:cNvPr>
          <p:cNvSpPr/>
          <p:nvPr/>
        </p:nvSpPr>
        <p:spPr>
          <a:xfrm>
            <a:off x="1981200" y="3463265"/>
            <a:ext cx="533399" cy="5686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9D6C676-AF17-433A-83EC-C5395602C238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1600201"/>
            <a:ext cx="9525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Câu 8</a:t>
            </a: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Theo thuyết tương đối, một electron có động năng bằng 1 nửa năng lượng nghỉ của nó thì electron này chuyển động với vận tốc là:</a:t>
            </a:r>
          </a:p>
          <a:p>
            <a:pPr>
              <a:buFont typeface="Arial" pitchFamily="34" charset="0"/>
              <a:buNone/>
            </a:pP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a. 2,41.10</a:t>
            </a:r>
            <a:r>
              <a:rPr lang="en-US" altLang="vi-VN" sz="2800" baseline="300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m/s.</a:t>
            </a:r>
          </a:p>
          <a:p>
            <a:pPr>
              <a:buFont typeface="Arial" pitchFamily="34" charset="0"/>
              <a:buNone/>
            </a:pP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b.2,24.10</a:t>
            </a:r>
            <a:r>
              <a:rPr lang="en-US" altLang="vi-VN" sz="2800" baseline="300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m/s.</a:t>
            </a:r>
          </a:p>
          <a:p>
            <a:pPr>
              <a:buFont typeface="Arial" pitchFamily="34" charset="0"/>
              <a:buNone/>
            </a:pP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c. 1,76.10</a:t>
            </a:r>
            <a:r>
              <a:rPr lang="en-US" altLang="vi-VN" sz="2800" baseline="300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m/s.</a:t>
            </a:r>
          </a:p>
          <a:p>
            <a:pPr>
              <a:buFont typeface="Arial" pitchFamily="34" charset="0"/>
              <a:buNone/>
            </a:pP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d.2.75.10</a:t>
            </a:r>
            <a:r>
              <a:rPr lang="en-US" altLang="vi-VN" sz="2800" baseline="300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m/s.</a:t>
            </a:r>
          </a:p>
        </p:txBody>
      </p:sp>
    </p:spTree>
    <p:extLst>
      <p:ext uri="{BB962C8B-B14F-4D97-AF65-F5344CB8AC3E}">
        <p14:creationId xmlns:p14="http://schemas.microsoft.com/office/powerpoint/2010/main" val="36196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7981CC-B42F-4ECB-90BB-EC434DF38284}"/>
              </a:ext>
            </a:extLst>
          </p:cNvPr>
          <p:cNvGrpSpPr/>
          <p:nvPr/>
        </p:nvGrpSpPr>
        <p:grpSpPr>
          <a:xfrm>
            <a:off x="-271124" y="58878"/>
            <a:ext cx="6062323" cy="505010"/>
            <a:chOff x="38033" y="2282878"/>
            <a:chExt cx="7543268" cy="704958"/>
          </a:xfrm>
        </p:grpSpPr>
        <p:grpSp>
          <p:nvGrpSpPr>
            <p:cNvPr id="7" name="Group 70">
              <a:extLst>
                <a:ext uri="{FF2B5EF4-FFF2-40B4-BE49-F238E27FC236}">
                  <a16:creationId xmlns:a16="http://schemas.microsoft.com/office/drawing/2014/main" id="{62A280E9-FF8F-4812-9B41-B180499891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79" y="2294628"/>
              <a:ext cx="7213122" cy="693208"/>
              <a:chOff x="607010" y="3430752"/>
              <a:chExt cx="3714421" cy="1335216"/>
            </a:xfrm>
          </p:grpSpPr>
          <p:pic>
            <p:nvPicPr>
              <p:cNvPr id="10" name="Picture 9" descr="empty-green-rectangle">
                <a:extLst>
                  <a:ext uri="{FF2B5EF4-FFF2-40B4-BE49-F238E27FC236}">
                    <a16:creationId xmlns:a16="http://schemas.microsoft.com/office/drawing/2014/main" id="{834446A4-27A5-4D43-957D-0A97D3BE8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10" y="3430752"/>
                <a:ext cx="3714421" cy="133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green-top-faded">
                <a:extLst>
                  <a:ext uri="{FF2B5EF4-FFF2-40B4-BE49-F238E27FC236}">
                    <a16:creationId xmlns:a16="http://schemas.microsoft.com/office/drawing/2014/main" id="{932B3BED-F302-4CB5-AA4B-4AE40327FB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1DCAB2-F75F-4E9E-B8C9-8BA1E7C96473}"/>
                </a:ext>
              </a:extLst>
            </p:cNvPr>
            <p:cNvSpPr txBox="1"/>
            <p:nvPr/>
          </p:nvSpPr>
          <p:spPr bwMode="auto">
            <a:xfrm>
              <a:off x="38033" y="2294628"/>
              <a:ext cx="1501326" cy="687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en-US" sz="25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26060">
              <a:extLst>
                <a:ext uri="{FF2B5EF4-FFF2-40B4-BE49-F238E27FC236}">
                  <a16:creationId xmlns:a16="http://schemas.microsoft.com/office/drawing/2014/main" id="{929BCE00-2C31-4ADB-BEE8-FE3CFD6DE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928" y="2282878"/>
              <a:ext cx="6200745" cy="691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l" defTabSz="1095376">
                <a:buClr>
                  <a:schemeClr val="tx2"/>
                </a:buClr>
                <a:buSzPct val="95000"/>
                <a:buNone/>
                <a:defRPr/>
              </a:pPr>
              <a:r>
                <a:rPr lang="en-US" sz="2500" i="1">
                  <a:cs typeface="Arial" panose="020B0604020202020204" pitchFamily="34" charset="0"/>
                </a:rPr>
                <a:t>Cấu tạo hạt nhân</a:t>
              </a:r>
              <a:endParaRPr lang="en-US" sz="2500" b="0" i="1" dirty="0">
                <a:cs typeface="Arial" panose="020B0604020202020204" pitchFamily="34" charset="0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16E92B-5055-4584-9193-B5537A9AA0C7}"/>
              </a:ext>
            </a:extLst>
          </p:cNvPr>
          <p:cNvSpPr txBox="1">
            <a:spLocks/>
          </p:cNvSpPr>
          <p:nvPr/>
        </p:nvSpPr>
        <p:spPr bwMode="auto">
          <a:xfrm>
            <a:off x="281068" y="619267"/>
            <a:ext cx="6500732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5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Cấu tạo nguyên tử Rutherford</a:t>
            </a:r>
            <a:endParaRPr lang="en-US" sz="25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B0587C-2BF4-4B99-A6F7-671B5366830A}"/>
              </a:ext>
            </a:extLst>
          </p:cNvPr>
          <p:cNvGrpSpPr/>
          <p:nvPr/>
        </p:nvGrpSpPr>
        <p:grpSpPr>
          <a:xfrm>
            <a:off x="139392" y="1069323"/>
            <a:ext cx="11593288" cy="1445277"/>
            <a:chOff x="1314997" y="2125361"/>
            <a:chExt cx="2231091" cy="780121"/>
          </a:xfrm>
        </p:grpSpPr>
        <p:pic>
          <p:nvPicPr>
            <p:cNvPr id="16" name="Picture 4" descr="empty-blue-rectangle">
              <a:extLst>
                <a:ext uri="{FF2B5EF4-FFF2-40B4-BE49-F238E27FC236}">
                  <a16:creationId xmlns:a16="http://schemas.microsoft.com/office/drawing/2014/main" id="{FFD43080-0916-4932-A542-583194B66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026060">
              <a:extLst>
                <a:ext uri="{FF2B5EF4-FFF2-40B4-BE49-F238E27FC236}">
                  <a16:creationId xmlns:a16="http://schemas.microsoft.com/office/drawing/2014/main" id="{66FD2270-1ACF-484F-9B88-8A36F76BD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579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0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069ECCA-3C3F-4BD5-B82C-CE46C6F44F63}"/>
              </a:ext>
            </a:extLst>
          </p:cNvPr>
          <p:cNvSpPr txBox="1"/>
          <p:nvPr/>
        </p:nvSpPr>
        <p:spPr>
          <a:xfrm>
            <a:off x="4799938" y="5722203"/>
            <a:ext cx="167772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500">
                <a:latin typeface="Arial" panose="020B0604020202020204" pitchFamily="34" charset="0"/>
              </a:rPr>
              <a:t>Li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A8BBD4-9EBB-4DF2-B9B3-75C7A20463B0}"/>
              </a:ext>
            </a:extLst>
          </p:cNvPr>
          <p:cNvSpPr txBox="1"/>
          <p:nvPr/>
        </p:nvSpPr>
        <p:spPr>
          <a:xfrm>
            <a:off x="670116" y="1134120"/>
            <a:ext cx="1053253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eaLnBrk="1" hangingPunct="1"/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Nguyên tử có kích thước rất nhỏ bao gồm:</a:t>
            </a:r>
          </a:p>
          <a:p>
            <a:pPr marL="571500" indent="-571500" algn="l" eaLnBrk="1" hangingPunct="1"/>
            <a:r>
              <a:rPr lang="vi-VN" altLang="en-US" sz="2500">
                <a:latin typeface="Arial" panose="020B0604020202020204" pitchFamily="34" charset="0"/>
                <a:cs typeface="Arial" panose="020B0604020202020204" pitchFamily="34" charset="0"/>
                <a:sym typeface="Arial Black" panose="020B0A04020102020204" pitchFamily="34" charset="0"/>
              </a:rPr>
              <a:t> ♦</a:t>
            </a:r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  <a:sym typeface="Arial Black" panose="020B0A04020102020204" pitchFamily="34" charset="0"/>
              </a:rPr>
              <a:t> </a:t>
            </a:r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Hạt nhân có kích thước rất nhỏ mang điện tích dương ở giữa</a:t>
            </a: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</a:p>
          <a:p>
            <a:pPr marL="571500" indent="-571500" algn="l" eaLnBrk="1" hangingPunct="1"/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vi-VN" altLang="en-US" sz="2500">
                <a:latin typeface="Arial" panose="020B0604020202020204" pitchFamily="34" charset="0"/>
                <a:cs typeface="Arial" panose="020B0604020202020204" pitchFamily="34" charset="0"/>
                <a:sym typeface="Arial Black" panose="020B0A04020102020204" pitchFamily="34" charset="0"/>
              </a:rPr>
              <a:t>♦</a:t>
            </a:r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  <a:sym typeface="Arial Black" panose="020B0A04020102020204" pitchFamily="34" charset="0"/>
              </a:rPr>
              <a:t> </a:t>
            </a:r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Xung quanh là các electron</a:t>
            </a:r>
            <a:r>
              <a:rPr lang="en-US" altLang="vi-VN" sz="25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endParaRPr lang="en-US" altLang="en-US" sz="2500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19" name="Picture 18" descr="Diagram, schematic&#10;&#10;Description automatically generated">
            <a:extLst>
              <a:ext uri="{FF2B5EF4-FFF2-40B4-BE49-F238E27FC236}">
                <a16:creationId xmlns:a16="http://schemas.microsoft.com/office/drawing/2014/main" id="{8621589E-CC2D-4101-9988-8DA09E2446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23" y="2679649"/>
            <a:ext cx="2882951" cy="2882951"/>
          </a:xfrm>
          <a:prstGeom prst="rect">
            <a:avLst/>
          </a:prstGeom>
        </p:spPr>
      </p:pic>
      <p:pic>
        <p:nvPicPr>
          <p:cNvPr id="20" name="Picture 19" descr="Schematic&#10;&#10;Description automatically generated">
            <a:extLst>
              <a:ext uri="{FF2B5EF4-FFF2-40B4-BE49-F238E27FC236}">
                <a16:creationId xmlns:a16="http://schemas.microsoft.com/office/drawing/2014/main" id="{6B1656CF-7E91-4603-8CDF-BD874BEAB9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2" y="2679649"/>
            <a:ext cx="2882951" cy="28829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795C6C-C87D-455A-B835-A85F141D1E05}"/>
              </a:ext>
            </a:extLst>
          </p:cNvPr>
          <p:cNvSpPr txBox="1"/>
          <p:nvPr/>
        </p:nvSpPr>
        <p:spPr>
          <a:xfrm>
            <a:off x="1281255" y="5758857"/>
            <a:ext cx="167772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500">
                <a:latin typeface="Arial" panose="020B0604020202020204" pitchFamily="34" charset="0"/>
              </a:rPr>
              <a:t>Hidro</a:t>
            </a:r>
          </a:p>
        </p:txBody>
      </p:sp>
      <p:pic>
        <p:nvPicPr>
          <p:cNvPr id="23" name="Picture 22" descr="Diagram, schematic&#10;&#10;Description automatically generated">
            <a:extLst>
              <a:ext uri="{FF2B5EF4-FFF2-40B4-BE49-F238E27FC236}">
                <a16:creationId xmlns:a16="http://schemas.microsoft.com/office/drawing/2014/main" id="{FFEABD47-B4D9-4D33-B23E-55A54A4B24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1012" r="5095" b="6010"/>
          <a:stretch/>
        </p:blipFill>
        <p:spPr>
          <a:xfrm>
            <a:off x="7275248" y="2679092"/>
            <a:ext cx="4238110" cy="3178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95ED44-9636-4F55-B6BF-CF1DEB45BAE1}"/>
              </a:ext>
            </a:extLst>
          </p:cNvPr>
          <p:cNvSpPr txBox="1"/>
          <p:nvPr/>
        </p:nvSpPr>
        <p:spPr>
          <a:xfrm>
            <a:off x="5410200" y="376718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FA90D8-3231-46FC-9A0E-DFA7C51F2959}"/>
              </a:ext>
            </a:extLst>
          </p:cNvPr>
          <p:cNvSpPr txBox="1"/>
          <p:nvPr/>
        </p:nvSpPr>
        <p:spPr>
          <a:xfrm>
            <a:off x="1905000" y="3657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74E48C-5B60-4275-8903-087D358AF122}"/>
              </a:ext>
            </a:extLst>
          </p:cNvPr>
          <p:cNvSpPr txBox="1"/>
          <p:nvPr/>
        </p:nvSpPr>
        <p:spPr>
          <a:xfrm>
            <a:off x="8555441" y="5807710"/>
            <a:ext cx="167772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500">
                <a:latin typeface="Arial" panose="020B060402020202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80525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3" grpId="0"/>
      <p:bldP spid="2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16E92B-5055-4584-9193-B5537A9AA0C7}"/>
              </a:ext>
            </a:extLst>
          </p:cNvPr>
          <p:cNvSpPr txBox="1">
            <a:spLocks/>
          </p:cNvSpPr>
          <p:nvPr/>
        </p:nvSpPr>
        <p:spPr bwMode="auto">
          <a:xfrm>
            <a:off x="281068" y="619267"/>
            <a:ext cx="4824331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Cấu tạo hạt nhân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50F1BF3-625D-48A7-A745-6727400E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7" y="2840119"/>
            <a:ext cx="3630518" cy="79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1AAC0BE7-6D66-4BAE-91F7-0422C061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9" y="2155758"/>
            <a:ext cx="2895227" cy="7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5CABB11-E128-483C-9EF5-975C67C00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8" y="3447469"/>
            <a:ext cx="3168607" cy="7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5B942CC5-18B3-4500-9B1A-DDD84C4BB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7" y="4123558"/>
            <a:ext cx="3074340" cy="7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343CD7-D17F-448F-B828-CE862393D218}"/>
              </a:ext>
            </a:extLst>
          </p:cNvPr>
          <p:cNvGrpSpPr/>
          <p:nvPr/>
        </p:nvGrpSpPr>
        <p:grpSpPr>
          <a:xfrm>
            <a:off x="149627" y="1154328"/>
            <a:ext cx="12270974" cy="757127"/>
            <a:chOff x="1314997" y="2125361"/>
            <a:chExt cx="2231091" cy="780121"/>
          </a:xfrm>
        </p:grpSpPr>
        <p:pic>
          <p:nvPicPr>
            <p:cNvPr id="28" name="Picture 4" descr="empty-blue-rectangle">
              <a:extLst>
                <a:ext uri="{FF2B5EF4-FFF2-40B4-BE49-F238E27FC236}">
                  <a16:creationId xmlns:a16="http://schemas.microsoft.com/office/drawing/2014/main" id="{629826AC-C80F-4375-BF1D-B3429D3B6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1026060">
              <a:extLst>
                <a:ext uri="{FF2B5EF4-FFF2-40B4-BE49-F238E27FC236}">
                  <a16:creationId xmlns:a16="http://schemas.microsoft.com/office/drawing/2014/main" id="{68A182EA-C7C2-44E1-AFDB-E39792BB5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246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5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1ACDE8-27F5-43AD-B33D-F2E6D26065DC}"/>
              </a:ext>
            </a:extLst>
          </p:cNvPr>
          <p:cNvGrpSpPr/>
          <p:nvPr/>
        </p:nvGrpSpPr>
        <p:grpSpPr>
          <a:xfrm>
            <a:off x="-271124" y="58878"/>
            <a:ext cx="6062323" cy="505010"/>
            <a:chOff x="38033" y="2282878"/>
            <a:chExt cx="7543268" cy="704958"/>
          </a:xfrm>
        </p:grpSpPr>
        <p:grpSp>
          <p:nvGrpSpPr>
            <p:cNvPr id="30" name="Group 70">
              <a:extLst>
                <a:ext uri="{FF2B5EF4-FFF2-40B4-BE49-F238E27FC236}">
                  <a16:creationId xmlns:a16="http://schemas.microsoft.com/office/drawing/2014/main" id="{3D884A41-1A3E-476C-88B1-362082412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79" y="2294628"/>
              <a:ext cx="7213122" cy="693208"/>
              <a:chOff x="607010" y="3430752"/>
              <a:chExt cx="3714421" cy="1335216"/>
            </a:xfrm>
          </p:grpSpPr>
          <p:pic>
            <p:nvPicPr>
              <p:cNvPr id="33" name="Picture 32" descr="empty-green-rectangle">
                <a:extLst>
                  <a:ext uri="{FF2B5EF4-FFF2-40B4-BE49-F238E27FC236}">
                    <a16:creationId xmlns:a16="http://schemas.microsoft.com/office/drawing/2014/main" id="{41626827-CA18-4CD7-811D-0D22DE081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10" y="3430752"/>
                <a:ext cx="3714421" cy="133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3" descr="green-top-faded">
                <a:extLst>
                  <a:ext uri="{FF2B5EF4-FFF2-40B4-BE49-F238E27FC236}">
                    <a16:creationId xmlns:a16="http://schemas.microsoft.com/office/drawing/2014/main" id="{54501762-B368-4DFA-9D19-D52F3B1167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5FCDFB-6D95-43BF-BAB2-BE9A13CBB42E}"/>
                </a:ext>
              </a:extLst>
            </p:cNvPr>
            <p:cNvSpPr txBox="1"/>
            <p:nvPr/>
          </p:nvSpPr>
          <p:spPr bwMode="auto">
            <a:xfrm>
              <a:off x="38033" y="2294628"/>
              <a:ext cx="1501326" cy="687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en-US" sz="25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026060">
              <a:extLst>
                <a:ext uri="{FF2B5EF4-FFF2-40B4-BE49-F238E27FC236}">
                  <a16:creationId xmlns:a16="http://schemas.microsoft.com/office/drawing/2014/main" id="{087D2DB8-26F2-457E-BF06-CF40ADF6B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928" y="2282878"/>
              <a:ext cx="6200745" cy="691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l" defTabSz="1095376">
                <a:buClr>
                  <a:schemeClr val="tx2"/>
                </a:buClr>
                <a:buSzPct val="95000"/>
                <a:buNone/>
                <a:defRPr/>
              </a:pPr>
              <a:r>
                <a:rPr lang="en-US" sz="2500" i="1">
                  <a:cs typeface="Arial" panose="020B0604020202020204" pitchFamily="34" charset="0"/>
                </a:rPr>
                <a:t>Cấu tạo hạt nhân</a:t>
              </a:r>
              <a:endParaRPr lang="en-US" sz="2500" b="0" i="1" dirty="0">
                <a:cs typeface="Arial" panose="020B0604020202020204" pitchFamily="34" charset="0"/>
              </a:endParaRP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A26F75F-80AC-4B1D-8F6E-36C5738322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5427" y="1270779"/>
            <a:ext cx="11386569" cy="692861"/>
          </a:xfrm>
        </p:spPr>
        <p:txBody>
          <a:bodyPr>
            <a:normAutofit/>
          </a:bodyPr>
          <a:lstStyle/>
          <a:p>
            <a:pPr marL="0" indent="0" algn="l" eaLnBrk="1" hangingPunct="1">
              <a:buNone/>
              <a:defRPr/>
            </a:pPr>
            <a:r>
              <a:rPr lang="en-US" altLang="zh-CN" sz="25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Hạt </a:t>
            </a:r>
            <a:r>
              <a:rPr lang="en-US" altLang="zh-CN" sz="2500" dirty="0" err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nhân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2500" dirty="0" err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được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2500" dirty="0" err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cấu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2500" dirty="0" err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tạo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2500" dirty="0" err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từ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2500" dirty="0" err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hai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2500" dirty="0" err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loại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2500" dirty="0" err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hạt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2500" dirty="0" err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là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2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proton </a:t>
            </a:r>
            <a:r>
              <a:rPr lang="en-US" altLang="zh-CN" sz="25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và</a:t>
            </a:r>
            <a:r>
              <a:rPr lang="en-US" altLang="zh-CN" sz="25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25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nơtron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(</a:t>
            </a:r>
            <a:r>
              <a:rPr lang="en-US" altLang="zh-CN" sz="2500" dirty="0" err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gọi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  <a:r>
              <a:rPr lang="en-US" altLang="zh-CN" sz="2500" err="1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chung</a:t>
            </a:r>
            <a:r>
              <a:rPr lang="en-US" altLang="zh-CN" sz="250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là </a:t>
            </a:r>
            <a:r>
              <a:rPr lang="en-US" altLang="zh-CN" sz="25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nuclon</a:t>
            </a:r>
            <a:r>
              <a:rPr lang="en-US" altLang="zh-CN" sz="2500" dirty="0"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).</a:t>
            </a:r>
          </a:p>
          <a:p>
            <a:pPr marL="342900" indent="-342900" algn="l" eaLnBrk="1" hangingPunct="1">
              <a:defRPr/>
            </a:pPr>
            <a:endParaRPr lang="en-US" altLang="zh-CN" sz="2500" dirty="0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marL="342900" indent="-342900" algn="l" eaLnBrk="1" hangingPunct="1">
              <a:defRPr/>
            </a:pPr>
            <a:endParaRPr lang="en-US" altLang="zh-CN" sz="2500" dirty="0"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graphicFrame>
        <p:nvGraphicFramePr>
          <p:cNvPr id="38" name="Group 4">
            <a:extLst>
              <a:ext uri="{FF2B5EF4-FFF2-40B4-BE49-F238E27FC236}">
                <a16:creationId xmlns:a16="http://schemas.microsoft.com/office/drawing/2014/main" id="{5EF767EC-0020-4F7F-90DF-D97210DBA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19568"/>
              </p:ext>
            </p:extLst>
          </p:nvPr>
        </p:nvGraphicFramePr>
        <p:xfrm>
          <a:off x="5334000" y="2210392"/>
          <a:ext cx="5848351" cy="1756284"/>
        </p:xfrm>
        <a:graphic>
          <a:graphicData uri="http://schemas.openxmlformats.org/drawingml/2006/table">
            <a:tbl>
              <a:tblPr/>
              <a:tblGrid>
                <a:gridCol w="1581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Hạt</a:t>
                      </a:r>
                      <a:endParaRPr kumimoji="0" lang="en-US" altLang="zh-CN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Điện tích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Khối lượng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Proton (p)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Nơtron</a:t>
                      </a: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 (n)</a:t>
                      </a:r>
                      <a:endParaRPr kumimoji="0" lang="en-US" altLang="zh-CN" sz="25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+e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  0</a:t>
                      </a:r>
                      <a:endParaRPr kumimoji="0" lang="en-US" altLang="zh-CN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1,67262.10</a:t>
                      </a:r>
                      <a:r>
                        <a:rPr kumimoji="0" lang="en-US" altLang="zh-CN" sz="2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 -27</a:t>
                      </a: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 kg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1,67493.10 </a:t>
                      </a:r>
                      <a:r>
                        <a:rPr kumimoji="0" lang="en-US" altLang="zh-CN" sz="2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-27</a:t>
                      </a: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Calibri" pitchFamily="34" charset="0"/>
                        </a:rPr>
                        <a:t> kg</a:t>
                      </a:r>
                      <a:endParaRPr kumimoji="0" lang="en-US" altLang="zh-CN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" name="Picture 38" descr="Diagram&#10;&#10;Description automatically generated">
            <a:extLst>
              <a:ext uri="{FF2B5EF4-FFF2-40B4-BE49-F238E27FC236}">
                <a16:creationId xmlns:a16="http://schemas.microsoft.com/office/drawing/2014/main" id="{7E7444A6-CAA7-4ED7-827F-8C8E0EAB16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t="1479" r="21617"/>
          <a:stretch/>
        </p:blipFill>
        <p:spPr>
          <a:xfrm>
            <a:off x="58930" y="2080091"/>
            <a:ext cx="4933951" cy="4614561"/>
          </a:xfrm>
          <a:prstGeom prst="rect">
            <a:avLst/>
          </a:prstGeom>
        </p:spPr>
      </p:pic>
      <p:sp>
        <p:nvSpPr>
          <p:cNvPr id="41" name="Rectangle 1026060">
            <a:extLst>
              <a:ext uri="{FF2B5EF4-FFF2-40B4-BE49-F238E27FC236}">
                <a16:creationId xmlns:a16="http://schemas.microsoft.com/office/drawing/2014/main" id="{E592392D-659F-4B01-99DA-DDB463BFD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241" y="4306076"/>
            <a:ext cx="6914755" cy="126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algn="just" defTabSz="1095375">
              <a:buClr>
                <a:schemeClr val="tx2"/>
              </a:buClr>
              <a:buSzPct val="95000"/>
              <a:buBlip>
                <a:blip r:embed="rId7"/>
              </a:buBlip>
            </a:pP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Z: số proton trong hạt nhân bằng Z</a:t>
            </a:r>
          </a:p>
          <a:p>
            <a:pPr algn="just" defTabSz="1095375">
              <a:buClr>
                <a:schemeClr val="tx2"/>
              </a:buClr>
              <a:buSzPct val="95000"/>
            </a:pP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     = số thứ tự của nguyên tố trong bảng HTTH</a:t>
            </a:r>
          </a:p>
          <a:p>
            <a:pPr algn="just" defTabSz="1095375">
              <a:buClr>
                <a:schemeClr val="tx2"/>
              </a:buClr>
              <a:buSzPct val="95000"/>
            </a:pP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     = nguyên tử số</a:t>
            </a:r>
          </a:p>
        </p:txBody>
      </p:sp>
      <p:sp>
        <p:nvSpPr>
          <p:cNvPr id="22" name="Rectangle 1026060">
            <a:extLst>
              <a:ext uri="{FF2B5EF4-FFF2-40B4-BE49-F238E27FC236}">
                <a16:creationId xmlns:a16="http://schemas.microsoft.com/office/drawing/2014/main" id="{F19C1A9C-6B70-487D-8F2B-B2684310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068" y="5606810"/>
            <a:ext cx="6914755" cy="495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algn="just" defTabSz="1095375">
              <a:buClr>
                <a:schemeClr val="tx2"/>
              </a:buClr>
              <a:buSzPct val="95000"/>
              <a:buBlip>
                <a:blip r:embed="rId7"/>
              </a:buBlip>
            </a:pP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A: số khối – số nuclon trong hạt nhân</a:t>
            </a:r>
          </a:p>
        </p:txBody>
      </p:sp>
      <p:sp>
        <p:nvSpPr>
          <p:cNvPr id="26" name="Rectangle 1026060">
            <a:extLst>
              <a:ext uri="{FF2B5EF4-FFF2-40B4-BE49-F238E27FC236}">
                <a16:creationId xmlns:a16="http://schemas.microsoft.com/office/drawing/2014/main" id="{C651E606-40DD-4935-B552-12C9621FB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650" y="6061352"/>
            <a:ext cx="6914755" cy="4955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algn="just" defTabSz="1095375">
              <a:buClr>
                <a:schemeClr val="tx2"/>
              </a:buClr>
              <a:buSzPct val="95000"/>
              <a:buBlip>
                <a:blip r:embed="rId7"/>
              </a:buBlip>
            </a:pP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N: số nơtron  = A - Z</a:t>
            </a:r>
          </a:p>
        </p:txBody>
      </p:sp>
    </p:spTree>
    <p:extLst>
      <p:ext uri="{BB962C8B-B14F-4D97-AF65-F5344CB8AC3E}">
        <p14:creationId xmlns:p14="http://schemas.microsoft.com/office/powerpoint/2010/main" val="14850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16E92B-5055-4584-9193-B5537A9AA0C7}"/>
              </a:ext>
            </a:extLst>
          </p:cNvPr>
          <p:cNvSpPr txBox="1">
            <a:spLocks/>
          </p:cNvSpPr>
          <p:nvPr/>
        </p:nvSpPr>
        <p:spPr bwMode="auto">
          <a:xfrm>
            <a:off x="281068" y="619267"/>
            <a:ext cx="4824331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Kí hiệu hạt nhân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50F1BF3-625D-48A7-A745-6727400E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7" y="2840119"/>
            <a:ext cx="3630518" cy="79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1AAC0BE7-6D66-4BAE-91F7-0422C061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9" y="2155758"/>
            <a:ext cx="2895227" cy="7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5CABB11-E128-483C-9EF5-975C67C00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8" y="3447469"/>
            <a:ext cx="3168607" cy="7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5B942CC5-18B3-4500-9B1A-DDD84C4BB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17" y="4090770"/>
            <a:ext cx="3074340" cy="7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343CD7-D17F-448F-B828-CE862393D218}"/>
              </a:ext>
            </a:extLst>
          </p:cNvPr>
          <p:cNvGrpSpPr/>
          <p:nvPr/>
        </p:nvGrpSpPr>
        <p:grpSpPr>
          <a:xfrm>
            <a:off x="670116" y="1192035"/>
            <a:ext cx="2987484" cy="757127"/>
            <a:chOff x="1314997" y="2125361"/>
            <a:chExt cx="2231091" cy="780121"/>
          </a:xfrm>
        </p:grpSpPr>
        <p:pic>
          <p:nvPicPr>
            <p:cNvPr id="28" name="Picture 4" descr="empty-blue-rectangle">
              <a:extLst>
                <a:ext uri="{FF2B5EF4-FFF2-40B4-BE49-F238E27FC236}">
                  <a16:creationId xmlns:a16="http://schemas.microsoft.com/office/drawing/2014/main" id="{629826AC-C80F-4375-BF1D-B3429D3B6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1026060">
              <a:extLst>
                <a:ext uri="{FF2B5EF4-FFF2-40B4-BE49-F238E27FC236}">
                  <a16:creationId xmlns:a16="http://schemas.microsoft.com/office/drawing/2014/main" id="{68A182EA-C7C2-44E1-AFDB-E39792BB5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246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5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1ACDE8-27F5-43AD-B33D-F2E6D26065DC}"/>
              </a:ext>
            </a:extLst>
          </p:cNvPr>
          <p:cNvGrpSpPr/>
          <p:nvPr/>
        </p:nvGrpSpPr>
        <p:grpSpPr>
          <a:xfrm>
            <a:off x="-271124" y="58878"/>
            <a:ext cx="6062323" cy="505010"/>
            <a:chOff x="38033" y="2282878"/>
            <a:chExt cx="7543268" cy="704958"/>
          </a:xfrm>
        </p:grpSpPr>
        <p:grpSp>
          <p:nvGrpSpPr>
            <p:cNvPr id="30" name="Group 70">
              <a:extLst>
                <a:ext uri="{FF2B5EF4-FFF2-40B4-BE49-F238E27FC236}">
                  <a16:creationId xmlns:a16="http://schemas.microsoft.com/office/drawing/2014/main" id="{3D884A41-1A3E-476C-88B1-362082412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79" y="2294628"/>
              <a:ext cx="7213122" cy="693208"/>
              <a:chOff x="607010" y="3430752"/>
              <a:chExt cx="3714421" cy="1335216"/>
            </a:xfrm>
          </p:grpSpPr>
          <p:pic>
            <p:nvPicPr>
              <p:cNvPr id="33" name="Picture 32" descr="empty-green-rectangle">
                <a:extLst>
                  <a:ext uri="{FF2B5EF4-FFF2-40B4-BE49-F238E27FC236}">
                    <a16:creationId xmlns:a16="http://schemas.microsoft.com/office/drawing/2014/main" id="{41626827-CA18-4CD7-811D-0D22DE081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10" y="3430752"/>
                <a:ext cx="3714421" cy="133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3" descr="green-top-faded">
                <a:extLst>
                  <a:ext uri="{FF2B5EF4-FFF2-40B4-BE49-F238E27FC236}">
                    <a16:creationId xmlns:a16="http://schemas.microsoft.com/office/drawing/2014/main" id="{54501762-B368-4DFA-9D19-D52F3B1167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5FCDFB-6D95-43BF-BAB2-BE9A13CBB42E}"/>
                </a:ext>
              </a:extLst>
            </p:cNvPr>
            <p:cNvSpPr txBox="1"/>
            <p:nvPr/>
          </p:nvSpPr>
          <p:spPr bwMode="auto">
            <a:xfrm>
              <a:off x="38033" y="2294628"/>
              <a:ext cx="1501326" cy="687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en-US" sz="25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026060">
              <a:extLst>
                <a:ext uri="{FF2B5EF4-FFF2-40B4-BE49-F238E27FC236}">
                  <a16:creationId xmlns:a16="http://schemas.microsoft.com/office/drawing/2014/main" id="{087D2DB8-26F2-457E-BF06-CF40ADF6B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928" y="2282878"/>
              <a:ext cx="6200745" cy="691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l" defTabSz="1095376">
                <a:buClr>
                  <a:schemeClr val="tx2"/>
                </a:buClr>
                <a:buSzPct val="95000"/>
                <a:buNone/>
                <a:defRPr/>
              </a:pPr>
              <a:r>
                <a:rPr lang="en-US" sz="2500" i="1">
                  <a:cs typeface="Arial" panose="020B0604020202020204" pitchFamily="34" charset="0"/>
                </a:rPr>
                <a:t>Cấu tạo hạt nhân</a:t>
              </a:r>
              <a:endParaRPr lang="en-US" sz="2500" b="0" i="1" dirty="0">
                <a:cs typeface="Arial" panose="020B0604020202020204" pitchFamily="34" charset="0"/>
              </a:endParaRP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A26F75F-80AC-4B1D-8F6E-36C5738322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5427" y="1270779"/>
            <a:ext cx="3230773" cy="692861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US" altLang="zh-CN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Số khối</a:t>
            </a:r>
            <a:endParaRPr lang="en-US" altLang="zh-CN" sz="2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DEB3FA-531D-4199-AD52-8145A1448D83}"/>
                  </a:ext>
                </a:extLst>
              </p:cNvPr>
              <p:cNvSpPr txBox="1"/>
              <p:nvPr/>
            </p:nvSpPr>
            <p:spPr>
              <a:xfrm>
                <a:off x="3879351" y="2155758"/>
                <a:ext cx="3800582" cy="1033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6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US" sz="6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DEB3FA-531D-4199-AD52-8145A1448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51" y="2155758"/>
                <a:ext cx="3800582" cy="1033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C3B3C64-18D2-4CAE-83B5-4F6D5E30ADDF}"/>
              </a:ext>
            </a:extLst>
          </p:cNvPr>
          <p:cNvGrpSpPr/>
          <p:nvPr/>
        </p:nvGrpSpPr>
        <p:grpSpPr>
          <a:xfrm>
            <a:off x="4069927" y="1207654"/>
            <a:ext cx="2987484" cy="757127"/>
            <a:chOff x="1314997" y="2125361"/>
            <a:chExt cx="2231091" cy="780121"/>
          </a:xfrm>
        </p:grpSpPr>
        <p:pic>
          <p:nvPicPr>
            <p:cNvPr id="35" name="Picture 4" descr="empty-blue-rectangle">
              <a:extLst>
                <a:ext uri="{FF2B5EF4-FFF2-40B4-BE49-F238E27FC236}">
                  <a16:creationId xmlns:a16="http://schemas.microsoft.com/office/drawing/2014/main" id="{27B6847E-907C-4F2A-9D53-CC1B9F6DD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1026060">
              <a:extLst>
                <a:ext uri="{FF2B5EF4-FFF2-40B4-BE49-F238E27FC236}">
                  <a16:creationId xmlns:a16="http://schemas.microsoft.com/office/drawing/2014/main" id="{30CD4401-9BB8-49A7-98F3-5EB40D298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246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5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F56F8635-10CE-4857-BE04-E8F877B832DA}"/>
              </a:ext>
            </a:extLst>
          </p:cNvPr>
          <p:cNvSpPr txBox="1">
            <a:spLocks noChangeArrowheads="1"/>
          </p:cNvSpPr>
          <p:nvPr/>
        </p:nvSpPr>
        <p:spPr>
          <a:xfrm>
            <a:off x="4055238" y="1286398"/>
            <a:ext cx="3230773" cy="692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altLang="zh-CN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Tổng số nuclon có trong hạt nhân</a:t>
            </a:r>
            <a:endParaRPr lang="en-US" altLang="zh-CN" sz="2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43C0A4-4C90-492E-8D32-6C8F75FFDA2C}"/>
              </a:ext>
            </a:extLst>
          </p:cNvPr>
          <p:cNvGrpSpPr/>
          <p:nvPr/>
        </p:nvGrpSpPr>
        <p:grpSpPr>
          <a:xfrm>
            <a:off x="7939489" y="1207654"/>
            <a:ext cx="2987484" cy="757127"/>
            <a:chOff x="1314997" y="2125361"/>
            <a:chExt cx="2231091" cy="780121"/>
          </a:xfrm>
        </p:grpSpPr>
        <p:pic>
          <p:nvPicPr>
            <p:cNvPr id="42" name="Picture 4" descr="empty-blue-rectangle">
              <a:extLst>
                <a:ext uri="{FF2B5EF4-FFF2-40B4-BE49-F238E27FC236}">
                  <a16:creationId xmlns:a16="http://schemas.microsoft.com/office/drawing/2014/main" id="{270FD06C-E632-4F96-93F3-FF0EBB7F6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1026060">
              <a:extLst>
                <a:ext uri="{FF2B5EF4-FFF2-40B4-BE49-F238E27FC236}">
                  <a16:creationId xmlns:a16="http://schemas.microsoft.com/office/drawing/2014/main" id="{8A65FC6E-9D11-439A-BF58-3859EE85C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246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5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C8CC69ED-3671-408C-A69C-D940198A4985}"/>
              </a:ext>
            </a:extLst>
          </p:cNvPr>
          <p:cNvSpPr txBox="1">
            <a:spLocks noChangeArrowheads="1"/>
          </p:cNvSpPr>
          <p:nvPr/>
        </p:nvSpPr>
        <p:spPr>
          <a:xfrm>
            <a:off x="7817844" y="1244220"/>
            <a:ext cx="3230773" cy="692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altLang="zh-CN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Cho biết số nơtron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altLang="zh-CN" sz="25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N = A - Z</a:t>
            </a:r>
            <a:endParaRPr lang="en-US" altLang="zh-CN" sz="2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4AFF64-324D-4B5B-8C59-9C0F41A32825}"/>
              </a:ext>
            </a:extLst>
          </p:cNvPr>
          <p:cNvGrpSpPr/>
          <p:nvPr/>
        </p:nvGrpSpPr>
        <p:grpSpPr>
          <a:xfrm>
            <a:off x="678361" y="3436255"/>
            <a:ext cx="2987484" cy="757127"/>
            <a:chOff x="1314997" y="2125361"/>
            <a:chExt cx="2231091" cy="780121"/>
          </a:xfrm>
        </p:grpSpPr>
        <p:pic>
          <p:nvPicPr>
            <p:cNvPr id="46" name="Picture 4" descr="empty-blue-rectangle">
              <a:extLst>
                <a:ext uri="{FF2B5EF4-FFF2-40B4-BE49-F238E27FC236}">
                  <a16:creationId xmlns:a16="http://schemas.microsoft.com/office/drawing/2014/main" id="{AD4BCF4D-3B3A-40CF-B26B-26B536B21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1026060">
              <a:extLst>
                <a:ext uri="{FF2B5EF4-FFF2-40B4-BE49-F238E27FC236}">
                  <a16:creationId xmlns:a16="http://schemas.microsoft.com/office/drawing/2014/main" id="{960F145B-E05B-4D80-93C7-52661BAE0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246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5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9219442-DF0A-47AB-92E7-C6E69A87618F}"/>
              </a:ext>
            </a:extLst>
          </p:cNvPr>
          <p:cNvSpPr txBox="1">
            <a:spLocks noChangeArrowheads="1"/>
          </p:cNvSpPr>
          <p:nvPr/>
        </p:nvSpPr>
        <p:spPr>
          <a:xfrm>
            <a:off x="663672" y="3514999"/>
            <a:ext cx="3230773" cy="692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altLang="zh-CN" sz="25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Nguyên tử số</a:t>
            </a:r>
            <a:endParaRPr lang="en-US" altLang="zh-CN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E8AAC9-B4AD-4AAC-85BC-943D1279A8C9}"/>
              </a:ext>
            </a:extLst>
          </p:cNvPr>
          <p:cNvGrpSpPr/>
          <p:nvPr/>
        </p:nvGrpSpPr>
        <p:grpSpPr>
          <a:xfrm>
            <a:off x="8001000" y="3419395"/>
            <a:ext cx="3230773" cy="771605"/>
            <a:chOff x="4130369" y="4493386"/>
            <a:chExt cx="3230773" cy="77160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8FF499C-313F-4BB4-92AB-3CDEA501D26B}"/>
                </a:ext>
              </a:extLst>
            </p:cNvPr>
            <p:cNvGrpSpPr/>
            <p:nvPr/>
          </p:nvGrpSpPr>
          <p:grpSpPr>
            <a:xfrm>
              <a:off x="4145058" y="4493386"/>
              <a:ext cx="2987484" cy="757127"/>
              <a:chOff x="1314997" y="2125361"/>
              <a:chExt cx="2231091" cy="780121"/>
            </a:xfrm>
          </p:grpSpPr>
          <p:pic>
            <p:nvPicPr>
              <p:cNvPr id="50" name="Picture 4" descr="empty-blue-rectangle">
                <a:extLst>
                  <a:ext uri="{FF2B5EF4-FFF2-40B4-BE49-F238E27FC236}">
                    <a16:creationId xmlns:a16="http://schemas.microsoft.com/office/drawing/2014/main" id="{5FE625B9-665E-4D7A-9BDB-B0CDF66496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314997" y="2125361"/>
                <a:ext cx="2231091" cy="780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ectangle 1026060">
                <a:extLst>
                  <a:ext uri="{FF2B5EF4-FFF2-40B4-BE49-F238E27FC236}">
                    <a16:creationId xmlns:a16="http://schemas.microsoft.com/office/drawing/2014/main" id="{BF2C6299-FC0C-45E6-A1DA-1293B3096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774" y="2179131"/>
                <a:ext cx="2026953" cy="5105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109728" tIns="54864" rIns="109728" bIns="54864">
                <a:spAutoFit/>
              </a:bodyPr>
              <a:lstStyle/>
              <a:p>
                <a:pPr algn="ctr"/>
                <a:endParaRPr lang="en-US" sz="2500" b="1" i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BA06AF65-3D44-4C94-BD0F-2EE343B613F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30369" y="4572130"/>
              <a:ext cx="3230773" cy="6928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  <a:defRPr/>
              </a:pPr>
              <a:r>
                <a:rPr lang="en-US" altLang="zh-CN" sz="25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anose="02020603050405020304" pitchFamily="18" charset="0"/>
                </a:rPr>
                <a:t>Số electron ở lớp </a:t>
              </a:r>
            </a:p>
            <a:p>
              <a:pPr marL="0" indent="0" algn="ctr">
                <a:buFont typeface="Arial" pitchFamily="34" charset="0"/>
                <a:buNone/>
                <a:defRPr/>
              </a:pPr>
              <a:r>
                <a:rPr lang="en-US" altLang="zh-CN" sz="25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imes New Roman" panose="02020603050405020304" pitchFamily="18" charset="0"/>
                </a:rPr>
                <a:t>vỏ nguyên tử</a:t>
              </a:r>
              <a:endParaRPr lang="en-US" altLang="zh-CN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7FBE03-BF1F-4127-AEE0-A084F5F190DA}"/>
              </a:ext>
            </a:extLst>
          </p:cNvPr>
          <p:cNvGrpSpPr/>
          <p:nvPr/>
        </p:nvGrpSpPr>
        <p:grpSpPr>
          <a:xfrm>
            <a:off x="4303156" y="3408360"/>
            <a:ext cx="2987484" cy="757127"/>
            <a:chOff x="1314997" y="2125361"/>
            <a:chExt cx="2231091" cy="780121"/>
          </a:xfrm>
        </p:grpSpPr>
        <p:pic>
          <p:nvPicPr>
            <p:cNvPr id="54" name="Picture 4" descr="empty-blue-rectangle">
              <a:extLst>
                <a:ext uri="{FF2B5EF4-FFF2-40B4-BE49-F238E27FC236}">
                  <a16:creationId xmlns:a16="http://schemas.microsoft.com/office/drawing/2014/main" id="{4E2A6BC8-295E-4889-93E6-572CAECA3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1026060">
              <a:extLst>
                <a:ext uri="{FF2B5EF4-FFF2-40B4-BE49-F238E27FC236}">
                  <a16:creationId xmlns:a16="http://schemas.microsoft.com/office/drawing/2014/main" id="{EFD065AB-761B-426B-8E32-EA03866E4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246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5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D696B5D-0533-4EA8-97DC-88782B68AFF2}"/>
              </a:ext>
            </a:extLst>
          </p:cNvPr>
          <p:cNvSpPr txBox="1">
            <a:spLocks noChangeArrowheads="1"/>
          </p:cNvSpPr>
          <p:nvPr/>
        </p:nvSpPr>
        <p:spPr>
          <a:xfrm>
            <a:off x="4531286" y="3493438"/>
            <a:ext cx="2496712" cy="692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altLang="zh-CN" sz="25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Số proton trong hạt nhân</a:t>
            </a:r>
            <a:endParaRPr lang="en-US" altLang="zh-CN" sz="2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9D8436-E70D-41FB-AE1A-860B8181B93E}"/>
              </a:ext>
            </a:extLst>
          </p:cNvPr>
          <p:cNvCxnSpPr/>
          <p:nvPr/>
        </p:nvCxnSpPr>
        <p:spPr>
          <a:xfrm flipV="1">
            <a:off x="5606265" y="1905000"/>
            <a:ext cx="0" cy="3269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D2F7F8-F06E-4F96-8790-E5D0DDA5E9EC}"/>
              </a:ext>
            </a:extLst>
          </p:cNvPr>
          <p:cNvCxnSpPr/>
          <p:nvPr/>
        </p:nvCxnSpPr>
        <p:spPr>
          <a:xfrm>
            <a:off x="2279058" y="2226667"/>
            <a:ext cx="687318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06727B6-386D-4275-A89A-B52C16E0FF6C}"/>
              </a:ext>
            </a:extLst>
          </p:cNvPr>
          <p:cNvCxnSpPr/>
          <p:nvPr/>
        </p:nvCxnSpPr>
        <p:spPr>
          <a:xfrm flipV="1">
            <a:off x="2279058" y="1937081"/>
            <a:ext cx="0" cy="3269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429D8D6-D537-4D47-B64F-1B7855CD88FE}"/>
              </a:ext>
            </a:extLst>
          </p:cNvPr>
          <p:cNvCxnSpPr/>
          <p:nvPr/>
        </p:nvCxnSpPr>
        <p:spPr>
          <a:xfrm flipV="1">
            <a:off x="9152245" y="1905000"/>
            <a:ext cx="0" cy="3269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9B93366-8606-47DB-BF8E-4CF35506EF49}"/>
              </a:ext>
            </a:extLst>
          </p:cNvPr>
          <p:cNvCxnSpPr/>
          <p:nvPr/>
        </p:nvCxnSpPr>
        <p:spPr>
          <a:xfrm>
            <a:off x="2279058" y="3189631"/>
            <a:ext cx="68731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25AD29D-F00A-4961-9F1D-BB54D16B949C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2279058" y="3184144"/>
            <a:ext cx="1" cy="33085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E3299A3-6BF6-4F94-BA30-5A8AF684D078}"/>
              </a:ext>
            </a:extLst>
          </p:cNvPr>
          <p:cNvCxnSpPr>
            <a:cxnSpLocks/>
          </p:cNvCxnSpPr>
          <p:nvPr/>
        </p:nvCxnSpPr>
        <p:spPr>
          <a:xfrm>
            <a:off x="5599582" y="3174345"/>
            <a:ext cx="1" cy="33085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3E0002D-3063-4E51-A94B-26756D37D83E}"/>
              </a:ext>
            </a:extLst>
          </p:cNvPr>
          <p:cNvCxnSpPr>
            <a:cxnSpLocks/>
          </p:cNvCxnSpPr>
          <p:nvPr/>
        </p:nvCxnSpPr>
        <p:spPr>
          <a:xfrm>
            <a:off x="9137260" y="3174345"/>
            <a:ext cx="1" cy="33085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D9B4FBEC-9437-4122-A689-5F4A0D5F6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386" y="4336363"/>
                <a:ext cx="8305800" cy="519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508000" indent="-4492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9080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509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altLang="en-US" sz="2400" i="1"/>
                  <a:t>VD: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sPre>
                    <m:r>
                      <a:rPr lang="en-US" sz="2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2400" i="1"/>
                  <a:t>  : số khối 23, nguyên tử số: 11</a:t>
                </a:r>
              </a:p>
              <a:p>
                <a:pPr>
                  <a:buNone/>
                </a:pPr>
                <a:r>
                  <a:rPr lang="en-US" altLang="en-US" sz="2400" i="1"/>
                  <a:t> </a:t>
                </a:r>
              </a:p>
            </p:txBody>
          </p:sp>
        </mc:Choice>
        <mc:Fallback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D9B4FBEC-9437-4122-A689-5F4A0D5F6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386" y="4336363"/>
                <a:ext cx="8305800" cy="519338"/>
              </a:xfrm>
              <a:prstGeom prst="rect">
                <a:avLst/>
              </a:prstGeom>
              <a:blipFill>
                <a:blip r:embed="rId7"/>
                <a:stretch>
                  <a:fillRect l="-367" t="-6977" b="-162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 descr="Table&#10;&#10;Description automatically generated">
            <a:extLst>
              <a:ext uri="{FF2B5EF4-FFF2-40B4-BE49-F238E27FC236}">
                <a16:creationId xmlns:a16="http://schemas.microsoft.com/office/drawing/2014/main" id="{53AC2DC7-D119-4465-9890-062D2F1009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26393" r="83826" b="65711"/>
          <a:stretch/>
        </p:blipFill>
        <p:spPr>
          <a:xfrm>
            <a:off x="2630325" y="5121668"/>
            <a:ext cx="1344663" cy="1392112"/>
          </a:xfrm>
          <a:prstGeom prst="rect">
            <a:avLst/>
          </a:prstGeom>
        </p:spPr>
      </p:pic>
      <p:pic>
        <p:nvPicPr>
          <p:cNvPr id="71" name="Picture 70" descr="Table&#10;&#10;Description automatically generated">
            <a:extLst>
              <a:ext uri="{FF2B5EF4-FFF2-40B4-BE49-F238E27FC236}">
                <a16:creationId xmlns:a16="http://schemas.microsoft.com/office/drawing/2014/main" id="{1B091024-F3A8-4AFE-ACD3-87BA69C7F1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7" t="91071" r="57906" b="2054"/>
          <a:stretch/>
        </p:blipFill>
        <p:spPr>
          <a:xfrm>
            <a:off x="8742397" y="4987514"/>
            <a:ext cx="1609598" cy="14362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">
                <a:extLst>
                  <a:ext uri="{FF2B5EF4-FFF2-40B4-BE49-F238E27FC236}">
                    <a16:creationId xmlns:a16="http://schemas.microsoft.com/office/drawing/2014/main" id="{F9283460-78BD-45F9-AB34-5B883D686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9800" y="4321885"/>
                <a:ext cx="8305800" cy="519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508000" indent="-4492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9080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509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235</m:t>
                        </m:r>
                      </m:sup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sPre>
                  </m:oMath>
                </a14:m>
                <a:r>
                  <a:rPr lang="en-US" altLang="en-US" sz="2400" i="1"/>
                  <a:t>  : số khối 235, nguyên tử số: 95</a:t>
                </a:r>
              </a:p>
            </p:txBody>
          </p:sp>
        </mc:Choice>
        <mc:Fallback>
          <p:sp>
            <p:nvSpPr>
              <p:cNvPr id="57" name="Rectangle 5">
                <a:extLst>
                  <a:ext uri="{FF2B5EF4-FFF2-40B4-BE49-F238E27FC236}">
                    <a16:creationId xmlns:a16="http://schemas.microsoft.com/office/drawing/2014/main" id="{F9283460-78BD-45F9-AB34-5B883D686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4321885"/>
                <a:ext cx="8305800" cy="519339"/>
              </a:xfrm>
              <a:prstGeom prst="rect">
                <a:avLst/>
              </a:prstGeom>
              <a:blipFill>
                <a:blip r:embed="rId9"/>
                <a:stretch>
                  <a:fillRect t="-5882" b="-1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6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1AAC0BE7-6D66-4BAE-91F7-0422C061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9" y="2155758"/>
            <a:ext cx="2895227" cy="7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5CABB11-E128-483C-9EF5-975C67C00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8" y="3447469"/>
            <a:ext cx="3168607" cy="7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5B942CC5-18B3-4500-9B1A-DDD84C4BB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7" y="4123558"/>
            <a:ext cx="3074340" cy="7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3666B6-240C-4B18-B2F9-1B677267BB51}"/>
              </a:ext>
            </a:extLst>
          </p:cNvPr>
          <p:cNvGrpSpPr/>
          <p:nvPr/>
        </p:nvGrpSpPr>
        <p:grpSpPr>
          <a:xfrm>
            <a:off x="319170" y="1082277"/>
            <a:ext cx="11892371" cy="1137717"/>
            <a:chOff x="547648" y="1138242"/>
            <a:chExt cx="11593288" cy="7257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343CD7-D17F-448F-B828-CE862393D218}"/>
                </a:ext>
              </a:extLst>
            </p:cNvPr>
            <p:cNvGrpSpPr/>
            <p:nvPr/>
          </p:nvGrpSpPr>
          <p:grpSpPr>
            <a:xfrm>
              <a:off x="547648" y="1138242"/>
              <a:ext cx="11593288" cy="684770"/>
              <a:chOff x="1344807" y="2125011"/>
              <a:chExt cx="2231091" cy="780121"/>
            </a:xfrm>
          </p:grpSpPr>
          <p:pic>
            <p:nvPicPr>
              <p:cNvPr id="28" name="Picture 4" descr="empty-blue-rectangle">
                <a:extLst>
                  <a:ext uri="{FF2B5EF4-FFF2-40B4-BE49-F238E27FC236}">
                    <a16:creationId xmlns:a16="http://schemas.microsoft.com/office/drawing/2014/main" id="{629826AC-C80F-4375-BF1D-B3429D3B69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344807" y="2125011"/>
                <a:ext cx="2231091" cy="780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026060">
                <a:extLst>
                  <a:ext uri="{FF2B5EF4-FFF2-40B4-BE49-F238E27FC236}">
                    <a16:creationId xmlns:a16="http://schemas.microsoft.com/office/drawing/2014/main" id="{68A182EA-C7C2-44E1-AFDB-E39792BB5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774" y="2179131"/>
                <a:ext cx="2026953" cy="5792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109728" tIns="54864" rIns="109728" bIns="54864">
                <a:spAutoFit/>
              </a:bodyPr>
              <a:lstStyle/>
              <a:p>
                <a:pPr algn="ctr"/>
                <a:endParaRPr lang="en-US" sz="2000" b="1" i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F931D3FC-9808-4FEE-AC71-7E448FEA240D}"/>
                </a:ext>
              </a:extLst>
            </p:cNvPr>
            <p:cNvSpPr txBox="1">
              <a:spLocks/>
            </p:cNvSpPr>
            <p:nvPr/>
          </p:nvSpPr>
          <p:spPr>
            <a:xfrm>
              <a:off x="875448" y="1244115"/>
              <a:ext cx="10777172" cy="6198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7338" indent="-287338" algn="just" defTabSz="1095375">
                <a:buClr>
                  <a:schemeClr val="tx2"/>
                </a:buClr>
                <a:buSzPct val="95000"/>
                <a:buBlip>
                  <a:blip r:embed="rId4"/>
                </a:buBlip>
              </a:pPr>
              <a:r>
                <a:rPr lang="en-US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Các hạt nhân đồng vị là những hạt nhân có cùng số Z, khác số A, nghĩa là cùng số proton và khác số nơtron</a:t>
              </a:r>
              <a:endParaRPr lang="en-US" sz="2500" b="0" i="0" u="none" strike="noStrike" kern="1200" baseline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960006B-3D89-4316-800C-FE7A3F390EE7}"/>
              </a:ext>
            </a:extLst>
          </p:cNvPr>
          <p:cNvSpPr txBox="1">
            <a:spLocks/>
          </p:cNvSpPr>
          <p:nvPr/>
        </p:nvSpPr>
        <p:spPr bwMode="auto">
          <a:xfrm>
            <a:off x="281068" y="619267"/>
            <a:ext cx="4824331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Đồng vị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5B1205-1636-4FBB-9072-C515AC487548}"/>
              </a:ext>
            </a:extLst>
          </p:cNvPr>
          <p:cNvGrpSpPr/>
          <p:nvPr/>
        </p:nvGrpSpPr>
        <p:grpSpPr>
          <a:xfrm>
            <a:off x="-271124" y="58878"/>
            <a:ext cx="6062323" cy="505010"/>
            <a:chOff x="38033" y="2282878"/>
            <a:chExt cx="7543268" cy="704958"/>
          </a:xfrm>
        </p:grpSpPr>
        <p:grpSp>
          <p:nvGrpSpPr>
            <p:cNvPr id="31" name="Group 70">
              <a:extLst>
                <a:ext uri="{FF2B5EF4-FFF2-40B4-BE49-F238E27FC236}">
                  <a16:creationId xmlns:a16="http://schemas.microsoft.com/office/drawing/2014/main" id="{63F4EC61-02A7-4D68-BBF6-B947D001B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79" y="2294628"/>
              <a:ext cx="7213122" cy="693208"/>
              <a:chOff x="607010" y="3430752"/>
              <a:chExt cx="3714421" cy="1335216"/>
            </a:xfrm>
          </p:grpSpPr>
          <p:pic>
            <p:nvPicPr>
              <p:cNvPr id="34" name="Picture 33" descr="empty-green-rectangle">
                <a:extLst>
                  <a:ext uri="{FF2B5EF4-FFF2-40B4-BE49-F238E27FC236}">
                    <a16:creationId xmlns:a16="http://schemas.microsoft.com/office/drawing/2014/main" id="{AE35A833-A857-4416-B69B-C7ADA0BE1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10" y="3430752"/>
                <a:ext cx="3714421" cy="133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4" descr="green-top-faded">
                <a:extLst>
                  <a:ext uri="{FF2B5EF4-FFF2-40B4-BE49-F238E27FC236}">
                    <a16:creationId xmlns:a16="http://schemas.microsoft.com/office/drawing/2014/main" id="{9C900727-27E4-413A-B0C8-CA163A69F1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3A8385-56ED-45D7-A0CE-247776FB0B13}"/>
                </a:ext>
              </a:extLst>
            </p:cNvPr>
            <p:cNvSpPr txBox="1"/>
            <p:nvPr/>
          </p:nvSpPr>
          <p:spPr bwMode="auto">
            <a:xfrm>
              <a:off x="38033" y="2294628"/>
              <a:ext cx="1501326" cy="687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en-US" sz="25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1026060">
              <a:extLst>
                <a:ext uri="{FF2B5EF4-FFF2-40B4-BE49-F238E27FC236}">
                  <a16:creationId xmlns:a16="http://schemas.microsoft.com/office/drawing/2014/main" id="{B89FAFD3-7EC5-40EF-BC23-35E77D169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928" y="2282878"/>
              <a:ext cx="6200745" cy="691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l" defTabSz="1095376">
                <a:buClr>
                  <a:schemeClr val="tx2"/>
                </a:buClr>
                <a:buSzPct val="95000"/>
                <a:buNone/>
                <a:defRPr/>
              </a:pPr>
              <a:r>
                <a:rPr lang="en-US" sz="2500" i="1">
                  <a:cs typeface="Arial" panose="020B0604020202020204" pitchFamily="34" charset="0"/>
                </a:rPr>
                <a:t>Cấu tạo hạt nhân</a:t>
              </a:r>
              <a:endParaRPr lang="en-US" sz="2500" b="0" i="1" dirty="0"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9E5CCCE-A633-41D0-A623-82633267B488}"/>
              </a:ext>
            </a:extLst>
          </p:cNvPr>
          <p:cNvSpPr txBox="1"/>
          <p:nvPr/>
        </p:nvSpPr>
        <p:spPr>
          <a:xfrm>
            <a:off x="592285" y="2259746"/>
            <a:ext cx="48179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VD: Cacbon có nhiều đồng vị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42CA3A4-ED01-449A-8A29-B4FDC05F9F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26184" r="32162" b="11950"/>
          <a:stretch/>
        </p:blipFill>
        <p:spPr>
          <a:xfrm>
            <a:off x="7010400" y="3070870"/>
            <a:ext cx="4876800" cy="282885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D06D2AC-EBDF-42EC-BB5F-BD07080684AD}"/>
              </a:ext>
            </a:extLst>
          </p:cNvPr>
          <p:cNvSpPr txBox="1"/>
          <p:nvPr/>
        </p:nvSpPr>
        <p:spPr>
          <a:xfrm>
            <a:off x="7016393" y="6048185"/>
            <a:ext cx="2590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</a:rPr>
              <a:t>98,89%</a:t>
            </a:r>
            <a:endParaRPr lang="en-US" sz="25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3133B7-7E69-4F20-93DB-1B9244A887C9}"/>
              </a:ext>
            </a:extLst>
          </p:cNvPr>
          <p:cNvSpPr txBox="1"/>
          <p:nvPr/>
        </p:nvSpPr>
        <p:spPr>
          <a:xfrm>
            <a:off x="9448800" y="6092238"/>
            <a:ext cx="246162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</a:rPr>
              <a:t>1,11%</a:t>
            </a:r>
            <a:endParaRPr lang="en-US" sz="2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FB933-CB0B-40DE-A7F9-9E7DF395B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2290" y="2259277"/>
            <a:ext cx="6251428" cy="6631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0D19493-8E1B-4ACF-A057-BE1580034D50}"/>
                  </a:ext>
                </a:extLst>
              </p:cNvPr>
              <p:cNvSpPr txBox="1"/>
              <p:nvPr/>
            </p:nvSpPr>
            <p:spPr>
              <a:xfrm>
                <a:off x="1371601" y="4188070"/>
                <a:ext cx="4114800" cy="947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trong đó chỉ có hai đồng vị bền là: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altLang="en-US" sz="30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altLang="vi-VN" sz="2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50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0D19493-8E1B-4ACF-A057-BE1580034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4188070"/>
                <a:ext cx="4114800" cy="947824"/>
              </a:xfrm>
              <a:prstGeom prst="rect">
                <a:avLst/>
              </a:prstGeom>
              <a:blipFill>
                <a:blip r:embed="rId9"/>
                <a:stretch>
                  <a:fillRect l="-2370" t="-4487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6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F50F1BF3-625D-48A7-A745-6727400E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7" y="2840119"/>
            <a:ext cx="3630518" cy="79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1AAC0BE7-6D66-4BAE-91F7-0422C061B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9" y="2155758"/>
            <a:ext cx="2895227" cy="7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C5CABB11-E128-483C-9EF5-975C67C00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8" y="3447469"/>
            <a:ext cx="3168607" cy="71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5B942CC5-18B3-4500-9B1A-DDD84C4BB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7" y="4123558"/>
            <a:ext cx="3074340" cy="7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Symbol" panose="05050102010706020507" pitchFamily="18" charset="2"/>
              <a:buChar char="-"/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3666B6-240C-4B18-B2F9-1B677267BB51}"/>
              </a:ext>
            </a:extLst>
          </p:cNvPr>
          <p:cNvGrpSpPr/>
          <p:nvPr/>
        </p:nvGrpSpPr>
        <p:grpSpPr>
          <a:xfrm>
            <a:off x="319170" y="1082277"/>
            <a:ext cx="11892371" cy="1137717"/>
            <a:chOff x="547648" y="1138242"/>
            <a:chExt cx="11593288" cy="7257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343CD7-D17F-448F-B828-CE862393D218}"/>
                </a:ext>
              </a:extLst>
            </p:cNvPr>
            <p:cNvGrpSpPr/>
            <p:nvPr/>
          </p:nvGrpSpPr>
          <p:grpSpPr>
            <a:xfrm>
              <a:off x="547648" y="1138242"/>
              <a:ext cx="11593288" cy="684770"/>
              <a:chOff x="1344807" y="2125011"/>
              <a:chExt cx="2231091" cy="780121"/>
            </a:xfrm>
          </p:grpSpPr>
          <p:pic>
            <p:nvPicPr>
              <p:cNvPr id="28" name="Picture 4" descr="empty-blue-rectangle">
                <a:extLst>
                  <a:ext uri="{FF2B5EF4-FFF2-40B4-BE49-F238E27FC236}">
                    <a16:creationId xmlns:a16="http://schemas.microsoft.com/office/drawing/2014/main" id="{629826AC-C80F-4375-BF1D-B3429D3B69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344807" y="2125011"/>
                <a:ext cx="2231091" cy="780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026060">
                <a:extLst>
                  <a:ext uri="{FF2B5EF4-FFF2-40B4-BE49-F238E27FC236}">
                    <a16:creationId xmlns:a16="http://schemas.microsoft.com/office/drawing/2014/main" id="{68A182EA-C7C2-44E1-AFDB-E39792BB5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774" y="2179131"/>
                <a:ext cx="2026953" cy="5792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109728" tIns="54864" rIns="109728" bIns="54864">
                <a:spAutoFit/>
              </a:bodyPr>
              <a:lstStyle/>
              <a:p>
                <a:pPr algn="ctr"/>
                <a:endParaRPr lang="en-US" sz="2000" b="1" i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F931D3FC-9808-4FEE-AC71-7E448FEA240D}"/>
                </a:ext>
              </a:extLst>
            </p:cNvPr>
            <p:cNvSpPr txBox="1">
              <a:spLocks/>
            </p:cNvSpPr>
            <p:nvPr/>
          </p:nvSpPr>
          <p:spPr>
            <a:xfrm>
              <a:off x="875448" y="1244115"/>
              <a:ext cx="10777172" cy="6198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095375">
                <a:buClr>
                  <a:schemeClr val="tx2"/>
                </a:buClr>
                <a:buSzPct val="95000"/>
                <a:buNone/>
              </a:pPr>
              <a:r>
                <a:rPr lang="en-US" altLang="en-US" sz="2600">
                  <a:latin typeface="Arial" panose="020B0604020202020204" pitchFamily="34" charset="0"/>
                  <a:cs typeface="Arial" panose="020B0604020202020204" pitchFamily="34" charset="0"/>
                </a:rPr>
                <a:t>Các hạt nhân đồng vị là những hạt nhân có cùng số Z, khác số A, nghĩa là cùng số proton và khác số nơtron</a:t>
              </a:r>
              <a:endParaRPr lang="en-US" sz="2600" b="0" i="0" u="none" strike="noStrike" kern="1200" baseline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960006B-3D89-4316-800C-FE7A3F390EE7}"/>
              </a:ext>
            </a:extLst>
          </p:cNvPr>
          <p:cNvSpPr txBox="1">
            <a:spLocks/>
          </p:cNvSpPr>
          <p:nvPr/>
        </p:nvSpPr>
        <p:spPr bwMode="auto">
          <a:xfrm>
            <a:off x="281068" y="619267"/>
            <a:ext cx="4824331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Đồng vị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5B1205-1636-4FBB-9072-C515AC487548}"/>
              </a:ext>
            </a:extLst>
          </p:cNvPr>
          <p:cNvGrpSpPr/>
          <p:nvPr/>
        </p:nvGrpSpPr>
        <p:grpSpPr>
          <a:xfrm>
            <a:off x="-271124" y="58878"/>
            <a:ext cx="6062323" cy="505010"/>
            <a:chOff x="38033" y="2282878"/>
            <a:chExt cx="7543268" cy="704958"/>
          </a:xfrm>
        </p:grpSpPr>
        <p:grpSp>
          <p:nvGrpSpPr>
            <p:cNvPr id="31" name="Group 70">
              <a:extLst>
                <a:ext uri="{FF2B5EF4-FFF2-40B4-BE49-F238E27FC236}">
                  <a16:creationId xmlns:a16="http://schemas.microsoft.com/office/drawing/2014/main" id="{63F4EC61-02A7-4D68-BBF6-B947D001B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79" y="2294628"/>
              <a:ext cx="7213122" cy="693208"/>
              <a:chOff x="607010" y="3430752"/>
              <a:chExt cx="3714421" cy="1335216"/>
            </a:xfrm>
          </p:grpSpPr>
          <p:pic>
            <p:nvPicPr>
              <p:cNvPr id="34" name="Picture 33" descr="empty-green-rectangle">
                <a:extLst>
                  <a:ext uri="{FF2B5EF4-FFF2-40B4-BE49-F238E27FC236}">
                    <a16:creationId xmlns:a16="http://schemas.microsoft.com/office/drawing/2014/main" id="{AE35A833-A857-4416-B69B-C7ADA0BE1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10" y="3430752"/>
                <a:ext cx="3714421" cy="133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4" descr="green-top-faded">
                <a:extLst>
                  <a:ext uri="{FF2B5EF4-FFF2-40B4-BE49-F238E27FC236}">
                    <a16:creationId xmlns:a16="http://schemas.microsoft.com/office/drawing/2014/main" id="{9C900727-27E4-413A-B0C8-CA163A69F1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3A8385-56ED-45D7-A0CE-247776FB0B13}"/>
                </a:ext>
              </a:extLst>
            </p:cNvPr>
            <p:cNvSpPr txBox="1"/>
            <p:nvPr/>
          </p:nvSpPr>
          <p:spPr bwMode="auto">
            <a:xfrm>
              <a:off x="38033" y="2294628"/>
              <a:ext cx="1501326" cy="687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en-US" sz="25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1026060">
              <a:extLst>
                <a:ext uri="{FF2B5EF4-FFF2-40B4-BE49-F238E27FC236}">
                  <a16:creationId xmlns:a16="http://schemas.microsoft.com/office/drawing/2014/main" id="{B89FAFD3-7EC5-40EF-BC23-35E77D169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928" y="2282878"/>
              <a:ext cx="6200745" cy="691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l" defTabSz="1095376">
                <a:buClr>
                  <a:schemeClr val="tx2"/>
                </a:buClr>
                <a:buSzPct val="95000"/>
                <a:buNone/>
                <a:defRPr/>
              </a:pPr>
              <a:r>
                <a:rPr lang="en-US" sz="2500" i="1">
                  <a:cs typeface="Arial" panose="020B0604020202020204" pitchFamily="34" charset="0"/>
                </a:rPr>
                <a:t>Cấu tạo hạt nhân</a:t>
              </a:r>
              <a:endParaRPr lang="en-US" sz="2500" b="0" i="1" dirty="0"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E5CCCE-A633-41D0-A623-82633267B488}"/>
                  </a:ext>
                </a:extLst>
              </p:cNvPr>
              <p:cNvSpPr txBox="1"/>
              <p:nvPr/>
            </p:nvSpPr>
            <p:spPr>
              <a:xfrm>
                <a:off x="390519" y="2426503"/>
                <a:ext cx="6924681" cy="527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en-US" sz="2600">
                    <a:latin typeface="Arial" panose="020B0604020202020204" pitchFamily="34" charset="0"/>
                    <a:cs typeface="Arial" panose="020B0604020202020204" pitchFamily="34" charset="0"/>
                  </a:rPr>
                  <a:t>VD: Hidro có ba đồng vị 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60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en-US" sz="2600">
                    <a:latin typeface="Arial" panose="020B0604020202020204" pitchFamily="34" charset="0"/>
                    <a:cs typeface="Arial" panose="020B0604020202020204" pitchFamily="34" charset="0"/>
                  </a:rPr>
                  <a:t> và</a:t>
                </a:r>
                <a:r>
                  <a:rPr lang="en-US" altLang="vi-VN" sz="26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en-US" sz="2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2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E5CCCE-A633-41D0-A623-82633267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19" y="2426503"/>
                <a:ext cx="6924681" cy="527324"/>
              </a:xfrm>
              <a:prstGeom prst="rect">
                <a:avLst/>
              </a:prstGeom>
              <a:blipFill>
                <a:blip r:embed="rId6"/>
                <a:stretch>
                  <a:fillRect l="-1585" t="-5747" b="-26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BC3F1308-9E78-4D44-893A-AB414A91EE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3" t="5922" r="-1165" b="9878"/>
          <a:stretch/>
        </p:blipFill>
        <p:spPr>
          <a:xfrm>
            <a:off x="6241382" y="3199965"/>
            <a:ext cx="4572000" cy="324776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C36FC88-351C-4B73-A748-4DBCC6D848FF}"/>
              </a:ext>
            </a:extLst>
          </p:cNvPr>
          <p:cNvSpPr txBox="1"/>
          <p:nvPr/>
        </p:nvSpPr>
        <p:spPr>
          <a:xfrm>
            <a:off x="7315200" y="2760482"/>
            <a:ext cx="2590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</a:rPr>
              <a:t>99,98%</a:t>
            </a:r>
            <a:endParaRPr lang="en-US" sz="25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72F928-827B-47A8-B6A5-A30A86245D45}"/>
              </a:ext>
            </a:extLst>
          </p:cNvPr>
          <p:cNvSpPr txBox="1"/>
          <p:nvPr/>
        </p:nvSpPr>
        <p:spPr>
          <a:xfrm>
            <a:off x="4969955" y="6374097"/>
            <a:ext cx="2590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</a:rPr>
              <a:t>0.015%</a:t>
            </a:r>
            <a:endParaRPr lang="en-US" sz="25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036C12-35E9-4F38-BD84-4EC52FB6064D}"/>
              </a:ext>
            </a:extLst>
          </p:cNvPr>
          <p:cNvSpPr txBox="1"/>
          <p:nvPr/>
        </p:nvSpPr>
        <p:spPr>
          <a:xfrm>
            <a:off x="9846435" y="6402001"/>
            <a:ext cx="2590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500">
                <a:latin typeface="Arial" panose="020B0604020202020204" pitchFamily="34" charset="0"/>
                <a:cs typeface="Arial" panose="020B0604020202020204" pitchFamily="34" charset="0"/>
              </a:rPr>
              <a:t>Không bền</a:t>
            </a:r>
            <a:endParaRPr lang="en-US" sz="2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047E1AE-9A88-40DE-B461-F7A3D8B9DEB6}"/>
                  </a:ext>
                </a:extLst>
              </p:cNvPr>
              <p:cNvSpPr txBox="1"/>
              <p:nvPr/>
            </p:nvSpPr>
            <p:spPr>
              <a:xfrm>
                <a:off x="749248" y="3019068"/>
                <a:ext cx="6156063" cy="1274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- Hidro thường: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n-US" sz="2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en-US" sz="2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alt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- Hidro nặng (đơtêri):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n-US" sz="2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</m:oMath>
                </a14:m>
                <a:r>
                  <a:rPr lang="en-US" alt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alt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- Hidro siêu nặng (Triti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sPre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alt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>
                        <m:r>
                          <a:rPr lang="en-US" altLang="en-US" sz="2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kh</m:t>
                    </m:r>
                    <m:r>
                      <m:rPr>
                        <m:nor/>
                      </m:rPr>
                      <a:rPr lang="en-US" alt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en-US" alt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alt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alt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ề</m:t>
                    </m:r>
                    <m:r>
                      <m:rPr>
                        <m:nor/>
                      </m:rPr>
                      <a:rPr lang="en-US" altLang="en-US" sz="25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endParaRPr lang="en-US" altLang="en-US" sz="2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047E1AE-9A88-40DE-B461-F7A3D8B9D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8" y="3019068"/>
                <a:ext cx="6156063" cy="1274964"/>
              </a:xfrm>
              <a:prstGeom prst="rect">
                <a:avLst/>
              </a:prstGeom>
              <a:blipFill>
                <a:blip r:embed="rId9"/>
                <a:stretch>
                  <a:fillRect l="-1683" t="-3349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AAB97E-E650-4E4B-8A23-4D9883357F41}"/>
              </a:ext>
            </a:extLst>
          </p:cNvPr>
          <p:cNvGrpSpPr/>
          <p:nvPr/>
        </p:nvGrpSpPr>
        <p:grpSpPr>
          <a:xfrm>
            <a:off x="-271124" y="58878"/>
            <a:ext cx="6062323" cy="505010"/>
            <a:chOff x="38033" y="2282878"/>
            <a:chExt cx="7543268" cy="704958"/>
          </a:xfrm>
        </p:grpSpPr>
        <p:grpSp>
          <p:nvGrpSpPr>
            <p:cNvPr id="4" name="Group 70">
              <a:extLst>
                <a:ext uri="{FF2B5EF4-FFF2-40B4-BE49-F238E27FC236}">
                  <a16:creationId xmlns:a16="http://schemas.microsoft.com/office/drawing/2014/main" id="{0B2712E1-4C42-43E6-943D-DD3607009C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79" y="2294628"/>
              <a:ext cx="7213122" cy="693208"/>
              <a:chOff x="607010" y="3430752"/>
              <a:chExt cx="3714421" cy="1335216"/>
            </a:xfrm>
          </p:grpSpPr>
          <p:pic>
            <p:nvPicPr>
              <p:cNvPr id="7" name="Picture 6" descr="empty-green-rectangle">
                <a:extLst>
                  <a:ext uri="{FF2B5EF4-FFF2-40B4-BE49-F238E27FC236}">
                    <a16:creationId xmlns:a16="http://schemas.microsoft.com/office/drawing/2014/main" id="{5A9620AB-4A94-407B-ACEA-C6852F31B5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10" y="3430752"/>
                <a:ext cx="3714421" cy="133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green-top-faded">
                <a:extLst>
                  <a:ext uri="{FF2B5EF4-FFF2-40B4-BE49-F238E27FC236}">
                    <a16:creationId xmlns:a16="http://schemas.microsoft.com/office/drawing/2014/main" id="{14A905C3-4329-4EFD-BD90-6C7D3D409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A24DCA-A7C2-4F9A-A32A-CF2672286DB6}"/>
                </a:ext>
              </a:extLst>
            </p:cNvPr>
            <p:cNvSpPr txBox="1"/>
            <p:nvPr/>
          </p:nvSpPr>
          <p:spPr bwMode="auto">
            <a:xfrm>
              <a:off x="38033" y="2294628"/>
              <a:ext cx="1501326" cy="687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en-US" sz="250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1026060">
              <a:extLst>
                <a:ext uri="{FF2B5EF4-FFF2-40B4-BE49-F238E27FC236}">
                  <a16:creationId xmlns:a16="http://schemas.microsoft.com/office/drawing/2014/main" id="{11E07396-2204-48C0-9FA6-7B23CC6D1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928" y="2282878"/>
              <a:ext cx="6200745" cy="691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l" defTabSz="1095376">
                <a:buClr>
                  <a:schemeClr val="tx2"/>
                </a:buClr>
                <a:buSzPct val="95000"/>
                <a:buNone/>
                <a:defRPr/>
              </a:pPr>
              <a:r>
                <a:rPr lang="en-US" sz="2500" i="1">
                  <a:cs typeface="Arial" panose="020B0604020202020204" pitchFamily="34" charset="0"/>
                </a:rPr>
                <a:t>Khối lượng hạt nhân</a:t>
              </a:r>
              <a:endParaRPr lang="en-US" sz="2500" b="0" i="1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53371A-DE6A-4902-8350-940E9C488BE6}"/>
              </a:ext>
            </a:extLst>
          </p:cNvPr>
          <p:cNvSpPr txBox="1"/>
          <p:nvPr/>
        </p:nvSpPr>
        <p:spPr>
          <a:xfrm>
            <a:off x="332164" y="627778"/>
            <a:ext cx="62312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en-US" altLang="en-US" sz="25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khối lượng nguyên tử: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B7DB82-32B8-4CF5-A3FE-2645C4C0815D}"/>
              </a:ext>
            </a:extLst>
          </p:cNvPr>
          <p:cNvGrpSpPr/>
          <p:nvPr/>
        </p:nvGrpSpPr>
        <p:grpSpPr>
          <a:xfrm>
            <a:off x="163963" y="2209800"/>
            <a:ext cx="11892371" cy="609600"/>
            <a:chOff x="547648" y="1138241"/>
            <a:chExt cx="11593288" cy="10693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F2B3043-3B34-4A6A-855C-340A49607661}"/>
                </a:ext>
              </a:extLst>
            </p:cNvPr>
            <p:cNvGrpSpPr/>
            <p:nvPr/>
          </p:nvGrpSpPr>
          <p:grpSpPr>
            <a:xfrm>
              <a:off x="547648" y="1138241"/>
              <a:ext cx="11593288" cy="1069370"/>
              <a:chOff x="1344807" y="2125010"/>
              <a:chExt cx="2231091" cy="1218275"/>
            </a:xfrm>
          </p:grpSpPr>
          <p:pic>
            <p:nvPicPr>
              <p:cNvPr id="14" name="Picture 4" descr="empty-blue-rectangle">
                <a:extLst>
                  <a:ext uri="{FF2B5EF4-FFF2-40B4-BE49-F238E27FC236}">
                    <a16:creationId xmlns:a16="http://schemas.microsoft.com/office/drawing/2014/main" id="{CE134E0F-28A2-4BE3-BE6F-8BB1DBB37F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344807" y="2125010"/>
                <a:ext cx="2231091" cy="121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ctangle 1026060">
                <a:extLst>
                  <a:ext uri="{FF2B5EF4-FFF2-40B4-BE49-F238E27FC236}">
                    <a16:creationId xmlns:a16="http://schemas.microsoft.com/office/drawing/2014/main" id="{6BA2027B-A72A-4A60-B78F-02BF59B90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774" y="2179131"/>
                <a:ext cx="2026953" cy="5792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109728" tIns="54864" rIns="109728" bIns="54864">
                <a:spAutoFit/>
              </a:bodyPr>
              <a:lstStyle/>
              <a:p>
                <a:pPr algn="ctr"/>
                <a:endParaRPr lang="en-US" sz="2000" b="1" i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44B5BFC0-D856-4797-AB65-92970E5ADF40}"/>
                </a:ext>
              </a:extLst>
            </p:cNvPr>
            <p:cNvSpPr txBox="1">
              <a:spLocks/>
            </p:cNvSpPr>
            <p:nvPr/>
          </p:nvSpPr>
          <p:spPr>
            <a:xfrm>
              <a:off x="1188116" y="1362989"/>
              <a:ext cx="10777172" cy="6198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7338" indent="-287338" algn="just" defTabSz="1095375">
                <a:buClr>
                  <a:schemeClr val="tx2"/>
                </a:buClr>
                <a:buSzPct val="95000"/>
                <a:buBlip>
                  <a:blip r:embed="rId5"/>
                </a:buBlip>
              </a:pPr>
              <a:r>
                <a:rPr lang="en-US" altLang="en-US"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 vị u có giá trị  bằng 1/12 khối lượng nguyên tử của đồng vị </a:t>
              </a:r>
              <a:r>
                <a:rPr lang="en-US" altLang="en-US" sz="2500" baseline="-2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altLang="en-US" sz="2500" baseline="5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en-US" altLang="en-US"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  <a:p>
              <a:pPr marL="287338" indent="-287338" algn="just" defTabSz="1095375">
                <a:buClr>
                  <a:schemeClr val="tx2"/>
                </a:buClr>
                <a:buSzPct val="95000"/>
                <a:buBlip>
                  <a:blip r:embed="rId5"/>
                </a:buBlip>
              </a:pPr>
              <a:endParaRPr lang="en-US" sz="2500" b="0" i="0" u="none" strike="noStrike" kern="1200" baseline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4A8D67E-C3B7-4F94-9684-46BCC9B00C0D}"/>
              </a:ext>
            </a:extLst>
          </p:cNvPr>
          <p:cNvSpPr txBox="1"/>
          <p:nvPr/>
        </p:nvSpPr>
        <p:spPr>
          <a:xfrm>
            <a:off x="518081" y="1161017"/>
            <a:ext cx="111841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1095375">
              <a:buClr>
                <a:schemeClr val="tx2"/>
              </a:buClr>
              <a:buSzPct val="95000"/>
              <a:buNone/>
            </a:pPr>
            <a:r>
              <a:rPr lang="en-US" altLang="en-US"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hạt nhân có khối lượng rất lớn so với khối lượng của electron, vì vậy khối lượng nguyên tử tập trung gần như toàn bộ ở hạt nhân.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CC44899-E637-48B4-8CF1-383A6E8A1384}"/>
              </a:ext>
            </a:extLst>
          </p:cNvPr>
          <p:cNvSpPr txBox="1">
            <a:spLocks noChangeArrowheads="1"/>
          </p:cNvSpPr>
          <p:nvPr/>
        </p:nvSpPr>
        <p:spPr>
          <a:xfrm>
            <a:off x="7848600" y="3157639"/>
            <a:ext cx="6400800" cy="103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/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VD:  m</a:t>
            </a:r>
            <a:r>
              <a:rPr lang="en-US" altLang="en-US" sz="260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1,007276 u</a:t>
            </a:r>
          </a:p>
          <a:p>
            <a:pPr marL="514350" indent="-514350" algn="l"/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</a:t>
            </a:r>
            <a:r>
              <a:rPr lang="en-US" altLang="en-US" sz="2600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1,008665 u    </a:t>
            </a:r>
          </a:p>
          <a:p>
            <a:pPr marL="514350" indent="-514350"/>
            <a:endParaRPr lang="en-US" alt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Group 4">
            <a:extLst>
              <a:ext uri="{FF2B5EF4-FFF2-40B4-BE49-F238E27FC236}">
                <a16:creationId xmlns:a16="http://schemas.microsoft.com/office/drawing/2014/main" id="{6CE0E386-7E74-40F2-A67A-38DA3E1AA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44640"/>
              </p:ext>
            </p:extLst>
          </p:nvPr>
        </p:nvGraphicFramePr>
        <p:xfrm>
          <a:off x="2066677" y="4875839"/>
          <a:ext cx="7543800" cy="1256339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Arial" pitchFamily="34" charset="0"/>
                        </a:rPr>
                        <a:t>Electron</a:t>
                      </a:r>
                      <a:endParaRPr kumimoji="0" lang="en-US" altLang="zh-CN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Arial" pitchFamily="34" charset="0"/>
                        </a:rPr>
                        <a:t>Proton</a:t>
                      </a:r>
                      <a:endParaRPr kumimoji="0" lang="en-US" altLang="zh-CN" sz="2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Arial" pitchFamily="34" charset="0"/>
                        </a:rPr>
                        <a:t>Nơtron</a:t>
                      </a:r>
                      <a:endParaRPr kumimoji="0" lang="en-US" altLang="zh-CN" sz="25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Arial" pitchFamily="34" charset="0"/>
                        </a:rPr>
                        <a:t>Heli</a:t>
                      </a:r>
                      <a:endParaRPr kumimoji="0" lang="en-US" altLang="zh-CN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Arial" pitchFamily="34" charset="0"/>
                        </a:rPr>
                        <a:t>5,486.10</a:t>
                      </a:r>
                      <a:r>
                        <a:rPr kumimoji="0" lang="en-US" altLang="zh-CN" sz="25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Arial" pitchFamily="34" charset="0"/>
                        </a:rPr>
                        <a:t>-4</a:t>
                      </a:r>
                      <a:r>
                        <a:rPr kumimoji="0" lang="en-US" altLang="zh-CN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Arial" pitchFamily="34" charset="0"/>
                        </a:rPr>
                        <a:t> u</a:t>
                      </a:r>
                      <a:endParaRPr kumimoji="0" lang="en-US" altLang="zh-CN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Arial" pitchFamily="34" charset="0"/>
                        </a:rPr>
                        <a:t>1,00728 u</a:t>
                      </a:r>
                      <a:endParaRPr kumimoji="0" lang="en-US" altLang="zh-C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Arial" pitchFamily="34" charset="0"/>
                        </a:rPr>
                        <a:t>1,00866 u </a:t>
                      </a:r>
                      <a:endParaRPr kumimoji="0" lang="en-US" altLang="zh-C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Arial" pitchFamily="34" charset="0"/>
                        </a:rPr>
                        <a:t>4,00150 u</a:t>
                      </a:r>
                      <a:endParaRPr kumimoji="0" lang="en-US" altLang="zh-C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22D8C5B6-A0BE-4F82-9DD0-B07564CFB4C1}"/>
              </a:ext>
            </a:extLst>
          </p:cNvPr>
          <p:cNvGrpSpPr/>
          <p:nvPr/>
        </p:nvGrpSpPr>
        <p:grpSpPr>
          <a:xfrm>
            <a:off x="1143000" y="3388215"/>
            <a:ext cx="6229350" cy="725103"/>
            <a:chOff x="2524125" y="2943600"/>
            <a:chExt cx="6229350" cy="725103"/>
          </a:xfrm>
        </p:grpSpPr>
        <p:pic>
          <p:nvPicPr>
            <p:cNvPr id="23" name="Picture 22" descr="empty-red-rectangle">
              <a:extLst>
                <a:ext uri="{FF2B5EF4-FFF2-40B4-BE49-F238E27FC236}">
                  <a16:creationId xmlns:a16="http://schemas.microsoft.com/office/drawing/2014/main" id="{5A5D7920-7D5A-4F9E-AE9D-74B605A9A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902" y="2943600"/>
              <a:ext cx="4743698" cy="72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A2F889-4438-41CC-917D-C6496EB7A980}"/>
                </a:ext>
              </a:extLst>
            </p:cNvPr>
            <p:cNvSpPr txBox="1"/>
            <p:nvPr/>
          </p:nvSpPr>
          <p:spPr>
            <a:xfrm>
              <a:off x="2524125" y="3011776"/>
              <a:ext cx="62293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14350" indent="-514350" algn="ctr"/>
              <a:r>
                <a:rPr lang="en-US" altLang="en-US"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u = 1,66055.10</a:t>
              </a:r>
              <a:r>
                <a:rPr lang="en-US" altLang="en-US" sz="3000" baseline="30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-27</a:t>
              </a:r>
              <a:r>
                <a:rPr lang="en-US" altLang="en-US"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61D6280-17E8-490D-855A-41B91CE6DAF4}"/>
              </a:ext>
            </a:extLst>
          </p:cNvPr>
          <p:cNvGrpSpPr/>
          <p:nvPr/>
        </p:nvGrpSpPr>
        <p:grpSpPr>
          <a:xfrm>
            <a:off x="-271124" y="58878"/>
            <a:ext cx="6062323" cy="505010"/>
            <a:chOff x="38033" y="2282878"/>
            <a:chExt cx="7543268" cy="704958"/>
          </a:xfrm>
        </p:grpSpPr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id="{E9BD8A68-FFEC-4C0E-AE6D-77F4FE149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79" y="2294628"/>
              <a:ext cx="7213122" cy="693208"/>
              <a:chOff x="607010" y="3430752"/>
              <a:chExt cx="3714421" cy="1335216"/>
            </a:xfrm>
          </p:grpSpPr>
          <p:pic>
            <p:nvPicPr>
              <p:cNvPr id="16" name="Picture 15" descr="empty-green-rectangle">
                <a:extLst>
                  <a:ext uri="{FF2B5EF4-FFF2-40B4-BE49-F238E27FC236}">
                    <a16:creationId xmlns:a16="http://schemas.microsoft.com/office/drawing/2014/main" id="{204A76E4-D752-4432-8D2E-CB80F079ED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10" y="3430752"/>
                <a:ext cx="3714421" cy="133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 descr="green-top-faded">
                <a:extLst>
                  <a:ext uri="{FF2B5EF4-FFF2-40B4-BE49-F238E27FC236}">
                    <a16:creationId xmlns:a16="http://schemas.microsoft.com/office/drawing/2014/main" id="{93F07F21-A9E7-4D22-8EBF-20259DA05D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AD1EFF-57C8-4759-9CF1-A0F29B6482FE}"/>
                </a:ext>
              </a:extLst>
            </p:cNvPr>
            <p:cNvSpPr txBox="1"/>
            <p:nvPr/>
          </p:nvSpPr>
          <p:spPr bwMode="auto">
            <a:xfrm>
              <a:off x="38033" y="2294628"/>
              <a:ext cx="1501326" cy="6874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en-US" sz="250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026060">
              <a:extLst>
                <a:ext uri="{FF2B5EF4-FFF2-40B4-BE49-F238E27FC236}">
                  <a16:creationId xmlns:a16="http://schemas.microsoft.com/office/drawing/2014/main" id="{C4A4C247-0D49-47F2-89F9-A31760843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928" y="2282878"/>
              <a:ext cx="6200745" cy="691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l" defTabSz="1095376">
                <a:buClr>
                  <a:schemeClr val="tx2"/>
                </a:buClr>
                <a:buSzPct val="95000"/>
                <a:buNone/>
                <a:defRPr/>
              </a:pPr>
              <a:r>
                <a:rPr lang="en-US" sz="2500" i="1">
                  <a:cs typeface="Arial" panose="020B0604020202020204" pitchFamily="34" charset="0"/>
                </a:rPr>
                <a:t>Khối lượng hạt nhân</a:t>
              </a:r>
              <a:endParaRPr lang="en-US" sz="2500" b="0" i="1" dirty="0"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571A72C-1DC7-4AEA-97C3-9EFA62793CCF}"/>
              </a:ext>
            </a:extLst>
          </p:cNvPr>
          <p:cNvSpPr txBox="1"/>
          <p:nvPr/>
        </p:nvSpPr>
        <p:spPr>
          <a:xfrm>
            <a:off x="332164" y="627778"/>
            <a:ext cx="62312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25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Khối lượng và năng lượng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1E532E-2462-4711-9E40-EEAD3DBAC657}"/>
              </a:ext>
            </a:extLst>
          </p:cNvPr>
          <p:cNvGrpSpPr/>
          <p:nvPr/>
        </p:nvGrpSpPr>
        <p:grpSpPr>
          <a:xfrm>
            <a:off x="393633" y="1372855"/>
            <a:ext cx="11835886" cy="1182428"/>
            <a:chOff x="1314997" y="2125361"/>
            <a:chExt cx="2231091" cy="780121"/>
          </a:xfrm>
        </p:grpSpPr>
        <p:pic>
          <p:nvPicPr>
            <p:cNvPr id="26" name="Picture 4" descr="empty-blue-rectangle">
              <a:extLst>
                <a:ext uri="{FF2B5EF4-FFF2-40B4-BE49-F238E27FC236}">
                  <a16:creationId xmlns:a16="http://schemas.microsoft.com/office/drawing/2014/main" id="{4FF66623-D16F-4DA9-B8CE-DC1DD1D0E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314997" y="2125361"/>
              <a:ext cx="2231091" cy="780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1026060">
              <a:extLst>
                <a:ext uri="{FF2B5EF4-FFF2-40B4-BE49-F238E27FC236}">
                  <a16:creationId xmlns:a16="http://schemas.microsoft.com/office/drawing/2014/main" id="{8E31A099-B612-4340-BDC6-1F7DE4464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774" y="2179131"/>
              <a:ext cx="2026953" cy="579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/>
            <a:p>
              <a:pPr algn="ctr"/>
              <a:endParaRPr lang="en-US" sz="20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1737160-549A-4A5A-ADED-5F1E061B629E}"/>
              </a:ext>
            </a:extLst>
          </p:cNvPr>
          <p:cNvSpPr txBox="1">
            <a:spLocks/>
          </p:cNvSpPr>
          <p:nvPr/>
        </p:nvSpPr>
        <p:spPr>
          <a:xfrm>
            <a:off x="5791199" y="2846927"/>
            <a:ext cx="5410200" cy="1889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 algn="just" defTabSz="1095375">
              <a:buClr>
                <a:schemeClr val="tx2"/>
              </a:buClr>
              <a:buSzPct val="95000"/>
              <a:buBlip>
                <a:blip r:embed="rId5"/>
              </a:buBlip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E: năng lượng (đơn vị MeV)</a:t>
            </a:r>
          </a:p>
          <a:p>
            <a:pPr marL="287338" indent="-287338" algn="just" defTabSz="1095375">
              <a:buClr>
                <a:schemeClr val="tx2"/>
              </a:buClr>
              <a:buSzPct val="95000"/>
              <a:buBlip>
                <a:blip r:embed="rId5"/>
              </a:buBlip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m: Khối lượng của nguyên tử.</a:t>
            </a:r>
          </a:p>
          <a:p>
            <a:pPr marL="287338" indent="-287338" algn="just" defTabSz="1095375">
              <a:buClr>
                <a:schemeClr val="tx2"/>
              </a:buClr>
              <a:buSzPct val="95000"/>
              <a:buBlip>
                <a:blip r:embed="rId5"/>
              </a:buBlip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c = 3.10</a:t>
            </a:r>
            <a:r>
              <a:rPr lang="en-US" altLang="en-US" sz="2800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8 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(m/s): vận tốc của ánh sáng trong chân không</a:t>
            </a:r>
            <a:r>
              <a:rPr lang="en-US" alt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3E3375-E7F5-4203-9C6F-99C9C705E506}"/>
              </a:ext>
            </a:extLst>
          </p:cNvPr>
          <p:cNvSpPr txBox="1"/>
          <p:nvPr/>
        </p:nvSpPr>
        <p:spPr>
          <a:xfrm>
            <a:off x="812218" y="1494766"/>
            <a:ext cx="110552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/>
            <a:r>
              <a:rPr lang="en-US" altLang="en-US" sz="2600" i="1">
                <a:latin typeface="Arial" panose="020B0604020202020204" pitchFamily="34" charset="0"/>
                <a:cs typeface="Arial" panose="020B0604020202020204" pitchFamily="34" charset="0"/>
              </a:rPr>
              <a:t>Năng lượng E và khối lượng m tương ứng của cùng một vật luôn tồn tại đồng thời và tỉ lệ với nhau, hệ số tỉ lệ là c</a:t>
            </a:r>
            <a:r>
              <a:rPr lang="en-US" altLang="en-US" sz="2600" i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6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F108C9-B650-4E4F-90EE-C481BBF907F9}"/>
              </a:ext>
            </a:extLst>
          </p:cNvPr>
          <p:cNvGrpSpPr/>
          <p:nvPr/>
        </p:nvGrpSpPr>
        <p:grpSpPr>
          <a:xfrm>
            <a:off x="1143000" y="3065644"/>
            <a:ext cx="3965298" cy="1061916"/>
            <a:chOff x="2990366" y="3690422"/>
            <a:chExt cx="3965298" cy="1061916"/>
          </a:xfrm>
        </p:grpSpPr>
        <p:pic>
          <p:nvPicPr>
            <p:cNvPr id="35" name="Picture 34" descr="empty-red-rectangle">
              <a:extLst>
                <a:ext uri="{FF2B5EF4-FFF2-40B4-BE49-F238E27FC236}">
                  <a16:creationId xmlns:a16="http://schemas.microsoft.com/office/drawing/2014/main" id="{D4B02D75-9C35-44A8-BFB9-827E83209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690422"/>
              <a:ext cx="3581400" cy="72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C2EFA46F-69E0-4FFB-B5F1-07282161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366" y="3715822"/>
              <a:ext cx="3965298" cy="10365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00" b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 = m.c</a:t>
              </a:r>
              <a:r>
                <a:rPr lang="en-US" altLang="zh-CN" sz="3500" b="1" baseline="30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50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CA6F120-6170-44A3-B0A3-AA5C39446489}"/>
              </a:ext>
            </a:extLst>
          </p:cNvPr>
          <p:cNvSpPr txBox="1"/>
          <p:nvPr/>
        </p:nvSpPr>
        <p:spPr>
          <a:xfrm>
            <a:off x="380790" y="5105006"/>
            <a:ext cx="968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95375">
              <a:buClr>
                <a:schemeClr val="tx2"/>
              </a:buClr>
              <a:buSzPct val="95000"/>
            </a:pP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*Đơn vị đo năng lượng hạt nhân</a:t>
            </a:r>
            <a:r>
              <a:rPr lang="en-US" altLang="vi-VN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thường là</a:t>
            </a: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MeV</a:t>
            </a:r>
            <a:r>
              <a:rPr lang="en-US" altLang="vi-VN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.</a:t>
            </a: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 </a:t>
            </a:r>
          </a:p>
          <a:p>
            <a:pPr algn="ctr" defTabSz="1095375">
              <a:buClr>
                <a:schemeClr val="tx2"/>
              </a:buClr>
              <a:buSzPct val="95000"/>
            </a:pPr>
            <a:r>
              <a:rPr lang="en-US" altLang="en-US" sz="25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1MeV = 1,6.10</a:t>
            </a:r>
            <a:r>
              <a:rPr lang="en-US" altLang="en-US" sz="2500" i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-13</a:t>
            </a:r>
            <a:r>
              <a:rPr lang="en-US" altLang="en-US" sz="25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J</a:t>
            </a:r>
            <a:endParaRPr lang="en-US" altLang="vi-VN" sz="2500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(eV = 1,6.10</a:t>
            </a:r>
            <a:r>
              <a:rPr lang="en-US" altLang="en-US" sz="2500" i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-19</a:t>
            </a:r>
            <a:r>
              <a:rPr lang="en-US" altLang="en-US" sz="25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anose="02020603050405020304" pitchFamily="18" charset="0"/>
              </a:rPr>
              <a:t>J</a:t>
            </a:r>
          </a:p>
          <a:p>
            <a:pPr marL="287338" indent="-287338" algn="just" defTabSz="1095375">
              <a:buClr>
                <a:schemeClr val="tx2"/>
              </a:buClr>
              <a:buSzPct val="95000"/>
              <a:buBlip>
                <a:blip r:embed="rId5"/>
              </a:buBlip>
            </a:pPr>
            <a:endParaRPr lang="en-US" sz="2500" i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1241</Words>
  <PresentationFormat>Widescreen</PresentationFormat>
  <Paragraphs>182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2019-03-07T03:35:51Z</dcterms:created>
  <dcterms:modified xsi:type="dcterms:W3CDTF">2022-02-06T10:14:22Z</dcterms:modified>
</cp:coreProperties>
</file>