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44" r:id="rId2"/>
    <p:sldId id="370" r:id="rId3"/>
    <p:sldId id="445" r:id="rId4"/>
    <p:sldId id="430" r:id="rId5"/>
    <p:sldId id="447" r:id="rId6"/>
    <p:sldId id="446" r:id="rId7"/>
    <p:sldId id="448" r:id="rId8"/>
    <p:sldId id="439" r:id="rId9"/>
    <p:sldId id="440" r:id="rId10"/>
    <p:sldId id="449" r:id="rId11"/>
    <p:sldId id="450" r:id="rId12"/>
    <p:sldId id="451" r:id="rId13"/>
    <p:sldId id="452" r:id="rId14"/>
    <p:sldId id="378" r:id="rId15"/>
    <p:sldId id="409" r:id="rId16"/>
    <p:sldId id="463" r:id="rId17"/>
    <p:sldId id="459" r:id="rId18"/>
    <p:sldId id="460" r:id="rId19"/>
    <p:sldId id="461" r:id="rId20"/>
    <p:sldId id="437" r:id="rId21"/>
    <p:sldId id="436" r:id="rId22"/>
    <p:sldId id="413" r:id="rId23"/>
    <p:sldId id="457" r:id="rId24"/>
    <p:sldId id="462" r:id="rId25"/>
    <p:sldId id="464" r:id="rId26"/>
    <p:sldId id="427"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FF"/>
    <a:srgbClr val="FFFF00"/>
    <a:srgbClr val="006600"/>
    <a:srgbClr val="FFCC99"/>
    <a:srgbClr val="FFCC66"/>
    <a:srgbClr val="FFFF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14" autoAdjust="0"/>
  </p:normalViewPr>
  <p:slideViewPr>
    <p:cSldViewPr>
      <p:cViewPr varScale="1">
        <p:scale>
          <a:sx n="103" d="100"/>
          <a:sy n="103" d="100"/>
        </p:scale>
        <p:origin x="2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D6255B03-20BA-4507-9E62-FBB2656182C2}" type="datetimeFigureOut">
              <a:rPr lang="vi-VN"/>
              <a:pPr>
                <a:defRPr/>
              </a:pPr>
              <a:t>30/09/2019</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D52FBAC-370E-40D7-9E4A-1E9E994E088E}" type="slidenum">
              <a:rPr lang="vi-VN" altLang="en-US"/>
              <a:pPr/>
              <a:t>‹#›</a:t>
            </a:fld>
            <a:endParaRPr lang="vi-VN" altLang="en-US"/>
          </a:p>
        </p:txBody>
      </p:sp>
    </p:spTree>
    <p:extLst>
      <p:ext uri="{BB962C8B-B14F-4D97-AF65-F5344CB8AC3E}">
        <p14:creationId xmlns:p14="http://schemas.microsoft.com/office/powerpoint/2010/main" val="1786658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611B47-C8CF-4EA8-B2F7-449E6061A68B}" type="slidenum">
              <a:rPr lang="en-US" altLang="en-US"/>
              <a:pPr eaLnBrk="1" hangingPunct="1"/>
              <a:t>14</a:t>
            </a:fld>
            <a:endParaRPr lang="en-US" alt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p>
        </p:txBody>
      </p:sp>
    </p:spTree>
    <p:extLst>
      <p:ext uri="{BB962C8B-B14F-4D97-AF65-F5344CB8AC3E}">
        <p14:creationId xmlns:p14="http://schemas.microsoft.com/office/powerpoint/2010/main" val="423622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DEC6D6-AD4A-4AC4-BEB1-9B9985363890}" type="slidenum">
              <a:rPr lang="en-US" altLang="en-US"/>
              <a:pPr eaLnBrk="1" hangingPunct="1"/>
              <a:t>15</a:t>
            </a:fld>
            <a:endParaRPr lang="en-US" alt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p>
        </p:txBody>
      </p:sp>
    </p:spTree>
    <p:extLst>
      <p:ext uri="{BB962C8B-B14F-4D97-AF65-F5344CB8AC3E}">
        <p14:creationId xmlns:p14="http://schemas.microsoft.com/office/powerpoint/2010/main" val="122869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059F50-D964-43E2-85D1-B82273BE917C}" type="slidenum">
              <a:rPr lang="en-US" altLang="en-US"/>
              <a:pPr eaLnBrk="1" hangingPunct="1"/>
              <a:t>21</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p>
        </p:txBody>
      </p:sp>
    </p:spTree>
    <p:extLst>
      <p:ext uri="{BB962C8B-B14F-4D97-AF65-F5344CB8AC3E}">
        <p14:creationId xmlns:p14="http://schemas.microsoft.com/office/powerpoint/2010/main" val="228880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5C9576-004A-4AEB-80CA-764AE5190379}" type="slidenum">
              <a:rPr lang="en-US" altLang="en-US"/>
              <a:pPr eaLnBrk="1" hangingPunct="1"/>
              <a:t>22</a:t>
            </a:fld>
            <a:endParaRPr lang="en-US" alt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p>
        </p:txBody>
      </p:sp>
    </p:spTree>
    <p:extLst>
      <p:ext uri="{BB962C8B-B14F-4D97-AF65-F5344CB8AC3E}">
        <p14:creationId xmlns:p14="http://schemas.microsoft.com/office/powerpoint/2010/main" val="387706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7DDE3EF-CECD-477C-9C8C-51C3DD3353A0}" type="slidenum">
              <a:rPr lang="en-US" altLang="en-US" sz="1200"/>
              <a:pPr algn="r" eaLnBrk="1" hangingPunct="1"/>
              <a:t>23</a:t>
            </a:fld>
            <a:endParaRPr lang="en-US" altLang="en-US" sz="120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p>
        </p:txBody>
      </p:sp>
    </p:spTree>
    <p:extLst>
      <p:ext uri="{BB962C8B-B14F-4D97-AF65-F5344CB8AC3E}">
        <p14:creationId xmlns:p14="http://schemas.microsoft.com/office/powerpoint/2010/main" val="52583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3470DF-378B-4CD6-B715-ADF7647EA9F1}" type="slidenum">
              <a:rPr lang="en-US" altLang="en-US"/>
              <a:pPr/>
              <a:t>‹#›</a:t>
            </a:fld>
            <a:endParaRPr lang="en-US" altLang="en-US"/>
          </a:p>
        </p:txBody>
      </p:sp>
    </p:spTree>
    <p:extLst>
      <p:ext uri="{BB962C8B-B14F-4D97-AF65-F5344CB8AC3E}">
        <p14:creationId xmlns:p14="http://schemas.microsoft.com/office/powerpoint/2010/main" val="397634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6B79E-095F-455F-B191-234C1D7F6666}" type="slidenum">
              <a:rPr lang="en-US" altLang="en-US"/>
              <a:pPr/>
              <a:t>‹#›</a:t>
            </a:fld>
            <a:endParaRPr lang="en-US" altLang="en-US"/>
          </a:p>
        </p:txBody>
      </p:sp>
    </p:spTree>
    <p:extLst>
      <p:ext uri="{BB962C8B-B14F-4D97-AF65-F5344CB8AC3E}">
        <p14:creationId xmlns:p14="http://schemas.microsoft.com/office/powerpoint/2010/main" val="186335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1D3993-5D97-4D18-A626-B4F01CB246AD}" type="slidenum">
              <a:rPr lang="en-US" altLang="en-US"/>
              <a:pPr/>
              <a:t>‹#›</a:t>
            </a:fld>
            <a:endParaRPr lang="en-US" altLang="en-US"/>
          </a:p>
        </p:txBody>
      </p:sp>
    </p:spTree>
    <p:extLst>
      <p:ext uri="{BB962C8B-B14F-4D97-AF65-F5344CB8AC3E}">
        <p14:creationId xmlns:p14="http://schemas.microsoft.com/office/powerpoint/2010/main" val="106835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289999-CEC6-4AB2-82E0-4984B124205A}" type="slidenum">
              <a:rPr lang="en-US" altLang="en-US"/>
              <a:pPr/>
              <a:t>‹#›</a:t>
            </a:fld>
            <a:endParaRPr lang="en-US" altLang="en-US"/>
          </a:p>
        </p:txBody>
      </p:sp>
    </p:spTree>
    <p:extLst>
      <p:ext uri="{BB962C8B-B14F-4D97-AF65-F5344CB8AC3E}">
        <p14:creationId xmlns:p14="http://schemas.microsoft.com/office/powerpoint/2010/main" val="213045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61E686A-B107-4A7D-9A43-EFC1EA779AB2}" type="slidenum">
              <a:rPr lang="en-US" altLang="en-US"/>
              <a:pPr/>
              <a:t>‹#›</a:t>
            </a:fld>
            <a:endParaRPr lang="en-US" altLang="en-US"/>
          </a:p>
        </p:txBody>
      </p:sp>
    </p:spTree>
    <p:extLst>
      <p:ext uri="{BB962C8B-B14F-4D97-AF65-F5344CB8AC3E}">
        <p14:creationId xmlns:p14="http://schemas.microsoft.com/office/powerpoint/2010/main" val="292020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E845FC-DBB7-4487-A6EA-FCC3ABFB387B}" type="slidenum">
              <a:rPr lang="en-US" altLang="en-US"/>
              <a:pPr/>
              <a:t>‹#›</a:t>
            </a:fld>
            <a:endParaRPr lang="en-US" altLang="en-US"/>
          </a:p>
        </p:txBody>
      </p:sp>
    </p:spTree>
    <p:extLst>
      <p:ext uri="{BB962C8B-B14F-4D97-AF65-F5344CB8AC3E}">
        <p14:creationId xmlns:p14="http://schemas.microsoft.com/office/powerpoint/2010/main" val="72925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49ECDEA-4524-4E1D-93FE-41C42138FCB3}" type="slidenum">
              <a:rPr lang="en-US" altLang="en-US"/>
              <a:pPr/>
              <a:t>‹#›</a:t>
            </a:fld>
            <a:endParaRPr lang="en-US" altLang="en-US"/>
          </a:p>
        </p:txBody>
      </p:sp>
    </p:spTree>
    <p:extLst>
      <p:ext uri="{BB962C8B-B14F-4D97-AF65-F5344CB8AC3E}">
        <p14:creationId xmlns:p14="http://schemas.microsoft.com/office/powerpoint/2010/main" val="404967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0DE0A53-FE73-4978-ADF4-9AA06449D5E7}" type="slidenum">
              <a:rPr lang="en-US" altLang="en-US"/>
              <a:pPr/>
              <a:t>‹#›</a:t>
            </a:fld>
            <a:endParaRPr lang="en-US" altLang="en-US"/>
          </a:p>
        </p:txBody>
      </p:sp>
    </p:spTree>
    <p:extLst>
      <p:ext uri="{BB962C8B-B14F-4D97-AF65-F5344CB8AC3E}">
        <p14:creationId xmlns:p14="http://schemas.microsoft.com/office/powerpoint/2010/main" val="340044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2C7544-9DD7-444B-BC03-657C2A84A51C}" type="slidenum">
              <a:rPr lang="en-US" altLang="en-US"/>
              <a:pPr/>
              <a:t>‹#›</a:t>
            </a:fld>
            <a:endParaRPr lang="en-US" altLang="en-US"/>
          </a:p>
        </p:txBody>
      </p:sp>
    </p:spTree>
    <p:extLst>
      <p:ext uri="{BB962C8B-B14F-4D97-AF65-F5344CB8AC3E}">
        <p14:creationId xmlns:p14="http://schemas.microsoft.com/office/powerpoint/2010/main" val="211522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B18B7F3-D3A7-4718-81DF-3C95A6C85EB9}" type="slidenum">
              <a:rPr lang="en-US" altLang="en-US"/>
              <a:pPr/>
              <a:t>‹#›</a:t>
            </a:fld>
            <a:endParaRPr lang="en-US" altLang="en-US"/>
          </a:p>
        </p:txBody>
      </p:sp>
    </p:spTree>
    <p:extLst>
      <p:ext uri="{BB962C8B-B14F-4D97-AF65-F5344CB8AC3E}">
        <p14:creationId xmlns:p14="http://schemas.microsoft.com/office/powerpoint/2010/main" val="381588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88C37B-3ACA-4B44-8568-7528A57D595A}" type="slidenum">
              <a:rPr lang="en-US" altLang="en-US"/>
              <a:pPr/>
              <a:t>‹#›</a:t>
            </a:fld>
            <a:endParaRPr lang="en-US" altLang="en-US"/>
          </a:p>
        </p:txBody>
      </p:sp>
    </p:spTree>
    <p:extLst>
      <p:ext uri="{BB962C8B-B14F-4D97-AF65-F5344CB8AC3E}">
        <p14:creationId xmlns:p14="http://schemas.microsoft.com/office/powerpoint/2010/main" val="315617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6C2F37-EA11-46DD-857B-128BA3E66EE2}" type="slidenum">
              <a:rPr lang="en-US" altLang="en-US"/>
              <a:pPr/>
              <a:t>‹#›</a:t>
            </a:fld>
            <a:endParaRPr lang="en-US" altLang="en-US"/>
          </a:p>
        </p:txBody>
      </p:sp>
    </p:spTree>
    <p:extLst>
      <p:ext uri="{BB962C8B-B14F-4D97-AF65-F5344CB8AC3E}">
        <p14:creationId xmlns:p14="http://schemas.microsoft.com/office/powerpoint/2010/main" val="317148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38706A-1293-46E7-A436-64BD96DEAA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hyperlink" Target="../Downloads/t&#432;%20li&#7879;u/nhac%20am.sw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3.wmf"/><Relationship Id="rId4" Type="http://schemas.openxmlformats.org/officeDocument/2006/relationships/image" Target="../media/image24.png"/><Relationship Id="rId9"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http://www.fs.fed.us/r8/caribbean/wildlife-facts/2005/wildlife-facts_images_2005/jamaican_fruit_bat.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WordArt 3"/>
          <p:cNvSpPr>
            <a:spLocks noChangeArrowheads="1" noChangeShapeType="1" noTextEdit="1"/>
          </p:cNvSpPr>
          <p:nvPr/>
        </p:nvSpPr>
        <p:spPr bwMode="auto">
          <a:xfrm>
            <a:off x="1066800" y="838200"/>
            <a:ext cx="6781800" cy="1676400"/>
          </a:xfrm>
          <a:prstGeom prst="rect">
            <a:avLst/>
          </a:prstGeom>
          <a:noFill/>
          <a:ln>
            <a:noFill/>
          </a:ln>
          <a:extLst/>
        </p:spPr>
        <p:txBody>
          <a:bodyPr wrap="none" fromWordArt="1">
            <a:prstTxWarp prst="textDeflateBottom">
              <a:avLst>
                <a:gd name="adj" fmla="val 77338"/>
              </a:avLst>
            </a:prstTxWarp>
          </a:bodyPr>
          <a:lstStyle/>
          <a:p>
            <a:pPr algn="ctr"/>
            <a:r>
              <a:rPr lang="en-US" sz="3600" kern="10" dirty="0" err="1" smtClean="0">
                <a:ln w="0"/>
                <a:effectLst>
                  <a:outerShdw blurRad="38100" dist="19050" dir="2700000" algn="tl" rotWithShape="0">
                    <a:schemeClr val="dk1">
                      <a:alpha val="40000"/>
                    </a:schemeClr>
                  </a:outerShdw>
                </a:effectLst>
                <a:latin typeface="VNI-Times"/>
              </a:rPr>
              <a:t>Chào</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mừng</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quý</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thầy</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cô</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giáo</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đến</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dự</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giờ</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với</a:t>
            </a:r>
            <a:r>
              <a:rPr lang="en-US" sz="3600" kern="10" dirty="0" smtClean="0">
                <a:ln w="0"/>
                <a:effectLst>
                  <a:outerShdw blurRad="38100" dist="19050" dir="2700000" algn="tl" rotWithShape="0">
                    <a:schemeClr val="dk1">
                      <a:alpha val="40000"/>
                    </a:schemeClr>
                  </a:outerShdw>
                </a:effectLst>
                <a:latin typeface="VNI-Times"/>
              </a:rPr>
              <a:t> </a:t>
            </a:r>
            <a:r>
              <a:rPr lang="en-US" sz="3600" kern="10" dirty="0" err="1" smtClean="0">
                <a:ln w="0"/>
                <a:effectLst>
                  <a:outerShdw blurRad="38100" dist="19050" dir="2700000" algn="tl" rotWithShape="0">
                    <a:schemeClr val="dk1">
                      <a:alpha val="40000"/>
                    </a:schemeClr>
                  </a:outerShdw>
                </a:effectLst>
                <a:latin typeface="VNI-Times"/>
              </a:rPr>
              <a:t>lớp</a:t>
            </a:r>
            <a:r>
              <a:rPr lang="en-US" sz="3600" kern="10" dirty="0" smtClean="0">
                <a:ln w="0"/>
                <a:effectLst>
                  <a:outerShdw blurRad="38100" dist="19050" dir="2700000" algn="tl" rotWithShape="0">
                    <a:schemeClr val="dk1">
                      <a:alpha val="40000"/>
                    </a:schemeClr>
                  </a:outerShdw>
                </a:effectLst>
                <a:latin typeface="VNI-Times"/>
              </a:rPr>
              <a:t> 12A1</a:t>
            </a:r>
            <a:endParaRPr lang="en-US" sz="3600" b="1" kern="10" dirty="0">
              <a:ln w="9525">
                <a:round/>
                <a:headEnd/>
                <a:tailEnd/>
              </a:ln>
              <a:solidFill>
                <a:schemeClr val="accent6">
                  <a:lumMod val="60000"/>
                  <a:lumOff val="40000"/>
                </a:schemeClr>
              </a:solidFill>
              <a:latin typeface="VNI-Time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wheel(4)">
                                      <p:cBhvr>
                                        <p:cTn id="12"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6138" y="1999862"/>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800"/>
          </a:p>
        </p:txBody>
      </p:sp>
      <p:sp>
        <p:nvSpPr>
          <p:cNvPr id="63491" name="Text Box 3"/>
          <p:cNvSpPr txBox="1">
            <a:spLocks noChangeArrowheads="1"/>
          </p:cNvSpPr>
          <p:nvPr/>
        </p:nvSpPr>
        <p:spPr bwMode="auto">
          <a:xfrm>
            <a:off x="304800" y="1108770"/>
            <a:ext cx="8305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en-US" sz="2800" b="1" dirty="0" smtClean="0">
                <a:solidFill>
                  <a:srgbClr val="0000CC"/>
                </a:solidFill>
                <a:latin typeface="Times New Roman" panose="02020603050405020304" pitchFamily="18" charset="0"/>
                <a:cs typeface="Times New Roman" panose="02020603050405020304" pitchFamily="18" charset="0"/>
              </a:rPr>
              <a:t>Câu </a:t>
            </a:r>
            <a:r>
              <a:rPr lang="en-US" altLang="en-US" sz="2800" b="1" dirty="0" smtClean="0">
                <a:solidFill>
                  <a:srgbClr val="0000CC"/>
                </a:solidFill>
                <a:latin typeface="Times New Roman" panose="02020603050405020304" pitchFamily="18" charset="0"/>
                <a:cs typeface="Times New Roman" panose="02020603050405020304" pitchFamily="18" charset="0"/>
              </a:rPr>
              <a:t>1. </a:t>
            </a:r>
            <a:r>
              <a:rPr lang="pt-BR" sz="2800" b="1" dirty="0">
                <a:latin typeface="+mj-lt"/>
              </a:rPr>
              <a:t>Phát biểu nào sau đây là không đúng?</a:t>
            </a:r>
            <a:endParaRPr lang="en-US" sz="2800" b="1" dirty="0">
              <a:latin typeface="+mj-lt"/>
            </a:endParaRPr>
          </a:p>
          <a:p>
            <a:r>
              <a:rPr lang="en-US" sz="2800" dirty="0">
                <a:latin typeface="+mj-lt"/>
              </a:rPr>
              <a:t>A. </a:t>
            </a:r>
            <a:r>
              <a:rPr lang="en-US" sz="2800" dirty="0" smtClean="0">
                <a:latin typeface="+mj-lt"/>
              </a:rPr>
              <a:t>H</a:t>
            </a:r>
            <a:r>
              <a:rPr lang="vi-VN" sz="2800" dirty="0" smtClean="0">
                <a:latin typeface="+mj-lt"/>
              </a:rPr>
              <a:t>ạ âm </a:t>
            </a:r>
            <a:r>
              <a:rPr lang="vi-VN" sz="2800" dirty="0">
                <a:latin typeface="+mj-lt"/>
              </a:rPr>
              <a:t>là sóng cơ học có tần số nhỏ hơn 16Hz.</a:t>
            </a:r>
            <a:endParaRPr lang="en-US" sz="2800" dirty="0">
              <a:latin typeface="+mj-lt"/>
            </a:endParaRPr>
          </a:p>
          <a:p>
            <a:r>
              <a:rPr lang="en-US" altLang="en-US" sz="2800" dirty="0" smtClean="0">
                <a:latin typeface="+mj-lt"/>
                <a:cs typeface="Times New Roman" panose="02020603050405020304" pitchFamily="18" charset="0"/>
              </a:rPr>
              <a:t>B. </a:t>
            </a:r>
            <a:r>
              <a:rPr lang="en-US" altLang="en-US" sz="2800" dirty="0" err="1">
                <a:latin typeface="+mj-lt"/>
                <a:cs typeface="Times New Roman" panose="02020603050405020304" pitchFamily="18" charset="0"/>
              </a:rPr>
              <a:t>Â</a:t>
            </a:r>
            <a:r>
              <a:rPr lang="en-US" altLang="en-US" sz="2800" dirty="0" err="1" smtClean="0">
                <a:latin typeface="+mj-lt"/>
                <a:cs typeface="Times New Roman" panose="02020603050405020304" pitchFamily="18" charset="0"/>
              </a:rPr>
              <a:t>m</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thanh</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bao</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gồm</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cả</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sóng</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âm</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hạ</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âm</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và</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siêu</a:t>
            </a:r>
            <a:r>
              <a:rPr lang="en-US" altLang="en-US" sz="2800" dirty="0" smtClean="0">
                <a:latin typeface="+mj-lt"/>
                <a:cs typeface="Times New Roman" panose="02020603050405020304" pitchFamily="18" charset="0"/>
              </a:rPr>
              <a:t> </a:t>
            </a:r>
            <a:r>
              <a:rPr lang="en-US" altLang="en-US" sz="2800" dirty="0" err="1" smtClean="0">
                <a:latin typeface="+mj-lt"/>
                <a:cs typeface="Times New Roman" panose="02020603050405020304" pitchFamily="18" charset="0"/>
              </a:rPr>
              <a:t>âm</a:t>
            </a:r>
            <a:r>
              <a:rPr lang="en-US" altLang="en-US" sz="2800" dirty="0" smtClean="0">
                <a:latin typeface="+mj-lt"/>
                <a:cs typeface="Times New Roman" panose="02020603050405020304" pitchFamily="18" charset="0"/>
              </a:rPr>
              <a:t>              </a:t>
            </a:r>
          </a:p>
          <a:p>
            <a:r>
              <a:rPr lang="en-US" altLang="en-US" sz="2800" dirty="0" smtClean="0">
                <a:latin typeface="+mj-lt"/>
                <a:cs typeface="Times New Roman" panose="02020603050405020304" pitchFamily="18" charset="0"/>
              </a:rPr>
              <a:t>C.</a:t>
            </a:r>
            <a:r>
              <a:rPr lang="vi-VN" sz="2800" dirty="0">
                <a:latin typeface="+mj-lt"/>
              </a:rPr>
              <a:t> </a:t>
            </a:r>
            <a:r>
              <a:rPr lang="en-US" sz="2800" dirty="0" smtClean="0">
                <a:latin typeface="+mj-lt"/>
              </a:rPr>
              <a:t>S</a:t>
            </a:r>
            <a:r>
              <a:rPr lang="vi-VN" sz="2800" dirty="0" smtClean="0">
                <a:latin typeface="+mj-lt"/>
              </a:rPr>
              <a:t>iêu </a:t>
            </a:r>
            <a:r>
              <a:rPr lang="vi-VN" sz="2800" dirty="0">
                <a:latin typeface="+mj-lt"/>
              </a:rPr>
              <a:t>âm là sóng cơ học có tần số lớn hơn 20kHz</a:t>
            </a:r>
            <a:r>
              <a:rPr lang="pt-BR" altLang="en-US" sz="2800" dirty="0" smtClean="0">
                <a:latin typeface="+mj-lt"/>
              </a:rPr>
              <a:t>.</a:t>
            </a:r>
            <a:endParaRPr lang="en-US" altLang="en-US" sz="2800" dirty="0">
              <a:latin typeface="+mj-lt"/>
              <a:cs typeface="Times New Roman" panose="02020603050405020304" pitchFamily="18" charset="0"/>
            </a:endParaRPr>
          </a:p>
          <a:p>
            <a:r>
              <a:rPr lang="en-US" altLang="en-US" sz="2800" dirty="0">
                <a:latin typeface="+mj-lt"/>
                <a:cs typeface="Times New Roman" panose="02020603050405020304" pitchFamily="18" charset="0"/>
              </a:rPr>
              <a:t>D. </a:t>
            </a:r>
            <a:r>
              <a:rPr lang="vi-VN" sz="2800" dirty="0">
                <a:latin typeface="+mj-lt"/>
              </a:rPr>
              <a:t>Sóng âm là sóng cơ học </a:t>
            </a:r>
            <a:r>
              <a:rPr lang="pt-BR" altLang="en-US" sz="2800" dirty="0" smtClean="0">
                <a:latin typeface="+mj-lt"/>
                <a:cs typeface="Times New Roman" panose="02020603050405020304" pitchFamily="18" charset="0"/>
              </a:rPr>
              <a:t>lan </a:t>
            </a:r>
            <a:r>
              <a:rPr lang="pt-BR" altLang="en-US" sz="2800" dirty="0">
                <a:latin typeface="+mj-lt"/>
                <a:cs typeface="Times New Roman" panose="02020603050405020304" pitchFamily="18" charset="0"/>
              </a:rPr>
              <a:t>truyền trong các môi trường rắn, lỏng, khí </a:t>
            </a:r>
            <a:endParaRPr lang="en-US" altLang="en-US" sz="2800" dirty="0">
              <a:latin typeface="+mj-lt"/>
              <a:cs typeface="Times New Roman" panose="02020603050405020304" pitchFamily="18" charset="0"/>
            </a:endParaRPr>
          </a:p>
        </p:txBody>
      </p:sp>
      <p:sp>
        <p:nvSpPr>
          <p:cNvPr id="4" name="Rectangle 3"/>
          <p:cNvSpPr/>
          <p:nvPr/>
        </p:nvSpPr>
        <p:spPr>
          <a:xfrm>
            <a:off x="3810000" y="381000"/>
            <a:ext cx="1828800" cy="579438"/>
          </a:xfrm>
          <a:prstGeom prst="rect">
            <a:avLst/>
          </a:prstGeom>
          <a:solidFill>
            <a:srgbClr val="CCECFF"/>
          </a:solidFill>
        </p:spPr>
        <p:txBody>
          <a:bodyPr>
            <a:spAutoFit/>
          </a:bodyPr>
          <a:lstStyle/>
          <a:p>
            <a:pPr>
              <a:defRPr/>
            </a:pP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Củng</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cố</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Oval 4"/>
          <p:cNvSpPr/>
          <p:nvPr/>
        </p:nvSpPr>
        <p:spPr>
          <a:xfrm>
            <a:off x="457200" y="5242143"/>
            <a:ext cx="3810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800"/>
          </a:p>
        </p:txBody>
      </p:sp>
      <p:sp>
        <p:nvSpPr>
          <p:cNvPr id="5" name="Oval 4"/>
          <p:cNvSpPr/>
          <p:nvPr/>
        </p:nvSpPr>
        <p:spPr>
          <a:xfrm>
            <a:off x="228600" y="2362200"/>
            <a:ext cx="3810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800"/>
          </a:p>
        </p:txBody>
      </p:sp>
      <p:sp>
        <p:nvSpPr>
          <p:cNvPr id="224259" name="Text Box 3"/>
          <p:cNvSpPr txBox="1">
            <a:spLocks noChangeArrowheads="1"/>
          </p:cNvSpPr>
          <p:nvPr/>
        </p:nvSpPr>
        <p:spPr bwMode="auto">
          <a:xfrm>
            <a:off x="228600" y="-228600"/>
            <a:ext cx="8686800" cy="3108543"/>
          </a:xfrm>
          <a:prstGeom prst="rect">
            <a:avLst/>
          </a:prstGeom>
          <a:noFill/>
          <a:ln w="12700" cap="sq">
            <a:no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en-US" sz="2800" b="1" dirty="0">
                <a:solidFill>
                  <a:srgbClr val="0000CC"/>
                </a:solidFill>
                <a:latin typeface="Times New Roman" panose="02020603050405020304" pitchFamily="18" charset="0"/>
                <a:cs typeface="Times New Roman" panose="02020603050405020304" pitchFamily="18" charset="0"/>
              </a:rPr>
              <a:t>Câu </a:t>
            </a:r>
            <a:r>
              <a:rPr lang="en-US" altLang="en-US" sz="2800" b="1" dirty="0">
                <a:solidFill>
                  <a:srgbClr val="0000CC"/>
                </a:solidFill>
                <a:latin typeface="Times New Roman" panose="02020603050405020304" pitchFamily="18" charset="0"/>
                <a:cs typeface="Times New Roman" panose="02020603050405020304" pitchFamily="18" charset="0"/>
              </a:rPr>
              <a:t>2</a:t>
            </a:r>
            <a:r>
              <a:rPr lang="en-US" altLang="en-US" sz="2800" b="1" dirty="0" smtClean="0">
                <a:solidFill>
                  <a:srgbClr val="0D0D0D"/>
                </a:solidFill>
                <a:latin typeface="Times New Roman" panose="02020603050405020304" pitchFamily="18" charset="0"/>
                <a:cs typeface="Times New Roman" panose="02020603050405020304" pitchFamily="18" charset="0"/>
              </a:rPr>
              <a:t>.</a:t>
            </a:r>
            <a:r>
              <a:rPr lang="vi-VN" sz="2800" b="1" dirty="0"/>
              <a:t> </a:t>
            </a:r>
            <a:r>
              <a:rPr lang="vi-VN" sz="2800" b="1" dirty="0">
                <a:latin typeface="+mj-lt"/>
              </a:rPr>
              <a:t>Sóng âm lan truyền trong không khí với cường độ đủ lớn, tai ta có thể cảm thụ được âm nào sau đây</a:t>
            </a:r>
            <a:r>
              <a:rPr lang="pt-BR" altLang="en-US" sz="2800" b="1" dirty="0" smtClean="0">
                <a:solidFill>
                  <a:srgbClr val="0D0D0D"/>
                </a:solidFill>
                <a:latin typeface="+mj-lt"/>
              </a:rPr>
              <a:t>?</a:t>
            </a:r>
            <a:endParaRPr lang="en-US" altLang="en-US" sz="2800" b="1" dirty="0">
              <a:solidFill>
                <a:srgbClr val="0D0D0D"/>
              </a:solidFill>
              <a:latin typeface="+mj-lt"/>
              <a:cs typeface="Times New Roman" panose="02020603050405020304" pitchFamily="18" charset="0"/>
            </a:endParaRPr>
          </a:p>
          <a:p>
            <a:r>
              <a:rPr lang="en-US" altLang="en-US" sz="2800" dirty="0">
                <a:solidFill>
                  <a:srgbClr val="0D0D0D"/>
                </a:solidFill>
                <a:latin typeface="+mj-lt"/>
                <a:cs typeface="Times New Roman" panose="02020603050405020304" pitchFamily="18" charset="0"/>
              </a:rPr>
              <a:t>A. </a:t>
            </a:r>
            <a:r>
              <a:rPr lang="vi-VN" sz="2800" dirty="0">
                <a:latin typeface="+mj-lt"/>
              </a:rPr>
              <a:t>Sóng cơ học có tần số </a:t>
            </a:r>
            <a:r>
              <a:rPr lang="pt-BR" altLang="en-US" sz="2800" dirty="0" smtClean="0">
                <a:solidFill>
                  <a:srgbClr val="0D0D0D"/>
                </a:solidFill>
                <a:latin typeface="+mj-lt"/>
              </a:rPr>
              <a:t>10Hz</a:t>
            </a:r>
            <a:r>
              <a:rPr lang="pt-BR" altLang="en-US" sz="2800" dirty="0">
                <a:solidFill>
                  <a:srgbClr val="0D0D0D"/>
                </a:solidFill>
                <a:latin typeface="+mj-lt"/>
              </a:rPr>
              <a:t>.</a:t>
            </a:r>
            <a:r>
              <a:rPr lang="en-US" altLang="en-US" sz="2800" dirty="0">
                <a:solidFill>
                  <a:srgbClr val="0D0D0D"/>
                </a:solidFill>
                <a:latin typeface="+mj-lt"/>
              </a:rPr>
              <a:t> </a:t>
            </a:r>
            <a:endParaRPr lang="en-US" altLang="en-US" sz="2800" dirty="0">
              <a:solidFill>
                <a:srgbClr val="0D0D0D"/>
              </a:solidFill>
              <a:latin typeface="+mj-lt"/>
              <a:cs typeface="Times New Roman" panose="02020603050405020304" pitchFamily="18" charset="0"/>
            </a:endParaRPr>
          </a:p>
          <a:p>
            <a:r>
              <a:rPr lang="en-US" altLang="en-US" sz="2800" dirty="0">
                <a:solidFill>
                  <a:srgbClr val="0D0D0D"/>
                </a:solidFill>
                <a:latin typeface="+mj-lt"/>
                <a:cs typeface="Times New Roman" panose="02020603050405020304" pitchFamily="18" charset="0"/>
              </a:rPr>
              <a:t>B. </a:t>
            </a:r>
            <a:r>
              <a:rPr lang="vi-VN" sz="2800" dirty="0">
                <a:latin typeface="+mj-lt"/>
              </a:rPr>
              <a:t>Sóng cơ học có tần số </a:t>
            </a:r>
            <a:r>
              <a:rPr lang="pt-BR" altLang="en-US" sz="2800" dirty="0" smtClean="0">
                <a:solidFill>
                  <a:srgbClr val="0D0D0D"/>
                </a:solidFill>
                <a:latin typeface="+mj-lt"/>
              </a:rPr>
              <a:t>30kHz</a:t>
            </a:r>
            <a:r>
              <a:rPr lang="pt-BR" altLang="en-US" sz="2800" dirty="0">
                <a:solidFill>
                  <a:srgbClr val="0D0D0D"/>
                </a:solidFill>
                <a:latin typeface="+mj-lt"/>
              </a:rPr>
              <a:t>.</a:t>
            </a:r>
            <a:r>
              <a:rPr lang="en-US" altLang="en-US" sz="2800" dirty="0">
                <a:solidFill>
                  <a:srgbClr val="0D0D0D"/>
                </a:solidFill>
                <a:latin typeface="+mj-lt"/>
              </a:rPr>
              <a:t> </a:t>
            </a:r>
          </a:p>
          <a:p>
            <a:r>
              <a:rPr lang="en-US" altLang="en-US" sz="2800" dirty="0">
                <a:solidFill>
                  <a:srgbClr val="0D0D0D"/>
                </a:solidFill>
                <a:latin typeface="+mj-lt"/>
                <a:cs typeface="Times New Roman" panose="02020603050405020304" pitchFamily="18" charset="0"/>
              </a:rPr>
              <a:t>C. </a:t>
            </a:r>
            <a:r>
              <a:rPr lang="vi-VN" sz="2800" dirty="0">
                <a:latin typeface="+mj-lt"/>
              </a:rPr>
              <a:t>Sóng cơ học có chu kỳ </a:t>
            </a:r>
            <a:r>
              <a:rPr lang="pt-BR" altLang="en-US" sz="2800" dirty="0" smtClean="0">
                <a:solidFill>
                  <a:srgbClr val="0D0D0D"/>
                </a:solidFill>
                <a:latin typeface="+mj-lt"/>
              </a:rPr>
              <a:t>2,0</a:t>
            </a:r>
            <a:r>
              <a:rPr lang="en-US" altLang="en-US" sz="2800" dirty="0">
                <a:solidFill>
                  <a:srgbClr val="0D0D0D"/>
                </a:solidFill>
                <a:latin typeface="+mj-lt"/>
                <a:sym typeface="Symbol" panose="05050102010706020507" pitchFamily="18" charset="2"/>
              </a:rPr>
              <a:t></a:t>
            </a:r>
            <a:r>
              <a:rPr lang="pt-BR" altLang="en-US" sz="2800" dirty="0">
                <a:solidFill>
                  <a:srgbClr val="0D0D0D"/>
                </a:solidFill>
                <a:latin typeface="+mj-lt"/>
              </a:rPr>
              <a:t>s.</a:t>
            </a:r>
            <a:r>
              <a:rPr lang="en-US" altLang="en-US" sz="2800" dirty="0">
                <a:solidFill>
                  <a:srgbClr val="0D0D0D"/>
                </a:solidFill>
                <a:latin typeface="+mj-lt"/>
              </a:rPr>
              <a:t> </a:t>
            </a:r>
            <a:endParaRPr lang="en-US" altLang="en-US" sz="2800" dirty="0">
              <a:solidFill>
                <a:srgbClr val="0D0D0D"/>
              </a:solidFill>
              <a:latin typeface="+mj-lt"/>
              <a:cs typeface="Times New Roman" panose="02020603050405020304" pitchFamily="18" charset="0"/>
            </a:endParaRPr>
          </a:p>
          <a:p>
            <a:r>
              <a:rPr lang="en-US" altLang="en-US" sz="2800" dirty="0">
                <a:solidFill>
                  <a:srgbClr val="0D0D0D"/>
                </a:solidFill>
                <a:latin typeface="+mj-lt"/>
                <a:cs typeface="Times New Roman" panose="02020603050405020304" pitchFamily="18" charset="0"/>
              </a:rPr>
              <a:t>D. </a:t>
            </a:r>
            <a:r>
              <a:rPr lang="en-US" altLang="en-US" sz="2800" dirty="0" err="1">
                <a:solidFill>
                  <a:srgbClr val="0D0D0D"/>
                </a:solidFill>
                <a:latin typeface="+mj-lt"/>
                <a:cs typeface="Times New Roman" panose="02020603050405020304" pitchFamily="18" charset="0"/>
              </a:rPr>
              <a:t>Sóng</a:t>
            </a:r>
            <a:r>
              <a:rPr lang="en-US" altLang="en-US" sz="2800" dirty="0">
                <a:solidFill>
                  <a:srgbClr val="0D0D0D"/>
                </a:solidFill>
                <a:latin typeface="+mj-lt"/>
                <a:cs typeface="Times New Roman" panose="02020603050405020304" pitchFamily="18" charset="0"/>
              </a:rPr>
              <a:t> </a:t>
            </a:r>
            <a:r>
              <a:rPr lang="en-US" altLang="en-US" sz="2800" dirty="0" err="1">
                <a:solidFill>
                  <a:srgbClr val="0D0D0D"/>
                </a:solidFill>
                <a:latin typeface="+mj-lt"/>
                <a:cs typeface="Times New Roman" panose="02020603050405020304" pitchFamily="18" charset="0"/>
              </a:rPr>
              <a:t>cơ</a:t>
            </a:r>
            <a:r>
              <a:rPr lang="en-US" altLang="en-US" sz="2800" dirty="0">
                <a:solidFill>
                  <a:srgbClr val="0D0D0D"/>
                </a:solidFill>
                <a:latin typeface="+mj-lt"/>
                <a:cs typeface="Times New Roman" panose="02020603050405020304" pitchFamily="18" charset="0"/>
              </a:rPr>
              <a:t> </a:t>
            </a:r>
            <a:r>
              <a:rPr lang="en-US" altLang="en-US" sz="2800" dirty="0" err="1">
                <a:solidFill>
                  <a:srgbClr val="0D0D0D"/>
                </a:solidFill>
                <a:latin typeface="+mj-lt"/>
                <a:cs typeface="Times New Roman" panose="02020603050405020304" pitchFamily="18" charset="0"/>
              </a:rPr>
              <a:t>học</a:t>
            </a:r>
            <a:r>
              <a:rPr lang="en-US" altLang="en-US" sz="2800" dirty="0">
                <a:solidFill>
                  <a:srgbClr val="0D0D0D"/>
                </a:solidFill>
                <a:latin typeface="+mj-lt"/>
                <a:cs typeface="Times New Roman" panose="02020603050405020304" pitchFamily="18" charset="0"/>
              </a:rPr>
              <a:t> </a:t>
            </a:r>
            <a:r>
              <a:rPr lang="en-US" altLang="en-US" sz="2800" dirty="0" err="1">
                <a:solidFill>
                  <a:srgbClr val="0D0D0D"/>
                </a:solidFill>
                <a:latin typeface="+mj-lt"/>
                <a:cs typeface="Times New Roman" panose="02020603050405020304" pitchFamily="18" charset="0"/>
              </a:rPr>
              <a:t>có</a:t>
            </a:r>
            <a:r>
              <a:rPr lang="en-US" altLang="en-US" sz="2800" dirty="0">
                <a:solidFill>
                  <a:srgbClr val="0D0D0D"/>
                </a:solidFill>
                <a:latin typeface="+mj-lt"/>
                <a:cs typeface="Times New Roman" panose="02020603050405020304" pitchFamily="18" charset="0"/>
              </a:rPr>
              <a:t> </a:t>
            </a:r>
            <a:r>
              <a:rPr lang="en-US" altLang="en-US" sz="2800" dirty="0" err="1">
                <a:solidFill>
                  <a:srgbClr val="0D0D0D"/>
                </a:solidFill>
                <a:latin typeface="+mj-lt"/>
                <a:cs typeface="Times New Roman" panose="02020603050405020304" pitchFamily="18" charset="0"/>
              </a:rPr>
              <a:t>chu</a:t>
            </a:r>
            <a:r>
              <a:rPr lang="en-US" altLang="en-US" sz="2800" dirty="0">
                <a:solidFill>
                  <a:srgbClr val="0D0D0D"/>
                </a:solidFill>
                <a:latin typeface="+mj-lt"/>
                <a:cs typeface="Times New Roman" panose="02020603050405020304" pitchFamily="18" charset="0"/>
              </a:rPr>
              <a:t> </a:t>
            </a:r>
            <a:r>
              <a:rPr lang="en-US" altLang="en-US" sz="2800" dirty="0" err="1">
                <a:solidFill>
                  <a:srgbClr val="0D0D0D"/>
                </a:solidFill>
                <a:latin typeface="+mj-lt"/>
                <a:cs typeface="Times New Roman" panose="02020603050405020304" pitchFamily="18" charset="0"/>
              </a:rPr>
              <a:t>kì</a:t>
            </a:r>
            <a:r>
              <a:rPr lang="en-US" altLang="en-US" sz="2800" dirty="0">
                <a:solidFill>
                  <a:srgbClr val="0D0D0D"/>
                </a:solidFill>
                <a:latin typeface="+mj-lt"/>
                <a:cs typeface="Times New Roman" panose="02020603050405020304" pitchFamily="18" charset="0"/>
              </a:rPr>
              <a:t> 2ms .</a:t>
            </a:r>
          </a:p>
        </p:txBody>
      </p:sp>
      <p:sp>
        <p:nvSpPr>
          <p:cNvPr id="64518" name="Rectangle 6"/>
          <p:cNvSpPr>
            <a:spLocks noChangeArrowheads="1"/>
          </p:cNvSpPr>
          <p:nvPr/>
        </p:nvSpPr>
        <p:spPr bwMode="auto">
          <a:xfrm>
            <a:off x="228600" y="3765550"/>
            <a:ext cx="8382000" cy="193899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b="1" dirty="0" err="1">
                <a:solidFill>
                  <a:srgbClr val="006600"/>
                </a:solidFill>
              </a:rPr>
              <a:t>Câu</a:t>
            </a:r>
            <a:r>
              <a:rPr lang="en-US" altLang="en-US" b="1" dirty="0">
                <a:solidFill>
                  <a:srgbClr val="006600"/>
                </a:solidFill>
              </a:rPr>
              <a:t> 3</a:t>
            </a:r>
            <a:r>
              <a:rPr lang="en-US" altLang="en-US" b="1" dirty="0"/>
              <a:t> </a:t>
            </a:r>
            <a:r>
              <a:rPr lang="en-US" altLang="en-US" b="1" dirty="0" smtClean="0"/>
              <a:t>(ĐH 2008)</a:t>
            </a:r>
            <a:r>
              <a:rPr lang="en-US" altLang="en-US" dirty="0" smtClean="0"/>
              <a:t>:  </a:t>
            </a:r>
            <a:r>
              <a:rPr lang="en-US" altLang="en-US" dirty="0" err="1"/>
              <a:t>Một</a:t>
            </a:r>
            <a:r>
              <a:rPr lang="en-US" altLang="en-US" dirty="0"/>
              <a:t> </a:t>
            </a:r>
            <a:r>
              <a:rPr lang="en-US" altLang="en-US" dirty="0" err="1"/>
              <a:t>lá</a:t>
            </a:r>
            <a:r>
              <a:rPr lang="en-US" altLang="en-US" dirty="0"/>
              <a:t> </a:t>
            </a:r>
            <a:r>
              <a:rPr lang="en-US" altLang="en-US" dirty="0" err="1"/>
              <a:t>thép</a:t>
            </a:r>
            <a:r>
              <a:rPr lang="en-US" altLang="en-US" dirty="0"/>
              <a:t> </a:t>
            </a:r>
            <a:r>
              <a:rPr lang="en-US" altLang="en-US" dirty="0" err="1"/>
              <a:t>mỏng</a:t>
            </a:r>
            <a:r>
              <a:rPr lang="en-US" altLang="en-US" dirty="0"/>
              <a:t>, </a:t>
            </a:r>
            <a:r>
              <a:rPr lang="en-US" altLang="en-US" dirty="0" err="1"/>
              <a:t>một</a:t>
            </a:r>
            <a:r>
              <a:rPr lang="en-US" altLang="en-US" dirty="0"/>
              <a:t> </a:t>
            </a:r>
            <a:r>
              <a:rPr lang="en-US" altLang="en-US" dirty="0" err="1"/>
              <a:t>đầu</a:t>
            </a:r>
            <a:r>
              <a:rPr lang="en-US" altLang="en-US" dirty="0"/>
              <a:t> </a:t>
            </a:r>
            <a:r>
              <a:rPr lang="en-US" altLang="en-US" dirty="0" err="1"/>
              <a:t>cố</a:t>
            </a:r>
            <a:r>
              <a:rPr lang="en-US" altLang="en-US" dirty="0"/>
              <a:t> </a:t>
            </a:r>
            <a:r>
              <a:rPr lang="en-US" altLang="en-US" dirty="0" err="1"/>
              <a:t>định</a:t>
            </a:r>
            <a:r>
              <a:rPr lang="en-US" altLang="en-US" dirty="0"/>
              <a:t>, </a:t>
            </a:r>
            <a:r>
              <a:rPr lang="en-US" altLang="en-US" dirty="0" err="1"/>
              <a:t>đầu</a:t>
            </a:r>
            <a:r>
              <a:rPr lang="en-US" altLang="en-US" dirty="0"/>
              <a:t> </a:t>
            </a:r>
            <a:r>
              <a:rPr lang="en-US" altLang="en-US" dirty="0" err="1"/>
              <a:t>còn</a:t>
            </a:r>
            <a:r>
              <a:rPr lang="en-US" altLang="en-US" dirty="0"/>
              <a:t> </a:t>
            </a:r>
            <a:r>
              <a:rPr lang="en-US" altLang="en-US" dirty="0" err="1"/>
              <a:t>lại</a:t>
            </a:r>
            <a:r>
              <a:rPr lang="en-US" altLang="en-US" dirty="0"/>
              <a:t> </a:t>
            </a:r>
            <a:r>
              <a:rPr lang="en-US" altLang="en-US" dirty="0" err="1"/>
              <a:t>được</a:t>
            </a:r>
            <a:r>
              <a:rPr lang="en-US" altLang="en-US" dirty="0"/>
              <a:t> </a:t>
            </a:r>
            <a:r>
              <a:rPr lang="en-US" altLang="en-US" dirty="0" err="1"/>
              <a:t>kích</a:t>
            </a:r>
            <a:r>
              <a:rPr lang="en-US" altLang="en-US" dirty="0"/>
              <a:t> </a:t>
            </a:r>
            <a:r>
              <a:rPr lang="en-US" altLang="en-US" dirty="0" err="1"/>
              <a:t>thích</a:t>
            </a:r>
            <a:r>
              <a:rPr lang="en-US" altLang="en-US" dirty="0"/>
              <a:t> </a:t>
            </a:r>
            <a:r>
              <a:rPr lang="en-US" altLang="en-US" dirty="0" err="1"/>
              <a:t>để</a:t>
            </a:r>
            <a:r>
              <a:rPr lang="en-US" altLang="en-US" dirty="0"/>
              <a:t> </a:t>
            </a:r>
            <a:r>
              <a:rPr lang="en-US" altLang="en-US" dirty="0" err="1"/>
              <a:t>dao</a:t>
            </a:r>
            <a:r>
              <a:rPr lang="en-US" altLang="en-US" dirty="0"/>
              <a:t> </a:t>
            </a:r>
            <a:r>
              <a:rPr lang="en-US" altLang="en-US" dirty="0" err="1"/>
              <a:t>động</a:t>
            </a:r>
            <a:r>
              <a:rPr lang="en-US" altLang="en-US" dirty="0"/>
              <a:t> </a:t>
            </a:r>
            <a:r>
              <a:rPr lang="en-US" altLang="en-US" dirty="0" err="1"/>
              <a:t>với</a:t>
            </a:r>
            <a:r>
              <a:rPr lang="en-US" altLang="en-US" dirty="0"/>
              <a:t> </a:t>
            </a:r>
            <a:r>
              <a:rPr lang="en-US" altLang="en-US" dirty="0" err="1"/>
              <a:t>chu</a:t>
            </a:r>
            <a:r>
              <a:rPr lang="en-US" altLang="en-US" dirty="0"/>
              <a:t> </a:t>
            </a:r>
            <a:r>
              <a:rPr lang="en-US" altLang="en-US" dirty="0" err="1"/>
              <a:t>kì</a:t>
            </a:r>
            <a:r>
              <a:rPr lang="en-US" altLang="en-US" dirty="0"/>
              <a:t> </a:t>
            </a:r>
            <a:r>
              <a:rPr lang="en-US" altLang="en-US" dirty="0" err="1"/>
              <a:t>không</a:t>
            </a:r>
            <a:r>
              <a:rPr lang="en-US" altLang="en-US" dirty="0"/>
              <a:t> </a:t>
            </a:r>
            <a:r>
              <a:rPr lang="en-US" altLang="en-US" dirty="0" err="1"/>
              <a:t>đổi</a:t>
            </a:r>
            <a:r>
              <a:rPr lang="en-US" altLang="en-US" dirty="0"/>
              <a:t> </a:t>
            </a:r>
            <a:r>
              <a:rPr lang="en-US" altLang="en-US" dirty="0" err="1"/>
              <a:t>và</a:t>
            </a:r>
            <a:r>
              <a:rPr lang="en-US" altLang="en-US" dirty="0"/>
              <a:t> </a:t>
            </a:r>
            <a:r>
              <a:rPr lang="en-US" altLang="en-US" dirty="0" err="1"/>
              <a:t>bằng</a:t>
            </a:r>
            <a:r>
              <a:rPr lang="en-US" altLang="en-US" dirty="0"/>
              <a:t> 0,08 s. </a:t>
            </a:r>
            <a:r>
              <a:rPr lang="en-US" altLang="en-US" dirty="0" err="1"/>
              <a:t>Âm</a:t>
            </a:r>
            <a:r>
              <a:rPr lang="en-US" altLang="en-US" dirty="0"/>
              <a:t> do </a:t>
            </a:r>
            <a:r>
              <a:rPr lang="en-US" altLang="en-US" dirty="0" err="1"/>
              <a:t>lá</a:t>
            </a:r>
            <a:r>
              <a:rPr lang="en-US" altLang="en-US" dirty="0"/>
              <a:t> </a:t>
            </a:r>
            <a:r>
              <a:rPr lang="en-US" altLang="en-US" dirty="0" err="1"/>
              <a:t>thép</a:t>
            </a:r>
            <a:r>
              <a:rPr lang="en-US" altLang="en-US" dirty="0"/>
              <a:t> </a:t>
            </a:r>
            <a:r>
              <a:rPr lang="en-US" altLang="en-US" dirty="0" err="1"/>
              <a:t>phát</a:t>
            </a:r>
            <a:r>
              <a:rPr lang="en-US" altLang="en-US" dirty="0"/>
              <a:t> </a:t>
            </a:r>
            <a:r>
              <a:rPr lang="en-US" altLang="en-US" dirty="0" err="1"/>
              <a:t>ra</a:t>
            </a:r>
            <a:r>
              <a:rPr lang="en-US" altLang="en-US" dirty="0"/>
              <a:t> </a:t>
            </a:r>
            <a:r>
              <a:rPr lang="en-US" altLang="en-US" dirty="0" err="1"/>
              <a:t>là</a:t>
            </a:r>
            <a:endParaRPr lang="en-US" altLang="en-US" dirty="0"/>
          </a:p>
          <a:p>
            <a:r>
              <a:rPr lang="en-US" altLang="en-US" b="1" dirty="0"/>
              <a:t>   A</a:t>
            </a:r>
            <a:r>
              <a:rPr lang="en-US" altLang="en-US" dirty="0"/>
              <a:t>. </a:t>
            </a:r>
            <a:r>
              <a:rPr lang="en-US" altLang="en-US" dirty="0" err="1"/>
              <a:t>âm</a:t>
            </a:r>
            <a:r>
              <a:rPr lang="en-US" altLang="en-US" dirty="0"/>
              <a:t> </a:t>
            </a:r>
            <a:r>
              <a:rPr lang="en-US" altLang="en-US" dirty="0" err="1"/>
              <a:t>mà</a:t>
            </a:r>
            <a:r>
              <a:rPr lang="en-US" altLang="en-US" dirty="0"/>
              <a:t> tai </a:t>
            </a:r>
            <a:r>
              <a:rPr lang="en-US" altLang="en-US" dirty="0" err="1"/>
              <a:t>người</a:t>
            </a:r>
            <a:r>
              <a:rPr lang="en-US" altLang="en-US" dirty="0"/>
              <a:t> </a:t>
            </a:r>
            <a:r>
              <a:rPr lang="en-US" altLang="en-US" dirty="0" err="1"/>
              <a:t>nghe</a:t>
            </a:r>
            <a:r>
              <a:rPr lang="en-US" altLang="en-US" dirty="0"/>
              <a:t> </a:t>
            </a:r>
            <a:r>
              <a:rPr lang="en-US" altLang="en-US" dirty="0" err="1"/>
              <a:t>được</a:t>
            </a:r>
            <a:r>
              <a:rPr lang="en-US" altLang="en-US" dirty="0"/>
              <a:t>.	    </a:t>
            </a:r>
            <a:r>
              <a:rPr lang="fr-FR" altLang="en-US" b="1" dirty="0"/>
              <a:t>B</a:t>
            </a:r>
            <a:r>
              <a:rPr lang="fr-FR" altLang="en-US" dirty="0"/>
              <a:t>. </a:t>
            </a:r>
            <a:r>
              <a:rPr lang="fr-FR" altLang="en-US" dirty="0" err="1"/>
              <a:t>nhạc</a:t>
            </a:r>
            <a:r>
              <a:rPr lang="fr-FR" altLang="en-US" dirty="0"/>
              <a:t> </a:t>
            </a:r>
            <a:r>
              <a:rPr lang="fr-FR" altLang="en-US" dirty="0" err="1"/>
              <a:t>âm</a:t>
            </a:r>
            <a:r>
              <a:rPr lang="fr-FR" altLang="en-US" dirty="0"/>
              <a:t>.</a:t>
            </a:r>
            <a:endParaRPr lang="en-US" altLang="en-US" dirty="0"/>
          </a:p>
          <a:p>
            <a:r>
              <a:rPr lang="pt-BR" altLang="en-US" b="1" dirty="0"/>
              <a:t>   C</a:t>
            </a:r>
            <a:r>
              <a:rPr lang="pt-BR" altLang="en-US" dirty="0"/>
              <a:t>. hạ âm.				    </a:t>
            </a:r>
            <a:r>
              <a:rPr lang="pt-BR" altLang="en-US" b="1" dirty="0"/>
              <a:t>D</a:t>
            </a:r>
            <a:r>
              <a:rPr lang="pt-BR" altLang="en-US" dirty="0"/>
              <a:t>. siêu âm.</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259"/>
                                        </p:tgtEl>
                                        <p:attrNameLst>
                                          <p:attrName>style.visibility</p:attrName>
                                        </p:attrNameLst>
                                      </p:cBhvr>
                                      <p:to>
                                        <p:strVal val="visible"/>
                                      </p:to>
                                    </p:set>
                                    <p:animEffect transition="in" filter="blinds(horizontal)">
                                      <p:cBhvr>
                                        <p:cTn id="7" dur="500"/>
                                        <p:tgtEl>
                                          <p:spTgt spid="224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18"/>
                                        </p:tgtEl>
                                        <p:attrNameLst>
                                          <p:attrName>style.visibility</p:attrName>
                                        </p:attrNameLst>
                                      </p:cBhvr>
                                      <p:to>
                                        <p:strVal val="visible"/>
                                      </p:to>
                                    </p:set>
                                    <p:animEffect transition="in" filter="blinds(horizontal)">
                                      <p:cBhvr>
                                        <p:cTn id="17" dur="500"/>
                                        <p:tgtEl>
                                          <p:spTgt spid="645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24259" grpId="0"/>
      <p:bldP spid="645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Oval 4"/>
          <p:cNvSpPr/>
          <p:nvPr/>
        </p:nvSpPr>
        <p:spPr>
          <a:xfrm>
            <a:off x="71438" y="976313"/>
            <a:ext cx="3810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800"/>
          </a:p>
        </p:txBody>
      </p:sp>
      <p:sp>
        <p:nvSpPr>
          <p:cNvPr id="65540" name="Rectangle 4"/>
          <p:cNvSpPr>
            <a:spLocks noChangeArrowheads="1"/>
          </p:cNvSpPr>
          <p:nvPr/>
        </p:nvSpPr>
        <p:spPr bwMode="auto">
          <a:xfrm>
            <a:off x="0" y="304800"/>
            <a:ext cx="8610600" cy="1431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eaLnBrk="0" hangingPunct="0">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1pPr>
            <a:lvl2pPr eaLnBrk="0" hangingPunct="0">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2pPr>
            <a:lvl3pPr eaLnBrk="0" hangingPunct="0">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3pPr>
            <a:lvl4pPr eaLnBrk="0" hangingPunct="0">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4pPr>
            <a:lvl5pPr eaLnBrk="0" hangingPunct="0">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tabLst>
                <a:tab pos="152400" algn="l"/>
                <a:tab pos="1600200" algn="l"/>
                <a:tab pos="3124200" algn="l"/>
                <a:tab pos="4724400" algn="l"/>
              </a:tabLst>
              <a:defRPr>
                <a:solidFill>
                  <a:schemeClr val="tx1"/>
                </a:solidFill>
                <a:latin typeface="Arial" panose="020B0604020202020204" pitchFamily="34" charset="0"/>
                <a:cs typeface="Arial" panose="020B0604020202020204" pitchFamily="34" charset="0"/>
              </a:defRPr>
            </a:lvl9pPr>
          </a:lstStyle>
          <a:p>
            <a:pPr eaLnBrk="1" hangingPunct="1"/>
            <a:r>
              <a:rPr lang="pt-BR" altLang="en-US" sz="2200" b="1" dirty="0"/>
              <a:t>Câu 4.</a:t>
            </a:r>
            <a:r>
              <a:rPr lang="pt-BR" altLang="en-US" sz="2200" dirty="0"/>
              <a:t> Để tăng độ cao của âm thanh do một dây đàn phát ra ta phải:</a:t>
            </a:r>
            <a:endParaRPr lang="en-US" altLang="en-US" sz="2200" dirty="0"/>
          </a:p>
          <a:p>
            <a:pPr eaLnBrk="1" hangingPunct="1"/>
            <a:r>
              <a:rPr lang="pt-BR" altLang="en-US" sz="2200" b="1" dirty="0"/>
              <a:t> A</a:t>
            </a:r>
            <a:r>
              <a:rPr lang="pt-BR" altLang="en-US" sz="2200" dirty="0"/>
              <a:t>. Kéo căng dây đàn hơn	</a:t>
            </a:r>
            <a:r>
              <a:rPr lang="pt-BR" altLang="en-US" sz="2200" b="1" dirty="0"/>
              <a:t>B</a:t>
            </a:r>
            <a:r>
              <a:rPr lang="pt-BR" altLang="en-US" sz="2200" dirty="0"/>
              <a:t>. Làm trùng dây đàn hơn.</a:t>
            </a:r>
            <a:endParaRPr lang="en-US" altLang="en-US" sz="2200" dirty="0"/>
          </a:p>
          <a:p>
            <a:pPr eaLnBrk="1" hangingPunct="1"/>
            <a:r>
              <a:rPr lang="pt-BR" altLang="en-US" sz="2200" b="1" dirty="0"/>
              <a:t> C</a:t>
            </a:r>
            <a:r>
              <a:rPr lang="pt-BR" altLang="en-US" sz="2200" dirty="0"/>
              <a:t>. Gảy đàn mạnh hơn		</a:t>
            </a:r>
            <a:r>
              <a:rPr lang="pt-BR" altLang="en-US" sz="2200" b="1" dirty="0"/>
              <a:t>D</a:t>
            </a:r>
            <a:r>
              <a:rPr lang="pt-BR" altLang="en-US" sz="2200" dirty="0"/>
              <a:t>. Gảy đàn nhẹ hơn </a:t>
            </a:r>
            <a:endParaRPr lang="en-US" altLang="en-US" sz="2200" dirty="0"/>
          </a:p>
        </p:txBody>
      </p:sp>
      <p:sp>
        <p:nvSpPr>
          <p:cNvPr id="65544" name="Rectangle 8"/>
          <p:cNvSpPr>
            <a:spLocks noChangeArrowheads="1"/>
          </p:cNvSpPr>
          <p:nvPr/>
        </p:nvSpPr>
        <p:spPr bwMode="auto">
          <a:xfrm>
            <a:off x="228600" y="1828800"/>
            <a:ext cx="8915400" cy="378565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b="1" i="1" u="sng" dirty="0" err="1" smtClean="0">
                <a:solidFill>
                  <a:srgbClr val="D60093"/>
                </a:solidFill>
              </a:rPr>
              <a:t>Em</a:t>
            </a:r>
            <a:r>
              <a:rPr lang="en-US" altLang="en-US" b="1" i="1" u="sng" dirty="0" smtClean="0">
                <a:solidFill>
                  <a:srgbClr val="D60093"/>
                </a:solidFill>
              </a:rPr>
              <a:t> </a:t>
            </a:r>
            <a:r>
              <a:rPr lang="en-US" altLang="en-US" b="1" i="1" u="sng" dirty="0" err="1">
                <a:solidFill>
                  <a:srgbClr val="D60093"/>
                </a:solidFill>
              </a:rPr>
              <a:t>có</a:t>
            </a:r>
            <a:r>
              <a:rPr lang="en-US" altLang="en-US" b="1" i="1" u="sng" dirty="0">
                <a:solidFill>
                  <a:srgbClr val="D60093"/>
                </a:solidFill>
              </a:rPr>
              <a:t> </a:t>
            </a:r>
            <a:r>
              <a:rPr lang="en-US" altLang="en-US" b="1" i="1" u="sng" dirty="0" err="1">
                <a:solidFill>
                  <a:srgbClr val="D60093"/>
                </a:solidFill>
              </a:rPr>
              <a:t>biết</a:t>
            </a:r>
            <a:r>
              <a:rPr lang="en-US" altLang="en-US" b="1" i="1" u="sng" dirty="0">
                <a:solidFill>
                  <a:srgbClr val="D60093"/>
                </a:solidFill>
              </a:rPr>
              <a:t>:</a:t>
            </a:r>
            <a:r>
              <a:rPr lang="en-US" altLang="en-US" dirty="0">
                <a:solidFill>
                  <a:srgbClr val="D60093"/>
                </a:solidFill>
              </a:rPr>
              <a:t> </a:t>
            </a:r>
            <a:r>
              <a:rPr lang="en-US" altLang="en-US" dirty="0" err="1">
                <a:solidFill>
                  <a:srgbClr val="D60093"/>
                </a:solidFill>
              </a:rPr>
              <a:t>Dưới</a:t>
            </a:r>
            <a:r>
              <a:rPr lang="en-US" altLang="en-US" dirty="0">
                <a:solidFill>
                  <a:srgbClr val="D60093"/>
                </a:solidFill>
              </a:rPr>
              <a:t> </a:t>
            </a:r>
            <a:r>
              <a:rPr lang="en-US" altLang="en-US" dirty="0" err="1">
                <a:solidFill>
                  <a:srgbClr val="D60093"/>
                </a:solidFill>
              </a:rPr>
              <a:t>góc</a:t>
            </a:r>
            <a:r>
              <a:rPr lang="en-US" altLang="en-US" dirty="0">
                <a:solidFill>
                  <a:srgbClr val="D60093"/>
                </a:solidFill>
              </a:rPr>
              <a:t> </a:t>
            </a:r>
            <a:r>
              <a:rPr lang="en-US" altLang="en-US" dirty="0" err="1">
                <a:solidFill>
                  <a:srgbClr val="D60093"/>
                </a:solidFill>
              </a:rPr>
              <a:t>độ</a:t>
            </a:r>
            <a:r>
              <a:rPr lang="en-US" altLang="en-US" dirty="0">
                <a:solidFill>
                  <a:srgbClr val="D60093"/>
                </a:solidFill>
              </a:rPr>
              <a:t> </a:t>
            </a:r>
            <a:r>
              <a:rPr lang="en-US" altLang="en-US" dirty="0" err="1">
                <a:solidFill>
                  <a:srgbClr val="D60093"/>
                </a:solidFill>
              </a:rPr>
              <a:t>vật</a:t>
            </a:r>
            <a:r>
              <a:rPr lang="en-US" altLang="en-US" dirty="0">
                <a:solidFill>
                  <a:srgbClr val="D60093"/>
                </a:solidFill>
              </a:rPr>
              <a:t> </a:t>
            </a:r>
            <a:r>
              <a:rPr lang="en-US" altLang="en-US" dirty="0" err="1">
                <a:solidFill>
                  <a:srgbClr val="D60093"/>
                </a:solidFill>
              </a:rPr>
              <a:t>lý</a:t>
            </a:r>
            <a:r>
              <a:rPr lang="en-US" altLang="en-US" dirty="0">
                <a:solidFill>
                  <a:srgbClr val="D60093"/>
                </a:solidFill>
              </a:rPr>
              <a:t>. </a:t>
            </a:r>
            <a:r>
              <a:rPr lang="en-US" altLang="en-US" dirty="0" err="1">
                <a:solidFill>
                  <a:srgbClr val="D60093"/>
                </a:solidFill>
              </a:rPr>
              <a:t>độ</a:t>
            </a:r>
            <a:r>
              <a:rPr lang="en-US" altLang="en-US" dirty="0">
                <a:solidFill>
                  <a:srgbClr val="D60093"/>
                </a:solidFill>
              </a:rPr>
              <a:t> </a:t>
            </a:r>
            <a:r>
              <a:rPr lang="en-US" altLang="en-US" dirty="0" err="1">
                <a:solidFill>
                  <a:srgbClr val="D60093"/>
                </a:solidFill>
              </a:rPr>
              <a:t>cao</a:t>
            </a:r>
            <a:r>
              <a:rPr lang="en-US" altLang="en-US" dirty="0">
                <a:solidFill>
                  <a:srgbClr val="D60093"/>
                </a:solidFill>
              </a:rPr>
              <a:t> </a:t>
            </a:r>
            <a:r>
              <a:rPr lang="en-US" altLang="en-US" dirty="0" err="1">
                <a:solidFill>
                  <a:srgbClr val="D60093"/>
                </a:solidFill>
              </a:rPr>
              <a:t>của</a:t>
            </a:r>
            <a:r>
              <a:rPr lang="en-US" altLang="en-US" dirty="0">
                <a:solidFill>
                  <a:srgbClr val="D60093"/>
                </a:solidFill>
              </a:rPr>
              <a:t> </a:t>
            </a:r>
            <a:r>
              <a:rPr lang="en-US" altLang="en-US" dirty="0" err="1">
                <a:solidFill>
                  <a:srgbClr val="D60093"/>
                </a:solidFill>
              </a:rPr>
              <a:t>âm</a:t>
            </a:r>
            <a:r>
              <a:rPr lang="en-US" altLang="en-US" dirty="0">
                <a:solidFill>
                  <a:srgbClr val="D60093"/>
                </a:solidFill>
              </a:rPr>
              <a:t> do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đàn</a:t>
            </a:r>
            <a:r>
              <a:rPr lang="en-US" altLang="en-US" dirty="0">
                <a:solidFill>
                  <a:srgbClr val="D60093"/>
                </a:solidFill>
              </a:rPr>
              <a:t> </a:t>
            </a:r>
            <a:r>
              <a:rPr lang="en-US" altLang="en-US" dirty="0" err="1">
                <a:solidFill>
                  <a:srgbClr val="D60093"/>
                </a:solidFill>
              </a:rPr>
              <a:t>phát</a:t>
            </a:r>
            <a:r>
              <a:rPr lang="en-US" altLang="en-US" dirty="0">
                <a:solidFill>
                  <a:srgbClr val="D60093"/>
                </a:solidFill>
              </a:rPr>
              <a:t> </a:t>
            </a:r>
            <a:r>
              <a:rPr lang="en-US" altLang="en-US" dirty="0" err="1">
                <a:solidFill>
                  <a:srgbClr val="D60093"/>
                </a:solidFill>
              </a:rPr>
              <a:t>ra</a:t>
            </a:r>
            <a:r>
              <a:rPr lang="en-US" altLang="en-US" dirty="0">
                <a:solidFill>
                  <a:srgbClr val="D60093"/>
                </a:solidFill>
              </a:rPr>
              <a:t> </a:t>
            </a:r>
            <a:r>
              <a:rPr lang="en-US" altLang="en-US" dirty="0" err="1">
                <a:solidFill>
                  <a:srgbClr val="D60093"/>
                </a:solidFill>
              </a:rPr>
              <a:t>phụ</a:t>
            </a:r>
            <a:r>
              <a:rPr lang="en-US" altLang="en-US" dirty="0">
                <a:solidFill>
                  <a:srgbClr val="D60093"/>
                </a:solidFill>
              </a:rPr>
              <a:t> </a:t>
            </a:r>
            <a:r>
              <a:rPr lang="en-US" altLang="en-US" dirty="0" err="1">
                <a:solidFill>
                  <a:srgbClr val="D60093"/>
                </a:solidFill>
              </a:rPr>
              <a:t>thuộc</a:t>
            </a:r>
            <a:r>
              <a:rPr lang="en-US" altLang="en-US" dirty="0">
                <a:solidFill>
                  <a:srgbClr val="D60093"/>
                </a:solidFill>
              </a:rPr>
              <a:t> </a:t>
            </a:r>
            <a:r>
              <a:rPr lang="en-US" altLang="en-US" dirty="0" err="1">
                <a:solidFill>
                  <a:srgbClr val="D60093"/>
                </a:solidFill>
              </a:rPr>
              <a:t>vào</a:t>
            </a:r>
            <a:r>
              <a:rPr lang="en-US" altLang="en-US" dirty="0">
                <a:solidFill>
                  <a:srgbClr val="D60093"/>
                </a:solidFill>
              </a:rPr>
              <a:t> </a:t>
            </a:r>
            <a:r>
              <a:rPr lang="en-US" altLang="en-US" dirty="0" err="1">
                <a:solidFill>
                  <a:srgbClr val="D60093"/>
                </a:solidFill>
              </a:rPr>
              <a:t>lực</a:t>
            </a:r>
            <a:r>
              <a:rPr lang="en-US" altLang="en-US" dirty="0">
                <a:solidFill>
                  <a:srgbClr val="D60093"/>
                </a:solidFill>
              </a:rPr>
              <a:t> </a:t>
            </a:r>
            <a:r>
              <a:rPr lang="en-US" altLang="en-US" dirty="0" err="1">
                <a:solidFill>
                  <a:srgbClr val="D60093"/>
                </a:solidFill>
              </a:rPr>
              <a:t>căng</a:t>
            </a:r>
            <a:r>
              <a:rPr lang="en-US" altLang="en-US" dirty="0">
                <a:solidFill>
                  <a:srgbClr val="D60093"/>
                </a:solidFill>
              </a:rPr>
              <a:t> </a:t>
            </a:r>
            <a:r>
              <a:rPr lang="en-US" altLang="en-US" dirty="0" err="1">
                <a:solidFill>
                  <a:srgbClr val="D60093"/>
                </a:solidFill>
              </a:rPr>
              <a:t>của</a:t>
            </a:r>
            <a:r>
              <a:rPr lang="en-US" altLang="en-US" dirty="0">
                <a:solidFill>
                  <a:srgbClr val="D60093"/>
                </a:solidFill>
              </a:rPr>
              <a:t>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và</a:t>
            </a:r>
            <a:r>
              <a:rPr lang="en-US" altLang="en-US" dirty="0">
                <a:solidFill>
                  <a:srgbClr val="D60093"/>
                </a:solidFill>
              </a:rPr>
              <a:t> </a:t>
            </a:r>
            <a:r>
              <a:rPr lang="en-US" altLang="en-US" dirty="0" err="1">
                <a:solidFill>
                  <a:srgbClr val="D60093"/>
                </a:solidFill>
              </a:rPr>
              <a:t>phụ</a:t>
            </a:r>
            <a:r>
              <a:rPr lang="en-US" altLang="en-US" dirty="0">
                <a:solidFill>
                  <a:srgbClr val="D60093"/>
                </a:solidFill>
              </a:rPr>
              <a:t> </a:t>
            </a:r>
            <a:r>
              <a:rPr lang="en-US" altLang="en-US" dirty="0" err="1">
                <a:solidFill>
                  <a:srgbClr val="D60093"/>
                </a:solidFill>
              </a:rPr>
              <a:t>thuộc</a:t>
            </a:r>
            <a:r>
              <a:rPr lang="en-US" altLang="en-US" dirty="0">
                <a:solidFill>
                  <a:srgbClr val="D60093"/>
                </a:solidFill>
              </a:rPr>
              <a:t> </a:t>
            </a:r>
            <a:r>
              <a:rPr lang="en-US" altLang="en-US" dirty="0" err="1">
                <a:solidFill>
                  <a:srgbClr val="D60093"/>
                </a:solidFill>
              </a:rPr>
              <a:t>vào</a:t>
            </a:r>
            <a:r>
              <a:rPr lang="en-US" altLang="en-US" dirty="0">
                <a:solidFill>
                  <a:srgbClr val="D60093"/>
                </a:solidFill>
              </a:rPr>
              <a:t> </a:t>
            </a:r>
            <a:r>
              <a:rPr lang="en-US" altLang="en-US" dirty="0" err="1">
                <a:solidFill>
                  <a:srgbClr val="D60093"/>
                </a:solidFill>
              </a:rPr>
              <a:t>khối</a:t>
            </a:r>
            <a:r>
              <a:rPr lang="en-US" altLang="en-US" dirty="0">
                <a:solidFill>
                  <a:srgbClr val="D60093"/>
                </a:solidFill>
              </a:rPr>
              <a:t> </a:t>
            </a:r>
            <a:r>
              <a:rPr lang="en-US" altLang="en-US" dirty="0" err="1">
                <a:solidFill>
                  <a:srgbClr val="D60093"/>
                </a:solidFill>
              </a:rPr>
              <a:t>lượng</a:t>
            </a:r>
            <a:r>
              <a:rPr lang="en-US" altLang="en-US" dirty="0">
                <a:solidFill>
                  <a:srgbClr val="D60093"/>
                </a:solidFill>
              </a:rPr>
              <a:t> </a:t>
            </a:r>
            <a:r>
              <a:rPr lang="en-US" altLang="en-US" dirty="0" err="1">
                <a:solidFill>
                  <a:srgbClr val="D60093"/>
                </a:solidFill>
              </a:rPr>
              <a:t>của</a:t>
            </a:r>
            <a:r>
              <a:rPr lang="en-US" altLang="en-US" dirty="0">
                <a:solidFill>
                  <a:srgbClr val="D60093"/>
                </a:solidFill>
              </a:rPr>
              <a:t> </a:t>
            </a:r>
            <a:r>
              <a:rPr lang="en-US" altLang="en-US" dirty="0" err="1">
                <a:solidFill>
                  <a:srgbClr val="D60093"/>
                </a:solidFill>
              </a:rPr>
              <a:t>một</a:t>
            </a:r>
            <a:r>
              <a:rPr lang="en-US" altLang="en-US" dirty="0">
                <a:solidFill>
                  <a:srgbClr val="D60093"/>
                </a:solidFill>
              </a:rPr>
              <a:t> </a:t>
            </a:r>
            <a:r>
              <a:rPr lang="en-US" altLang="en-US" dirty="0" err="1">
                <a:solidFill>
                  <a:srgbClr val="D60093"/>
                </a:solidFill>
              </a:rPr>
              <a:t>đơn</a:t>
            </a:r>
            <a:r>
              <a:rPr lang="en-US" altLang="en-US" dirty="0">
                <a:solidFill>
                  <a:srgbClr val="D60093"/>
                </a:solidFill>
              </a:rPr>
              <a:t> </a:t>
            </a:r>
            <a:r>
              <a:rPr lang="en-US" altLang="en-US" dirty="0" err="1">
                <a:solidFill>
                  <a:srgbClr val="D60093"/>
                </a:solidFill>
              </a:rPr>
              <a:t>vị</a:t>
            </a:r>
            <a:r>
              <a:rPr lang="en-US" altLang="en-US" dirty="0">
                <a:solidFill>
                  <a:srgbClr val="D60093"/>
                </a:solidFill>
              </a:rPr>
              <a:t> </a:t>
            </a:r>
            <a:r>
              <a:rPr lang="en-US" altLang="en-US" dirty="0" err="1">
                <a:solidFill>
                  <a:srgbClr val="D60093"/>
                </a:solidFill>
              </a:rPr>
              <a:t>độ</a:t>
            </a:r>
            <a:r>
              <a:rPr lang="en-US" altLang="en-US" dirty="0">
                <a:solidFill>
                  <a:srgbClr val="D60093"/>
                </a:solidFill>
              </a:rPr>
              <a:t> </a:t>
            </a:r>
            <a:r>
              <a:rPr lang="en-US" altLang="en-US" dirty="0" err="1">
                <a:solidFill>
                  <a:srgbClr val="D60093"/>
                </a:solidFill>
              </a:rPr>
              <a:t>dài</a:t>
            </a:r>
            <a:r>
              <a:rPr lang="en-US" altLang="en-US" dirty="0">
                <a:solidFill>
                  <a:srgbClr val="D60093"/>
                </a:solidFill>
              </a:rPr>
              <a:t> </a:t>
            </a:r>
            <a:r>
              <a:rPr lang="en-US" altLang="en-US" dirty="0" err="1">
                <a:solidFill>
                  <a:srgbClr val="D60093"/>
                </a:solidFill>
              </a:rPr>
              <a:t>của</a:t>
            </a:r>
            <a:r>
              <a:rPr lang="en-US" altLang="en-US" dirty="0">
                <a:solidFill>
                  <a:srgbClr val="D60093"/>
                </a:solidFill>
              </a:rPr>
              <a:t>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Khi</a:t>
            </a:r>
            <a:r>
              <a:rPr lang="en-US" altLang="en-US" dirty="0">
                <a:solidFill>
                  <a:srgbClr val="D60093"/>
                </a:solidFill>
              </a:rPr>
              <a:t> </a:t>
            </a:r>
            <a:r>
              <a:rPr lang="en-US" altLang="en-US" dirty="0" err="1">
                <a:solidFill>
                  <a:srgbClr val="D60093"/>
                </a:solidFill>
              </a:rPr>
              <a:t>lên</a:t>
            </a:r>
            <a:r>
              <a:rPr lang="en-US" altLang="en-US" dirty="0">
                <a:solidFill>
                  <a:srgbClr val="D60093"/>
                </a:solidFill>
              </a:rPr>
              <a:t>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đàn</a:t>
            </a:r>
            <a:r>
              <a:rPr lang="en-US" altLang="en-US" dirty="0">
                <a:solidFill>
                  <a:srgbClr val="D60093"/>
                </a:solidFill>
              </a:rPr>
              <a:t> </a:t>
            </a:r>
            <a:r>
              <a:rPr lang="en-US" altLang="en-US" dirty="0" err="1">
                <a:solidFill>
                  <a:srgbClr val="D60093"/>
                </a:solidFill>
              </a:rPr>
              <a:t>làm</a:t>
            </a:r>
            <a:r>
              <a:rPr lang="en-US" altLang="en-US" dirty="0">
                <a:solidFill>
                  <a:srgbClr val="D60093"/>
                </a:solidFill>
              </a:rPr>
              <a:t> </a:t>
            </a:r>
            <a:r>
              <a:rPr lang="en-US" altLang="en-US" dirty="0" err="1">
                <a:solidFill>
                  <a:srgbClr val="D60093"/>
                </a:solidFill>
              </a:rPr>
              <a:t>cho</a:t>
            </a:r>
            <a:r>
              <a:rPr lang="en-US" altLang="en-US" dirty="0">
                <a:solidFill>
                  <a:srgbClr val="D60093"/>
                </a:solidFill>
              </a:rPr>
              <a:t>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căng</a:t>
            </a:r>
            <a:r>
              <a:rPr lang="en-US" altLang="en-US" dirty="0">
                <a:solidFill>
                  <a:srgbClr val="D60093"/>
                </a:solidFill>
              </a:rPr>
              <a:t> </a:t>
            </a:r>
            <a:r>
              <a:rPr lang="en-US" altLang="en-US" dirty="0" err="1">
                <a:solidFill>
                  <a:srgbClr val="D60093"/>
                </a:solidFill>
              </a:rPr>
              <a:t>thêm</a:t>
            </a:r>
            <a:r>
              <a:rPr lang="en-US" altLang="en-US" dirty="0">
                <a:solidFill>
                  <a:srgbClr val="D60093"/>
                </a:solidFill>
              </a:rPr>
              <a:t>, </a:t>
            </a:r>
            <a:r>
              <a:rPr lang="en-US" altLang="en-US" dirty="0" err="1">
                <a:solidFill>
                  <a:srgbClr val="D60093"/>
                </a:solidFill>
              </a:rPr>
              <a:t>lực</a:t>
            </a:r>
            <a:r>
              <a:rPr lang="en-US" altLang="en-US" dirty="0">
                <a:solidFill>
                  <a:srgbClr val="D60093"/>
                </a:solidFill>
              </a:rPr>
              <a:t> </a:t>
            </a:r>
            <a:r>
              <a:rPr lang="en-US" altLang="en-US" dirty="0" err="1">
                <a:solidFill>
                  <a:srgbClr val="D60093"/>
                </a:solidFill>
              </a:rPr>
              <a:t>kéo</a:t>
            </a:r>
            <a:r>
              <a:rPr lang="en-US" altLang="en-US" dirty="0">
                <a:solidFill>
                  <a:srgbClr val="D60093"/>
                </a:solidFill>
              </a:rPr>
              <a:t> </a:t>
            </a:r>
            <a:r>
              <a:rPr lang="en-US" altLang="en-US" dirty="0" err="1">
                <a:solidFill>
                  <a:srgbClr val="D60093"/>
                </a:solidFill>
              </a:rPr>
              <a:t>các</a:t>
            </a:r>
            <a:r>
              <a:rPr lang="en-US" altLang="en-US" dirty="0">
                <a:solidFill>
                  <a:srgbClr val="D60093"/>
                </a:solidFill>
              </a:rPr>
              <a:t> </a:t>
            </a:r>
            <a:r>
              <a:rPr lang="en-US" altLang="en-US" dirty="0" err="1">
                <a:solidFill>
                  <a:srgbClr val="D60093"/>
                </a:solidFill>
              </a:rPr>
              <a:t>phần</a:t>
            </a:r>
            <a:r>
              <a:rPr lang="en-US" altLang="en-US" dirty="0">
                <a:solidFill>
                  <a:srgbClr val="D60093"/>
                </a:solidFill>
              </a:rPr>
              <a:t> </a:t>
            </a:r>
            <a:r>
              <a:rPr lang="en-US" altLang="en-US" dirty="0" err="1">
                <a:solidFill>
                  <a:srgbClr val="D60093"/>
                </a:solidFill>
              </a:rPr>
              <a:t>tử</a:t>
            </a:r>
            <a:r>
              <a:rPr lang="en-US" altLang="en-US" dirty="0">
                <a:solidFill>
                  <a:srgbClr val="D60093"/>
                </a:solidFill>
              </a:rPr>
              <a:t>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đàn</a:t>
            </a:r>
            <a:r>
              <a:rPr lang="en-US" altLang="en-US" dirty="0">
                <a:solidFill>
                  <a:srgbClr val="D60093"/>
                </a:solidFill>
              </a:rPr>
              <a:t> </a:t>
            </a:r>
            <a:r>
              <a:rPr lang="en-US" altLang="en-US" dirty="0" err="1">
                <a:solidFill>
                  <a:srgbClr val="D60093"/>
                </a:solidFill>
              </a:rPr>
              <a:t>tăng</a:t>
            </a:r>
            <a:r>
              <a:rPr lang="en-US" altLang="en-US" dirty="0">
                <a:solidFill>
                  <a:srgbClr val="D60093"/>
                </a:solidFill>
              </a:rPr>
              <a:t> </a:t>
            </a:r>
            <a:r>
              <a:rPr lang="en-US" altLang="en-US" dirty="0" err="1">
                <a:solidFill>
                  <a:srgbClr val="D60093"/>
                </a:solidFill>
              </a:rPr>
              <a:t>làm</a:t>
            </a:r>
            <a:r>
              <a:rPr lang="en-US" altLang="en-US" dirty="0">
                <a:solidFill>
                  <a:srgbClr val="D60093"/>
                </a:solidFill>
              </a:rPr>
              <a:t> </a:t>
            </a:r>
            <a:r>
              <a:rPr lang="en-US" altLang="en-US" dirty="0" err="1">
                <a:solidFill>
                  <a:srgbClr val="D60093"/>
                </a:solidFill>
              </a:rPr>
              <a:t>tần</a:t>
            </a:r>
            <a:r>
              <a:rPr lang="en-US" altLang="en-US" dirty="0">
                <a:solidFill>
                  <a:srgbClr val="D60093"/>
                </a:solidFill>
              </a:rPr>
              <a:t> </a:t>
            </a:r>
            <a:r>
              <a:rPr lang="en-US" altLang="en-US" dirty="0" err="1">
                <a:solidFill>
                  <a:srgbClr val="D60093"/>
                </a:solidFill>
              </a:rPr>
              <a:t>số</a:t>
            </a:r>
            <a:r>
              <a:rPr lang="en-US" altLang="en-US" dirty="0">
                <a:solidFill>
                  <a:srgbClr val="D60093"/>
                </a:solidFill>
              </a:rPr>
              <a:t> </a:t>
            </a:r>
            <a:r>
              <a:rPr lang="en-US" altLang="en-US" dirty="0" err="1">
                <a:solidFill>
                  <a:srgbClr val="D60093"/>
                </a:solidFill>
              </a:rPr>
              <a:t>dao</a:t>
            </a:r>
            <a:r>
              <a:rPr lang="en-US" altLang="en-US" dirty="0">
                <a:solidFill>
                  <a:srgbClr val="D60093"/>
                </a:solidFill>
              </a:rPr>
              <a:t> </a:t>
            </a:r>
            <a:r>
              <a:rPr lang="en-US" altLang="en-US" dirty="0" err="1">
                <a:solidFill>
                  <a:srgbClr val="D60093"/>
                </a:solidFill>
              </a:rPr>
              <a:t>động</a:t>
            </a:r>
            <a:r>
              <a:rPr lang="en-US" altLang="en-US" dirty="0">
                <a:solidFill>
                  <a:srgbClr val="D60093"/>
                </a:solidFill>
              </a:rPr>
              <a:t> </a:t>
            </a:r>
            <a:r>
              <a:rPr lang="en-US" altLang="en-US" dirty="0" err="1">
                <a:solidFill>
                  <a:srgbClr val="D60093"/>
                </a:solidFill>
              </a:rPr>
              <a:t>của</a:t>
            </a:r>
            <a:r>
              <a:rPr lang="en-US" altLang="en-US" dirty="0">
                <a:solidFill>
                  <a:srgbClr val="D60093"/>
                </a:solidFill>
              </a:rPr>
              <a:t>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đàn</a:t>
            </a:r>
            <a:r>
              <a:rPr lang="en-US" altLang="en-US" dirty="0">
                <a:solidFill>
                  <a:srgbClr val="D60093"/>
                </a:solidFill>
              </a:rPr>
              <a:t> </a:t>
            </a:r>
            <a:r>
              <a:rPr lang="en-US" altLang="en-US" dirty="0" err="1">
                <a:solidFill>
                  <a:srgbClr val="D60093"/>
                </a:solidFill>
              </a:rPr>
              <a:t>tăng</a:t>
            </a:r>
            <a:r>
              <a:rPr lang="en-US" altLang="en-US" dirty="0">
                <a:solidFill>
                  <a:srgbClr val="D60093"/>
                </a:solidFill>
              </a:rPr>
              <a:t>. </a:t>
            </a:r>
            <a:r>
              <a:rPr lang="en-US" altLang="en-US" dirty="0" err="1">
                <a:solidFill>
                  <a:srgbClr val="D60093"/>
                </a:solidFill>
              </a:rPr>
              <a:t>Kết</a:t>
            </a:r>
            <a:r>
              <a:rPr lang="en-US" altLang="en-US" dirty="0">
                <a:solidFill>
                  <a:srgbClr val="D60093"/>
                </a:solidFill>
              </a:rPr>
              <a:t> </a:t>
            </a:r>
            <a:r>
              <a:rPr lang="en-US" altLang="en-US" dirty="0" err="1">
                <a:solidFill>
                  <a:srgbClr val="D60093"/>
                </a:solidFill>
              </a:rPr>
              <a:t>quả</a:t>
            </a:r>
            <a:r>
              <a:rPr lang="en-US" altLang="en-US" dirty="0">
                <a:solidFill>
                  <a:srgbClr val="D60093"/>
                </a:solidFill>
              </a:rPr>
              <a:t> </a:t>
            </a:r>
            <a:r>
              <a:rPr lang="en-US" altLang="en-US" dirty="0" err="1">
                <a:solidFill>
                  <a:srgbClr val="D60093"/>
                </a:solidFill>
              </a:rPr>
              <a:t>là</a:t>
            </a:r>
            <a:r>
              <a:rPr lang="en-US" altLang="en-US" dirty="0">
                <a:solidFill>
                  <a:srgbClr val="D60093"/>
                </a:solidFill>
              </a:rPr>
              <a:t> </a:t>
            </a:r>
            <a:r>
              <a:rPr lang="en-US" altLang="en-US" dirty="0" err="1">
                <a:solidFill>
                  <a:srgbClr val="D60093"/>
                </a:solidFill>
              </a:rPr>
              <a:t>độ</a:t>
            </a:r>
            <a:r>
              <a:rPr lang="en-US" altLang="en-US" dirty="0">
                <a:solidFill>
                  <a:srgbClr val="D60093"/>
                </a:solidFill>
              </a:rPr>
              <a:t> </a:t>
            </a:r>
            <a:r>
              <a:rPr lang="en-US" altLang="en-US" dirty="0" err="1">
                <a:solidFill>
                  <a:srgbClr val="D60093"/>
                </a:solidFill>
              </a:rPr>
              <a:t>cao</a:t>
            </a:r>
            <a:r>
              <a:rPr lang="en-US" altLang="en-US" dirty="0">
                <a:solidFill>
                  <a:srgbClr val="D60093"/>
                </a:solidFill>
              </a:rPr>
              <a:t> </a:t>
            </a:r>
            <a:r>
              <a:rPr lang="en-US" altLang="en-US" dirty="0" err="1">
                <a:solidFill>
                  <a:srgbClr val="D60093"/>
                </a:solidFill>
              </a:rPr>
              <a:t>của</a:t>
            </a:r>
            <a:r>
              <a:rPr lang="en-US" altLang="en-US" dirty="0">
                <a:solidFill>
                  <a:srgbClr val="D60093"/>
                </a:solidFill>
              </a:rPr>
              <a:t> </a:t>
            </a:r>
            <a:r>
              <a:rPr lang="en-US" altLang="en-US" dirty="0" err="1">
                <a:solidFill>
                  <a:srgbClr val="D60093"/>
                </a:solidFill>
              </a:rPr>
              <a:t>âm</a:t>
            </a:r>
            <a:r>
              <a:rPr lang="en-US" altLang="en-US" dirty="0">
                <a:solidFill>
                  <a:srgbClr val="D60093"/>
                </a:solidFill>
              </a:rPr>
              <a:t> do </a:t>
            </a:r>
            <a:r>
              <a:rPr lang="en-US" altLang="en-US" dirty="0" err="1">
                <a:solidFill>
                  <a:srgbClr val="D60093"/>
                </a:solidFill>
              </a:rPr>
              <a:t>nó</a:t>
            </a:r>
            <a:r>
              <a:rPr lang="en-US" altLang="en-US" dirty="0">
                <a:solidFill>
                  <a:srgbClr val="D60093"/>
                </a:solidFill>
              </a:rPr>
              <a:t> </a:t>
            </a:r>
            <a:r>
              <a:rPr lang="en-US" altLang="en-US" dirty="0" err="1">
                <a:solidFill>
                  <a:srgbClr val="D60093"/>
                </a:solidFill>
              </a:rPr>
              <a:t>phát</a:t>
            </a:r>
            <a:r>
              <a:rPr lang="en-US" altLang="en-US" dirty="0">
                <a:solidFill>
                  <a:srgbClr val="D60093"/>
                </a:solidFill>
              </a:rPr>
              <a:t> </a:t>
            </a:r>
            <a:r>
              <a:rPr lang="en-US" altLang="en-US" dirty="0" err="1">
                <a:solidFill>
                  <a:srgbClr val="D60093"/>
                </a:solidFill>
              </a:rPr>
              <a:t>ra</a:t>
            </a:r>
            <a:r>
              <a:rPr lang="en-US" altLang="en-US" dirty="0">
                <a:solidFill>
                  <a:srgbClr val="D60093"/>
                </a:solidFill>
              </a:rPr>
              <a:t> </a:t>
            </a:r>
            <a:r>
              <a:rPr lang="en-US" altLang="en-US" dirty="0" err="1">
                <a:solidFill>
                  <a:srgbClr val="D60093"/>
                </a:solidFill>
              </a:rPr>
              <a:t>cũng</a:t>
            </a:r>
            <a:r>
              <a:rPr lang="en-US" altLang="en-US" dirty="0">
                <a:solidFill>
                  <a:srgbClr val="D60093"/>
                </a:solidFill>
              </a:rPr>
              <a:t> </a:t>
            </a:r>
            <a:r>
              <a:rPr lang="en-US" altLang="en-US" dirty="0" err="1">
                <a:solidFill>
                  <a:srgbClr val="D60093"/>
                </a:solidFill>
              </a:rPr>
              <a:t>tăng</a:t>
            </a:r>
            <a:r>
              <a:rPr lang="en-US" altLang="en-US" dirty="0">
                <a:solidFill>
                  <a:srgbClr val="D60093"/>
                </a:solidFill>
              </a:rPr>
              <a:t>.</a:t>
            </a:r>
          </a:p>
          <a:p>
            <a:r>
              <a:rPr lang="en-US" altLang="en-US" dirty="0" err="1">
                <a:solidFill>
                  <a:srgbClr val="D60093"/>
                </a:solidFill>
              </a:rPr>
              <a:t>Như</a:t>
            </a:r>
            <a:r>
              <a:rPr lang="en-US" altLang="en-US" dirty="0">
                <a:solidFill>
                  <a:srgbClr val="D60093"/>
                </a:solidFill>
              </a:rPr>
              <a:t> </a:t>
            </a:r>
            <a:r>
              <a:rPr lang="en-US" altLang="en-US" dirty="0" err="1">
                <a:solidFill>
                  <a:srgbClr val="D60093"/>
                </a:solidFill>
              </a:rPr>
              <a:t>thế</a:t>
            </a:r>
            <a:r>
              <a:rPr lang="en-US" altLang="en-US" dirty="0">
                <a:solidFill>
                  <a:srgbClr val="D60093"/>
                </a:solidFill>
              </a:rPr>
              <a:t> </a:t>
            </a:r>
            <a:r>
              <a:rPr lang="en-US" altLang="en-US" dirty="0" err="1">
                <a:solidFill>
                  <a:srgbClr val="D60093"/>
                </a:solidFill>
              </a:rPr>
              <a:t>thực</a:t>
            </a:r>
            <a:r>
              <a:rPr lang="en-US" altLang="en-US" dirty="0">
                <a:solidFill>
                  <a:srgbClr val="D60093"/>
                </a:solidFill>
              </a:rPr>
              <a:t> </a:t>
            </a:r>
            <a:r>
              <a:rPr lang="en-US" altLang="en-US" dirty="0" err="1">
                <a:solidFill>
                  <a:srgbClr val="D60093"/>
                </a:solidFill>
              </a:rPr>
              <a:t>chất</a:t>
            </a:r>
            <a:r>
              <a:rPr lang="en-US" altLang="en-US" dirty="0">
                <a:solidFill>
                  <a:srgbClr val="D60093"/>
                </a:solidFill>
              </a:rPr>
              <a:t> </a:t>
            </a:r>
            <a:r>
              <a:rPr lang="en-US" altLang="en-US" dirty="0" err="1">
                <a:solidFill>
                  <a:srgbClr val="D60093"/>
                </a:solidFill>
              </a:rPr>
              <a:t>việc</a:t>
            </a:r>
            <a:r>
              <a:rPr lang="en-US" altLang="en-US" dirty="0">
                <a:solidFill>
                  <a:srgbClr val="D60093"/>
                </a:solidFill>
              </a:rPr>
              <a:t> “</a:t>
            </a:r>
            <a:r>
              <a:rPr lang="en-US" altLang="en-US" dirty="0" err="1">
                <a:solidFill>
                  <a:srgbClr val="D60093"/>
                </a:solidFill>
              </a:rPr>
              <a:t>lên</a:t>
            </a:r>
            <a:r>
              <a:rPr lang="en-US" altLang="en-US" dirty="0">
                <a:solidFill>
                  <a:srgbClr val="D60093"/>
                </a:solidFill>
              </a:rPr>
              <a:t>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đàn</a:t>
            </a:r>
            <a:r>
              <a:rPr lang="en-US" altLang="en-US" dirty="0">
                <a:solidFill>
                  <a:srgbClr val="D60093"/>
                </a:solidFill>
              </a:rPr>
              <a:t>” </a:t>
            </a:r>
            <a:r>
              <a:rPr lang="en-US" altLang="en-US" dirty="0" err="1">
                <a:solidFill>
                  <a:srgbClr val="D60093"/>
                </a:solidFill>
              </a:rPr>
              <a:t>chỉ</a:t>
            </a:r>
            <a:r>
              <a:rPr lang="en-US" altLang="en-US" dirty="0">
                <a:solidFill>
                  <a:srgbClr val="D60093"/>
                </a:solidFill>
              </a:rPr>
              <a:t> </a:t>
            </a:r>
            <a:r>
              <a:rPr lang="en-US" altLang="en-US" dirty="0" err="1">
                <a:solidFill>
                  <a:srgbClr val="D60093"/>
                </a:solidFill>
              </a:rPr>
              <a:t>là</a:t>
            </a:r>
            <a:r>
              <a:rPr lang="en-US" altLang="en-US" dirty="0">
                <a:solidFill>
                  <a:srgbClr val="D60093"/>
                </a:solidFill>
              </a:rPr>
              <a:t> </a:t>
            </a:r>
            <a:r>
              <a:rPr lang="en-US" altLang="en-US" dirty="0" err="1">
                <a:solidFill>
                  <a:srgbClr val="D60093"/>
                </a:solidFill>
              </a:rPr>
              <a:t>vận</a:t>
            </a:r>
            <a:r>
              <a:rPr lang="en-US" altLang="en-US" dirty="0">
                <a:solidFill>
                  <a:srgbClr val="D60093"/>
                </a:solidFill>
              </a:rPr>
              <a:t> </a:t>
            </a:r>
            <a:r>
              <a:rPr lang="en-US" altLang="en-US" dirty="0" err="1">
                <a:solidFill>
                  <a:srgbClr val="D60093"/>
                </a:solidFill>
              </a:rPr>
              <a:t>dụng</a:t>
            </a:r>
            <a:r>
              <a:rPr lang="en-US" altLang="en-US" dirty="0">
                <a:solidFill>
                  <a:srgbClr val="D60093"/>
                </a:solidFill>
              </a:rPr>
              <a:t> </a:t>
            </a:r>
            <a:r>
              <a:rPr lang="en-US" altLang="en-US" dirty="0" err="1">
                <a:solidFill>
                  <a:srgbClr val="D60093"/>
                </a:solidFill>
              </a:rPr>
              <a:t>kiến</a:t>
            </a:r>
            <a:r>
              <a:rPr lang="en-US" altLang="en-US" dirty="0">
                <a:solidFill>
                  <a:srgbClr val="D60093"/>
                </a:solidFill>
              </a:rPr>
              <a:t> </a:t>
            </a:r>
            <a:r>
              <a:rPr lang="en-US" altLang="en-US" dirty="0" err="1">
                <a:solidFill>
                  <a:srgbClr val="D60093"/>
                </a:solidFill>
              </a:rPr>
              <a:t>thức</a:t>
            </a:r>
            <a:r>
              <a:rPr lang="en-US" altLang="en-US" dirty="0">
                <a:solidFill>
                  <a:srgbClr val="D60093"/>
                </a:solidFill>
              </a:rPr>
              <a:t> </a:t>
            </a:r>
            <a:r>
              <a:rPr lang="en-US" altLang="en-US" dirty="0" err="1">
                <a:solidFill>
                  <a:srgbClr val="D60093"/>
                </a:solidFill>
              </a:rPr>
              <a:t>vật</a:t>
            </a:r>
            <a:r>
              <a:rPr lang="en-US" altLang="en-US" dirty="0">
                <a:solidFill>
                  <a:srgbClr val="D60093"/>
                </a:solidFill>
              </a:rPr>
              <a:t> </a:t>
            </a:r>
            <a:r>
              <a:rPr lang="en-US" altLang="en-US" dirty="0" err="1">
                <a:solidFill>
                  <a:srgbClr val="D60093"/>
                </a:solidFill>
              </a:rPr>
              <a:t>lý</a:t>
            </a:r>
            <a:r>
              <a:rPr lang="en-US" altLang="en-US" dirty="0">
                <a:solidFill>
                  <a:srgbClr val="D60093"/>
                </a:solidFill>
              </a:rPr>
              <a:t> </a:t>
            </a:r>
            <a:r>
              <a:rPr lang="en-US" altLang="en-US" dirty="0" err="1">
                <a:solidFill>
                  <a:srgbClr val="D60093"/>
                </a:solidFill>
              </a:rPr>
              <a:t>mà</a:t>
            </a:r>
            <a:r>
              <a:rPr lang="en-US" altLang="en-US" dirty="0">
                <a:solidFill>
                  <a:srgbClr val="D60093"/>
                </a:solidFill>
              </a:rPr>
              <a:t> </a:t>
            </a:r>
            <a:r>
              <a:rPr lang="en-US" altLang="en-US" dirty="0" err="1">
                <a:solidFill>
                  <a:srgbClr val="D60093"/>
                </a:solidFill>
              </a:rPr>
              <a:t>thôi</a:t>
            </a:r>
            <a:r>
              <a:rPr lang="en-US" altLang="en-US" dirty="0">
                <a:solidFill>
                  <a:srgbClr val="D60093"/>
                </a:solidFill>
              </a:rPr>
              <a:t>. </a:t>
            </a:r>
            <a:r>
              <a:rPr lang="en-US" altLang="en-US" dirty="0" err="1">
                <a:solidFill>
                  <a:srgbClr val="D60093"/>
                </a:solidFill>
              </a:rPr>
              <a:t>Chỉ</a:t>
            </a:r>
            <a:r>
              <a:rPr lang="en-US" altLang="en-US" dirty="0">
                <a:solidFill>
                  <a:srgbClr val="D60093"/>
                </a:solidFill>
              </a:rPr>
              <a:t> </a:t>
            </a:r>
            <a:r>
              <a:rPr lang="en-US" altLang="en-US" dirty="0" err="1">
                <a:solidFill>
                  <a:srgbClr val="D60093"/>
                </a:solidFill>
              </a:rPr>
              <a:t>có</a:t>
            </a:r>
            <a:r>
              <a:rPr lang="en-US" altLang="en-US" dirty="0">
                <a:solidFill>
                  <a:srgbClr val="D60093"/>
                </a:solidFill>
              </a:rPr>
              <a:t> </a:t>
            </a:r>
            <a:r>
              <a:rPr lang="en-US" altLang="en-US" dirty="0" err="1">
                <a:solidFill>
                  <a:srgbClr val="D60093"/>
                </a:solidFill>
              </a:rPr>
              <a:t>điều</a:t>
            </a:r>
            <a:r>
              <a:rPr lang="en-US" altLang="en-US" dirty="0">
                <a:solidFill>
                  <a:srgbClr val="D60093"/>
                </a:solidFill>
              </a:rPr>
              <a:t>, </a:t>
            </a:r>
            <a:r>
              <a:rPr lang="en-US" altLang="en-US" dirty="0" err="1">
                <a:solidFill>
                  <a:srgbClr val="D60093"/>
                </a:solidFill>
              </a:rPr>
              <a:t>người</a:t>
            </a:r>
            <a:r>
              <a:rPr lang="en-US" altLang="en-US" dirty="0">
                <a:solidFill>
                  <a:srgbClr val="D60093"/>
                </a:solidFill>
              </a:rPr>
              <a:t> </a:t>
            </a:r>
            <a:r>
              <a:rPr lang="en-US" altLang="en-US" dirty="0" err="1">
                <a:solidFill>
                  <a:srgbClr val="D60093"/>
                </a:solidFill>
              </a:rPr>
              <a:t>lên</a:t>
            </a:r>
            <a:r>
              <a:rPr lang="en-US" altLang="en-US" dirty="0">
                <a:solidFill>
                  <a:srgbClr val="D60093"/>
                </a:solidFill>
              </a:rPr>
              <a:t> </a:t>
            </a:r>
            <a:r>
              <a:rPr lang="en-US" altLang="en-US" dirty="0" err="1">
                <a:solidFill>
                  <a:srgbClr val="D60093"/>
                </a:solidFill>
              </a:rPr>
              <a:t>dây</a:t>
            </a:r>
            <a:r>
              <a:rPr lang="en-US" altLang="en-US" dirty="0">
                <a:solidFill>
                  <a:srgbClr val="D60093"/>
                </a:solidFill>
              </a:rPr>
              <a:t> </a:t>
            </a:r>
            <a:r>
              <a:rPr lang="en-US" altLang="en-US" dirty="0" err="1">
                <a:solidFill>
                  <a:srgbClr val="D60093"/>
                </a:solidFill>
              </a:rPr>
              <a:t>đàn</a:t>
            </a:r>
            <a:r>
              <a:rPr lang="en-US" altLang="en-US" dirty="0">
                <a:solidFill>
                  <a:srgbClr val="D60093"/>
                </a:solidFill>
              </a:rPr>
              <a:t> </a:t>
            </a:r>
            <a:r>
              <a:rPr lang="en-US" altLang="en-US" dirty="0" err="1">
                <a:solidFill>
                  <a:srgbClr val="D60093"/>
                </a:solidFill>
              </a:rPr>
              <a:t>kiểm</a:t>
            </a:r>
            <a:r>
              <a:rPr lang="en-US" altLang="en-US" dirty="0">
                <a:solidFill>
                  <a:srgbClr val="D60093"/>
                </a:solidFill>
              </a:rPr>
              <a:t> </a:t>
            </a:r>
            <a:r>
              <a:rPr lang="en-US" altLang="en-US" dirty="0" err="1">
                <a:solidFill>
                  <a:srgbClr val="D60093"/>
                </a:solidFill>
              </a:rPr>
              <a:t>tra</a:t>
            </a:r>
            <a:r>
              <a:rPr lang="en-US" altLang="en-US" dirty="0">
                <a:solidFill>
                  <a:srgbClr val="D60093"/>
                </a:solidFill>
              </a:rPr>
              <a:t> </a:t>
            </a:r>
            <a:r>
              <a:rPr lang="en-US" altLang="en-US" dirty="0" err="1">
                <a:solidFill>
                  <a:srgbClr val="D60093"/>
                </a:solidFill>
              </a:rPr>
              <a:t>độ</a:t>
            </a:r>
            <a:r>
              <a:rPr lang="en-US" altLang="en-US" dirty="0">
                <a:solidFill>
                  <a:srgbClr val="D60093"/>
                </a:solidFill>
              </a:rPr>
              <a:t> </a:t>
            </a:r>
            <a:r>
              <a:rPr lang="en-US" altLang="en-US" dirty="0" err="1">
                <a:solidFill>
                  <a:srgbClr val="D60093"/>
                </a:solidFill>
              </a:rPr>
              <a:t>chính</a:t>
            </a:r>
            <a:r>
              <a:rPr lang="en-US" altLang="en-US" dirty="0">
                <a:solidFill>
                  <a:srgbClr val="D60093"/>
                </a:solidFill>
              </a:rPr>
              <a:t> </a:t>
            </a:r>
            <a:r>
              <a:rPr lang="en-US" altLang="en-US" dirty="0" err="1">
                <a:solidFill>
                  <a:srgbClr val="D60093"/>
                </a:solidFill>
              </a:rPr>
              <a:t>xác</a:t>
            </a:r>
            <a:r>
              <a:rPr lang="en-US" altLang="en-US" dirty="0">
                <a:solidFill>
                  <a:srgbClr val="D60093"/>
                </a:solidFill>
              </a:rPr>
              <a:t> </a:t>
            </a:r>
            <a:r>
              <a:rPr lang="en-US" altLang="en-US" dirty="0" err="1">
                <a:solidFill>
                  <a:srgbClr val="D60093"/>
                </a:solidFill>
              </a:rPr>
              <a:t>về</a:t>
            </a:r>
            <a:r>
              <a:rPr lang="en-US" altLang="en-US" dirty="0">
                <a:solidFill>
                  <a:srgbClr val="D60093"/>
                </a:solidFill>
              </a:rPr>
              <a:t> </a:t>
            </a:r>
            <a:r>
              <a:rPr lang="en-US" altLang="en-US" dirty="0" err="1">
                <a:solidFill>
                  <a:srgbClr val="D60093"/>
                </a:solidFill>
              </a:rPr>
              <a:t>tần</a:t>
            </a:r>
            <a:r>
              <a:rPr lang="en-US" altLang="en-US" dirty="0">
                <a:solidFill>
                  <a:srgbClr val="D60093"/>
                </a:solidFill>
              </a:rPr>
              <a:t> </a:t>
            </a:r>
            <a:r>
              <a:rPr lang="en-US" altLang="en-US" dirty="0" err="1">
                <a:solidFill>
                  <a:srgbClr val="D60093"/>
                </a:solidFill>
              </a:rPr>
              <a:t>số</a:t>
            </a:r>
            <a:r>
              <a:rPr lang="en-US" altLang="en-US" dirty="0">
                <a:solidFill>
                  <a:srgbClr val="D60093"/>
                </a:solidFill>
              </a:rPr>
              <a:t> </a:t>
            </a:r>
            <a:r>
              <a:rPr lang="en-US" altLang="en-US" dirty="0" err="1">
                <a:solidFill>
                  <a:srgbClr val="D60093"/>
                </a:solidFill>
              </a:rPr>
              <a:t>âm</a:t>
            </a:r>
            <a:r>
              <a:rPr lang="en-US" altLang="en-US" dirty="0">
                <a:solidFill>
                  <a:srgbClr val="D60093"/>
                </a:solidFill>
              </a:rPr>
              <a:t> </a:t>
            </a:r>
            <a:r>
              <a:rPr lang="en-US" altLang="en-US" dirty="0" err="1">
                <a:solidFill>
                  <a:srgbClr val="D60093"/>
                </a:solidFill>
              </a:rPr>
              <a:t>bằng</a:t>
            </a:r>
            <a:r>
              <a:rPr lang="en-US" altLang="en-US" dirty="0">
                <a:solidFill>
                  <a:srgbClr val="D60093"/>
                </a:solidFill>
              </a:rPr>
              <a:t> “tai” </a:t>
            </a:r>
            <a:r>
              <a:rPr lang="en-US" altLang="en-US" dirty="0" err="1">
                <a:solidFill>
                  <a:srgbClr val="D60093"/>
                </a:solidFill>
              </a:rPr>
              <a:t>chứ</a:t>
            </a:r>
            <a:r>
              <a:rPr lang="en-US" altLang="en-US" dirty="0">
                <a:solidFill>
                  <a:srgbClr val="D60093"/>
                </a:solidFill>
              </a:rPr>
              <a:t> </a:t>
            </a:r>
            <a:r>
              <a:rPr lang="en-US" altLang="en-US" dirty="0" err="1">
                <a:solidFill>
                  <a:srgbClr val="D60093"/>
                </a:solidFill>
              </a:rPr>
              <a:t>không</a:t>
            </a:r>
            <a:r>
              <a:rPr lang="en-US" altLang="en-US" dirty="0">
                <a:solidFill>
                  <a:srgbClr val="D60093"/>
                </a:solidFill>
              </a:rPr>
              <a:t> </a:t>
            </a:r>
            <a:r>
              <a:rPr lang="en-US" altLang="en-US" dirty="0" err="1">
                <a:solidFill>
                  <a:srgbClr val="D60093"/>
                </a:solidFill>
              </a:rPr>
              <a:t>phải</a:t>
            </a:r>
            <a:r>
              <a:rPr lang="en-US" altLang="en-US" dirty="0">
                <a:solidFill>
                  <a:srgbClr val="D60093"/>
                </a:solidFill>
              </a:rPr>
              <a:t> </a:t>
            </a:r>
            <a:r>
              <a:rPr lang="en-US" altLang="en-US" dirty="0" err="1">
                <a:solidFill>
                  <a:srgbClr val="D60093"/>
                </a:solidFill>
              </a:rPr>
              <a:t>bằng</a:t>
            </a:r>
            <a:r>
              <a:rPr lang="en-US" altLang="en-US" dirty="0">
                <a:solidFill>
                  <a:srgbClr val="D60093"/>
                </a:solidFill>
              </a:rPr>
              <a:t> </a:t>
            </a:r>
            <a:r>
              <a:rPr lang="en-US" altLang="en-US" dirty="0" err="1">
                <a:solidFill>
                  <a:srgbClr val="D60093"/>
                </a:solidFill>
              </a:rPr>
              <a:t>các</a:t>
            </a:r>
            <a:r>
              <a:rPr lang="en-US" altLang="en-US" dirty="0">
                <a:solidFill>
                  <a:srgbClr val="D60093"/>
                </a:solidFill>
              </a:rPr>
              <a:t> </a:t>
            </a:r>
            <a:r>
              <a:rPr lang="en-US" altLang="en-US" dirty="0" err="1">
                <a:solidFill>
                  <a:srgbClr val="D60093"/>
                </a:solidFill>
              </a:rPr>
              <a:t>công</a:t>
            </a:r>
            <a:r>
              <a:rPr lang="en-US" altLang="en-US" dirty="0">
                <a:solidFill>
                  <a:srgbClr val="D60093"/>
                </a:solidFill>
              </a:rPr>
              <a:t> </a:t>
            </a:r>
            <a:r>
              <a:rPr lang="en-US" altLang="en-US" dirty="0" err="1">
                <a:solidFill>
                  <a:srgbClr val="D60093"/>
                </a:solidFill>
              </a:rPr>
              <a:t>thức</a:t>
            </a:r>
            <a:r>
              <a:rPr lang="en-US" altLang="en-US" dirty="0">
                <a:solidFill>
                  <a:srgbClr val="D60093"/>
                </a:solidFill>
              </a:rPr>
              <a:t> </a:t>
            </a:r>
            <a:r>
              <a:rPr lang="en-US" altLang="en-US" dirty="0" err="1">
                <a:solidFill>
                  <a:srgbClr val="D60093"/>
                </a:solidFill>
              </a:rPr>
              <a:t>khô</a:t>
            </a:r>
            <a:r>
              <a:rPr lang="en-US" altLang="en-US" dirty="0">
                <a:solidFill>
                  <a:srgbClr val="D60093"/>
                </a:solidFill>
              </a:rPr>
              <a:t> khan </a:t>
            </a:r>
            <a:r>
              <a:rPr lang="en-US" altLang="en-US" dirty="0" err="1">
                <a:solidFill>
                  <a:srgbClr val="D60093"/>
                </a:solidFill>
              </a:rPr>
              <a:t>của</a:t>
            </a:r>
            <a:r>
              <a:rPr lang="en-US" altLang="en-US" dirty="0">
                <a:solidFill>
                  <a:srgbClr val="D60093"/>
                </a:solidFill>
              </a:rPr>
              <a:t> </a:t>
            </a:r>
            <a:r>
              <a:rPr lang="en-US" altLang="en-US" dirty="0" err="1">
                <a:solidFill>
                  <a:srgbClr val="D60093"/>
                </a:solidFill>
              </a:rPr>
              <a:t>Vật</a:t>
            </a:r>
            <a:r>
              <a:rPr lang="en-US" altLang="en-US" dirty="0">
                <a:solidFill>
                  <a:srgbClr val="D60093"/>
                </a:solidFill>
              </a:rPr>
              <a:t> </a:t>
            </a:r>
            <a:r>
              <a:rPr lang="en-US" altLang="en-US" dirty="0" err="1">
                <a:solidFill>
                  <a:srgbClr val="D60093"/>
                </a:solidFill>
              </a:rPr>
              <a:t>lý</a:t>
            </a:r>
            <a:r>
              <a:rPr lang="en-US" altLang="en-US" dirty="0">
                <a:solidFill>
                  <a:srgbClr val="D60093"/>
                </a:solidFill>
              </a:rPr>
              <a:t> </a:t>
            </a:r>
            <a:r>
              <a:rPr lang="en-US" altLang="en-US" dirty="0" err="1">
                <a:solidFill>
                  <a:srgbClr val="D60093"/>
                </a:solidFill>
              </a:rPr>
              <a:t>học</a:t>
            </a:r>
            <a:r>
              <a:rPr lang="en-US" altLang="en-US" dirty="0">
                <a:solidFill>
                  <a:srgbClr val="D60093"/>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44"/>
                                        </p:tgtEl>
                                        <p:attrNameLst>
                                          <p:attrName>style.visibility</p:attrName>
                                        </p:attrNameLst>
                                      </p:cBhvr>
                                      <p:to>
                                        <p:strVal val="visible"/>
                                      </p:to>
                                    </p:set>
                                    <p:animEffect transition="in" filter="blinds(horizontal)">
                                      <p:cBhvr>
                                        <p:cTn id="12" dur="500"/>
                                        <p:tgtEl>
                                          <p:spTgt spid="655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40"/>
                                        </p:tgtEl>
                                        <p:attrNameLst>
                                          <p:attrName>style.visibility</p:attrName>
                                        </p:attrNameLst>
                                      </p:cBhvr>
                                      <p:to>
                                        <p:strVal val="visible"/>
                                      </p:to>
                                    </p:set>
                                    <p:animEffect transition="in" filter="blinds(horizontal)">
                                      <p:cBhvr>
                                        <p:cTn id="17"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5540" grpId="0"/>
      <p:bldP spid="655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ounded Rectangle 11"/>
          <p:cNvSpPr>
            <a:spLocks noChangeArrowheads="1"/>
          </p:cNvSpPr>
          <p:nvPr/>
        </p:nvSpPr>
        <p:spPr bwMode="auto">
          <a:xfrm>
            <a:off x="533400" y="228600"/>
            <a:ext cx="8305800" cy="1047750"/>
          </a:xfrm>
          <a:prstGeom prst="roundRect">
            <a:avLst>
              <a:gd name="adj" fmla="val 16667"/>
            </a:avLst>
          </a:prstGeom>
          <a:solidFill>
            <a:srgbClr val="006600"/>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chemeClr val="bg1"/>
                </a:solidFill>
                <a:latin typeface="Times New Roman" panose="02020603050405020304" pitchFamily="18" charset="0"/>
                <a:cs typeface="Times New Roman" panose="02020603050405020304" pitchFamily="18" charset="0"/>
              </a:rPr>
              <a:t> Hoạt động 3. Tìm hiểu về cường độ âm, mức cường độ âm và độ to của âm</a:t>
            </a:r>
            <a:endParaRPr lang="vi-VN" altLang="en-US" sz="2800" b="1">
              <a:solidFill>
                <a:schemeClr val="bg1"/>
              </a:solidFill>
              <a:latin typeface="Times New Roman" panose="02020603050405020304" pitchFamily="18" charset="0"/>
              <a:cs typeface="Times New Roman" panose="02020603050405020304" pitchFamily="18" charset="0"/>
            </a:endParaRPr>
          </a:p>
        </p:txBody>
      </p:sp>
      <p:sp>
        <p:nvSpPr>
          <p:cNvPr id="66565" name="Rectangle 5"/>
          <p:cNvSpPr>
            <a:spLocks noChangeArrowheads="1"/>
          </p:cNvSpPr>
          <p:nvPr/>
        </p:nvSpPr>
        <p:spPr bwMode="auto">
          <a:xfrm>
            <a:off x="4314825" y="5210175"/>
            <a:ext cx="2476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a:r>
              <a:rPr lang="fr-FR" altLang="en-US" sz="1800"/>
              <a:t> </a:t>
            </a:r>
          </a:p>
        </p:txBody>
      </p:sp>
      <p:sp>
        <p:nvSpPr>
          <p:cNvPr id="66566" name="Rounded Rectangle 11"/>
          <p:cNvSpPr>
            <a:spLocks noChangeArrowheads="1"/>
          </p:cNvSpPr>
          <p:nvPr/>
        </p:nvSpPr>
        <p:spPr bwMode="auto">
          <a:xfrm>
            <a:off x="533400" y="1371600"/>
            <a:ext cx="8153400" cy="1047750"/>
          </a:xfrm>
          <a:prstGeom prst="roundRect">
            <a:avLst>
              <a:gd name="adj" fmla="val 16667"/>
            </a:avLst>
          </a:prstGeom>
          <a:solidFill>
            <a:schemeClr val="folHlink"/>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rgbClr val="D60093"/>
                </a:solidFill>
                <a:latin typeface="Times New Roman" panose="02020603050405020304" pitchFamily="18" charset="0"/>
                <a:cs typeface="Times New Roman" panose="02020603050405020304" pitchFamily="18" charset="0"/>
              </a:rPr>
              <a:t>Các nhóm đọc sgk, thảo luận và trả lời các câu hỏi sau</a:t>
            </a:r>
            <a:endParaRPr lang="vi-VN" altLang="en-US" sz="2800" b="1">
              <a:solidFill>
                <a:srgbClr val="D60093"/>
              </a:solidFill>
              <a:latin typeface="Times New Roman" panose="02020603050405020304" pitchFamily="18" charset="0"/>
              <a:cs typeface="Times New Roman" panose="02020603050405020304" pitchFamily="18" charset="0"/>
            </a:endParaRPr>
          </a:p>
        </p:txBody>
      </p:sp>
      <p:sp>
        <p:nvSpPr>
          <p:cNvPr id="66567" name="Rounded Rectangle 11"/>
          <p:cNvSpPr>
            <a:spLocks noChangeArrowheads="1"/>
          </p:cNvSpPr>
          <p:nvPr/>
        </p:nvSpPr>
        <p:spPr bwMode="auto">
          <a:xfrm>
            <a:off x="206375" y="2376488"/>
            <a:ext cx="8839200" cy="3811587"/>
          </a:xfrm>
          <a:prstGeom prst="roundRect">
            <a:avLst>
              <a:gd name="adj" fmla="val 16667"/>
            </a:avLst>
          </a:prstGeom>
          <a:solidFill>
            <a:srgbClr val="D60093"/>
          </a:solidFill>
          <a:ln w="9525" algn="ctr">
            <a:solidFill>
              <a:schemeClr val="bg1"/>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714500" indent="-342900" eaLnBrk="0" hangingPunct="0">
              <a:defRPr>
                <a:solidFill>
                  <a:schemeClr val="tx1"/>
                </a:solidFill>
                <a:latin typeface="Arial" panose="020B0604020202020204" pitchFamily="34" charset="0"/>
                <a:cs typeface="Arial" panose="020B0604020202020204" pitchFamily="34" charset="0"/>
              </a:defRPr>
            </a:lvl4pPr>
            <a:lvl5pPr marL="2171700" indent="-342900" eaLnBrk="0" hangingPunct="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a:solidFill>
                  <a:schemeClr val="bg1"/>
                </a:solidFill>
              </a:rPr>
              <a:t>1. Nêu khái niệm và đơn vị cường độ âm?</a:t>
            </a:r>
          </a:p>
          <a:p>
            <a:pPr eaLnBrk="1" hangingPunct="1"/>
            <a:r>
              <a:rPr lang="en-US" altLang="en-US" b="1" i="1">
                <a:solidFill>
                  <a:schemeClr val="bg1"/>
                </a:solidFill>
              </a:rPr>
              <a:t>2. Cường độ âm chuẩn là gì? Có giá trị bằng bao nhiêu?</a:t>
            </a:r>
          </a:p>
          <a:p>
            <a:pPr eaLnBrk="1" hangingPunct="1"/>
            <a:r>
              <a:rPr lang="en-US" altLang="en-US" b="1" i="1">
                <a:solidFill>
                  <a:schemeClr val="bg1"/>
                </a:solidFill>
              </a:rPr>
              <a:t>3. Mức cường độ âm là gì? Cách xác định mức cường độ âm?</a:t>
            </a:r>
          </a:p>
          <a:p>
            <a:pPr eaLnBrk="1" hangingPunct="1"/>
            <a:r>
              <a:rPr lang="en-US" altLang="en-US" b="1" i="1">
                <a:solidFill>
                  <a:schemeClr val="bg1"/>
                </a:solidFill>
              </a:rPr>
              <a:t>4. Âm có cường độ 10W/m</a:t>
            </a:r>
            <a:r>
              <a:rPr lang="en-US" altLang="en-US" sz="2800" b="1" i="1" baseline="30000">
                <a:solidFill>
                  <a:schemeClr val="bg1"/>
                </a:solidFill>
              </a:rPr>
              <a:t>2 </a:t>
            </a:r>
            <a:r>
              <a:rPr lang="en-US" altLang="en-US" b="1" i="1">
                <a:solidFill>
                  <a:schemeClr val="bg1"/>
                </a:solidFill>
              </a:rPr>
              <a:t>thì có mức cường độ bằng bao nhiêu?</a:t>
            </a:r>
            <a:r>
              <a:rPr lang="en-US" altLang="en-US" sz="2800" b="1" i="1">
                <a:solidFill>
                  <a:schemeClr val="bg1"/>
                </a:solidFill>
              </a:rPr>
              <a:t> </a:t>
            </a:r>
          </a:p>
          <a:p>
            <a:pPr eaLnBrk="1" hangingPunct="1"/>
            <a:r>
              <a:rPr lang="en-US" altLang="en-US" b="1" i="1">
                <a:solidFill>
                  <a:schemeClr val="bg1"/>
                </a:solidFill>
              </a:rPr>
              <a:t>5. Cường độ âm liên quan đến đặc trưng sinh lý nào?</a:t>
            </a:r>
          </a:p>
          <a:p>
            <a:pPr eaLnBrk="1" hangingPunct="1"/>
            <a:r>
              <a:rPr lang="en-US" altLang="en-US" b="1" i="1">
                <a:solidFill>
                  <a:schemeClr val="bg1"/>
                </a:solidFill>
              </a:rPr>
              <a:t>6. Lấy ví</a:t>
            </a:r>
            <a:r>
              <a:rPr lang="en-US" altLang="en-US" b="1" i="1"/>
              <a:t> </a:t>
            </a:r>
            <a:r>
              <a:rPr lang="en-US" altLang="en-US" b="1" i="1">
                <a:solidFill>
                  <a:schemeClr val="bg1"/>
                </a:solidFill>
              </a:rPr>
              <a:t>dụ thể hiện sự phụ thuộc giữa cường độ, mức cường độ âm và độ to của âm?</a:t>
            </a:r>
            <a:endParaRPr lang="vi-V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linds(horizontal)">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66">
                                            <p:bg/>
                                          </p:spTgt>
                                        </p:tgtEl>
                                        <p:attrNameLst>
                                          <p:attrName>style.visibility</p:attrName>
                                        </p:attrNameLst>
                                      </p:cBhvr>
                                      <p:to>
                                        <p:strVal val="visible"/>
                                      </p:to>
                                    </p:set>
                                    <p:animEffect transition="in" filter="blinds(horizontal)">
                                      <p:cBhvr>
                                        <p:cTn id="12" dur="500"/>
                                        <p:tgtEl>
                                          <p:spTgt spid="66566">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6566">
                                            <p:txEl>
                                              <p:pRg st="0" end="0"/>
                                            </p:txEl>
                                          </p:spTgt>
                                        </p:tgtEl>
                                        <p:attrNameLst>
                                          <p:attrName>style.visibility</p:attrName>
                                        </p:attrNameLst>
                                      </p:cBhvr>
                                      <p:to>
                                        <p:strVal val="visible"/>
                                      </p:to>
                                    </p:set>
                                    <p:animEffect transition="in" filter="blinds(horizontal)">
                                      <p:cBhvr>
                                        <p:cTn id="15" dur="500"/>
                                        <p:tgtEl>
                                          <p:spTgt spid="6656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6567">
                                            <p:bg/>
                                          </p:spTgt>
                                        </p:tgtEl>
                                        <p:attrNameLst>
                                          <p:attrName>style.visibility</p:attrName>
                                        </p:attrNameLst>
                                      </p:cBhvr>
                                      <p:to>
                                        <p:strVal val="visible"/>
                                      </p:to>
                                    </p:set>
                                    <p:animEffect transition="in" filter="blinds(horizontal)">
                                      <p:cBhvr>
                                        <p:cTn id="20" dur="500"/>
                                        <p:tgtEl>
                                          <p:spTgt spid="66567">
                                            <p:bg/>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6567">
                                            <p:txEl>
                                              <p:pRg st="0" end="0"/>
                                            </p:txEl>
                                          </p:spTgt>
                                        </p:tgtEl>
                                        <p:attrNameLst>
                                          <p:attrName>style.visibility</p:attrName>
                                        </p:attrNameLst>
                                      </p:cBhvr>
                                      <p:to>
                                        <p:strVal val="visible"/>
                                      </p:to>
                                    </p:set>
                                    <p:animEffect transition="in" filter="blinds(horizontal)">
                                      <p:cBhvr>
                                        <p:cTn id="23" dur="500"/>
                                        <p:tgtEl>
                                          <p:spTgt spid="66567">
                                            <p:txEl>
                                              <p:pRg st="0" end="0"/>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6567">
                                            <p:txEl>
                                              <p:pRg st="1" end="1"/>
                                            </p:txEl>
                                          </p:spTgt>
                                        </p:tgtEl>
                                        <p:attrNameLst>
                                          <p:attrName>style.visibility</p:attrName>
                                        </p:attrNameLst>
                                      </p:cBhvr>
                                      <p:to>
                                        <p:strVal val="visible"/>
                                      </p:to>
                                    </p:set>
                                    <p:animEffect transition="in" filter="blinds(horizontal)">
                                      <p:cBhvr>
                                        <p:cTn id="26" dur="500"/>
                                        <p:tgtEl>
                                          <p:spTgt spid="66567">
                                            <p:txEl>
                                              <p:pRg st="1" end="1"/>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6567">
                                            <p:txEl>
                                              <p:pRg st="2" end="2"/>
                                            </p:txEl>
                                          </p:spTgt>
                                        </p:tgtEl>
                                        <p:attrNameLst>
                                          <p:attrName>style.visibility</p:attrName>
                                        </p:attrNameLst>
                                      </p:cBhvr>
                                      <p:to>
                                        <p:strVal val="visible"/>
                                      </p:to>
                                    </p:set>
                                    <p:animEffect transition="in" filter="blinds(horizontal)">
                                      <p:cBhvr>
                                        <p:cTn id="29" dur="500"/>
                                        <p:tgtEl>
                                          <p:spTgt spid="66567">
                                            <p:txEl>
                                              <p:pRg st="2" end="2"/>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6567">
                                            <p:txEl>
                                              <p:pRg st="3" end="3"/>
                                            </p:txEl>
                                          </p:spTgt>
                                        </p:tgtEl>
                                        <p:attrNameLst>
                                          <p:attrName>style.visibility</p:attrName>
                                        </p:attrNameLst>
                                      </p:cBhvr>
                                      <p:to>
                                        <p:strVal val="visible"/>
                                      </p:to>
                                    </p:set>
                                    <p:animEffect transition="in" filter="blinds(horizontal)">
                                      <p:cBhvr>
                                        <p:cTn id="32" dur="500"/>
                                        <p:tgtEl>
                                          <p:spTgt spid="66567">
                                            <p:txEl>
                                              <p:pRg st="3" end="3"/>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6567">
                                            <p:txEl>
                                              <p:pRg st="4" end="4"/>
                                            </p:txEl>
                                          </p:spTgt>
                                        </p:tgtEl>
                                        <p:attrNameLst>
                                          <p:attrName>style.visibility</p:attrName>
                                        </p:attrNameLst>
                                      </p:cBhvr>
                                      <p:to>
                                        <p:strVal val="visible"/>
                                      </p:to>
                                    </p:set>
                                    <p:animEffect transition="in" filter="blinds(horizontal)">
                                      <p:cBhvr>
                                        <p:cTn id="35" dur="500"/>
                                        <p:tgtEl>
                                          <p:spTgt spid="66567">
                                            <p:txEl>
                                              <p:pRg st="4" end="4"/>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6567">
                                            <p:txEl>
                                              <p:pRg st="5" end="5"/>
                                            </p:txEl>
                                          </p:spTgt>
                                        </p:tgtEl>
                                        <p:attrNameLst>
                                          <p:attrName>style.visibility</p:attrName>
                                        </p:attrNameLst>
                                      </p:cBhvr>
                                      <p:to>
                                        <p:strVal val="visible"/>
                                      </p:to>
                                    </p:set>
                                    <p:animEffect transition="in" filter="blinds(horizontal)">
                                      <p:cBhvr>
                                        <p:cTn id="38" dur="500"/>
                                        <p:tgtEl>
                                          <p:spTgt spid="665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6" grpId="0" build="allAtOnce" animBg="1"/>
      <p:bldP spid="66567"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9"/>
          <p:cNvSpPr>
            <a:spLocks noChangeArrowheads="1"/>
          </p:cNvSpPr>
          <p:nvPr/>
        </p:nvSpPr>
        <p:spPr bwMode="auto">
          <a:xfrm>
            <a:off x="304800" y="-71438"/>
            <a:ext cx="8610600" cy="24368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indent="231775"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200" b="1" dirty="0">
                <a:latin typeface="Times New Roman" panose="02020603050405020304" pitchFamily="18" charset="0"/>
                <a:cs typeface="Times New Roman" panose="02020603050405020304" pitchFamily="18" charset="0"/>
              </a:rPr>
              <a:t>III. </a:t>
            </a:r>
            <a:r>
              <a:rPr lang="en-US" altLang="en-US" sz="2200" b="1" dirty="0" err="1">
                <a:latin typeface="Times New Roman" panose="02020603050405020304" pitchFamily="18" charset="0"/>
                <a:cs typeface="Times New Roman" panose="02020603050405020304" pitchFamily="18" charset="0"/>
              </a:rPr>
              <a:t>Cường</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độ</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âm</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mức</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cường</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độ</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âm</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và</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độ</a:t>
            </a:r>
            <a:r>
              <a:rPr lang="en-US" altLang="en-US" sz="2200" b="1" dirty="0">
                <a:latin typeface="Times New Roman" panose="02020603050405020304" pitchFamily="18" charset="0"/>
                <a:cs typeface="Times New Roman" panose="02020603050405020304" pitchFamily="18" charset="0"/>
              </a:rPr>
              <a:t> to </a:t>
            </a:r>
            <a:r>
              <a:rPr lang="en-US" altLang="en-US" sz="2200" b="1" dirty="0" err="1">
                <a:latin typeface="Times New Roman" panose="02020603050405020304" pitchFamily="18" charset="0"/>
                <a:cs typeface="Times New Roman" panose="02020603050405020304" pitchFamily="18" charset="0"/>
              </a:rPr>
              <a:t>của</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âm</a:t>
            </a:r>
            <a:endParaRPr lang="en-US" altLang="en-US" sz="2200" dirty="0">
              <a:latin typeface="Times New Roman" panose="02020603050405020304" pitchFamily="18" charset="0"/>
              <a:cs typeface="Times New Roman" panose="02020603050405020304" pitchFamily="18" charset="0"/>
            </a:endParaRPr>
          </a:p>
          <a:p>
            <a:r>
              <a:rPr lang="en-US" altLang="en-US" sz="2200" b="1" dirty="0">
                <a:latin typeface="Times New Roman" panose="02020603050405020304" pitchFamily="18" charset="0"/>
                <a:cs typeface="Times New Roman" panose="02020603050405020304" pitchFamily="18" charset="0"/>
              </a:rPr>
              <a:t>1.Cường </a:t>
            </a:r>
            <a:r>
              <a:rPr lang="en-US" altLang="en-US" sz="2200" b="1" dirty="0" err="1">
                <a:latin typeface="Times New Roman" panose="02020603050405020304" pitchFamily="18" charset="0"/>
                <a:cs typeface="Times New Roman" panose="02020603050405020304" pitchFamily="18" charset="0"/>
              </a:rPr>
              <a:t>độ</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âm</a:t>
            </a:r>
            <a:r>
              <a:rPr lang="en-US" altLang="en-US" sz="2200" b="1"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(I): </a:t>
            </a:r>
            <a:r>
              <a:rPr lang="en-US" altLang="en-US" sz="2200" dirty="0" err="1">
                <a:latin typeface="Times New Roman" panose="02020603050405020304" pitchFamily="18" charset="0"/>
                <a:cs typeface="Times New Roman" panose="02020603050405020304" pitchFamily="18" charset="0"/>
              </a:rPr>
              <a:t>Cường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tại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một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điểm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đại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lượng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bằng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năng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lượng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sóng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tải</a:t>
            </a:r>
            <a:r>
              <a:rPr lang="en-US" altLang="en-US" sz="2200" dirty="0">
                <a:latin typeface="Times New Roman" panose="02020603050405020304" pitchFamily="18" charset="0"/>
                <a:cs typeface="Times New Roman" panose="02020603050405020304" pitchFamily="18" charset="0"/>
              </a:rPr>
              <a:t> qua </a:t>
            </a:r>
            <a:r>
              <a:rPr lang="en-US" altLang="en-US" sz="2200" dirty="0" err="1">
                <a:latin typeface="Times New Roman" panose="02020603050405020304" pitchFamily="18" charset="0"/>
                <a:cs typeface="Times New Roman" panose="02020603050405020304" pitchFamily="18" charset="0"/>
              </a:rPr>
              <a:t>một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vị</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diện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tích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đặt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tại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điểm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vuông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góc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với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phương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truyền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sóng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trong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một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vị</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thời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gian</a:t>
            </a:r>
            <a:endParaRPr lang="en-US" altLang="en-US" sz="2200" dirty="0">
              <a:latin typeface="Times New Roman" panose="02020603050405020304" pitchFamily="18" charset="0"/>
              <a:cs typeface="Times New Roman" panose="02020603050405020304" pitchFamily="18" charset="0"/>
            </a:endParaRPr>
          </a:p>
          <a:p>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vị</a:t>
            </a:r>
            <a:r>
              <a:rPr lang="en-US" altLang="en-US" sz="2200" dirty="0">
                <a:latin typeface="Times New Roman" panose="02020603050405020304" pitchFamily="18" charset="0"/>
                <a:cs typeface="Times New Roman" panose="02020603050405020304" pitchFamily="18" charset="0"/>
              </a:rPr>
              <a:t>: W/m</a:t>
            </a:r>
            <a:r>
              <a:rPr lang="en-US" altLang="en-US" sz="2200" baseline="30000" dirty="0">
                <a:latin typeface="Times New Roman" panose="02020603050405020304" pitchFamily="18" charset="0"/>
                <a:cs typeface="Times New Roman" panose="02020603050405020304" pitchFamily="18" charset="0"/>
              </a:rPr>
              <a:t>2</a:t>
            </a:r>
            <a:endParaRPr lang="en-US" altLang="en-US" sz="2200" dirty="0">
              <a:latin typeface="Times New Roman" panose="02020603050405020304" pitchFamily="18" charset="0"/>
              <a:cs typeface="Times New Roman" panose="02020603050405020304" pitchFamily="18" charset="0"/>
            </a:endParaRPr>
          </a:p>
          <a:p>
            <a:r>
              <a:rPr lang="en-US" altLang="en-US" sz="2200" baseline="-300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Nếu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nguồn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phát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sóng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cầu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trong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môi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đẳng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hướng</a:t>
            </a:r>
            <a:endParaRPr lang="en-US" altLang="en-US" sz="2200" dirty="0">
              <a:latin typeface="Times New Roman" panose="02020603050405020304" pitchFamily="18" charset="0"/>
              <a:cs typeface="Times New Roman" panose="02020603050405020304" pitchFamily="18" charset="0"/>
            </a:endParaRPr>
          </a:p>
          <a:p>
            <a:r>
              <a:rPr lang="en-US" altLang="en-US" sz="2200" dirty="0">
                <a:latin typeface="Times New Roman" panose="02020603050405020304" pitchFamily="18" charset="0"/>
                <a:cs typeface="Times New Roman" panose="02020603050405020304" pitchFamily="18" charset="0"/>
              </a:rPr>
              <a:t> I = P/S = P/ (4 .r</a:t>
            </a:r>
            <a:r>
              <a:rPr lang="en-US" altLang="en-US" sz="2200" baseline="30000" dirty="0">
                <a:latin typeface="Times New Roman" panose="02020603050405020304" pitchFamily="18" charset="0"/>
                <a:cs typeface="Times New Roman" panose="02020603050405020304" pitchFamily="18" charset="0"/>
              </a:rPr>
              <a:t>2)</a:t>
            </a:r>
          </a:p>
        </p:txBody>
      </p:sp>
      <p:graphicFrame>
        <p:nvGraphicFramePr>
          <p:cNvPr id="15368" name="Object 8"/>
          <p:cNvGraphicFramePr>
            <a:graphicFrameLocks noChangeAspect="1"/>
          </p:cNvGraphicFramePr>
          <p:nvPr/>
        </p:nvGraphicFramePr>
        <p:xfrm>
          <a:off x="2209800" y="2057400"/>
          <a:ext cx="381000" cy="304800"/>
        </p:xfrm>
        <a:graphic>
          <a:graphicData uri="http://schemas.openxmlformats.org/presentationml/2006/ole">
            <mc:AlternateContent xmlns:mc="http://schemas.openxmlformats.org/markup-compatibility/2006">
              <mc:Choice xmlns:v="urn:schemas-microsoft-com:vml" Requires="v">
                <p:oleObj spid="_x0000_s15375" name="Equation" r:id="rId4" imgW="139700" imgH="139700" progId="Equation.3">
                  <p:embed/>
                </p:oleObj>
              </mc:Choice>
              <mc:Fallback>
                <p:oleObj name="Equation" r:id="rId4" imgW="139700" imgH="1397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057400"/>
                        <a:ext cx="381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0" name="Rectangle 10"/>
          <p:cNvSpPr>
            <a:spLocks noChangeArrowheads="1"/>
          </p:cNvSpPr>
          <p:nvPr/>
        </p:nvSpPr>
        <p:spPr bwMode="auto">
          <a:xfrm>
            <a:off x="0" y="2342317"/>
            <a:ext cx="8991600" cy="381642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Low" eaLnBrk="0" hangingPunct="0"/>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Ngưỡng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nghe</a:t>
            </a:r>
            <a:r>
              <a:rPr lang="en-US" altLang="en-US" sz="2200" dirty="0">
                <a:latin typeface="Times New Roman" panose="02020603050405020304" pitchFamily="18" charset="0"/>
                <a:cs typeface="Times New Roman" panose="02020603050405020304" pitchFamily="18" charset="0"/>
              </a:rPr>
              <a:t> Io </a:t>
            </a:r>
            <a:r>
              <a:rPr lang="en-US" altLang="en-US" sz="2200" dirty="0" err="1">
                <a:latin typeface="Times New Roman" panose="02020603050405020304" pitchFamily="18" charset="0"/>
                <a:cs typeface="Times New Roman" panose="02020603050405020304" pitchFamily="18" charset="0"/>
              </a:rPr>
              <a:t>là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nhỏ</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mà</a:t>
            </a:r>
            <a:r>
              <a:rPr lang="en-US" altLang="en-US" sz="2200" dirty="0">
                <a:latin typeface="Times New Roman" panose="02020603050405020304" pitchFamily="18" charset="0"/>
                <a:cs typeface="Times New Roman" panose="02020603050405020304" pitchFamily="18" charset="0"/>
              </a:rPr>
              <a:t> tai </a:t>
            </a:r>
            <a:r>
              <a:rPr lang="en-US" altLang="en-US" sz="2200" dirty="0" err="1">
                <a:latin typeface="Times New Roman" panose="02020603050405020304" pitchFamily="18" charset="0"/>
                <a:cs typeface="Times New Roman" panose="02020603050405020304" pitchFamily="18" charset="0"/>
              </a:rPr>
              <a:t>nghe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được</a:t>
            </a:r>
            <a:r>
              <a:rPr lang="en-US" altLang="en-US" sz="2200" dirty="0">
                <a:latin typeface="Times New Roman" panose="02020603050405020304" pitchFamily="18" charset="0"/>
                <a:cs typeface="Times New Roman" panose="02020603050405020304" pitchFamily="18" charset="0"/>
              </a:rPr>
              <a:t>: I</a:t>
            </a:r>
            <a:r>
              <a:rPr lang="en-US" altLang="en-US" sz="2200" baseline="-25000" dirty="0">
                <a:latin typeface="Times New Roman" panose="02020603050405020304" pitchFamily="18" charset="0"/>
                <a:cs typeface="Times New Roman" panose="02020603050405020304" pitchFamily="18" charset="0"/>
              </a:rPr>
              <a:t>o</a:t>
            </a:r>
            <a:r>
              <a:rPr lang="en-US" altLang="en-US" sz="2200" dirty="0">
                <a:latin typeface="Times New Roman" panose="02020603050405020304" pitchFamily="18" charset="0"/>
                <a:cs typeface="Times New Roman" panose="02020603050405020304" pitchFamily="18" charset="0"/>
              </a:rPr>
              <a:t> =10</a:t>
            </a:r>
            <a:r>
              <a:rPr lang="en-US" altLang="en-US" sz="2200" baseline="30000" dirty="0">
                <a:latin typeface="Times New Roman" panose="02020603050405020304" pitchFamily="18" charset="0"/>
                <a:cs typeface="Times New Roman" panose="02020603050405020304" pitchFamily="18" charset="0"/>
              </a:rPr>
              <a:t>-12</a:t>
            </a:r>
            <a:r>
              <a:rPr lang="en-US" altLang="en-US" sz="2200" dirty="0">
                <a:latin typeface="Times New Roman" panose="02020603050405020304" pitchFamily="18" charset="0"/>
                <a:cs typeface="Times New Roman" panose="02020603050405020304" pitchFamily="18" charset="0"/>
              </a:rPr>
              <a:t>W/m</a:t>
            </a:r>
            <a:r>
              <a:rPr lang="en-US" altLang="en-US" sz="2200" baseline="30000" dirty="0">
                <a:latin typeface="Times New Roman" panose="02020603050405020304" pitchFamily="18" charset="0"/>
                <a:cs typeface="Times New Roman" panose="02020603050405020304" pitchFamily="18" charset="0"/>
              </a:rPr>
              <a:t>2</a:t>
            </a:r>
            <a:endParaRPr lang="en-US" altLang="en-US" sz="2200" dirty="0">
              <a:latin typeface="Times New Roman" panose="02020603050405020304" pitchFamily="18" charset="0"/>
              <a:cs typeface="Times New Roman" panose="02020603050405020304" pitchFamily="18" charset="0"/>
            </a:endParaRPr>
          </a:p>
          <a:p>
            <a:pPr rtl="1" eaLnBrk="0" hangingPunct="0"/>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Ngưỡng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đau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Iđ</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lớn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mà</a:t>
            </a:r>
            <a:r>
              <a:rPr lang="en-US" altLang="en-US" sz="2200" dirty="0">
                <a:latin typeface="Times New Roman" panose="02020603050405020304" pitchFamily="18" charset="0"/>
                <a:cs typeface="Times New Roman" panose="02020603050405020304" pitchFamily="18" charset="0"/>
              </a:rPr>
              <a:t> tai </a:t>
            </a:r>
            <a:r>
              <a:rPr lang="en-US" altLang="en-US" sz="2200" dirty="0" err="1">
                <a:latin typeface="Times New Roman" panose="02020603050405020304" pitchFamily="18" charset="0"/>
                <a:cs typeface="Times New Roman" panose="02020603050405020304" pitchFamily="18" charset="0"/>
              </a:rPr>
              <a:t>nghe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không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đau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I</a:t>
            </a:r>
            <a:r>
              <a:rPr lang="en-US" altLang="en-US" sz="2200" baseline="-25000" dirty="0" err="1">
                <a:latin typeface="Times New Roman" panose="02020603050405020304" pitchFamily="18" charset="0"/>
                <a:cs typeface="Times New Roman" panose="02020603050405020304" pitchFamily="18" charset="0"/>
              </a:rPr>
              <a:t>đ</a:t>
            </a:r>
            <a:r>
              <a:rPr lang="en-US" altLang="en-US" sz="2200" dirty="0">
                <a:latin typeface="Times New Roman" panose="02020603050405020304" pitchFamily="18" charset="0"/>
                <a:cs typeface="Times New Roman" panose="02020603050405020304" pitchFamily="18" charset="0"/>
              </a:rPr>
              <a:t> =10 W/m</a:t>
            </a:r>
            <a:r>
              <a:rPr lang="en-US" altLang="en-US" sz="2200" baseline="30000" dirty="0">
                <a:latin typeface="Times New Roman" panose="02020603050405020304" pitchFamily="18" charset="0"/>
                <a:cs typeface="Times New Roman" panose="02020603050405020304" pitchFamily="18" charset="0"/>
              </a:rPr>
              <a:t>2</a:t>
            </a:r>
            <a:endParaRPr lang="en-US" altLang="en-US" sz="2200" dirty="0">
              <a:latin typeface="Times New Roman" panose="02020603050405020304" pitchFamily="18" charset="0"/>
              <a:cs typeface="Times New Roman" panose="02020603050405020304" pitchFamily="18" charset="0"/>
            </a:endParaRPr>
          </a:p>
          <a:p>
            <a:pPr algn="justLow" eaLnBrk="0" hangingPunct="0"/>
            <a:r>
              <a:rPr lang="en-US" altLang="en-US" sz="2200"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rPr>
              <a:t>2. </a:t>
            </a:r>
            <a:r>
              <a:rPr lang="en-US" altLang="en-US" sz="2200" b="1" dirty="0" err="1">
                <a:latin typeface="Times New Roman" panose="02020603050405020304" pitchFamily="18" charset="0"/>
                <a:cs typeface="Times New Roman" panose="02020603050405020304" pitchFamily="18" charset="0"/>
              </a:rPr>
              <a:t>Mức</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cường</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độ</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đại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lượng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dùng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để</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thiết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lập</a:t>
            </a:r>
            <a:r>
              <a:rPr lang="en-US" altLang="en-US" sz="2200" dirty="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bậc</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thang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về</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L = 10lg(I/I</a:t>
            </a:r>
            <a:r>
              <a:rPr lang="en-US" altLang="en-US" sz="2200" baseline="-30000" dirty="0">
                <a:latin typeface="Times New Roman" panose="02020603050405020304" pitchFamily="18" charset="0"/>
                <a:cs typeface="Times New Roman" panose="02020603050405020304" pitchFamily="18" charset="0"/>
              </a:rPr>
              <a:t>0</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vị</a:t>
            </a:r>
            <a:r>
              <a:rPr lang="en-US" altLang="en-US" sz="2200" dirty="0">
                <a:latin typeface="Times New Roman" panose="02020603050405020304" pitchFamily="18" charset="0"/>
                <a:cs typeface="Times New Roman" panose="02020603050405020304" pitchFamily="18" charset="0"/>
              </a:rPr>
              <a:t> dB</a:t>
            </a:r>
          </a:p>
          <a:p>
            <a:pPr algn="justLow" eaLnBrk="0" hangingPunct="0"/>
            <a:r>
              <a:rPr lang="en-US" altLang="en-US" sz="2200" dirty="0">
                <a:latin typeface="Times New Roman" panose="02020603050405020304" pitchFamily="18" charset="0"/>
                <a:cs typeface="Times New Roman" panose="02020603050405020304" pitchFamily="18" charset="0"/>
              </a:rPr>
              <a:t>               1B = 10dB</a:t>
            </a:r>
          </a:p>
          <a:p>
            <a:pPr algn="justLow" eaLnBrk="0" hangingPunct="0"/>
            <a:r>
              <a:rPr lang="en-US" altLang="en-US" sz="2200" dirty="0">
                <a:latin typeface="Times New Roman" panose="02020603050405020304" pitchFamily="18" charset="0"/>
                <a:cs typeface="Times New Roman" panose="02020603050405020304" pitchFamily="18" charset="0"/>
              </a:rPr>
              <a:t>       3</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Độ</a:t>
            </a:r>
            <a:r>
              <a:rPr lang="en-US" altLang="en-US" sz="2200" b="1" dirty="0">
                <a:latin typeface="Times New Roman" panose="02020603050405020304" pitchFamily="18" charset="0"/>
                <a:cs typeface="Times New Roman" panose="02020603050405020304" pitchFamily="18" charset="0"/>
              </a:rPr>
              <a:t> to </a:t>
            </a:r>
            <a:r>
              <a:rPr lang="en-US" altLang="en-US" sz="2200" b="1" dirty="0" err="1">
                <a:latin typeface="Times New Roman" panose="02020603050405020304" pitchFamily="18" charset="0"/>
                <a:cs typeface="Times New Roman" panose="02020603050405020304" pitchFamily="18" charset="0"/>
              </a:rPr>
              <a:t>của</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âm</a:t>
            </a:r>
            <a:r>
              <a:rPr lang="en-US" altLang="en-US" sz="2200" b="1" dirty="0">
                <a:latin typeface="Times New Roman" panose="02020603050405020304" pitchFamily="18" charset="0"/>
                <a:cs typeface="Times New Roman" panose="02020603050405020304" pitchFamily="18" charset="0"/>
              </a:rPr>
              <a: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một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đặc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trưng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sinh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lí</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của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gắn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liền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với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đặc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trưng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vật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lí</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mức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endParaRPr lang="en-US" altLang="en-US" sz="2200" dirty="0">
              <a:latin typeface="Times New Roman" panose="02020603050405020304" pitchFamily="18" charset="0"/>
              <a:cs typeface="Times New Roman" panose="02020603050405020304" pitchFamily="18" charset="0"/>
            </a:endParaRPr>
          </a:p>
          <a:p>
            <a:pPr algn="justLow" eaLnBrk="0" hangingPunct="0"/>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hai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cùng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mức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thì</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tần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số</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càng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lớn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càng</a:t>
            </a:r>
            <a:r>
              <a:rPr lang="en-US" altLang="en-US" sz="2200" dirty="0">
                <a:latin typeface="Times New Roman" panose="02020603050405020304" pitchFamily="18" charset="0"/>
                <a:cs typeface="Times New Roman" panose="02020603050405020304" pitchFamily="18" charset="0"/>
              </a:rPr>
              <a:t> to </a:t>
            </a:r>
            <a:r>
              <a:rPr lang="en-US" altLang="en-US" sz="2200" dirty="0" err="1">
                <a:latin typeface="Times New Roman" panose="02020603050405020304" pitchFamily="18" charset="0"/>
                <a:cs typeface="Times New Roman" panose="02020603050405020304" pitchFamily="18" charset="0"/>
              </a:rPr>
              <a:t>nên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tần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số</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cũng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ảnh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hưởng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tới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a:t>
            </a:r>
            <a:r>
              <a:rPr lang="en-US" altLang="en-US" sz="2200" dirty="0">
                <a:latin typeface="Times New Roman" panose="02020603050405020304" pitchFamily="18" charset="0"/>
                <a:cs typeface="Times New Roman" panose="02020603050405020304" pitchFamily="18" charset="0"/>
              </a:rPr>
              <a:t> to </a:t>
            </a:r>
            <a:r>
              <a:rPr lang="en-US" altLang="en-US" sz="2200" dirty="0" err="1">
                <a:latin typeface="Times New Roman" panose="02020603050405020304" pitchFamily="18" charset="0"/>
                <a:cs typeface="Times New Roman" panose="02020603050405020304" pitchFamily="18" charset="0"/>
              </a:rPr>
              <a:t>của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âm</a:t>
            </a:r>
            <a:r>
              <a:rPr lang="en-US" altLang="en-US" sz="2200" dirty="0">
                <a:latin typeface="Times New Roman" panose="02020603050405020304" pitchFamily="18" charset="0"/>
                <a:cs typeface="Times New Roman" panose="02020603050405020304" pitchFamily="18" charset="0"/>
              </a:rPr>
              <a:t>)</a:t>
            </a:r>
          </a:p>
          <a:p>
            <a:pPr algn="justLow" eaLnBrk="0" hangingPunct="0"/>
            <a:r>
              <a:rPr lang="en-US" altLang="en-US" sz="22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ChangeArrowheads="1"/>
          </p:cNvSpPr>
          <p:nvPr/>
        </p:nvSpPr>
        <p:spPr bwMode="auto">
          <a:xfrm>
            <a:off x="381000" y="1676400"/>
            <a:ext cx="8077200" cy="42672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600" b="1">
                <a:solidFill>
                  <a:srgbClr val="006600"/>
                </a:solidFill>
                <a:latin typeface="Times New Roman" panose="02020603050405020304" pitchFamily="18" charset="0"/>
                <a:cs typeface="Times New Roman" panose="02020603050405020304" pitchFamily="18" charset="0"/>
              </a:rPr>
              <a:t>Một số cường độ, mức cường độ âm  đáng chú ý: </a:t>
            </a:r>
          </a:p>
          <a:p>
            <a:pPr eaLnBrk="1" hangingPunct="1">
              <a:spcBef>
                <a:spcPct val="20000"/>
              </a:spcBef>
            </a:pPr>
            <a:r>
              <a:rPr lang="en-US" altLang="en-US" b="1"/>
              <a:t>0dB</a:t>
            </a:r>
            <a:r>
              <a:rPr lang="en-US" altLang="en-US"/>
              <a:t>: Ngưỡng nghe    </a:t>
            </a:r>
            <a:r>
              <a:rPr lang="en-US" altLang="en-US" sz="2600">
                <a:latin typeface="Times New Roman" panose="02020603050405020304" pitchFamily="18" charset="0"/>
                <a:cs typeface="Times New Roman" panose="02020603050405020304" pitchFamily="18" charset="0"/>
              </a:rPr>
              <a:t>	(10</a:t>
            </a:r>
            <a:r>
              <a:rPr lang="en-US" altLang="en-US" sz="2600" baseline="30000">
                <a:latin typeface="Times New Roman" panose="02020603050405020304" pitchFamily="18" charset="0"/>
                <a:cs typeface="Times New Roman" panose="02020603050405020304" pitchFamily="18" charset="0"/>
              </a:rPr>
              <a:t>-12</a:t>
            </a:r>
            <a:r>
              <a:rPr lang="en-US" altLang="en-US" sz="2600">
                <a:latin typeface="Times New Roman" panose="02020603050405020304" pitchFamily="18" charset="0"/>
                <a:cs typeface="Times New Roman" panose="02020603050405020304" pitchFamily="18" charset="0"/>
              </a:rPr>
              <a:t>W/m</a:t>
            </a:r>
            <a:r>
              <a:rPr lang="en-US" altLang="en-US" sz="2600" baseline="30000">
                <a:latin typeface="Times New Roman" panose="02020603050405020304" pitchFamily="18" charset="0"/>
                <a:cs typeface="Times New Roman" panose="02020603050405020304" pitchFamily="18" charset="0"/>
              </a:rPr>
              <a:t>2</a:t>
            </a:r>
            <a:r>
              <a:rPr lang="en-US" altLang="en-US" sz="2600">
                <a:latin typeface="Times New Roman" panose="02020603050405020304" pitchFamily="18" charset="0"/>
                <a:cs typeface="Times New Roman" panose="02020603050405020304" pitchFamily="18" charset="0"/>
              </a:rPr>
              <a:t>)</a:t>
            </a:r>
          </a:p>
          <a:p>
            <a:pPr eaLnBrk="1" hangingPunct="1"/>
            <a:r>
              <a:rPr lang="en-US" altLang="en-US" sz="2600" b="1">
                <a:latin typeface="Times New Roman" panose="02020603050405020304" pitchFamily="18" charset="0"/>
                <a:cs typeface="Times New Roman" panose="02020603050405020304" pitchFamily="18" charset="0"/>
              </a:rPr>
              <a:t>20 dB</a:t>
            </a:r>
            <a:r>
              <a:rPr lang="en-US" altLang="en-US" sz="2600">
                <a:latin typeface="Times New Roman" panose="02020603050405020304" pitchFamily="18" charset="0"/>
                <a:cs typeface="Times New Roman" panose="02020603050405020304" pitchFamily="18" charset="0"/>
              </a:rPr>
              <a:t>: Tiếng thì thầm         (10</a:t>
            </a:r>
            <a:r>
              <a:rPr lang="en-US" altLang="en-US" sz="2600" baseline="30000">
                <a:latin typeface="Times New Roman" panose="02020603050405020304" pitchFamily="18" charset="0"/>
                <a:cs typeface="Times New Roman" panose="02020603050405020304" pitchFamily="18" charset="0"/>
              </a:rPr>
              <a:t>-10</a:t>
            </a:r>
            <a:r>
              <a:rPr lang="en-US" altLang="en-US" sz="2600">
                <a:latin typeface="Times New Roman" panose="02020603050405020304" pitchFamily="18" charset="0"/>
                <a:cs typeface="Times New Roman" panose="02020603050405020304" pitchFamily="18" charset="0"/>
              </a:rPr>
              <a:t>W/m</a:t>
            </a:r>
            <a:r>
              <a:rPr lang="en-US" altLang="en-US" sz="2600" baseline="30000">
                <a:latin typeface="Times New Roman" panose="02020603050405020304" pitchFamily="18" charset="0"/>
                <a:cs typeface="Times New Roman" panose="02020603050405020304" pitchFamily="18" charset="0"/>
              </a:rPr>
              <a:t>2</a:t>
            </a:r>
            <a:r>
              <a:rPr lang="en-US" altLang="en-US" sz="2600">
                <a:latin typeface="Times New Roman" panose="02020603050405020304" pitchFamily="18" charset="0"/>
                <a:cs typeface="Times New Roman" panose="02020603050405020304" pitchFamily="18" charset="0"/>
              </a:rPr>
              <a:t> )</a:t>
            </a:r>
            <a:endParaRPr lang="vi-VN" altLang="en-US" sz="2600">
              <a:latin typeface="Times New Roman" panose="02020603050405020304" pitchFamily="18" charset="0"/>
              <a:cs typeface="Times New Roman" panose="02020603050405020304" pitchFamily="18" charset="0"/>
            </a:endParaRPr>
          </a:p>
          <a:p>
            <a:pPr eaLnBrk="1" hangingPunct="1"/>
            <a:r>
              <a:rPr lang="en-US" altLang="en-US" sz="2600" b="1">
                <a:latin typeface="Times New Roman" panose="02020603050405020304" pitchFamily="18" charset="0"/>
                <a:cs typeface="Times New Roman" panose="02020603050405020304" pitchFamily="18" charset="0"/>
              </a:rPr>
              <a:t>40 dB</a:t>
            </a:r>
            <a:r>
              <a:rPr lang="en-US" altLang="en-US" sz="2600">
                <a:latin typeface="Times New Roman" panose="02020603050405020304" pitchFamily="18" charset="0"/>
                <a:cs typeface="Times New Roman" panose="02020603050405020304" pitchFamily="18" charset="0"/>
              </a:rPr>
              <a:t>: Nhạc nhẹ, tiếng ồn trong nhà ở (10</a:t>
            </a:r>
            <a:r>
              <a:rPr lang="en-US" altLang="en-US" sz="2600" baseline="30000">
                <a:latin typeface="Times New Roman" panose="02020603050405020304" pitchFamily="18" charset="0"/>
                <a:cs typeface="Times New Roman" panose="02020603050405020304" pitchFamily="18" charset="0"/>
              </a:rPr>
              <a:t>-8</a:t>
            </a:r>
            <a:r>
              <a:rPr lang="en-US" altLang="en-US" sz="2600">
                <a:latin typeface="Times New Roman" panose="02020603050405020304" pitchFamily="18" charset="0"/>
                <a:cs typeface="Times New Roman" panose="02020603050405020304" pitchFamily="18" charset="0"/>
              </a:rPr>
              <a:t>W/m</a:t>
            </a:r>
            <a:r>
              <a:rPr lang="en-US" altLang="en-US" sz="2600" baseline="30000">
                <a:latin typeface="Times New Roman" panose="02020603050405020304" pitchFamily="18" charset="0"/>
                <a:cs typeface="Times New Roman" panose="02020603050405020304" pitchFamily="18" charset="0"/>
              </a:rPr>
              <a:t>2 </a:t>
            </a:r>
            <a:r>
              <a:rPr lang="en-US" altLang="en-US" sz="2600">
                <a:latin typeface="Times New Roman" panose="02020603050405020304" pitchFamily="18" charset="0"/>
                <a:cs typeface="Times New Roman" panose="02020603050405020304" pitchFamily="18" charset="0"/>
              </a:rPr>
              <a:t>)</a:t>
            </a:r>
            <a:endParaRPr lang="vi-VN" altLang="en-US" sz="2600">
              <a:latin typeface="Times New Roman" panose="02020603050405020304" pitchFamily="18" charset="0"/>
              <a:cs typeface="Times New Roman" panose="02020603050405020304" pitchFamily="18" charset="0"/>
            </a:endParaRPr>
          </a:p>
          <a:p>
            <a:pPr eaLnBrk="1" hangingPunct="1">
              <a:spcBef>
                <a:spcPct val="20000"/>
              </a:spcBef>
            </a:pPr>
            <a:r>
              <a:rPr lang="en-US" altLang="en-US" sz="2600" b="1">
                <a:latin typeface="Times New Roman" panose="02020603050405020304" pitchFamily="18" charset="0"/>
                <a:cs typeface="Times New Roman" panose="02020603050405020304" pitchFamily="18" charset="0"/>
              </a:rPr>
              <a:t>60 dB</a:t>
            </a:r>
            <a:r>
              <a:rPr lang="en-US" altLang="en-US" sz="2600">
                <a:latin typeface="Times New Roman" panose="02020603050405020304" pitchFamily="18" charset="0"/>
                <a:cs typeface="Times New Roman" panose="02020603050405020304" pitchFamily="18" charset="0"/>
              </a:rPr>
              <a:t>: Tiếng nói chuyện cách 1m</a:t>
            </a:r>
          </a:p>
          <a:p>
            <a:pPr eaLnBrk="1" hangingPunct="1">
              <a:spcBef>
                <a:spcPct val="20000"/>
              </a:spcBef>
            </a:pPr>
            <a:r>
              <a:rPr lang="en-US" altLang="en-US" sz="2600" b="1">
                <a:latin typeface="Times New Roman" panose="02020603050405020304" pitchFamily="18" charset="0"/>
                <a:cs typeface="Times New Roman" panose="02020603050405020304" pitchFamily="18" charset="0"/>
              </a:rPr>
              <a:t>80 dB</a:t>
            </a:r>
            <a:r>
              <a:rPr lang="en-US" altLang="en-US" sz="2600">
                <a:latin typeface="Times New Roman" panose="02020603050405020304" pitchFamily="18" charset="0"/>
                <a:cs typeface="Times New Roman" panose="02020603050405020304" pitchFamily="18" charset="0"/>
              </a:rPr>
              <a:t>: Tiếng ồn ngoài phố		</a:t>
            </a:r>
          </a:p>
          <a:p>
            <a:pPr eaLnBrk="1" hangingPunct="1">
              <a:spcBef>
                <a:spcPct val="20000"/>
              </a:spcBef>
            </a:pPr>
            <a:r>
              <a:rPr lang="en-US" altLang="en-US" sz="2600" b="1">
                <a:latin typeface="Times New Roman" panose="02020603050405020304" pitchFamily="18" charset="0"/>
                <a:cs typeface="Times New Roman" panose="02020603050405020304" pitchFamily="18" charset="0"/>
              </a:rPr>
              <a:t>130 dB</a:t>
            </a:r>
            <a:r>
              <a:rPr lang="en-US" altLang="en-US" sz="2600">
                <a:latin typeface="Times New Roman" panose="02020603050405020304" pitchFamily="18" charset="0"/>
                <a:cs typeface="Times New Roman" panose="02020603050405020304" pitchFamily="18" charset="0"/>
              </a:rPr>
              <a:t>: Tiếng sét lớn, máy bay lúc cất cánh</a:t>
            </a:r>
          </a:p>
          <a:p>
            <a:pPr eaLnBrk="1" hangingPunct="1">
              <a:spcBef>
                <a:spcPct val="20000"/>
              </a:spcBef>
            </a:pPr>
            <a:r>
              <a:rPr lang="en-US" altLang="en-US" sz="2600">
                <a:latin typeface="Times New Roman" panose="02020603050405020304" pitchFamily="18" charset="0"/>
                <a:cs typeface="Times New Roman" panose="02020603050405020304" pitchFamily="18" charset="0"/>
              </a:rPr>
              <a:t>    (Ngưỡng đau)	</a:t>
            </a:r>
            <a:r>
              <a:rPr lang="en-US" altLang="en-US" sz="26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Oval 4"/>
          <p:cNvSpPr/>
          <p:nvPr/>
        </p:nvSpPr>
        <p:spPr>
          <a:xfrm>
            <a:off x="762000" y="3429000"/>
            <a:ext cx="3810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800"/>
          </a:p>
        </p:txBody>
      </p:sp>
      <p:sp>
        <p:nvSpPr>
          <p:cNvPr id="81923" name="Text Box 3"/>
          <p:cNvSpPr txBox="1">
            <a:spLocks noChangeArrowheads="1"/>
          </p:cNvSpPr>
          <p:nvPr/>
        </p:nvSpPr>
        <p:spPr bwMode="auto">
          <a:xfrm>
            <a:off x="762000" y="1615857"/>
            <a:ext cx="7772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en-US" sz="2800" b="1" dirty="0">
                <a:solidFill>
                  <a:srgbClr val="0000CC"/>
                </a:solidFill>
                <a:latin typeface="Times New Roman" panose="02020603050405020304" pitchFamily="18" charset="0"/>
                <a:cs typeface="Times New Roman" panose="02020603050405020304" pitchFamily="18" charset="0"/>
              </a:rPr>
              <a:t>Câu </a:t>
            </a:r>
            <a:r>
              <a:rPr lang="en-US" altLang="en-US" sz="2800" b="1" dirty="0">
                <a:solidFill>
                  <a:srgbClr val="0000CC"/>
                </a:solidFill>
                <a:latin typeface="Times New Roman" panose="02020603050405020304" pitchFamily="18" charset="0"/>
                <a:cs typeface="Times New Roman" panose="02020603050405020304" pitchFamily="18" charset="0"/>
              </a:rPr>
              <a:t>1</a:t>
            </a:r>
            <a:r>
              <a:rPr lang="en-US" altLang="en-US" sz="2800" b="1" dirty="0" smtClean="0">
                <a:solidFill>
                  <a:srgbClr val="0000CC"/>
                </a:solidFill>
                <a:latin typeface="Times New Roman" panose="02020603050405020304" pitchFamily="18" charset="0"/>
                <a:cs typeface="Times New Roman" panose="02020603050405020304" pitchFamily="18" charset="0"/>
              </a:rPr>
              <a:t>.</a:t>
            </a:r>
            <a:r>
              <a:rPr lang="vi-VN" sz="2800" b="1" dirty="0"/>
              <a:t> Tai con người có thể nghe được những âm có mức cường độ âm trong khoảng nào</a:t>
            </a:r>
            <a:r>
              <a:rPr lang="pt-BR" altLang="en-US" sz="2800" b="1" dirty="0" smtClean="0">
                <a:latin typeface=".VnTime" pitchFamily="34" charset="0"/>
              </a:rPr>
              <a:t>?</a:t>
            </a:r>
            <a:r>
              <a:rPr lang="en-US" altLang="en-US" sz="2800" b="1" dirty="0" smtClean="0"/>
              <a:t> </a:t>
            </a:r>
            <a:endParaRPr lang="en-US" altLang="en-US" sz="2800" b="1" dirty="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0 dB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1000dB </a:t>
            </a:r>
          </a:p>
          <a:p>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0 dB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130dB              </a:t>
            </a:r>
          </a:p>
          <a:p>
            <a:r>
              <a:rPr lang="en-US" altLang="en-US" sz="2800" dirty="0">
                <a:latin typeface="Times New Roman" panose="02020603050405020304" pitchFamily="18" charset="0"/>
                <a:cs typeface="Times New Roman" panose="02020603050405020304" pitchFamily="18" charset="0"/>
              </a:rPr>
              <a:t>C.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10 dB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100dB </a:t>
            </a:r>
          </a:p>
          <a:p>
            <a:r>
              <a:rPr lang="en-US" altLang="en-US" sz="2800" dirty="0">
                <a:latin typeface="Times New Roman" panose="02020603050405020304" pitchFamily="18" charset="0"/>
                <a:cs typeface="Times New Roman" panose="02020603050405020304" pitchFamily="18" charset="0"/>
              </a:rPr>
              <a:t>D.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-10 dB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100dB </a:t>
            </a:r>
          </a:p>
        </p:txBody>
      </p:sp>
      <p:sp>
        <p:nvSpPr>
          <p:cNvPr id="26" name="Rectangle 25"/>
          <p:cNvSpPr/>
          <p:nvPr/>
        </p:nvSpPr>
        <p:spPr>
          <a:xfrm>
            <a:off x="1143000" y="1066800"/>
            <a:ext cx="1752600" cy="584200"/>
          </a:xfrm>
          <a:prstGeom prst="rect">
            <a:avLst/>
          </a:prstGeom>
          <a:solidFill>
            <a:srgbClr val="CCECFF"/>
          </a:solidFill>
        </p:spPr>
        <p:txBody>
          <a:bodyPr>
            <a:spAutoFit/>
          </a:bodyPr>
          <a:lstStyle/>
          <a:p>
            <a:pPr>
              <a:defRPr/>
            </a:pP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Củng</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cố</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304800" y="838200"/>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Câu 2: Nguồn âm điểm có công suất P = 5W phát ra sóng cầu. Tính cường độ âm và mức cường độ âm tại điểm cách nó 100m</a:t>
            </a:r>
          </a:p>
        </p:txBody>
      </p:sp>
      <p:sp>
        <p:nvSpPr>
          <p:cNvPr id="4" name="Rectangle 3"/>
          <p:cNvSpPr/>
          <p:nvPr/>
        </p:nvSpPr>
        <p:spPr>
          <a:xfrm>
            <a:off x="3810000" y="0"/>
            <a:ext cx="1828800" cy="579438"/>
          </a:xfrm>
          <a:prstGeom prst="rect">
            <a:avLst/>
          </a:prstGeom>
          <a:solidFill>
            <a:srgbClr val="CCECFF"/>
          </a:solidFill>
        </p:spPr>
        <p:txBody>
          <a:bodyPr>
            <a:spAutoFit/>
          </a:bodyPr>
          <a:lstStyle/>
          <a:p>
            <a:pPr>
              <a:defRPr/>
            </a:pP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Củng</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cố</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7828" name="Rectangle 4"/>
          <p:cNvSpPr>
            <a:spLocks noChangeArrowheads="1"/>
          </p:cNvSpPr>
          <p:nvPr/>
        </p:nvSpPr>
        <p:spPr bwMode="auto">
          <a:xfrm>
            <a:off x="2438400" y="2057400"/>
            <a:ext cx="3694113"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b="1"/>
              <a:t>ĐS: (4.10</a:t>
            </a:r>
            <a:r>
              <a:rPr lang="en-US" altLang="en-US" b="1" baseline="30000"/>
              <a:t>-5</a:t>
            </a:r>
            <a:r>
              <a:rPr lang="en-US" altLang="en-US" b="1"/>
              <a:t>W/m</a:t>
            </a:r>
            <a:r>
              <a:rPr lang="en-US" altLang="en-US" b="1" baseline="30000"/>
              <a:t>2</a:t>
            </a:r>
            <a:r>
              <a:rPr lang="en-US" altLang="en-US" b="1"/>
              <a:t> , 7,6 dB)</a:t>
            </a:r>
          </a:p>
        </p:txBody>
      </p:sp>
      <p:sp>
        <p:nvSpPr>
          <p:cNvPr id="77829" name="Rectangle 5"/>
          <p:cNvSpPr>
            <a:spLocks noChangeArrowheads="1"/>
          </p:cNvSpPr>
          <p:nvPr/>
        </p:nvSpPr>
        <p:spPr bwMode="auto">
          <a:xfrm>
            <a:off x="366713" y="2505075"/>
            <a:ext cx="8610600" cy="82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altLang="en-US" b="1"/>
              <a:t>Câu 3</a:t>
            </a:r>
            <a:r>
              <a:rPr lang="en-US" altLang="en-US"/>
              <a:t>.( ĐH 2009) Nguồn âm phát ra sóng cầu biết tại điểm M,N có L</a:t>
            </a:r>
            <a:r>
              <a:rPr lang="en-US" altLang="en-US" baseline="-25000"/>
              <a:t>M</a:t>
            </a:r>
            <a:r>
              <a:rPr lang="en-US" altLang="en-US"/>
              <a:t> = 40dB; L</a:t>
            </a:r>
            <a:r>
              <a:rPr lang="en-US" altLang="en-US" baseline="-25000"/>
              <a:t>N</a:t>
            </a:r>
            <a:r>
              <a:rPr lang="en-US" altLang="en-US"/>
              <a:t> = 80 dB hỏi tỷ số I</a:t>
            </a:r>
            <a:r>
              <a:rPr lang="en-US" altLang="en-US" baseline="-25000"/>
              <a:t>N</a:t>
            </a:r>
            <a:r>
              <a:rPr lang="en-US" altLang="en-US"/>
              <a:t>/I</a:t>
            </a:r>
            <a:r>
              <a:rPr lang="en-US" altLang="en-US" baseline="-25000"/>
              <a:t>M</a:t>
            </a:r>
            <a:r>
              <a:rPr lang="en-US" altLang="en-US"/>
              <a:t> = ? (10000)</a:t>
            </a:r>
          </a:p>
        </p:txBody>
      </p:sp>
      <p:sp>
        <p:nvSpPr>
          <p:cNvPr id="77830" name="Rectangle 6"/>
          <p:cNvSpPr>
            <a:spLocks noChangeArrowheads="1"/>
          </p:cNvSpPr>
          <p:nvPr/>
        </p:nvSpPr>
        <p:spPr bwMode="auto">
          <a:xfrm>
            <a:off x="314325" y="3981450"/>
            <a:ext cx="8305800" cy="193899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r>
              <a:rPr lang="en-US" altLang="en-US" b="1" dirty="0" err="1"/>
              <a:t>Câu</a:t>
            </a:r>
            <a:r>
              <a:rPr lang="en-US" altLang="en-US" b="1" dirty="0"/>
              <a:t> 4</a:t>
            </a:r>
            <a:r>
              <a:rPr lang="en-US" altLang="en-US" dirty="0"/>
              <a:t>. </a:t>
            </a:r>
            <a:r>
              <a:rPr lang="en-US" altLang="en-US" dirty="0" smtClean="0"/>
              <a:t>(ĐH 2012). </a:t>
            </a:r>
            <a:r>
              <a:rPr lang="en-US" altLang="en-US" dirty="0" err="1"/>
              <a:t>Tại</a:t>
            </a:r>
            <a:r>
              <a:rPr lang="en-US" altLang="en-US" dirty="0"/>
              <a:t> </a:t>
            </a:r>
            <a:r>
              <a:rPr lang="en-US" altLang="en-US" dirty="0" err="1"/>
              <a:t>điểm</a:t>
            </a:r>
            <a:r>
              <a:rPr lang="en-US" altLang="en-US" dirty="0"/>
              <a:t> O </a:t>
            </a:r>
            <a:r>
              <a:rPr lang="en-US" altLang="en-US" dirty="0" err="1"/>
              <a:t>có</a:t>
            </a:r>
            <a:r>
              <a:rPr lang="en-US" altLang="en-US" dirty="0"/>
              <a:t> 2 </a:t>
            </a:r>
            <a:r>
              <a:rPr lang="en-US" altLang="en-US" dirty="0" err="1"/>
              <a:t>nguồn</a:t>
            </a:r>
            <a:r>
              <a:rPr lang="en-US" altLang="en-US" dirty="0"/>
              <a:t> </a:t>
            </a:r>
            <a:r>
              <a:rPr lang="en-US" altLang="en-US" dirty="0" err="1"/>
              <a:t>có</a:t>
            </a:r>
            <a:r>
              <a:rPr lang="en-US" altLang="en-US" dirty="0"/>
              <a:t> </a:t>
            </a:r>
            <a:r>
              <a:rPr lang="en-US" altLang="en-US" dirty="0" err="1"/>
              <a:t>công</a:t>
            </a:r>
            <a:r>
              <a:rPr lang="en-US" altLang="en-US" dirty="0"/>
              <a:t> </a:t>
            </a:r>
            <a:r>
              <a:rPr lang="en-US" altLang="en-US" dirty="0" err="1"/>
              <a:t>suất</a:t>
            </a:r>
            <a:r>
              <a:rPr lang="en-US" altLang="en-US" dirty="0"/>
              <a:t> </a:t>
            </a:r>
            <a:r>
              <a:rPr lang="en-US" altLang="en-US" dirty="0" err="1"/>
              <a:t>giống</a:t>
            </a:r>
            <a:r>
              <a:rPr lang="en-US" altLang="en-US" dirty="0"/>
              <a:t> </a:t>
            </a:r>
            <a:r>
              <a:rPr lang="en-US" altLang="en-US" dirty="0" err="1"/>
              <a:t>nhau</a:t>
            </a:r>
            <a:r>
              <a:rPr lang="en-US" altLang="en-US" dirty="0"/>
              <a:t> </a:t>
            </a:r>
            <a:r>
              <a:rPr lang="en-US" altLang="en-US" dirty="0" err="1"/>
              <a:t>phát</a:t>
            </a:r>
            <a:r>
              <a:rPr lang="en-US" altLang="en-US" dirty="0"/>
              <a:t> </a:t>
            </a:r>
            <a:r>
              <a:rPr lang="en-US" altLang="en-US" dirty="0" err="1"/>
              <a:t>ra</a:t>
            </a:r>
            <a:r>
              <a:rPr lang="en-US" altLang="en-US" dirty="0"/>
              <a:t> </a:t>
            </a:r>
            <a:r>
              <a:rPr lang="en-US" altLang="en-US" dirty="0" err="1"/>
              <a:t>sóng</a:t>
            </a:r>
            <a:r>
              <a:rPr lang="en-US" altLang="en-US" dirty="0"/>
              <a:t> </a:t>
            </a:r>
            <a:r>
              <a:rPr lang="en-US" altLang="en-US" dirty="0" err="1"/>
              <a:t>cầu</a:t>
            </a:r>
            <a:r>
              <a:rPr lang="en-US" altLang="en-US" dirty="0"/>
              <a:t>. </a:t>
            </a:r>
            <a:r>
              <a:rPr lang="en-US" altLang="en-US" dirty="0" err="1"/>
              <a:t>Biết</a:t>
            </a:r>
            <a:r>
              <a:rPr lang="en-US" altLang="en-US" dirty="0"/>
              <a:t> </a:t>
            </a:r>
            <a:r>
              <a:rPr lang="en-US" altLang="en-US" dirty="0" err="1"/>
              <a:t>tại</a:t>
            </a:r>
            <a:r>
              <a:rPr lang="en-US" altLang="en-US" dirty="0"/>
              <a:t> A </a:t>
            </a:r>
            <a:r>
              <a:rPr lang="en-US" altLang="en-US" dirty="0" err="1"/>
              <a:t>cách</a:t>
            </a:r>
            <a:r>
              <a:rPr lang="en-US" altLang="en-US" dirty="0"/>
              <a:t> </a:t>
            </a:r>
            <a:r>
              <a:rPr lang="en-US" altLang="en-US" dirty="0" err="1"/>
              <a:t>nguồn</a:t>
            </a:r>
            <a:r>
              <a:rPr lang="en-US" altLang="en-US" dirty="0"/>
              <a:t> O </a:t>
            </a:r>
            <a:r>
              <a:rPr lang="en-US" altLang="en-US" dirty="0" err="1"/>
              <a:t>khoảng</a:t>
            </a:r>
            <a:r>
              <a:rPr lang="en-US" altLang="en-US" dirty="0"/>
              <a:t> r </a:t>
            </a:r>
            <a:r>
              <a:rPr lang="en-US" altLang="en-US" dirty="0" err="1"/>
              <a:t>có</a:t>
            </a:r>
            <a:r>
              <a:rPr lang="en-US" altLang="en-US" dirty="0"/>
              <a:t> L</a:t>
            </a:r>
            <a:r>
              <a:rPr lang="en-US" altLang="en-US" baseline="-25000" dirty="0"/>
              <a:t>A</a:t>
            </a:r>
            <a:r>
              <a:rPr lang="en-US" altLang="en-US" dirty="0"/>
              <a:t> = 20dB. </a:t>
            </a:r>
            <a:r>
              <a:rPr lang="en-US" altLang="en-US" dirty="0" err="1"/>
              <a:t>Hỏi</a:t>
            </a:r>
            <a:r>
              <a:rPr lang="en-US" altLang="en-US" dirty="0"/>
              <a:t> </a:t>
            </a:r>
            <a:r>
              <a:rPr lang="en-US" altLang="en-US" dirty="0" err="1"/>
              <a:t>để</a:t>
            </a:r>
            <a:r>
              <a:rPr lang="en-US" altLang="en-US" dirty="0"/>
              <a:t> </a:t>
            </a:r>
            <a:r>
              <a:rPr lang="en-US" altLang="en-US" dirty="0" err="1"/>
              <a:t>tại</a:t>
            </a:r>
            <a:r>
              <a:rPr lang="en-US" altLang="en-US" dirty="0"/>
              <a:t> </a:t>
            </a:r>
            <a:r>
              <a:rPr lang="en-US" altLang="en-US" dirty="0" err="1"/>
              <a:t>trung</a:t>
            </a:r>
            <a:r>
              <a:rPr lang="en-US" altLang="en-US" dirty="0"/>
              <a:t> </a:t>
            </a:r>
            <a:r>
              <a:rPr lang="en-US" altLang="en-US" dirty="0" err="1"/>
              <a:t>điểm</a:t>
            </a:r>
            <a:r>
              <a:rPr lang="en-US" altLang="en-US" dirty="0"/>
              <a:t> M </a:t>
            </a:r>
            <a:r>
              <a:rPr lang="en-US" altLang="en-US" dirty="0" err="1"/>
              <a:t>của</a:t>
            </a:r>
            <a:r>
              <a:rPr lang="en-US" altLang="en-US" dirty="0"/>
              <a:t> OA </a:t>
            </a:r>
            <a:r>
              <a:rPr lang="en-US" altLang="en-US" dirty="0" err="1"/>
              <a:t>có</a:t>
            </a:r>
            <a:r>
              <a:rPr lang="en-US" altLang="en-US" dirty="0"/>
              <a:t> L</a:t>
            </a:r>
            <a:r>
              <a:rPr lang="en-US" altLang="en-US" baseline="-25000" dirty="0"/>
              <a:t>M</a:t>
            </a:r>
            <a:r>
              <a:rPr lang="en-US" altLang="en-US" dirty="0"/>
              <a:t> = 30dB </a:t>
            </a:r>
            <a:r>
              <a:rPr lang="en-US" altLang="en-US" dirty="0" err="1"/>
              <a:t>thì</a:t>
            </a:r>
            <a:r>
              <a:rPr lang="en-US" altLang="en-US" dirty="0"/>
              <a:t> </a:t>
            </a:r>
            <a:r>
              <a:rPr lang="en-US" altLang="en-US" dirty="0" err="1"/>
              <a:t>phải</a:t>
            </a:r>
            <a:r>
              <a:rPr lang="en-US" altLang="en-US" dirty="0"/>
              <a:t> </a:t>
            </a:r>
            <a:r>
              <a:rPr lang="en-US" altLang="en-US" dirty="0" err="1"/>
              <a:t>bổ</a:t>
            </a:r>
            <a:r>
              <a:rPr lang="en-US" altLang="en-US" dirty="0"/>
              <a:t> </a:t>
            </a:r>
            <a:r>
              <a:rPr lang="en-US" altLang="en-US" dirty="0" err="1"/>
              <a:t>xung</a:t>
            </a:r>
            <a:r>
              <a:rPr lang="en-US" altLang="en-US" dirty="0"/>
              <a:t> </a:t>
            </a:r>
            <a:r>
              <a:rPr lang="en-US" altLang="en-US" dirty="0" err="1"/>
              <a:t>thêm</a:t>
            </a:r>
            <a:r>
              <a:rPr lang="en-US" altLang="en-US" dirty="0"/>
              <a:t> </a:t>
            </a:r>
            <a:r>
              <a:rPr lang="en-US" altLang="en-US" dirty="0" err="1"/>
              <a:t>tại</a:t>
            </a:r>
            <a:r>
              <a:rPr lang="en-US" altLang="en-US" dirty="0"/>
              <a:t> O </a:t>
            </a:r>
            <a:r>
              <a:rPr lang="en-US" altLang="en-US" dirty="0" err="1"/>
              <a:t>bao</a:t>
            </a:r>
            <a:r>
              <a:rPr lang="en-US" altLang="en-US" dirty="0"/>
              <a:t> </a:t>
            </a:r>
            <a:r>
              <a:rPr lang="en-US" altLang="en-US" dirty="0" err="1"/>
              <a:t>nhiêu</a:t>
            </a:r>
            <a:r>
              <a:rPr lang="en-US" altLang="en-US" dirty="0"/>
              <a:t> </a:t>
            </a:r>
            <a:r>
              <a:rPr lang="en-US" altLang="en-US" dirty="0" err="1"/>
              <a:t>nguồn</a:t>
            </a:r>
            <a:r>
              <a:rPr lang="en-US" altLang="en-US" dirty="0"/>
              <a:t> </a:t>
            </a:r>
            <a:r>
              <a:rPr lang="en-US" altLang="en-US" dirty="0" err="1"/>
              <a:t>nữa</a:t>
            </a:r>
            <a:r>
              <a:rPr lang="en-US" altLang="en-US" dirty="0"/>
              <a:t>? </a:t>
            </a:r>
          </a:p>
        </p:txBody>
      </p:sp>
      <p:sp>
        <p:nvSpPr>
          <p:cNvPr id="77831" name="Rectangle 7"/>
          <p:cNvSpPr>
            <a:spLocks noChangeArrowheads="1"/>
          </p:cNvSpPr>
          <p:nvPr/>
        </p:nvSpPr>
        <p:spPr bwMode="auto">
          <a:xfrm>
            <a:off x="2667000" y="3429000"/>
            <a:ext cx="1643063"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b="1"/>
              <a:t>ĐS: 10000</a:t>
            </a:r>
          </a:p>
        </p:txBody>
      </p:sp>
      <p:sp>
        <p:nvSpPr>
          <p:cNvPr id="77832" name="Rectangle 8"/>
          <p:cNvSpPr>
            <a:spLocks noChangeArrowheads="1"/>
          </p:cNvSpPr>
          <p:nvPr/>
        </p:nvSpPr>
        <p:spPr bwMode="auto">
          <a:xfrm>
            <a:off x="2819400" y="5562600"/>
            <a:ext cx="1998663"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t>(ĐS 3 nguồn)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linds(horizontal)">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blinds(horizontal)">
                                      <p:cBhvr>
                                        <p:cTn id="12" dur="500"/>
                                        <p:tgtEl>
                                          <p:spTgt spid="778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blinds(horizontal)">
                                      <p:cBhvr>
                                        <p:cTn id="17" dur="500"/>
                                        <p:tgtEl>
                                          <p:spTgt spid="77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7831"/>
                                        </p:tgtEl>
                                        <p:attrNameLst>
                                          <p:attrName>style.visibility</p:attrName>
                                        </p:attrNameLst>
                                      </p:cBhvr>
                                      <p:to>
                                        <p:strVal val="visible"/>
                                      </p:to>
                                    </p:set>
                                    <p:animEffect transition="in" filter="blinds(horizontal)">
                                      <p:cBhvr>
                                        <p:cTn id="22" dur="500"/>
                                        <p:tgtEl>
                                          <p:spTgt spid="778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7830">
                                            <p:txEl>
                                              <p:pRg st="0" end="0"/>
                                            </p:txEl>
                                          </p:spTgt>
                                        </p:tgtEl>
                                        <p:attrNameLst>
                                          <p:attrName>style.visibility</p:attrName>
                                        </p:attrNameLst>
                                      </p:cBhvr>
                                      <p:to>
                                        <p:strVal val="visible"/>
                                      </p:to>
                                    </p:set>
                                    <p:animEffect transition="in" filter="blinds(horizontal)">
                                      <p:cBhvr>
                                        <p:cTn id="27" dur="500"/>
                                        <p:tgtEl>
                                          <p:spTgt spid="7783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7832">
                                            <p:txEl>
                                              <p:pRg st="0" end="0"/>
                                            </p:txEl>
                                          </p:spTgt>
                                        </p:tgtEl>
                                        <p:attrNameLst>
                                          <p:attrName>style.visibility</p:attrName>
                                        </p:attrNameLst>
                                      </p:cBhvr>
                                      <p:to>
                                        <p:strVal val="visible"/>
                                      </p:to>
                                    </p:set>
                                    <p:animEffect transition="in" filter="blinds(horizontal)">
                                      <p:cBhvr>
                                        <p:cTn id="32" dur="500"/>
                                        <p:tgtEl>
                                          <p:spTgt spid="778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9" grpId="0"/>
      <p:bldP spid="778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ounded Rectangle 11"/>
          <p:cNvSpPr>
            <a:spLocks noChangeArrowheads="1"/>
          </p:cNvSpPr>
          <p:nvPr/>
        </p:nvSpPr>
        <p:spPr bwMode="auto">
          <a:xfrm>
            <a:off x="533400" y="228600"/>
            <a:ext cx="8305800" cy="1047750"/>
          </a:xfrm>
          <a:prstGeom prst="roundRect">
            <a:avLst>
              <a:gd name="adj" fmla="val 16667"/>
            </a:avLst>
          </a:prstGeom>
          <a:solidFill>
            <a:srgbClr val="006600"/>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chemeClr val="bg1"/>
                </a:solidFill>
                <a:latin typeface="Times New Roman" panose="02020603050405020304" pitchFamily="18" charset="0"/>
                <a:cs typeface="Times New Roman" panose="02020603050405020304" pitchFamily="18" charset="0"/>
              </a:rPr>
              <a:t> Hoạt động 4. Tìm hiểu về đồ thị dao động âm, âm sắc</a:t>
            </a:r>
            <a:endParaRPr lang="vi-VN" altLang="en-US" sz="2800" b="1">
              <a:solidFill>
                <a:schemeClr val="bg1"/>
              </a:solidFill>
              <a:latin typeface="Times New Roman" panose="02020603050405020304" pitchFamily="18" charset="0"/>
              <a:cs typeface="Times New Roman" panose="02020603050405020304" pitchFamily="18" charset="0"/>
            </a:endParaRPr>
          </a:p>
        </p:txBody>
      </p:sp>
      <p:sp>
        <p:nvSpPr>
          <p:cNvPr id="78851" name="Rectangle 3"/>
          <p:cNvSpPr>
            <a:spLocks noChangeArrowheads="1"/>
          </p:cNvSpPr>
          <p:nvPr/>
        </p:nvSpPr>
        <p:spPr bwMode="auto">
          <a:xfrm>
            <a:off x="4314825" y="5210175"/>
            <a:ext cx="2476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a:r>
              <a:rPr lang="fr-FR" altLang="en-US" sz="1800"/>
              <a:t> </a:t>
            </a:r>
          </a:p>
        </p:txBody>
      </p:sp>
      <p:sp>
        <p:nvSpPr>
          <p:cNvPr id="78852" name="Rounded Rectangle 11"/>
          <p:cNvSpPr>
            <a:spLocks noChangeArrowheads="1"/>
          </p:cNvSpPr>
          <p:nvPr/>
        </p:nvSpPr>
        <p:spPr bwMode="auto">
          <a:xfrm>
            <a:off x="533400" y="1371600"/>
            <a:ext cx="8153400" cy="1047750"/>
          </a:xfrm>
          <a:prstGeom prst="roundRect">
            <a:avLst>
              <a:gd name="adj" fmla="val 16667"/>
            </a:avLst>
          </a:prstGeom>
          <a:solidFill>
            <a:schemeClr val="folHlink"/>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rgbClr val="D60093"/>
                </a:solidFill>
                <a:latin typeface="Times New Roman" panose="02020603050405020304" pitchFamily="18" charset="0"/>
                <a:cs typeface="Times New Roman" panose="02020603050405020304" pitchFamily="18" charset="0"/>
              </a:rPr>
              <a:t>Các nhóm đọc sgk, thảo luận và trả lời các câu hỏi sau</a:t>
            </a:r>
            <a:endParaRPr lang="vi-VN" altLang="en-US" sz="2800" b="1">
              <a:solidFill>
                <a:srgbClr val="D60093"/>
              </a:solidFill>
              <a:latin typeface="Times New Roman" panose="02020603050405020304" pitchFamily="18" charset="0"/>
              <a:cs typeface="Times New Roman" panose="02020603050405020304" pitchFamily="18" charset="0"/>
            </a:endParaRPr>
          </a:p>
        </p:txBody>
      </p:sp>
      <p:sp>
        <p:nvSpPr>
          <p:cNvPr id="78853" name="Rounded Rectangle 11"/>
          <p:cNvSpPr>
            <a:spLocks noChangeArrowheads="1"/>
          </p:cNvSpPr>
          <p:nvPr/>
        </p:nvSpPr>
        <p:spPr bwMode="auto">
          <a:xfrm>
            <a:off x="268288" y="2438400"/>
            <a:ext cx="8713787" cy="2528888"/>
          </a:xfrm>
          <a:prstGeom prst="roundRect">
            <a:avLst>
              <a:gd name="adj" fmla="val 16667"/>
            </a:avLst>
          </a:prstGeom>
          <a:solidFill>
            <a:srgbClr val="D60093"/>
          </a:solidFill>
          <a:ln w="9525" algn="ctr">
            <a:solidFill>
              <a:schemeClr val="bg1"/>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714500" indent="-342900" eaLnBrk="0" hangingPunct="0">
              <a:defRPr>
                <a:solidFill>
                  <a:schemeClr val="tx1"/>
                </a:solidFill>
                <a:latin typeface="Arial" panose="020B0604020202020204" pitchFamily="34" charset="0"/>
                <a:cs typeface="Arial" panose="020B0604020202020204" pitchFamily="34" charset="0"/>
              </a:defRPr>
            </a:lvl4pPr>
            <a:lvl5pPr marL="2171700" indent="-342900" eaLnBrk="0" hangingPunct="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rPr>
              <a:t>1. Thế nào là âm cơ bản, họa âm? </a:t>
            </a:r>
          </a:p>
          <a:p>
            <a:pPr eaLnBrk="1" hangingPunct="1"/>
            <a:r>
              <a:rPr lang="en-US" altLang="en-US">
                <a:solidFill>
                  <a:srgbClr val="FFFFFF"/>
                </a:solidFill>
              </a:rPr>
              <a:t>2. Thế nào là đồ thị dao động âm?</a:t>
            </a:r>
          </a:p>
          <a:p>
            <a:pPr eaLnBrk="1" hangingPunct="1"/>
            <a:r>
              <a:rPr lang="en-US" altLang="en-US">
                <a:solidFill>
                  <a:srgbClr val="FFFFFF"/>
                </a:solidFill>
              </a:rPr>
              <a:t>3. Tại sao ta có thể phân biệt được sự khác nhau giữa các âm có cùng độ cao và cùng độ to, cùng tần số do các dụng cụ khác nhau phát ra?</a:t>
            </a:r>
          </a:p>
          <a:p>
            <a:pPr eaLnBrk="1" hangingPunct="1"/>
            <a:r>
              <a:rPr lang="en-US" altLang="en-US">
                <a:solidFill>
                  <a:srgbClr val="FFFFFF"/>
                </a:solidFill>
              </a:rPr>
              <a:t>4. Đồ thị dao động âm liên quan đến đặc trưng sinh ly nào? </a:t>
            </a:r>
            <a:endParaRPr lang="vi-V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linds(horizontal)">
                                      <p:cBhvr>
                                        <p:cTn id="7" dur="5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2">
                                            <p:bg/>
                                          </p:spTgt>
                                        </p:tgtEl>
                                        <p:attrNameLst>
                                          <p:attrName>style.visibility</p:attrName>
                                        </p:attrNameLst>
                                      </p:cBhvr>
                                      <p:to>
                                        <p:strVal val="visible"/>
                                      </p:to>
                                    </p:set>
                                    <p:animEffect transition="in" filter="blinds(horizontal)">
                                      <p:cBhvr>
                                        <p:cTn id="12" dur="500"/>
                                        <p:tgtEl>
                                          <p:spTgt spid="78852">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852">
                                            <p:txEl>
                                              <p:pRg st="0" end="0"/>
                                            </p:txEl>
                                          </p:spTgt>
                                        </p:tgtEl>
                                        <p:attrNameLst>
                                          <p:attrName>style.visibility</p:attrName>
                                        </p:attrNameLst>
                                      </p:cBhvr>
                                      <p:to>
                                        <p:strVal val="visible"/>
                                      </p:to>
                                    </p:set>
                                    <p:animEffect transition="in" filter="blinds(horizontal)">
                                      <p:cBhvr>
                                        <p:cTn id="15" dur="500"/>
                                        <p:tgtEl>
                                          <p:spTgt spid="7885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8853">
                                            <p:bg/>
                                          </p:spTgt>
                                        </p:tgtEl>
                                        <p:attrNameLst>
                                          <p:attrName>style.visibility</p:attrName>
                                        </p:attrNameLst>
                                      </p:cBhvr>
                                      <p:to>
                                        <p:strVal val="visible"/>
                                      </p:to>
                                    </p:set>
                                    <p:animEffect transition="in" filter="blinds(horizontal)">
                                      <p:cBhvr>
                                        <p:cTn id="20" dur="500"/>
                                        <p:tgtEl>
                                          <p:spTgt spid="78853">
                                            <p:bg/>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8853">
                                            <p:txEl>
                                              <p:pRg st="0" end="0"/>
                                            </p:txEl>
                                          </p:spTgt>
                                        </p:tgtEl>
                                        <p:attrNameLst>
                                          <p:attrName>style.visibility</p:attrName>
                                        </p:attrNameLst>
                                      </p:cBhvr>
                                      <p:to>
                                        <p:strVal val="visible"/>
                                      </p:to>
                                    </p:set>
                                    <p:animEffect transition="in" filter="blinds(horizontal)">
                                      <p:cBhvr>
                                        <p:cTn id="23" dur="500"/>
                                        <p:tgtEl>
                                          <p:spTgt spid="78853">
                                            <p:txEl>
                                              <p:pRg st="0" end="0"/>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8853">
                                            <p:txEl>
                                              <p:pRg st="1" end="1"/>
                                            </p:txEl>
                                          </p:spTgt>
                                        </p:tgtEl>
                                        <p:attrNameLst>
                                          <p:attrName>style.visibility</p:attrName>
                                        </p:attrNameLst>
                                      </p:cBhvr>
                                      <p:to>
                                        <p:strVal val="visible"/>
                                      </p:to>
                                    </p:set>
                                    <p:animEffect transition="in" filter="blinds(horizontal)">
                                      <p:cBhvr>
                                        <p:cTn id="26" dur="500"/>
                                        <p:tgtEl>
                                          <p:spTgt spid="78853">
                                            <p:txEl>
                                              <p:pRg st="1" end="1"/>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8853">
                                            <p:txEl>
                                              <p:pRg st="2" end="2"/>
                                            </p:txEl>
                                          </p:spTgt>
                                        </p:tgtEl>
                                        <p:attrNameLst>
                                          <p:attrName>style.visibility</p:attrName>
                                        </p:attrNameLst>
                                      </p:cBhvr>
                                      <p:to>
                                        <p:strVal val="visible"/>
                                      </p:to>
                                    </p:set>
                                    <p:animEffect transition="in" filter="blinds(horizontal)">
                                      <p:cBhvr>
                                        <p:cTn id="29" dur="500"/>
                                        <p:tgtEl>
                                          <p:spTgt spid="78853">
                                            <p:txEl>
                                              <p:pRg st="2" end="2"/>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8853">
                                            <p:txEl>
                                              <p:pRg st="3" end="3"/>
                                            </p:txEl>
                                          </p:spTgt>
                                        </p:tgtEl>
                                        <p:attrNameLst>
                                          <p:attrName>style.visibility</p:attrName>
                                        </p:attrNameLst>
                                      </p:cBhvr>
                                      <p:to>
                                        <p:strVal val="visible"/>
                                      </p:to>
                                    </p:set>
                                    <p:animEffect transition="in" filter="blinds(horizontal)">
                                      <p:cBhvr>
                                        <p:cTn id="32" dur="500"/>
                                        <p:tgtEl>
                                          <p:spTgt spid="788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78852" grpId="0" build="allAtOnce" animBg="1"/>
      <p:bldP spid="78853"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ChangeArrowheads="1"/>
          </p:cNvSpPr>
          <p:nvPr/>
        </p:nvSpPr>
        <p:spPr bwMode="auto">
          <a:xfrm>
            <a:off x="533400" y="609600"/>
            <a:ext cx="8305800" cy="41084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altLang="en-US" b="1"/>
              <a:t>IV. Đồ thị dao động âm</a:t>
            </a:r>
            <a:r>
              <a:rPr lang="en-US" altLang="en-US"/>
              <a:t> - </a:t>
            </a:r>
            <a:r>
              <a:rPr lang="en-US" altLang="en-US" b="1"/>
              <a:t>âm sắc.  </a:t>
            </a:r>
            <a:endParaRPr lang="en-US" altLang="en-US"/>
          </a:p>
          <a:p>
            <a:r>
              <a:rPr lang="en-US" altLang="en-US"/>
              <a:t>  + Đồ thị dao động âm:</a:t>
            </a:r>
          </a:p>
          <a:p>
            <a:r>
              <a:rPr lang="en-US" altLang="en-US"/>
              <a:t>          Âm cơ bản: Là những âm tần số nhỏ nhất mà nhạc cụ phát ra</a:t>
            </a:r>
          </a:p>
          <a:p>
            <a:r>
              <a:rPr lang="en-US" altLang="en-US"/>
              <a:t>          Họa âm: Là những âm có tần số bằng một số nguyên lần tần số âm cơ bản ( k&gt;1) </a:t>
            </a:r>
          </a:p>
          <a:p>
            <a:r>
              <a:rPr lang="en-US" altLang="en-US"/>
              <a:t>           Tổng hợp đồ thị dao động của tất cả các họa âm trong một nốt nhạc âm  được đồ thị dao động âm.</a:t>
            </a:r>
          </a:p>
          <a:p>
            <a:r>
              <a:rPr lang="en-US" altLang="en-US"/>
              <a:t>      + Âm sắc: Là một đặc trưng sinh lí của âm, giúp ta phân biệt âm do các nguồn khác nhau phát ra. Âm sắc có mối liên hệ mật thiết với đồ thị dao động âm.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a:spLocks noChangeArrowheads="1"/>
          </p:cNvSpPr>
          <p:nvPr/>
        </p:nvSpPr>
        <p:spPr bwMode="auto">
          <a:xfrm>
            <a:off x="304800" y="128588"/>
            <a:ext cx="8685213" cy="709612"/>
          </a:xfrm>
          <a:prstGeom prst="roundRect">
            <a:avLst>
              <a:gd name="adj" fmla="val 16667"/>
            </a:avLst>
          </a:prstGeom>
          <a:solidFill>
            <a:srgbClr val="A50021"/>
          </a:solidFill>
          <a:ln w="9525" algn="ctr">
            <a:solidFill>
              <a:schemeClr val="tx1"/>
            </a:solidFill>
            <a:round/>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Chuyên</a:t>
            </a:r>
            <a:r>
              <a:rPr lang="en-US" altLang="en-US" sz="36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đề</a:t>
            </a:r>
            <a:r>
              <a:rPr lang="en-US" altLang="en-US" sz="36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SÓNG ÂM </a:t>
            </a:r>
            <a:endParaRPr lang="vi-VN" altLang="en-US" sz="3600" dirty="0">
              <a:solidFill>
                <a:schemeClr val="bg1"/>
              </a:solidFill>
              <a:effectLst>
                <a:outerShdw blurRad="38100" dist="38100" dir="2700000" algn="tl">
                  <a:srgbClr val="000000"/>
                </a:outerShdw>
              </a:effectLst>
            </a:endParaRPr>
          </a:p>
        </p:txBody>
      </p:sp>
      <p:sp>
        <p:nvSpPr>
          <p:cNvPr id="7171" name="Rounded Rectangle 10"/>
          <p:cNvSpPr>
            <a:spLocks noChangeArrowheads="1"/>
          </p:cNvSpPr>
          <p:nvPr/>
        </p:nvSpPr>
        <p:spPr bwMode="auto">
          <a:xfrm>
            <a:off x="533400" y="5410200"/>
            <a:ext cx="1905000" cy="574675"/>
          </a:xfrm>
          <a:prstGeom prst="roundRect">
            <a:avLst>
              <a:gd name="adj" fmla="val 16667"/>
            </a:avLst>
          </a:prstGeom>
          <a:solidFill>
            <a:srgbClr val="CC0066"/>
          </a:solidFill>
          <a:ln w="9525" algn="ctr">
            <a:solidFill>
              <a:schemeClr val="tx1"/>
            </a:solidFill>
            <a:round/>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bg1"/>
                </a:solidFill>
                <a:latin typeface="Times New Roman" panose="02020603050405020304" pitchFamily="18" charset="0"/>
                <a:cs typeface="Times New Roman" panose="02020603050405020304" pitchFamily="18" charset="0"/>
              </a:rPr>
              <a:t>Khởi động</a:t>
            </a:r>
            <a:endParaRPr lang="vi-VN" altLang="en-US" sz="2800" b="1">
              <a:solidFill>
                <a:schemeClr val="bg1"/>
              </a:solidFill>
              <a:latin typeface="Times New Roman" panose="02020603050405020304" pitchFamily="18" charset="0"/>
              <a:cs typeface="Times New Roman" panose="02020603050405020304" pitchFamily="18" charset="0"/>
            </a:endParaRPr>
          </a:p>
        </p:txBody>
      </p:sp>
      <p:pic>
        <p:nvPicPr>
          <p:cNvPr id="7176" name="Picture 2" descr="tiengon4611_8c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14400"/>
            <a:ext cx="411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131112hinh-anh-de-thuong-cau-be-nghe-nhac-dang-y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4419600"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9"/>
          <p:cNvSpPr txBox="1">
            <a:spLocks noChangeArrowheads="1"/>
          </p:cNvSpPr>
          <p:nvPr/>
        </p:nvSpPr>
        <p:spPr bwMode="auto">
          <a:xfrm>
            <a:off x="2590800" y="228600"/>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rPr>
              <a:t>Đồ thị dao động âm</a:t>
            </a:r>
          </a:p>
        </p:txBody>
      </p:sp>
      <p:grpSp>
        <p:nvGrpSpPr>
          <p:cNvPr id="20483" name="Group 35"/>
          <p:cNvGrpSpPr>
            <a:grpSpLocks/>
          </p:cNvGrpSpPr>
          <p:nvPr/>
        </p:nvGrpSpPr>
        <p:grpSpPr bwMode="auto">
          <a:xfrm>
            <a:off x="381000" y="762000"/>
            <a:ext cx="8763000" cy="5876925"/>
            <a:chOff x="2394465" y="1534010"/>
            <a:chExt cx="5739027" cy="5104915"/>
          </a:xfrm>
        </p:grpSpPr>
        <p:sp>
          <p:nvSpPr>
            <p:cNvPr id="20485" name="Text Box 53"/>
            <p:cNvSpPr txBox="1">
              <a:spLocks noChangeArrowheads="1"/>
            </p:cNvSpPr>
            <p:nvPr/>
          </p:nvSpPr>
          <p:spPr bwMode="auto">
            <a:xfrm>
              <a:off x="6776995" y="3585904"/>
              <a:ext cx="1066800" cy="4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Sáo</a:t>
              </a:r>
              <a:r>
                <a:rPr lang="en-US" altLang="en-US">
                  <a:solidFill>
                    <a:srgbClr val="009900"/>
                  </a:solidFill>
                </a:rPr>
                <a:t>      </a:t>
              </a:r>
            </a:p>
          </p:txBody>
        </p:sp>
        <p:sp>
          <p:nvSpPr>
            <p:cNvPr id="20486" name="Text Box 54"/>
            <p:cNvSpPr txBox="1">
              <a:spLocks noChangeArrowheads="1"/>
            </p:cNvSpPr>
            <p:nvPr/>
          </p:nvSpPr>
          <p:spPr bwMode="auto">
            <a:xfrm>
              <a:off x="6776995" y="5306848"/>
              <a:ext cx="1066800" cy="4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Kèn</a:t>
              </a:r>
            </a:p>
          </p:txBody>
        </p:sp>
        <p:sp>
          <p:nvSpPr>
            <p:cNvPr id="20487" name="Text Box 60"/>
            <p:cNvSpPr txBox="1">
              <a:spLocks noChangeArrowheads="1"/>
            </p:cNvSpPr>
            <p:nvPr/>
          </p:nvSpPr>
          <p:spPr bwMode="auto">
            <a:xfrm>
              <a:off x="6609492" y="1997341"/>
              <a:ext cx="1524000" cy="4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Âm thoa</a:t>
              </a:r>
              <a:r>
                <a:rPr lang="en-US" altLang="en-US" sz="2800"/>
                <a:t>      </a:t>
              </a:r>
            </a:p>
          </p:txBody>
        </p:sp>
        <p:sp>
          <p:nvSpPr>
            <p:cNvPr id="20488" name="Text Box 67"/>
            <p:cNvSpPr txBox="1">
              <a:spLocks noChangeArrowheads="1"/>
            </p:cNvSpPr>
            <p:nvPr/>
          </p:nvSpPr>
          <p:spPr bwMode="auto">
            <a:xfrm>
              <a:off x="7315200" y="2667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b="1"/>
                <a:t>t</a:t>
              </a:r>
            </a:p>
          </p:txBody>
        </p:sp>
        <p:grpSp>
          <p:nvGrpSpPr>
            <p:cNvPr id="20489" name="Group 35"/>
            <p:cNvGrpSpPr>
              <a:grpSpLocks/>
            </p:cNvGrpSpPr>
            <p:nvPr/>
          </p:nvGrpSpPr>
          <p:grpSpPr bwMode="auto">
            <a:xfrm>
              <a:off x="2667000" y="1676400"/>
              <a:ext cx="5029200" cy="1600200"/>
              <a:chOff x="672" y="2448"/>
              <a:chExt cx="3744" cy="1392"/>
            </a:xfrm>
          </p:grpSpPr>
          <p:sp>
            <p:nvSpPr>
              <p:cNvPr id="20507" name="Line 36"/>
              <p:cNvSpPr>
                <a:spLocks noChangeShapeType="1"/>
              </p:cNvSpPr>
              <p:nvPr/>
            </p:nvSpPr>
            <p:spPr bwMode="auto">
              <a:xfrm>
                <a:off x="672" y="3216"/>
                <a:ext cx="374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8" name="Line 37"/>
              <p:cNvSpPr>
                <a:spLocks noChangeShapeType="1"/>
              </p:cNvSpPr>
              <p:nvPr/>
            </p:nvSpPr>
            <p:spPr bwMode="auto">
              <a:xfrm flipV="1">
                <a:off x="672" y="2448"/>
                <a:ext cx="0" cy="13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490" name="Text Box 64"/>
            <p:cNvSpPr txBox="1">
              <a:spLocks noChangeArrowheads="1"/>
            </p:cNvSpPr>
            <p:nvPr/>
          </p:nvSpPr>
          <p:spPr bwMode="auto">
            <a:xfrm>
              <a:off x="2394465" y="1534010"/>
              <a:ext cx="457200" cy="4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x</a:t>
              </a:r>
            </a:p>
          </p:txBody>
        </p:sp>
        <p:sp>
          <p:nvSpPr>
            <p:cNvPr id="20491" name="Text Box 65"/>
            <p:cNvSpPr txBox="1">
              <a:spLocks noChangeArrowheads="1"/>
            </p:cNvSpPr>
            <p:nvPr/>
          </p:nvSpPr>
          <p:spPr bwMode="auto">
            <a:xfrm>
              <a:off x="2394465" y="3122574"/>
              <a:ext cx="457200" cy="4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x</a:t>
              </a:r>
            </a:p>
          </p:txBody>
        </p:sp>
        <p:grpSp>
          <p:nvGrpSpPr>
            <p:cNvPr id="20492" name="Group 32"/>
            <p:cNvGrpSpPr>
              <a:grpSpLocks/>
            </p:cNvGrpSpPr>
            <p:nvPr/>
          </p:nvGrpSpPr>
          <p:grpSpPr bwMode="auto">
            <a:xfrm>
              <a:off x="2667000" y="1654175"/>
              <a:ext cx="4876800" cy="4984750"/>
              <a:chOff x="2667000" y="1654175"/>
              <a:chExt cx="4876800" cy="4984750"/>
            </a:xfrm>
          </p:grpSpPr>
          <p:grpSp>
            <p:nvGrpSpPr>
              <p:cNvPr id="20493" name="Group 32"/>
              <p:cNvGrpSpPr>
                <a:grpSpLocks/>
              </p:cNvGrpSpPr>
              <p:nvPr/>
            </p:nvGrpSpPr>
            <p:grpSpPr bwMode="auto">
              <a:xfrm>
                <a:off x="2667000" y="3276600"/>
                <a:ext cx="4800600" cy="1600200"/>
                <a:chOff x="672" y="2448"/>
                <a:chExt cx="3744" cy="1392"/>
              </a:xfrm>
            </p:grpSpPr>
            <p:sp>
              <p:nvSpPr>
                <p:cNvPr id="20505" name="Line 33"/>
                <p:cNvSpPr>
                  <a:spLocks noChangeShapeType="1"/>
                </p:cNvSpPr>
                <p:nvPr/>
              </p:nvSpPr>
              <p:spPr bwMode="auto">
                <a:xfrm>
                  <a:off x="672" y="3216"/>
                  <a:ext cx="374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6" name="Line 34"/>
                <p:cNvSpPr>
                  <a:spLocks noChangeShapeType="1"/>
                </p:cNvSpPr>
                <p:nvPr/>
              </p:nvSpPr>
              <p:spPr bwMode="auto">
                <a:xfrm flipV="1">
                  <a:off x="672" y="2448"/>
                  <a:ext cx="0" cy="13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494" name="Line 38"/>
              <p:cNvSpPr>
                <a:spLocks noChangeShapeType="1"/>
              </p:cNvSpPr>
              <p:nvPr/>
            </p:nvSpPr>
            <p:spPr bwMode="auto">
              <a:xfrm>
                <a:off x="4800600" y="1685925"/>
                <a:ext cx="0" cy="4953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39"/>
              <p:cNvSpPr>
                <a:spLocks noChangeShapeType="1"/>
              </p:cNvSpPr>
              <p:nvPr/>
            </p:nvSpPr>
            <p:spPr bwMode="auto">
              <a:xfrm>
                <a:off x="3810000" y="1657350"/>
                <a:ext cx="0" cy="49530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496" name="Group 40"/>
              <p:cNvGrpSpPr>
                <a:grpSpLocks/>
              </p:cNvGrpSpPr>
              <p:nvPr/>
            </p:nvGrpSpPr>
            <p:grpSpPr bwMode="auto">
              <a:xfrm>
                <a:off x="2667000" y="4800600"/>
                <a:ext cx="4876800" cy="1746250"/>
                <a:chOff x="672" y="3128"/>
                <a:chExt cx="3744" cy="1100"/>
              </a:xfrm>
            </p:grpSpPr>
            <p:sp>
              <p:nvSpPr>
                <p:cNvPr id="20503" name="Line 41"/>
                <p:cNvSpPr>
                  <a:spLocks noChangeShapeType="1"/>
                </p:cNvSpPr>
                <p:nvPr/>
              </p:nvSpPr>
              <p:spPr bwMode="auto">
                <a:xfrm flipV="1">
                  <a:off x="672" y="3128"/>
                  <a:ext cx="1" cy="1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4" name="Line 42"/>
                <p:cNvSpPr>
                  <a:spLocks noChangeShapeType="1"/>
                </p:cNvSpPr>
                <p:nvPr/>
              </p:nvSpPr>
              <p:spPr bwMode="auto">
                <a:xfrm>
                  <a:off x="672" y="3735"/>
                  <a:ext cx="3744"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497" name="Line 55"/>
              <p:cNvSpPr>
                <a:spLocks noChangeShapeType="1"/>
              </p:cNvSpPr>
              <p:nvPr/>
            </p:nvSpPr>
            <p:spPr bwMode="auto">
              <a:xfrm>
                <a:off x="5715000" y="1654175"/>
                <a:ext cx="0" cy="4953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20498" name="Picture 56" descr="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351213"/>
                <a:ext cx="3059113"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57" descr="am t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828800"/>
                <a:ext cx="2963863"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58" descr="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876800"/>
                <a:ext cx="302736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Text Box 68"/>
              <p:cNvSpPr txBox="1">
                <a:spLocks noChangeArrowheads="1"/>
              </p:cNvSpPr>
              <p:nvPr/>
            </p:nvSpPr>
            <p:spPr bwMode="auto">
              <a:xfrm>
                <a:off x="7086600" y="41148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b="1"/>
                  <a:t>t</a:t>
                </a:r>
              </a:p>
            </p:txBody>
          </p:sp>
          <p:sp>
            <p:nvSpPr>
              <p:cNvPr id="20502" name="Text Box 69"/>
              <p:cNvSpPr txBox="1">
                <a:spLocks noChangeArrowheads="1"/>
              </p:cNvSpPr>
              <p:nvPr/>
            </p:nvSpPr>
            <p:spPr bwMode="auto">
              <a:xfrm>
                <a:off x="7086600" y="5867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b="1"/>
                  <a:t>t</a:t>
                </a:r>
              </a:p>
            </p:txBody>
          </p:sp>
        </p:grpSp>
      </p:grpSp>
      <p:sp>
        <p:nvSpPr>
          <p:cNvPr id="20484" name="Text Box 64"/>
          <p:cNvSpPr txBox="1">
            <a:spLocks noChangeArrowheads="1"/>
          </p:cNvSpPr>
          <p:nvPr/>
        </p:nvSpPr>
        <p:spPr bwMode="auto">
          <a:xfrm>
            <a:off x="381000" y="4343400"/>
            <a:ext cx="698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a:spLocks noChangeArrowheads="1"/>
          </p:cNvSpPr>
          <p:nvPr/>
        </p:nvSpPr>
        <p:spPr bwMode="auto">
          <a:xfrm>
            <a:off x="1295400" y="152400"/>
            <a:ext cx="7086600" cy="579438"/>
          </a:xfrm>
          <a:prstGeom prst="roundRect">
            <a:avLst>
              <a:gd name="adj" fmla="val 16667"/>
            </a:avLst>
          </a:prstGeom>
          <a:solidFill>
            <a:srgbClr val="A50021"/>
          </a:solidFill>
          <a:ln w="9525" algn="ctr">
            <a:solidFill>
              <a:schemeClr val="tx1"/>
            </a:solidFill>
            <a:round/>
            <a:headEnd/>
            <a:tailEnd/>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BÀI 17:  SÓNG ÂM. NGUỒN NHẠC ÂM </a:t>
            </a:r>
            <a:endParaRPr lang="vi-VN" sz="2800" dirty="0">
              <a:solidFill>
                <a:schemeClr val="bg1"/>
              </a:solidFill>
              <a:effectLst>
                <a:outerShdw blurRad="38100" dist="38100" dir="2700000" algn="tl">
                  <a:srgbClr val="000000">
                    <a:alpha val="43137"/>
                  </a:srgbClr>
                </a:outerShdw>
              </a:effectLst>
              <a:cs typeface="+mn-cs"/>
            </a:endParaRPr>
          </a:p>
        </p:txBody>
      </p:sp>
      <p:sp>
        <p:nvSpPr>
          <p:cNvPr id="21507" name="Rectangle 3"/>
          <p:cNvSpPr>
            <a:spLocks noChangeArrowheads="1"/>
          </p:cNvSpPr>
          <p:nvPr/>
        </p:nvSpPr>
        <p:spPr bwMode="auto">
          <a:xfrm>
            <a:off x="533400" y="29718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latin typeface="Times New Roman" panose="02020603050405020304" pitchFamily="18" charset="0"/>
              <a:cs typeface="Times New Roman" panose="02020603050405020304" pitchFamily="18" charset="0"/>
            </a:endParaRPr>
          </a:p>
          <a:p>
            <a:pPr eaLnBrk="1" hangingPunct="1"/>
            <a:r>
              <a:rPr lang="en-US" altLang="en-US" sz="2800">
                <a:latin typeface="Times New Roman" panose="02020603050405020304" pitchFamily="18" charset="0"/>
                <a:cs typeface="Times New Roman" panose="02020603050405020304" pitchFamily="18" charset="0"/>
              </a:rPr>
              <a:t> </a:t>
            </a:r>
          </a:p>
        </p:txBody>
      </p:sp>
      <p:sp>
        <p:nvSpPr>
          <p:cNvPr id="70" name="Rectangle 69"/>
          <p:cNvSpPr/>
          <p:nvPr/>
        </p:nvSpPr>
        <p:spPr>
          <a:xfrm>
            <a:off x="1600200" y="914400"/>
            <a:ext cx="6172200" cy="584200"/>
          </a:xfrm>
          <a:prstGeom prst="rect">
            <a:avLst/>
          </a:prstGeom>
          <a:solidFill>
            <a:srgbClr val="CCECFF"/>
          </a:solidFill>
        </p:spPr>
        <p:txBody>
          <a:bodyPr>
            <a:spAutoFit/>
          </a:bodyPr>
          <a:lstStyle/>
          <a:p>
            <a:pPr>
              <a:defRPr/>
            </a:pP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II.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đặc</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trưng</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vật</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lý</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âm</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9" name="Rectangle 3"/>
          <p:cNvSpPr>
            <a:spLocks noChangeArrowheads="1"/>
          </p:cNvSpPr>
          <p:nvPr/>
        </p:nvSpPr>
        <p:spPr bwMode="auto">
          <a:xfrm>
            <a:off x="1219200" y="1600200"/>
            <a:ext cx="4038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9388"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ingdings" panose="05000000000000000000" pitchFamily="2" charset="2"/>
              <a:buNone/>
            </a:pPr>
            <a:r>
              <a:rPr lang="en-US" altLang="en-US" sz="2800" b="1">
                <a:solidFill>
                  <a:srgbClr val="0000FF"/>
                </a:solidFill>
                <a:latin typeface="Times New Roman" panose="02020603050405020304" pitchFamily="18" charset="0"/>
                <a:cs typeface="Times New Roman" panose="02020603050405020304" pitchFamily="18" charset="0"/>
              </a:rPr>
              <a:t>2. Đồ</a:t>
            </a:r>
            <a:r>
              <a:rPr lang="vi-VN" altLang="en-US" sz="2800" b="1">
                <a:solidFill>
                  <a:srgbClr val="0000FF"/>
                </a:solidFill>
                <a:latin typeface="Times New Roman" panose="02020603050405020304" pitchFamily="18" charset="0"/>
                <a:cs typeface="Times New Roman" panose="02020603050405020304" pitchFamily="18" charset="0"/>
              </a:rPr>
              <a:t> thị dao động âm</a:t>
            </a:r>
            <a:endParaRPr lang="en-US" altLang="en-US" sz="2800">
              <a:latin typeface="Times New Roman" panose="02020603050405020304" pitchFamily="18" charset="0"/>
              <a:cs typeface="Times New Roman" panose="02020603050405020304" pitchFamily="18" charset="0"/>
            </a:endParaRPr>
          </a:p>
        </p:txBody>
      </p:sp>
      <p:grpSp>
        <p:nvGrpSpPr>
          <p:cNvPr id="21510" name="Group 74"/>
          <p:cNvGrpSpPr>
            <a:grpSpLocks/>
          </p:cNvGrpSpPr>
          <p:nvPr/>
        </p:nvGrpSpPr>
        <p:grpSpPr bwMode="auto">
          <a:xfrm>
            <a:off x="381000" y="2438400"/>
            <a:ext cx="8382000" cy="3962400"/>
            <a:chOff x="228" y="864"/>
            <a:chExt cx="4394" cy="2928"/>
          </a:xfrm>
        </p:grpSpPr>
        <p:grpSp>
          <p:nvGrpSpPr>
            <p:cNvPr id="21514" name="Group 36"/>
            <p:cNvGrpSpPr>
              <a:grpSpLocks noChangeAspect="1"/>
            </p:cNvGrpSpPr>
            <p:nvPr/>
          </p:nvGrpSpPr>
          <p:grpSpPr bwMode="auto">
            <a:xfrm>
              <a:off x="240" y="1584"/>
              <a:ext cx="4381" cy="1596"/>
              <a:chOff x="240" y="1584"/>
              <a:chExt cx="4381" cy="1596"/>
            </a:xfrm>
          </p:grpSpPr>
          <p:grpSp>
            <p:nvGrpSpPr>
              <p:cNvPr id="21543" name="Group 37"/>
              <p:cNvGrpSpPr>
                <a:grpSpLocks noChangeAspect="1"/>
              </p:cNvGrpSpPr>
              <p:nvPr/>
            </p:nvGrpSpPr>
            <p:grpSpPr bwMode="auto">
              <a:xfrm>
                <a:off x="240" y="1584"/>
                <a:ext cx="2199" cy="1596"/>
                <a:chOff x="240" y="1584"/>
                <a:chExt cx="2199" cy="1596"/>
              </a:xfrm>
            </p:grpSpPr>
            <p:sp>
              <p:nvSpPr>
                <p:cNvPr id="21547" name="Arc 38"/>
                <p:cNvSpPr>
                  <a:spLocks noChangeAspect="1"/>
                </p:cNvSpPr>
                <p:nvPr/>
              </p:nvSpPr>
              <p:spPr bwMode="auto">
                <a:xfrm>
                  <a:off x="240" y="1584"/>
                  <a:ext cx="1095" cy="93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cap="rnd">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48" name="Arc 39"/>
                <p:cNvSpPr>
                  <a:spLocks noChangeAspect="1"/>
                </p:cNvSpPr>
                <p:nvPr/>
              </p:nvSpPr>
              <p:spPr bwMode="auto">
                <a:xfrm rot="10665836">
                  <a:off x="1344" y="2256"/>
                  <a:ext cx="1095" cy="924"/>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cap="rnd">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grpSp>
          <p:grpSp>
            <p:nvGrpSpPr>
              <p:cNvPr id="21544" name="Group 40"/>
              <p:cNvGrpSpPr>
                <a:grpSpLocks noChangeAspect="1"/>
              </p:cNvGrpSpPr>
              <p:nvPr/>
            </p:nvGrpSpPr>
            <p:grpSpPr bwMode="auto">
              <a:xfrm>
                <a:off x="2422" y="1584"/>
                <a:ext cx="2199" cy="1596"/>
                <a:chOff x="2422" y="1584"/>
                <a:chExt cx="2199" cy="1596"/>
              </a:xfrm>
            </p:grpSpPr>
            <p:sp>
              <p:nvSpPr>
                <p:cNvPr id="21545" name="Arc 41"/>
                <p:cNvSpPr>
                  <a:spLocks noChangeAspect="1"/>
                </p:cNvSpPr>
                <p:nvPr/>
              </p:nvSpPr>
              <p:spPr bwMode="auto">
                <a:xfrm>
                  <a:off x="2422" y="1584"/>
                  <a:ext cx="1095" cy="93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cap="rnd">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46" name="Arc 42"/>
                <p:cNvSpPr>
                  <a:spLocks noChangeAspect="1"/>
                </p:cNvSpPr>
                <p:nvPr/>
              </p:nvSpPr>
              <p:spPr bwMode="auto">
                <a:xfrm rot="10665836">
                  <a:off x="3526" y="2256"/>
                  <a:ext cx="1095" cy="924"/>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cap="rnd">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grpSp>
        </p:grpSp>
        <p:grpSp>
          <p:nvGrpSpPr>
            <p:cNvPr id="21515" name="Group 43"/>
            <p:cNvGrpSpPr>
              <a:grpSpLocks noChangeAspect="1"/>
            </p:cNvGrpSpPr>
            <p:nvPr/>
          </p:nvGrpSpPr>
          <p:grpSpPr bwMode="auto">
            <a:xfrm>
              <a:off x="261" y="1967"/>
              <a:ext cx="4281" cy="840"/>
              <a:chOff x="279" y="1967"/>
              <a:chExt cx="4281" cy="840"/>
            </a:xfrm>
          </p:grpSpPr>
          <p:grpSp>
            <p:nvGrpSpPr>
              <p:cNvPr id="21531" name="Group 44"/>
              <p:cNvGrpSpPr>
                <a:grpSpLocks noChangeAspect="1"/>
              </p:cNvGrpSpPr>
              <p:nvPr/>
            </p:nvGrpSpPr>
            <p:grpSpPr bwMode="auto">
              <a:xfrm>
                <a:off x="279" y="1967"/>
                <a:ext cx="1056" cy="779"/>
                <a:chOff x="240" y="1584"/>
                <a:chExt cx="2199" cy="1596"/>
              </a:xfrm>
            </p:grpSpPr>
            <p:sp>
              <p:nvSpPr>
                <p:cNvPr id="21541" name="Arc 45"/>
                <p:cNvSpPr>
                  <a:spLocks noChangeAspect="1"/>
                </p:cNvSpPr>
                <p:nvPr/>
              </p:nvSpPr>
              <p:spPr bwMode="auto">
                <a:xfrm>
                  <a:off x="240" y="1584"/>
                  <a:ext cx="1095" cy="93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42" name="Arc 46"/>
                <p:cNvSpPr>
                  <a:spLocks noChangeAspect="1"/>
                </p:cNvSpPr>
                <p:nvPr/>
              </p:nvSpPr>
              <p:spPr bwMode="auto">
                <a:xfrm rot="10665836">
                  <a:off x="1344" y="2256"/>
                  <a:ext cx="1095" cy="924"/>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grpSp>
          <p:grpSp>
            <p:nvGrpSpPr>
              <p:cNvPr id="21532" name="Group 47"/>
              <p:cNvGrpSpPr>
                <a:grpSpLocks noChangeAspect="1"/>
              </p:cNvGrpSpPr>
              <p:nvPr/>
            </p:nvGrpSpPr>
            <p:grpSpPr bwMode="auto">
              <a:xfrm>
                <a:off x="1357" y="1980"/>
                <a:ext cx="1056" cy="779"/>
                <a:chOff x="240" y="1584"/>
                <a:chExt cx="2199" cy="1596"/>
              </a:xfrm>
            </p:grpSpPr>
            <p:sp>
              <p:nvSpPr>
                <p:cNvPr id="21539" name="Arc 48"/>
                <p:cNvSpPr>
                  <a:spLocks noChangeAspect="1"/>
                </p:cNvSpPr>
                <p:nvPr/>
              </p:nvSpPr>
              <p:spPr bwMode="auto">
                <a:xfrm>
                  <a:off x="240" y="1584"/>
                  <a:ext cx="1095" cy="93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40" name="Arc 49"/>
                <p:cNvSpPr>
                  <a:spLocks noChangeAspect="1"/>
                </p:cNvSpPr>
                <p:nvPr/>
              </p:nvSpPr>
              <p:spPr bwMode="auto">
                <a:xfrm rot="10665836">
                  <a:off x="1344" y="2256"/>
                  <a:ext cx="1095" cy="924"/>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grpSp>
          <p:grpSp>
            <p:nvGrpSpPr>
              <p:cNvPr id="21533" name="Group 50"/>
              <p:cNvGrpSpPr>
                <a:grpSpLocks noChangeAspect="1"/>
              </p:cNvGrpSpPr>
              <p:nvPr/>
            </p:nvGrpSpPr>
            <p:grpSpPr bwMode="auto">
              <a:xfrm>
                <a:off x="2435" y="2015"/>
                <a:ext cx="1056" cy="779"/>
                <a:chOff x="240" y="1584"/>
                <a:chExt cx="2199" cy="1596"/>
              </a:xfrm>
            </p:grpSpPr>
            <p:sp>
              <p:nvSpPr>
                <p:cNvPr id="21537" name="Arc 51"/>
                <p:cNvSpPr>
                  <a:spLocks noChangeAspect="1"/>
                </p:cNvSpPr>
                <p:nvPr/>
              </p:nvSpPr>
              <p:spPr bwMode="auto">
                <a:xfrm>
                  <a:off x="240" y="1584"/>
                  <a:ext cx="1095" cy="93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38" name="Arc 52"/>
                <p:cNvSpPr>
                  <a:spLocks noChangeAspect="1"/>
                </p:cNvSpPr>
                <p:nvPr/>
              </p:nvSpPr>
              <p:spPr bwMode="auto">
                <a:xfrm rot="10665836">
                  <a:off x="1344" y="2256"/>
                  <a:ext cx="1095" cy="924"/>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grpSp>
          <p:grpSp>
            <p:nvGrpSpPr>
              <p:cNvPr id="21534" name="Group 53"/>
              <p:cNvGrpSpPr>
                <a:grpSpLocks noChangeAspect="1"/>
              </p:cNvGrpSpPr>
              <p:nvPr/>
            </p:nvGrpSpPr>
            <p:grpSpPr bwMode="auto">
              <a:xfrm>
                <a:off x="3504" y="2028"/>
                <a:ext cx="1056" cy="779"/>
                <a:chOff x="240" y="1584"/>
                <a:chExt cx="2199" cy="1596"/>
              </a:xfrm>
            </p:grpSpPr>
            <p:sp>
              <p:nvSpPr>
                <p:cNvPr id="21535" name="Arc 54"/>
                <p:cNvSpPr>
                  <a:spLocks noChangeAspect="1"/>
                </p:cNvSpPr>
                <p:nvPr/>
              </p:nvSpPr>
              <p:spPr bwMode="auto">
                <a:xfrm>
                  <a:off x="240" y="1584"/>
                  <a:ext cx="1095" cy="93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36" name="Arc 55"/>
                <p:cNvSpPr>
                  <a:spLocks noChangeAspect="1"/>
                </p:cNvSpPr>
                <p:nvPr/>
              </p:nvSpPr>
              <p:spPr bwMode="auto">
                <a:xfrm rot="10665836">
                  <a:off x="1344" y="2256"/>
                  <a:ext cx="1095" cy="924"/>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grpSp>
        </p:grpSp>
        <p:sp>
          <p:nvSpPr>
            <p:cNvPr id="21516" name="Line 56"/>
            <p:cNvSpPr>
              <a:spLocks noChangeAspect="1" noChangeShapeType="1"/>
            </p:cNvSpPr>
            <p:nvPr/>
          </p:nvSpPr>
          <p:spPr bwMode="auto">
            <a:xfrm>
              <a:off x="2400" y="206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17" name="Group 57"/>
            <p:cNvGrpSpPr>
              <a:grpSpLocks noChangeAspect="1"/>
            </p:cNvGrpSpPr>
            <p:nvPr/>
          </p:nvGrpSpPr>
          <p:grpSpPr bwMode="auto">
            <a:xfrm>
              <a:off x="228" y="864"/>
              <a:ext cx="4394" cy="2928"/>
              <a:chOff x="240" y="864"/>
              <a:chExt cx="4394" cy="2928"/>
            </a:xfrm>
          </p:grpSpPr>
          <p:sp>
            <p:nvSpPr>
              <p:cNvPr id="21522" name="Arc 58"/>
              <p:cNvSpPr>
                <a:spLocks noChangeAspect="1"/>
              </p:cNvSpPr>
              <p:nvPr/>
            </p:nvSpPr>
            <p:spPr bwMode="auto">
              <a:xfrm>
                <a:off x="240" y="864"/>
                <a:ext cx="816" cy="139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23" name="Arc 59"/>
              <p:cNvSpPr>
                <a:spLocks noChangeAspect="1"/>
              </p:cNvSpPr>
              <p:nvPr/>
            </p:nvSpPr>
            <p:spPr bwMode="auto">
              <a:xfrm rot="10641827">
                <a:off x="1632" y="2352"/>
                <a:ext cx="816" cy="139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24" name="Freeform 60"/>
              <p:cNvSpPr>
                <a:spLocks noChangeAspect="1"/>
              </p:cNvSpPr>
              <p:nvPr/>
            </p:nvSpPr>
            <p:spPr bwMode="auto">
              <a:xfrm rot="-853720">
                <a:off x="1070" y="1980"/>
                <a:ext cx="527" cy="695"/>
              </a:xfrm>
              <a:custGeom>
                <a:avLst/>
                <a:gdLst>
                  <a:gd name="T0" fmla="*/ 16 w 704"/>
                  <a:gd name="T1" fmla="*/ 0 h 576"/>
                  <a:gd name="T2" fmla="*/ 16 w 704"/>
                  <a:gd name="T3" fmla="*/ 741 h 576"/>
                  <a:gd name="T4" fmla="*/ 108 w 704"/>
                  <a:gd name="T5" fmla="*/ 1184 h 576"/>
                  <a:gd name="T6" fmla="*/ 108 w 704"/>
                  <a:gd name="T7" fmla="*/ 1777 h 576"/>
                  <a:gd name="T8" fmla="*/ 0 60000 65536"/>
                  <a:gd name="T9" fmla="*/ 0 60000 65536"/>
                  <a:gd name="T10" fmla="*/ 0 60000 65536"/>
                  <a:gd name="T11" fmla="*/ 0 60000 65536"/>
                  <a:gd name="T12" fmla="*/ 0 w 704"/>
                  <a:gd name="T13" fmla="*/ 0 h 576"/>
                  <a:gd name="T14" fmla="*/ 704 w 704"/>
                  <a:gd name="T15" fmla="*/ 576 h 576"/>
                </a:gdLst>
                <a:ahLst/>
                <a:cxnLst>
                  <a:cxn ang="T8">
                    <a:pos x="T0" y="T1"/>
                  </a:cxn>
                  <a:cxn ang="T9">
                    <a:pos x="T2" y="T3"/>
                  </a:cxn>
                  <a:cxn ang="T10">
                    <a:pos x="T4" y="T5"/>
                  </a:cxn>
                  <a:cxn ang="T11">
                    <a:pos x="T6" y="T7"/>
                  </a:cxn>
                </a:cxnLst>
                <a:rect l="T12" t="T13" r="T14" b="T15"/>
                <a:pathLst>
                  <a:path w="704" h="576">
                    <a:moveTo>
                      <a:pt x="88" y="0"/>
                    </a:moveTo>
                    <a:cubicBezTo>
                      <a:pt x="44" y="88"/>
                      <a:pt x="0" y="176"/>
                      <a:pt x="88" y="240"/>
                    </a:cubicBezTo>
                    <a:cubicBezTo>
                      <a:pt x="176" y="304"/>
                      <a:pt x="528" y="328"/>
                      <a:pt x="616" y="384"/>
                    </a:cubicBezTo>
                    <a:cubicBezTo>
                      <a:pt x="704" y="440"/>
                      <a:pt x="616" y="536"/>
                      <a:pt x="616" y="576"/>
                    </a:cubicBezTo>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25" name="Arc 61"/>
              <p:cNvSpPr>
                <a:spLocks noChangeAspect="1"/>
              </p:cNvSpPr>
              <p:nvPr/>
            </p:nvSpPr>
            <p:spPr bwMode="auto">
              <a:xfrm>
                <a:off x="2426" y="912"/>
                <a:ext cx="816" cy="139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26" name="Arc 62"/>
              <p:cNvSpPr>
                <a:spLocks noChangeAspect="1"/>
              </p:cNvSpPr>
              <p:nvPr/>
            </p:nvSpPr>
            <p:spPr bwMode="auto">
              <a:xfrm rot="10641827">
                <a:off x="3818" y="2400"/>
                <a:ext cx="816" cy="1392"/>
              </a:xfrm>
              <a:custGeom>
                <a:avLst/>
                <a:gdLst>
                  <a:gd name="T0" fmla="*/ 0 w 42838"/>
                  <a:gd name="T1" fmla="*/ 0 h 21600"/>
                  <a:gd name="T2" fmla="*/ 0 w 42838"/>
                  <a:gd name="T3" fmla="*/ 0 h 21600"/>
                  <a:gd name="T4" fmla="*/ 0 w 42838"/>
                  <a:gd name="T5" fmla="*/ 0 h 21600"/>
                  <a:gd name="T6" fmla="*/ 0 60000 65536"/>
                  <a:gd name="T7" fmla="*/ 0 60000 65536"/>
                  <a:gd name="T8" fmla="*/ 0 60000 65536"/>
                  <a:gd name="T9" fmla="*/ 0 w 42838"/>
                  <a:gd name="T10" fmla="*/ 0 h 21600"/>
                  <a:gd name="T11" fmla="*/ 42838 w 42838"/>
                  <a:gd name="T12" fmla="*/ 21600 h 21600"/>
                </a:gdLst>
                <a:ahLst/>
                <a:cxnLst>
                  <a:cxn ang="T6">
                    <a:pos x="T0" y="T1"/>
                  </a:cxn>
                  <a:cxn ang="T7">
                    <a:pos x="T2" y="T3"/>
                  </a:cxn>
                  <a:cxn ang="T8">
                    <a:pos x="T4" y="T5"/>
                  </a:cxn>
                </a:cxnLst>
                <a:rect l="T9" t="T10" r="T11" b="T12"/>
                <a:pathLst>
                  <a:path w="42838" h="21600" fill="none" extrusionOk="0">
                    <a:moveTo>
                      <a:pt x="-1" y="18476"/>
                    </a:moveTo>
                    <a:cubicBezTo>
                      <a:pt x="1550" y="7866"/>
                      <a:pt x="10649" y="-1"/>
                      <a:pt x="21373" y="0"/>
                    </a:cubicBezTo>
                    <a:cubicBezTo>
                      <a:pt x="32368" y="0"/>
                      <a:pt x="41609" y="8260"/>
                      <a:pt x="42837" y="19187"/>
                    </a:cubicBezTo>
                  </a:path>
                  <a:path w="42838" h="21600" stroke="0" extrusionOk="0">
                    <a:moveTo>
                      <a:pt x="-1" y="18476"/>
                    </a:moveTo>
                    <a:cubicBezTo>
                      <a:pt x="1550" y="7866"/>
                      <a:pt x="10649" y="-1"/>
                      <a:pt x="21373" y="0"/>
                    </a:cubicBezTo>
                    <a:cubicBezTo>
                      <a:pt x="32368" y="0"/>
                      <a:pt x="41609" y="8260"/>
                      <a:pt x="42837" y="19187"/>
                    </a:cubicBezTo>
                    <a:lnTo>
                      <a:pt x="21373" y="21600"/>
                    </a:lnTo>
                    <a:close/>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27" name="Freeform 63"/>
              <p:cNvSpPr>
                <a:spLocks noChangeAspect="1"/>
              </p:cNvSpPr>
              <p:nvPr/>
            </p:nvSpPr>
            <p:spPr bwMode="auto">
              <a:xfrm rot="-853720">
                <a:off x="3256" y="2028"/>
                <a:ext cx="527" cy="695"/>
              </a:xfrm>
              <a:custGeom>
                <a:avLst/>
                <a:gdLst>
                  <a:gd name="T0" fmla="*/ 16 w 704"/>
                  <a:gd name="T1" fmla="*/ 0 h 576"/>
                  <a:gd name="T2" fmla="*/ 16 w 704"/>
                  <a:gd name="T3" fmla="*/ 741 h 576"/>
                  <a:gd name="T4" fmla="*/ 108 w 704"/>
                  <a:gd name="T5" fmla="*/ 1184 h 576"/>
                  <a:gd name="T6" fmla="*/ 108 w 704"/>
                  <a:gd name="T7" fmla="*/ 1777 h 576"/>
                  <a:gd name="T8" fmla="*/ 0 60000 65536"/>
                  <a:gd name="T9" fmla="*/ 0 60000 65536"/>
                  <a:gd name="T10" fmla="*/ 0 60000 65536"/>
                  <a:gd name="T11" fmla="*/ 0 60000 65536"/>
                  <a:gd name="T12" fmla="*/ 0 w 704"/>
                  <a:gd name="T13" fmla="*/ 0 h 576"/>
                  <a:gd name="T14" fmla="*/ 704 w 704"/>
                  <a:gd name="T15" fmla="*/ 576 h 576"/>
                </a:gdLst>
                <a:ahLst/>
                <a:cxnLst>
                  <a:cxn ang="T8">
                    <a:pos x="T0" y="T1"/>
                  </a:cxn>
                  <a:cxn ang="T9">
                    <a:pos x="T2" y="T3"/>
                  </a:cxn>
                  <a:cxn ang="T10">
                    <a:pos x="T4" y="T5"/>
                  </a:cxn>
                  <a:cxn ang="T11">
                    <a:pos x="T6" y="T7"/>
                  </a:cxn>
                </a:cxnLst>
                <a:rect l="T12" t="T13" r="T14" b="T15"/>
                <a:pathLst>
                  <a:path w="704" h="576">
                    <a:moveTo>
                      <a:pt x="88" y="0"/>
                    </a:moveTo>
                    <a:cubicBezTo>
                      <a:pt x="44" y="88"/>
                      <a:pt x="0" y="176"/>
                      <a:pt x="88" y="240"/>
                    </a:cubicBezTo>
                    <a:cubicBezTo>
                      <a:pt x="176" y="304"/>
                      <a:pt x="528" y="328"/>
                      <a:pt x="616" y="384"/>
                    </a:cubicBezTo>
                    <a:cubicBezTo>
                      <a:pt x="704" y="440"/>
                      <a:pt x="616" y="536"/>
                      <a:pt x="616" y="576"/>
                    </a:cubicBezTo>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800"/>
              </a:p>
            </p:txBody>
          </p:sp>
          <p:sp>
            <p:nvSpPr>
              <p:cNvPr id="21528" name="Line 64"/>
              <p:cNvSpPr>
                <a:spLocks noChangeAspect="1" noChangeShapeType="1"/>
              </p:cNvSpPr>
              <p:nvPr/>
            </p:nvSpPr>
            <p:spPr bwMode="auto">
              <a:xfrm>
                <a:off x="244" y="2016"/>
                <a:ext cx="0" cy="384"/>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9" name="Line 65"/>
              <p:cNvSpPr>
                <a:spLocks noChangeAspect="1" noChangeShapeType="1"/>
              </p:cNvSpPr>
              <p:nvPr/>
            </p:nvSpPr>
            <p:spPr bwMode="auto">
              <a:xfrm flipV="1">
                <a:off x="2426" y="2016"/>
                <a:ext cx="0" cy="672"/>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Line 66"/>
              <p:cNvSpPr>
                <a:spLocks noChangeAspect="1" noChangeShapeType="1"/>
              </p:cNvSpPr>
              <p:nvPr/>
            </p:nvSpPr>
            <p:spPr bwMode="auto">
              <a:xfrm flipV="1">
                <a:off x="4608" y="2374"/>
                <a:ext cx="0" cy="336"/>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18" name="Text Box 69"/>
            <p:cNvSpPr txBox="1">
              <a:spLocks noChangeAspect="1" noChangeArrowheads="1"/>
            </p:cNvSpPr>
            <p:nvPr/>
          </p:nvSpPr>
          <p:spPr bwMode="auto">
            <a:xfrm>
              <a:off x="528" y="2496"/>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1800"/>
            </a:p>
          </p:txBody>
        </p:sp>
        <p:sp>
          <p:nvSpPr>
            <p:cNvPr id="21519" name="Text Box 70"/>
            <p:cNvSpPr txBox="1">
              <a:spLocks noChangeAspect="1" noChangeArrowheads="1"/>
            </p:cNvSpPr>
            <p:nvPr/>
          </p:nvSpPr>
          <p:spPr bwMode="auto">
            <a:xfrm>
              <a:off x="1104" y="292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1800"/>
            </a:p>
          </p:txBody>
        </p:sp>
        <p:sp>
          <p:nvSpPr>
            <p:cNvPr id="21520" name="Text Box 71"/>
            <p:cNvSpPr txBox="1">
              <a:spLocks noChangeAspect="1" noChangeArrowheads="1"/>
            </p:cNvSpPr>
            <p:nvPr/>
          </p:nvSpPr>
          <p:spPr bwMode="auto">
            <a:xfrm>
              <a:off x="1776" y="2016"/>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1800"/>
            </a:p>
          </p:txBody>
        </p:sp>
        <p:sp>
          <p:nvSpPr>
            <p:cNvPr id="21521" name="Text Box 72"/>
            <p:cNvSpPr txBox="1">
              <a:spLocks noChangeAspect="1" noChangeArrowheads="1"/>
            </p:cNvSpPr>
            <p:nvPr/>
          </p:nvSpPr>
          <p:spPr bwMode="auto">
            <a:xfrm>
              <a:off x="2448" y="249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1800"/>
            </a:p>
          </p:txBody>
        </p:sp>
      </p:grpSp>
      <p:sp>
        <p:nvSpPr>
          <p:cNvPr id="42" name="AutoShape 80"/>
          <p:cNvSpPr>
            <a:spLocks noChangeArrowheads="1"/>
          </p:cNvSpPr>
          <p:nvPr/>
        </p:nvSpPr>
        <p:spPr bwMode="auto">
          <a:xfrm>
            <a:off x="304800" y="5638800"/>
            <a:ext cx="2133600" cy="762000"/>
          </a:xfrm>
          <a:prstGeom prst="wedgeRoundRectCallout">
            <a:avLst>
              <a:gd name="adj1" fmla="val 45625"/>
              <a:gd name="adj2" fmla="val -159977"/>
              <a:gd name="adj3" fmla="val 16667"/>
            </a:avLst>
          </a:prstGeom>
          <a:solidFill>
            <a:srgbClr val="FAFCBC"/>
          </a:solidFill>
          <a:ln w="9525">
            <a:solidFill>
              <a:srgbClr val="D60093"/>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t>Âm cơ bản </a:t>
            </a:r>
          </a:p>
          <a:p>
            <a:pPr algn="ctr" eaLnBrk="1" hangingPunct="1"/>
            <a:r>
              <a:rPr lang="en-US" altLang="en-US" sz="1600" b="1"/>
              <a:t>(Hoạ âm thứ nhất)</a:t>
            </a:r>
          </a:p>
        </p:txBody>
      </p:sp>
      <p:sp>
        <p:nvSpPr>
          <p:cNvPr id="43" name="AutoShape 82"/>
          <p:cNvSpPr>
            <a:spLocks noChangeArrowheads="1"/>
          </p:cNvSpPr>
          <p:nvPr/>
        </p:nvSpPr>
        <p:spPr bwMode="auto">
          <a:xfrm>
            <a:off x="2209800" y="2971800"/>
            <a:ext cx="1752600" cy="533400"/>
          </a:xfrm>
          <a:prstGeom prst="wedgeRoundRectCallout">
            <a:avLst>
              <a:gd name="adj1" fmla="val -47134"/>
              <a:gd name="adj2" fmla="val 118019"/>
              <a:gd name="adj3" fmla="val 16667"/>
            </a:avLst>
          </a:prstGeom>
          <a:solidFill>
            <a:srgbClr val="FAFCBC"/>
          </a:solidFill>
          <a:ln w="9525">
            <a:solidFill>
              <a:srgbClr val="D60093"/>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800" b="1"/>
          </a:p>
          <a:p>
            <a:pPr algn="ctr" eaLnBrk="1" hangingPunct="1"/>
            <a:r>
              <a:rPr lang="en-US" altLang="en-US" sz="1600" b="1"/>
              <a:t>Hoạ âm thứ hai</a:t>
            </a:r>
          </a:p>
        </p:txBody>
      </p:sp>
      <p:sp>
        <p:nvSpPr>
          <p:cNvPr id="45" name="AutoShape 86">
            <a:hlinkClick r:id="rId3" action="ppaction://hlinkfile"/>
          </p:cNvPr>
          <p:cNvSpPr>
            <a:spLocks noChangeArrowheads="1"/>
          </p:cNvSpPr>
          <p:nvPr/>
        </p:nvSpPr>
        <p:spPr bwMode="auto">
          <a:xfrm>
            <a:off x="4572000" y="5334000"/>
            <a:ext cx="1981200" cy="533400"/>
          </a:xfrm>
          <a:prstGeom prst="wedgeRoundRectCallout">
            <a:avLst>
              <a:gd name="adj1" fmla="val -70833"/>
              <a:gd name="adj2" fmla="val 103241"/>
              <a:gd name="adj3" fmla="val 16667"/>
            </a:avLst>
          </a:prstGeom>
          <a:solidFill>
            <a:srgbClr val="FAFCBC"/>
          </a:solidFill>
          <a:ln w="9525">
            <a:solidFill>
              <a:srgbClr val="D60093"/>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800" b="1"/>
          </a:p>
          <a:p>
            <a:pPr algn="ctr" eaLnBrk="1" hangingPunct="1"/>
            <a:r>
              <a:rPr lang="en-US" altLang="en-US" sz="1600" b="1"/>
              <a:t>Đồ thị dao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up)">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733800"/>
            <a:ext cx="4876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a:spLocks noChangeArrowheads="1"/>
          </p:cNvSpPr>
          <p:nvPr/>
        </p:nvSpPr>
        <p:spPr bwMode="auto">
          <a:xfrm>
            <a:off x="1295400" y="152400"/>
            <a:ext cx="7086600" cy="579438"/>
          </a:xfrm>
          <a:prstGeom prst="roundRect">
            <a:avLst>
              <a:gd name="adj" fmla="val 16667"/>
            </a:avLst>
          </a:prstGeom>
          <a:solidFill>
            <a:srgbClr val="A50021"/>
          </a:solidFill>
          <a:ln w="9525" algn="ctr">
            <a:solidFill>
              <a:schemeClr val="tx1"/>
            </a:solidFill>
            <a:round/>
            <a:headEnd/>
            <a:tailEnd/>
          </a:ln>
        </p:spPr>
        <p:txBody>
          <a:bodyPr>
            <a:spAutoFit/>
          </a:bodyPr>
          <a:lstStyle/>
          <a:p>
            <a:pPr>
              <a:defRPr/>
            </a:pP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BÀI 17:  SÓNG ÂM. NGUỒN NHẠC ÂM </a:t>
            </a:r>
            <a:endParaRPr lang="vi-VN" sz="2800" dirty="0">
              <a:solidFill>
                <a:schemeClr val="bg1"/>
              </a:solidFill>
              <a:effectLst>
                <a:outerShdw blurRad="38100" dist="38100" dir="2700000" algn="tl">
                  <a:srgbClr val="000000">
                    <a:alpha val="43137"/>
                  </a:srgbClr>
                </a:outerShdw>
              </a:effectLst>
              <a:cs typeface="+mn-cs"/>
            </a:endParaRPr>
          </a:p>
        </p:txBody>
      </p:sp>
      <p:sp>
        <p:nvSpPr>
          <p:cNvPr id="25" name="Rectangle 24"/>
          <p:cNvSpPr/>
          <p:nvPr/>
        </p:nvSpPr>
        <p:spPr>
          <a:xfrm>
            <a:off x="2057400" y="838200"/>
            <a:ext cx="3505200" cy="584200"/>
          </a:xfrm>
          <a:prstGeom prst="rect">
            <a:avLst/>
          </a:prstGeom>
          <a:solidFill>
            <a:srgbClr val="CCECFF"/>
          </a:solidFill>
        </p:spPr>
        <p:txBody>
          <a:bodyPr>
            <a:spAutoFit/>
          </a:bodyPr>
          <a:lstStyle/>
          <a:p>
            <a:pPr>
              <a:defRPr/>
            </a:pP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Nguồn</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nhạc</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âm</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105400"/>
            <a:ext cx="487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133600"/>
            <a:ext cx="48768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39"/>
          <p:cNvSpPr>
            <a:spLocks noChangeArrowheads="1"/>
          </p:cNvSpPr>
          <p:nvPr/>
        </p:nvSpPr>
        <p:spPr bwMode="auto">
          <a:xfrm>
            <a:off x="533400" y="1447800"/>
            <a:ext cx="53340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a:solidFill>
                  <a:srgbClr val="0000FF"/>
                </a:solidFill>
                <a:latin typeface="Times New Roman" panose="02020603050405020304" pitchFamily="18" charset="0"/>
                <a:cs typeface="Times New Roman" panose="02020603050405020304" pitchFamily="18" charset="0"/>
              </a:rPr>
              <a:t>Dây đàn có hai đầu cố định</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9" name="Rectangle 39"/>
          <p:cNvSpPr>
            <a:spLocks noChangeArrowheads="1"/>
          </p:cNvSpPr>
          <p:nvPr/>
        </p:nvSpPr>
        <p:spPr bwMode="auto">
          <a:xfrm>
            <a:off x="457200" y="31242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a:latin typeface="Times New Roman" panose="02020603050405020304" pitchFamily="18" charset="0"/>
                <a:cs typeface="Times New Roman" panose="02020603050405020304" pitchFamily="18" charset="0"/>
              </a:rPr>
              <a:t>Các họa âm: </a:t>
            </a:r>
            <a:endParaRPr lang="en-US" altLang="en-US" sz="2800">
              <a:latin typeface="Times New Roman" panose="02020603050405020304" pitchFamily="18" charset="0"/>
              <a:cs typeface="Times New Roman" panose="02020603050405020304" pitchFamily="18" charset="0"/>
            </a:endParaRPr>
          </a:p>
        </p:txBody>
      </p:sp>
      <p:graphicFrame>
        <p:nvGraphicFramePr>
          <p:cNvPr id="2059" name="Object 11"/>
          <p:cNvGraphicFramePr>
            <a:graphicFrameLocks noChangeAspect="1"/>
          </p:cNvGraphicFramePr>
          <p:nvPr/>
        </p:nvGraphicFramePr>
        <p:xfrm>
          <a:off x="609600" y="3810000"/>
          <a:ext cx="2971800" cy="533400"/>
        </p:xfrm>
        <a:graphic>
          <a:graphicData uri="http://schemas.openxmlformats.org/presentationml/2006/ole">
            <mc:AlternateContent xmlns:mc="http://schemas.openxmlformats.org/markup-compatibility/2006">
              <mc:Choice xmlns:v="urn:schemas-microsoft-com:vml" Requires="v">
                <p:oleObj spid="_x0000_s2068" name="Equation" r:id="rId7" imgW="1193760" imgH="228600" progId="Equation.3">
                  <p:embed/>
                </p:oleObj>
              </mc:Choice>
              <mc:Fallback>
                <p:oleObj name="Equation" r:id="rId7" imgW="1193760" imgH="228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810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oleObj>
              </mc:Fallback>
            </mc:AlternateContent>
          </a:graphicData>
        </a:graphic>
      </p:graphicFrame>
      <p:graphicFrame>
        <p:nvGraphicFramePr>
          <p:cNvPr id="2060" name="Object 4"/>
          <p:cNvGraphicFramePr>
            <a:graphicFrameLocks noChangeAspect="1"/>
          </p:cNvGraphicFramePr>
          <p:nvPr/>
        </p:nvGraphicFramePr>
        <p:xfrm>
          <a:off x="1371600" y="2133600"/>
          <a:ext cx="1179513" cy="914400"/>
        </p:xfrm>
        <a:graphic>
          <a:graphicData uri="http://schemas.openxmlformats.org/presentationml/2006/ole">
            <mc:AlternateContent xmlns:mc="http://schemas.openxmlformats.org/markup-compatibility/2006">
              <mc:Choice xmlns:v="urn:schemas-microsoft-com:vml" Requires="v">
                <p:oleObj spid="_x0000_s2069" name="Equation" r:id="rId9" imgW="507960" imgH="393480" progId="Equation.3">
                  <p:embed/>
                </p:oleObj>
              </mc:Choice>
              <mc:Fallback>
                <p:oleObj name="Equation" r:id="rId9" imgW="507960" imgH="3934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133600"/>
                        <a:ext cx="1179513" cy="9144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diamond(in)">
                                      <p:cBhvr>
                                        <p:cTn id="7" dur="500"/>
                                        <p:tgtEl>
                                          <p:spTgt spid="2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059"/>
                                        </p:tgtEl>
                                        <p:attrNameLst>
                                          <p:attrName>style.visibility</p:attrName>
                                        </p:attrNameLst>
                                      </p:cBhvr>
                                      <p:to>
                                        <p:strVal val="visible"/>
                                      </p:to>
                                    </p:set>
                                    <p:animEffect transition="in" filter="diamond(in)">
                                      <p:cBhvr>
                                        <p:cTn id="17"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9"/>
          <p:cNvSpPr>
            <a:spLocks noChangeArrowheads="1"/>
          </p:cNvSpPr>
          <p:nvPr/>
        </p:nvSpPr>
        <p:spPr bwMode="auto">
          <a:xfrm>
            <a:off x="228600" y="1066349"/>
            <a:ext cx="8915400" cy="5247590"/>
          </a:xfrm>
          <a:prstGeom prst="rect">
            <a:avLst/>
          </a:prstGeom>
          <a:noFill/>
          <a:ln w="9525">
            <a:noFill/>
            <a:miter lim="800000"/>
            <a:headEnd/>
            <a:tailEnd/>
          </a:ln>
        </p:spPr>
        <p:txBody>
          <a:bodyPr anchor="ctr">
            <a:spAutoFit/>
          </a:bodyPr>
          <a:lstStyle/>
          <a:p>
            <a:pPr indent="304800">
              <a:defRPr/>
            </a:pPr>
            <a:r>
              <a:rPr lang="pt-BR" sz="2700" b="1" dirty="0">
                <a:solidFill>
                  <a:srgbClr val="0000CC"/>
                </a:solidFill>
                <a:latin typeface="Times New Roman" pitchFamily="18" charset="0"/>
                <a:cs typeface="Times New Roman" pitchFamily="18" charset="0"/>
              </a:rPr>
              <a:t>Câu 1.</a:t>
            </a:r>
            <a:r>
              <a:rPr lang="pt-BR" sz="2600" dirty="0">
                <a:solidFill>
                  <a:srgbClr val="0000CC"/>
                </a:solidFill>
                <a:latin typeface="Times New Roman" pitchFamily="18" charset="0"/>
                <a:cs typeface="Times New Roman" pitchFamily="18" charset="0"/>
              </a:rPr>
              <a:t> </a:t>
            </a:r>
            <a:r>
              <a:rPr lang="en-US" sz="2600" b="1" dirty="0" err="1">
                <a:latin typeface="Times New Roman" pitchFamily="18" charset="0"/>
                <a:cs typeface="Times New Roman" pitchFamily="18" charset="0"/>
              </a:rPr>
              <a:t>Câu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sau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đây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đúng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câu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sai</a:t>
            </a:r>
            <a:r>
              <a:rPr lang="en-US" sz="2600" b="1" dirty="0">
                <a:latin typeface="Times New Roman" pitchFamily="18" charset="0"/>
                <a:cs typeface="Times New Roman" pitchFamily="18" charset="0"/>
              </a:rPr>
              <a:t>?</a:t>
            </a:r>
          </a:p>
          <a:p>
            <a:pPr indent="72000">
              <a:buFontTx/>
              <a:buAutoNum type="arabicPeriod"/>
              <a:defRPr/>
            </a:pPr>
            <a:r>
              <a:rPr lang="en-US" sz="2600" dirty="0" err="1">
                <a:latin typeface="Times New Roman" pitchFamily="18" charset="0"/>
                <a:cs typeface="Times New Roman" pitchFamily="18" charset="0"/>
              </a:rPr>
              <a:t>Cảm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thuộc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nguồn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tai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nghe</a:t>
            </a:r>
            <a:r>
              <a:rPr lang="en-US" sz="2600" dirty="0">
                <a:latin typeface="Times New Roman" pitchFamily="18" charset="0"/>
                <a:cs typeface="Times New Roman" pitchFamily="18" charset="0"/>
              </a:rPr>
              <a:t>.</a:t>
            </a:r>
          </a:p>
          <a:p>
            <a:pPr indent="72000">
              <a:buFontTx/>
              <a:buAutoNum type="arabicPeriod"/>
              <a:defRPr/>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cường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a:t>
            </a:r>
            <a:r>
              <a:rPr lang="en-US" sz="2600" dirty="0">
                <a:latin typeface="Times New Roman" pitchFamily="18" charset="0"/>
                <a:cs typeface="Times New Roman" pitchFamily="18" charset="0"/>
              </a:rPr>
              <a:t> tai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0dB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130dB.</a:t>
            </a:r>
          </a:p>
          <a:p>
            <a:pPr indent="304800">
              <a:buFontTx/>
              <a:buAutoNum type="arabicPeriod"/>
              <a:defRPr/>
            </a:pPr>
            <a:r>
              <a:rPr lang="en-US" dirty="0" err="1">
                <a:latin typeface="Times New Roman" pitchFamily="18" charset="0"/>
                <a:cs typeface="Times New Roman" pitchFamily="18" charset="0"/>
              </a:rPr>
              <a:t>Sóng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âm</a:t>
            </a:r>
            <a:r>
              <a:rPr lang="en-US" dirty="0">
                <a:latin typeface="Times New Roman" pitchFamily="18" charset="0"/>
                <a:cs typeface="Times New Roman" pitchFamily="18" charset="0"/>
              </a:rPr>
              <a:t> </a:t>
            </a:r>
            <a:r>
              <a:rPr lang="en-US" sz="2600" dirty="0">
                <a:latin typeface="Times New Roman" pitchFamily="18" charset="0"/>
                <a:cs typeface="Times New Roman" pitchFamily="18" charset="0"/>
              </a:rPr>
              <a:t>.</a:t>
            </a:r>
          </a:p>
          <a:p>
            <a:pPr indent="304800">
              <a:buFontTx/>
              <a:buAutoNum type="arabicPeriod"/>
              <a:defRPr/>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âm</a:t>
            </a:r>
            <a:r>
              <a:rPr lang="en-US" sz="2600" dirty="0">
                <a:latin typeface="Times New Roman" pitchFamily="18" charset="0"/>
                <a:cs typeface="Times New Roman" pitchFamily="18" charset="0"/>
              </a:rPr>
              <a:t> La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piano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âm</a:t>
            </a:r>
            <a:r>
              <a:rPr lang="en-US" sz="2600" dirty="0">
                <a:latin typeface="Times New Roman" pitchFamily="18" charset="0"/>
                <a:cs typeface="Times New Roman" pitchFamily="18" charset="0"/>
              </a:rPr>
              <a:t> La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violon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đồ</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thị</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dao</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âm</a:t>
            </a:r>
            <a:r>
              <a:rPr lang="en-US" sz="2600" dirty="0">
                <a:latin typeface="Times New Roman" pitchFamily="18" charset="0"/>
                <a:cs typeface="Times New Roman" pitchFamily="18" charset="0"/>
              </a:rPr>
              <a:t>.</a:t>
            </a:r>
          </a:p>
          <a:p>
            <a:pPr indent="304800">
              <a:buFontTx/>
              <a:buAutoNum type="arabicPeriod"/>
              <a:defRPr/>
            </a:pPr>
            <a:r>
              <a:rPr lang="en-US" sz="2600" dirty="0" err="1">
                <a:latin typeface="Times New Roman" pitchFamily="18" charset="0"/>
                <a:cs typeface="Times New Roman" pitchFamily="18" charset="0"/>
              </a:rPr>
              <a:t>Họa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bậc</a:t>
            </a:r>
            <a:r>
              <a:rPr lang="en-US" sz="2600" dirty="0">
                <a:latin typeface="Times New Roman" pitchFamily="18" charset="0"/>
                <a:cs typeface="Times New Roman" pitchFamily="18" charset="0"/>
              </a:rPr>
              <a:t> 4 do </a:t>
            </a:r>
            <a:r>
              <a:rPr lang="en-US" sz="2600" dirty="0" err="1">
                <a:latin typeface="Times New Roman" pitchFamily="18" charset="0"/>
                <a:cs typeface="Times New Roman" pitchFamily="18" charset="0"/>
              </a:rPr>
              <a:t>dây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đàn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gấp</a:t>
            </a:r>
            <a:r>
              <a:rPr lang="en-US" sz="2600" dirty="0">
                <a:latin typeface="Times New Roman" pitchFamily="18" charset="0"/>
                <a:cs typeface="Times New Roman" pitchFamily="18" charset="0"/>
              </a:rPr>
              <a:t> 4 </a:t>
            </a:r>
            <a:r>
              <a:rPr lang="en-US" sz="2600" dirty="0" err="1">
                <a:latin typeface="Times New Roman" pitchFamily="18" charset="0"/>
                <a:cs typeface="Times New Roman" pitchFamily="18" charset="0"/>
              </a:rPr>
              <a:t>lần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họa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bản</a:t>
            </a:r>
            <a:r>
              <a:rPr lang="en-US" sz="2600" dirty="0">
                <a:latin typeface="Times New Roman" pitchFamily="18" charset="0"/>
                <a:cs typeface="Times New Roman" pitchFamily="18" charset="0"/>
              </a:rPr>
              <a:t> do </a:t>
            </a:r>
            <a:r>
              <a:rPr lang="en-US" sz="2600" dirty="0" err="1">
                <a:latin typeface="Times New Roman" pitchFamily="18" charset="0"/>
                <a:cs typeface="Times New Roman" pitchFamily="18" charset="0"/>
              </a:rPr>
              <a:t>nó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a:t>
            </a:r>
          </a:p>
          <a:p>
            <a:pPr indent="304800">
              <a:buFontTx/>
              <a:buAutoNum type="arabicPeriod"/>
              <a:defRPr/>
            </a:pPr>
            <a:r>
              <a:rPr lang="vi-VN" dirty="0">
                <a:latin typeface="Times New Roman" panose="02020603050405020304" pitchFamily="18" charset="0"/>
                <a:cs typeface="Times New Roman" panose="02020603050405020304" pitchFamily="18" charset="0"/>
              </a:rPr>
              <a:t>Sóng âm lan truyền trong không khí với cường độ đủ lớn, tai ta có thể cảm thụ được </a:t>
            </a:r>
            <a:r>
              <a:rPr lang="vi-VN" dirty="0" smtClean="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ó</a:t>
            </a:r>
            <a:r>
              <a:rPr lang="vi-VN" dirty="0" smtClean="0">
                <a:latin typeface="Times New Roman" panose="02020603050405020304" pitchFamily="18" charset="0"/>
                <a:cs typeface="Times New Roman" panose="02020603050405020304" pitchFamily="18" charset="0"/>
              </a:rPr>
              <a:t>ng </a:t>
            </a:r>
            <a:r>
              <a:rPr lang="vi-VN" dirty="0">
                <a:latin typeface="Times New Roman" panose="02020603050405020304" pitchFamily="18" charset="0"/>
                <a:cs typeface="Times New Roman" panose="02020603050405020304" pitchFamily="18" charset="0"/>
              </a:rPr>
              <a:t>âm </a:t>
            </a:r>
            <a:r>
              <a:rPr lang="en-US" dirty="0" err="1" smtClean="0">
                <a:solidFill>
                  <a:schemeClr val="tx1">
                    <a:lumMod val="95000"/>
                    <a:lumOff val="5000"/>
                  </a:schemeClr>
                </a:solidFill>
                <a:latin typeface="Times New Roman" pitchFamily="18" charset="0"/>
                <a:cs typeface="Times New Roman" pitchFamily="18" charset="0"/>
              </a:rPr>
              <a:t>có</a:t>
            </a:r>
            <a:r>
              <a:rPr lang="en-US" dirty="0" smtClean="0">
                <a:solidFill>
                  <a:schemeClr val="tx1">
                    <a:lumMod val="95000"/>
                    <a:lumOff val="5000"/>
                  </a:schemeClr>
                </a:solidFill>
                <a:latin typeface="Times New Roman" pitchFamily="18" charset="0"/>
                <a:cs typeface="Times New Roman" pitchFamily="18" charset="0"/>
              </a:rPr>
              <a:t> </a:t>
            </a:r>
            <a:r>
              <a:rPr lang="en-US" dirty="0" err="1">
                <a:solidFill>
                  <a:schemeClr val="tx1">
                    <a:lumMod val="95000"/>
                    <a:lumOff val="5000"/>
                  </a:schemeClr>
                </a:solidFill>
                <a:latin typeface="Times New Roman" pitchFamily="18" charset="0"/>
                <a:cs typeface="Times New Roman" pitchFamily="18" charset="0"/>
              </a:rPr>
              <a:t>chu</a:t>
            </a:r>
            <a:r>
              <a:rPr lang="en-US" dirty="0">
                <a:solidFill>
                  <a:schemeClr val="tx1">
                    <a:lumMod val="95000"/>
                    <a:lumOff val="5000"/>
                  </a:schemeClr>
                </a:solidFill>
                <a:latin typeface="Times New Roman" pitchFamily="18" charset="0"/>
                <a:cs typeface="Times New Roman" pitchFamily="18" charset="0"/>
              </a:rPr>
              <a:t> </a:t>
            </a:r>
            <a:r>
              <a:rPr lang="en-US" dirty="0" err="1">
                <a:solidFill>
                  <a:schemeClr val="tx1">
                    <a:lumMod val="95000"/>
                    <a:lumOff val="5000"/>
                  </a:schemeClr>
                </a:solidFill>
                <a:latin typeface="Times New Roman" pitchFamily="18" charset="0"/>
                <a:cs typeface="Times New Roman" pitchFamily="18" charset="0"/>
              </a:rPr>
              <a:t>kì</a:t>
            </a:r>
            <a:r>
              <a:rPr lang="en-US" dirty="0">
                <a:solidFill>
                  <a:schemeClr val="tx1">
                    <a:lumMod val="95000"/>
                    <a:lumOff val="5000"/>
                  </a:schemeClr>
                </a:solidFill>
                <a:latin typeface="Times New Roman" pitchFamily="18" charset="0"/>
                <a:cs typeface="Times New Roman" pitchFamily="18" charset="0"/>
              </a:rPr>
              <a:t> 2ms. </a:t>
            </a:r>
            <a:r>
              <a:rPr lang="pt-BR"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600" dirty="0">
              <a:solidFill>
                <a:schemeClr val="tx1">
                  <a:lumMod val="95000"/>
                  <a:lumOff val="5000"/>
                </a:schemeClr>
              </a:solidFill>
              <a:latin typeface="Times New Roman" pitchFamily="18" charset="0"/>
              <a:cs typeface="Times New Roman" pitchFamily="18" charset="0"/>
            </a:endParaRPr>
          </a:p>
          <a:p>
            <a:pPr indent="304800">
              <a:buFontTx/>
              <a:buAutoNum type="arabicPeriod"/>
              <a:defRPr/>
            </a:pPr>
            <a:r>
              <a:rPr lang="en-US" sz="2600"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100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20dB</a:t>
            </a:r>
          </a:p>
          <a:p>
            <a:pPr indent="304800">
              <a:defRPr/>
            </a:pPr>
            <a:endParaRPr lang="pt-BR" sz="2600" dirty="0">
              <a:latin typeface=".VnTime" pitchFamily="34" charset="0"/>
              <a:cs typeface="Arial" charset="0"/>
            </a:endParaRPr>
          </a:p>
        </p:txBody>
      </p:sp>
      <p:sp>
        <p:nvSpPr>
          <p:cNvPr id="10" name="Rectangle 9"/>
          <p:cNvSpPr/>
          <p:nvPr/>
        </p:nvSpPr>
        <p:spPr>
          <a:xfrm>
            <a:off x="3200400" y="457200"/>
            <a:ext cx="1752600" cy="579438"/>
          </a:xfrm>
          <a:prstGeom prst="rect">
            <a:avLst/>
          </a:prstGeom>
          <a:solidFill>
            <a:srgbClr val="CCECFF"/>
          </a:solidFill>
        </p:spPr>
        <p:txBody>
          <a:bodyPr>
            <a:spAutoFit/>
          </a:bodyPr>
          <a:lstStyle/>
          <a:p>
            <a:pPr>
              <a:defRPr/>
            </a:pP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Củng</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cố</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a:spLocks noChangeArrowheads="1"/>
          </p:cNvSpPr>
          <p:nvPr/>
        </p:nvSpPr>
        <p:spPr bwMode="auto">
          <a:xfrm>
            <a:off x="8610600" y="1524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C00000"/>
                </a:solidFill>
              </a:rPr>
              <a:t>Đ</a:t>
            </a:r>
            <a:endParaRPr lang="vi-VN" altLang="en-US" sz="2800" b="1">
              <a:solidFill>
                <a:srgbClr val="C00000"/>
              </a:solidFill>
            </a:endParaRPr>
          </a:p>
        </p:txBody>
      </p:sp>
      <p:sp>
        <p:nvSpPr>
          <p:cNvPr id="7" name="TextBox 6"/>
          <p:cNvSpPr txBox="1">
            <a:spLocks noChangeArrowheads="1"/>
          </p:cNvSpPr>
          <p:nvPr/>
        </p:nvSpPr>
        <p:spPr bwMode="auto">
          <a:xfrm>
            <a:off x="4191000" y="4267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C00000"/>
                </a:solidFill>
              </a:rPr>
              <a:t>Đ</a:t>
            </a:r>
            <a:endParaRPr lang="vi-VN" altLang="en-US" sz="2800" b="1">
              <a:solidFill>
                <a:srgbClr val="C00000"/>
              </a:solidFill>
            </a:endParaRPr>
          </a:p>
        </p:txBody>
      </p:sp>
      <p:sp>
        <p:nvSpPr>
          <p:cNvPr id="8" name="TextBox 7"/>
          <p:cNvSpPr txBox="1">
            <a:spLocks noChangeArrowheads="1"/>
          </p:cNvSpPr>
          <p:nvPr/>
        </p:nvSpPr>
        <p:spPr bwMode="auto">
          <a:xfrm>
            <a:off x="1295400" y="2286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C00000"/>
                </a:solidFill>
              </a:rPr>
              <a:t>Đ</a:t>
            </a:r>
            <a:endParaRPr lang="vi-VN" altLang="en-US" sz="2800" b="1">
              <a:solidFill>
                <a:srgbClr val="C00000"/>
              </a:solidFill>
            </a:endParaRPr>
          </a:p>
        </p:txBody>
      </p:sp>
      <p:sp>
        <p:nvSpPr>
          <p:cNvPr id="12" name="TextBox 11"/>
          <p:cNvSpPr txBox="1">
            <a:spLocks noChangeArrowheads="1"/>
          </p:cNvSpPr>
          <p:nvPr/>
        </p:nvSpPr>
        <p:spPr bwMode="auto">
          <a:xfrm>
            <a:off x="7391400" y="2743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00CC"/>
                </a:solidFill>
              </a:rPr>
              <a:t>S</a:t>
            </a:r>
            <a:endParaRPr lang="vi-VN" altLang="en-US" sz="2800" b="1">
              <a:solidFill>
                <a:srgbClr val="0000CC"/>
              </a:solidFill>
            </a:endParaRPr>
          </a:p>
        </p:txBody>
      </p:sp>
      <p:sp>
        <p:nvSpPr>
          <p:cNvPr id="14" name="TextBox 13"/>
          <p:cNvSpPr txBox="1">
            <a:spLocks noChangeArrowheads="1"/>
          </p:cNvSpPr>
          <p:nvPr/>
        </p:nvSpPr>
        <p:spPr bwMode="auto">
          <a:xfrm>
            <a:off x="2133600" y="5867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C00000"/>
                </a:solidFill>
              </a:rPr>
              <a:t>Đ</a:t>
            </a:r>
            <a:endParaRPr lang="vi-VN" altLang="en-US" sz="2800" b="1">
              <a:solidFill>
                <a:srgbClr val="C00000"/>
              </a:solidFill>
            </a:endParaRPr>
          </a:p>
        </p:txBody>
      </p:sp>
      <p:sp>
        <p:nvSpPr>
          <p:cNvPr id="15" name="TextBox 14"/>
          <p:cNvSpPr txBox="1">
            <a:spLocks noChangeArrowheads="1"/>
          </p:cNvSpPr>
          <p:nvPr/>
        </p:nvSpPr>
        <p:spPr bwMode="auto">
          <a:xfrm>
            <a:off x="838200" y="3505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00CC"/>
                </a:solidFill>
              </a:rPr>
              <a:t>S</a:t>
            </a:r>
            <a:endParaRPr lang="vi-VN" altLang="en-US" sz="2800" b="1">
              <a:solidFill>
                <a:srgbClr val="0000CC"/>
              </a:solidFill>
            </a:endParaRPr>
          </a:p>
        </p:txBody>
      </p:sp>
      <p:sp>
        <p:nvSpPr>
          <p:cNvPr id="16" name="TextBox 15"/>
          <p:cNvSpPr txBox="1">
            <a:spLocks noChangeArrowheads="1"/>
          </p:cNvSpPr>
          <p:nvPr/>
        </p:nvSpPr>
        <p:spPr bwMode="auto">
          <a:xfrm>
            <a:off x="5410200" y="5029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C00000"/>
                </a:solidFill>
              </a:rPr>
              <a:t>Đ</a:t>
            </a:r>
            <a:endParaRPr lang="vi-VN" altLang="en-US"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amond(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57200" y="27432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800"/>
          </a:p>
        </p:txBody>
      </p:sp>
      <p:sp>
        <p:nvSpPr>
          <p:cNvPr id="2" name="Text Box 3"/>
          <p:cNvSpPr txBox="1">
            <a:spLocks noChangeArrowheads="1"/>
          </p:cNvSpPr>
          <p:nvPr/>
        </p:nvSpPr>
        <p:spPr bwMode="auto">
          <a:xfrm>
            <a:off x="457200" y="1524000"/>
            <a:ext cx="8458200" cy="2954655"/>
          </a:xfrm>
          <a:prstGeom prst="rect">
            <a:avLst/>
          </a:prstGeom>
          <a:noFill/>
          <a:ln w="12700" cap="sq">
            <a:no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en-US" sz="2800" b="1" dirty="0">
                <a:solidFill>
                  <a:srgbClr val="0000CC"/>
                </a:solidFill>
                <a:latin typeface="Times New Roman" panose="02020603050405020304" pitchFamily="18" charset="0"/>
                <a:cs typeface="Times New Roman" panose="02020603050405020304" pitchFamily="18" charset="0"/>
              </a:rPr>
              <a:t>Câu 2. </a:t>
            </a:r>
            <a:r>
              <a:rPr lang="vi-VN" sz="2600" b="1" dirty="0">
                <a:latin typeface="+mj-lt"/>
              </a:rPr>
              <a:t>Âm cơ bản và hoạ âm bậc 2 do cùng một dây đàn phát ra có mối liên hệ với nhau như thế nào?</a:t>
            </a:r>
            <a:endParaRPr lang="en-US" altLang="en-US" sz="2600" b="1" dirty="0">
              <a:latin typeface="+mj-lt"/>
              <a:ea typeface="Tahoma" panose="020B0604030504040204" pitchFamily="34" charset="0"/>
              <a:cs typeface="Tahoma" panose="020B0604030504040204" pitchFamily="34" charset="0"/>
            </a:endParaRPr>
          </a:p>
          <a:p>
            <a:pPr algn="just"/>
            <a:r>
              <a:rPr lang="en-US" altLang="en-US" sz="2600" dirty="0">
                <a:latin typeface="+mj-lt"/>
                <a:cs typeface="Times New Roman" panose="02020603050405020304" pitchFamily="18" charset="0"/>
              </a:rPr>
              <a:t>A</a:t>
            </a:r>
            <a:r>
              <a:rPr lang="en-US" altLang="en-US" sz="2600" dirty="0" smtClean="0">
                <a:latin typeface="+mj-lt"/>
                <a:cs typeface="Times New Roman" panose="02020603050405020304" pitchFamily="18" charset="0"/>
              </a:rPr>
              <a:t>.</a:t>
            </a:r>
            <a:r>
              <a:rPr lang="vi-VN" sz="2600" dirty="0">
                <a:latin typeface="+mj-lt"/>
              </a:rPr>
              <a:t> Hoạ âm có cường độ lớn hơn cường độ âm cơ bản</a:t>
            </a:r>
            <a:r>
              <a:rPr lang="pt-BR" altLang="en-US" sz="2600" dirty="0" smtClean="0">
                <a:latin typeface="+mj-lt"/>
              </a:rPr>
              <a:t>.</a:t>
            </a:r>
            <a:endParaRPr lang="en-US" altLang="en-US" sz="2600" dirty="0">
              <a:latin typeface="+mj-lt"/>
              <a:cs typeface="Times New Roman" panose="02020603050405020304" pitchFamily="18" charset="0"/>
            </a:endParaRPr>
          </a:p>
          <a:p>
            <a:pPr algn="just"/>
            <a:r>
              <a:rPr lang="en-US" altLang="en-US" sz="2600" dirty="0">
                <a:latin typeface="+mj-lt"/>
                <a:cs typeface="Times New Roman" panose="02020603050405020304" pitchFamily="18" charset="0"/>
              </a:rPr>
              <a:t>B. </a:t>
            </a:r>
            <a:r>
              <a:rPr lang="en-US" altLang="en-US" sz="2600" dirty="0" err="1">
                <a:latin typeface="+mj-lt"/>
                <a:cs typeface="Times New Roman" panose="02020603050405020304" pitchFamily="18" charset="0"/>
              </a:rPr>
              <a:t>Tần</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số</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họa</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âm</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bậc</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hai</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lớn</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gấp</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đôi</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tần</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số</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âm</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cơ</a:t>
            </a:r>
            <a:r>
              <a:rPr lang="en-US" altLang="en-US" sz="2600" dirty="0">
                <a:latin typeface="+mj-lt"/>
                <a:cs typeface="Times New Roman" panose="02020603050405020304" pitchFamily="18" charset="0"/>
              </a:rPr>
              <a:t> </a:t>
            </a:r>
            <a:r>
              <a:rPr lang="en-US" altLang="en-US" sz="2600" dirty="0" err="1">
                <a:latin typeface="+mj-lt"/>
                <a:cs typeface="Times New Roman" panose="02020603050405020304" pitchFamily="18" charset="0"/>
              </a:rPr>
              <a:t>bản</a:t>
            </a:r>
            <a:r>
              <a:rPr lang="en-US" altLang="en-US" sz="2600" dirty="0">
                <a:latin typeface="+mj-lt"/>
                <a:cs typeface="Times New Roman" panose="02020603050405020304" pitchFamily="18" charset="0"/>
              </a:rPr>
              <a:t>.              </a:t>
            </a:r>
          </a:p>
          <a:p>
            <a:r>
              <a:rPr lang="en-US" altLang="en-US" sz="2600" dirty="0">
                <a:latin typeface="+mj-lt"/>
                <a:cs typeface="Times New Roman" panose="02020603050405020304" pitchFamily="18" charset="0"/>
              </a:rPr>
              <a:t>C. </a:t>
            </a:r>
            <a:r>
              <a:rPr lang="vi-VN" sz="2600" dirty="0">
                <a:latin typeface="+mj-lt"/>
              </a:rPr>
              <a:t>Tần số âm cơ bản lớn gấp đôi tần số hoạ âm bậc 2. </a:t>
            </a:r>
            <a:endParaRPr lang="en-US" sz="2600" dirty="0">
              <a:latin typeface="+mj-lt"/>
            </a:endParaRPr>
          </a:p>
          <a:p>
            <a:r>
              <a:rPr lang="en-US" sz="2600" dirty="0">
                <a:latin typeface="+mj-lt"/>
              </a:rPr>
              <a:t>D. </a:t>
            </a:r>
            <a:r>
              <a:rPr lang="vi-VN" sz="2600" dirty="0">
                <a:latin typeface="+mj-lt"/>
              </a:rPr>
              <a:t>Tốc độ âm cơ bản lớn gấp đôi tốc độ hoạ âm bậc 2.</a:t>
            </a:r>
            <a:endParaRPr lang="en-US" sz="2600" dirty="0">
              <a:latin typeface="+mj-lt"/>
            </a:endParaRPr>
          </a:p>
          <a:p>
            <a:pPr algn="just"/>
            <a:endParaRPr lang="en-US" altLang="en-US" sz="2800" dirty="0">
              <a:latin typeface=".VnTime" pitchFamily="34" charset="0"/>
            </a:endParaRPr>
          </a:p>
        </p:txBody>
      </p:sp>
      <p:sp>
        <p:nvSpPr>
          <p:cNvPr id="4" name="Rectangle 3"/>
          <p:cNvSpPr/>
          <p:nvPr/>
        </p:nvSpPr>
        <p:spPr>
          <a:xfrm>
            <a:off x="3352800" y="838200"/>
            <a:ext cx="1752600" cy="579438"/>
          </a:xfrm>
          <a:prstGeom prst="rect">
            <a:avLst/>
          </a:prstGeom>
          <a:solidFill>
            <a:srgbClr val="CCECFF"/>
          </a:solidFill>
        </p:spPr>
        <p:txBody>
          <a:bodyPr>
            <a:spAutoFit/>
          </a:bodyPr>
          <a:lstStyle/>
          <a:p>
            <a:pPr>
              <a:defRPr/>
            </a:pP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Củng</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cố</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ChangeArrowheads="1"/>
          </p:cNvSpPr>
          <p:nvPr/>
        </p:nvSpPr>
        <p:spPr bwMode="auto">
          <a:xfrm>
            <a:off x="0" y="-37991"/>
            <a:ext cx="8610600" cy="67403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indent="111125" eaLnBrk="0" hangingPunct="0">
              <a:tabLst>
                <a:tab pos="342900" algn="l"/>
              </a:tabLst>
              <a:defRPr>
                <a:solidFill>
                  <a:schemeClr val="tx1"/>
                </a:solidFill>
                <a:latin typeface="Arial" panose="020B0604020202020204" pitchFamily="34" charset="0"/>
                <a:cs typeface="Arial" panose="020B0604020202020204" pitchFamily="34" charset="0"/>
              </a:defRPr>
            </a:lvl1pPr>
            <a:lvl2pPr eaLnBrk="0" hangingPunct="0">
              <a:tabLst>
                <a:tab pos="342900" algn="l"/>
              </a:tabLst>
              <a:defRPr>
                <a:solidFill>
                  <a:schemeClr val="tx1"/>
                </a:solidFill>
                <a:latin typeface="Arial" panose="020B0604020202020204" pitchFamily="34" charset="0"/>
                <a:cs typeface="Arial" panose="020B0604020202020204" pitchFamily="34" charset="0"/>
              </a:defRPr>
            </a:lvl2pPr>
            <a:lvl3pPr eaLnBrk="0" hangingPunct="0">
              <a:tabLst>
                <a:tab pos="342900" algn="l"/>
              </a:tabLst>
              <a:defRPr>
                <a:solidFill>
                  <a:schemeClr val="tx1"/>
                </a:solidFill>
                <a:latin typeface="Arial" panose="020B0604020202020204" pitchFamily="34" charset="0"/>
                <a:cs typeface="Arial" panose="020B0604020202020204" pitchFamily="34" charset="0"/>
              </a:defRPr>
            </a:lvl3pPr>
            <a:lvl4pPr eaLnBrk="0" hangingPunct="0">
              <a:tabLst>
                <a:tab pos="342900" algn="l"/>
              </a:tabLst>
              <a:defRPr>
                <a:solidFill>
                  <a:schemeClr val="tx1"/>
                </a:solidFill>
                <a:latin typeface="Arial" panose="020B0604020202020204" pitchFamily="34" charset="0"/>
                <a:cs typeface="Arial" panose="020B0604020202020204" pitchFamily="34" charset="0"/>
              </a:defRPr>
            </a:lvl4pPr>
            <a:lvl5pPr eaLnBrk="0" hangingPunct="0">
              <a:tabLst>
                <a:tab pos="342900" algn="l"/>
              </a:tabLst>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err="1"/>
              <a:t>Câu</a:t>
            </a:r>
            <a:r>
              <a:rPr lang="en-US" altLang="en-US" b="1" dirty="0"/>
              <a:t> 1</a:t>
            </a:r>
            <a:r>
              <a:rPr lang="en-US" altLang="en-US" dirty="0"/>
              <a:t>.  </a:t>
            </a:r>
            <a:r>
              <a:rPr lang="en-US" altLang="en-US" dirty="0" err="1"/>
              <a:t>Âm</a:t>
            </a:r>
            <a:r>
              <a:rPr lang="en-US" altLang="en-US" dirty="0"/>
              <a:t> </a:t>
            </a:r>
            <a:r>
              <a:rPr lang="en-US" altLang="en-US" dirty="0" err="1"/>
              <a:t>sắc</a:t>
            </a:r>
            <a:r>
              <a:rPr lang="en-US" altLang="en-US" dirty="0"/>
              <a:t> </a:t>
            </a:r>
            <a:r>
              <a:rPr lang="en-US" altLang="en-US" dirty="0" err="1"/>
              <a:t>là</a:t>
            </a:r>
            <a:r>
              <a:rPr lang="en-US" altLang="en-US" dirty="0"/>
              <a:t>:</a:t>
            </a:r>
          </a:p>
          <a:p>
            <a:pPr eaLnBrk="1" hangingPunct="1"/>
            <a:r>
              <a:rPr lang="en-US" altLang="en-US" dirty="0"/>
              <a:t>    A. </a:t>
            </a:r>
            <a:r>
              <a:rPr lang="en-US" altLang="en-US" dirty="0" err="1"/>
              <a:t>Màu</a:t>
            </a:r>
            <a:r>
              <a:rPr lang="en-US" altLang="en-US" dirty="0"/>
              <a:t> </a:t>
            </a:r>
            <a:r>
              <a:rPr lang="en-US" altLang="en-US" dirty="0" err="1"/>
              <a:t>sắc</a:t>
            </a:r>
            <a:r>
              <a:rPr lang="en-US" altLang="en-US" dirty="0"/>
              <a:t> </a:t>
            </a:r>
            <a:r>
              <a:rPr lang="en-US" altLang="en-US" dirty="0" err="1"/>
              <a:t>của</a:t>
            </a:r>
            <a:r>
              <a:rPr lang="en-US" altLang="en-US" dirty="0"/>
              <a:t> </a:t>
            </a:r>
            <a:r>
              <a:rPr lang="en-US" altLang="en-US" dirty="0" err="1"/>
              <a:t>âm</a:t>
            </a:r>
            <a:r>
              <a:rPr lang="en-US" altLang="en-US" dirty="0"/>
              <a:t>     </a:t>
            </a:r>
          </a:p>
          <a:p>
            <a:pPr eaLnBrk="1" hangingPunct="1"/>
            <a:r>
              <a:rPr lang="en-US" altLang="en-US" dirty="0"/>
              <a:t>    B. </a:t>
            </a:r>
            <a:r>
              <a:rPr lang="en-US" altLang="en-US" dirty="0" err="1"/>
              <a:t>Một</a:t>
            </a:r>
            <a:r>
              <a:rPr lang="en-US" altLang="en-US" dirty="0"/>
              <a:t> </a:t>
            </a:r>
            <a:r>
              <a:rPr lang="en-US" altLang="en-US" dirty="0" err="1"/>
              <a:t>đặc</a:t>
            </a:r>
            <a:r>
              <a:rPr lang="en-US" altLang="en-US" dirty="0"/>
              <a:t> </a:t>
            </a:r>
            <a:r>
              <a:rPr lang="en-US" altLang="en-US" dirty="0" err="1"/>
              <a:t>trưng</a:t>
            </a:r>
            <a:r>
              <a:rPr lang="en-US" altLang="en-US" dirty="0"/>
              <a:t> </a:t>
            </a:r>
            <a:r>
              <a:rPr lang="en-US" altLang="en-US" dirty="0" err="1"/>
              <a:t>sinh</a:t>
            </a:r>
            <a:r>
              <a:rPr lang="en-US" altLang="en-US" dirty="0"/>
              <a:t> </a:t>
            </a:r>
            <a:r>
              <a:rPr lang="en-US" altLang="en-US" dirty="0" err="1"/>
              <a:t>lí</a:t>
            </a:r>
            <a:r>
              <a:rPr lang="en-US" altLang="en-US" dirty="0"/>
              <a:t> </a:t>
            </a:r>
            <a:r>
              <a:rPr lang="en-US" altLang="en-US" dirty="0" err="1"/>
              <a:t>của</a:t>
            </a:r>
            <a:r>
              <a:rPr lang="en-US" altLang="en-US" dirty="0"/>
              <a:t> </a:t>
            </a:r>
            <a:r>
              <a:rPr lang="en-US" altLang="en-US" dirty="0" err="1"/>
              <a:t>âm</a:t>
            </a:r>
            <a:r>
              <a:rPr lang="en-US" altLang="en-US" dirty="0"/>
              <a:t> </a:t>
            </a:r>
            <a:r>
              <a:rPr lang="en-US" altLang="en-US" dirty="0" err="1"/>
              <a:t>gắn</a:t>
            </a:r>
            <a:r>
              <a:rPr lang="en-US" altLang="en-US" dirty="0"/>
              <a:t> </a:t>
            </a:r>
            <a:r>
              <a:rPr lang="en-US" altLang="en-US" dirty="0" err="1"/>
              <a:t>liền</a:t>
            </a:r>
            <a:r>
              <a:rPr lang="en-US" altLang="en-US" dirty="0"/>
              <a:t> </a:t>
            </a:r>
            <a:r>
              <a:rPr lang="en-US" altLang="en-US" dirty="0" err="1"/>
              <a:t>với</a:t>
            </a:r>
            <a:r>
              <a:rPr lang="en-US" altLang="en-US" dirty="0"/>
              <a:t> </a:t>
            </a:r>
            <a:r>
              <a:rPr lang="en-US" altLang="en-US" dirty="0" err="1"/>
              <a:t>tần</a:t>
            </a:r>
            <a:r>
              <a:rPr lang="en-US" altLang="en-US" dirty="0"/>
              <a:t> </a:t>
            </a:r>
            <a:r>
              <a:rPr lang="en-US" altLang="en-US" dirty="0" err="1"/>
              <a:t>sô</a:t>
            </a:r>
            <a:r>
              <a:rPr lang="en-US" altLang="en-US" dirty="0"/>
              <a:t> </a:t>
            </a:r>
          </a:p>
          <a:p>
            <a:pPr eaLnBrk="1" hangingPunct="1"/>
            <a:r>
              <a:rPr lang="en-US" altLang="en-US" dirty="0"/>
              <a:t>    C. </a:t>
            </a:r>
            <a:r>
              <a:rPr lang="en-US" altLang="en-US" dirty="0" err="1"/>
              <a:t>Một</a:t>
            </a:r>
            <a:r>
              <a:rPr lang="en-US" altLang="en-US" dirty="0"/>
              <a:t> </a:t>
            </a:r>
            <a:r>
              <a:rPr lang="en-US" altLang="en-US" dirty="0" err="1"/>
              <a:t>đặc</a:t>
            </a:r>
            <a:r>
              <a:rPr lang="en-US" altLang="en-US" dirty="0"/>
              <a:t> </a:t>
            </a:r>
            <a:r>
              <a:rPr lang="en-US" altLang="en-US" dirty="0" err="1"/>
              <a:t>trưng</a:t>
            </a:r>
            <a:r>
              <a:rPr lang="en-US" altLang="en-US" dirty="0"/>
              <a:t> </a:t>
            </a:r>
            <a:r>
              <a:rPr lang="en-US" altLang="en-US" dirty="0" err="1"/>
              <a:t>sinh</a:t>
            </a:r>
            <a:r>
              <a:rPr lang="en-US" altLang="en-US" dirty="0"/>
              <a:t> </a:t>
            </a:r>
            <a:r>
              <a:rPr lang="en-US" altLang="en-US" dirty="0" err="1"/>
              <a:t>lí</a:t>
            </a:r>
            <a:r>
              <a:rPr lang="en-US" altLang="en-US" dirty="0"/>
              <a:t> </a:t>
            </a:r>
            <a:r>
              <a:rPr lang="en-US" altLang="en-US" dirty="0" err="1"/>
              <a:t>của</a:t>
            </a:r>
            <a:r>
              <a:rPr lang="en-US" altLang="en-US" dirty="0"/>
              <a:t> </a:t>
            </a:r>
            <a:r>
              <a:rPr lang="en-US" altLang="en-US" dirty="0" err="1"/>
              <a:t>âm</a:t>
            </a:r>
            <a:r>
              <a:rPr lang="en-US" altLang="en-US" dirty="0"/>
              <a:t> </a:t>
            </a:r>
            <a:r>
              <a:rPr lang="en-US" altLang="en-US" dirty="0" err="1"/>
              <a:t>giúp</a:t>
            </a:r>
            <a:r>
              <a:rPr lang="en-US" altLang="en-US" dirty="0"/>
              <a:t> ta </a:t>
            </a:r>
            <a:r>
              <a:rPr lang="en-US" altLang="en-US" dirty="0" err="1"/>
              <a:t>nhận</a:t>
            </a:r>
            <a:r>
              <a:rPr lang="en-US" altLang="en-US" dirty="0"/>
              <a:t> </a:t>
            </a:r>
            <a:r>
              <a:rPr lang="en-US" altLang="en-US" dirty="0" err="1"/>
              <a:t>biết</a:t>
            </a:r>
            <a:r>
              <a:rPr lang="en-US" altLang="en-US" dirty="0"/>
              <a:t> </a:t>
            </a:r>
            <a:r>
              <a:rPr lang="en-US" altLang="en-US" dirty="0" err="1"/>
              <a:t>các</a:t>
            </a:r>
            <a:r>
              <a:rPr lang="en-US" altLang="en-US" dirty="0"/>
              <a:t> </a:t>
            </a:r>
            <a:r>
              <a:rPr lang="en-US" altLang="en-US" dirty="0" err="1"/>
              <a:t>nguồn</a:t>
            </a:r>
            <a:r>
              <a:rPr lang="en-US" altLang="en-US" dirty="0"/>
              <a:t> </a:t>
            </a:r>
            <a:r>
              <a:rPr lang="en-US" altLang="en-US" dirty="0" err="1"/>
              <a:t>âm</a:t>
            </a:r>
            <a:r>
              <a:rPr lang="en-US" altLang="en-US" dirty="0"/>
              <a:t>   </a:t>
            </a:r>
          </a:p>
          <a:p>
            <a:pPr eaLnBrk="1" hangingPunct="1"/>
            <a:r>
              <a:rPr lang="en-US" altLang="en-US" dirty="0"/>
              <a:t>    D. </a:t>
            </a:r>
            <a:r>
              <a:rPr lang="en-US" altLang="en-US" dirty="0" err="1"/>
              <a:t>Một</a:t>
            </a:r>
            <a:r>
              <a:rPr lang="en-US" altLang="en-US" dirty="0"/>
              <a:t> </a:t>
            </a:r>
            <a:r>
              <a:rPr lang="en-US" altLang="en-US" dirty="0" err="1"/>
              <a:t>đặc</a:t>
            </a:r>
            <a:r>
              <a:rPr lang="en-US" altLang="en-US" dirty="0"/>
              <a:t> </a:t>
            </a:r>
            <a:r>
              <a:rPr lang="en-US" altLang="en-US" dirty="0" err="1"/>
              <a:t>trưng</a:t>
            </a:r>
            <a:r>
              <a:rPr lang="en-US" altLang="en-US" dirty="0"/>
              <a:t> </a:t>
            </a:r>
            <a:r>
              <a:rPr lang="en-US" altLang="en-US" dirty="0" err="1"/>
              <a:t>vật</a:t>
            </a:r>
            <a:r>
              <a:rPr lang="en-US" altLang="en-US" dirty="0"/>
              <a:t> </a:t>
            </a:r>
            <a:r>
              <a:rPr lang="en-US" altLang="en-US" dirty="0" err="1"/>
              <a:t>lí</a:t>
            </a:r>
            <a:r>
              <a:rPr lang="en-US" altLang="en-US" dirty="0"/>
              <a:t> </a:t>
            </a:r>
            <a:r>
              <a:rPr lang="en-US" altLang="en-US" dirty="0" err="1"/>
              <a:t>của</a:t>
            </a:r>
            <a:r>
              <a:rPr lang="en-US" altLang="en-US" dirty="0"/>
              <a:t> </a:t>
            </a:r>
            <a:r>
              <a:rPr lang="en-US" altLang="en-US" dirty="0" err="1"/>
              <a:t>âm</a:t>
            </a:r>
            <a:endParaRPr lang="en-US" altLang="en-US" dirty="0"/>
          </a:p>
          <a:p>
            <a:pPr eaLnBrk="1" hangingPunct="1"/>
            <a:r>
              <a:rPr lang="en-US" altLang="en-US" dirty="0" err="1"/>
              <a:t>Câu</a:t>
            </a:r>
            <a:r>
              <a:rPr lang="en-US" altLang="en-US" dirty="0"/>
              <a:t> 2. </a:t>
            </a:r>
            <a:r>
              <a:rPr lang="en-US" altLang="en-US" dirty="0" err="1"/>
              <a:t>Chọn</a:t>
            </a:r>
            <a:r>
              <a:rPr lang="en-US" altLang="en-US" dirty="0"/>
              <a:t> </a:t>
            </a:r>
            <a:r>
              <a:rPr lang="en-US" altLang="en-US" dirty="0" err="1"/>
              <a:t>phát</a:t>
            </a:r>
            <a:r>
              <a:rPr lang="en-US" altLang="en-US" dirty="0"/>
              <a:t> </a:t>
            </a:r>
            <a:r>
              <a:rPr lang="en-US" altLang="en-US" dirty="0" err="1"/>
              <a:t>biểu</a:t>
            </a:r>
            <a:r>
              <a:rPr lang="en-US" altLang="en-US" dirty="0"/>
              <a:t> </a:t>
            </a:r>
            <a:r>
              <a:rPr lang="en-US" altLang="en-US" dirty="0" err="1"/>
              <a:t>sai.Âm</a:t>
            </a:r>
            <a:r>
              <a:rPr lang="en-US" altLang="en-US" dirty="0"/>
              <a:t> La </a:t>
            </a:r>
            <a:r>
              <a:rPr lang="en-US" altLang="en-US" dirty="0" err="1"/>
              <a:t>của</a:t>
            </a:r>
            <a:r>
              <a:rPr lang="en-US" altLang="en-US" dirty="0"/>
              <a:t> </a:t>
            </a:r>
            <a:r>
              <a:rPr lang="en-US" altLang="en-US" dirty="0" err="1"/>
              <a:t>đàn</a:t>
            </a:r>
            <a:r>
              <a:rPr lang="en-US" altLang="en-US" dirty="0"/>
              <a:t> </a:t>
            </a:r>
            <a:r>
              <a:rPr lang="en-US" altLang="en-US" dirty="0" err="1"/>
              <a:t>dương</a:t>
            </a:r>
            <a:r>
              <a:rPr lang="en-US" altLang="en-US" dirty="0"/>
              <a:t> </a:t>
            </a:r>
            <a:r>
              <a:rPr lang="en-US" altLang="en-US" dirty="0" err="1"/>
              <a:t>cầm</a:t>
            </a:r>
            <a:r>
              <a:rPr lang="en-US" altLang="en-US" dirty="0"/>
              <a:t> (piano) </a:t>
            </a:r>
            <a:r>
              <a:rPr lang="en-US" altLang="en-US" dirty="0" err="1"/>
              <a:t>và</a:t>
            </a:r>
            <a:r>
              <a:rPr lang="en-US" altLang="en-US" dirty="0"/>
              <a:t> </a:t>
            </a:r>
            <a:r>
              <a:rPr lang="en-US" altLang="en-US" dirty="0" err="1"/>
              <a:t>âm</a:t>
            </a:r>
            <a:r>
              <a:rPr lang="en-US" altLang="en-US" dirty="0"/>
              <a:t> La </a:t>
            </a:r>
            <a:r>
              <a:rPr lang="en-US" altLang="en-US" dirty="0" err="1"/>
              <a:t>của</a:t>
            </a:r>
            <a:r>
              <a:rPr lang="en-US" altLang="en-US" dirty="0"/>
              <a:t> </a:t>
            </a:r>
            <a:r>
              <a:rPr lang="en-US" altLang="en-US" dirty="0" err="1"/>
              <a:t>đàn</a:t>
            </a:r>
            <a:r>
              <a:rPr lang="en-US" altLang="en-US" dirty="0"/>
              <a:t> </a:t>
            </a:r>
            <a:r>
              <a:rPr lang="en-US" altLang="en-US" dirty="0" err="1"/>
              <a:t>vĩ</a:t>
            </a:r>
            <a:r>
              <a:rPr lang="en-US" altLang="en-US" dirty="0"/>
              <a:t> </a:t>
            </a:r>
            <a:r>
              <a:rPr lang="en-US" altLang="en-US" dirty="0" err="1"/>
              <a:t>cầm</a:t>
            </a:r>
            <a:r>
              <a:rPr lang="en-US" altLang="en-US" dirty="0"/>
              <a:t> (</a:t>
            </a:r>
            <a:r>
              <a:rPr lang="en-US" altLang="en-US" dirty="0" err="1"/>
              <a:t>violon</a:t>
            </a:r>
            <a:r>
              <a:rPr lang="en-US" altLang="en-US" dirty="0"/>
              <a:t>) </a:t>
            </a:r>
            <a:r>
              <a:rPr lang="en-US" altLang="en-US" dirty="0" err="1"/>
              <a:t>có</a:t>
            </a:r>
            <a:r>
              <a:rPr lang="en-US" altLang="en-US" dirty="0"/>
              <a:t> </a:t>
            </a:r>
            <a:r>
              <a:rPr lang="en-US" altLang="en-US" dirty="0" err="1"/>
              <a:t>thể</a:t>
            </a:r>
            <a:r>
              <a:rPr lang="en-US" altLang="en-US" dirty="0"/>
              <a:t> </a:t>
            </a:r>
            <a:r>
              <a:rPr lang="en-US" altLang="en-US" dirty="0" err="1"/>
              <a:t>cùng</a:t>
            </a:r>
            <a:endParaRPr lang="en-US" altLang="en-US" dirty="0"/>
          </a:p>
          <a:p>
            <a:pPr eaLnBrk="1" hangingPunct="1"/>
            <a:r>
              <a:rPr lang="en-US" altLang="en-US" dirty="0"/>
              <a:t>   A. </a:t>
            </a:r>
            <a:r>
              <a:rPr lang="en-US" altLang="en-US" dirty="0" err="1"/>
              <a:t>độ</a:t>
            </a:r>
            <a:r>
              <a:rPr lang="en-US" altLang="en-US" dirty="0"/>
              <a:t> </a:t>
            </a:r>
            <a:r>
              <a:rPr lang="en-US" altLang="en-US" dirty="0" err="1"/>
              <a:t>cao</a:t>
            </a:r>
            <a:r>
              <a:rPr lang="en-US" altLang="en-US" dirty="0"/>
              <a:t>  B. </a:t>
            </a:r>
            <a:r>
              <a:rPr lang="en-US" altLang="en-US" dirty="0" err="1"/>
              <a:t>độ</a:t>
            </a:r>
            <a:r>
              <a:rPr lang="en-US" altLang="en-US" dirty="0"/>
              <a:t> to   C. </a:t>
            </a:r>
            <a:r>
              <a:rPr lang="en-US" altLang="en-US" dirty="0" err="1"/>
              <a:t>cường</a:t>
            </a:r>
            <a:r>
              <a:rPr lang="en-US" altLang="en-US" dirty="0"/>
              <a:t> </a:t>
            </a:r>
            <a:r>
              <a:rPr lang="en-US" altLang="en-US" dirty="0" err="1"/>
              <a:t>độ</a:t>
            </a:r>
            <a:r>
              <a:rPr lang="en-US" altLang="en-US" dirty="0"/>
              <a:t>      D. </a:t>
            </a:r>
            <a:r>
              <a:rPr lang="en-US" altLang="en-US" dirty="0" err="1"/>
              <a:t>đồ</a:t>
            </a:r>
            <a:r>
              <a:rPr lang="en-US" altLang="en-US" dirty="0"/>
              <a:t> </a:t>
            </a:r>
            <a:r>
              <a:rPr lang="en-US" altLang="en-US" dirty="0" err="1"/>
              <a:t>thị</a:t>
            </a:r>
            <a:r>
              <a:rPr lang="en-US" altLang="en-US" dirty="0"/>
              <a:t> </a:t>
            </a:r>
            <a:r>
              <a:rPr lang="en-US" altLang="en-US" dirty="0" err="1"/>
              <a:t>dao</a:t>
            </a:r>
            <a:r>
              <a:rPr lang="en-US" altLang="en-US" dirty="0"/>
              <a:t> </a:t>
            </a:r>
            <a:r>
              <a:rPr lang="en-US" altLang="en-US" dirty="0" err="1"/>
              <a:t>động</a:t>
            </a:r>
            <a:endParaRPr lang="en-US" altLang="en-US" dirty="0"/>
          </a:p>
          <a:p>
            <a:pPr eaLnBrk="1" hangingPunct="1"/>
            <a:r>
              <a:rPr lang="en-US" altLang="en-US" dirty="0" err="1"/>
              <a:t>Câu</a:t>
            </a:r>
            <a:r>
              <a:rPr lang="en-US" altLang="en-US" dirty="0"/>
              <a:t> 3. </a:t>
            </a:r>
            <a:r>
              <a:rPr lang="en-US" altLang="en-US" dirty="0" err="1"/>
              <a:t>Hãy</a:t>
            </a:r>
            <a:r>
              <a:rPr lang="en-US" altLang="en-US" dirty="0"/>
              <a:t> </a:t>
            </a:r>
            <a:r>
              <a:rPr lang="en-US" altLang="en-US" dirty="0" err="1"/>
              <a:t>chọn</a:t>
            </a:r>
            <a:r>
              <a:rPr lang="en-US" altLang="en-US" dirty="0"/>
              <a:t> </a:t>
            </a:r>
            <a:r>
              <a:rPr lang="en-US" altLang="en-US" dirty="0" err="1"/>
              <a:t>một</a:t>
            </a:r>
            <a:r>
              <a:rPr lang="en-US" altLang="en-US" dirty="0"/>
              <a:t> </a:t>
            </a:r>
            <a:r>
              <a:rPr lang="en-US" altLang="en-US" dirty="0" err="1"/>
              <a:t>phát</a:t>
            </a:r>
            <a:r>
              <a:rPr lang="en-US" altLang="en-US" dirty="0"/>
              <a:t> </a:t>
            </a:r>
            <a:r>
              <a:rPr lang="en-US" altLang="en-US" dirty="0" err="1"/>
              <a:t>biểu</a:t>
            </a:r>
            <a:r>
              <a:rPr lang="en-US" altLang="en-US" dirty="0"/>
              <a:t> </a:t>
            </a:r>
            <a:r>
              <a:rPr lang="en-US" altLang="en-US" dirty="0" err="1"/>
              <a:t>đúng</a:t>
            </a:r>
            <a:r>
              <a:rPr lang="en-US" altLang="en-US" dirty="0" smtClean="0"/>
              <a:t>. Hai </a:t>
            </a:r>
            <a:r>
              <a:rPr lang="en-US" altLang="en-US" dirty="0" err="1"/>
              <a:t>âm</a:t>
            </a:r>
            <a:r>
              <a:rPr lang="en-US" altLang="en-US" dirty="0"/>
              <a:t> </a:t>
            </a:r>
            <a:r>
              <a:rPr lang="en-US" altLang="en-US" dirty="0" err="1"/>
              <a:t>Rê</a:t>
            </a:r>
            <a:r>
              <a:rPr lang="en-US" altLang="en-US" dirty="0"/>
              <a:t> </a:t>
            </a:r>
            <a:r>
              <a:rPr lang="en-US" altLang="en-US" dirty="0" err="1"/>
              <a:t>và</a:t>
            </a:r>
            <a:r>
              <a:rPr lang="en-US" altLang="en-US" dirty="0"/>
              <a:t> Sol </a:t>
            </a:r>
            <a:r>
              <a:rPr lang="en-US" altLang="en-US" dirty="0" err="1"/>
              <a:t>của</a:t>
            </a:r>
            <a:r>
              <a:rPr lang="en-US" altLang="en-US" dirty="0"/>
              <a:t> </a:t>
            </a:r>
            <a:r>
              <a:rPr lang="en-US" altLang="en-US" dirty="0" err="1"/>
              <a:t>cùng</a:t>
            </a:r>
            <a:r>
              <a:rPr lang="en-US" altLang="en-US" dirty="0"/>
              <a:t> </a:t>
            </a:r>
            <a:r>
              <a:rPr lang="en-US" altLang="en-US" dirty="0" err="1"/>
              <a:t>một</a:t>
            </a:r>
            <a:r>
              <a:rPr lang="en-US" altLang="en-US" dirty="0"/>
              <a:t> </a:t>
            </a:r>
            <a:r>
              <a:rPr lang="en-US" altLang="en-US" dirty="0" err="1"/>
              <a:t>dây</a:t>
            </a:r>
            <a:r>
              <a:rPr lang="en-US" altLang="en-US" dirty="0"/>
              <a:t> </a:t>
            </a:r>
            <a:r>
              <a:rPr lang="en-US" altLang="en-US" dirty="0" err="1"/>
              <a:t>đàn</a:t>
            </a:r>
            <a:r>
              <a:rPr lang="en-US" altLang="en-US" dirty="0"/>
              <a:t> </a:t>
            </a:r>
            <a:r>
              <a:rPr lang="en-US" altLang="en-US" dirty="0" err="1"/>
              <a:t>ghi</a:t>
            </a:r>
            <a:r>
              <a:rPr lang="en-US" altLang="en-US" dirty="0"/>
              <a:t> ta </a:t>
            </a:r>
            <a:r>
              <a:rPr lang="en-US" altLang="en-US" dirty="0" err="1"/>
              <a:t>có</a:t>
            </a:r>
            <a:r>
              <a:rPr lang="en-US" altLang="en-US" dirty="0"/>
              <a:t> </a:t>
            </a:r>
            <a:r>
              <a:rPr lang="en-US" altLang="en-US" dirty="0" err="1"/>
              <a:t>thể</a:t>
            </a:r>
            <a:r>
              <a:rPr lang="en-US" altLang="en-US" dirty="0"/>
              <a:t> </a:t>
            </a:r>
            <a:r>
              <a:rPr lang="en-US" altLang="en-US" dirty="0" err="1"/>
              <a:t>cùng</a:t>
            </a:r>
            <a:endParaRPr lang="en-US" altLang="en-US" dirty="0"/>
          </a:p>
          <a:p>
            <a:pPr eaLnBrk="1" hangingPunct="1"/>
            <a:r>
              <a:rPr lang="en-US" altLang="en-US" dirty="0"/>
              <a:t>  A. </a:t>
            </a:r>
            <a:r>
              <a:rPr lang="en-US" altLang="en-US" dirty="0" err="1"/>
              <a:t>Tần</a:t>
            </a:r>
            <a:r>
              <a:rPr lang="en-US" altLang="en-US" dirty="0"/>
              <a:t> </a:t>
            </a:r>
            <a:r>
              <a:rPr lang="en-US" altLang="en-US" dirty="0" err="1"/>
              <a:t>số</a:t>
            </a:r>
            <a:r>
              <a:rPr lang="en-US" altLang="en-US" dirty="0"/>
              <a:t>            B. </a:t>
            </a:r>
            <a:r>
              <a:rPr lang="en-US" altLang="en-US" dirty="0" err="1"/>
              <a:t>độ</a:t>
            </a:r>
            <a:r>
              <a:rPr lang="en-US" altLang="en-US" dirty="0"/>
              <a:t> </a:t>
            </a:r>
            <a:r>
              <a:rPr lang="en-US" altLang="en-US" dirty="0" err="1"/>
              <a:t>cao</a:t>
            </a:r>
            <a:r>
              <a:rPr lang="en-US" altLang="en-US" dirty="0"/>
              <a:t>  C. </a:t>
            </a:r>
            <a:r>
              <a:rPr lang="en-US" altLang="en-US" dirty="0" err="1"/>
              <a:t>độ</a:t>
            </a:r>
            <a:r>
              <a:rPr lang="en-US" altLang="en-US" dirty="0"/>
              <a:t> to               D. </a:t>
            </a:r>
            <a:r>
              <a:rPr lang="en-US" altLang="en-US" dirty="0" err="1"/>
              <a:t>âm</a:t>
            </a:r>
            <a:r>
              <a:rPr lang="en-US" altLang="en-US" dirty="0"/>
              <a:t> </a:t>
            </a:r>
            <a:r>
              <a:rPr lang="en-US" altLang="en-US" dirty="0" err="1"/>
              <a:t>sắc</a:t>
            </a:r>
            <a:endParaRPr lang="en-US" altLang="en-US" dirty="0"/>
          </a:p>
          <a:p>
            <a:pPr eaLnBrk="1" hangingPunct="1"/>
            <a:r>
              <a:rPr lang="en-US" altLang="en-US" dirty="0" err="1"/>
              <a:t>Câu</a:t>
            </a:r>
            <a:r>
              <a:rPr lang="en-US" altLang="en-US" dirty="0"/>
              <a:t> 4. (ĐH 2010) Ba </a:t>
            </a:r>
            <a:r>
              <a:rPr lang="en-US" altLang="en-US" dirty="0" err="1"/>
              <a:t>điểm</a:t>
            </a:r>
            <a:r>
              <a:rPr lang="en-US" altLang="en-US" dirty="0"/>
              <a:t> O, A, B </a:t>
            </a:r>
            <a:r>
              <a:rPr lang="en-US" altLang="en-US" dirty="0" err="1"/>
              <a:t>cùng</a:t>
            </a:r>
            <a:r>
              <a:rPr lang="en-US" altLang="en-US" dirty="0"/>
              <a:t> </a:t>
            </a:r>
            <a:r>
              <a:rPr lang="en-US" altLang="en-US" dirty="0" err="1"/>
              <a:t>nằm</a:t>
            </a:r>
            <a:r>
              <a:rPr lang="en-US" altLang="en-US" dirty="0"/>
              <a:t> </a:t>
            </a:r>
            <a:r>
              <a:rPr lang="en-US" altLang="en-US" dirty="0" err="1"/>
              <a:t>trên</a:t>
            </a:r>
            <a:r>
              <a:rPr lang="en-US" altLang="en-US" dirty="0"/>
              <a:t> </a:t>
            </a:r>
            <a:r>
              <a:rPr lang="en-US" altLang="en-US" dirty="0" err="1"/>
              <a:t>đường</a:t>
            </a:r>
            <a:r>
              <a:rPr lang="en-US" altLang="en-US" dirty="0"/>
              <a:t> </a:t>
            </a:r>
            <a:r>
              <a:rPr lang="en-US" altLang="en-US" dirty="0" err="1"/>
              <a:t>thẳng</a:t>
            </a:r>
            <a:r>
              <a:rPr lang="en-US" altLang="en-US" dirty="0"/>
              <a:t> </a:t>
            </a:r>
            <a:r>
              <a:rPr lang="en-US" altLang="en-US" dirty="0" err="1"/>
              <a:t>xuất</a:t>
            </a:r>
            <a:r>
              <a:rPr lang="en-US" altLang="en-US" dirty="0"/>
              <a:t> </a:t>
            </a:r>
            <a:r>
              <a:rPr lang="en-US" altLang="en-US" dirty="0" err="1"/>
              <a:t>phát</a:t>
            </a:r>
            <a:r>
              <a:rPr lang="en-US" altLang="en-US" dirty="0"/>
              <a:t> </a:t>
            </a:r>
            <a:r>
              <a:rPr lang="en-US" altLang="en-US" dirty="0" err="1"/>
              <a:t>từ</a:t>
            </a:r>
            <a:r>
              <a:rPr lang="en-US" altLang="en-US" dirty="0"/>
              <a:t> O. </a:t>
            </a:r>
            <a:r>
              <a:rPr lang="en-US" altLang="en-US" dirty="0" err="1"/>
              <a:t>Tại</a:t>
            </a:r>
            <a:r>
              <a:rPr lang="en-US" altLang="en-US" dirty="0"/>
              <a:t> O </a:t>
            </a:r>
            <a:r>
              <a:rPr lang="en-US" altLang="en-US" dirty="0" err="1"/>
              <a:t>đặt</a:t>
            </a:r>
            <a:r>
              <a:rPr lang="en-US" altLang="en-US" dirty="0"/>
              <a:t> </a:t>
            </a:r>
            <a:r>
              <a:rPr lang="en-US" altLang="en-US" dirty="0" err="1"/>
              <a:t>một</a:t>
            </a:r>
            <a:r>
              <a:rPr lang="en-US" altLang="en-US" dirty="0"/>
              <a:t> </a:t>
            </a:r>
            <a:r>
              <a:rPr lang="en-US" altLang="en-US" dirty="0" err="1"/>
              <a:t>nguồn</a:t>
            </a:r>
            <a:r>
              <a:rPr lang="en-US" altLang="en-US" dirty="0"/>
              <a:t> </a:t>
            </a:r>
            <a:r>
              <a:rPr lang="en-US" altLang="en-US" dirty="0" err="1"/>
              <a:t>điểm</a:t>
            </a:r>
            <a:r>
              <a:rPr lang="en-US" altLang="en-US" dirty="0"/>
              <a:t> </a:t>
            </a:r>
            <a:r>
              <a:rPr lang="en-US" altLang="en-US" dirty="0" err="1"/>
              <a:t>phát</a:t>
            </a:r>
            <a:r>
              <a:rPr lang="en-US" altLang="en-US" dirty="0"/>
              <a:t> </a:t>
            </a:r>
            <a:r>
              <a:rPr lang="en-US" altLang="en-US" dirty="0" err="1"/>
              <a:t>sóng</a:t>
            </a:r>
            <a:r>
              <a:rPr lang="en-US" altLang="en-US" dirty="0"/>
              <a:t> </a:t>
            </a:r>
            <a:r>
              <a:rPr lang="en-US" altLang="en-US" dirty="0" err="1"/>
              <a:t>âm</a:t>
            </a:r>
            <a:r>
              <a:rPr lang="en-US" altLang="en-US" dirty="0"/>
              <a:t> </a:t>
            </a:r>
            <a:r>
              <a:rPr lang="en-US" altLang="en-US" dirty="0" err="1"/>
              <a:t>đẳng</a:t>
            </a:r>
            <a:r>
              <a:rPr lang="en-US" altLang="en-US" dirty="0"/>
              <a:t> </a:t>
            </a:r>
            <a:r>
              <a:rPr lang="en-US" altLang="en-US" dirty="0" err="1"/>
              <a:t>hướng</a:t>
            </a:r>
            <a:r>
              <a:rPr lang="en-US" altLang="en-US" dirty="0"/>
              <a:t> </a:t>
            </a:r>
            <a:r>
              <a:rPr lang="en-US" altLang="en-US" dirty="0" err="1"/>
              <a:t>ra</a:t>
            </a:r>
            <a:r>
              <a:rPr lang="en-US" altLang="en-US" dirty="0"/>
              <a:t> </a:t>
            </a:r>
            <a:r>
              <a:rPr lang="en-US" altLang="en-US" dirty="0" err="1"/>
              <a:t>không</a:t>
            </a:r>
            <a:r>
              <a:rPr lang="en-US" altLang="en-US" dirty="0"/>
              <a:t> </a:t>
            </a:r>
            <a:r>
              <a:rPr lang="en-US" altLang="en-US" dirty="0" err="1"/>
              <a:t>gian</a:t>
            </a:r>
            <a:r>
              <a:rPr lang="en-US" altLang="en-US" dirty="0"/>
              <a:t>, </a:t>
            </a:r>
            <a:r>
              <a:rPr lang="en-US" altLang="en-US" dirty="0" err="1"/>
              <a:t>môi</a:t>
            </a:r>
            <a:r>
              <a:rPr lang="en-US" altLang="en-US" dirty="0"/>
              <a:t> </a:t>
            </a:r>
            <a:r>
              <a:rPr lang="en-US" altLang="en-US" dirty="0" err="1"/>
              <a:t>trường</a:t>
            </a:r>
            <a:r>
              <a:rPr lang="en-US" altLang="en-US" dirty="0"/>
              <a:t> </a:t>
            </a:r>
            <a:r>
              <a:rPr lang="en-US" altLang="en-US" dirty="0" err="1"/>
              <a:t>không</a:t>
            </a:r>
            <a:r>
              <a:rPr lang="en-US" altLang="en-US" dirty="0"/>
              <a:t> </a:t>
            </a:r>
            <a:r>
              <a:rPr lang="en-US" altLang="en-US" dirty="0" err="1"/>
              <a:t>hấp</a:t>
            </a:r>
            <a:r>
              <a:rPr lang="en-US" altLang="en-US" dirty="0"/>
              <a:t> </a:t>
            </a:r>
            <a:r>
              <a:rPr lang="en-US" altLang="en-US" dirty="0" err="1"/>
              <a:t>thụ</a:t>
            </a:r>
            <a:r>
              <a:rPr lang="en-US" altLang="en-US" dirty="0"/>
              <a:t> </a:t>
            </a:r>
            <a:r>
              <a:rPr lang="en-US" altLang="en-US" dirty="0" err="1"/>
              <a:t>âm</a:t>
            </a:r>
            <a:r>
              <a:rPr lang="en-US" altLang="en-US" dirty="0"/>
              <a:t>. </a:t>
            </a:r>
            <a:r>
              <a:rPr lang="en-US" altLang="en-US" dirty="0" err="1"/>
              <a:t>Mức</a:t>
            </a:r>
            <a:r>
              <a:rPr lang="en-US" altLang="en-US" dirty="0"/>
              <a:t> </a:t>
            </a:r>
            <a:r>
              <a:rPr lang="en-US" altLang="en-US" dirty="0" err="1"/>
              <a:t>cường</a:t>
            </a:r>
            <a:r>
              <a:rPr lang="en-US" altLang="en-US" dirty="0"/>
              <a:t> </a:t>
            </a:r>
            <a:r>
              <a:rPr lang="en-US" altLang="en-US" dirty="0" err="1"/>
              <a:t>độ</a:t>
            </a:r>
            <a:r>
              <a:rPr lang="en-US" altLang="en-US" dirty="0"/>
              <a:t> </a:t>
            </a:r>
            <a:r>
              <a:rPr lang="en-US" altLang="en-US" dirty="0" err="1"/>
              <a:t>âm</a:t>
            </a:r>
            <a:r>
              <a:rPr lang="en-US" altLang="en-US" dirty="0"/>
              <a:t> </a:t>
            </a:r>
            <a:r>
              <a:rPr lang="en-US" altLang="en-US" dirty="0" err="1"/>
              <a:t>tại</a:t>
            </a:r>
            <a:r>
              <a:rPr lang="en-US" altLang="en-US" dirty="0"/>
              <a:t> A </a:t>
            </a:r>
            <a:r>
              <a:rPr lang="en-US" altLang="en-US" dirty="0" err="1"/>
              <a:t>là</a:t>
            </a:r>
            <a:r>
              <a:rPr lang="en-US" altLang="en-US" dirty="0"/>
              <a:t> 60 dB, </a:t>
            </a:r>
            <a:r>
              <a:rPr lang="en-US" altLang="en-US" dirty="0" err="1"/>
              <a:t>tại</a:t>
            </a:r>
            <a:r>
              <a:rPr lang="en-US" altLang="en-US" dirty="0"/>
              <a:t> B </a:t>
            </a:r>
            <a:r>
              <a:rPr lang="en-US" altLang="en-US" dirty="0" err="1"/>
              <a:t>là</a:t>
            </a:r>
            <a:r>
              <a:rPr lang="en-US" altLang="en-US" dirty="0"/>
              <a:t> 20 </a:t>
            </a:r>
            <a:r>
              <a:rPr lang="en-US" altLang="en-US" dirty="0" err="1"/>
              <a:t>dB.</a:t>
            </a:r>
            <a:r>
              <a:rPr lang="en-US" altLang="en-US" dirty="0"/>
              <a:t> </a:t>
            </a:r>
            <a:r>
              <a:rPr lang="en-US" altLang="en-US" dirty="0" err="1"/>
              <a:t>Mức</a:t>
            </a:r>
            <a:r>
              <a:rPr lang="en-US" altLang="en-US" dirty="0"/>
              <a:t> </a:t>
            </a:r>
            <a:r>
              <a:rPr lang="en-US" altLang="en-US" dirty="0" err="1"/>
              <a:t>cường</a:t>
            </a:r>
            <a:r>
              <a:rPr lang="en-US" altLang="en-US" dirty="0"/>
              <a:t> </a:t>
            </a:r>
            <a:r>
              <a:rPr lang="en-US" altLang="en-US" dirty="0" err="1"/>
              <a:t>độ</a:t>
            </a:r>
            <a:r>
              <a:rPr lang="en-US" altLang="en-US" dirty="0"/>
              <a:t> </a:t>
            </a:r>
            <a:r>
              <a:rPr lang="en-US" altLang="en-US" dirty="0" err="1"/>
              <a:t>âm</a:t>
            </a:r>
            <a:r>
              <a:rPr lang="en-US" altLang="en-US" dirty="0"/>
              <a:t> </a:t>
            </a:r>
            <a:r>
              <a:rPr lang="en-US" altLang="en-US" dirty="0" err="1"/>
              <a:t>tại</a:t>
            </a:r>
            <a:r>
              <a:rPr lang="en-US" altLang="en-US" dirty="0"/>
              <a:t> </a:t>
            </a:r>
            <a:r>
              <a:rPr lang="en-US" altLang="en-US" dirty="0" err="1"/>
              <a:t>trung</a:t>
            </a:r>
            <a:r>
              <a:rPr lang="en-US" altLang="en-US" dirty="0"/>
              <a:t> </a:t>
            </a:r>
            <a:r>
              <a:rPr lang="en-US" altLang="en-US" dirty="0" err="1"/>
              <a:t>điểm</a:t>
            </a:r>
            <a:r>
              <a:rPr lang="en-US" altLang="en-US" dirty="0"/>
              <a:t> </a:t>
            </a:r>
            <a:r>
              <a:rPr lang="en-US" altLang="en-US" dirty="0" err="1"/>
              <a:t>của</a:t>
            </a:r>
            <a:r>
              <a:rPr lang="en-US" altLang="en-US" dirty="0"/>
              <a:t> AB </a:t>
            </a:r>
            <a:r>
              <a:rPr lang="en-US" altLang="en-US" dirty="0" err="1"/>
              <a:t>là</a:t>
            </a:r>
            <a:endParaRPr lang="en-US" altLang="en-US" dirty="0"/>
          </a:p>
          <a:p>
            <a:pPr eaLnBrk="1" hangingPunct="1"/>
            <a:r>
              <a:rPr lang="en-US" altLang="en-US" dirty="0"/>
              <a:t>  A. 26dB      B. 17 dB      C. 34 dB        D. 40 dB </a:t>
            </a:r>
          </a:p>
        </p:txBody>
      </p:sp>
      <p:sp>
        <p:nvSpPr>
          <p:cNvPr id="82950" name="Oval 6"/>
          <p:cNvSpPr>
            <a:spLocks noChangeArrowheads="1"/>
          </p:cNvSpPr>
          <p:nvPr/>
        </p:nvSpPr>
        <p:spPr bwMode="auto">
          <a:xfrm>
            <a:off x="457200" y="1143000"/>
            <a:ext cx="381000" cy="304800"/>
          </a:xfrm>
          <a:prstGeom prst="ellipse">
            <a:avLst/>
          </a:prstGeom>
          <a:solidFill>
            <a:srgbClr val="D60093"/>
          </a:solidFill>
          <a:ln>
            <a:noFill/>
          </a:ln>
          <a:effectLst>
            <a:prstShdw prst="shdw17" dist="17961" dir="2700000">
              <a:srgbClr val="D6009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82951" name="Oval 7"/>
          <p:cNvSpPr>
            <a:spLocks noChangeArrowheads="1"/>
          </p:cNvSpPr>
          <p:nvPr/>
        </p:nvSpPr>
        <p:spPr bwMode="auto">
          <a:xfrm>
            <a:off x="5334000" y="3048000"/>
            <a:ext cx="381000" cy="304800"/>
          </a:xfrm>
          <a:prstGeom prst="ellipse">
            <a:avLst/>
          </a:prstGeom>
          <a:solidFill>
            <a:srgbClr val="D60093"/>
          </a:solidFill>
          <a:ln>
            <a:noFill/>
          </a:ln>
          <a:effectLst>
            <a:prstShdw prst="shdw17" dist="17961" dir="2700000">
              <a:srgbClr val="D6009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82952" name="Oval 8"/>
          <p:cNvSpPr>
            <a:spLocks noChangeArrowheads="1"/>
          </p:cNvSpPr>
          <p:nvPr/>
        </p:nvSpPr>
        <p:spPr bwMode="auto">
          <a:xfrm>
            <a:off x="4114800" y="4081463"/>
            <a:ext cx="381000" cy="304800"/>
          </a:xfrm>
          <a:prstGeom prst="ellipse">
            <a:avLst/>
          </a:prstGeom>
          <a:solidFill>
            <a:srgbClr val="D60093"/>
          </a:solidFill>
          <a:ln>
            <a:noFill/>
          </a:ln>
          <a:effectLst>
            <a:prstShdw prst="shdw17" dist="17961" dir="2700000">
              <a:srgbClr val="D6009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82953" name="Oval 9"/>
          <p:cNvSpPr>
            <a:spLocks noChangeArrowheads="1"/>
          </p:cNvSpPr>
          <p:nvPr/>
        </p:nvSpPr>
        <p:spPr bwMode="auto">
          <a:xfrm>
            <a:off x="261938" y="6291263"/>
            <a:ext cx="381000" cy="304800"/>
          </a:xfrm>
          <a:prstGeom prst="ellipse">
            <a:avLst/>
          </a:prstGeom>
          <a:solidFill>
            <a:srgbClr val="D60093"/>
          </a:solidFill>
          <a:ln>
            <a:noFill/>
          </a:ln>
          <a:effectLst>
            <a:prstShdw prst="shdw17" dist="17961" dir="2700000">
              <a:srgbClr val="D6009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82950"/>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82951"/>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grpId="0" nodeType="clickEffect">
                                  <p:stCondLst>
                                    <p:cond delay="0"/>
                                  </p:stCondLst>
                                  <p:childTnLst>
                                    <p:animScale>
                                      <p:cBhvr>
                                        <p:cTn id="14" dur="2000" fill="hold"/>
                                        <p:tgtEl>
                                          <p:spTgt spid="82952"/>
                                        </p:tgtEl>
                                      </p:cBhvr>
                                      <p:by x="150000" y="15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0" nodeType="clickEffect">
                                  <p:stCondLst>
                                    <p:cond delay="0"/>
                                  </p:stCondLst>
                                  <p:childTnLst>
                                    <p:animScale>
                                      <p:cBhvr>
                                        <p:cTn id="18" dur="2000" fill="hold"/>
                                        <p:tgtEl>
                                          <p:spTgt spid="829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1" grpId="0" animBg="1"/>
      <p:bldP spid="82952" grpId="0" animBg="1"/>
      <p:bldP spid="829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vi-VN" altLang="en-US" smtClean="0"/>
          </a:p>
        </p:txBody>
      </p:sp>
      <p:sp>
        <p:nvSpPr>
          <p:cNvPr id="25603" name="Rectangle 3"/>
          <p:cNvSpPr>
            <a:spLocks noGrp="1" noChangeArrowheads="1"/>
          </p:cNvSpPr>
          <p:nvPr>
            <p:ph idx="1"/>
          </p:nvPr>
        </p:nvSpPr>
        <p:spPr/>
        <p:txBody>
          <a:bodyPr/>
          <a:lstStyle/>
          <a:p>
            <a:pPr eaLnBrk="1" hangingPunct="1"/>
            <a:endParaRPr lang="vi-VN" altLang="en-US" smtClean="0"/>
          </a:p>
        </p:txBody>
      </p:sp>
      <p:sp>
        <p:nvSpPr>
          <p:cNvPr id="49156" name="Footer Placeholder 4"/>
          <p:cNvSpPr>
            <a:spLocks noGrp="1"/>
          </p:cNvSpPr>
          <p:nvPr>
            <p:ph type="ftr" sz="quarter" idx="11"/>
          </p:nvPr>
        </p:nvSpPr>
        <p:spPr/>
        <p:txBody>
          <a:bodyPr/>
          <a:lstStyle/>
          <a:p>
            <a:pPr>
              <a:defRPr/>
            </a:pPr>
            <a:r>
              <a:rPr lang="en-US" smtClean="0">
                <a:latin typeface="Arial" pitchFamily="34" charset="0"/>
              </a:rPr>
              <a:t>phambayss.violet.vn</a:t>
            </a:r>
          </a:p>
        </p:txBody>
      </p:sp>
      <p:pic>
        <p:nvPicPr>
          <p:cNvPr id="25605" name="Picture 4" descr="537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1066800" y="2819400"/>
            <a:ext cx="6705600" cy="9144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54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Cảm</a:t>
            </a:r>
            <a:r>
              <a:rPr lang="en-US" sz="5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vi-VN" sz="5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ơ</a:t>
            </a:r>
            <a:r>
              <a:rPr lang="en-US" sz="5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 </a:t>
            </a:r>
            <a:r>
              <a:rPr lang="en-US" sz="54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quý</a:t>
            </a:r>
            <a:r>
              <a:rPr lang="en-US" sz="5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thầy</a:t>
            </a:r>
            <a:r>
              <a:rPr lang="en-US" sz="5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cô</a:t>
            </a:r>
            <a:r>
              <a:rPr lang="en-US" sz="5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p>
        </p:txBody>
      </p:sp>
      <p:pic>
        <p:nvPicPr>
          <p:cNvPr id="25607" name="Picture 6"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14478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ounded Rectangle 11"/>
          <p:cNvSpPr>
            <a:spLocks noChangeArrowheads="1"/>
          </p:cNvSpPr>
          <p:nvPr/>
        </p:nvSpPr>
        <p:spPr bwMode="auto">
          <a:xfrm>
            <a:off x="685800" y="381000"/>
            <a:ext cx="2514600" cy="574675"/>
          </a:xfrm>
          <a:prstGeom prst="roundRect">
            <a:avLst>
              <a:gd name="adj" fmla="val 16667"/>
            </a:avLst>
          </a:prstGeom>
          <a:solidFill>
            <a:srgbClr val="006600"/>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chemeClr val="bg1"/>
                </a:solidFill>
                <a:latin typeface="Times New Roman" panose="02020603050405020304" pitchFamily="18" charset="0"/>
                <a:cs typeface="Times New Roman" panose="02020603050405020304" pitchFamily="18" charset="0"/>
              </a:rPr>
              <a:t> Khởi động</a:t>
            </a:r>
            <a:endParaRPr lang="vi-VN" altLang="en-US" sz="2800" b="1">
              <a:solidFill>
                <a:schemeClr val="bg1"/>
              </a:solidFill>
              <a:latin typeface="Times New Roman" panose="02020603050405020304" pitchFamily="18" charset="0"/>
              <a:cs typeface="Times New Roman" panose="02020603050405020304" pitchFamily="18" charset="0"/>
            </a:endParaRPr>
          </a:p>
        </p:txBody>
      </p:sp>
      <p:sp>
        <p:nvSpPr>
          <p:cNvPr id="59402" name="AutoShape 10"/>
          <p:cNvSpPr>
            <a:spLocks noChangeArrowheads="1"/>
          </p:cNvSpPr>
          <p:nvPr/>
        </p:nvSpPr>
        <p:spPr bwMode="auto">
          <a:xfrm>
            <a:off x="1524000" y="914400"/>
            <a:ext cx="5040313" cy="2808288"/>
          </a:xfrm>
          <a:prstGeom prst="cloudCallout">
            <a:avLst>
              <a:gd name="adj1" fmla="val -44551"/>
              <a:gd name="adj2" fmla="val -5683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800">
                <a:solidFill>
                  <a:srgbClr val="D60093"/>
                </a:solidFill>
                <a:latin typeface="Calibri" panose="020F0502020204030204" pitchFamily="34" charset="0"/>
              </a:rPr>
              <a:t>Các em có cảm nhận gì về giọng hát này?</a:t>
            </a:r>
          </a:p>
        </p:txBody>
      </p:sp>
      <p:sp>
        <p:nvSpPr>
          <p:cNvPr id="59403" name="Rounded Rectangle 11"/>
          <p:cNvSpPr>
            <a:spLocks noChangeArrowheads="1"/>
          </p:cNvSpPr>
          <p:nvPr/>
        </p:nvSpPr>
        <p:spPr bwMode="auto">
          <a:xfrm>
            <a:off x="685800" y="1143000"/>
            <a:ext cx="7566025" cy="1047750"/>
          </a:xfrm>
          <a:prstGeom prst="roundRect">
            <a:avLst>
              <a:gd name="adj" fmla="val 16667"/>
            </a:avLst>
          </a:prstGeom>
          <a:solidFill>
            <a:srgbClr val="006600"/>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chemeClr val="bg1"/>
                </a:solidFill>
                <a:latin typeface="Times New Roman" panose="02020603050405020304" pitchFamily="18" charset="0"/>
                <a:cs typeface="Times New Roman" panose="02020603050405020304" pitchFamily="18" charset="0"/>
              </a:rPr>
              <a:t> Hoạt động 1. Tìm hiểu về âm, nguồn âm, sự truyền âm</a:t>
            </a:r>
            <a:endParaRPr lang="vi-VN" altLang="en-US" sz="2800" b="1">
              <a:solidFill>
                <a:schemeClr val="bg1"/>
              </a:solidFill>
              <a:latin typeface="Times New Roman" panose="02020603050405020304" pitchFamily="18" charset="0"/>
              <a:cs typeface="Times New Roman" panose="02020603050405020304" pitchFamily="18" charset="0"/>
            </a:endParaRPr>
          </a:p>
        </p:txBody>
      </p:sp>
      <p:sp>
        <p:nvSpPr>
          <p:cNvPr id="59404" name="Rectangle 12"/>
          <p:cNvSpPr>
            <a:spLocks noChangeArrowheads="1"/>
          </p:cNvSpPr>
          <p:nvPr/>
        </p:nvSpPr>
        <p:spPr bwMode="auto">
          <a:xfrm>
            <a:off x="4314825" y="5210175"/>
            <a:ext cx="2476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a:r>
              <a:rPr lang="fr-FR" altLang="en-US" sz="1800"/>
              <a:t> </a:t>
            </a:r>
          </a:p>
        </p:txBody>
      </p:sp>
      <p:sp>
        <p:nvSpPr>
          <p:cNvPr id="59405" name="Rounded Rectangle 11"/>
          <p:cNvSpPr>
            <a:spLocks noChangeArrowheads="1"/>
          </p:cNvSpPr>
          <p:nvPr/>
        </p:nvSpPr>
        <p:spPr bwMode="auto">
          <a:xfrm>
            <a:off x="762000" y="2286000"/>
            <a:ext cx="7566025" cy="1047750"/>
          </a:xfrm>
          <a:prstGeom prst="roundRect">
            <a:avLst>
              <a:gd name="adj" fmla="val 16667"/>
            </a:avLst>
          </a:prstGeom>
          <a:solidFill>
            <a:schemeClr val="folHlink"/>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rgbClr val="D60093"/>
                </a:solidFill>
                <a:latin typeface="Times New Roman" panose="02020603050405020304" pitchFamily="18" charset="0"/>
                <a:cs typeface="Times New Roman" panose="02020603050405020304" pitchFamily="18" charset="0"/>
              </a:rPr>
              <a:t>Các nhóm đọc sgk, thảo luận và trả lời các câu hỏi sau</a:t>
            </a:r>
            <a:endParaRPr lang="vi-VN" altLang="en-US" sz="2800" b="1">
              <a:solidFill>
                <a:srgbClr val="D60093"/>
              </a:solidFill>
              <a:latin typeface="Times New Roman" panose="02020603050405020304" pitchFamily="18" charset="0"/>
              <a:cs typeface="Times New Roman" panose="02020603050405020304" pitchFamily="18" charset="0"/>
            </a:endParaRPr>
          </a:p>
        </p:txBody>
      </p:sp>
      <p:sp>
        <p:nvSpPr>
          <p:cNvPr id="59406" name="Rounded Rectangle 11"/>
          <p:cNvSpPr>
            <a:spLocks noChangeArrowheads="1"/>
          </p:cNvSpPr>
          <p:nvPr/>
        </p:nvSpPr>
        <p:spPr bwMode="auto">
          <a:xfrm>
            <a:off x="633413" y="3429000"/>
            <a:ext cx="8510587" cy="2528888"/>
          </a:xfrm>
          <a:prstGeom prst="roundRect">
            <a:avLst>
              <a:gd name="adj" fmla="val 16667"/>
            </a:avLst>
          </a:prstGeom>
          <a:solidFill>
            <a:srgbClr val="D60093"/>
          </a:solidFill>
          <a:ln w="9525" algn="ctr">
            <a:solidFill>
              <a:srgbClr val="FFFFFF"/>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714500" indent="-342900" eaLnBrk="0" hangingPunct="0">
              <a:defRPr>
                <a:solidFill>
                  <a:schemeClr val="tx1"/>
                </a:solidFill>
                <a:latin typeface="Arial" panose="020B0604020202020204" pitchFamily="34" charset="0"/>
                <a:cs typeface="Arial" panose="020B0604020202020204" pitchFamily="34" charset="0"/>
              </a:defRPr>
            </a:lvl4pPr>
            <a:lvl5pPr marL="2171700" indent="-342900" eaLnBrk="0" hangingPunct="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fr-FR" altLang="en-US" i="1">
                <a:solidFill>
                  <a:schemeClr val="bg1"/>
                </a:solidFill>
              </a:rPr>
              <a:t>Âm là gì? Nguồn âm là gì? Nêu ví dụ về nguồn âm ?</a:t>
            </a:r>
            <a:endParaRPr lang="en-US" altLang="en-US" i="1">
              <a:solidFill>
                <a:schemeClr val="bg1"/>
              </a:solidFill>
            </a:endParaRPr>
          </a:p>
          <a:p>
            <a:pPr eaLnBrk="1" hangingPunct="1">
              <a:buFontTx/>
              <a:buAutoNum type="arabicPeriod"/>
            </a:pPr>
            <a:r>
              <a:rPr lang="fr-FR" altLang="en-US" i="1">
                <a:solidFill>
                  <a:schemeClr val="bg1"/>
                </a:solidFill>
              </a:rPr>
              <a:t>Âm truyền tốt, truyền kém và không truyền được trong các môi trường nào?</a:t>
            </a:r>
            <a:endParaRPr lang="en-US" altLang="en-US" i="1">
              <a:solidFill>
                <a:schemeClr val="bg1"/>
              </a:solidFill>
            </a:endParaRPr>
          </a:p>
          <a:p>
            <a:pPr eaLnBrk="1" hangingPunct="1"/>
            <a:r>
              <a:rPr lang="fr-FR" altLang="en-US" i="1">
                <a:solidFill>
                  <a:schemeClr val="bg1"/>
                </a:solidFill>
              </a:rPr>
              <a:t>3. So sánh tốc độ truyền âm trong các môi trường. ?</a:t>
            </a:r>
            <a:endParaRPr lang="en-US" altLang="en-US" i="1">
              <a:solidFill>
                <a:schemeClr val="bg1"/>
              </a:solidFill>
            </a:endParaRPr>
          </a:p>
          <a:p>
            <a:pPr eaLnBrk="1" hangingPunct="1"/>
            <a:r>
              <a:rPr lang="fr-FR" altLang="en-US" i="1">
                <a:solidFill>
                  <a:schemeClr val="bg1"/>
                </a:solidFill>
              </a:rPr>
              <a:t>4. Đề xuất các cách làm giảm tiếng ồn trong nhà. ?</a:t>
            </a:r>
          </a:p>
          <a:p>
            <a:pPr eaLnBrk="1" hangingPunct="1"/>
            <a:endParaRPr lang="vi-VN" altLang="en-US" b="1" i="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blinds(horizontal)">
                                      <p:cBhvr>
                                        <p:cTn id="7" dur="500"/>
                                        <p:tgtEl>
                                          <p:spTgt spid="594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402"/>
                                        </p:tgtEl>
                                        <p:attrNameLst>
                                          <p:attrName>style.visibility</p:attrName>
                                        </p:attrNameLst>
                                      </p:cBhvr>
                                      <p:to>
                                        <p:strVal val="visible"/>
                                      </p:to>
                                    </p:set>
                                    <p:animEffect transition="in" filter="blinds(horizontal)">
                                      <p:cBhvr>
                                        <p:cTn id="12" dur="500"/>
                                        <p:tgtEl>
                                          <p:spTgt spid="594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59402"/>
                                        </p:tgtEl>
                                        <p:attrNameLst>
                                          <p:attrName>ppt_x</p:attrName>
                                        </p:attrNameLst>
                                      </p:cBhvr>
                                      <p:tavLst>
                                        <p:tav tm="0">
                                          <p:val>
                                            <p:strVal val="ppt_x"/>
                                          </p:val>
                                        </p:tav>
                                        <p:tav tm="100000">
                                          <p:val>
                                            <p:strVal val="ppt_x"/>
                                          </p:val>
                                        </p:tav>
                                      </p:tavLst>
                                    </p:anim>
                                    <p:anim calcmode="lin" valueType="num">
                                      <p:cBhvr additive="base">
                                        <p:cTn id="17" dur="500"/>
                                        <p:tgtEl>
                                          <p:spTgt spid="59402"/>
                                        </p:tgtEl>
                                        <p:attrNameLst>
                                          <p:attrName>ppt_y</p:attrName>
                                        </p:attrNameLst>
                                      </p:cBhvr>
                                      <p:tavLst>
                                        <p:tav tm="0">
                                          <p:val>
                                            <p:strVal val="ppt_y"/>
                                          </p:val>
                                        </p:tav>
                                        <p:tav tm="100000">
                                          <p:val>
                                            <p:strVal val="1+ppt_h/2"/>
                                          </p:val>
                                        </p:tav>
                                      </p:tavLst>
                                    </p:anim>
                                    <p:set>
                                      <p:cBhvr>
                                        <p:cTn id="18" dur="1" fill="hold">
                                          <p:stCondLst>
                                            <p:cond delay="499"/>
                                          </p:stCondLst>
                                        </p:cTn>
                                        <p:tgtEl>
                                          <p:spTgt spid="5940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9403"/>
                                        </p:tgtEl>
                                        <p:attrNameLst>
                                          <p:attrName>style.visibility</p:attrName>
                                        </p:attrNameLst>
                                      </p:cBhvr>
                                      <p:to>
                                        <p:strVal val="visible"/>
                                      </p:to>
                                    </p:set>
                                    <p:animEffect transition="in" filter="blinds(horizontal)">
                                      <p:cBhvr>
                                        <p:cTn id="23" dur="500"/>
                                        <p:tgtEl>
                                          <p:spTgt spid="594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9405">
                                            <p:bg/>
                                          </p:spTgt>
                                        </p:tgtEl>
                                        <p:attrNameLst>
                                          <p:attrName>style.visibility</p:attrName>
                                        </p:attrNameLst>
                                      </p:cBhvr>
                                      <p:to>
                                        <p:strVal val="visible"/>
                                      </p:to>
                                    </p:set>
                                    <p:animEffect transition="in" filter="blinds(horizontal)">
                                      <p:cBhvr>
                                        <p:cTn id="28" dur="500"/>
                                        <p:tgtEl>
                                          <p:spTgt spid="59405">
                                            <p:bg/>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9405">
                                            <p:txEl>
                                              <p:pRg st="0" end="0"/>
                                            </p:txEl>
                                          </p:spTgt>
                                        </p:tgtEl>
                                        <p:attrNameLst>
                                          <p:attrName>style.visibility</p:attrName>
                                        </p:attrNameLst>
                                      </p:cBhvr>
                                      <p:to>
                                        <p:strVal val="visible"/>
                                      </p:to>
                                    </p:set>
                                    <p:animEffect transition="in" filter="blinds(horizontal)">
                                      <p:cBhvr>
                                        <p:cTn id="31" dur="500"/>
                                        <p:tgtEl>
                                          <p:spTgt spid="5940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9406">
                                            <p:bg/>
                                          </p:spTgt>
                                        </p:tgtEl>
                                        <p:attrNameLst>
                                          <p:attrName>style.visibility</p:attrName>
                                        </p:attrNameLst>
                                      </p:cBhvr>
                                      <p:to>
                                        <p:strVal val="visible"/>
                                      </p:to>
                                    </p:set>
                                    <p:animEffect transition="in" filter="blinds(horizontal)">
                                      <p:cBhvr>
                                        <p:cTn id="36" dur="500"/>
                                        <p:tgtEl>
                                          <p:spTgt spid="59406">
                                            <p:bg/>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9406">
                                            <p:txEl>
                                              <p:pRg st="0" end="0"/>
                                            </p:txEl>
                                          </p:spTgt>
                                        </p:tgtEl>
                                        <p:attrNameLst>
                                          <p:attrName>style.visibility</p:attrName>
                                        </p:attrNameLst>
                                      </p:cBhvr>
                                      <p:to>
                                        <p:strVal val="visible"/>
                                      </p:to>
                                    </p:set>
                                    <p:animEffect transition="in" filter="blinds(horizontal)">
                                      <p:cBhvr>
                                        <p:cTn id="39" dur="500"/>
                                        <p:tgtEl>
                                          <p:spTgt spid="59406">
                                            <p:txEl>
                                              <p:pRg st="0" end="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9406">
                                            <p:txEl>
                                              <p:pRg st="1" end="1"/>
                                            </p:txEl>
                                          </p:spTgt>
                                        </p:tgtEl>
                                        <p:attrNameLst>
                                          <p:attrName>style.visibility</p:attrName>
                                        </p:attrNameLst>
                                      </p:cBhvr>
                                      <p:to>
                                        <p:strVal val="visible"/>
                                      </p:to>
                                    </p:set>
                                    <p:animEffect transition="in" filter="blinds(horizontal)">
                                      <p:cBhvr>
                                        <p:cTn id="42" dur="500"/>
                                        <p:tgtEl>
                                          <p:spTgt spid="59406">
                                            <p:txEl>
                                              <p:pRg st="1" end="1"/>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9406">
                                            <p:txEl>
                                              <p:pRg st="2" end="2"/>
                                            </p:txEl>
                                          </p:spTgt>
                                        </p:tgtEl>
                                        <p:attrNameLst>
                                          <p:attrName>style.visibility</p:attrName>
                                        </p:attrNameLst>
                                      </p:cBhvr>
                                      <p:to>
                                        <p:strVal val="visible"/>
                                      </p:to>
                                    </p:set>
                                    <p:animEffect transition="in" filter="blinds(horizontal)">
                                      <p:cBhvr>
                                        <p:cTn id="45" dur="500"/>
                                        <p:tgtEl>
                                          <p:spTgt spid="59406">
                                            <p:txEl>
                                              <p:pRg st="2" end="2"/>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9406">
                                            <p:txEl>
                                              <p:pRg st="3" end="3"/>
                                            </p:txEl>
                                          </p:spTgt>
                                        </p:tgtEl>
                                        <p:attrNameLst>
                                          <p:attrName>style.visibility</p:attrName>
                                        </p:attrNameLst>
                                      </p:cBhvr>
                                      <p:to>
                                        <p:strVal val="visible"/>
                                      </p:to>
                                    </p:set>
                                    <p:animEffect transition="in" filter="blinds(horizontal)">
                                      <p:cBhvr>
                                        <p:cTn id="48" dur="500"/>
                                        <p:tgtEl>
                                          <p:spTgt spid="594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nimBg="1"/>
      <p:bldP spid="59402" grpId="0" animBg="1"/>
      <p:bldP spid="59402" grpId="1" animBg="1"/>
      <p:bldP spid="59403" grpId="0" animBg="1"/>
      <p:bldP spid="59405" grpId="0" build="allAtOnce" animBg="1"/>
      <p:bldP spid="5940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200" y="0"/>
            <a:ext cx="3276600" cy="579438"/>
          </a:xfrm>
          <a:prstGeom prst="rect">
            <a:avLst/>
          </a:prstGeom>
          <a:solidFill>
            <a:srgbClr val="CCECFF"/>
          </a:solidFill>
        </p:spPr>
        <p:txBody>
          <a:bodyPr>
            <a:spAutoFit/>
          </a:bodyPr>
          <a:lstStyle/>
          <a:p>
            <a:pPr>
              <a:defRPr/>
            </a:pP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I.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Âm</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Nguồn</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âm</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6" name="Rectangle 3"/>
          <p:cNvSpPr>
            <a:spLocks noChangeArrowheads="1"/>
          </p:cNvSpPr>
          <p:nvPr/>
        </p:nvSpPr>
        <p:spPr bwMode="auto">
          <a:xfrm>
            <a:off x="233363" y="576263"/>
            <a:ext cx="8458200" cy="88423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9388"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ingdings" panose="05000000000000000000" pitchFamily="2" charset="2"/>
              <a:buNone/>
            </a:pPr>
            <a:r>
              <a:rPr lang="en-US" altLang="en-US" sz="2800" b="1">
                <a:solidFill>
                  <a:srgbClr val="0000FF"/>
                </a:solidFill>
                <a:latin typeface="Times New Roman" panose="02020603050405020304" pitchFamily="18" charset="0"/>
                <a:cs typeface="Times New Roman" panose="02020603050405020304" pitchFamily="18" charset="0"/>
              </a:rPr>
              <a:t>1. 1. Âm. </a:t>
            </a:r>
            <a:r>
              <a:rPr lang="en-US" altLang="en-US">
                <a:solidFill>
                  <a:srgbClr val="0000CC"/>
                </a:solidFill>
              </a:rPr>
              <a:t>Sóng âm (âm) là những sóng cơ lan truyền trong các môi trường rắn, lỏng, khí.</a:t>
            </a:r>
            <a:endParaRPr lang="en-US" altLang="en-US">
              <a:latin typeface="Times New Roman" panose="02020603050405020304" pitchFamily="18" charset="0"/>
              <a:cs typeface="Times New Roman" panose="02020603050405020304" pitchFamily="18" charset="0"/>
            </a:endParaRPr>
          </a:p>
        </p:txBody>
      </p:sp>
      <p:sp>
        <p:nvSpPr>
          <p:cNvPr id="6" name="Text Box 10"/>
          <p:cNvSpPr txBox="1">
            <a:spLocks noChangeArrowheads="1"/>
          </p:cNvSpPr>
          <p:nvPr/>
        </p:nvSpPr>
        <p:spPr bwMode="auto">
          <a:xfrm>
            <a:off x="609600" y="2438400"/>
            <a:ext cx="7924800" cy="519113"/>
          </a:xfrm>
          <a:prstGeom prst="rect">
            <a:avLst/>
          </a:prstGeom>
          <a:solidFill>
            <a:srgbClr val="FFCCFF"/>
          </a:solidFill>
          <a:ln w="9525">
            <a:no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 typeface="Wingdings" panose="05000000000000000000" pitchFamily="2" charset="2"/>
              <a:buChar char="v"/>
            </a:pPr>
            <a:r>
              <a:rPr lang="fr-FR" altLang="en-US" sz="2800">
                <a:solidFill>
                  <a:srgbClr val="0000CC"/>
                </a:solidFill>
                <a:latin typeface="Times New Roman" panose="02020603050405020304" pitchFamily="18" charset="0"/>
                <a:cs typeface="Times New Roman" panose="02020603050405020304" pitchFamily="18" charset="0"/>
              </a:rPr>
              <a:t> Tần số âm phát ra bằng tần số dao động của nguồn. </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609600" y="1905000"/>
            <a:ext cx="7924800" cy="609600"/>
          </a:xfrm>
          <a:prstGeom prst="rect">
            <a:avLst/>
          </a:prstGeom>
          <a:solidFill>
            <a:srgbClr val="FFCCFF"/>
          </a:solidFill>
          <a:ln w="9525">
            <a:noFill/>
            <a:miter lim="800000"/>
            <a:headEnd/>
            <a:tailEnd/>
          </a:ln>
        </p:spPr>
        <p:txBody>
          <a:bodyPr/>
          <a:lstStyle/>
          <a:p>
            <a:pPr marL="342900" indent="-342900" eaLnBrk="0" hangingPunct="0">
              <a:spcBef>
                <a:spcPct val="20000"/>
              </a:spcBef>
              <a:buFont typeface="Wingdings" pitchFamily="2" charset="2"/>
              <a:buChar char="v"/>
              <a:defRPr/>
            </a:pP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Nguồn</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âm</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là</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những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vật</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dao</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động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phát</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ra</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âm</a:t>
            </a:r>
            <a:r>
              <a:rPr lang="en-US" sz="2800" kern="0" dirty="0">
                <a:solidFill>
                  <a:srgbClr val="0000CC"/>
                </a:solidFill>
                <a:latin typeface="Times New Roman" pitchFamily="18" charset="0"/>
                <a:cs typeface="Times New Roman" pitchFamily="18" charset="0"/>
              </a:rPr>
              <a:t>.</a:t>
            </a:r>
          </a:p>
        </p:txBody>
      </p:sp>
      <p:sp>
        <p:nvSpPr>
          <p:cNvPr id="2" name="Rectangle 6"/>
          <p:cNvSpPr>
            <a:spLocks noChangeArrowheads="1"/>
          </p:cNvSpPr>
          <p:nvPr/>
        </p:nvSpPr>
        <p:spPr bwMode="auto">
          <a:xfrm>
            <a:off x="228600" y="2971800"/>
            <a:ext cx="2819400" cy="519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00CC"/>
                </a:solidFill>
                <a:latin typeface="Times New Roman" panose="02020603050405020304" pitchFamily="18" charset="0"/>
                <a:cs typeface="Times New Roman" panose="02020603050405020304" pitchFamily="18" charset="0"/>
              </a:rPr>
              <a:t>3. S</a:t>
            </a:r>
            <a:r>
              <a:rPr lang="vi-VN" altLang="en-US" sz="2800" b="1">
                <a:solidFill>
                  <a:srgbClr val="0000CC"/>
                </a:solidFill>
                <a:latin typeface="Times New Roman" panose="02020603050405020304" pitchFamily="18" charset="0"/>
                <a:cs typeface="Times New Roman" panose="02020603050405020304" pitchFamily="18" charset="0"/>
              </a:rPr>
              <a:t>ự </a:t>
            </a:r>
            <a:r>
              <a:rPr lang="en-US" altLang="en-US" sz="2800" b="1">
                <a:solidFill>
                  <a:srgbClr val="0000CC"/>
                </a:solidFill>
                <a:latin typeface="Times New Roman" panose="02020603050405020304" pitchFamily="18" charset="0"/>
                <a:cs typeface="Times New Roman" panose="02020603050405020304" pitchFamily="18" charset="0"/>
              </a:rPr>
              <a:t>truyền âm</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bwMode="auto">
          <a:xfrm>
            <a:off x="533400" y="3552825"/>
            <a:ext cx="8610600" cy="990600"/>
          </a:xfrm>
          <a:prstGeom prst="rect">
            <a:avLst/>
          </a:prstGeom>
          <a:solidFill>
            <a:srgbClr val="FFCCFF"/>
          </a:solidFill>
          <a:ln w="9525">
            <a:noFill/>
            <a:miter lim="800000"/>
            <a:headEnd/>
            <a:tailEnd/>
          </a:ln>
        </p:spPr>
        <p:txBody>
          <a:bodyPr/>
          <a:lstStyle/>
          <a:p>
            <a:pPr marL="342900" indent="-342900" eaLnBrk="0" hangingPunct="0">
              <a:spcBef>
                <a:spcPct val="20000"/>
              </a:spcBef>
              <a:buFont typeface="Wingdings" pitchFamily="2" charset="2"/>
              <a:buChar char="v"/>
              <a:defRPr/>
            </a:pP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Âm</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truyền</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được</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trong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các</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môi</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trường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rắn</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lỏng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khí</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không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truyền</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được</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trong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chân</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không</a:t>
            </a:r>
            <a:r>
              <a:rPr lang="en-US" sz="2800" kern="0" dirty="0">
                <a:solidFill>
                  <a:srgbClr val="0000CC"/>
                </a:solidFill>
                <a:latin typeface="Times New Roman" pitchFamily="18" charset="0"/>
                <a:cs typeface="Times New Roman" pitchFamily="18" charset="0"/>
              </a:rPr>
              <a:t>.</a:t>
            </a:r>
          </a:p>
        </p:txBody>
      </p:sp>
      <p:sp>
        <p:nvSpPr>
          <p:cNvPr id="4" name="Text Box 19"/>
          <p:cNvSpPr txBox="1">
            <a:spLocks noChangeArrowheads="1"/>
          </p:cNvSpPr>
          <p:nvPr/>
        </p:nvSpPr>
        <p:spPr bwMode="auto">
          <a:xfrm>
            <a:off x="557213" y="4572000"/>
            <a:ext cx="8586787" cy="946150"/>
          </a:xfrm>
          <a:prstGeom prst="rect">
            <a:avLst/>
          </a:prstGeom>
          <a:solidFill>
            <a:srgbClr val="FFCCFF"/>
          </a:solidFill>
          <a:ln w="9525">
            <a:noFill/>
            <a:miter lim="800000"/>
            <a:headEnd/>
            <a:tailEnd/>
          </a:ln>
        </p:spPr>
        <p:txBody>
          <a:bodyPr>
            <a:spAutoFit/>
          </a:bodyPr>
          <a:lstStyle/>
          <a:p>
            <a:pPr algn="just">
              <a:spcBef>
                <a:spcPct val="50000"/>
              </a:spcBef>
              <a:buFont typeface="Wingdings" pitchFamily="2" charset="2"/>
              <a:buChar char="v"/>
              <a:defRPr/>
            </a:pP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Âm</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hầu</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như</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không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truyền</a:t>
            </a:r>
            <a:r>
              <a:rPr lang="en-US" sz="2800" kern="0" dirty="0">
                <a:solidFill>
                  <a:srgbClr val="0000CC"/>
                </a:solidFill>
                <a:latin typeface="Times New Roman" pitchFamily="18" charset="0"/>
                <a:cs typeface="Times New Roman" pitchFamily="18" charset="0"/>
              </a:rPr>
              <a:t> qua </a:t>
            </a:r>
            <a:r>
              <a:rPr lang="en-US" sz="2800" kern="0" dirty="0" err="1">
                <a:solidFill>
                  <a:srgbClr val="0000CC"/>
                </a:solidFill>
                <a:latin typeface="Times New Roman" pitchFamily="18" charset="0"/>
                <a:cs typeface="Times New Roman" pitchFamily="18" charset="0"/>
              </a:rPr>
              <a:t>được</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các</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chất</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xốp</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như</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bông</a:t>
            </a:r>
            <a:r>
              <a:rPr lang="en-US" sz="2800" kern="0" dirty="0">
                <a:solidFill>
                  <a:srgbClr val="0000CC"/>
                </a:solidFill>
                <a:latin typeface="Times New Roman" pitchFamily="18" charset="0"/>
                <a:cs typeface="Times New Roman" pitchFamily="18" charset="0"/>
              </a:rPr>
              <a:t>, </a:t>
            </a:r>
            <a:r>
              <a:rPr lang="en-US" sz="2800" kern="0" dirty="0" err="1">
                <a:solidFill>
                  <a:srgbClr val="0000CC"/>
                </a:solidFill>
                <a:latin typeface="Times New Roman" pitchFamily="18" charset="0"/>
                <a:cs typeface="Times New Roman" pitchFamily="18" charset="0"/>
              </a:rPr>
              <a:t>len</a:t>
            </a:r>
            <a:r>
              <a:rPr lang="en-US" sz="2800" kern="0" dirty="0">
                <a:solidFill>
                  <a:srgbClr val="0000CC"/>
                </a:solidFill>
                <a:latin typeface="Times New Roman" pitchFamily="18" charset="0"/>
                <a:cs typeface="Times New Roman" pitchFamily="18" charset="0"/>
              </a:rPr>
              <a:t>…</a:t>
            </a:r>
            <a:r>
              <a:rPr lang="en-US" sz="2800" kern="0" dirty="0">
                <a:solidFill>
                  <a:srgbClr val="0000CC"/>
                </a:solidFill>
                <a:latin typeface="Times New Roman" pitchFamily="18" charset="0"/>
                <a:cs typeface="Times New Roman" pitchFamily="18" charset="0"/>
                <a:sym typeface="Symbol" pitchFamily="18" charset="2"/>
              </a:rPr>
              <a:t> </a:t>
            </a:r>
            <a:r>
              <a:rPr lang="en-US" sz="2800" kern="0" dirty="0" err="1">
                <a:solidFill>
                  <a:srgbClr val="0000CC"/>
                </a:solidFill>
                <a:latin typeface="Times New Roman" pitchFamily="18" charset="0"/>
                <a:cs typeface="Times New Roman" pitchFamily="18" charset="0"/>
                <a:sym typeface="Symbol" pitchFamily="18" charset="2"/>
              </a:rPr>
              <a:t>chất</a:t>
            </a:r>
            <a:r>
              <a:rPr lang="en-US" sz="2800" kern="0" dirty="0">
                <a:solidFill>
                  <a:srgbClr val="0000CC"/>
                </a:solidFill>
                <a:latin typeface="Times New Roman" pitchFamily="18" charset="0"/>
                <a:cs typeface="Times New Roman" pitchFamily="18" charset="0"/>
                <a:sym typeface="Symbol" pitchFamily="18" charset="2"/>
              </a:rPr>
              <a:t> </a:t>
            </a:r>
            <a:r>
              <a:rPr lang="en-US" sz="2800" kern="0" dirty="0" err="1">
                <a:solidFill>
                  <a:srgbClr val="0000CC"/>
                </a:solidFill>
                <a:latin typeface="Times New Roman" pitchFamily="18" charset="0"/>
                <a:cs typeface="Times New Roman" pitchFamily="18" charset="0"/>
                <a:sym typeface="Symbol" pitchFamily="18" charset="2"/>
              </a:rPr>
              <a:t>cách</a:t>
            </a:r>
            <a:r>
              <a:rPr lang="en-US" sz="2800" kern="0" dirty="0">
                <a:solidFill>
                  <a:srgbClr val="0000CC"/>
                </a:solidFill>
                <a:latin typeface="Times New Roman" pitchFamily="18" charset="0"/>
                <a:cs typeface="Times New Roman" pitchFamily="18" charset="0"/>
                <a:sym typeface="Symbol" pitchFamily="18" charset="2"/>
              </a:rPr>
              <a:t> </a:t>
            </a:r>
            <a:r>
              <a:rPr lang="en-US" sz="2800" kern="0" dirty="0" err="1">
                <a:solidFill>
                  <a:srgbClr val="0000CC"/>
                </a:solidFill>
                <a:latin typeface="Times New Roman" pitchFamily="18" charset="0"/>
                <a:cs typeface="Times New Roman" pitchFamily="18" charset="0"/>
                <a:sym typeface="Symbol" pitchFamily="18" charset="2"/>
              </a:rPr>
              <a:t>âm</a:t>
            </a:r>
            <a:r>
              <a:rPr lang="en-US" sz="2800" kern="0" dirty="0">
                <a:solidFill>
                  <a:srgbClr val="0000CC"/>
                </a:solidFill>
                <a:latin typeface="Times New Roman" pitchFamily="18" charset="0"/>
                <a:cs typeface="Times New Roman" pitchFamily="18" charset="0"/>
                <a:sym typeface="Symbol" pitchFamily="18" charset="2"/>
              </a:rPr>
              <a:t>.</a:t>
            </a:r>
          </a:p>
        </p:txBody>
      </p:sp>
      <p:sp>
        <p:nvSpPr>
          <p:cNvPr id="12" name="Text Box 15"/>
          <p:cNvSpPr txBox="1">
            <a:spLocks noChangeArrowheads="1"/>
          </p:cNvSpPr>
          <p:nvPr/>
        </p:nvSpPr>
        <p:spPr bwMode="auto">
          <a:xfrm>
            <a:off x="533400" y="5486400"/>
            <a:ext cx="8610600" cy="946150"/>
          </a:xfrm>
          <a:prstGeom prst="rect">
            <a:avLst/>
          </a:prstGeom>
          <a:solidFill>
            <a:srgbClr val="FFCCFF"/>
          </a:solidFill>
          <a:ln w="9525">
            <a:noFill/>
            <a:miter lim="800000"/>
            <a:headEnd/>
            <a:tailEnd/>
          </a:ln>
        </p:spPr>
        <p:txBody>
          <a:bodyPr>
            <a:spAutoFit/>
          </a:bodyPr>
          <a:lstStyle/>
          <a:p>
            <a:pPr algn="just">
              <a:spcBef>
                <a:spcPct val="50000"/>
              </a:spcBef>
              <a:buFont typeface="Wingdings" pitchFamily="2" charset="2"/>
              <a:buChar char="v"/>
              <a:defRPr/>
            </a:pP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Trong</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mỗi</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môi</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trường</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âm</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truyền</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với</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một</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tốc</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độ</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xác</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định</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hữu</a:t>
            </a:r>
            <a:r>
              <a:rPr lang="fr-FR" sz="2800" kern="0" dirty="0">
                <a:solidFill>
                  <a:srgbClr val="0000CC"/>
                </a:solidFill>
                <a:latin typeface="Times New Roman" pitchFamily="18" charset="0"/>
                <a:cs typeface="Times New Roman" pitchFamily="18" charset="0"/>
              </a:rPr>
              <a:t> </a:t>
            </a:r>
            <a:r>
              <a:rPr lang="fr-FR" sz="2800" kern="0" dirty="0" err="1">
                <a:solidFill>
                  <a:srgbClr val="0000CC"/>
                </a:solidFill>
                <a:latin typeface="Times New Roman" pitchFamily="18" charset="0"/>
                <a:cs typeface="Times New Roman" pitchFamily="18" charset="0"/>
              </a:rPr>
              <a:t>hạn</a:t>
            </a:r>
            <a:r>
              <a:rPr lang="fr-FR" sz="2800" kern="0" dirty="0">
                <a:solidFill>
                  <a:srgbClr val="0000CC"/>
                </a:solidFill>
                <a:latin typeface="Times New Roman" pitchFamily="18" charset="0"/>
                <a:cs typeface="Times New Roman" pitchFamily="18" charset="0"/>
              </a:rPr>
              <a:t>. </a:t>
            </a:r>
            <a:endParaRPr lang="en-US" sz="2800" kern="0" dirty="0">
              <a:solidFill>
                <a:srgbClr val="0000CC"/>
              </a:solidFill>
              <a:latin typeface="Times New Roman" pitchFamily="18" charset="0"/>
              <a:cs typeface="Times New Roman" pitchFamily="18" charset="0"/>
            </a:endParaRPr>
          </a:p>
        </p:txBody>
      </p:sp>
      <p:sp>
        <p:nvSpPr>
          <p:cNvPr id="13" name="Text Box 16"/>
          <p:cNvSpPr txBox="1">
            <a:spLocks noChangeArrowheads="1"/>
          </p:cNvSpPr>
          <p:nvPr/>
        </p:nvSpPr>
        <p:spPr bwMode="auto">
          <a:xfrm>
            <a:off x="2743200" y="5867400"/>
            <a:ext cx="3200400" cy="519113"/>
          </a:xfrm>
          <a:prstGeom prst="rect">
            <a:avLst/>
          </a:prstGeom>
          <a:solidFill>
            <a:srgbClr val="FFCCFF"/>
          </a:solidFill>
          <a:ln w="9525">
            <a:noFill/>
            <a:miter lim="800000"/>
            <a:headEnd/>
            <a:tailEnd/>
          </a:ln>
        </p:spPr>
        <p:txBody>
          <a:bodyPr>
            <a:spAutoFit/>
          </a:bodyPr>
          <a:lstStyle/>
          <a:p>
            <a:pPr algn="just">
              <a:spcBef>
                <a:spcPct val="50000"/>
              </a:spcBef>
              <a:defRPr/>
            </a:pPr>
            <a:r>
              <a:rPr lang="en-US" sz="2800" b="1" kern="0" dirty="0" err="1">
                <a:solidFill>
                  <a:srgbClr val="0000CC"/>
                </a:solidFill>
                <a:latin typeface="Times New Roman" pitchFamily="18" charset="0"/>
                <a:cs typeface="Times New Roman" pitchFamily="18" charset="0"/>
              </a:rPr>
              <a:t>v</a:t>
            </a:r>
            <a:r>
              <a:rPr lang="en-US" sz="2800" b="1" kern="0" baseline="-25000" dirty="0" err="1">
                <a:solidFill>
                  <a:srgbClr val="0000CC"/>
                </a:solidFill>
                <a:latin typeface="Times New Roman" pitchFamily="18" charset="0"/>
                <a:cs typeface="Times New Roman" pitchFamily="18" charset="0"/>
              </a:rPr>
              <a:t>Rắn</a:t>
            </a:r>
            <a:r>
              <a:rPr lang="en-US" sz="2800" b="1" kern="0" dirty="0">
                <a:solidFill>
                  <a:srgbClr val="0000CC"/>
                </a:solidFill>
                <a:latin typeface="Times New Roman" pitchFamily="18" charset="0"/>
                <a:cs typeface="Times New Roman" pitchFamily="18" charset="0"/>
              </a:rPr>
              <a:t> &gt; </a:t>
            </a:r>
            <a:r>
              <a:rPr lang="en-US" sz="2800" b="1" kern="0" dirty="0" err="1">
                <a:solidFill>
                  <a:srgbClr val="0000CC"/>
                </a:solidFill>
                <a:latin typeface="Times New Roman" pitchFamily="18" charset="0"/>
                <a:cs typeface="Times New Roman" pitchFamily="18" charset="0"/>
              </a:rPr>
              <a:t>v</a:t>
            </a:r>
            <a:r>
              <a:rPr lang="en-US" sz="2800" b="1" kern="0" baseline="-25000" dirty="0" err="1">
                <a:solidFill>
                  <a:srgbClr val="0000CC"/>
                </a:solidFill>
                <a:latin typeface="Times New Roman" pitchFamily="18" charset="0"/>
                <a:cs typeface="Times New Roman" pitchFamily="18" charset="0"/>
              </a:rPr>
              <a:t>Lỏng</a:t>
            </a:r>
            <a:r>
              <a:rPr lang="en-US" sz="2800" b="1" kern="0" dirty="0">
                <a:solidFill>
                  <a:srgbClr val="0000CC"/>
                </a:solidFill>
                <a:latin typeface="Times New Roman" pitchFamily="18" charset="0"/>
                <a:cs typeface="Times New Roman" pitchFamily="18" charset="0"/>
              </a:rPr>
              <a:t> &gt; </a:t>
            </a:r>
            <a:r>
              <a:rPr lang="en-US" sz="2800" b="1" kern="0" dirty="0" err="1">
                <a:solidFill>
                  <a:srgbClr val="0000CC"/>
                </a:solidFill>
                <a:latin typeface="Times New Roman" pitchFamily="18" charset="0"/>
                <a:cs typeface="Times New Roman" pitchFamily="18" charset="0"/>
              </a:rPr>
              <a:t>v</a:t>
            </a:r>
            <a:r>
              <a:rPr lang="en-US" sz="2800" b="1" kern="0" baseline="-25000" dirty="0" err="1">
                <a:solidFill>
                  <a:srgbClr val="0000CC"/>
                </a:solidFill>
                <a:latin typeface="Times New Roman" pitchFamily="18" charset="0"/>
                <a:cs typeface="Times New Roman" pitchFamily="18" charset="0"/>
              </a:rPr>
              <a:t>Kh</a:t>
            </a:r>
            <a:r>
              <a:rPr lang="fr-FR" sz="2800" b="1" kern="0" baseline="-25000" dirty="0">
                <a:solidFill>
                  <a:srgbClr val="0000CC"/>
                </a:solidFill>
                <a:latin typeface="Times New Roman" pitchFamily="18" charset="0"/>
                <a:cs typeface="Times New Roman" pitchFamily="18" charset="0"/>
              </a:rPr>
              <a:t>í </a:t>
            </a:r>
            <a:endParaRPr lang="en-US" sz="2800" b="1" kern="0" baseline="-25000" dirty="0">
              <a:solidFill>
                <a:srgbClr val="0000CC"/>
              </a:solidFill>
              <a:latin typeface="Times New Roman" pitchFamily="18" charset="0"/>
              <a:cs typeface="Times New Roman" pitchFamily="18" charset="0"/>
            </a:endParaRPr>
          </a:p>
        </p:txBody>
      </p:sp>
      <p:sp>
        <p:nvSpPr>
          <p:cNvPr id="8" name="Rectangle 6"/>
          <p:cNvSpPr>
            <a:spLocks noChangeArrowheads="1"/>
          </p:cNvSpPr>
          <p:nvPr/>
        </p:nvSpPr>
        <p:spPr bwMode="auto">
          <a:xfrm>
            <a:off x="228600" y="1447800"/>
            <a:ext cx="2819400" cy="519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00CC"/>
                </a:solidFill>
                <a:latin typeface="Times New Roman" panose="02020603050405020304" pitchFamily="18" charset="0"/>
                <a:cs typeface="Times New Roman" panose="02020603050405020304" pitchFamily="18" charset="0"/>
              </a:rPr>
              <a:t>2. Nguồn âm </a:t>
            </a:r>
            <a:endParaRPr lang="en-US" altLang="en-US" sz="28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1600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971800"/>
            <a:ext cx="2209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196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81000"/>
            <a:ext cx="24288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609600"/>
            <a:ext cx="15811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Line 17"/>
          <p:cNvSpPr>
            <a:spLocks noChangeShapeType="1"/>
          </p:cNvSpPr>
          <p:nvPr/>
        </p:nvSpPr>
        <p:spPr bwMode="auto">
          <a:xfrm flipV="1">
            <a:off x="6096000" y="1981200"/>
            <a:ext cx="533400" cy="6096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8" name="Text Box 18"/>
          <p:cNvSpPr txBox="1">
            <a:spLocks noChangeArrowheads="1"/>
          </p:cNvSpPr>
          <p:nvPr/>
        </p:nvSpPr>
        <p:spPr bwMode="auto">
          <a:xfrm>
            <a:off x="152400" y="1524000"/>
            <a:ext cx="1752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500" b="1">
                <a:solidFill>
                  <a:srgbClr val="000099"/>
                </a:solidFill>
              </a:rPr>
              <a:t>Đàn Ghita</a:t>
            </a:r>
          </a:p>
        </p:txBody>
      </p:sp>
      <p:sp>
        <p:nvSpPr>
          <p:cNvPr id="61449" name="Text Box 19"/>
          <p:cNvSpPr txBox="1">
            <a:spLocks noChangeArrowheads="1"/>
          </p:cNvSpPr>
          <p:nvPr/>
        </p:nvSpPr>
        <p:spPr bwMode="auto">
          <a:xfrm>
            <a:off x="4419600" y="914400"/>
            <a:ext cx="2209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500" b="1">
                <a:solidFill>
                  <a:srgbClr val="000099"/>
                </a:solidFill>
              </a:rPr>
              <a:t>Đàn Viôlông</a:t>
            </a:r>
          </a:p>
        </p:txBody>
      </p:sp>
      <p:sp>
        <p:nvSpPr>
          <p:cNvPr id="61450" name="Text Box 20"/>
          <p:cNvSpPr txBox="1">
            <a:spLocks noChangeArrowheads="1"/>
          </p:cNvSpPr>
          <p:nvPr/>
        </p:nvSpPr>
        <p:spPr bwMode="auto">
          <a:xfrm>
            <a:off x="228600" y="3962400"/>
            <a:ext cx="1676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500" b="1">
                <a:solidFill>
                  <a:srgbClr val="000099"/>
                </a:solidFill>
              </a:rPr>
              <a:t>Đàn tranh</a:t>
            </a:r>
          </a:p>
        </p:txBody>
      </p:sp>
      <p:sp>
        <p:nvSpPr>
          <p:cNvPr id="61451" name="Text Box 21"/>
          <p:cNvSpPr txBox="1">
            <a:spLocks noChangeArrowheads="1"/>
          </p:cNvSpPr>
          <p:nvPr/>
        </p:nvSpPr>
        <p:spPr bwMode="auto">
          <a:xfrm>
            <a:off x="5410200" y="3886200"/>
            <a:ext cx="1828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500" b="1">
                <a:solidFill>
                  <a:srgbClr val="000099"/>
                </a:solidFill>
              </a:rPr>
              <a:t>Trống</a:t>
            </a:r>
          </a:p>
        </p:txBody>
      </p:sp>
      <p:sp>
        <p:nvSpPr>
          <p:cNvPr id="61452" name="Text Box 22"/>
          <p:cNvSpPr txBox="1">
            <a:spLocks noChangeArrowheads="1"/>
          </p:cNvSpPr>
          <p:nvPr/>
        </p:nvSpPr>
        <p:spPr bwMode="auto">
          <a:xfrm>
            <a:off x="5181600" y="2514600"/>
            <a:ext cx="152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500" b="1">
                <a:solidFill>
                  <a:srgbClr val="000099"/>
                </a:solidFill>
              </a:rPr>
              <a:t>Chiêng</a:t>
            </a:r>
          </a:p>
        </p:txBody>
      </p:sp>
      <p:sp>
        <p:nvSpPr>
          <p:cNvPr id="25" name="Rectangle 24"/>
          <p:cNvSpPr/>
          <p:nvPr/>
        </p:nvSpPr>
        <p:spPr>
          <a:xfrm>
            <a:off x="2057400" y="0"/>
            <a:ext cx="3505200" cy="579438"/>
          </a:xfrm>
          <a:prstGeom prst="rect">
            <a:avLst/>
          </a:prstGeom>
          <a:solidFill>
            <a:srgbClr val="CCECFF"/>
          </a:solidFill>
        </p:spPr>
        <p:txBody>
          <a:bodyPr>
            <a:spAutoFit/>
          </a:bodyPr>
          <a:lstStyle/>
          <a:p>
            <a:pPr>
              <a:defRPr/>
            </a:pP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Nguồn</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nhạc</a:t>
            </a:r>
            <a:r>
              <a:rPr lang="en-GB"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b="1" dirty="0" err="1">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âm</a:t>
            </a:r>
            <a:endParaRPr lang="en-US" sz="32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1455" name="Line 17"/>
          <p:cNvSpPr>
            <a:spLocks noChangeShapeType="1"/>
          </p:cNvSpPr>
          <p:nvPr/>
        </p:nvSpPr>
        <p:spPr bwMode="auto">
          <a:xfrm>
            <a:off x="1752600" y="4267200"/>
            <a:ext cx="1219200" cy="3810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6" name="Line 17"/>
          <p:cNvSpPr>
            <a:spLocks noChangeShapeType="1"/>
          </p:cNvSpPr>
          <p:nvPr/>
        </p:nvSpPr>
        <p:spPr bwMode="auto">
          <a:xfrm flipV="1">
            <a:off x="6324600" y="3276600"/>
            <a:ext cx="457200" cy="5334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7" name="Line 17"/>
          <p:cNvSpPr>
            <a:spLocks noChangeShapeType="1"/>
          </p:cNvSpPr>
          <p:nvPr/>
        </p:nvSpPr>
        <p:spPr bwMode="auto">
          <a:xfrm>
            <a:off x="762000" y="2057400"/>
            <a:ext cx="1143000" cy="5334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8" name="Line 17"/>
          <p:cNvSpPr>
            <a:spLocks noChangeShapeType="1"/>
          </p:cNvSpPr>
          <p:nvPr/>
        </p:nvSpPr>
        <p:spPr bwMode="auto">
          <a:xfrm flipH="1">
            <a:off x="4343400" y="1524000"/>
            <a:ext cx="609600" cy="762000"/>
          </a:xfrm>
          <a:prstGeom prst="line">
            <a:avLst/>
          </a:prstGeom>
          <a:noFill/>
          <a:ln w="381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Rectangle 3"/>
          <p:cNvSpPr>
            <a:spLocks noChangeArrowheads="1"/>
          </p:cNvSpPr>
          <p:nvPr/>
        </p:nvSpPr>
        <p:spPr bwMode="auto">
          <a:xfrm>
            <a:off x="228600" y="57912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9388"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ingdings" panose="05000000000000000000" pitchFamily="2" charset="2"/>
              <a:buNone/>
            </a:pPr>
            <a:r>
              <a:rPr lang="en-US" altLang="en-US" sz="2800">
                <a:latin typeface="Times New Roman" panose="02020603050405020304" pitchFamily="18" charset="0"/>
                <a:cs typeface="Times New Roman" panose="02020603050405020304" pitchFamily="18" charset="0"/>
              </a:rPr>
              <a:t>     Các nốt nhạc có tần số tăng dần: Đồ, rê, mi, pha, son, la, si.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ounded Rectangle 11"/>
          <p:cNvSpPr>
            <a:spLocks noChangeArrowheads="1"/>
          </p:cNvSpPr>
          <p:nvPr/>
        </p:nvSpPr>
        <p:spPr bwMode="auto">
          <a:xfrm>
            <a:off x="304800" y="71438"/>
            <a:ext cx="8488363" cy="574675"/>
          </a:xfrm>
          <a:prstGeom prst="roundRect">
            <a:avLst>
              <a:gd name="adj" fmla="val 16667"/>
            </a:avLst>
          </a:prstGeom>
          <a:solidFill>
            <a:srgbClr val="006600"/>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chemeClr val="bg1"/>
                </a:solidFill>
                <a:latin typeface="Times New Roman" panose="02020603050405020304" pitchFamily="18" charset="0"/>
                <a:cs typeface="Times New Roman" panose="02020603050405020304" pitchFamily="18" charset="0"/>
              </a:rPr>
              <a:t> Hoạt động 2. Tìm hiểu về tần số và độ cao của âm</a:t>
            </a:r>
            <a:endParaRPr lang="vi-VN" altLang="en-US" sz="2800" b="1">
              <a:solidFill>
                <a:schemeClr val="bg1"/>
              </a:solidFill>
              <a:latin typeface="Times New Roman" panose="02020603050405020304" pitchFamily="18" charset="0"/>
              <a:cs typeface="Times New Roman" panose="02020603050405020304" pitchFamily="18" charset="0"/>
            </a:endParaRPr>
          </a:p>
        </p:txBody>
      </p:sp>
      <p:sp>
        <p:nvSpPr>
          <p:cNvPr id="60421" name="Rectangle 5"/>
          <p:cNvSpPr>
            <a:spLocks noChangeArrowheads="1"/>
          </p:cNvSpPr>
          <p:nvPr/>
        </p:nvSpPr>
        <p:spPr bwMode="auto">
          <a:xfrm>
            <a:off x="4314825" y="5210175"/>
            <a:ext cx="2476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a:r>
              <a:rPr lang="fr-FR" altLang="en-US" sz="1800"/>
              <a:t> </a:t>
            </a:r>
          </a:p>
        </p:txBody>
      </p:sp>
      <p:sp>
        <p:nvSpPr>
          <p:cNvPr id="60422" name="Rounded Rectangle 11"/>
          <p:cNvSpPr>
            <a:spLocks noChangeArrowheads="1"/>
          </p:cNvSpPr>
          <p:nvPr/>
        </p:nvSpPr>
        <p:spPr bwMode="auto">
          <a:xfrm>
            <a:off x="609600" y="685800"/>
            <a:ext cx="7566025" cy="1047750"/>
          </a:xfrm>
          <a:prstGeom prst="roundRect">
            <a:avLst>
              <a:gd name="adj" fmla="val 16667"/>
            </a:avLst>
          </a:prstGeom>
          <a:solidFill>
            <a:schemeClr val="folHlink"/>
          </a:solidFill>
          <a:ln w="9525" algn="ctr">
            <a:solidFill>
              <a:srgbClr val="006600"/>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n-US" sz="2800" b="1">
                <a:solidFill>
                  <a:schemeClr val="bg1"/>
                </a:solidFill>
                <a:latin typeface="Times New Roman" panose="02020603050405020304" pitchFamily="18" charset="0"/>
                <a:cs typeface="Times New Roman" panose="02020603050405020304" pitchFamily="18" charset="0"/>
              </a:rPr>
              <a:t>Các nhóm đọc sgk, thảo luận và trả lời các câu hỏi sau</a:t>
            </a:r>
            <a:endParaRPr lang="vi-VN" altLang="en-US" sz="2800" b="1">
              <a:solidFill>
                <a:schemeClr val="bg1"/>
              </a:solidFill>
              <a:latin typeface="Times New Roman" panose="02020603050405020304" pitchFamily="18" charset="0"/>
              <a:cs typeface="Times New Roman" panose="02020603050405020304" pitchFamily="18" charset="0"/>
            </a:endParaRPr>
          </a:p>
        </p:txBody>
      </p:sp>
      <p:sp>
        <p:nvSpPr>
          <p:cNvPr id="60423" name="Rounded Rectangle 11"/>
          <p:cNvSpPr>
            <a:spLocks noChangeArrowheads="1"/>
          </p:cNvSpPr>
          <p:nvPr/>
        </p:nvSpPr>
        <p:spPr bwMode="auto">
          <a:xfrm>
            <a:off x="474663" y="1868488"/>
            <a:ext cx="8629650" cy="3743325"/>
          </a:xfrm>
          <a:prstGeom prst="roundRect">
            <a:avLst>
              <a:gd name="adj" fmla="val 16667"/>
            </a:avLst>
          </a:prstGeom>
          <a:solidFill>
            <a:srgbClr val="D60093"/>
          </a:solidFill>
          <a:ln w="9525" algn="ctr">
            <a:solidFill>
              <a:srgbClr val="FFFFFF"/>
            </a:solidFill>
            <a:round/>
            <a:headEnd/>
            <a:tailEnd/>
          </a:ln>
        </p:spPr>
        <p:txBody>
          <a:bodyPr>
            <a:spAutoFit/>
          </a:bodyPr>
          <a:lstStyle>
            <a:lvl1pPr marL="442913" indent="-442913"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714500" indent="-342900" eaLnBrk="0" hangingPunct="0">
              <a:defRPr>
                <a:solidFill>
                  <a:schemeClr val="tx1"/>
                </a:solidFill>
                <a:latin typeface="Arial" panose="020B0604020202020204" pitchFamily="34" charset="0"/>
                <a:cs typeface="Arial" panose="020B0604020202020204" pitchFamily="34" charset="0"/>
              </a:defRPr>
            </a:lvl4pPr>
            <a:lvl5pPr marL="2171700" indent="-342900" eaLnBrk="0" hangingPunct="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b="1" i="1">
                <a:solidFill>
                  <a:schemeClr val="bg1"/>
                </a:solidFill>
              </a:rPr>
              <a:t>1. Tần số âm là gì?</a:t>
            </a:r>
          </a:p>
          <a:p>
            <a:pPr eaLnBrk="1" hangingPunct="1"/>
            <a:r>
              <a:rPr lang="fr-FR" altLang="en-US" b="1" i="1">
                <a:solidFill>
                  <a:schemeClr val="bg1"/>
                </a:solidFill>
              </a:rPr>
              <a:t>2. Tần số âm có liên hệ tới yếu tố sinh lí nào của âm?</a:t>
            </a:r>
          </a:p>
          <a:p>
            <a:pPr eaLnBrk="1" hangingPunct="1"/>
            <a:r>
              <a:rPr lang="fr-FR" altLang="en-US" b="1" i="1">
                <a:solidFill>
                  <a:schemeClr val="bg1"/>
                </a:solidFill>
              </a:rPr>
              <a:t>3. Tai người nghe được những âm có tần số nằm trong khoảng nào ?</a:t>
            </a:r>
          </a:p>
          <a:p>
            <a:pPr eaLnBrk="1" hangingPunct="1"/>
            <a:r>
              <a:rPr lang="fr-FR" altLang="en-US" b="1" i="1">
                <a:solidFill>
                  <a:schemeClr val="bg1"/>
                </a:solidFill>
              </a:rPr>
              <a:t>4. Thế nào là hạ âm, siêu âm ?</a:t>
            </a:r>
          </a:p>
          <a:p>
            <a:pPr eaLnBrk="1" hangingPunct="1"/>
            <a:r>
              <a:rPr lang="fr-FR" altLang="en-US" b="1" i="1">
                <a:solidFill>
                  <a:schemeClr val="bg1"/>
                </a:solidFill>
              </a:rPr>
              <a:t>5. Ứng dụng nổi bật nhất của siêu âm ?</a:t>
            </a:r>
          </a:p>
          <a:p>
            <a:pPr eaLnBrk="1" hangingPunct="1"/>
            <a:r>
              <a:rPr lang="fr-FR" altLang="en-US" b="1" i="1">
                <a:solidFill>
                  <a:schemeClr val="bg1"/>
                </a:solidFill>
              </a:rPr>
              <a:t>6. Khi truyền qua các môi trường khác nhau vận tốc, bước sóng, tần số sóng, và độ cao thay đổi như thế nào ?</a:t>
            </a:r>
            <a:r>
              <a:rPr lang="en-US" altLang="en-US">
                <a:solidFill>
                  <a:schemeClr val="bg1"/>
                </a:solidFill>
              </a:rPr>
              <a:t> </a:t>
            </a:r>
            <a:endParaRPr lang="vi-V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22">
                                            <p:bg/>
                                          </p:spTgt>
                                        </p:tgtEl>
                                        <p:attrNameLst>
                                          <p:attrName>style.visibility</p:attrName>
                                        </p:attrNameLst>
                                      </p:cBhvr>
                                      <p:to>
                                        <p:strVal val="visible"/>
                                      </p:to>
                                    </p:set>
                                    <p:animEffect transition="in" filter="blinds(horizontal)">
                                      <p:cBhvr>
                                        <p:cTn id="12" dur="500"/>
                                        <p:tgtEl>
                                          <p:spTgt spid="60422">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0422">
                                            <p:txEl>
                                              <p:pRg st="0" end="0"/>
                                            </p:txEl>
                                          </p:spTgt>
                                        </p:tgtEl>
                                        <p:attrNameLst>
                                          <p:attrName>style.visibility</p:attrName>
                                        </p:attrNameLst>
                                      </p:cBhvr>
                                      <p:to>
                                        <p:strVal val="visible"/>
                                      </p:to>
                                    </p:set>
                                    <p:animEffect transition="in" filter="blinds(horizontal)">
                                      <p:cBhvr>
                                        <p:cTn id="15" dur="500"/>
                                        <p:tgtEl>
                                          <p:spTgt spid="6042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0423"/>
                                        </p:tgtEl>
                                        <p:attrNameLst>
                                          <p:attrName>style.visibility</p:attrName>
                                        </p:attrNameLst>
                                      </p:cBhvr>
                                      <p:to>
                                        <p:strVal val="visible"/>
                                      </p:to>
                                    </p:set>
                                    <p:animEffect transition="in" filter="blinds(horizontal)">
                                      <p:cBhvr>
                                        <p:cTn id="20"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2" grpId="0" build="allAtOnce" animBg="1"/>
      <p:bldP spid="604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304800"/>
            <a:ext cx="6477000" cy="579438"/>
          </a:xfrm>
          <a:prstGeom prst="rect">
            <a:avLst/>
          </a:prstGeom>
          <a:solidFill>
            <a:srgbClr val="CCECFF"/>
          </a:solid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II. </a:t>
            </a:r>
            <a:r>
              <a:rPr lang="en-GB" altLang="en-US" sz="32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Tần</a:t>
            </a:r>
            <a:r>
              <a:rPr lang="en-GB"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altLang="en-US" sz="32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số</a:t>
            </a:r>
            <a:r>
              <a:rPr lang="en-GB"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altLang="en-US" sz="32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của</a:t>
            </a:r>
            <a:r>
              <a:rPr lang="en-GB"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altLang="en-US" sz="32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âm</a:t>
            </a:r>
            <a:r>
              <a:rPr lang="en-GB"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altLang="en-US" sz="32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độ</a:t>
            </a:r>
            <a:r>
              <a:rPr lang="en-GB"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altLang="en-US" sz="32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cao</a:t>
            </a:r>
            <a:r>
              <a:rPr lang="en-GB"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altLang="en-US" sz="32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của</a:t>
            </a:r>
            <a:r>
              <a:rPr lang="en-GB"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altLang="en-US" sz="32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âm</a:t>
            </a:r>
            <a:endParaRPr lang="en-US" altLang="en-US" sz="32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2467" name="Rectangle 3"/>
          <p:cNvSpPr>
            <a:spLocks noChangeArrowheads="1"/>
          </p:cNvSpPr>
          <p:nvPr/>
        </p:nvSpPr>
        <p:spPr bwMode="auto">
          <a:xfrm>
            <a:off x="304800" y="886506"/>
            <a:ext cx="8686800" cy="496751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9388" indent="-6096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714500" indent="-342900" eaLnBrk="0" hangingPunct="0">
              <a:defRPr>
                <a:solidFill>
                  <a:schemeClr val="tx1"/>
                </a:solidFill>
                <a:latin typeface="Arial" panose="020B0604020202020204" pitchFamily="34" charset="0"/>
                <a:cs typeface="Arial" panose="020B0604020202020204" pitchFamily="34" charset="0"/>
              </a:defRPr>
            </a:lvl4pPr>
            <a:lvl5pPr marL="2171700" indent="-342900" eaLnBrk="0" hangingPunct="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ingdings" panose="05000000000000000000" pitchFamily="2" charset="2"/>
              <a:buNone/>
            </a:pPr>
            <a:r>
              <a:rPr lang="en-US" altLang="en-US" b="1" dirty="0"/>
              <a:t>     1. </a:t>
            </a:r>
            <a:r>
              <a:rPr lang="en-US" altLang="en-US" b="1" dirty="0" err="1"/>
              <a:t>Tần</a:t>
            </a:r>
            <a:r>
              <a:rPr lang="en-US" altLang="en-US" b="1" dirty="0"/>
              <a:t> </a:t>
            </a:r>
            <a:r>
              <a:rPr lang="en-US" altLang="en-US" b="1" dirty="0" err="1"/>
              <a:t>số</a:t>
            </a:r>
            <a:r>
              <a:rPr lang="en-US" altLang="en-US" dirty="0"/>
              <a:t>: </a:t>
            </a:r>
            <a:r>
              <a:rPr lang="en-US" altLang="en-US" dirty="0" err="1"/>
              <a:t>Là</a:t>
            </a:r>
            <a:r>
              <a:rPr lang="en-US" altLang="en-US" dirty="0"/>
              <a:t> </a:t>
            </a:r>
            <a:r>
              <a:rPr lang="en-US" altLang="en-US" dirty="0" err="1"/>
              <a:t>một</a:t>
            </a:r>
            <a:r>
              <a:rPr lang="en-US" altLang="en-US" dirty="0"/>
              <a:t> </a:t>
            </a:r>
            <a:r>
              <a:rPr lang="en-US" altLang="en-US" dirty="0" err="1"/>
              <a:t>đặc</a:t>
            </a:r>
            <a:r>
              <a:rPr lang="en-US" altLang="en-US" dirty="0"/>
              <a:t> </a:t>
            </a:r>
            <a:r>
              <a:rPr lang="en-US" altLang="en-US" dirty="0" err="1"/>
              <a:t>trưng</a:t>
            </a:r>
            <a:r>
              <a:rPr lang="en-US" altLang="en-US" dirty="0"/>
              <a:t> </a:t>
            </a:r>
            <a:r>
              <a:rPr lang="en-US" altLang="en-US" dirty="0" err="1"/>
              <a:t>vật</a:t>
            </a:r>
            <a:r>
              <a:rPr lang="en-US" altLang="en-US" dirty="0"/>
              <a:t> </a:t>
            </a:r>
            <a:r>
              <a:rPr lang="en-US" altLang="en-US" dirty="0" err="1"/>
              <a:t>lí</a:t>
            </a:r>
            <a:r>
              <a:rPr lang="en-US" altLang="en-US" dirty="0"/>
              <a:t> </a:t>
            </a:r>
            <a:r>
              <a:rPr lang="en-US" altLang="en-US" dirty="0" err="1"/>
              <a:t>quan</a:t>
            </a:r>
            <a:r>
              <a:rPr lang="en-US" altLang="en-US" dirty="0"/>
              <a:t> </a:t>
            </a:r>
            <a:r>
              <a:rPr lang="en-US" altLang="en-US" dirty="0" err="1"/>
              <a:t>trọng</a:t>
            </a:r>
            <a:r>
              <a:rPr lang="en-US" altLang="en-US" dirty="0"/>
              <a:t> </a:t>
            </a:r>
            <a:r>
              <a:rPr lang="en-US" altLang="en-US" dirty="0" err="1"/>
              <a:t>nhất</a:t>
            </a:r>
            <a:r>
              <a:rPr lang="en-US" altLang="en-US" dirty="0"/>
              <a:t> </a:t>
            </a:r>
            <a:r>
              <a:rPr lang="en-US" altLang="en-US" dirty="0" err="1"/>
              <a:t>của</a:t>
            </a:r>
            <a:r>
              <a:rPr lang="en-US" altLang="en-US" dirty="0"/>
              <a:t> </a:t>
            </a:r>
            <a:r>
              <a:rPr lang="en-US" altLang="en-US" dirty="0" err="1"/>
              <a:t>âm</a:t>
            </a:r>
            <a:endParaRPr lang="en-US" altLang="en-US" dirty="0"/>
          </a:p>
          <a:p>
            <a:pPr eaLnBrk="1" hangingPunct="1">
              <a:spcBef>
                <a:spcPct val="20000"/>
              </a:spcBef>
              <a:buFont typeface="Wingdings" panose="05000000000000000000" pitchFamily="2" charset="2"/>
              <a:buNone/>
            </a:pPr>
            <a:r>
              <a:rPr lang="en-US" altLang="en-US" dirty="0"/>
              <a:t>     </a:t>
            </a:r>
            <a:r>
              <a:rPr lang="en-US" altLang="en-US" b="1" dirty="0"/>
              <a:t>2. </a:t>
            </a:r>
            <a:r>
              <a:rPr lang="en-US" altLang="en-US" b="1" dirty="0" err="1"/>
              <a:t>Độ</a:t>
            </a:r>
            <a:r>
              <a:rPr lang="en-US" altLang="en-US" b="1" dirty="0"/>
              <a:t> </a:t>
            </a:r>
            <a:r>
              <a:rPr lang="en-US" altLang="en-US" b="1" dirty="0" err="1"/>
              <a:t>cao</a:t>
            </a:r>
            <a:r>
              <a:rPr lang="en-US" altLang="en-US" b="1" dirty="0"/>
              <a:t>:</a:t>
            </a:r>
            <a:r>
              <a:rPr lang="en-US" altLang="en-US" dirty="0"/>
              <a:t> </a:t>
            </a:r>
            <a:r>
              <a:rPr lang="en-US" altLang="en-US" dirty="0" err="1"/>
              <a:t>của</a:t>
            </a:r>
            <a:r>
              <a:rPr lang="en-US" altLang="en-US" dirty="0"/>
              <a:t> </a:t>
            </a:r>
            <a:r>
              <a:rPr lang="en-US" altLang="en-US" dirty="0" err="1"/>
              <a:t>âm</a:t>
            </a:r>
            <a:r>
              <a:rPr lang="en-US" altLang="en-US" dirty="0"/>
              <a:t> </a:t>
            </a:r>
            <a:r>
              <a:rPr lang="en-US" altLang="en-US" dirty="0" err="1"/>
              <a:t>là</a:t>
            </a:r>
            <a:r>
              <a:rPr lang="en-US" altLang="en-US" dirty="0"/>
              <a:t> </a:t>
            </a:r>
            <a:r>
              <a:rPr lang="en-US" altLang="en-US" dirty="0" err="1"/>
              <a:t>một</a:t>
            </a:r>
            <a:r>
              <a:rPr lang="en-US" altLang="en-US" dirty="0"/>
              <a:t> </a:t>
            </a:r>
            <a:r>
              <a:rPr lang="en-US" altLang="en-US" dirty="0" err="1"/>
              <a:t>đặc</a:t>
            </a:r>
            <a:r>
              <a:rPr lang="en-US" altLang="en-US" dirty="0"/>
              <a:t> </a:t>
            </a:r>
            <a:r>
              <a:rPr lang="en-US" altLang="en-US" dirty="0" err="1"/>
              <a:t>trưng</a:t>
            </a:r>
            <a:r>
              <a:rPr lang="en-US" altLang="en-US" dirty="0"/>
              <a:t> </a:t>
            </a:r>
            <a:r>
              <a:rPr lang="en-US" altLang="en-US" dirty="0" err="1"/>
              <a:t>sinh</a:t>
            </a:r>
            <a:r>
              <a:rPr lang="en-US" altLang="en-US" dirty="0"/>
              <a:t> </a:t>
            </a:r>
            <a:r>
              <a:rPr lang="en-US" altLang="en-US" dirty="0" err="1"/>
              <a:t>lí</a:t>
            </a:r>
            <a:r>
              <a:rPr lang="en-US" altLang="en-US" dirty="0"/>
              <a:t> </a:t>
            </a:r>
            <a:r>
              <a:rPr lang="en-US" altLang="en-US" dirty="0" err="1"/>
              <a:t>của</a:t>
            </a:r>
            <a:r>
              <a:rPr lang="en-US" altLang="en-US" dirty="0"/>
              <a:t> </a:t>
            </a:r>
            <a:r>
              <a:rPr lang="en-US" altLang="en-US" dirty="0" err="1"/>
              <a:t>âm</a:t>
            </a:r>
            <a:r>
              <a:rPr lang="en-US" altLang="en-US" dirty="0"/>
              <a:t> </a:t>
            </a:r>
            <a:r>
              <a:rPr lang="en-US" altLang="en-US" dirty="0" err="1"/>
              <a:t>gắn</a:t>
            </a:r>
            <a:r>
              <a:rPr lang="en-US" altLang="en-US" dirty="0"/>
              <a:t> </a:t>
            </a:r>
            <a:r>
              <a:rPr lang="en-US" altLang="en-US" dirty="0" err="1"/>
              <a:t>liền</a:t>
            </a:r>
            <a:r>
              <a:rPr lang="en-US" altLang="en-US" dirty="0"/>
              <a:t> </a:t>
            </a:r>
            <a:r>
              <a:rPr lang="en-US" altLang="en-US" dirty="0" err="1"/>
              <a:t>với</a:t>
            </a:r>
            <a:r>
              <a:rPr lang="en-US" altLang="en-US" dirty="0"/>
              <a:t> </a:t>
            </a:r>
            <a:r>
              <a:rPr lang="en-US" altLang="en-US" dirty="0" err="1" smtClean="0"/>
              <a:t>tần</a:t>
            </a:r>
            <a:r>
              <a:rPr lang="en-US" altLang="en-US" dirty="0" smtClean="0"/>
              <a:t> </a:t>
            </a:r>
            <a:r>
              <a:rPr lang="en-US" altLang="en-US" dirty="0" err="1" smtClean="0"/>
              <a:t>số</a:t>
            </a:r>
            <a:endParaRPr lang="en-US" altLang="en-US" dirty="0"/>
          </a:p>
          <a:p>
            <a:pPr eaLnBrk="1" hangingPunct="1"/>
            <a:r>
              <a:rPr lang="en-US" altLang="en-US" dirty="0"/>
              <a:t>     </a:t>
            </a:r>
            <a:r>
              <a:rPr lang="en-US" altLang="en-US" b="1" dirty="0"/>
              <a:t>3. </a:t>
            </a:r>
            <a:r>
              <a:rPr lang="en-US" altLang="en-US" b="1" dirty="0" err="1"/>
              <a:t>Âm</a:t>
            </a:r>
            <a:r>
              <a:rPr lang="en-US" altLang="en-US" b="1" dirty="0"/>
              <a:t> </a:t>
            </a:r>
            <a:r>
              <a:rPr lang="en-US" altLang="en-US" b="1" dirty="0" err="1"/>
              <a:t>nghe</a:t>
            </a:r>
            <a:r>
              <a:rPr lang="en-US" altLang="en-US" b="1" dirty="0"/>
              <a:t> </a:t>
            </a:r>
            <a:r>
              <a:rPr lang="en-US" altLang="en-US" b="1" dirty="0" err="1"/>
              <a:t>được</a:t>
            </a:r>
            <a:r>
              <a:rPr lang="en-US" altLang="en-US" dirty="0"/>
              <a:t>: </a:t>
            </a:r>
            <a:r>
              <a:rPr lang="en-US" altLang="en-US" dirty="0" err="1"/>
              <a:t>Là</a:t>
            </a:r>
            <a:r>
              <a:rPr lang="en-US" altLang="en-US" dirty="0"/>
              <a:t> </a:t>
            </a:r>
            <a:r>
              <a:rPr lang="en-US" altLang="en-US" dirty="0" err="1"/>
              <a:t>những</a:t>
            </a:r>
            <a:r>
              <a:rPr lang="en-US" altLang="en-US" dirty="0"/>
              <a:t> </a:t>
            </a:r>
            <a:r>
              <a:rPr lang="en-US" altLang="en-US" dirty="0" err="1"/>
              <a:t>âm</a:t>
            </a:r>
            <a:r>
              <a:rPr lang="en-US" altLang="en-US" dirty="0"/>
              <a:t> </a:t>
            </a:r>
            <a:r>
              <a:rPr lang="en-US" altLang="en-US" dirty="0" err="1"/>
              <a:t>có</a:t>
            </a:r>
            <a:r>
              <a:rPr lang="en-US" altLang="en-US" dirty="0"/>
              <a:t> </a:t>
            </a:r>
            <a:r>
              <a:rPr lang="en-US" altLang="en-US" dirty="0" err="1"/>
              <a:t>tần</a:t>
            </a:r>
            <a:r>
              <a:rPr lang="en-US" altLang="en-US" dirty="0"/>
              <a:t> </a:t>
            </a:r>
            <a:r>
              <a:rPr lang="en-US" altLang="en-US" dirty="0" err="1"/>
              <a:t>số</a:t>
            </a:r>
            <a:r>
              <a:rPr lang="en-US" altLang="en-US" dirty="0"/>
              <a:t> </a:t>
            </a:r>
            <a:r>
              <a:rPr lang="en-US" altLang="en-US" dirty="0" err="1"/>
              <a:t>từ</a:t>
            </a:r>
            <a:r>
              <a:rPr lang="en-US" altLang="en-US" dirty="0"/>
              <a:t> 16Hz </a:t>
            </a:r>
            <a:r>
              <a:rPr lang="en-US" altLang="en-US" dirty="0" err="1"/>
              <a:t>đến</a:t>
            </a:r>
            <a:r>
              <a:rPr lang="en-US" altLang="en-US" dirty="0"/>
              <a:t> </a:t>
            </a:r>
          </a:p>
          <a:p>
            <a:pPr eaLnBrk="1" hangingPunct="1"/>
            <a:r>
              <a:rPr lang="en-US" altLang="en-US" dirty="0"/>
              <a:t>        </a:t>
            </a:r>
            <a:r>
              <a:rPr lang="en-US" altLang="en-US" dirty="0" smtClean="0"/>
              <a:t>20.000Hz              </a:t>
            </a:r>
            <a:endParaRPr lang="en-US" altLang="en-US" dirty="0"/>
          </a:p>
          <a:p>
            <a:pPr eaLnBrk="1" hangingPunct="1"/>
            <a:r>
              <a:rPr lang="en-US" altLang="en-US" dirty="0"/>
              <a:t>      </a:t>
            </a:r>
            <a:r>
              <a:rPr lang="en-US" altLang="en-US" b="1" dirty="0"/>
              <a:t>4. </a:t>
            </a:r>
            <a:r>
              <a:rPr lang="en-US" altLang="en-US" b="1" dirty="0" err="1"/>
              <a:t>Hạ</a:t>
            </a:r>
            <a:r>
              <a:rPr lang="en-US" altLang="en-US" b="1" dirty="0"/>
              <a:t> </a:t>
            </a:r>
            <a:r>
              <a:rPr lang="en-US" altLang="en-US" b="1" dirty="0" err="1"/>
              <a:t>âm</a:t>
            </a:r>
            <a:r>
              <a:rPr lang="en-US" altLang="en-US" dirty="0"/>
              <a:t>: </a:t>
            </a:r>
            <a:r>
              <a:rPr lang="en-US" altLang="en-US" dirty="0" err="1"/>
              <a:t>Âm</a:t>
            </a:r>
            <a:r>
              <a:rPr lang="en-US" altLang="en-US" dirty="0"/>
              <a:t> </a:t>
            </a:r>
            <a:r>
              <a:rPr lang="en-US" altLang="en-US" dirty="0" err="1"/>
              <a:t>không</a:t>
            </a:r>
            <a:r>
              <a:rPr lang="en-US" altLang="en-US" dirty="0"/>
              <a:t> </a:t>
            </a:r>
            <a:r>
              <a:rPr lang="en-US" altLang="en-US" dirty="0" err="1"/>
              <a:t>nghe</a:t>
            </a:r>
            <a:r>
              <a:rPr lang="en-US" altLang="en-US" dirty="0"/>
              <a:t> </a:t>
            </a:r>
            <a:r>
              <a:rPr lang="en-US" altLang="en-US" dirty="0" err="1"/>
              <a:t>được</a:t>
            </a:r>
            <a:r>
              <a:rPr lang="en-US" altLang="en-US" dirty="0"/>
              <a:t>: </a:t>
            </a:r>
            <a:r>
              <a:rPr lang="en-US" altLang="en-US" dirty="0" err="1"/>
              <a:t>Tần</a:t>
            </a:r>
            <a:r>
              <a:rPr lang="en-US" altLang="en-US" dirty="0"/>
              <a:t> </a:t>
            </a:r>
            <a:r>
              <a:rPr lang="en-US" altLang="en-US" dirty="0" err="1"/>
              <a:t>số</a:t>
            </a:r>
            <a:r>
              <a:rPr lang="en-US" altLang="en-US" dirty="0"/>
              <a:t> </a:t>
            </a:r>
            <a:r>
              <a:rPr lang="en-US" altLang="en-US" dirty="0" err="1"/>
              <a:t>nhỏ</a:t>
            </a:r>
            <a:r>
              <a:rPr lang="en-US" altLang="en-US" dirty="0"/>
              <a:t> </a:t>
            </a:r>
            <a:r>
              <a:rPr lang="en-US" altLang="en-US" dirty="0" err="1"/>
              <a:t>hơn</a:t>
            </a:r>
            <a:r>
              <a:rPr lang="en-US" altLang="en-US" dirty="0"/>
              <a:t> 16hz </a:t>
            </a:r>
            <a:r>
              <a:rPr lang="en-US" altLang="en-US" dirty="0" err="1"/>
              <a:t>Một</a:t>
            </a:r>
            <a:r>
              <a:rPr lang="en-US" altLang="en-US" dirty="0"/>
              <a:t> </a:t>
            </a:r>
            <a:r>
              <a:rPr lang="en-US" altLang="en-US" dirty="0" err="1"/>
              <a:t>số</a:t>
            </a:r>
            <a:r>
              <a:rPr lang="en-US" altLang="en-US" dirty="0"/>
              <a:t> </a:t>
            </a:r>
            <a:r>
              <a:rPr lang="en-US" altLang="en-US" dirty="0" err="1"/>
              <a:t>loài</a:t>
            </a:r>
            <a:r>
              <a:rPr lang="en-US" altLang="en-US" dirty="0"/>
              <a:t> </a:t>
            </a:r>
            <a:r>
              <a:rPr lang="en-US" altLang="en-US" dirty="0" err="1"/>
              <a:t>như</a:t>
            </a:r>
            <a:r>
              <a:rPr lang="en-US" altLang="en-US" dirty="0"/>
              <a:t> </a:t>
            </a:r>
            <a:r>
              <a:rPr lang="en-US" altLang="en-US" dirty="0" err="1"/>
              <a:t>voi</a:t>
            </a:r>
            <a:r>
              <a:rPr lang="en-US" altLang="en-US" dirty="0"/>
              <a:t>, </a:t>
            </a:r>
            <a:r>
              <a:rPr lang="en-US" altLang="en-US" dirty="0" err="1"/>
              <a:t>chim</a:t>
            </a:r>
            <a:r>
              <a:rPr lang="en-US" altLang="en-US" dirty="0"/>
              <a:t> </a:t>
            </a:r>
            <a:r>
              <a:rPr lang="en-US" altLang="en-US" dirty="0" err="1" smtClean="0"/>
              <a:t>bồ</a:t>
            </a:r>
            <a:r>
              <a:rPr lang="en-US" altLang="en-US" dirty="0" smtClean="0"/>
              <a:t> </a:t>
            </a:r>
            <a:r>
              <a:rPr lang="en-US" altLang="en-US" dirty="0" err="1" smtClean="0"/>
              <a:t>câu</a:t>
            </a:r>
            <a:r>
              <a:rPr lang="en-US" altLang="en-US" dirty="0" smtClean="0"/>
              <a:t> </a:t>
            </a:r>
            <a:r>
              <a:rPr lang="en-US" altLang="en-US" dirty="0" err="1"/>
              <a:t>nghe</a:t>
            </a:r>
            <a:r>
              <a:rPr lang="en-US" altLang="en-US" dirty="0"/>
              <a:t> </a:t>
            </a:r>
            <a:r>
              <a:rPr lang="en-US" altLang="en-US" dirty="0" err="1"/>
              <a:t>được</a:t>
            </a:r>
            <a:r>
              <a:rPr lang="en-US" altLang="en-US" dirty="0"/>
              <a:t> </a:t>
            </a:r>
            <a:r>
              <a:rPr lang="en-US" altLang="en-US" dirty="0" err="1"/>
              <a:t>hạ</a:t>
            </a:r>
            <a:r>
              <a:rPr lang="en-US" altLang="en-US" dirty="0"/>
              <a:t> </a:t>
            </a:r>
            <a:r>
              <a:rPr lang="en-US" altLang="en-US" dirty="0" err="1"/>
              <a:t>âm</a:t>
            </a:r>
            <a:r>
              <a:rPr lang="en-US" altLang="en-US" b="1" dirty="0"/>
              <a:t>     </a:t>
            </a:r>
          </a:p>
          <a:p>
            <a:pPr eaLnBrk="1" hangingPunct="1"/>
            <a:r>
              <a:rPr lang="en-US" altLang="en-US" b="1" dirty="0"/>
              <a:t>      5. </a:t>
            </a:r>
            <a:r>
              <a:rPr lang="en-US" altLang="en-US" b="1" dirty="0" err="1"/>
              <a:t>Siêu</a:t>
            </a:r>
            <a:r>
              <a:rPr lang="en-US" altLang="en-US" b="1" dirty="0"/>
              <a:t> </a:t>
            </a:r>
            <a:r>
              <a:rPr lang="en-US" altLang="en-US" b="1" dirty="0" err="1"/>
              <a:t>âm</a:t>
            </a:r>
            <a:r>
              <a:rPr lang="en-US" altLang="en-US" dirty="0"/>
              <a:t>: </a:t>
            </a:r>
            <a:r>
              <a:rPr lang="en-US" altLang="en-US" dirty="0" err="1"/>
              <a:t>Âm</a:t>
            </a:r>
            <a:r>
              <a:rPr lang="en-US" altLang="en-US" dirty="0"/>
              <a:t> </a:t>
            </a:r>
            <a:r>
              <a:rPr lang="en-US" altLang="en-US" dirty="0" err="1"/>
              <a:t>không</a:t>
            </a:r>
            <a:r>
              <a:rPr lang="en-US" altLang="en-US" dirty="0"/>
              <a:t> </a:t>
            </a:r>
            <a:r>
              <a:rPr lang="en-US" altLang="en-US" dirty="0" err="1"/>
              <a:t>nghe</a:t>
            </a:r>
            <a:r>
              <a:rPr lang="en-US" altLang="en-US" dirty="0"/>
              <a:t> </a:t>
            </a:r>
            <a:r>
              <a:rPr lang="en-US" altLang="en-US" dirty="0" err="1"/>
              <a:t>được</a:t>
            </a:r>
            <a:r>
              <a:rPr lang="en-US" altLang="en-US" dirty="0"/>
              <a:t>: </a:t>
            </a:r>
            <a:r>
              <a:rPr lang="en-US" altLang="en-US" dirty="0" err="1"/>
              <a:t>Tần</a:t>
            </a:r>
            <a:r>
              <a:rPr lang="en-US" altLang="en-US" dirty="0"/>
              <a:t> </a:t>
            </a:r>
            <a:r>
              <a:rPr lang="en-US" altLang="en-US" dirty="0" err="1"/>
              <a:t>số</a:t>
            </a:r>
            <a:r>
              <a:rPr lang="en-US" altLang="en-US" dirty="0"/>
              <a:t> </a:t>
            </a:r>
            <a:r>
              <a:rPr lang="en-US" altLang="en-US" dirty="0" err="1"/>
              <a:t>lớn</a:t>
            </a:r>
            <a:r>
              <a:rPr lang="en-US" altLang="en-US" dirty="0"/>
              <a:t> </a:t>
            </a:r>
            <a:r>
              <a:rPr lang="en-US" altLang="en-US" dirty="0" err="1"/>
              <a:t>hơn</a:t>
            </a:r>
            <a:r>
              <a:rPr lang="en-US" altLang="en-US" dirty="0"/>
              <a:t> 20000 Hz.</a:t>
            </a:r>
          </a:p>
          <a:p>
            <a:pPr eaLnBrk="1" hangingPunct="1"/>
            <a:r>
              <a:rPr lang="en-US" altLang="en-US" dirty="0"/>
              <a:t>      </a:t>
            </a:r>
            <a:r>
              <a:rPr lang="en-US" altLang="en-US" dirty="0" err="1"/>
              <a:t>Một</a:t>
            </a:r>
            <a:r>
              <a:rPr lang="en-US" altLang="en-US" dirty="0"/>
              <a:t> </a:t>
            </a:r>
            <a:r>
              <a:rPr lang="en-US" altLang="en-US" dirty="0" err="1"/>
              <a:t>số</a:t>
            </a:r>
            <a:r>
              <a:rPr lang="en-US" altLang="en-US" dirty="0"/>
              <a:t> </a:t>
            </a:r>
            <a:r>
              <a:rPr lang="en-US" altLang="en-US" dirty="0" err="1"/>
              <a:t>loài</a:t>
            </a:r>
            <a:r>
              <a:rPr lang="en-US" altLang="en-US" dirty="0"/>
              <a:t> </a:t>
            </a:r>
            <a:r>
              <a:rPr lang="en-US" altLang="en-US" dirty="0" err="1"/>
              <a:t>như</a:t>
            </a:r>
            <a:r>
              <a:rPr lang="en-US" altLang="en-US" dirty="0"/>
              <a:t>: </a:t>
            </a:r>
            <a:r>
              <a:rPr lang="en-US" altLang="en-US" dirty="0" err="1"/>
              <a:t>dơi</a:t>
            </a:r>
            <a:r>
              <a:rPr lang="en-US" altLang="en-US" dirty="0"/>
              <a:t>, </a:t>
            </a:r>
            <a:r>
              <a:rPr lang="en-US" altLang="en-US" dirty="0" err="1"/>
              <a:t>chó</a:t>
            </a:r>
            <a:r>
              <a:rPr lang="en-US" altLang="en-US" dirty="0"/>
              <a:t>, </a:t>
            </a:r>
            <a:r>
              <a:rPr lang="en-US" altLang="en-US" dirty="0" err="1"/>
              <a:t>cá</a:t>
            </a:r>
            <a:r>
              <a:rPr lang="en-US" altLang="en-US" dirty="0"/>
              <a:t> </a:t>
            </a:r>
            <a:r>
              <a:rPr lang="en-US" altLang="en-US" dirty="0" err="1"/>
              <a:t>heo</a:t>
            </a:r>
            <a:r>
              <a:rPr lang="en-US" altLang="en-US" dirty="0"/>
              <a:t> </a:t>
            </a:r>
            <a:r>
              <a:rPr lang="en-US" altLang="en-US" dirty="0" err="1"/>
              <a:t>nghe</a:t>
            </a:r>
            <a:r>
              <a:rPr lang="en-US" altLang="en-US" dirty="0"/>
              <a:t> </a:t>
            </a:r>
            <a:r>
              <a:rPr lang="en-US" altLang="en-US" dirty="0" err="1"/>
              <a:t>được</a:t>
            </a:r>
            <a:r>
              <a:rPr lang="en-US" altLang="en-US" dirty="0"/>
              <a:t> </a:t>
            </a:r>
            <a:r>
              <a:rPr lang="en-US" altLang="en-US" dirty="0" err="1"/>
              <a:t>siêu</a:t>
            </a:r>
            <a:r>
              <a:rPr lang="en-US" altLang="en-US" dirty="0"/>
              <a:t> </a:t>
            </a:r>
            <a:r>
              <a:rPr lang="en-US" altLang="en-US" dirty="0" err="1"/>
              <a:t>âm</a:t>
            </a:r>
            <a:endParaRPr lang="en-US" altLang="en-US" dirty="0"/>
          </a:p>
          <a:p>
            <a:pPr eaLnBrk="1" hangingPunct="1"/>
            <a:r>
              <a:rPr lang="en-US" altLang="en-US" dirty="0"/>
              <a:t>      </a:t>
            </a:r>
            <a:r>
              <a:rPr lang="en-US" altLang="en-US" b="1" u="sng" dirty="0" err="1"/>
              <a:t>Chú</a:t>
            </a:r>
            <a:r>
              <a:rPr lang="en-US" altLang="en-US" b="1" u="sng" dirty="0"/>
              <a:t> ý</a:t>
            </a:r>
            <a:r>
              <a:rPr lang="en-US" altLang="en-US" b="1" u="sng" dirty="0" smtClean="0"/>
              <a:t>: </a:t>
            </a:r>
            <a:r>
              <a:rPr lang="en-US" altLang="en-US" dirty="0" smtClean="0"/>
              <a:t> </a:t>
            </a:r>
            <a:r>
              <a:rPr lang="en-US" altLang="en-US" dirty="0" err="1"/>
              <a:t>Trong</a:t>
            </a:r>
            <a:r>
              <a:rPr lang="en-US" altLang="en-US" dirty="0"/>
              <a:t> </a:t>
            </a:r>
            <a:r>
              <a:rPr lang="en-US" altLang="en-US" dirty="0" err="1"/>
              <a:t>quá</a:t>
            </a:r>
            <a:r>
              <a:rPr lang="en-US" altLang="en-US" dirty="0"/>
              <a:t> </a:t>
            </a:r>
            <a:r>
              <a:rPr lang="en-US" altLang="en-US" dirty="0" err="1"/>
              <a:t>trình</a:t>
            </a:r>
            <a:r>
              <a:rPr lang="en-US" altLang="en-US" dirty="0"/>
              <a:t> </a:t>
            </a:r>
            <a:r>
              <a:rPr lang="en-US" altLang="en-US" dirty="0" err="1"/>
              <a:t>truyền</a:t>
            </a:r>
            <a:r>
              <a:rPr lang="en-US" altLang="en-US" dirty="0"/>
              <a:t> </a:t>
            </a:r>
            <a:r>
              <a:rPr lang="en-US" altLang="en-US" dirty="0" err="1"/>
              <a:t>âm</a:t>
            </a:r>
            <a:r>
              <a:rPr lang="en-US" altLang="en-US" dirty="0"/>
              <a:t> qua </a:t>
            </a:r>
            <a:r>
              <a:rPr lang="en-US" altLang="en-US" dirty="0" err="1"/>
              <a:t>các</a:t>
            </a:r>
            <a:r>
              <a:rPr lang="en-US" altLang="en-US" dirty="0"/>
              <a:t> </a:t>
            </a:r>
            <a:r>
              <a:rPr lang="en-US" altLang="en-US" dirty="0" err="1"/>
              <a:t>môi</a:t>
            </a:r>
            <a:r>
              <a:rPr lang="en-US" altLang="en-US" dirty="0"/>
              <a:t> </a:t>
            </a:r>
            <a:r>
              <a:rPr lang="en-US" altLang="en-US" dirty="0" err="1"/>
              <a:t>trường</a:t>
            </a:r>
            <a:r>
              <a:rPr lang="en-US" altLang="en-US" dirty="0"/>
              <a:t> </a:t>
            </a:r>
            <a:r>
              <a:rPr lang="en-US" altLang="en-US" dirty="0" err="1"/>
              <a:t>thì</a:t>
            </a:r>
            <a:r>
              <a:rPr lang="en-US" altLang="en-US" dirty="0"/>
              <a:t>  </a:t>
            </a:r>
            <a:r>
              <a:rPr lang="en-US" altLang="en-US" b="1" u="sng" dirty="0" err="1"/>
              <a:t>vận</a:t>
            </a:r>
            <a:r>
              <a:rPr lang="en-US" altLang="en-US" b="1" u="sng" dirty="0"/>
              <a:t> </a:t>
            </a:r>
            <a:r>
              <a:rPr lang="en-US" altLang="en-US" b="1" u="sng" dirty="0" err="1"/>
              <a:t>tốc</a:t>
            </a:r>
            <a:r>
              <a:rPr lang="en-US" altLang="en-US" b="1" u="sng" dirty="0"/>
              <a:t> </a:t>
            </a:r>
            <a:r>
              <a:rPr lang="en-US" altLang="en-US" b="1" u="sng" dirty="0" err="1"/>
              <a:t>và</a:t>
            </a:r>
            <a:r>
              <a:rPr lang="en-US" altLang="en-US" b="1" u="sng" dirty="0"/>
              <a:t> </a:t>
            </a:r>
            <a:r>
              <a:rPr lang="en-US" altLang="en-US" b="1" u="sng" dirty="0" err="1"/>
              <a:t>bước</a:t>
            </a:r>
            <a:r>
              <a:rPr lang="en-US" altLang="en-US" b="1" u="sng" dirty="0"/>
              <a:t> </a:t>
            </a:r>
            <a:r>
              <a:rPr lang="en-US" altLang="en-US" b="1" u="sng" dirty="0" err="1"/>
              <a:t>sóng</a:t>
            </a:r>
            <a:r>
              <a:rPr lang="en-US" altLang="en-US" b="1" u="sng" dirty="0"/>
              <a:t> </a:t>
            </a:r>
            <a:r>
              <a:rPr lang="en-US" altLang="en-US" b="1" u="sng" dirty="0" err="1"/>
              <a:t>thay</a:t>
            </a:r>
            <a:r>
              <a:rPr lang="en-US" altLang="en-US" b="1" u="sng" dirty="0"/>
              <a:t> </a:t>
            </a:r>
            <a:r>
              <a:rPr lang="en-US" altLang="en-US" b="1" u="sng" dirty="0" err="1"/>
              <a:t>đổi</a:t>
            </a:r>
            <a:r>
              <a:rPr lang="en-US" altLang="en-US" b="1" u="sng" dirty="0"/>
              <a:t> </a:t>
            </a:r>
            <a:r>
              <a:rPr lang="en-US" altLang="en-US" dirty="0"/>
              <a:t> </a:t>
            </a:r>
            <a:r>
              <a:rPr lang="en-US" altLang="en-US" dirty="0" err="1"/>
              <a:t>nhưng</a:t>
            </a:r>
            <a:r>
              <a:rPr lang="en-US" altLang="en-US" dirty="0"/>
              <a:t>  </a:t>
            </a:r>
            <a:r>
              <a:rPr lang="en-US" altLang="en-US" b="1" u="sng" dirty="0" err="1"/>
              <a:t>tần</a:t>
            </a:r>
            <a:r>
              <a:rPr lang="en-US" altLang="en-US" b="1" u="sng" dirty="0"/>
              <a:t> </a:t>
            </a:r>
            <a:r>
              <a:rPr lang="en-US" altLang="en-US" b="1" u="sng" dirty="0" err="1"/>
              <a:t>số</a:t>
            </a:r>
            <a:r>
              <a:rPr lang="en-US" altLang="en-US" b="1" u="sng" dirty="0"/>
              <a:t> </a:t>
            </a:r>
            <a:r>
              <a:rPr lang="en-US" altLang="en-US" b="1" u="sng" dirty="0" err="1"/>
              <a:t>không</a:t>
            </a:r>
            <a:r>
              <a:rPr lang="en-US" altLang="en-US" b="1" u="sng" dirty="0"/>
              <a:t> </a:t>
            </a:r>
            <a:r>
              <a:rPr lang="en-US" altLang="en-US" b="1" u="sng" dirty="0" err="1"/>
              <a:t>đổi</a:t>
            </a:r>
            <a:r>
              <a:rPr lang="en-US" altLang="en-US" dirty="0"/>
              <a:t> do </a:t>
            </a:r>
            <a:r>
              <a:rPr lang="en-US" altLang="en-US" dirty="0" err="1"/>
              <a:t>đó</a:t>
            </a:r>
            <a:r>
              <a:rPr lang="en-US" altLang="en-US" dirty="0"/>
              <a:t> </a:t>
            </a:r>
            <a:r>
              <a:rPr lang="en-US" altLang="en-US" b="1" u="sng" dirty="0" err="1"/>
              <a:t>cảm</a:t>
            </a:r>
            <a:r>
              <a:rPr lang="en-US" altLang="en-US" b="1" u="sng" dirty="0"/>
              <a:t> </a:t>
            </a:r>
            <a:r>
              <a:rPr lang="en-US" altLang="en-US" b="1" u="sng" dirty="0" err="1"/>
              <a:t>giác</a:t>
            </a:r>
            <a:r>
              <a:rPr lang="en-US" altLang="en-US" b="1" u="sng" dirty="0"/>
              <a:t> </a:t>
            </a:r>
            <a:r>
              <a:rPr lang="en-US" altLang="en-US" b="1" u="sng" dirty="0" err="1"/>
              <a:t>độ</a:t>
            </a:r>
            <a:r>
              <a:rPr lang="en-US" altLang="en-US" b="1" u="sng" dirty="0"/>
              <a:t> </a:t>
            </a:r>
            <a:r>
              <a:rPr lang="en-US" altLang="en-US" b="1" u="sng" dirty="0" err="1"/>
              <a:t>cao</a:t>
            </a:r>
            <a:r>
              <a:rPr lang="en-US" altLang="en-US" b="1" u="sng" dirty="0"/>
              <a:t> </a:t>
            </a:r>
            <a:r>
              <a:rPr lang="en-US" altLang="en-US" b="1" u="sng" dirty="0" err="1"/>
              <a:t>không</a:t>
            </a:r>
            <a:r>
              <a:rPr lang="en-US" altLang="en-US" b="1" u="sng" dirty="0"/>
              <a:t> </a:t>
            </a:r>
            <a:r>
              <a:rPr lang="en-US" altLang="en-US" b="1" u="sng" dirty="0" err="1"/>
              <a:t>đổi</a:t>
            </a:r>
            <a:r>
              <a:rPr lang="en-US"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blinds(horizontal)">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33400"/>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Hình ảnh"/>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 y="53340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Hump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908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de%20cho%2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5908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38"/>
          <p:cNvSpPr txBox="1">
            <a:spLocks noChangeArrowheads="1"/>
          </p:cNvSpPr>
          <p:nvPr/>
        </p:nvSpPr>
        <p:spPr bwMode="auto">
          <a:xfrm>
            <a:off x="609600" y="58674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Những con vật có thể phát và cảm nhận sóng hạ âm, siêu âm</a:t>
            </a:r>
          </a:p>
        </p:txBody>
      </p:sp>
      <p:pic>
        <p:nvPicPr>
          <p:cNvPr id="10247" name="Picture 7" descr="D:\Bài giảng\image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53340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D:\Bài giảng\index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5908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a_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8"/>
          <p:cNvSpPr txBox="1">
            <a:spLocks noChangeArrowheads="1"/>
          </p:cNvSpPr>
          <p:nvPr/>
        </p:nvSpPr>
        <p:spPr bwMode="auto">
          <a:xfrm>
            <a:off x="2209800" y="5867400"/>
            <a:ext cx="3706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Ứng dụng của sóng âm</a:t>
            </a:r>
          </a:p>
        </p:txBody>
      </p:sp>
      <p:pic>
        <p:nvPicPr>
          <p:cNvPr id="11268" name="Picture 8" descr="D:\Bài giản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81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53&quot;/&gt;&lt;/object&gt;&lt;object type=&quot;3&quot; unique_id=&quot;10005&quot;&gt;&lt;property id=&quot;20148&quot; value=&quot;5&quot;/&gt;&lt;property id=&quot;20300&quot; value=&quot;Slide 3&quot;/&gt;&lt;property id=&quot;20307&quot; value=&quot;352&quot;/&gt;&lt;/object&gt;&lt;object type=&quot;3&quot; unique_id=&quot;10006&quot;&gt;&lt;property id=&quot;20148&quot; value=&quot;5&quot;/&gt;&lt;property id=&quot;20300&quot; value=&quot;Slide 4&quot;/&gt;&lt;property id=&quot;20307&quot; value=&quot;361&quot;/&gt;&lt;/object&gt;&lt;object type=&quot;3&quot; unique_id=&quot;10007&quot;&gt;&lt;property id=&quot;20148&quot; value=&quot;5&quot;/&gt;&lt;property id=&quot;20300&quot; value=&quot;Slide 5&quot;/&gt;&lt;property id=&quot;20307&quot; value=&quot;349&quot;/&gt;&lt;/object&gt;&lt;object type=&quot;3&quot; unique_id=&quot;10008&quot;&gt;&lt;property id=&quot;20148&quot; value=&quot;5&quot;/&gt;&lt;property id=&quot;20300&quot; value=&quot;Slide 6&quot;/&gt;&lt;property id=&quot;20307&quot; value=&quot;273&quot;/&gt;&lt;/object&gt;&lt;object type=&quot;3&quot; unique_id=&quot;10009&quot;&gt;&lt;property id=&quot;20148&quot; value=&quot;5&quot;/&gt;&lt;property id=&quot;20300&quot; value=&quot;Slide 7&quot;/&gt;&lt;property id=&quot;20307&quot; value=&quot;327&quot;/&gt;&lt;/object&gt;&lt;object type=&quot;3&quot; unique_id=&quot;10010&quot;&gt;&lt;property id=&quot;20148&quot; value=&quot;5&quot;/&gt;&lt;property id=&quot;20300&quot; value=&quot;Slide 8&quot;/&gt;&lt;property id=&quot;20307&quot; value=&quot;328&quot;/&gt;&lt;/object&gt;&lt;object type=&quot;3&quot; unique_id=&quot;10011&quot;&gt;&lt;property id=&quot;20148&quot; value=&quot;5&quot;/&gt;&lt;property id=&quot;20300&quot; value=&quot;Slide 9&quot;/&gt;&lt;property id=&quot;20307&quot; value=&quot;329&quot;/&gt;&lt;/object&gt;&lt;object type=&quot;3&quot; unique_id=&quot;10012&quot;&gt;&lt;property id=&quot;20148&quot; value=&quot;5&quot;/&gt;&lt;property id=&quot;20300&quot; value=&quot;Slide 10&quot;/&gt;&lt;property id=&quot;20307&quot; value=&quot;330&quot;/&gt;&lt;/object&gt;&lt;object type=&quot;3&quot; unique_id=&quot;10013&quot;&gt;&lt;property id=&quot;20148&quot; value=&quot;5&quot;/&gt;&lt;property id=&quot;20300&quot; value=&quot;Slide 11&quot;/&gt;&lt;property id=&quot;20307&quot; value=&quot;331&quot;/&gt;&lt;/object&gt;&lt;object type=&quot;3&quot; unique_id=&quot;10014&quot;&gt;&lt;property id=&quot;20148&quot; value=&quot;5&quot;/&gt;&lt;property id=&quot;20300&quot; value=&quot;Slide 12&quot;/&gt;&lt;property id=&quot;20307&quot; value=&quot;332&quot;/&gt;&lt;/object&gt;&lt;object type=&quot;3&quot; unique_id=&quot;10015&quot;&gt;&lt;property id=&quot;20148&quot; value=&quot;5&quot;/&gt;&lt;property id=&quot;20300&quot; value=&quot;Slide 13&quot;/&gt;&lt;property id=&quot;20307&quot; value=&quot;333&quot;/&gt;&lt;/object&gt;&lt;object type=&quot;3&quot; unique_id=&quot;10016&quot;&gt;&lt;property id=&quot;20148&quot; value=&quot;5&quot;/&gt;&lt;property id=&quot;20300&quot; value=&quot;Slide 14&quot;/&gt;&lt;property id=&quot;20307&quot; value=&quot;334&quot;/&gt;&lt;/object&gt;&lt;object type=&quot;3&quot; unique_id=&quot;10017&quot;&gt;&lt;property id=&quot;20148&quot; value=&quot;5&quot;/&gt;&lt;property id=&quot;20300&quot; value=&quot;Slide 15&quot;/&gt;&lt;property id=&quot;20307&quot; value=&quot;335&quot;/&gt;&lt;/object&gt;&lt;object type=&quot;3&quot; unique_id=&quot;10018&quot;&gt;&lt;property id=&quot;20148&quot; value=&quot;5&quot;/&gt;&lt;property id=&quot;20300&quot; value=&quot;Slide 16&quot;/&gt;&lt;property id=&quot;20307&quot; value=&quot;336&quot;/&gt;&lt;/object&gt;&lt;object type=&quot;3&quot; unique_id=&quot;10019&quot;&gt;&lt;property id=&quot;20148&quot; value=&quot;5&quot;/&gt;&lt;property id=&quot;20300&quot; value=&quot;Slide 17&quot;/&gt;&lt;property id=&quot;20307&quot; value=&quot;337&quot;/&gt;&lt;/object&gt;&lt;object type=&quot;3&quot; unique_id=&quot;10020&quot;&gt;&lt;property id=&quot;20148&quot; value=&quot;5&quot;/&gt;&lt;property id=&quot;20300&quot; value=&quot;Slide 18&quot;/&gt;&lt;property id=&quot;20307&quot; value=&quot;338&quot;/&gt;&lt;/object&gt;&lt;object type=&quot;3&quot; unique_id=&quot;10021&quot;&gt;&lt;property id=&quot;20148&quot; value=&quot;5&quot;/&gt;&lt;property id=&quot;20300&quot; value=&quot;Slide 19&quot;/&gt;&lt;property id=&quot;20307&quot; value=&quot;339&quot;/&gt;&lt;/object&gt;&lt;object type=&quot;3&quot; unique_id=&quot;10022&quot;&gt;&lt;property id=&quot;20148&quot; value=&quot;5&quot;/&gt;&lt;property id=&quot;20300&quot; value=&quot;Slide 20&quot;/&gt;&lt;property id=&quot;20307&quot; value=&quot;340&quot;/&gt;&lt;/object&gt;&lt;object type=&quot;3&quot; unique_id=&quot;10023&quot;&gt;&lt;property id=&quot;20148&quot; value=&quot;5&quot;/&gt;&lt;property id=&quot;20300&quot; value=&quot;Slide 21&quot;/&gt;&lt;property id=&quot;20307&quot; value=&quot;342&quot;/&gt;&lt;/object&gt;&lt;object type=&quot;3&quot; unique_id=&quot;10024&quot;&gt;&lt;property id=&quot;20148&quot; value=&quot;5&quot;/&gt;&lt;property id=&quot;20300&quot; value=&quot;Slide 22&quot;/&gt;&lt;property id=&quot;20307&quot; value=&quot;341&quot;/&gt;&lt;/object&gt;&lt;object type=&quot;3&quot; unique_id=&quot;10025&quot;&gt;&lt;property id=&quot;20148&quot; value=&quot;5&quot;/&gt;&lt;property id=&quot;20300&quot; value=&quot;Slide 23&quot;/&gt;&lt;property id=&quot;20307&quot; value=&quot;343&quot;/&gt;&lt;/object&gt;&lt;object type=&quot;3&quot; unique_id=&quot;10026&quot;&gt;&lt;property id=&quot;20148&quot; value=&quot;5&quot;/&gt;&lt;property id=&quot;20300&quot; value=&quot;Slide 24&quot;/&gt;&lt;property id=&quot;20307&quot; value=&quot;344&quot;/&gt;&lt;/object&gt;&lt;object type=&quot;3&quot; unique_id=&quot;10027&quot;&gt;&lt;property id=&quot;20148&quot; value=&quot;5&quot;/&gt;&lt;property id=&quot;20300&quot; value=&quot;Slide 25&quot;/&gt;&lt;property id=&quot;20307&quot; value=&quot;345&quot;/&gt;&lt;/object&gt;&lt;object type=&quot;3&quot; unique_id=&quot;10028&quot;&gt;&lt;property id=&quot;20148&quot; value=&quot;5&quot;/&gt;&lt;property id=&quot;20300&quot; value=&quot;Slide 26&quot;/&gt;&lt;property id=&quot;20307&quot; value=&quot;346&quot;/&gt;&lt;/object&gt;&lt;object type=&quot;3&quot; unique_id=&quot;10029&quot;&gt;&lt;property id=&quot;20148&quot; value=&quot;5&quot;/&gt;&lt;property id=&quot;20300&quot; value=&quot;Slide 27&quot;/&gt;&lt;property id=&quot;20307&quot; value=&quot;347&quot;/&gt;&lt;/object&gt;&lt;object type=&quot;3&quot; unique_id=&quot;10030&quot;&gt;&lt;property id=&quot;20148&quot; value=&quot;5&quot;/&gt;&lt;property id=&quot;20300&quot; value=&quot;Slide 28&quot;/&gt;&lt;property id=&quot;20307&quot; value=&quot;348&quot;/&gt;&lt;/object&gt;&lt;object type=&quot;3&quot; unique_id=&quot;10031&quot;&gt;&lt;property id=&quot;20148&quot; value=&quot;5&quot;/&gt;&lt;property id=&quot;20300&quot; value=&quot;Slide 29 - &amp;quot;Cuûng coá:&amp;quot;&quot;/&gt;&lt;property id=&quot;20307&quot; value=&quot;357&quot;/&gt;&lt;/object&gt;&lt;object type=&quot;3&quot; unique_id=&quot;10032&quot;&gt;&lt;property id=&quot;20148&quot; value=&quot;5&quot;/&gt;&lt;property id=&quot;20300&quot; value=&quot;Slide 30&quot;/&gt;&lt;property id=&quot;20307&quot; value=&quot;359&quot;/&gt;&lt;/object&gt;&lt;object type=&quot;3&quot; unique_id=&quot;10033&quot;&gt;&lt;property id=&quot;20148&quot; value=&quot;5&quot;/&gt;&lt;property id=&quot;20300&quot; value=&quot;Slide 31&quot;/&gt;&lt;property id=&quot;20307&quot; value=&quot;358&quot;/&gt;&lt;/object&gt;&lt;object type=&quot;3&quot; unique_id=&quot;10098&quot;&gt;&lt;property id=&quot;20148&quot; value=&quot;5&quot;/&gt;&lt;property id=&quot;20300&quot; value=&quot;Slide 1&quot;/&gt;&lt;property id=&quot;20307&quot; value=&quot;363&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2255</Words>
  <Application>Microsoft Office PowerPoint</Application>
  <PresentationFormat>On-screen Show (4:3)</PresentationFormat>
  <Paragraphs>188</Paragraphs>
  <Slides>26</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.VnTime</vt:lpstr>
      <vt:lpstr>Arial</vt:lpstr>
      <vt:lpstr>Calibri</vt:lpstr>
      <vt:lpstr>Symbol</vt:lpstr>
      <vt:lpstr>Tahoma</vt:lpstr>
      <vt:lpstr>Times New Roman</vt:lpstr>
      <vt:lpstr>VNI-Times</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Binh</dc:creator>
  <cp:lastModifiedBy>Đặng Quang Hiển</cp:lastModifiedBy>
  <cp:revision>418</cp:revision>
  <dcterms:created xsi:type="dcterms:W3CDTF">2006-06-06T16:46:52Z</dcterms:created>
  <dcterms:modified xsi:type="dcterms:W3CDTF">2019-09-30T09:53:20Z</dcterms:modified>
</cp:coreProperties>
</file>