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790" r:id="rId4"/>
    <p:sldId id="794" r:id="rId5"/>
    <p:sldId id="260" r:id="rId6"/>
    <p:sldId id="792" r:id="rId7"/>
    <p:sldId id="761" r:id="rId8"/>
    <p:sldId id="743" r:id="rId9"/>
    <p:sldId id="745" r:id="rId10"/>
    <p:sldId id="759" r:id="rId11"/>
    <p:sldId id="760" r:id="rId12"/>
    <p:sldId id="747" r:id="rId13"/>
    <p:sldId id="749" r:id="rId14"/>
    <p:sldId id="762" r:id="rId15"/>
    <p:sldId id="769" r:id="rId16"/>
    <p:sldId id="772" r:id="rId17"/>
    <p:sldId id="796" r:id="rId18"/>
    <p:sldId id="736" r:id="rId19"/>
    <p:sldId id="257" r:id="rId20"/>
    <p:sldId id="737" r:id="rId21"/>
    <p:sldId id="738" r:id="rId22"/>
    <p:sldId id="739" r:id="rId23"/>
    <p:sldId id="740" r:id="rId24"/>
    <p:sldId id="741" r:id="rId25"/>
    <p:sldId id="774" r:id="rId26"/>
    <p:sldId id="785" r:id="rId27"/>
    <p:sldId id="309" r:id="rId28"/>
    <p:sldId id="267" r:id="rId2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宋体" panose="02010600030101010101" pitchFamily="2" charset="-122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veat Brush" panose="020B0604020202020204" charset="0"/>
      <p:regular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  <p:embeddedFont>
      <p:font typeface="Old English Text MT" panose="03040902040508030806" pitchFamily="66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FC24"/>
    <a:srgbClr val="00FF00"/>
    <a:srgbClr val="3C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3"/>
    <p:restoredTop sz="94712"/>
  </p:normalViewPr>
  <p:slideViewPr>
    <p:cSldViewPr snapToGrid="0" snapToObjects="1">
      <p:cViewPr varScale="1">
        <p:scale>
          <a:sx n="81" d="100"/>
          <a:sy n="8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1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09DC-199E-44AA-9895-A8C449110FD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985-4DAF-492C-AD29-C753AB25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8" indent="0" algn="ctr">
              <a:buNone/>
              <a:defRPr sz="1125"/>
            </a:lvl2pPr>
            <a:lvl3pPr marL="514316" indent="0" algn="ctr">
              <a:buNone/>
              <a:defRPr sz="1012"/>
            </a:lvl3pPr>
            <a:lvl4pPr marL="771474" indent="0" algn="ctr">
              <a:buNone/>
              <a:defRPr sz="900"/>
            </a:lvl4pPr>
            <a:lvl5pPr marL="1028631" indent="0" algn="ctr">
              <a:buNone/>
              <a:defRPr sz="900"/>
            </a:lvl5pPr>
            <a:lvl6pPr marL="1285789" indent="0" algn="ctr">
              <a:buNone/>
              <a:defRPr sz="900"/>
            </a:lvl6pPr>
            <a:lvl7pPr marL="1542947" indent="0" algn="ctr">
              <a:buNone/>
              <a:defRPr sz="900"/>
            </a:lvl7pPr>
            <a:lvl8pPr marL="1800105" indent="0" algn="ctr">
              <a:buNone/>
              <a:defRPr sz="900"/>
            </a:lvl8pPr>
            <a:lvl9pPr marL="205726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6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8" indent="0">
              <a:buNone/>
              <a:defRPr sz="1575"/>
            </a:lvl2pPr>
            <a:lvl3pPr marL="514316" indent="0">
              <a:buNone/>
              <a:defRPr sz="1350"/>
            </a:lvl3pPr>
            <a:lvl4pPr marL="771474" indent="0">
              <a:buNone/>
              <a:defRPr sz="1125"/>
            </a:lvl4pPr>
            <a:lvl5pPr marL="1028631" indent="0">
              <a:buNone/>
              <a:defRPr sz="1125"/>
            </a:lvl5pPr>
            <a:lvl6pPr marL="1285789" indent="0">
              <a:buNone/>
              <a:defRPr sz="1125"/>
            </a:lvl6pPr>
            <a:lvl7pPr marL="1542947" indent="0">
              <a:buNone/>
              <a:defRPr sz="1125"/>
            </a:lvl7pPr>
            <a:lvl8pPr marL="1800105" indent="0">
              <a:buNone/>
              <a:defRPr sz="1125"/>
            </a:lvl8pPr>
            <a:lvl9pPr marL="2057263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1" r:id="rId6"/>
    <p:sldLayoutId id="2147483662" r:id="rId7"/>
    <p:sldLayoutId id="2147483667" r:id="rId8"/>
    <p:sldLayoutId id="2147483668" r:id="rId9"/>
    <p:sldLayoutId id="2147483669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1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7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5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11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8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8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4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8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16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74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31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9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47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05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63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554506" y="997872"/>
            <a:ext cx="8034983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NGỤ NGÔN</a:t>
            </a:r>
            <a:br>
              <a:rPr lang="en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VÀ THƯỞNG THỨC NHỮNG CÁCH NÓI THÚ VỊ, HÀI HƯỚC TRONG KHI NÓI VÀ NGHE</a:t>
            </a:r>
            <a:endParaRPr sz="3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2360988" y="4628559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GIÁO </a:t>
            </a:r>
            <a:r>
              <a:rPr lang="e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VIÊN: …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4130944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52;p26">
            <a:extLst>
              <a:ext uri="{FF2B5EF4-FFF2-40B4-BE49-F238E27FC236}">
                <a16:creationId xmlns:a16="http://schemas.microsoft.com/office/drawing/2014/main" id="{13FB1A87-99AF-8B48-810C-8F048A0554F4}"/>
              </a:ext>
            </a:extLst>
          </p:cNvPr>
          <p:cNvSpPr txBox="1">
            <a:spLocks/>
          </p:cNvSpPr>
          <p:nvPr/>
        </p:nvSpPr>
        <p:spPr>
          <a:xfrm>
            <a:off x="-673420" y="101367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220" y="253150"/>
            <a:ext cx="7717500" cy="572700"/>
          </a:xfrm>
        </p:spPr>
        <p:txBody>
          <a:bodyPr/>
          <a:lstStyle/>
          <a:p>
            <a:r>
              <a:rPr lang="en-US" sz="4400" dirty="0" smtClean="0">
                <a:solidFill>
                  <a:srgbClr val="00B050"/>
                </a:solidFill>
              </a:rPr>
              <a:t>* </a:t>
            </a:r>
            <a:r>
              <a:rPr lang="en-US" sz="4400" dirty="0" err="1" smtClean="0">
                <a:solidFill>
                  <a:srgbClr val="00B050"/>
                </a:solidFill>
              </a:rPr>
              <a:t>Lập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dàn</a:t>
            </a:r>
            <a:r>
              <a:rPr lang="en-US" sz="4400" dirty="0" smtClean="0">
                <a:solidFill>
                  <a:srgbClr val="00B050"/>
                </a:solidFill>
              </a:rPr>
              <a:t> ý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3300"/>
            <a:ext cx="8202125" cy="3416400"/>
          </a:xfrm>
        </p:spPr>
        <p:txBody>
          <a:bodyPr/>
          <a:lstStyle/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1. </a:t>
            </a:r>
            <a:r>
              <a:rPr lang="en-US" sz="3200" b="1" dirty="0" err="1" smtClean="0">
                <a:latin typeface="+mn-lt"/>
              </a:rPr>
              <a:t>Mở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bài</a:t>
            </a:r>
            <a:r>
              <a:rPr lang="en-US" sz="3200" b="1" dirty="0" smtClean="0">
                <a:latin typeface="+mn-lt"/>
              </a:rPr>
              <a:t>: </a:t>
            </a:r>
            <a:r>
              <a:rPr lang="en-US" sz="3200" b="1" dirty="0" err="1" smtClean="0">
                <a:latin typeface="+mn-lt"/>
              </a:rPr>
              <a:t>Giới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thiệu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câu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chuyện</a:t>
            </a:r>
            <a:r>
              <a:rPr lang="en-US" sz="3200" b="1" dirty="0" smtClean="0">
                <a:latin typeface="+mn-lt"/>
              </a:rPr>
              <a:t>, </a:t>
            </a:r>
            <a:r>
              <a:rPr lang="en-US" sz="3200" b="1" dirty="0" err="1" smtClean="0">
                <a:latin typeface="+mn-lt"/>
              </a:rPr>
              <a:t>nhân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vật</a:t>
            </a:r>
            <a:endParaRPr lang="en-US" sz="3200" b="1" dirty="0" smtClean="0">
              <a:latin typeface="+mn-lt"/>
            </a:endParaRP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2. </a:t>
            </a:r>
            <a:r>
              <a:rPr lang="en-US" sz="3200" b="1" dirty="0" err="1" smtClean="0">
                <a:latin typeface="+mn-lt"/>
              </a:rPr>
              <a:t>Thân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bài</a:t>
            </a:r>
            <a:r>
              <a:rPr lang="en-US" sz="3200" b="1" dirty="0" smtClean="0">
                <a:latin typeface="+mn-lt"/>
              </a:rPr>
              <a:t>: </a:t>
            </a: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Kể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diễn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biến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câu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chuyện</a:t>
            </a:r>
            <a:endParaRPr lang="en-US" sz="3200" b="1" dirty="0" smtClean="0">
              <a:latin typeface="+mn-lt"/>
            </a:endParaRP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3. </a:t>
            </a:r>
            <a:r>
              <a:rPr lang="en-US" sz="3200" b="1" dirty="0" err="1" smtClean="0">
                <a:latin typeface="+mn-lt"/>
              </a:rPr>
              <a:t>Kết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bài</a:t>
            </a:r>
            <a:r>
              <a:rPr lang="en-US" sz="3200" b="1" dirty="0" smtClean="0">
                <a:latin typeface="+mn-lt"/>
              </a:rPr>
              <a:t>: </a:t>
            </a: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  </a:t>
            </a:r>
            <a:r>
              <a:rPr lang="en-US" sz="3200" b="1" dirty="0" err="1" smtClean="0">
                <a:latin typeface="+mn-lt"/>
              </a:rPr>
              <a:t>Nêu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nhận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xét</a:t>
            </a:r>
            <a:r>
              <a:rPr lang="en-US" sz="3200" b="1" dirty="0" smtClean="0">
                <a:latin typeface="+mn-lt"/>
              </a:rPr>
              <a:t>, </a:t>
            </a:r>
            <a:r>
              <a:rPr lang="en-US" sz="3200" b="1" dirty="0" err="1" smtClean="0">
                <a:latin typeface="+mn-lt"/>
              </a:rPr>
              <a:t>đánh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giá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chung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về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câu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chuyện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09" y="3096490"/>
            <a:ext cx="1381991" cy="20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3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70164" y="1502833"/>
            <a:ext cx="1829570" cy="2484967"/>
          </a:xfrm>
          <a:prstGeom prst="rightArrow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3: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</a:t>
            </a:r>
            <a:r>
              <a:rPr lang="en-US" sz="20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rình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2873" y="1049483"/>
            <a:ext cx="5781193" cy="33785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defTabSz="685800">
              <a:lnSpc>
                <a:spcPct val="115000"/>
              </a:lnSpc>
              <a:buClrTx/>
              <a:buFontTx/>
              <a:buChar char="-"/>
              <a:defRPr/>
            </a:pPr>
            <a:endParaRPr lang="en-US" sz="2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244" y="116016"/>
            <a:ext cx="829069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II. CÁC BƯỚC XÂY DỰNG BÀI NÓI KỂ TRUYỆN </a:t>
            </a:r>
            <a:r>
              <a:rPr lang="en-US" sz="2400" b="1" kern="12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NGỤ NGÔN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86" y="3293918"/>
            <a:ext cx="1285314" cy="18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16" y="116016"/>
            <a:ext cx="831209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 BƯỚC XÂY DỰNG BÀI NÓI KỂ </a:t>
            </a:r>
            <a:r>
              <a:rPr lang="en-US" sz="2400" b="1" kern="12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NGỤ NGÔN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0816" y="1747303"/>
            <a:ext cx="1574800" cy="2484967"/>
          </a:xfrm>
          <a:prstGeom prst="rightArrow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4: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Trao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đổi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endParaRPr lang="en-US" sz="1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0343" y="681524"/>
            <a:ext cx="3386667" cy="541867"/>
          </a:xfrm>
          <a:prstGeom prst="roundRect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08365"/>
              </p:ext>
            </p:extLst>
          </p:nvPr>
        </p:nvGraphicFramePr>
        <p:xfrm>
          <a:off x="1815616" y="1223391"/>
          <a:ext cx="6658912" cy="3983957"/>
        </p:xfrm>
        <a:graphic>
          <a:graphicData uri="http://schemas.openxmlformats.org/drawingml/2006/table">
            <a:tbl>
              <a:tblPr firstRow="1" firstCol="1" bandRow="1"/>
              <a:tblGrid>
                <a:gridCol w="5796764">
                  <a:extLst>
                    <a:ext uri="{9D8B030D-6E8A-4147-A177-3AD203B41FA5}">
                      <a16:colId xmlns:a16="http://schemas.microsoft.com/office/drawing/2014/main" val="316410009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524031751"/>
                    </a:ext>
                  </a:extLst>
                </a:gridCol>
              </a:tblGrid>
              <a:tr h="515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19902"/>
                  </a:ext>
                </a:extLst>
              </a:tr>
              <a:tr h="30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36267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71411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74763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25535"/>
                  </a:ext>
                </a:extLst>
              </a:tr>
              <a:tr h="30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hước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904"/>
                  </a:ext>
                </a:extLst>
              </a:tr>
              <a:tr h="30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9972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qui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0" y="331681"/>
            <a:ext cx="7717500" cy="5727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 smtClean="0">
                <a:solidFill>
                  <a:srgbClr val="00B050"/>
                </a:solidFill>
              </a:rPr>
              <a:t> SỬ DỤNG VÀ THƯỞNG THỨC NHỮNG CÁCH NÓI THÚ VỊ, HÀI HƯỚC TRONG KHI NÓI VÀ NGHE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00" y="2691244"/>
            <a:ext cx="1426500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455" y="153485"/>
            <a:ext cx="8839200" cy="4990015"/>
            <a:chOff x="944460" y="3294745"/>
            <a:chExt cx="7086600" cy="3505200"/>
          </a:xfrm>
        </p:grpSpPr>
        <p:sp>
          <p:nvSpPr>
            <p:cNvPr id="12" name="Rounded Rectangle 11"/>
            <p:cNvSpPr/>
            <p:nvPr/>
          </p:nvSpPr>
          <p:spPr>
            <a:xfrm>
              <a:off x="944460" y="3294745"/>
              <a:ext cx="7086600" cy="3505200"/>
            </a:xfrm>
            <a:prstGeom prst="roundRect">
              <a:avLst/>
            </a:prstGeom>
            <a:solidFill>
              <a:srgbClr val="FFCC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45705" y="3565898"/>
              <a:ext cx="1257193" cy="2974601"/>
            </a:xfrm>
            <a:prstGeom prst="roundRect">
              <a:avLst/>
            </a:prstGeom>
            <a:solidFill>
              <a:srgbClr val="33FC2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thưởng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thú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vị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nghe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48000" y="3508824"/>
              <a:ext cx="4419600" cy="914400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Nhấn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mạnh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hài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hước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chuyện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48000" y="4608282"/>
              <a:ext cx="4419600" cy="83820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chế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nhại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0" y="5664198"/>
              <a:ext cx="4419600" cy="876300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chơi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quá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so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endPara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78181" y="1422142"/>
            <a:ext cx="552277" cy="1234684"/>
          </a:xfrm>
          <a:prstGeom prst="straightConnector1">
            <a:avLst/>
          </a:prstGeom>
          <a:ln>
            <a:solidFill>
              <a:srgbClr val="33FC2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78181" y="2656826"/>
            <a:ext cx="552277" cy="1643674"/>
          </a:xfrm>
          <a:prstGeom prst="straightConnector1">
            <a:avLst/>
          </a:prstGeom>
          <a:ln>
            <a:solidFill>
              <a:srgbClr val="33FC2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78181" y="2665409"/>
            <a:ext cx="552277" cy="0"/>
          </a:xfrm>
          <a:prstGeom prst="straightConnector1">
            <a:avLst/>
          </a:prstGeom>
          <a:ln>
            <a:solidFill>
              <a:srgbClr val="33FC2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7582" y="-1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3068792" y="160540"/>
            <a:ext cx="5839651" cy="553998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5700" y="1981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1981200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46" y="1098980"/>
            <a:ext cx="2316716" cy="1738541"/>
          </a:xfrm>
          <a:prstGeom prst="rect">
            <a:avLst/>
          </a:prstGeom>
        </p:spPr>
      </p:pic>
      <p:sp>
        <p:nvSpPr>
          <p:cNvPr id="14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068792" y="1293836"/>
            <a:ext cx="4964858" cy="2695971"/>
          </a:xfrm>
          <a:prstGeom prst="wedgeEllipseCallou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565">
              <a:lnSpc>
                <a:spcPct val="114000"/>
              </a:lnSpc>
              <a:buClrTx/>
              <a:defRPr/>
            </a:pP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ngụ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ngôn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4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7582" y="-1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5700" y="1981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1981200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B4EB43F4-A907-DD81-6328-8897B4F02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13" y="1277967"/>
            <a:ext cx="3061210" cy="400874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F5946D7-A48B-AC4A-1D3C-E30875C803F0}"/>
              </a:ext>
            </a:extLst>
          </p:cNvPr>
          <p:cNvSpPr/>
          <p:nvPr/>
        </p:nvSpPr>
        <p:spPr>
          <a:xfrm>
            <a:off x="3276196" y="1618160"/>
            <a:ext cx="333572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63"/>
              </a:spcAft>
            </a:pPr>
            <a:r>
              <a:rPr lang="en-US" sz="7500" b="1" kern="1800" spc="-56" dirty="0">
                <a:solidFill>
                  <a:srgbClr val="00CC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</a:p>
          <a:p>
            <a:pPr>
              <a:spcAft>
                <a:spcPts val="563"/>
              </a:spcAft>
            </a:pPr>
            <a:r>
              <a:rPr lang="en-US" sz="7500" b="1" kern="1800" spc="-56" dirty="0">
                <a:solidFill>
                  <a:srgbClr val="00CC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500" dirty="0">
              <a:solidFill>
                <a:srgbClr val="00CC00"/>
              </a:solidFill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01599" y="938998"/>
            <a:ext cx="3426503" cy="385129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8538" y="1283155"/>
            <a:ext cx="1575316" cy="1396091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46" y="1098980"/>
            <a:ext cx="2316716" cy="1738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3068792" y="160540"/>
            <a:ext cx="5839651" cy="553998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472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241085" y="3451303"/>
            <a:ext cx="2194053" cy="104083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7087" y="939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1144620" y="3072784"/>
            <a:ext cx="3009596" cy="1427723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105260" y="1183786"/>
            <a:ext cx="344741" cy="344741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0539" y="1422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2999458" y="1667038"/>
            <a:ext cx="483253" cy="48325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2668" y="936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4581587" y="1181138"/>
            <a:ext cx="483253" cy="483253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4798" y="16643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6163717" y="1908664"/>
            <a:ext cx="483253" cy="483253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30380" y="22163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5064840" y="2460631"/>
            <a:ext cx="352171" cy="352171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65498" y="1664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3</a:t>
            </a: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1555230" y="1908664"/>
            <a:ext cx="241627" cy="24162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22055" y="206299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 dirty="0" err="1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Đặc</a:t>
            </a:r>
            <a:r>
              <a:rPr lang="en-US" sz="1800" b="1" kern="1200" dirty="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 </a:t>
            </a:r>
            <a:r>
              <a:rPr lang="en-US" sz="1800" b="1" kern="1200" dirty="0" err="1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biệt</a:t>
            </a:r>
            <a:endParaRPr lang="en-US" sz="1800" b="1" kern="1200" dirty="0">
              <a:solidFill>
                <a:prstClr val="white"/>
              </a:solidFill>
              <a:latin typeface="Calibri" panose="020F0502020204030204"/>
              <a:ea typeface="宋体" charset="-122"/>
            </a:endParaRPr>
          </a:p>
        </p:txBody>
      </p:sp>
      <p:sp>
        <p:nvSpPr>
          <p:cNvPr id="69" name="5-Point Star 68">
            <a:hlinkClick r:id="rId8" action="ppaction://hlinksldjump"/>
          </p:cNvPr>
          <p:cNvSpPr/>
          <p:nvPr/>
        </p:nvSpPr>
        <p:spPr>
          <a:xfrm>
            <a:off x="3317836" y="2345258"/>
            <a:ext cx="1451047" cy="108139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01165" y="3358508"/>
            <a:ext cx="4941672" cy="81355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</a:pPr>
            <a:r>
              <a:rPr lang="en-US" sz="4949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宋体" charset="-122"/>
              </a:rPr>
              <a:t>Ngôi sao may mắn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45" y="2376522"/>
            <a:ext cx="84358" cy="746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57" y="1394485"/>
            <a:ext cx="139299" cy="12322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25" y="1692690"/>
            <a:ext cx="116139" cy="10273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96" y="1705627"/>
            <a:ext cx="98029" cy="86719"/>
          </a:xfrm>
          <a:prstGeom prst="rect">
            <a:avLst/>
          </a:prstGeom>
        </p:spPr>
      </p:pic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199828" y="4115997"/>
            <a:ext cx="952430" cy="328338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54"/>
            <a:r>
              <a:rPr lang="en-US" sz="1800" b="1">
                <a:solidFill>
                  <a:prstClr val="black"/>
                </a:solidFill>
                <a:latin typeface="Calibri" panose="020F0502020204030204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56487" y="1241425"/>
            <a:ext cx="5273746" cy="1054742"/>
          </a:xfrm>
          <a:prstGeom prst="snip2DiagRect">
            <a:avLst>
              <a:gd name="adj1" fmla="val 0"/>
              <a:gd name="adj2" fmla="val 24222"/>
            </a:avLst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2797" y="2832691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16"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</a:pPr>
            <a:r>
              <a:rPr lang="en-US" sz="2700" b="1" kern="1200" dirty="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1020984"/>
            <a:ext cx="5273746" cy="1189373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958488" y="254416"/>
            <a:ext cx="7380880" cy="5225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212848" y="419225"/>
            <a:ext cx="6953226" cy="207936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5586276" y="273702"/>
            <a:ext cx="495953" cy="495953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489247" y="289725"/>
            <a:ext cx="2350772" cy="4433672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2557983" y="276187"/>
            <a:ext cx="2322935" cy="3866796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4718496" y="769347"/>
            <a:ext cx="2163263" cy="3835361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6555022" y="296261"/>
            <a:ext cx="2163263" cy="3656267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61" y="2548871"/>
            <a:ext cx="1022576" cy="767375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69" y="1855213"/>
            <a:ext cx="646022" cy="492686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52" y="3341618"/>
            <a:ext cx="600506" cy="449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8" y="3287296"/>
            <a:ext cx="802999" cy="710753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2961749" y="2215939"/>
            <a:ext cx="1558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5108283" y="3113190"/>
            <a:ext cx="155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6968691" y="2291403"/>
            <a:ext cx="155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249011" y="2986098"/>
            <a:ext cx="155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154868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984220"/>
            <a:ext cx="5273746" cy="1246508"/>
          </a:xfrm>
          <a:prstGeom prst="snip2DiagRect">
            <a:avLst>
              <a:gd name="adj1" fmla="val 0"/>
              <a:gd name="adj2" fmla="val 24222"/>
            </a:avLst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514316">
              <a:buClrTx/>
              <a:defRPr/>
            </a:pP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83198" y="1278004"/>
            <a:ext cx="5273746" cy="1054742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989685"/>
            <a:ext cx="5273746" cy="1353844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7278" y="2338040"/>
            <a:ext cx="3609448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86028" y="1193845"/>
            <a:ext cx="5674812" cy="1054742"/>
          </a:xfrm>
          <a:prstGeom prst="snip2DiagRect">
            <a:avLst>
              <a:gd name="adj1" fmla="val 0"/>
              <a:gd name="adj2" fmla="val 24222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514316">
              <a:buClrTx/>
              <a:defRPr/>
            </a:pP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7582" y="-1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381500" y="204041"/>
            <a:ext cx="3205549" cy="553998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5700" y="1981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1981200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01599" y="938998"/>
            <a:ext cx="6078812" cy="385129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558" y="1200520"/>
            <a:ext cx="1575316" cy="139609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37C9D45-101E-A923-7657-CD2A49FE4D7E}"/>
              </a:ext>
            </a:extLst>
          </p:cNvPr>
          <p:cNvSpPr txBox="1"/>
          <p:nvPr/>
        </p:nvSpPr>
        <p:spPr>
          <a:xfrm>
            <a:off x="3833712" y="1456233"/>
            <a:ext cx="468751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3200" dirty="0">
              <a:solidFill>
                <a:srgbClr val="00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" y="1329943"/>
            <a:ext cx="1518280" cy="1137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917" y="1439214"/>
            <a:ext cx="2826327" cy="285223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120245" y="1439212"/>
            <a:ext cx="2760166" cy="28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654627" y="883226"/>
            <a:ext cx="8188037" cy="4623956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230">
            <a:off x="615081" y="1445781"/>
            <a:ext cx="1190271" cy="113464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1340428" y="1651365"/>
            <a:ext cx="7304807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00038" algn="l"/>
              </a:tabLst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(10đ)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1340427" y="2486978"/>
            <a:ext cx="7304807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(5-6 đ)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1340428" y="3227365"/>
            <a:ext cx="7304807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dẫn,chưa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(7-8đ)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1340429" y="4124347"/>
            <a:ext cx="7304806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11919" algn="just">
              <a:lnSpc>
                <a:spcPct val="115000"/>
              </a:lnSpc>
              <a:spcBef>
                <a:spcPts val="8"/>
              </a:spcBef>
              <a:buSzPts val="1400"/>
              <a:tabLst>
                <a:tab pos="171926" algn="l"/>
              </a:tabLst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(9-10đ)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364" y="81076"/>
            <a:ext cx="7554191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Rubric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Google Shape;820;p34"/>
          <p:cNvCxnSpPr>
            <a:cxnSpLocks/>
          </p:cNvCxnSpPr>
          <p:nvPr/>
        </p:nvCxnSpPr>
        <p:spPr>
          <a:xfrm>
            <a:off x="1529997" y="89712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id="{CD347560-FB6A-CF4C-A094-6791482F7579}"/>
              </a:ext>
            </a:extLst>
          </p:cNvPr>
          <p:cNvSpPr/>
          <p:nvPr/>
        </p:nvSpPr>
        <p:spPr>
          <a:xfrm>
            <a:off x="735596" y="35410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id="{F1C532B0-80F2-3341-A011-FD3C69BA38A1}"/>
              </a:ext>
            </a:extLst>
          </p:cNvPr>
          <p:cNvSpPr/>
          <p:nvPr/>
        </p:nvSpPr>
        <p:spPr>
          <a:xfrm>
            <a:off x="682896" y="172483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id="{34ACCFF3-7C2B-EE43-9AC5-849A852B5703}"/>
              </a:ext>
            </a:extLst>
          </p:cNvPr>
          <p:cNvGrpSpPr/>
          <p:nvPr/>
        </p:nvGrpSpPr>
        <p:grpSpPr>
          <a:xfrm>
            <a:off x="898150" y="438767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id="{B0FA1BF3-4350-A546-AEB0-09817ACEDFB6}"/>
              </a:ext>
            </a:extLst>
          </p:cNvPr>
          <p:cNvSpPr/>
          <p:nvPr/>
        </p:nvSpPr>
        <p:spPr>
          <a:xfrm>
            <a:off x="832313" y="1864379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939220" y="321577"/>
            <a:ext cx="46458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HƯỚNG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DẪN TỰ HỌC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22" name="Google Shape;809;p34">
            <a:extLst>
              <a:ext uri="{FF2B5EF4-FFF2-40B4-BE49-F238E27FC236}">
                <a16:creationId xmlns:a16="http://schemas.microsoft.com/office/drawing/2014/main" id="{A8CBB719-ADF1-4516-9395-DD05882D8790}"/>
              </a:ext>
            </a:extLst>
          </p:cNvPr>
          <p:cNvSpPr txBox="1">
            <a:spLocks/>
          </p:cNvSpPr>
          <p:nvPr/>
        </p:nvSpPr>
        <p:spPr>
          <a:xfrm>
            <a:off x="1707285" y="1916333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cũ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: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thành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theo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yêu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cầu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cxnSp>
        <p:nvCxnSpPr>
          <p:cNvPr id="24" name="Google Shape;820;p34">
            <a:extLst>
              <a:ext uri="{FF2B5EF4-FFF2-40B4-BE49-F238E27FC236}">
                <a16:creationId xmlns:a16="http://schemas.microsoft.com/office/drawing/2014/main" id="{2391CB4A-674B-49D0-AEBE-1443AA44F291}"/>
              </a:ext>
            </a:extLst>
          </p:cNvPr>
          <p:cNvCxnSpPr>
            <a:cxnSpLocks/>
          </p:cNvCxnSpPr>
          <p:nvPr/>
        </p:nvCxnSpPr>
        <p:spPr>
          <a:xfrm>
            <a:off x="1300296" y="293746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5CFE85-F392-4344-AE4E-4E74C0747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1" b="89968" l="6932" r="91932">
                        <a14:foregroundMark x1="9091" y1="28803" x2="9091" y2="28803"/>
                        <a14:foregroundMark x1="7045" y1="32201" x2="7045" y2="32201"/>
                        <a14:foregroundMark x1="91932" y1="36408" x2="91932" y2="36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237" y="3287822"/>
            <a:ext cx="2644763" cy="1857345"/>
          </a:xfrm>
          <a:prstGeom prst="rect">
            <a:avLst/>
          </a:prstGeom>
        </p:spPr>
      </p:pic>
      <p:sp>
        <p:nvSpPr>
          <p:cNvPr id="18" name="Google Shape;726;p31">
            <a:extLst>
              <a:ext uri="{FF2B5EF4-FFF2-40B4-BE49-F238E27FC236}">
                <a16:creationId xmlns:a16="http://schemas.microsoft.com/office/drawing/2014/main" id="{AD61E00A-BB7F-46FA-BF67-0CA0D60F526B}"/>
              </a:ext>
            </a:extLst>
          </p:cNvPr>
          <p:cNvSpPr/>
          <p:nvPr/>
        </p:nvSpPr>
        <p:spPr>
          <a:xfrm>
            <a:off x="682896" y="326762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Google Shape;730;p31">
            <a:extLst>
              <a:ext uri="{FF2B5EF4-FFF2-40B4-BE49-F238E27FC236}">
                <a16:creationId xmlns:a16="http://schemas.microsoft.com/office/drawing/2014/main" id="{A36468B6-5446-499C-8FC0-C6CEFC9D4CB0}"/>
              </a:ext>
            </a:extLst>
          </p:cNvPr>
          <p:cNvSpPr/>
          <p:nvPr/>
        </p:nvSpPr>
        <p:spPr>
          <a:xfrm>
            <a:off x="832313" y="3407173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Google Shape;809;p34">
            <a:extLst>
              <a:ext uri="{FF2B5EF4-FFF2-40B4-BE49-F238E27FC236}">
                <a16:creationId xmlns:a16="http://schemas.microsoft.com/office/drawing/2014/main" id="{83826259-981A-40CB-A361-7A2318BA9DC5}"/>
              </a:ext>
            </a:extLst>
          </p:cNvPr>
          <p:cNvSpPr txBox="1">
            <a:spLocks/>
          </p:cNvSpPr>
          <p:nvPr/>
        </p:nvSpPr>
        <p:spPr>
          <a:xfrm>
            <a:off x="1701124" y="3528002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2800" i="1" dirty="0" err="1" smtClean="0">
                <a:solidFill>
                  <a:srgbClr val="57A3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: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chuẩn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bị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cho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2800" i="1" dirty="0" err="1" smtClean="0">
                <a:solidFill>
                  <a:srgbClr val="57A3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ôn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tập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id="{ECAD9D99-EE96-4062-9BBE-8D37DB363C4D}"/>
              </a:ext>
            </a:extLst>
          </p:cNvPr>
          <p:cNvCxnSpPr>
            <a:cxnSpLocks/>
          </p:cNvCxnSpPr>
          <p:nvPr/>
        </p:nvCxnSpPr>
        <p:spPr>
          <a:xfrm>
            <a:off x="1300296" y="4480256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89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52" grpId="0"/>
      <p:bldP spid="22" grpId="0"/>
      <p:bldP spid="18" grpId="0" animBg="1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tốt nhé!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3274383" y="1549122"/>
            <a:ext cx="3760262" cy="646331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21" y="1304632"/>
            <a:ext cx="2363258" cy="2091773"/>
          </a:xfrm>
          <a:prstGeom prst="rect">
            <a:avLst/>
          </a:prstGeom>
        </p:spPr>
      </p:pic>
      <p:pic>
        <p:nvPicPr>
          <p:cNvPr id="11" name="Hình ảnh 2">
            <a:extLst>
              <a:ext uri="{FF2B5EF4-FFF2-40B4-BE49-F238E27FC236}">
                <a16:creationId xmlns:a16="http://schemas.microsoft.com/office/drawing/2014/main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2940628"/>
            <a:ext cx="1579417" cy="22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11DDC8C-7CF4-B048-B7CE-2EDE92D8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496984"/>
            <a:ext cx="3422292" cy="1818561"/>
          </a:xfrm>
          <a:prstGeom prst="rect">
            <a:avLst/>
          </a:prstGeom>
        </p:spPr>
      </p:pic>
      <p:sp>
        <p:nvSpPr>
          <p:cNvPr id="112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719570" y="1293836"/>
            <a:ext cx="4314080" cy="2695971"/>
          </a:xfrm>
          <a:prstGeom prst="wedgeEllipseCallou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565">
              <a:lnSpc>
                <a:spcPct val="114000"/>
              </a:lnSpc>
              <a:buClrTx/>
              <a:defRPr/>
            </a:pP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ngụ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ngôn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3068791" y="129255"/>
            <a:ext cx="5430416" cy="553998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7916"/>
            <a:ext cx="1676351" cy="127846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2" y="1155650"/>
            <a:ext cx="4670114" cy="3782236"/>
          </a:xfrm>
          <a:prstGeom prst="rect">
            <a:avLst/>
          </a:prstGeom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55" y="3366654"/>
            <a:ext cx="1091044" cy="17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818409" y="1228574"/>
            <a:ext cx="5943600" cy="137850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*</a:t>
            </a:r>
            <a:r>
              <a:rPr lang="en-US" sz="4000" dirty="0" smtClean="0">
                <a:solidFill>
                  <a:srgbClr val="00B050"/>
                </a:solidFill>
              </a:rPr>
              <a:t> NÓI VÀ NGHE KỂ LẠI MỘT TRUYỆN NGỤ NGÔN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13" y="3117273"/>
            <a:ext cx="1202187" cy="20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9652" y="0"/>
            <a:ext cx="409984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YÊU CẦU CHUNG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92" y="17784"/>
            <a:ext cx="1093808" cy="11185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24459" y="828976"/>
            <a:ext cx="4012666" cy="429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5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           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1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video,..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676" y="3842797"/>
            <a:ext cx="1698043" cy="12789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1710" y="828975"/>
            <a:ext cx="3380705" cy="40971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        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1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lắng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 độ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nghe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244" y="116016"/>
            <a:ext cx="829069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II. CÁC BƯỚC XÂY DỰNG BÀI NÓI KỂ TRUYỆN </a:t>
            </a:r>
            <a:r>
              <a:rPr lang="en-US" sz="2400" b="1" kern="12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NGỤ NGÔN.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8801" y="1113367"/>
            <a:ext cx="1574800" cy="1905000"/>
          </a:xfrm>
          <a:prstGeom prst="rightArrow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0867" y="1159933"/>
            <a:ext cx="5122334" cy="181186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8800" y="3115733"/>
            <a:ext cx="1574800" cy="1905000"/>
          </a:xfrm>
          <a:prstGeom prst="rightArrow">
            <a:avLst/>
          </a:prstGeom>
          <a:solidFill>
            <a:srgbClr val="33FC2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2: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ý.</a:t>
            </a:r>
            <a:endParaRPr lang="en-US" sz="150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0867" y="3162300"/>
            <a:ext cx="5122334" cy="181186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lại dàn ý đã chuẩn bị ở phần Viết </a:t>
            </a:r>
            <a:r>
              <a:rPr lang="vi-VN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 sung, chỉnh sửa.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Chú ý kiểm tra các sự kiện chính, các yếu tố sáng tạo trong nội dung và cách kể lại câ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chuyện.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70" y="-33200"/>
            <a:ext cx="7717500" cy="5727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 </a:t>
            </a:r>
            <a:r>
              <a:rPr lang="en-US" dirty="0" err="1" smtClean="0">
                <a:solidFill>
                  <a:srgbClr val="00B050"/>
                </a:solidFill>
              </a:rPr>
              <a:t>Tìm</a:t>
            </a:r>
            <a:r>
              <a:rPr lang="en-US" dirty="0" smtClean="0">
                <a:solidFill>
                  <a:srgbClr val="00B050"/>
                </a:solidFill>
              </a:rPr>
              <a:t> ý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13225" y="717802"/>
            <a:ext cx="7973575" cy="3886198"/>
          </a:xfrm>
          <a:prstGeom prst="roundRect">
            <a:avLst/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1150</Words>
  <Application>Microsoft Office PowerPoint</Application>
  <PresentationFormat>On-screen Show (16:9)</PresentationFormat>
  <Paragraphs>122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Cambria</vt:lpstr>
      <vt:lpstr>MS Mincho</vt:lpstr>
      <vt:lpstr>Times New Roman</vt:lpstr>
      <vt:lpstr>宋体</vt:lpstr>
      <vt:lpstr>Forte</vt:lpstr>
      <vt:lpstr>Calibri Light</vt:lpstr>
      <vt:lpstr>Calibri</vt:lpstr>
      <vt:lpstr>Caveat Brush</vt:lpstr>
      <vt:lpstr>Poppins</vt:lpstr>
      <vt:lpstr>Arial</vt:lpstr>
      <vt:lpstr>Old English Text MT</vt:lpstr>
      <vt:lpstr>Eco-Friendly Minitheme by Slidesgo</vt:lpstr>
      <vt:lpstr>7_Office Theme</vt:lpstr>
      <vt:lpstr>Equation</vt:lpstr>
      <vt:lpstr>NÓI VÀ NGHE KỂ LẠI MỘT TRUYỆN NGỤ NGÔN SỬ DỤNG VÀ THƯỞNG THỨC NHỮNG CÁCH NÓI THÚ VỊ, HÀI HƯỚC TRONG KHI NÓI VÀ NGHE</vt:lpstr>
      <vt:lpstr>PowerPoint Presentation</vt:lpstr>
      <vt:lpstr>PowerPoint Presentation</vt:lpstr>
      <vt:lpstr>PowerPoint Presentation</vt:lpstr>
      <vt:lpstr>PowerPoint Presentation</vt:lpstr>
      <vt:lpstr>* NÓI VÀ NGHE KỂ LẠI MỘT TRUYỆN NGỤ NGÔN</vt:lpstr>
      <vt:lpstr>PowerPoint Presentation</vt:lpstr>
      <vt:lpstr>PowerPoint Presentation</vt:lpstr>
      <vt:lpstr>* Tìm ý</vt:lpstr>
      <vt:lpstr>* Lập dàn ý</vt:lpstr>
      <vt:lpstr>PowerPoint Presentation</vt:lpstr>
      <vt:lpstr>PowerPoint Presentation</vt:lpstr>
      <vt:lpstr>* SỬ DỤNG VÀ THƯỞNG THỨC NHỮNG CÁCH NÓI THÚ VỊ, HÀI HƯỚC TRONG KHI NÓI VÀ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LẠI MỘT TRẢI NGHIỆM CỦA EM</dc:title>
  <dc:creator>Admin</dc:creator>
  <cp:lastModifiedBy>Admin</cp:lastModifiedBy>
  <cp:revision>62</cp:revision>
  <dcterms:modified xsi:type="dcterms:W3CDTF">2022-06-24T09:54:03Z</dcterms:modified>
</cp:coreProperties>
</file>