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Roboto Black"/>
      <p:bold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64">
          <p15:clr>
            <a:srgbClr val="A4A3A4"/>
          </p15:clr>
        </p15:guide>
      </p15:sldGuideLst>
    </p:ext>
    <p:ext uri="GoogleSlidesCustomDataVersion2">
      <go:slidesCustomData xmlns:go="http://customooxmlschemas.google.com/" r:id="rId33" roundtripDataSignature="AMtx7mhgDjDUkbn4amLIhWPwOKV9bM08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D71C9F-15D7-417E-A85A-DB1FFC098698}">
  <a:tblStyle styleId="{A8D71C9F-15D7-417E-A85A-DB1FFC098698}"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1"/>
          </a:solidFill>
        </a:fill>
      </a:tcStyle>
    </a:band1H>
    <a:band2H>
      <a:tcTxStyle/>
    </a:band2H>
    <a:band1V>
      <a:tcTxStyle/>
      <a:tcStyle>
        <a:fill>
          <a:solidFill>
            <a:srgbClr val="CACCD1"/>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19D4398-7289-4DFD-B0B1-0D60FC24334D}" styleName="Table_1">
    <a:wholeTbl>
      <a:tcTxStyle b="off" i="off">
        <a:font>
          <a:latin typeface="Century Gothic"/>
          <a:ea typeface="Century Gothic"/>
          <a:cs typeface="Century Gothic"/>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5E7E7"/>
          </a:solidFill>
        </a:fill>
      </a:tcStyle>
    </a:band1H>
    <a:band2H>
      <a:tcTxStyle/>
    </a:band2H>
    <a:band1V>
      <a:tcTxStyle/>
      <a:tcStyle>
        <a:fill>
          <a:solidFill>
            <a:srgbClr val="F5E7E7"/>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entury Gothic"/>
          <a:ea typeface="Century Gothic"/>
          <a:cs typeface="Century Gothic"/>
        </a:font>
        <a:schemeClr val="lt1"/>
      </a:tcTxStyle>
      <a:tcStyle>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lack-boldItalic.fntdata"/><Relationship Id="rId27" Type="http://schemas.openxmlformats.org/officeDocument/2006/relationships/font" Target="fonts/RobotoBlack-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CenturyGothic-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 Copyright Showeet.com – Free PowerPoint Templates</a:t>
            </a:r>
            <a:endParaRPr/>
          </a:p>
        </p:txBody>
      </p:sp>
      <p:sp>
        <p:nvSpPr>
          <p:cNvPr id="146" name="Google Shape;14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 Copyright Showeet.com – Free PowerPoint Templates</a:t>
            </a:r>
            <a:endParaRPr/>
          </a:p>
        </p:txBody>
      </p:sp>
      <p:sp>
        <p:nvSpPr>
          <p:cNvPr id="185" name="Google Shape;18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hoto">
  <p:cSld name="Big Photo">
    <p:spTree>
      <p:nvGrpSpPr>
        <p:cNvPr id="21" name="Shape 21"/>
        <p:cNvGrpSpPr/>
        <p:nvPr/>
      </p:nvGrpSpPr>
      <p:grpSpPr>
        <a:xfrm>
          <a:off x="0" y="0"/>
          <a:ext cx="0" cy="0"/>
          <a:chOff x="0" y="0"/>
          <a:chExt cx="0" cy="0"/>
        </a:xfrm>
      </p:grpSpPr>
      <p:pic>
        <p:nvPicPr>
          <p:cNvPr descr="Image result for paper texture" id="22" name="Google Shape;22;p22"/>
          <p:cNvPicPr preferRelativeResize="0"/>
          <p:nvPr/>
        </p:nvPicPr>
        <p:blipFill rotWithShape="1">
          <a:blip r:embed="rId2">
            <a:alphaModFix/>
          </a:blip>
          <a:srcRect b="43750" l="0" r="0" t="0"/>
          <a:stretch/>
        </p:blipFill>
        <p:spPr>
          <a:xfrm>
            <a:off x="0" y="0"/>
            <a:ext cx="12192000" cy="6858000"/>
          </a:xfrm>
          <a:prstGeom prst="rect">
            <a:avLst/>
          </a:prstGeom>
          <a:noFill/>
          <a:ln>
            <a:noFill/>
          </a:ln>
        </p:spPr>
      </p:pic>
      <p:sp>
        <p:nvSpPr>
          <p:cNvPr id="23" name="Google Shape;23;p22"/>
          <p:cNvSpPr/>
          <p:nvPr>
            <p:ph idx="2" type="pic"/>
          </p:nvPr>
        </p:nvSpPr>
        <p:spPr>
          <a:xfrm>
            <a:off x="0" y="32238"/>
            <a:ext cx="12192000" cy="6793525"/>
          </a:xfrm>
          <a:prstGeom prst="rect">
            <a:avLst/>
          </a:prstGeom>
          <a:solidFill>
            <a:schemeClr val="accent4"/>
          </a:solidFill>
          <a:ln>
            <a:noFill/>
          </a:ln>
        </p:spPr>
      </p:sp>
      <p:sp>
        <p:nvSpPr>
          <p:cNvPr id="24" name="Google Shape;24;p22"/>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31"/>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3" name="Google Shape;83;p31"/>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84" name="Google Shape;84;p3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7" name="Shape 87"/>
        <p:cNvGrpSpPr/>
        <p:nvPr/>
      </p:nvGrpSpPr>
      <p:grpSpPr>
        <a:xfrm>
          <a:off x="0" y="0"/>
          <a:ext cx="0" cy="0"/>
          <a:chOff x="0" y="0"/>
          <a:chExt cx="0" cy="0"/>
        </a:xfrm>
      </p:grpSpPr>
      <p:sp>
        <p:nvSpPr>
          <p:cNvPr id="88" name="Google Shape;88;p32"/>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2"/>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90" name="Google Shape;90;p32"/>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1" name="Google Shape;91;p3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33"/>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3"/>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7" name="Google Shape;97;p3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34"/>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4"/>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03" name="Google Shape;103;p34"/>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4" name="Google Shape;104;p3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34"/>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08" name="Google Shape;108;p34"/>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35"/>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5"/>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2" name="Google Shape;112;p3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36"/>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6"/>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8" name="Google Shape;118;p36"/>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9" name="Google Shape;119;p3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36"/>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23" name="Google Shape;123;p36"/>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37"/>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7"/>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7" name="Google Shape;127;p37"/>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8" name="Google Shape;128;p3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8"/>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8"/>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4" name="Google Shape;134;p3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9"/>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9"/>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40" name="Google Shape;140;p3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8" name="Google Shape;28;p2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24"/>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34" name="Google Shape;34;p2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24"/>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38" name="Google Shape;38;p24"/>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39" name="Google Shape;39;p24"/>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40" name="Google Shape;40;p24"/>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41" name="Google Shape;41;p24"/>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25"/>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5" name="Google Shape;45;p2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2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1" name="Google Shape;51;p26"/>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2" name="Google Shape;52;p2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2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8" name="Google Shape;58;p27"/>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9" name="Google Shape;59;p27"/>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60" name="Google Shape;60;p27"/>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1" name="Google Shape;61;p2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8"/>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2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30"/>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0"/>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76" name="Google Shape;76;p30"/>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7" name="Google Shape;77;p3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1"/>
          <p:cNvGrpSpPr/>
          <p:nvPr/>
        </p:nvGrpSpPr>
        <p:grpSpPr>
          <a:xfrm>
            <a:off x="9206969" y="2963333"/>
            <a:ext cx="2981858" cy="3208867"/>
            <a:chOff x="9206969" y="2963333"/>
            <a:chExt cx="2981858" cy="3208867"/>
          </a:xfrm>
        </p:grpSpPr>
        <p:cxnSp>
          <p:nvCxnSpPr>
            <p:cNvPr id="11" name="Google Shape;11;p21"/>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2" name="Google Shape;12;p21"/>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3" name="Google Shape;13;p21"/>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 name="Google Shape;14;p21"/>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 name="Google Shape;15;p21"/>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6" name="Google Shape;16;p2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21"/>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8" name="Google Shape;18;p2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2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2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2.jp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jpg"/><Relationship Id="rId9" Type="http://schemas.openxmlformats.org/officeDocument/2006/relationships/image" Target="../media/image3.png"/><Relationship Id="rId5" Type="http://schemas.openxmlformats.org/officeDocument/2006/relationships/image" Target="../media/image5.jpg"/><Relationship Id="rId6" Type="http://schemas.openxmlformats.org/officeDocument/2006/relationships/image" Target="../media/image8.jpg"/><Relationship Id="rId7" Type="http://schemas.openxmlformats.org/officeDocument/2006/relationships/image" Target="../media/image9.png"/><Relationship Id="rId8"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ducation.microsoft.com/" TargetMode="External"/><Relationship Id="rId4" Type="http://schemas.openxmlformats.org/officeDocument/2006/relationships/hyperlink" Target="https://education.microsoft.com/" TargetMode="External"/><Relationship Id="rId5" Type="http://schemas.openxmlformats.org/officeDocument/2006/relationships/hyperlink" Target="https://education.microsoft.com/" TargetMode="External"/><Relationship Id="rId6" Type="http://schemas.openxmlformats.org/officeDocument/2006/relationships/hyperlink" Target="https://education.microsoft.com/" TargetMode="External"/><Relationship Id="rId7" Type="http://schemas.openxmlformats.org/officeDocument/2006/relationships/hyperlink" Target="https://education.microsoft.com/" TargetMode="External"/><Relationship Id="rId8" Type="http://schemas.openxmlformats.org/officeDocument/2006/relationships/hyperlink" Target="https://education.microsof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nvSpPr>
        <p:spPr>
          <a:xfrm>
            <a:off x="2465719" y="365745"/>
            <a:ext cx="740267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C00000"/>
                </a:solidFill>
                <a:latin typeface="Arial"/>
                <a:ea typeface="Arial"/>
                <a:cs typeface="Arial"/>
                <a:sym typeface="Arial"/>
              </a:rPr>
              <a:t>Xin kính chào quý thầy cô</a:t>
            </a:r>
            <a:endParaRPr b="1" i="0" sz="5400" u="none" cap="none" strike="noStrike">
              <a:solidFill>
                <a:srgbClr val="C00000"/>
              </a:solidFill>
              <a:latin typeface="Arial"/>
              <a:ea typeface="Arial"/>
              <a:cs typeface="Arial"/>
              <a:sym typeface="Arial"/>
            </a:endParaRPr>
          </a:p>
        </p:txBody>
      </p:sp>
      <p:sp>
        <p:nvSpPr>
          <p:cNvPr id="149" name="Google Shape;149;p1"/>
          <p:cNvSpPr txBox="1"/>
          <p:nvPr/>
        </p:nvSpPr>
        <p:spPr>
          <a:xfrm>
            <a:off x="449823" y="2560687"/>
            <a:ext cx="11076039"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600" u="none" cap="none" strike="noStrike">
                <a:solidFill>
                  <a:srgbClr val="C00000"/>
                </a:solidFill>
                <a:latin typeface="Roboto Black"/>
                <a:ea typeface="Roboto Black"/>
                <a:cs typeface="Roboto Black"/>
                <a:sym typeface="Roboto Black"/>
              </a:rPr>
              <a:t>Biện pháp giáo dục kỷ luật tích cực</a:t>
            </a:r>
            <a:endParaRPr b="1" i="1" sz="3600" u="none" cap="none" strike="noStrike">
              <a:solidFill>
                <a:srgbClr val="C00000"/>
              </a:solidFill>
              <a:latin typeface="Roboto Black"/>
              <a:ea typeface="Roboto Black"/>
              <a:cs typeface="Roboto Black"/>
              <a:sym typeface="Roboto Black"/>
            </a:endParaRPr>
          </a:p>
          <a:p>
            <a:pPr indent="0" lvl="0" marL="0" marR="0" rtl="0" algn="ctr">
              <a:spcBef>
                <a:spcPts val="0"/>
              </a:spcBef>
              <a:spcAft>
                <a:spcPts val="0"/>
              </a:spcAft>
              <a:buNone/>
            </a:pPr>
            <a:r>
              <a:rPr b="1" i="1" lang="en-US" sz="3600" u="none" cap="none" strike="noStrike">
                <a:solidFill>
                  <a:srgbClr val="C00000"/>
                </a:solidFill>
                <a:latin typeface="Roboto Black"/>
                <a:ea typeface="Roboto Black"/>
                <a:cs typeface="Roboto Black"/>
                <a:sym typeface="Roboto Black"/>
              </a:rPr>
              <a:t> để phòng chống, ngăn ngừa bạo lực học đường trong lớp chủ nhiệm.</a:t>
            </a:r>
            <a:endParaRPr b="1" i="1" sz="3600" u="none" cap="none" strike="noStrike">
              <a:solidFill>
                <a:srgbClr val="C00000"/>
              </a:solidFill>
              <a:latin typeface="Roboto Black"/>
              <a:ea typeface="Roboto Black"/>
              <a:cs typeface="Roboto Black"/>
              <a:sym typeface="Roboto Black"/>
            </a:endParaRPr>
          </a:p>
        </p:txBody>
      </p:sp>
      <p:sp>
        <p:nvSpPr>
          <p:cNvPr id="150" name="Google Shape;150;p1"/>
          <p:cNvSpPr txBox="1"/>
          <p:nvPr/>
        </p:nvSpPr>
        <p:spPr>
          <a:xfrm>
            <a:off x="1165121" y="1463216"/>
            <a:ext cx="964544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dk1"/>
                </a:solidFill>
                <a:latin typeface="Arial"/>
                <a:ea typeface="Arial"/>
                <a:cs typeface="Arial"/>
                <a:sym typeface="Arial"/>
              </a:rPr>
              <a:t>Biện pháp nâng cao chất lượng giáo dục</a:t>
            </a:r>
            <a:endParaRPr b="1" i="0" sz="5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pSp>
        <p:nvGrpSpPr>
          <p:cNvPr id="237" name="Google Shape;237;p10"/>
          <p:cNvGrpSpPr/>
          <p:nvPr/>
        </p:nvGrpSpPr>
        <p:grpSpPr>
          <a:xfrm>
            <a:off x="560342" y="355885"/>
            <a:ext cx="10764571" cy="1121684"/>
            <a:chOff x="1756061" y="148394"/>
            <a:chExt cx="9895165" cy="1369780"/>
          </a:xfrm>
        </p:grpSpPr>
        <p:grpSp>
          <p:nvGrpSpPr>
            <p:cNvPr id="238" name="Google Shape;238;p10"/>
            <p:cNvGrpSpPr/>
            <p:nvPr/>
          </p:nvGrpSpPr>
          <p:grpSpPr>
            <a:xfrm>
              <a:off x="2440951" y="148394"/>
              <a:ext cx="9210275" cy="1369780"/>
              <a:chOff x="2445376" y="3575"/>
              <a:chExt cx="8348951" cy="1369780"/>
            </a:xfrm>
          </p:grpSpPr>
          <p:sp>
            <p:nvSpPr>
              <p:cNvPr id="239" name="Google Shape;239;p10"/>
              <p:cNvSpPr/>
              <p:nvPr/>
            </p:nvSpPr>
            <p:spPr>
              <a:xfrm rot="10800000">
                <a:off x="2445376" y="3575"/>
                <a:ext cx="8348951" cy="1369780"/>
              </a:xfrm>
              <a:prstGeom prst="homePlate">
                <a:avLst>
                  <a:gd fmla="val 50000"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txBox="1"/>
              <p:nvPr/>
            </p:nvSpPr>
            <p:spPr>
              <a:xfrm>
                <a:off x="2787821" y="3575"/>
                <a:ext cx="8006506" cy="1369780"/>
              </a:xfrm>
              <a:prstGeom prst="rect">
                <a:avLst/>
              </a:prstGeom>
              <a:noFill/>
              <a:ln>
                <a:noFill/>
              </a:ln>
            </p:spPr>
            <p:txBody>
              <a:bodyPr anchorCtr="0" anchor="ctr" bIns="125725" lIns="604025" spcFirstLastPara="1" rIns="234675" wrap="square" tIns="125725">
                <a:noAutofit/>
              </a:bodyPr>
              <a:lstStyle/>
              <a:p>
                <a:pPr indent="0" lvl="0" marL="0" marR="0" rtl="0" algn="just">
                  <a:lnSpc>
                    <a:spcPct val="90000"/>
                  </a:lnSpc>
                  <a:spcBef>
                    <a:spcPts val="0"/>
                  </a:spcBef>
                  <a:spcAft>
                    <a:spcPts val="0"/>
                  </a:spcAft>
                  <a:buNone/>
                </a:pPr>
                <a:r>
                  <a:rPr b="1" lang="en-US" sz="2400">
                    <a:solidFill>
                      <a:schemeClr val="lt1"/>
                    </a:solidFill>
                    <a:latin typeface="Arial"/>
                    <a:ea typeface="Arial"/>
                    <a:cs typeface="Arial"/>
                    <a:sym typeface="Arial"/>
                  </a:rPr>
                  <a:t>Thứ 2 : Thường xuyên bám lớp, quan tâm theo dõi nắm bắt tình hình học sinh trong lớp nhắc nhở, động viên kịp thời  thực hiện nội quy</a:t>
                </a:r>
                <a:endParaRPr b="1" sz="2400">
                  <a:solidFill>
                    <a:schemeClr val="lt1"/>
                  </a:solidFill>
                  <a:latin typeface="Arial"/>
                  <a:ea typeface="Arial"/>
                  <a:cs typeface="Arial"/>
                  <a:sym typeface="Arial"/>
                </a:endParaRPr>
              </a:p>
            </p:txBody>
          </p:sp>
        </p:grpSp>
        <p:sp>
          <p:nvSpPr>
            <p:cNvPr id="241" name="Google Shape;241;p10"/>
            <p:cNvSpPr/>
            <p:nvPr/>
          </p:nvSpPr>
          <p:spPr>
            <a:xfrm>
              <a:off x="1756061" y="148394"/>
              <a:ext cx="1369780" cy="1369780"/>
            </a:xfrm>
            <a:prstGeom prst="ellipse">
              <a:avLst/>
            </a:prstGeom>
            <a:blipFill rotWithShape="1">
              <a:blip r:embed="rId3">
                <a:alphaModFix/>
              </a:blip>
              <a:stretch>
                <a:fillRect b="0" l="0" r="0" t="0"/>
              </a:stretch>
            </a:blip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42" name="Google Shape;242;p10"/>
          <p:cNvGraphicFramePr/>
          <p:nvPr/>
        </p:nvGraphicFramePr>
        <p:xfrm>
          <a:off x="106533" y="1544715"/>
          <a:ext cx="3000000" cy="3000000"/>
        </p:xfrm>
        <a:graphic>
          <a:graphicData uri="http://schemas.openxmlformats.org/drawingml/2006/table">
            <a:tbl>
              <a:tblPr bandRow="1" firstCol="1" firstRow="1">
                <a:noFill/>
                <a:tableStyleId>{A8D71C9F-15D7-417E-A85A-DB1FFC098698}</a:tableStyleId>
              </a:tblPr>
              <a:tblGrid>
                <a:gridCol w="507625"/>
                <a:gridCol w="5777750"/>
              </a:tblGrid>
              <a:tr h="388950">
                <a:tc>
                  <a:txBody>
                    <a:bodyPr/>
                    <a:lstStyle/>
                    <a:p>
                      <a:pPr indent="0" lvl="0" marL="0" marR="0" rtl="0" algn="just">
                        <a:lnSpc>
                          <a:spcPct val="121428"/>
                        </a:lnSpc>
                        <a:spcBef>
                          <a:spcPts val="0"/>
                        </a:spcBef>
                        <a:spcAft>
                          <a:spcPts val="0"/>
                        </a:spcAft>
                        <a:buNone/>
                      </a:pPr>
                      <a:r>
                        <a:rPr lang="en-US" sz="1400" u="none" cap="none" strike="noStrike"/>
                        <a:t>TT</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NỘI QUY CỦA LỚP  9C -  Năm học 2021-2022</a:t>
                      </a:r>
                      <a:endParaRPr sz="1000" u="none" cap="none" strike="noStrike">
                        <a:latin typeface="Calibri"/>
                        <a:ea typeface="Calibri"/>
                        <a:cs typeface="Calibri"/>
                        <a:sym typeface="Calibri"/>
                      </a:endParaRPr>
                    </a:p>
                  </a:txBody>
                  <a:tcPr marT="0" marB="0" marR="68575" marL="68575"/>
                </a:tc>
              </a:tr>
              <a:tr h="388950">
                <a:tc>
                  <a:txBody>
                    <a:bodyPr/>
                    <a:lstStyle/>
                    <a:p>
                      <a:pPr indent="0" lvl="0" marL="0" marR="0" rtl="0" algn="just">
                        <a:lnSpc>
                          <a:spcPct val="121428"/>
                        </a:lnSpc>
                        <a:spcBef>
                          <a:spcPts val="0"/>
                        </a:spcBef>
                        <a:spcAft>
                          <a:spcPts val="0"/>
                        </a:spcAft>
                        <a:buNone/>
                      </a:pPr>
                      <a:r>
                        <a:rPr lang="en-US" sz="1400" u="none" cap="none" strike="noStrike"/>
                        <a:t>1</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Xây dựng tập thể lớp đoàn kết,yêu thương</a:t>
                      </a:r>
                      <a:endParaRPr sz="1000" u="none" cap="none" strike="noStrike">
                        <a:latin typeface="Calibri"/>
                        <a:ea typeface="Calibri"/>
                        <a:cs typeface="Calibri"/>
                        <a:sym typeface="Calibri"/>
                      </a:endParaRPr>
                    </a:p>
                  </a:txBody>
                  <a:tcPr marT="0" marB="0" marR="68575" marL="68575"/>
                </a:tc>
              </a:tr>
              <a:tr h="388950">
                <a:tc>
                  <a:txBody>
                    <a:bodyPr/>
                    <a:lstStyle/>
                    <a:p>
                      <a:pPr indent="0" lvl="0" marL="0" marR="0" rtl="0" algn="just">
                        <a:lnSpc>
                          <a:spcPct val="121428"/>
                        </a:lnSpc>
                        <a:spcBef>
                          <a:spcPts val="0"/>
                        </a:spcBef>
                        <a:spcAft>
                          <a:spcPts val="0"/>
                        </a:spcAft>
                        <a:buNone/>
                      </a:pPr>
                      <a:r>
                        <a:rPr lang="en-US" sz="1400" u="none" cap="none" strike="noStrike"/>
                        <a:t>2</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Tôn trọng ý kiến của nhau không tranh cãi “thắng- thua” gây mất đoàn kết</a:t>
                      </a:r>
                      <a:endParaRPr sz="1000" u="none" cap="none" strike="noStrike">
                        <a:latin typeface="Calibri"/>
                        <a:ea typeface="Calibri"/>
                        <a:cs typeface="Calibri"/>
                        <a:sym typeface="Calibri"/>
                      </a:endParaRPr>
                    </a:p>
                  </a:txBody>
                  <a:tcPr marT="0" marB="0" marR="68575" marL="68575"/>
                </a:tc>
              </a:tr>
              <a:tr h="388950">
                <a:tc>
                  <a:txBody>
                    <a:bodyPr/>
                    <a:lstStyle/>
                    <a:p>
                      <a:pPr indent="0" lvl="0" marL="0" marR="0" rtl="0" algn="just">
                        <a:lnSpc>
                          <a:spcPct val="121428"/>
                        </a:lnSpc>
                        <a:spcBef>
                          <a:spcPts val="0"/>
                        </a:spcBef>
                        <a:spcAft>
                          <a:spcPts val="0"/>
                        </a:spcAft>
                        <a:buNone/>
                      </a:pPr>
                      <a:r>
                        <a:rPr lang="en-US" sz="1400" u="none" cap="none" strike="noStrike"/>
                        <a:t>3</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Không được nói xấu, chê bai bạn bè trong lớp</a:t>
                      </a:r>
                      <a:endParaRPr sz="1000" u="none" cap="none" strike="noStrike">
                        <a:latin typeface="Calibri"/>
                        <a:ea typeface="Calibri"/>
                        <a:cs typeface="Calibri"/>
                        <a:sym typeface="Calibri"/>
                      </a:endParaRPr>
                    </a:p>
                  </a:txBody>
                  <a:tcPr marT="0" marB="0" marR="68575" marL="68575"/>
                </a:tc>
              </a:tr>
              <a:tr h="388950">
                <a:tc>
                  <a:txBody>
                    <a:bodyPr/>
                    <a:lstStyle/>
                    <a:p>
                      <a:pPr indent="0" lvl="0" marL="0" marR="0" rtl="0" algn="just">
                        <a:lnSpc>
                          <a:spcPct val="121428"/>
                        </a:lnSpc>
                        <a:spcBef>
                          <a:spcPts val="0"/>
                        </a:spcBef>
                        <a:spcAft>
                          <a:spcPts val="0"/>
                        </a:spcAft>
                        <a:buNone/>
                      </a:pPr>
                      <a:r>
                        <a:rPr lang="en-US" sz="1400" u="none" cap="none" strike="noStrike"/>
                        <a:t>4</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Không được gây gỗ, đánh nhau bất cứ nơi nào</a:t>
                      </a:r>
                      <a:endParaRPr sz="1000" u="none" cap="none" strike="noStrike">
                        <a:latin typeface="Calibri"/>
                        <a:ea typeface="Calibri"/>
                        <a:cs typeface="Calibri"/>
                        <a:sym typeface="Calibri"/>
                      </a:endParaRPr>
                    </a:p>
                  </a:txBody>
                  <a:tcPr marT="0" marB="0" marR="68575" marL="68575"/>
                </a:tc>
              </a:tr>
              <a:tr h="420475">
                <a:tc>
                  <a:txBody>
                    <a:bodyPr/>
                    <a:lstStyle/>
                    <a:p>
                      <a:pPr indent="0" lvl="0" marL="0" marR="0" rtl="0" algn="just">
                        <a:lnSpc>
                          <a:spcPct val="121428"/>
                        </a:lnSpc>
                        <a:spcBef>
                          <a:spcPts val="0"/>
                        </a:spcBef>
                        <a:spcAft>
                          <a:spcPts val="0"/>
                        </a:spcAft>
                        <a:buNone/>
                      </a:pPr>
                      <a:r>
                        <a:rPr lang="en-US" sz="1400" u="none" cap="none" strike="noStrike"/>
                        <a:t>5</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Nếu mâu thuẫn không giải quyết được nhờ GVCN, tổng đội cùng giải quyết</a:t>
                      </a:r>
                      <a:endParaRPr sz="1000" u="none" cap="none" strike="noStrike">
                        <a:latin typeface="Calibri"/>
                        <a:ea typeface="Calibri"/>
                        <a:cs typeface="Calibri"/>
                        <a:sym typeface="Calibri"/>
                      </a:endParaRPr>
                    </a:p>
                  </a:txBody>
                  <a:tcPr marT="0" marB="0" marR="68575" marL="68575"/>
                </a:tc>
              </a:tr>
              <a:tr h="390025">
                <a:tc>
                  <a:txBody>
                    <a:bodyPr/>
                    <a:lstStyle/>
                    <a:p>
                      <a:pPr indent="0" lvl="0" marL="0" marR="0" rtl="0" algn="just">
                        <a:lnSpc>
                          <a:spcPct val="121428"/>
                        </a:lnSpc>
                        <a:spcBef>
                          <a:spcPts val="0"/>
                        </a:spcBef>
                        <a:spcAft>
                          <a:spcPts val="0"/>
                        </a:spcAft>
                        <a:buNone/>
                      </a:pPr>
                      <a:r>
                        <a:rPr lang="en-US" sz="1400" u="none" cap="none" strike="noStrike"/>
                        <a:t>6</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Không nói tục, chửi bậy xúc phạm bạn bè </a:t>
                      </a:r>
                      <a:endParaRPr sz="1000" u="none" cap="none" strike="noStrike">
                        <a:latin typeface="Calibri"/>
                        <a:ea typeface="Calibri"/>
                        <a:cs typeface="Calibri"/>
                        <a:sym typeface="Calibri"/>
                      </a:endParaRPr>
                    </a:p>
                  </a:txBody>
                  <a:tcPr marT="0" marB="0" marR="68575" marL="68575"/>
                </a:tc>
              </a:tr>
              <a:tr h="388950">
                <a:tc>
                  <a:txBody>
                    <a:bodyPr/>
                    <a:lstStyle/>
                    <a:p>
                      <a:pPr indent="0" lvl="0" marL="0" marR="0" rtl="0" algn="just">
                        <a:lnSpc>
                          <a:spcPct val="121428"/>
                        </a:lnSpc>
                        <a:spcBef>
                          <a:spcPts val="0"/>
                        </a:spcBef>
                        <a:spcAft>
                          <a:spcPts val="0"/>
                        </a:spcAft>
                        <a:buNone/>
                      </a:pPr>
                      <a:r>
                        <a:rPr lang="en-US" sz="1400" u="none" cap="none" strike="noStrike"/>
                        <a:t>7</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Đi học đúng giờ.</a:t>
                      </a:r>
                      <a:endParaRPr sz="1000" u="none" cap="none" strike="noStrike">
                        <a:latin typeface="Calibri"/>
                        <a:ea typeface="Calibri"/>
                        <a:cs typeface="Calibri"/>
                        <a:sym typeface="Calibri"/>
                      </a:endParaRPr>
                    </a:p>
                  </a:txBody>
                  <a:tcPr marT="0" marB="0" marR="68575" marL="68575"/>
                </a:tc>
              </a:tr>
              <a:tr h="389775">
                <a:tc>
                  <a:txBody>
                    <a:bodyPr/>
                    <a:lstStyle/>
                    <a:p>
                      <a:pPr indent="0" lvl="0" marL="0" marR="0" rtl="0" algn="just">
                        <a:lnSpc>
                          <a:spcPct val="121428"/>
                        </a:lnSpc>
                        <a:spcBef>
                          <a:spcPts val="0"/>
                        </a:spcBef>
                        <a:spcAft>
                          <a:spcPts val="0"/>
                        </a:spcAft>
                        <a:buNone/>
                      </a:pPr>
                      <a:r>
                        <a:rPr lang="en-US" sz="1400" u="none" cap="none" strike="noStrike"/>
                        <a:t>8</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Học bài, làm bài tập trước khi đến lớp</a:t>
                      </a:r>
                      <a:endParaRPr sz="1000" u="none" cap="none" strike="noStrike">
                        <a:latin typeface="Calibri"/>
                        <a:ea typeface="Calibri"/>
                        <a:cs typeface="Calibri"/>
                        <a:sym typeface="Calibri"/>
                      </a:endParaRPr>
                    </a:p>
                  </a:txBody>
                  <a:tcPr marT="0" marB="0" marR="68575" marL="68575"/>
                </a:tc>
              </a:tr>
              <a:tr h="795200">
                <a:tc>
                  <a:txBody>
                    <a:bodyPr/>
                    <a:lstStyle/>
                    <a:p>
                      <a:pPr indent="0" lvl="0" marL="0" marR="0" rtl="0" algn="just">
                        <a:lnSpc>
                          <a:spcPct val="121428"/>
                        </a:lnSpc>
                        <a:spcBef>
                          <a:spcPts val="0"/>
                        </a:spcBef>
                        <a:spcAft>
                          <a:spcPts val="0"/>
                        </a:spcAft>
                        <a:buNone/>
                      </a:pPr>
                      <a:r>
                        <a:rPr lang="en-US" sz="1400" u="none" cap="none" strike="noStrike"/>
                        <a:t>9</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Thực hiện nghiêm túc nội quy : đồng phục, xa vin, không tô son, không đánh móng tay chân, không mặc quần mài rách đến lớp</a:t>
                      </a:r>
                      <a:endParaRPr sz="1000" u="none" cap="none" strike="noStrike">
                        <a:latin typeface="Calibri"/>
                        <a:ea typeface="Calibri"/>
                        <a:cs typeface="Calibri"/>
                        <a:sym typeface="Calibri"/>
                      </a:endParaRPr>
                    </a:p>
                  </a:txBody>
                  <a:tcPr marT="0" marB="0" marR="68575" marL="68575"/>
                </a:tc>
              </a:tr>
              <a:tr h="487475">
                <a:tc>
                  <a:txBody>
                    <a:bodyPr/>
                    <a:lstStyle/>
                    <a:p>
                      <a:pPr indent="0" lvl="0" marL="0" marR="0" rtl="0" algn="just">
                        <a:lnSpc>
                          <a:spcPct val="121428"/>
                        </a:lnSpc>
                        <a:spcBef>
                          <a:spcPts val="0"/>
                        </a:spcBef>
                        <a:spcAft>
                          <a:spcPts val="0"/>
                        </a:spcAft>
                        <a:buNone/>
                      </a:pPr>
                      <a:r>
                        <a:rPr lang="en-US" sz="1400" u="none" cap="none" strike="noStrike"/>
                        <a:t>10</a:t>
                      </a:r>
                      <a:endParaRPr sz="1000" u="none" cap="none" strike="noStrike">
                        <a:latin typeface="Calibri"/>
                        <a:ea typeface="Calibri"/>
                        <a:cs typeface="Calibri"/>
                        <a:sym typeface="Calibri"/>
                      </a:endParaRPr>
                    </a:p>
                  </a:txBody>
                  <a:tcPr marT="0" marB="0" marR="68575" marL="68575"/>
                </a:tc>
                <a:tc>
                  <a:txBody>
                    <a:bodyPr/>
                    <a:lstStyle/>
                    <a:p>
                      <a:pPr indent="0" lvl="0" marL="0" marR="0" rtl="0" algn="just">
                        <a:lnSpc>
                          <a:spcPct val="121428"/>
                        </a:lnSpc>
                        <a:spcBef>
                          <a:spcPts val="0"/>
                        </a:spcBef>
                        <a:spcAft>
                          <a:spcPts val="0"/>
                        </a:spcAft>
                        <a:buNone/>
                      </a:pPr>
                      <a:r>
                        <a:rPr lang="en-US" sz="1400" u="none" cap="none" strike="noStrike"/>
                        <a:t>Không được đi xe máy,xe điện  đến trường, không được gửi xe ngoài trường....</a:t>
                      </a:r>
                      <a:endParaRPr sz="1000" u="none" cap="none" strike="noStrike">
                        <a:latin typeface="Calibri"/>
                        <a:ea typeface="Calibri"/>
                        <a:cs typeface="Calibri"/>
                        <a:sym typeface="Calibri"/>
                      </a:endParaRPr>
                    </a:p>
                  </a:txBody>
                  <a:tcPr marT="0" marB="0" marR="68575" marL="68575"/>
                </a:tc>
              </a:tr>
            </a:tbl>
          </a:graphicData>
        </a:graphic>
      </p:graphicFrame>
      <p:graphicFrame>
        <p:nvGraphicFramePr>
          <p:cNvPr id="243" name="Google Shape;243;p10"/>
          <p:cNvGraphicFramePr/>
          <p:nvPr/>
        </p:nvGraphicFramePr>
        <p:xfrm>
          <a:off x="6507332" y="1422552"/>
          <a:ext cx="3000000" cy="3000000"/>
        </p:xfrm>
        <a:graphic>
          <a:graphicData uri="http://schemas.openxmlformats.org/drawingml/2006/table">
            <a:tbl>
              <a:tblPr bandRow="1" firstCol="1" firstRow="1">
                <a:noFill/>
                <a:tableStyleId>{A8D71C9F-15D7-417E-A85A-DB1FFC098698}</a:tableStyleId>
              </a:tblPr>
              <a:tblGrid>
                <a:gridCol w="3541425"/>
                <a:gridCol w="1582900"/>
              </a:tblGrid>
              <a:tr h="400375">
                <a:tc>
                  <a:txBody>
                    <a:bodyPr/>
                    <a:lstStyle/>
                    <a:p>
                      <a:pPr indent="0" lvl="0" marL="0" marR="0" rtl="0" algn="ctr">
                        <a:lnSpc>
                          <a:spcPct val="141666"/>
                        </a:lnSpc>
                        <a:spcBef>
                          <a:spcPts val="0"/>
                        </a:spcBef>
                        <a:spcAft>
                          <a:spcPts val="0"/>
                        </a:spcAft>
                        <a:buNone/>
                      </a:pPr>
                      <a:r>
                        <a:rPr lang="en-US" sz="1200" u="none" cap="none" strike="noStrike"/>
                        <a:t>Nội dung</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ctr">
                        <a:lnSpc>
                          <a:spcPct val="141666"/>
                        </a:lnSpc>
                        <a:spcBef>
                          <a:spcPts val="0"/>
                        </a:spcBef>
                        <a:spcAft>
                          <a:spcPts val="0"/>
                        </a:spcAft>
                        <a:buNone/>
                      </a:pPr>
                      <a:r>
                        <a:rPr lang="en-US" sz="1200" u="none" cap="none" strike="noStrike"/>
                        <a:t>Điểm thưởng(+)</a:t>
                      </a:r>
                      <a:endParaRPr sz="1000" u="none" cap="none" strike="noStrike"/>
                    </a:p>
                    <a:p>
                      <a:pPr indent="0" lvl="0" marL="0" marR="0" rtl="0" algn="ctr">
                        <a:lnSpc>
                          <a:spcPct val="141666"/>
                        </a:lnSpc>
                        <a:spcBef>
                          <a:spcPts val="0"/>
                        </a:spcBef>
                        <a:spcAft>
                          <a:spcPts val="0"/>
                        </a:spcAft>
                        <a:buNone/>
                      </a:pPr>
                      <a:r>
                        <a:rPr lang="en-US" sz="1200" u="none" cap="none" strike="noStrike"/>
                        <a:t>, điểm phạt (-)</a:t>
                      </a:r>
                      <a:endParaRPr sz="1000" u="none" cap="none" strike="noStrike">
                        <a:latin typeface="Times New Roman"/>
                        <a:ea typeface="Times New Roman"/>
                        <a:cs typeface="Times New Roman"/>
                        <a:sym typeface="Times New Roman"/>
                      </a:endParaRPr>
                    </a:p>
                  </a:txBody>
                  <a:tcPr marT="0" marB="0" marR="59775" marL="59775"/>
                </a:tc>
              </a:tr>
              <a:tr h="192900">
                <a:tc>
                  <a:txBody>
                    <a:bodyPr/>
                    <a:lstStyle/>
                    <a:p>
                      <a:pPr indent="0" lvl="0" marL="0" marR="0" rtl="0" algn="just">
                        <a:lnSpc>
                          <a:spcPct val="141666"/>
                        </a:lnSpc>
                        <a:spcBef>
                          <a:spcPts val="0"/>
                        </a:spcBef>
                        <a:spcAft>
                          <a:spcPts val="0"/>
                        </a:spcAft>
                        <a:buNone/>
                      </a:pPr>
                      <a:r>
                        <a:rPr lang="en-US" sz="1200" u="none" cap="none" strike="noStrike"/>
                        <a:t>Điểm 10</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+ 20đ</a:t>
                      </a:r>
                      <a:endParaRPr sz="1000" u="none" cap="none" strike="noStrike">
                        <a:latin typeface="Times New Roman"/>
                        <a:ea typeface="Times New Roman"/>
                        <a:cs typeface="Times New Roman"/>
                        <a:sym typeface="Times New Roman"/>
                      </a:endParaRPr>
                    </a:p>
                  </a:txBody>
                  <a:tcPr marT="0" marB="0" marR="59775" marL="59775"/>
                </a:tc>
              </a:tr>
              <a:tr h="192900">
                <a:tc>
                  <a:txBody>
                    <a:bodyPr/>
                    <a:lstStyle/>
                    <a:p>
                      <a:pPr indent="0" lvl="0" marL="0" marR="0" rtl="0" algn="just">
                        <a:lnSpc>
                          <a:spcPct val="141666"/>
                        </a:lnSpc>
                        <a:spcBef>
                          <a:spcPts val="0"/>
                        </a:spcBef>
                        <a:spcAft>
                          <a:spcPts val="0"/>
                        </a:spcAft>
                        <a:buNone/>
                      </a:pPr>
                      <a:r>
                        <a:rPr lang="en-US" sz="1200" u="none" cap="none" strike="noStrike"/>
                        <a:t>Điểm 8,9</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+ 15đ</a:t>
                      </a:r>
                      <a:endParaRPr sz="1000" u="none" cap="none" strike="noStrike">
                        <a:latin typeface="Times New Roman"/>
                        <a:ea typeface="Times New Roman"/>
                        <a:cs typeface="Times New Roman"/>
                        <a:sym typeface="Times New Roman"/>
                      </a:endParaRPr>
                    </a:p>
                  </a:txBody>
                  <a:tcPr marT="0" marB="0" marR="59775" marL="59775"/>
                </a:tc>
              </a:tr>
              <a:tr h="193025">
                <a:tc>
                  <a:txBody>
                    <a:bodyPr/>
                    <a:lstStyle/>
                    <a:p>
                      <a:pPr indent="0" lvl="0" marL="0" marR="0" rtl="0" algn="just">
                        <a:lnSpc>
                          <a:spcPct val="141666"/>
                        </a:lnSpc>
                        <a:spcBef>
                          <a:spcPts val="0"/>
                        </a:spcBef>
                        <a:spcAft>
                          <a:spcPts val="0"/>
                        </a:spcAft>
                        <a:buNone/>
                      </a:pPr>
                      <a:r>
                        <a:rPr lang="en-US" sz="1200" u="none" cap="none" strike="noStrike"/>
                        <a:t>Phát biểu</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+ 5đ/ 1 lần</a:t>
                      </a:r>
                      <a:endParaRPr sz="1000" u="none" cap="none" strike="noStrike">
                        <a:latin typeface="Times New Roman"/>
                        <a:ea typeface="Times New Roman"/>
                        <a:cs typeface="Times New Roman"/>
                        <a:sym typeface="Times New Roman"/>
                      </a:endParaRPr>
                    </a:p>
                  </a:txBody>
                  <a:tcPr marT="0" marB="0" marR="59775" marL="59775"/>
                </a:tc>
              </a:tr>
              <a:tr h="397025">
                <a:tc>
                  <a:txBody>
                    <a:bodyPr/>
                    <a:lstStyle/>
                    <a:p>
                      <a:pPr indent="0" lvl="0" marL="0" marR="0" rtl="0" algn="just">
                        <a:lnSpc>
                          <a:spcPct val="141666"/>
                        </a:lnSpc>
                        <a:spcBef>
                          <a:spcPts val="0"/>
                        </a:spcBef>
                        <a:spcAft>
                          <a:spcPts val="0"/>
                        </a:spcAft>
                        <a:buNone/>
                      </a:pPr>
                      <a:r>
                        <a:rPr lang="en-US" sz="1200" u="none" cap="none" strike="noStrike"/>
                        <a:t>Tham gia văn nghệ, thể dục thể thao </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+ 20đ trong tháng tham gia</a:t>
                      </a:r>
                      <a:endParaRPr sz="1000" u="none" cap="none" strike="noStrike">
                        <a:latin typeface="Times New Roman"/>
                        <a:ea typeface="Times New Roman"/>
                        <a:cs typeface="Times New Roman"/>
                        <a:sym typeface="Times New Roman"/>
                      </a:endParaRPr>
                    </a:p>
                  </a:txBody>
                  <a:tcPr marT="0" marB="0" marR="59775" marL="59775"/>
                </a:tc>
              </a:tr>
              <a:tr h="193025">
                <a:tc>
                  <a:txBody>
                    <a:bodyPr/>
                    <a:lstStyle/>
                    <a:p>
                      <a:pPr indent="0" lvl="0" marL="0" marR="0" rtl="0" algn="just">
                        <a:lnSpc>
                          <a:spcPct val="141666"/>
                        </a:lnSpc>
                        <a:spcBef>
                          <a:spcPts val="0"/>
                        </a:spcBef>
                        <a:spcAft>
                          <a:spcPts val="0"/>
                        </a:spcAft>
                        <a:buNone/>
                      </a:pPr>
                      <a:r>
                        <a:rPr lang="en-US" sz="1200" u="none" cap="none" strike="noStrike"/>
                        <a:t>Nói chuyện riêng bị giáo viên ghi sổ đầu bài</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-10đ/ lần</a:t>
                      </a:r>
                      <a:endParaRPr sz="1000" u="none" cap="none" strike="noStrike">
                        <a:latin typeface="Times New Roman"/>
                        <a:ea typeface="Times New Roman"/>
                        <a:cs typeface="Times New Roman"/>
                        <a:sym typeface="Times New Roman"/>
                      </a:endParaRPr>
                    </a:p>
                  </a:txBody>
                  <a:tcPr marT="0" marB="0" marR="59775" marL="59775"/>
                </a:tc>
              </a:tr>
              <a:tr h="400375">
                <a:tc>
                  <a:txBody>
                    <a:bodyPr/>
                    <a:lstStyle/>
                    <a:p>
                      <a:pPr indent="0" lvl="0" marL="0" marR="0" rtl="0" algn="just">
                        <a:lnSpc>
                          <a:spcPct val="141666"/>
                        </a:lnSpc>
                        <a:spcBef>
                          <a:spcPts val="0"/>
                        </a:spcBef>
                        <a:spcAft>
                          <a:spcPts val="0"/>
                        </a:spcAft>
                        <a:buNone/>
                      </a:pPr>
                      <a:r>
                        <a:rPr lang="en-US" sz="1200" u="none" cap="none" strike="noStrike"/>
                        <a:t>Không sơ vin, không mặc đồng phục bị đội ghi sổ</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-20 đ/lần</a:t>
                      </a:r>
                      <a:endParaRPr sz="1000" u="none" cap="none" strike="noStrike">
                        <a:latin typeface="Times New Roman"/>
                        <a:ea typeface="Times New Roman"/>
                        <a:cs typeface="Times New Roman"/>
                        <a:sym typeface="Times New Roman"/>
                      </a:endParaRPr>
                    </a:p>
                  </a:txBody>
                  <a:tcPr marT="0" marB="0" marR="59775" marL="59775"/>
                </a:tc>
              </a:tr>
              <a:tr h="400375">
                <a:tc>
                  <a:txBody>
                    <a:bodyPr/>
                    <a:lstStyle/>
                    <a:p>
                      <a:pPr indent="0" lvl="0" marL="0" marR="0" rtl="0" algn="just">
                        <a:lnSpc>
                          <a:spcPct val="141666"/>
                        </a:lnSpc>
                        <a:spcBef>
                          <a:spcPts val="0"/>
                        </a:spcBef>
                        <a:spcAft>
                          <a:spcPts val="0"/>
                        </a:spcAft>
                        <a:buNone/>
                      </a:pPr>
                      <a:r>
                        <a:rPr lang="en-US" sz="1200" u="none" cap="none" strike="noStrike"/>
                        <a:t>Không có vở bài tập, vở ghi, không ghi bài bị giáo viên ghi sổ đầu bài</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-10đ/lần</a:t>
                      </a:r>
                      <a:endParaRPr sz="1000" u="none" cap="none" strike="noStrike"/>
                    </a:p>
                    <a:p>
                      <a:pPr indent="0" lvl="0" marL="0" marR="0" rtl="0" algn="just">
                        <a:lnSpc>
                          <a:spcPct val="141666"/>
                        </a:lnSpc>
                        <a:spcBef>
                          <a:spcPts val="0"/>
                        </a:spcBef>
                        <a:spcAft>
                          <a:spcPts val="0"/>
                        </a:spcAft>
                        <a:buNone/>
                      </a:pPr>
                      <a:r>
                        <a:rPr lang="en-US" sz="1200" u="none" cap="none" strike="noStrike"/>
                        <a:t> </a:t>
                      </a:r>
                      <a:endParaRPr sz="1000" u="none" cap="none" strike="noStrike">
                        <a:latin typeface="Times New Roman"/>
                        <a:ea typeface="Times New Roman"/>
                        <a:cs typeface="Times New Roman"/>
                        <a:sym typeface="Times New Roman"/>
                      </a:endParaRPr>
                    </a:p>
                  </a:txBody>
                  <a:tcPr marT="0" marB="0" marR="59775" marL="59775"/>
                </a:tc>
              </a:tr>
              <a:tr h="249325">
                <a:tc>
                  <a:txBody>
                    <a:bodyPr/>
                    <a:lstStyle/>
                    <a:p>
                      <a:pPr indent="0" lvl="0" marL="0" marR="0" rtl="0" algn="just">
                        <a:lnSpc>
                          <a:spcPct val="141666"/>
                        </a:lnSpc>
                        <a:spcBef>
                          <a:spcPts val="0"/>
                        </a:spcBef>
                        <a:spcAft>
                          <a:spcPts val="0"/>
                        </a:spcAft>
                        <a:buNone/>
                      </a:pPr>
                      <a:r>
                        <a:rPr lang="en-US" sz="1200" u="none" cap="none" strike="noStrike"/>
                        <a:t>Không học bài cũ điểm&lt; 5</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- 20đ/lần</a:t>
                      </a:r>
                      <a:endParaRPr sz="1000" u="none" cap="none" strike="noStrike">
                        <a:latin typeface="Times New Roman"/>
                        <a:ea typeface="Times New Roman"/>
                        <a:cs typeface="Times New Roman"/>
                        <a:sym typeface="Times New Roman"/>
                      </a:endParaRPr>
                    </a:p>
                  </a:txBody>
                  <a:tcPr marT="0" marB="0" marR="59775" marL="59775"/>
                </a:tc>
              </a:tr>
              <a:tr h="193025">
                <a:tc>
                  <a:txBody>
                    <a:bodyPr/>
                    <a:lstStyle/>
                    <a:p>
                      <a:pPr indent="0" lvl="0" marL="0" marR="0" rtl="0" algn="just">
                        <a:lnSpc>
                          <a:spcPct val="141666"/>
                        </a:lnSpc>
                        <a:spcBef>
                          <a:spcPts val="0"/>
                        </a:spcBef>
                        <a:spcAft>
                          <a:spcPts val="0"/>
                        </a:spcAft>
                        <a:buNone/>
                      </a:pPr>
                      <a:r>
                        <a:rPr lang="en-US" sz="1200" u="none" cap="none" strike="noStrike"/>
                        <a:t>Chậm học</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-10đ/lần</a:t>
                      </a:r>
                      <a:endParaRPr sz="1000" u="none" cap="none" strike="noStrike">
                        <a:latin typeface="Times New Roman"/>
                        <a:ea typeface="Times New Roman"/>
                        <a:cs typeface="Times New Roman"/>
                        <a:sym typeface="Times New Roman"/>
                      </a:endParaRPr>
                    </a:p>
                  </a:txBody>
                  <a:tcPr marT="0" marB="0" marR="59775" marL="59775"/>
                </a:tc>
              </a:tr>
              <a:tr h="193025">
                <a:tc>
                  <a:txBody>
                    <a:bodyPr/>
                    <a:lstStyle/>
                    <a:p>
                      <a:pPr indent="0" lvl="0" marL="0" marR="0" rtl="0" algn="just">
                        <a:lnSpc>
                          <a:spcPct val="141666"/>
                        </a:lnSpc>
                        <a:spcBef>
                          <a:spcPts val="0"/>
                        </a:spcBef>
                        <a:spcAft>
                          <a:spcPts val="0"/>
                        </a:spcAft>
                        <a:buNone/>
                      </a:pPr>
                      <a:r>
                        <a:rPr lang="en-US" sz="1200" u="none" cap="none" strike="noStrike"/>
                        <a:t>Bỏ giờ, vắng học không phép </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- 30 điểm/lần</a:t>
                      </a:r>
                      <a:endParaRPr sz="1000" u="none" cap="none" strike="noStrike">
                        <a:latin typeface="Times New Roman"/>
                        <a:ea typeface="Times New Roman"/>
                        <a:cs typeface="Times New Roman"/>
                        <a:sym typeface="Times New Roman"/>
                      </a:endParaRPr>
                    </a:p>
                  </a:txBody>
                  <a:tcPr marT="0" marB="0" marR="59775" marL="59775"/>
                </a:tc>
              </a:tr>
              <a:tr h="400375">
                <a:tc>
                  <a:txBody>
                    <a:bodyPr/>
                    <a:lstStyle/>
                    <a:p>
                      <a:pPr indent="0" lvl="0" marL="0" marR="0" rtl="0" algn="just">
                        <a:lnSpc>
                          <a:spcPct val="141666"/>
                        </a:lnSpc>
                        <a:spcBef>
                          <a:spcPts val="0"/>
                        </a:spcBef>
                        <a:spcAft>
                          <a:spcPts val="0"/>
                        </a:spcAft>
                        <a:buNone/>
                      </a:pPr>
                      <a:r>
                        <a:rPr lang="en-US" sz="1200" u="none" cap="none" strike="noStrike"/>
                        <a:t>Nói tục, chửi bậy (GVCN, tổ trưởng, lớp trưởng bắt được)</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- 10 điểm/lần</a:t>
                      </a:r>
                      <a:endParaRPr sz="1000" u="none" cap="none" strike="noStrike">
                        <a:latin typeface="Times New Roman"/>
                        <a:ea typeface="Times New Roman"/>
                        <a:cs typeface="Times New Roman"/>
                        <a:sym typeface="Times New Roman"/>
                      </a:endParaRPr>
                    </a:p>
                  </a:txBody>
                  <a:tcPr marT="0" marB="0" marR="59775" marL="59775"/>
                </a:tc>
              </a:tr>
              <a:tr h="193025">
                <a:tc>
                  <a:txBody>
                    <a:bodyPr/>
                    <a:lstStyle/>
                    <a:p>
                      <a:pPr indent="0" lvl="0" marL="0" marR="0" rtl="0" algn="just">
                        <a:lnSpc>
                          <a:spcPct val="141666"/>
                        </a:lnSpc>
                        <a:spcBef>
                          <a:spcPts val="0"/>
                        </a:spcBef>
                        <a:spcAft>
                          <a:spcPts val="0"/>
                        </a:spcAft>
                        <a:buNone/>
                      </a:pPr>
                      <a:r>
                        <a:rPr lang="en-US" sz="1200" u="none" cap="none" strike="noStrike"/>
                        <a:t>Gây gỗ đánh nhau </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0 điểm </a:t>
                      </a:r>
                      <a:endParaRPr sz="1000" u="none" cap="none" strike="noStrike">
                        <a:latin typeface="Times New Roman"/>
                        <a:ea typeface="Times New Roman"/>
                        <a:cs typeface="Times New Roman"/>
                        <a:sym typeface="Times New Roman"/>
                      </a:endParaRPr>
                    </a:p>
                  </a:txBody>
                  <a:tcPr marT="0" marB="0" marR="59775" marL="59775"/>
                </a:tc>
              </a:tr>
              <a:tr h="1437925">
                <a:tc>
                  <a:txBody>
                    <a:bodyPr/>
                    <a:lstStyle/>
                    <a:p>
                      <a:pPr indent="0" lvl="0" marL="0" marR="0" rtl="0" algn="ctr">
                        <a:lnSpc>
                          <a:spcPct val="141666"/>
                        </a:lnSpc>
                        <a:spcBef>
                          <a:spcPts val="0"/>
                        </a:spcBef>
                        <a:spcAft>
                          <a:spcPts val="0"/>
                        </a:spcAft>
                        <a:buNone/>
                      </a:pPr>
                      <a:r>
                        <a:rPr lang="en-US" sz="1200" u="none" cap="none" strike="noStrike"/>
                        <a:t>Xếp loại</a:t>
                      </a:r>
                      <a:endParaRPr sz="1000" u="none" cap="none" strike="noStrike"/>
                    </a:p>
                    <a:p>
                      <a:pPr indent="0" lvl="0" marL="0" marR="0" rtl="0" algn="ctr">
                        <a:lnSpc>
                          <a:spcPct val="141666"/>
                        </a:lnSpc>
                        <a:spcBef>
                          <a:spcPts val="0"/>
                        </a:spcBef>
                        <a:spcAft>
                          <a:spcPts val="0"/>
                        </a:spcAft>
                        <a:buNone/>
                      </a:pPr>
                      <a:r>
                        <a:rPr lang="en-US" sz="1200" u="none" cap="none" strike="noStrike"/>
                        <a:t>( Mỗi học sinh trong tuần có sẵn 60 điểm )</a:t>
                      </a:r>
                      <a:endParaRPr sz="1000" u="none" cap="none" strike="noStrike">
                        <a:latin typeface="Times New Roman"/>
                        <a:ea typeface="Times New Roman"/>
                        <a:cs typeface="Times New Roman"/>
                        <a:sym typeface="Times New Roman"/>
                      </a:endParaRPr>
                    </a:p>
                  </a:txBody>
                  <a:tcPr marT="0" marB="0" marR="59775" marL="59775"/>
                </a:tc>
                <a:tc>
                  <a:txBody>
                    <a:bodyPr/>
                    <a:lstStyle/>
                    <a:p>
                      <a:pPr indent="0" lvl="0" marL="0" marR="0" rtl="0" algn="just">
                        <a:lnSpc>
                          <a:spcPct val="141666"/>
                        </a:lnSpc>
                        <a:spcBef>
                          <a:spcPts val="0"/>
                        </a:spcBef>
                        <a:spcAft>
                          <a:spcPts val="0"/>
                        </a:spcAft>
                        <a:buNone/>
                      </a:pPr>
                      <a:r>
                        <a:rPr lang="en-US" sz="1200" u="none" cap="none" strike="noStrike"/>
                        <a:t>trên  60 điểm loại tốt</a:t>
                      </a:r>
                      <a:endParaRPr sz="1000" u="none" cap="none" strike="noStrike"/>
                    </a:p>
                    <a:p>
                      <a:pPr indent="0" lvl="0" marL="0" marR="0" rtl="0" algn="just">
                        <a:lnSpc>
                          <a:spcPct val="141666"/>
                        </a:lnSpc>
                        <a:spcBef>
                          <a:spcPts val="0"/>
                        </a:spcBef>
                        <a:spcAft>
                          <a:spcPts val="0"/>
                        </a:spcAft>
                        <a:buNone/>
                      </a:pPr>
                      <a:r>
                        <a:rPr lang="en-US" sz="1200" u="none" cap="none" strike="noStrike"/>
                        <a:t>45- 59 điểm: Loại khá</a:t>
                      </a:r>
                      <a:endParaRPr sz="1000" u="none" cap="none" strike="noStrike"/>
                    </a:p>
                    <a:p>
                      <a:pPr indent="0" lvl="0" marL="0" marR="0" rtl="0" algn="just">
                        <a:lnSpc>
                          <a:spcPct val="141666"/>
                        </a:lnSpc>
                        <a:spcBef>
                          <a:spcPts val="0"/>
                        </a:spcBef>
                        <a:spcAft>
                          <a:spcPts val="0"/>
                        </a:spcAft>
                        <a:buNone/>
                      </a:pPr>
                      <a:r>
                        <a:rPr lang="en-US" sz="1200" u="none" cap="none" strike="noStrike"/>
                        <a:t>35- 44 điểm: Loại T. bình</a:t>
                      </a:r>
                      <a:endParaRPr sz="1000" u="none" cap="none" strike="noStrike"/>
                    </a:p>
                    <a:p>
                      <a:pPr indent="0" lvl="0" marL="0" marR="0" rtl="0" algn="just">
                        <a:lnSpc>
                          <a:spcPct val="141666"/>
                        </a:lnSpc>
                        <a:spcBef>
                          <a:spcPts val="0"/>
                        </a:spcBef>
                        <a:spcAft>
                          <a:spcPts val="0"/>
                        </a:spcAft>
                        <a:buNone/>
                      </a:pPr>
                      <a:r>
                        <a:rPr lang="en-US" sz="1200" u="none" cap="none" strike="noStrike"/>
                        <a:t>Dưới 34 điểm: Loại Yếu</a:t>
                      </a:r>
                      <a:endParaRPr sz="1000" u="none" cap="none" strike="noStrike">
                        <a:latin typeface="Times New Roman"/>
                        <a:ea typeface="Times New Roman"/>
                        <a:cs typeface="Times New Roman"/>
                        <a:sym typeface="Times New Roman"/>
                      </a:endParaRPr>
                    </a:p>
                  </a:txBody>
                  <a:tcPr marT="0" marB="0" marR="59775" marL="5977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11"/>
          <p:cNvGrpSpPr/>
          <p:nvPr/>
        </p:nvGrpSpPr>
        <p:grpSpPr>
          <a:xfrm>
            <a:off x="560342" y="355885"/>
            <a:ext cx="10764571" cy="1121684"/>
            <a:chOff x="1756061" y="148394"/>
            <a:chExt cx="9895165" cy="1369780"/>
          </a:xfrm>
        </p:grpSpPr>
        <p:grpSp>
          <p:nvGrpSpPr>
            <p:cNvPr id="249" name="Google Shape;249;p11"/>
            <p:cNvGrpSpPr/>
            <p:nvPr/>
          </p:nvGrpSpPr>
          <p:grpSpPr>
            <a:xfrm>
              <a:off x="2440951" y="148394"/>
              <a:ext cx="9210275" cy="1369780"/>
              <a:chOff x="2445376" y="3575"/>
              <a:chExt cx="8348951" cy="1369780"/>
            </a:xfrm>
          </p:grpSpPr>
          <p:sp>
            <p:nvSpPr>
              <p:cNvPr id="250" name="Google Shape;250;p11"/>
              <p:cNvSpPr/>
              <p:nvPr/>
            </p:nvSpPr>
            <p:spPr>
              <a:xfrm rot="10800000">
                <a:off x="2445376" y="3575"/>
                <a:ext cx="8348951" cy="1369780"/>
              </a:xfrm>
              <a:prstGeom prst="homePlate">
                <a:avLst>
                  <a:gd fmla="val 50000"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txBox="1"/>
              <p:nvPr/>
            </p:nvSpPr>
            <p:spPr>
              <a:xfrm>
                <a:off x="2787821" y="3575"/>
                <a:ext cx="8006506" cy="1369780"/>
              </a:xfrm>
              <a:prstGeom prst="rect">
                <a:avLst/>
              </a:prstGeom>
              <a:noFill/>
              <a:ln>
                <a:noFill/>
              </a:ln>
            </p:spPr>
            <p:txBody>
              <a:bodyPr anchorCtr="0" anchor="ctr" bIns="125725" lIns="604025" spcFirstLastPara="1" rIns="234675" wrap="square" tIns="125725">
                <a:noAutofit/>
              </a:bodyPr>
              <a:lstStyle/>
              <a:p>
                <a:pPr indent="0" lvl="0" marL="0" marR="0" rtl="0" algn="just">
                  <a:lnSpc>
                    <a:spcPct val="90000"/>
                  </a:lnSpc>
                  <a:spcBef>
                    <a:spcPts val="0"/>
                  </a:spcBef>
                  <a:spcAft>
                    <a:spcPts val="0"/>
                  </a:spcAft>
                  <a:buNone/>
                </a:pPr>
                <a:r>
                  <a:rPr b="1" i="0" lang="en-US" sz="2400">
                    <a:solidFill>
                      <a:schemeClr val="lt1"/>
                    </a:solidFill>
                    <a:latin typeface="Arial"/>
                    <a:ea typeface="Arial"/>
                    <a:cs typeface="Arial"/>
                    <a:sym typeface="Arial"/>
                  </a:rPr>
                  <a:t>Thứ 2: Thường xuyên bám lớp, quan tâm theo dõi nắm bắt tình hình học sinh trong lớp, nhắc nhở, động viên kịp thời  thực hiện nội quy</a:t>
                </a:r>
                <a:endParaRPr b="1" sz="2400">
                  <a:solidFill>
                    <a:schemeClr val="lt1"/>
                  </a:solidFill>
                  <a:latin typeface="Arial"/>
                  <a:ea typeface="Arial"/>
                  <a:cs typeface="Arial"/>
                  <a:sym typeface="Arial"/>
                </a:endParaRPr>
              </a:p>
            </p:txBody>
          </p:sp>
        </p:grpSp>
        <p:sp>
          <p:nvSpPr>
            <p:cNvPr id="252" name="Google Shape;252;p11"/>
            <p:cNvSpPr/>
            <p:nvPr/>
          </p:nvSpPr>
          <p:spPr>
            <a:xfrm>
              <a:off x="1756061" y="148394"/>
              <a:ext cx="1369780" cy="1369780"/>
            </a:xfrm>
            <a:prstGeom prst="ellipse">
              <a:avLst/>
            </a:prstGeom>
            <a:blipFill rotWithShape="1">
              <a:blip r:embed="rId3">
                <a:alphaModFix/>
              </a:blip>
              <a:stretch>
                <a:fillRect b="0" l="0" r="0" t="0"/>
              </a:stretch>
            </a:blip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3" name="Google Shape;253;p11"/>
          <p:cNvPicPr preferRelativeResize="0"/>
          <p:nvPr/>
        </p:nvPicPr>
        <p:blipFill rotWithShape="1">
          <a:blip r:embed="rId4">
            <a:alphaModFix/>
          </a:blip>
          <a:srcRect b="0" l="0" r="0" t="0"/>
          <a:stretch/>
        </p:blipFill>
        <p:spPr>
          <a:xfrm rot="-5400000">
            <a:off x="6758599" y="1726920"/>
            <a:ext cx="4424246" cy="4517756"/>
          </a:xfrm>
          <a:prstGeom prst="rect">
            <a:avLst/>
          </a:prstGeom>
          <a:noFill/>
          <a:ln>
            <a:noFill/>
          </a:ln>
        </p:spPr>
      </p:pic>
      <p:sp>
        <p:nvSpPr>
          <p:cNvPr id="254" name="Google Shape;254;p11"/>
          <p:cNvSpPr txBox="1"/>
          <p:nvPr/>
        </p:nvSpPr>
        <p:spPr>
          <a:xfrm>
            <a:off x="643129" y="1457495"/>
            <a:ext cx="90695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Arial"/>
                <a:ea typeface="Arial"/>
                <a:cs typeface="Arial"/>
                <a:sym typeface="Arial"/>
              </a:rPr>
              <a:t>SỐ THEO DÕI CỦA CÁC TỔ TRƯỞNG, LỚP TRƯỞNG , ĐỘI</a:t>
            </a:r>
            <a:endParaRPr b="1" sz="1800">
              <a:solidFill>
                <a:srgbClr val="FF0000"/>
              </a:solidFill>
              <a:latin typeface="Arial"/>
              <a:ea typeface="Arial"/>
              <a:cs typeface="Arial"/>
              <a:sym typeface="Arial"/>
            </a:endParaRPr>
          </a:p>
        </p:txBody>
      </p:sp>
      <p:sp>
        <p:nvSpPr>
          <p:cNvPr id="255" name="Google Shape;255;p11"/>
          <p:cNvSpPr txBox="1"/>
          <p:nvPr/>
        </p:nvSpPr>
        <p:spPr>
          <a:xfrm>
            <a:off x="138496" y="6144768"/>
            <a:ext cx="86593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Nắm bắt tình hình HS qua GVBM, HS lớp khác, bảo vệ, đội</a:t>
            </a:r>
            <a:endParaRPr sz="1800">
              <a:solidFill>
                <a:srgbClr val="FF0000"/>
              </a:solidFill>
              <a:latin typeface="Arial"/>
              <a:ea typeface="Arial"/>
              <a:cs typeface="Arial"/>
              <a:sym typeface="Arial"/>
            </a:endParaRPr>
          </a:p>
        </p:txBody>
      </p:sp>
      <p:pic>
        <p:nvPicPr>
          <p:cNvPr id="256" name="Google Shape;256;p11"/>
          <p:cNvPicPr preferRelativeResize="0"/>
          <p:nvPr/>
        </p:nvPicPr>
        <p:blipFill rotWithShape="1">
          <a:blip r:embed="rId5">
            <a:alphaModFix/>
          </a:blip>
          <a:srcRect b="0" l="0" r="0" t="0"/>
          <a:stretch/>
        </p:blipFill>
        <p:spPr>
          <a:xfrm>
            <a:off x="785497" y="1737360"/>
            <a:ext cx="5783979" cy="43083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12"/>
          <p:cNvGrpSpPr/>
          <p:nvPr/>
        </p:nvGrpSpPr>
        <p:grpSpPr>
          <a:xfrm>
            <a:off x="1747131" y="188756"/>
            <a:ext cx="9895165" cy="1121684"/>
            <a:chOff x="1756061" y="148394"/>
            <a:chExt cx="9895165" cy="1369780"/>
          </a:xfrm>
        </p:grpSpPr>
        <p:grpSp>
          <p:nvGrpSpPr>
            <p:cNvPr id="262" name="Google Shape;262;p12"/>
            <p:cNvGrpSpPr/>
            <p:nvPr/>
          </p:nvGrpSpPr>
          <p:grpSpPr>
            <a:xfrm>
              <a:off x="2440951" y="148394"/>
              <a:ext cx="9210275" cy="1369780"/>
              <a:chOff x="2445376" y="3575"/>
              <a:chExt cx="8348951" cy="1369780"/>
            </a:xfrm>
          </p:grpSpPr>
          <p:sp>
            <p:nvSpPr>
              <p:cNvPr id="263" name="Google Shape;263;p12"/>
              <p:cNvSpPr/>
              <p:nvPr/>
            </p:nvSpPr>
            <p:spPr>
              <a:xfrm rot="10800000">
                <a:off x="2445376" y="3575"/>
                <a:ext cx="8348951" cy="1369780"/>
              </a:xfrm>
              <a:prstGeom prst="homePlate">
                <a:avLst>
                  <a:gd fmla="val 50000"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2"/>
              <p:cNvSpPr txBox="1"/>
              <p:nvPr/>
            </p:nvSpPr>
            <p:spPr>
              <a:xfrm>
                <a:off x="2787821" y="3575"/>
                <a:ext cx="8006506" cy="1369780"/>
              </a:xfrm>
              <a:prstGeom prst="rect">
                <a:avLst/>
              </a:prstGeom>
              <a:noFill/>
              <a:ln>
                <a:noFill/>
              </a:ln>
            </p:spPr>
            <p:txBody>
              <a:bodyPr anchorCtr="0" anchor="ctr" bIns="125725" lIns="604025" spcFirstLastPara="1" rIns="234675" wrap="square" tIns="125725">
                <a:noAutofit/>
              </a:bodyPr>
              <a:lstStyle/>
              <a:p>
                <a:pPr indent="0" lvl="0" marL="0" marR="0" rtl="0" algn="just">
                  <a:lnSpc>
                    <a:spcPct val="90000"/>
                  </a:lnSpc>
                  <a:spcBef>
                    <a:spcPts val="0"/>
                  </a:spcBef>
                  <a:spcAft>
                    <a:spcPts val="0"/>
                  </a:spcAft>
                  <a:buNone/>
                </a:pPr>
                <a:r>
                  <a:rPr b="1" i="0" lang="en-US" sz="3300">
                    <a:solidFill>
                      <a:schemeClr val="lt1"/>
                    </a:solidFill>
                    <a:latin typeface="Arial"/>
                    <a:ea typeface="Arial"/>
                    <a:cs typeface="Arial"/>
                    <a:sym typeface="Arial"/>
                  </a:rPr>
                  <a:t>Thứ </a:t>
                </a:r>
                <a:r>
                  <a:rPr b="1" lang="en-US" sz="3300">
                    <a:solidFill>
                      <a:schemeClr val="lt1"/>
                    </a:solidFill>
                    <a:latin typeface="Arial"/>
                    <a:ea typeface="Arial"/>
                    <a:cs typeface="Arial"/>
                    <a:sym typeface="Arial"/>
                  </a:rPr>
                  <a:t>3</a:t>
                </a:r>
                <a:r>
                  <a:rPr b="1" i="0" lang="en-US" sz="3300">
                    <a:solidFill>
                      <a:schemeClr val="lt1"/>
                    </a:solidFill>
                    <a:latin typeface="Arial"/>
                    <a:ea typeface="Arial"/>
                    <a:cs typeface="Arial"/>
                    <a:sym typeface="Arial"/>
                  </a:rPr>
                  <a:t> : Quan tâm HS gặp khó khăn về tâm lí</a:t>
                </a:r>
                <a:endParaRPr/>
              </a:p>
            </p:txBody>
          </p:sp>
        </p:grpSp>
        <p:sp>
          <p:nvSpPr>
            <p:cNvPr id="265" name="Google Shape;265;p12"/>
            <p:cNvSpPr/>
            <p:nvPr/>
          </p:nvSpPr>
          <p:spPr>
            <a:xfrm>
              <a:off x="1756061" y="148394"/>
              <a:ext cx="1369780" cy="1369780"/>
            </a:xfrm>
            <a:prstGeom prst="ellipse">
              <a:avLst/>
            </a:prstGeom>
            <a:blipFill rotWithShape="1">
              <a:blip r:embed="rId3">
                <a:alphaModFix/>
              </a:blip>
              <a:stretch>
                <a:fillRect b="0" l="0" r="0" t="0"/>
              </a:stretch>
            </a:blip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12"/>
          <p:cNvSpPr/>
          <p:nvPr/>
        </p:nvSpPr>
        <p:spPr>
          <a:xfrm>
            <a:off x="676656" y="1389458"/>
            <a:ext cx="10965640" cy="804672"/>
          </a:xfrm>
          <a:prstGeom prst="roundRect">
            <a:avLst>
              <a:gd fmla="val 16667" name="adj"/>
            </a:avLst>
          </a:prstGeom>
          <a:solidFill>
            <a:schemeClr val="lt1"/>
          </a:solidFill>
          <a:ln cap="rnd" cmpd="sng" w="15875">
            <a:solidFill>
              <a:srgbClr val="E778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lang="en-US" sz="2800">
                <a:solidFill>
                  <a:schemeClr val="dk1"/>
                </a:solidFill>
                <a:latin typeface="Times New Roman"/>
                <a:ea typeface="Times New Roman"/>
                <a:cs typeface="Times New Roman"/>
                <a:sym typeface="Times New Roman"/>
              </a:rPr>
              <a:t> Gặp gỡ, tâm sự, tìm hiểu nguyên nhân, kiên trì lắng nghe, nắm bắt nguyện vọng,  tư vấn tâm lí cho học sinh</a:t>
            </a:r>
            <a:endParaRPr b="1" sz="2800">
              <a:solidFill>
                <a:schemeClr val="dk1"/>
              </a:solidFill>
              <a:latin typeface="Times New Roman"/>
              <a:ea typeface="Times New Roman"/>
              <a:cs typeface="Times New Roman"/>
              <a:sym typeface="Times New Roman"/>
            </a:endParaRPr>
          </a:p>
        </p:txBody>
      </p:sp>
      <p:pic>
        <p:nvPicPr>
          <p:cNvPr id="267" name="Google Shape;267;p12"/>
          <p:cNvPicPr preferRelativeResize="0"/>
          <p:nvPr/>
        </p:nvPicPr>
        <p:blipFill rotWithShape="1">
          <a:blip r:embed="rId4">
            <a:alphaModFix/>
          </a:blip>
          <a:srcRect b="0" l="0" r="0" t="0"/>
          <a:stretch/>
        </p:blipFill>
        <p:spPr>
          <a:xfrm>
            <a:off x="8296501" y="2304635"/>
            <a:ext cx="3058362" cy="4197478"/>
          </a:xfrm>
          <a:prstGeom prst="rect">
            <a:avLst/>
          </a:prstGeom>
          <a:noFill/>
          <a:ln>
            <a:noFill/>
          </a:ln>
        </p:spPr>
      </p:pic>
      <p:pic>
        <p:nvPicPr>
          <p:cNvPr id="268" name="Google Shape;268;p12"/>
          <p:cNvPicPr preferRelativeResize="0"/>
          <p:nvPr/>
        </p:nvPicPr>
        <p:blipFill rotWithShape="1">
          <a:blip r:embed="rId5">
            <a:alphaModFix/>
          </a:blip>
          <a:srcRect b="0" l="0" r="0" t="0"/>
          <a:stretch/>
        </p:blipFill>
        <p:spPr>
          <a:xfrm flipH="1">
            <a:off x="265176" y="2345955"/>
            <a:ext cx="4512297" cy="4249865"/>
          </a:xfrm>
          <a:prstGeom prst="rect">
            <a:avLst/>
          </a:prstGeom>
          <a:noFill/>
          <a:ln>
            <a:noFill/>
          </a:ln>
        </p:spPr>
      </p:pic>
      <p:pic>
        <p:nvPicPr>
          <p:cNvPr id="269" name="Google Shape;269;p12"/>
          <p:cNvPicPr preferRelativeResize="0"/>
          <p:nvPr/>
        </p:nvPicPr>
        <p:blipFill rotWithShape="1">
          <a:blip r:embed="rId6">
            <a:alphaModFix/>
          </a:blip>
          <a:srcRect b="0" l="0" r="0" t="0"/>
          <a:stretch/>
        </p:blipFill>
        <p:spPr>
          <a:xfrm>
            <a:off x="4856106" y="2345955"/>
            <a:ext cx="3384034" cy="4249865"/>
          </a:xfrm>
          <a:prstGeom prst="rect">
            <a:avLst/>
          </a:prstGeom>
          <a:noFill/>
          <a:ln>
            <a:noFill/>
          </a:ln>
        </p:spPr>
      </p:pic>
      <p:sp>
        <p:nvSpPr>
          <p:cNvPr id="270" name="Google Shape;270;p12"/>
          <p:cNvSpPr txBox="1"/>
          <p:nvPr/>
        </p:nvSpPr>
        <p:spPr>
          <a:xfrm>
            <a:off x="4912467" y="2690754"/>
            <a:ext cx="39719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Gặp riêng HS tâm sự</a:t>
            </a:r>
            <a:endParaRPr/>
          </a:p>
        </p:txBody>
      </p:sp>
      <p:pic>
        <p:nvPicPr>
          <p:cNvPr id="271" name="Google Shape;271;p12"/>
          <p:cNvPicPr preferRelativeResize="0"/>
          <p:nvPr/>
        </p:nvPicPr>
        <p:blipFill rotWithShape="1">
          <a:blip r:embed="rId7">
            <a:alphaModFix/>
          </a:blip>
          <a:srcRect b="0" l="0" r="0" t="0"/>
          <a:stretch/>
        </p:blipFill>
        <p:spPr>
          <a:xfrm>
            <a:off x="391357" y="2306375"/>
            <a:ext cx="4138247" cy="4195737"/>
          </a:xfrm>
          <a:prstGeom prst="rect">
            <a:avLst/>
          </a:prstGeom>
          <a:noFill/>
          <a:ln>
            <a:noFill/>
          </a:ln>
        </p:spPr>
      </p:pic>
      <p:pic>
        <p:nvPicPr>
          <p:cNvPr id="272" name="Google Shape;272;p12"/>
          <p:cNvPicPr preferRelativeResize="0"/>
          <p:nvPr/>
        </p:nvPicPr>
        <p:blipFill rotWithShape="1">
          <a:blip r:embed="rId8">
            <a:alphaModFix/>
          </a:blip>
          <a:srcRect b="0" l="0" r="0" t="0"/>
          <a:stretch/>
        </p:blipFill>
        <p:spPr>
          <a:xfrm>
            <a:off x="4568921" y="2304635"/>
            <a:ext cx="3552272" cy="4291186"/>
          </a:xfrm>
          <a:prstGeom prst="rect">
            <a:avLst/>
          </a:prstGeom>
          <a:noFill/>
          <a:ln>
            <a:noFill/>
          </a:ln>
        </p:spPr>
      </p:pic>
      <p:pic>
        <p:nvPicPr>
          <p:cNvPr id="273" name="Google Shape;273;p12"/>
          <p:cNvPicPr preferRelativeResize="0"/>
          <p:nvPr/>
        </p:nvPicPr>
        <p:blipFill rotWithShape="1">
          <a:blip r:embed="rId9">
            <a:alphaModFix/>
          </a:blip>
          <a:srcRect b="0" l="0" r="0" t="0"/>
          <a:stretch/>
        </p:blipFill>
        <p:spPr>
          <a:xfrm>
            <a:off x="8177554" y="2304634"/>
            <a:ext cx="3233670" cy="41974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13"/>
          <p:cNvGrpSpPr/>
          <p:nvPr/>
        </p:nvGrpSpPr>
        <p:grpSpPr>
          <a:xfrm>
            <a:off x="1747131" y="152180"/>
            <a:ext cx="9895165" cy="1121684"/>
            <a:chOff x="1756061" y="148394"/>
            <a:chExt cx="9895165" cy="1369780"/>
          </a:xfrm>
        </p:grpSpPr>
        <p:grpSp>
          <p:nvGrpSpPr>
            <p:cNvPr id="279" name="Google Shape;279;p13"/>
            <p:cNvGrpSpPr/>
            <p:nvPr/>
          </p:nvGrpSpPr>
          <p:grpSpPr>
            <a:xfrm>
              <a:off x="2440951" y="148394"/>
              <a:ext cx="9210275" cy="1369780"/>
              <a:chOff x="2445376" y="3575"/>
              <a:chExt cx="8348951" cy="1369780"/>
            </a:xfrm>
          </p:grpSpPr>
          <p:sp>
            <p:nvSpPr>
              <p:cNvPr id="280" name="Google Shape;280;p13"/>
              <p:cNvSpPr/>
              <p:nvPr/>
            </p:nvSpPr>
            <p:spPr>
              <a:xfrm rot="10800000">
                <a:off x="2445376" y="3575"/>
                <a:ext cx="8348951" cy="1369780"/>
              </a:xfrm>
              <a:prstGeom prst="homePlate">
                <a:avLst>
                  <a:gd fmla="val 50000"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txBox="1"/>
              <p:nvPr/>
            </p:nvSpPr>
            <p:spPr>
              <a:xfrm>
                <a:off x="2787821" y="3575"/>
                <a:ext cx="8006506" cy="1369780"/>
              </a:xfrm>
              <a:prstGeom prst="rect">
                <a:avLst/>
              </a:prstGeom>
              <a:noFill/>
              <a:ln>
                <a:noFill/>
              </a:ln>
            </p:spPr>
            <p:txBody>
              <a:bodyPr anchorCtr="0" anchor="ctr" bIns="125725" lIns="604025" spcFirstLastPara="1" rIns="234675" wrap="square" tIns="125725">
                <a:noAutofit/>
              </a:bodyPr>
              <a:lstStyle/>
              <a:p>
                <a:pPr indent="0" lvl="0" marL="0" marR="0" rtl="0" algn="just">
                  <a:lnSpc>
                    <a:spcPct val="90000"/>
                  </a:lnSpc>
                  <a:spcBef>
                    <a:spcPts val="0"/>
                  </a:spcBef>
                  <a:spcAft>
                    <a:spcPts val="0"/>
                  </a:spcAft>
                  <a:buNone/>
                </a:pPr>
                <a:r>
                  <a:rPr b="1" i="0" lang="en-US" sz="3300">
                    <a:solidFill>
                      <a:schemeClr val="lt1"/>
                    </a:solidFill>
                    <a:latin typeface="Arial"/>
                    <a:ea typeface="Arial"/>
                    <a:cs typeface="Arial"/>
                    <a:sym typeface="Arial"/>
                  </a:rPr>
                  <a:t>Thứ </a:t>
                </a:r>
                <a:r>
                  <a:rPr b="1" lang="en-US" sz="3300">
                    <a:solidFill>
                      <a:schemeClr val="lt1"/>
                    </a:solidFill>
                    <a:latin typeface="Arial"/>
                    <a:ea typeface="Arial"/>
                    <a:cs typeface="Arial"/>
                    <a:sym typeface="Arial"/>
                  </a:rPr>
                  <a:t>3</a:t>
                </a:r>
                <a:r>
                  <a:rPr b="1" i="0" lang="en-US" sz="3300">
                    <a:solidFill>
                      <a:schemeClr val="lt1"/>
                    </a:solidFill>
                    <a:latin typeface="Arial"/>
                    <a:ea typeface="Arial"/>
                    <a:cs typeface="Arial"/>
                    <a:sym typeface="Arial"/>
                  </a:rPr>
                  <a:t> : Quan tâm HS gặp khó khăn về tâm lí  </a:t>
                </a:r>
                <a:endParaRPr/>
              </a:p>
            </p:txBody>
          </p:sp>
        </p:grpSp>
        <p:sp>
          <p:nvSpPr>
            <p:cNvPr id="282" name="Google Shape;282;p13"/>
            <p:cNvSpPr/>
            <p:nvPr/>
          </p:nvSpPr>
          <p:spPr>
            <a:xfrm>
              <a:off x="1756061" y="148394"/>
              <a:ext cx="1369780" cy="1369780"/>
            </a:xfrm>
            <a:prstGeom prst="ellipse">
              <a:avLst/>
            </a:prstGeom>
            <a:blipFill rotWithShape="1">
              <a:blip r:embed="rId3">
                <a:alphaModFix/>
              </a:blip>
              <a:stretch>
                <a:fillRect b="0" l="0" r="0" t="0"/>
              </a:stretch>
            </a:blip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 name="Google Shape;283;p13"/>
          <p:cNvSpPr/>
          <p:nvPr/>
        </p:nvSpPr>
        <p:spPr>
          <a:xfrm>
            <a:off x="413106" y="1781175"/>
            <a:ext cx="6263920"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Phân công chỗ ngồi bên lớp phó, lớp trưởng</a:t>
            </a:r>
            <a:endParaRPr sz="2300">
              <a:solidFill>
                <a:schemeClr val="dk1"/>
              </a:solidFill>
              <a:latin typeface="Arial"/>
              <a:ea typeface="Arial"/>
              <a:cs typeface="Arial"/>
              <a:sym typeface="Arial"/>
            </a:endParaRPr>
          </a:p>
        </p:txBody>
      </p:sp>
      <p:sp>
        <p:nvSpPr>
          <p:cNvPr id="284" name="Google Shape;284;p13"/>
          <p:cNvSpPr/>
          <p:nvPr/>
        </p:nvSpPr>
        <p:spPr>
          <a:xfrm>
            <a:off x="413105" y="2654717"/>
            <a:ext cx="10257943"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Giao nhiệm vụ cho phụ trách học tập giúp đỡ về học tập, nhóm bạn. </a:t>
            </a:r>
            <a:endParaRPr/>
          </a:p>
        </p:txBody>
      </p:sp>
      <p:sp>
        <p:nvSpPr>
          <p:cNvPr id="285" name="Google Shape;285;p13"/>
          <p:cNvSpPr/>
          <p:nvPr/>
        </p:nvSpPr>
        <p:spPr>
          <a:xfrm>
            <a:off x="413103" y="3516593"/>
            <a:ext cx="11512195"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Kết hợp với đội giao nhiệm vụ vào đội an ninh trường học: bắt những HS đi xe máy, xe điện đến trường.</a:t>
            </a:r>
            <a:endParaRPr sz="2300">
              <a:solidFill>
                <a:schemeClr val="dk1"/>
              </a:solidFill>
              <a:latin typeface="Arial"/>
              <a:ea typeface="Arial"/>
              <a:cs typeface="Arial"/>
              <a:sym typeface="Arial"/>
            </a:endParaRPr>
          </a:p>
        </p:txBody>
      </p:sp>
      <p:sp>
        <p:nvSpPr>
          <p:cNvPr id="286" name="Google Shape;286;p13"/>
          <p:cNvSpPr/>
          <p:nvPr/>
        </p:nvSpPr>
        <p:spPr>
          <a:xfrm>
            <a:off x="413104" y="5252011"/>
            <a:ext cx="11512195"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Động viên các em tham gia các hoạt động văn nghệ, thể thao</a:t>
            </a:r>
            <a:endParaRPr sz="2300">
              <a:solidFill>
                <a:schemeClr val="dk1"/>
              </a:solidFill>
              <a:latin typeface="Arial"/>
              <a:ea typeface="Arial"/>
              <a:cs typeface="Arial"/>
              <a:sym typeface="Arial"/>
            </a:endParaRPr>
          </a:p>
        </p:txBody>
      </p:sp>
      <p:sp>
        <p:nvSpPr>
          <p:cNvPr id="287" name="Google Shape;287;p13"/>
          <p:cNvSpPr/>
          <p:nvPr/>
        </p:nvSpPr>
        <p:spPr>
          <a:xfrm>
            <a:off x="413103" y="4391026"/>
            <a:ext cx="11512195"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Kết hợp phụ huynh HS để có biện pháp giáo dục kịp thời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4"/>
          <p:cNvSpPr txBox="1"/>
          <p:nvPr/>
        </p:nvSpPr>
        <p:spPr>
          <a:xfrm>
            <a:off x="2982898" y="6029325"/>
            <a:ext cx="798252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Century Gothic"/>
                <a:ea typeface="Century Gothic"/>
                <a:cs typeface="Century Gothic"/>
                <a:sym typeface="Century Gothic"/>
              </a:rPr>
              <a:t>VĂN NGHỆ </a:t>
            </a:r>
            <a:endParaRPr/>
          </a:p>
        </p:txBody>
      </p:sp>
      <p:pic>
        <p:nvPicPr>
          <p:cNvPr id="293" name="Google Shape;293;p14"/>
          <p:cNvPicPr preferRelativeResize="0"/>
          <p:nvPr/>
        </p:nvPicPr>
        <p:blipFill rotWithShape="1">
          <a:blip r:embed="rId3">
            <a:alphaModFix/>
          </a:blip>
          <a:srcRect b="0" l="0" r="0" t="0"/>
          <a:stretch/>
        </p:blipFill>
        <p:spPr>
          <a:xfrm>
            <a:off x="1226582" y="275680"/>
            <a:ext cx="9144000" cy="57536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pSp>
        <p:nvGrpSpPr>
          <p:cNvPr id="298" name="Google Shape;298;p15"/>
          <p:cNvGrpSpPr/>
          <p:nvPr/>
        </p:nvGrpSpPr>
        <p:grpSpPr>
          <a:xfrm>
            <a:off x="1747131" y="152180"/>
            <a:ext cx="9895165" cy="1121684"/>
            <a:chOff x="1756061" y="148394"/>
            <a:chExt cx="9895165" cy="1369780"/>
          </a:xfrm>
        </p:grpSpPr>
        <p:grpSp>
          <p:nvGrpSpPr>
            <p:cNvPr id="299" name="Google Shape;299;p15"/>
            <p:cNvGrpSpPr/>
            <p:nvPr/>
          </p:nvGrpSpPr>
          <p:grpSpPr>
            <a:xfrm>
              <a:off x="2440951" y="148394"/>
              <a:ext cx="9210275" cy="1369780"/>
              <a:chOff x="2445376" y="3575"/>
              <a:chExt cx="8348951" cy="1369780"/>
            </a:xfrm>
          </p:grpSpPr>
          <p:sp>
            <p:nvSpPr>
              <p:cNvPr id="300" name="Google Shape;300;p15"/>
              <p:cNvSpPr/>
              <p:nvPr/>
            </p:nvSpPr>
            <p:spPr>
              <a:xfrm rot="10800000">
                <a:off x="2445376" y="3575"/>
                <a:ext cx="8348951" cy="1369780"/>
              </a:xfrm>
              <a:prstGeom prst="homePlate">
                <a:avLst>
                  <a:gd fmla="val 50000"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txBox="1"/>
              <p:nvPr/>
            </p:nvSpPr>
            <p:spPr>
              <a:xfrm>
                <a:off x="2787821" y="3575"/>
                <a:ext cx="8006506" cy="1369780"/>
              </a:xfrm>
              <a:prstGeom prst="rect">
                <a:avLst/>
              </a:prstGeom>
              <a:noFill/>
              <a:ln>
                <a:noFill/>
              </a:ln>
            </p:spPr>
            <p:txBody>
              <a:bodyPr anchorCtr="0" anchor="ctr" bIns="125725" lIns="604025" spcFirstLastPara="1" rIns="234675" wrap="square" tIns="125725">
                <a:noAutofit/>
              </a:bodyPr>
              <a:lstStyle/>
              <a:p>
                <a:pPr indent="0" lvl="0" marL="0" marR="0" rtl="0" algn="just">
                  <a:lnSpc>
                    <a:spcPct val="90000"/>
                  </a:lnSpc>
                  <a:spcBef>
                    <a:spcPts val="0"/>
                  </a:spcBef>
                  <a:spcAft>
                    <a:spcPts val="0"/>
                  </a:spcAft>
                  <a:buNone/>
                </a:pPr>
                <a:r>
                  <a:rPr b="1" i="0" lang="en-US" sz="3300">
                    <a:solidFill>
                      <a:schemeClr val="lt1"/>
                    </a:solidFill>
                    <a:latin typeface="Arial"/>
                    <a:ea typeface="Arial"/>
                    <a:cs typeface="Arial"/>
                    <a:sym typeface="Arial"/>
                  </a:rPr>
                  <a:t>Thứ 4 : </a:t>
                </a:r>
                <a:r>
                  <a:rPr b="1" lang="en-US" sz="3300">
                    <a:solidFill>
                      <a:schemeClr val="lt1"/>
                    </a:solidFill>
                    <a:latin typeface="Arial"/>
                    <a:ea typeface="Arial"/>
                    <a:cs typeface="Arial"/>
                    <a:sym typeface="Arial"/>
                  </a:rPr>
                  <a:t>Đánh giá tổng kết vào cuối tuần vào tiết sinh hoạt hàng tuần</a:t>
                </a:r>
                <a:endParaRPr b="1" i="0" sz="3300">
                  <a:solidFill>
                    <a:schemeClr val="lt1"/>
                  </a:solidFill>
                  <a:latin typeface="Arial"/>
                  <a:ea typeface="Arial"/>
                  <a:cs typeface="Arial"/>
                  <a:sym typeface="Arial"/>
                </a:endParaRPr>
              </a:p>
            </p:txBody>
          </p:sp>
        </p:grpSp>
        <p:sp>
          <p:nvSpPr>
            <p:cNvPr id="302" name="Google Shape;302;p15"/>
            <p:cNvSpPr/>
            <p:nvPr/>
          </p:nvSpPr>
          <p:spPr>
            <a:xfrm>
              <a:off x="1756061" y="148394"/>
              <a:ext cx="1369780" cy="1369780"/>
            </a:xfrm>
            <a:prstGeom prst="ellipse">
              <a:avLst/>
            </a:prstGeom>
            <a:blipFill rotWithShape="1">
              <a:blip r:embed="rId3">
                <a:alphaModFix/>
              </a:blip>
              <a:stretch>
                <a:fillRect b="0" l="0" r="0" t="0"/>
              </a:stretch>
            </a:blip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 name="Google Shape;303;p15"/>
          <p:cNvSpPr/>
          <p:nvPr/>
        </p:nvSpPr>
        <p:spPr>
          <a:xfrm>
            <a:off x="413106" y="1781175"/>
            <a:ext cx="11419230"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Biểu dương, khen thưởng những tổ không có học sinh vi phạm theo thỏa thuận </a:t>
            </a:r>
            <a:endParaRPr/>
          </a:p>
          <a:p>
            <a:pPr indent="0" lvl="0" marL="0" marR="0" rtl="0" algn="l">
              <a:spcBef>
                <a:spcPts val="0"/>
              </a:spcBef>
              <a:spcAft>
                <a:spcPts val="0"/>
              </a:spcAft>
              <a:buNone/>
            </a:pPr>
            <a:r>
              <a:rPr lang="en-US" sz="2300">
                <a:solidFill>
                  <a:schemeClr val="dk1"/>
                </a:solidFill>
                <a:latin typeface="Arial"/>
                <a:ea typeface="Arial"/>
                <a:cs typeface="Arial"/>
                <a:sym typeface="Arial"/>
              </a:rPr>
              <a:t>( được miễn 1 tuần trực nhật), những học sinh có hạnh kiểm tốt </a:t>
            </a:r>
            <a:endParaRPr/>
          </a:p>
        </p:txBody>
      </p:sp>
      <p:sp>
        <p:nvSpPr>
          <p:cNvPr id="304" name="Google Shape;304;p15"/>
          <p:cNvSpPr/>
          <p:nvPr/>
        </p:nvSpPr>
        <p:spPr>
          <a:xfrm>
            <a:off x="413106" y="2631385"/>
            <a:ext cx="11419230"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Động viên những học sinh xếp hạnh kiểm trung bình và yếu trong tuần đó cố gắng vào tuần sau </a:t>
            </a:r>
            <a:endParaRPr/>
          </a:p>
        </p:txBody>
      </p:sp>
      <p:sp>
        <p:nvSpPr>
          <p:cNvPr id="305" name="Google Shape;305;p15"/>
          <p:cNvSpPr/>
          <p:nvPr/>
        </p:nvSpPr>
        <p:spPr>
          <a:xfrm>
            <a:off x="413106" y="3399663"/>
            <a:ext cx="11419230"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Kế hoạch tuần sau: Đề xuất hình thức thưởng- phạt cho tuần sau</a:t>
            </a:r>
            <a:endParaRPr sz="2300">
              <a:solidFill>
                <a:schemeClr val="dk1"/>
              </a:solidFill>
              <a:latin typeface="Arial"/>
              <a:ea typeface="Arial"/>
              <a:cs typeface="Arial"/>
              <a:sym typeface="Arial"/>
            </a:endParaRPr>
          </a:p>
        </p:txBody>
      </p:sp>
      <p:sp>
        <p:nvSpPr>
          <p:cNvPr id="306" name="Google Shape;306;p15"/>
          <p:cNvSpPr/>
          <p:nvPr/>
        </p:nvSpPr>
        <p:spPr>
          <a:xfrm>
            <a:off x="413106" y="4167941"/>
            <a:ext cx="11007750" cy="68580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Lồng ghép các chủ đề để giáo dục kĩ năng cho các em</a:t>
            </a:r>
            <a:endParaRPr sz="23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pSp>
        <p:nvGrpSpPr>
          <p:cNvPr id="311" name="Google Shape;311;p16"/>
          <p:cNvGrpSpPr/>
          <p:nvPr/>
        </p:nvGrpSpPr>
        <p:grpSpPr>
          <a:xfrm>
            <a:off x="3181362" y="106367"/>
            <a:ext cx="6669088" cy="866082"/>
            <a:chOff x="121499" y="1801323"/>
            <a:chExt cx="2925009" cy="1332382"/>
          </a:xfrm>
        </p:grpSpPr>
        <p:sp>
          <p:nvSpPr>
            <p:cNvPr id="312" name="Google Shape;312;p16"/>
            <p:cNvSpPr/>
            <p:nvPr/>
          </p:nvSpPr>
          <p:spPr>
            <a:xfrm>
              <a:off x="121499" y="1850636"/>
              <a:ext cx="2925009" cy="1233757"/>
            </a:xfrm>
            <a:prstGeom prst="roundRect">
              <a:avLst>
                <a:gd fmla="val 16667"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241953" y="1801323"/>
              <a:ext cx="2684101" cy="133238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lang="en-US" sz="3600">
                  <a:solidFill>
                    <a:schemeClr val="lt1"/>
                  </a:solidFill>
                  <a:latin typeface="Arial"/>
                  <a:ea typeface="Arial"/>
                  <a:cs typeface="Arial"/>
                  <a:sym typeface="Arial"/>
                </a:rPr>
                <a:t>Kết quả</a:t>
              </a:r>
              <a:endParaRPr sz="3600">
                <a:solidFill>
                  <a:schemeClr val="lt1"/>
                </a:solidFill>
                <a:latin typeface="Arial"/>
                <a:ea typeface="Arial"/>
                <a:cs typeface="Arial"/>
                <a:sym typeface="Arial"/>
              </a:endParaRPr>
            </a:p>
          </p:txBody>
        </p:sp>
      </p:grpSp>
      <p:sp>
        <p:nvSpPr>
          <p:cNvPr id="314" name="Google Shape;314;p16"/>
          <p:cNvSpPr/>
          <p:nvPr/>
        </p:nvSpPr>
        <p:spPr>
          <a:xfrm>
            <a:off x="1251306" y="1932365"/>
            <a:ext cx="10827913" cy="85441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HS hiểu được trách nhiệm của mình, biết lắng nghe, tôn trọng người khác, chia sẻ, bày tỏ những tâm tư nguyện vọng với giáo viên, biết sai và sửa sai</a:t>
            </a:r>
            <a:endParaRPr/>
          </a:p>
        </p:txBody>
      </p:sp>
      <p:sp>
        <p:nvSpPr>
          <p:cNvPr id="315" name="Google Shape;315;p16"/>
          <p:cNvSpPr/>
          <p:nvPr/>
        </p:nvSpPr>
        <p:spPr>
          <a:xfrm>
            <a:off x="1251310" y="1053452"/>
            <a:ext cx="10827913" cy="693052"/>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Giáo viên đã hiểu về HS nhiều hơn từ đó có các biện pháp giúp các em vượt qua những khó khăn để học tập tốt hơn</a:t>
            </a:r>
            <a:endParaRPr sz="2300">
              <a:solidFill>
                <a:schemeClr val="dk1"/>
              </a:solidFill>
              <a:latin typeface="Arial"/>
              <a:ea typeface="Arial"/>
              <a:cs typeface="Arial"/>
              <a:sym typeface="Arial"/>
            </a:endParaRPr>
          </a:p>
        </p:txBody>
      </p:sp>
      <p:sp>
        <p:nvSpPr>
          <p:cNvPr id="316" name="Google Shape;316;p16"/>
          <p:cNvSpPr/>
          <p:nvPr/>
        </p:nvSpPr>
        <p:spPr>
          <a:xfrm>
            <a:off x="1251305" y="2833428"/>
            <a:ext cx="10827913" cy="1102045"/>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Arial"/>
                <a:ea typeface="Arial"/>
                <a:cs typeface="Arial"/>
                <a:sym typeface="Arial"/>
              </a:rPr>
              <a:t>- HS chấp hành tốt nội quy, có thái độ cư xử, hòa nhã với bạn bè, lễ phép với thầy cô, có  hành vi đúng đắn, không vắng học, không đi xe máy đến trường, học được cách kiềm chế cảm xúc, không để xảy ra mâu thuẫn, tránh xa bạo lực. </a:t>
            </a:r>
            <a:endParaRPr/>
          </a:p>
        </p:txBody>
      </p:sp>
      <p:sp>
        <p:nvSpPr>
          <p:cNvPr id="317" name="Google Shape;317;p16"/>
          <p:cNvSpPr/>
          <p:nvPr/>
        </p:nvSpPr>
        <p:spPr>
          <a:xfrm>
            <a:off x="1251305" y="3982126"/>
            <a:ext cx="10827913" cy="1875749"/>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-Tạo môi trường lớp học thân thiện, tôn trọng, thương yêu và giúp đỡ lẫn nhau, đoàn kết, có tinh thần trách nhiệm, tham gia tích cực các phong trào thi đua , biết cách giải quyết xung đột không bằng bạo lực, không xảy ra bạo lực học đường</a:t>
            </a:r>
            <a:endParaRPr sz="2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7"/>
          <p:cNvSpPr/>
          <p:nvPr/>
        </p:nvSpPr>
        <p:spPr>
          <a:xfrm>
            <a:off x="1861590" y="-55507"/>
            <a:ext cx="9282660" cy="865132"/>
          </a:xfrm>
          <a:prstGeom prst="roundRect">
            <a:avLst>
              <a:gd fmla="val 16667" name="adj"/>
            </a:avLst>
          </a:prstGeom>
          <a:solidFill>
            <a:schemeClr val="accent6"/>
          </a:solidFill>
          <a:ln cap="rnd"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4. Hiệu quả thực hiện của biện pháp</a:t>
            </a:r>
            <a:endParaRPr sz="4000">
              <a:solidFill>
                <a:schemeClr val="lt1"/>
              </a:solidFill>
              <a:latin typeface="Arial"/>
              <a:ea typeface="Arial"/>
              <a:cs typeface="Arial"/>
              <a:sym typeface="Arial"/>
            </a:endParaRPr>
          </a:p>
        </p:txBody>
      </p:sp>
      <p:graphicFrame>
        <p:nvGraphicFramePr>
          <p:cNvPr id="323" name="Google Shape;323;p17"/>
          <p:cNvGraphicFramePr/>
          <p:nvPr/>
        </p:nvGraphicFramePr>
        <p:xfrm>
          <a:off x="159650" y="1602645"/>
          <a:ext cx="3000000" cy="3000000"/>
        </p:xfrm>
        <a:graphic>
          <a:graphicData uri="http://schemas.openxmlformats.org/drawingml/2006/table">
            <a:tbl>
              <a:tblPr bandRow="1" firstRow="1">
                <a:noFill/>
                <a:tableStyleId>{C19D4398-7289-4DFD-B0B1-0D60FC24334D}</a:tableStyleId>
              </a:tblPr>
              <a:tblGrid>
                <a:gridCol w="1974375"/>
                <a:gridCol w="987200"/>
                <a:gridCol w="987200"/>
                <a:gridCol w="987200"/>
                <a:gridCol w="987200"/>
                <a:gridCol w="987200"/>
                <a:gridCol w="987200"/>
                <a:gridCol w="987200"/>
                <a:gridCol w="987200"/>
                <a:gridCol w="987200"/>
                <a:gridCol w="987200"/>
              </a:tblGrid>
              <a:tr h="938925">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 </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gridSpan="2">
                  <a:txBody>
                    <a:bodyPr/>
                    <a:lstStyle/>
                    <a:p>
                      <a:pPr indent="0" lvl="0" marL="0" marR="0" rtl="0" algn="ctr">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Tổng số</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c gridSpan="2">
                  <a:txBody>
                    <a:bodyPr/>
                    <a:lstStyle/>
                    <a:p>
                      <a:pPr indent="0" lvl="0" marL="0" marR="0" rtl="0" algn="ctr">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Tốt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c gridSpan="2">
                  <a:txBody>
                    <a:bodyPr/>
                    <a:lstStyle/>
                    <a:p>
                      <a:pPr indent="0" lvl="0" marL="0" marR="0" rtl="0" algn="ctr">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Khá</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c gridSpan="2">
                  <a:txBody>
                    <a:bodyPr/>
                    <a:lstStyle/>
                    <a:p>
                      <a:pPr indent="0" lvl="0" marL="0" marR="0" rtl="0" algn="ctr">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Trung bình</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c gridSpan="2">
                  <a:txBody>
                    <a:bodyPr/>
                    <a:lstStyle/>
                    <a:p>
                      <a:pPr indent="0" lvl="0" marL="0" marR="0" rtl="0" algn="ctr">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Yếu</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r>
              <a:tr h="1268975">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 </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lang="en-US" sz="1400" u="none" cap="none" strike="noStrike">
                          <a:latin typeface="Times New Roman"/>
                          <a:ea typeface="Times New Roman"/>
                          <a:cs typeface="Times New Roman"/>
                          <a:sym typeface="Times New Roman"/>
                        </a:rPr>
                        <a:t> </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r>
              <a:tr h="946550">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Lớp 8</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34</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100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20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58,9</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11</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32,3</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3</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8,8</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r>
              <a:tr h="946550">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Lớp 9</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34</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100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27</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79,4</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7</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20,6</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r>
            </a:tbl>
          </a:graphicData>
        </a:graphic>
      </p:graphicFrame>
      <p:sp>
        <p:nvSpPr>
          <p:cNvPr id="324" name="Google Shape;324;p17"/>
          <p:cNvSpPr/>
          <p:nvPr/>
        </p:nvSpPr>
        <p:spPr>
          <a:xfrm>
            <a:off x="1021278" y="996298"/>
            <a:ext cx="10438409" cy="52322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Bảng 1: Xếp loại hạnh kiểm của HS lớp 8 và lớp 9</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8"/>
          <p:cNvSpPr/>
          <p:nvPr/>
        </p:nvSpPr>
        <p:spPr>
          <a:xfrm>
            <a:off x="1861590" y="30218"/>
            <a:ext cx="9282660" cy="865132"/>
          </a:xfrm>
          <a:prstGeom prst="roundRect">
            <a:avLst>
              <a:gd fmla="val 16667" name="adj"/>
            </a:avLst>
          </a:prstGeom>
          <a:solidFill>
            <a:schemeClr val="accent6"/>
          </a:solidFill>
          <a:ln cap="rnd"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4. Hiệu quả thực hiện của biện pháp</a:t>
            </a:r>
            <a:endParaRPr sz="4000">
              <a:solidFill>
                <a:schemeClr val="lt1"/>
              </a:solidFill>
              <a:latin typeface="Arial"/>
              <a:ea typeface="Arial"/>
              <a:cs typeface="Arial"/>
              <a:sym typeface="Arial"/>
            </a:endParaRPr>
          </a:p>
        </p:txBody>
      </p:sp>
      <p:sp>
        <p:nvSpPr>
          <p:cNvPr id="330" name="Google Shape;330;p18"/>
          <p:cNvSpPr/>
          <p:nvPr/>
        </p:nvSpPr>
        <p:spPr>
          <a:xfrm>
            <a:off x="1021278" y="996298"/>
            <a:ext cx="10438409" cy="52322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Bảng 2: Xếp loại học lực của HS lớp 8 và lớp 9</a:t>
            </a:r>
            <a:endParaRPr sz="2800">
              <a:solidFill>
                <a:schemeClr val="dk1"/>
              </a:solidFill>
              <a:latin typeface="Times New Roman"/>
              <a:ea typeface="Times New Roman"/>
              <a:cs typeface="Times New Roman"/>
              <a:sym typeface="Times New Roman"/>
            </a:endParaRPr>
          </a:p>
        </p:txBody>
      </p:sp>
      <p:graphicFrame>
        <p:nvGraphicFramePr>
          <p:cNvPr id="331" name="Google Shape;331;p18"/>
          <p:cNvGraphicFramePr/>
          <p:nvPr/>
        </p:nvGraphicFramePr>
        <p:xfrm>
          <a:off x="159650" y="1602645"/>
          <a:ext cx="3000000" cy="3000000"/>
        </p:xfrm>
        <a:graphic>
          <a:graphicData uri="http://schemas.openxmlformats.org/drawingml/2006/table">
            <a:tbl>
              <a:tblPr bandRow="1" firstRow="1">
                <a:noFill/>
                <a:tableStyleId>{C19D4398-7289-4DFD-B0B1-0D60FC24334D}</a:tableStyleId>
              </a:tblPr>
              <a:tblGrid>
                <a:gridCol w="1974375"/>
                <a:gridCol w="987200"/>
                <a:gridCol w="987200"/>
                <a:gridCol w="987200"/>
                <a:gridCol w="987200"/>
                <a:gridCol w="987200"/>
                <a:gridCol w="987200"/>
                <a:gridCol w="987200"/>
                <a:gridCol w="987200"/>
                <a:gridCol w="987200"/>
                <a:gridCol w="987200"/>
              </a:tblGrid>
              <a:tr h="938925">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 </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gridSpan="2">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Tổng số</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c gridSpan="2">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Giỏi</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c gridSpan="2">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Khá</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c gridSpan="2">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Trung bình</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c gridSpan="2">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Yếu</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hMerge="1"/>
              </a:tr>
              <a:tr h="1268975">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 </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Số lượng</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(HS)</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Tỷ lệ</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b="1" lang="en-US" sz="1400" u="none" cap="none" strike="noStrike">
                          <a:latin typeface="Times New Roman"/>
                          <a:ea typeface="Times New Roman"/>
                          <a:cs typeface="Times New Roman"/>
                          <a:sym typeface="Times New Roman"/>
                        </a:rPr>
                        <a:t>(%)</a:t>
                      </a:r>
                      <a:endParaRPr sz="11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rPr lang="en-US" sz="1400" u="none" cap="none" strike="noStrike">
                          <a:latin typeface="Times New Roman"/>
                          <a:ea typeface="Times New Roman"/>
                          <a:cs typeface="Times New Roman"/>
                          <a:sym typeface="Times New Roman"/>
                        </a:rPr>
                        <a:t> </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r>
              <a:tr h="946550">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Lớp 8</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34</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100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13</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38,2</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19</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55,9</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2</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5,9</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r>
              <a:tr h="946550">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Lớp 9</a:t>
                      </a:r>
                      <a:endParaRPr sz="1100" u="none" cap="none" strike="noStrike">
                        <a:latin typeface="Calibri"/>
                        <a:ea typeface="Calibri"/>
                        <a:cs typeface="Calibri"/>
                        <a:sym typeface="Calibri"/>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34</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100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1</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2,9</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17</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50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16</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lang="en-US" sz="1400" u="none" cap="none" strike="noStrike">
                          <a:latin typeface="Times New Roman"/>
                          <a:ea typeface="Times New Roman"/>
                          <a:cs typeface="Times New Roman"/>
                          <a:sym typeface="Times New Roman"/>
                        </a:rPr>
                        <a:t>47,1</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c>
                  <a:txBody>
                    <a:bodyPr/>
                    <a:lstStyle/>
                    <a:p>
                      <a:pPr indent="0" lvl="0" marL="0" marR="0" rtl="0" algn="l">
                        <a:lnSpc>
                          <a:spcPct val="107000"/>
                        </a:lnSpc>
                        <a:spcBef>
                          <a:spcPts val="0"/>
                        </a:spcBef>
                        <a:spcAft>
                          <a:spcPts val="0"/>
                        </a:spcAft>
                        <a:buNone/>
                      </a:pPr>
                      <a:r>
                        <a:rPr b="1" lang="en-US" sz="14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6F70"/>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9"/>
          <p:cNvSpPr/>
          <p:nvPr/>
        </p:nvSpPr>
        <p:spPr>
          <a:xfrm>
            <a:off x="1918740" y="220718"/>
            <a:ext cx="9282660" cy="827032"/>
          </a:xfrm>
          <a:prstGeom prst="roundRect">
            <a:avLst>
              <a:gd fmla="val 16667" name="adj"/>
            </a:avLst>
          </a:prstGeom>
          <a:solidFill>
            <a:schemeClr val="accent6"/>
          </a:solidFill>
          <a:ln cap="rnd"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Kết luận</a:t>
            </a:r>
            <a:endParaRPr sz="4000">
              <a:solidFill>
                <a:schemeClr val="lt1"/>
              </a:solidFill>
              <a:latin typeface="Arial"/>
              <a:ea typeface="Arial"/>
              <a:cs typeface="Arial"/>
              <a:sym typeface="Arial"/>
            </a:endParaRPr>
          </a:p>
        </p:txBody>
      </p:sp>
      <p:sp>
        <p:nvSpPr>
          <p:cNvPr id="337" name="Google Shape;337;p19"/>
          <p:cNvSpPr/>
          <p:nvPr/>
        </p:nvSpPr>
        <p:spPr>
          <a:xfrm>
            <a:off x="235735" y="1328852"/>
            <a:ext cx="11480015" cy="1114907"/>
          </a:xfrm>
          <a:custGeom>
            <a:rect b="b" l="l" r="r" t="t"/>
            <a:pathLst>
              <a:path extrusionOk="0" h="573190" w="4524791">
                <a:moveTo>
                  <a:pt x="4524791" y="573189"/>
                </a:moveTo>
                <a:lnTo>
                  <a:pt x="286595" y="573189"/>
                </a:lnTo>
                <a:lnTo>
                  <a:pt x="0" y="286595"/>
                </a:lnTo>
                <a:lnTo>
                  <a:pt x="286595" y="1"/>
                </a:lnTo>
                <a:lnTo>
                  <a:pt x="4524791" y="1"/>
                </a:lnTo>
                <a:lnTo>
                  <a:pt x="4524791" y="573189"/>
                </a:lnTo>
                <a:close/>
              </a:path>
            </a:pathLst>
          </a:custGeom>
          <a:solidFill>
            <a:srgbClr val="A50B82"/>
          </a:solidFill>
          <a:ln cap="rnd" cmpd="sng" w="15875">
            <a:solidFill>
              <a:schemeClr val="lt1"/>
            </a:solidFill>
            <a:prstDash val="solid"/>
            <a:round/>
            <a:headEnd len="sm" w="sm" type="none"/>
            <a:tailEnd len="sm" w="sm" type="none"/>
          </a:ln>
        </p:spPr>
        <p:txBody>
          <a:bodyPr anchorCtr="0" anchor="ctr" bIns="72375" lIns="396050" spcFirstLastPara="1" rIns="135125" wrap="square" tIns="72375">
            <a:noAutofit/>
          </a:bodyPr>
          <a:lstStyle/>
          <a:p>
            <a:pPr indent="0" lvl="0" marL="0" marR="0" rtl="0" algn="ctr">
              <a:lnSpc>
                <a:spcPct val="90000"/>
              </a:lnSpc>
              <a:spcBef>
                <a:spcPts val="0"/>
              </a:spcBef>
              <a:spcAft>
                <a:spcPts val="0"/>
              </a:spcAft>
              <a:buNone/>
            </a:pPr>
            <a:r>
              <a:rPr lang="en-US" sz="2600">
                <a:solidFill>
                  <a:schemeClr val="lt1"/>
                </a:solidFill>
                <a:latin typeface="Arial"/>
                <a:ea typeface="Arial"/>
                <a:cs typeface="Arial"/>
                <a:sym typeface="Arial"/>
              </a:rPr>
              <a:t>Biện pháp này được áp dụng trong quá trình làm chủ nhiệm….</a:t>
            </a:r>
            <a:endParaRPr sz="2600">
              <a:solidFill>
                <a:schemeClr val="lt1"/>
              </a:solidFill>
              <a:latin typeface="Arial"/>
              <a:ea typeface="Arial"/>
              <a:cs typeface="Arial"/>
              <a:sym typeface="Arial"/>
            </a:endParaRPr>
          </a:p>
        </p:txBody>
      </p:sp>
      <p:sp>
        <p:nvSpPr>
          <p:cNvPr id="338" name="Google Shape;338;p19"/>
          <p:cNvSpPr/>
          <p:nvPr/>
        </p:nvSpPr>
        <p:spPr>
          <a:xfrm>
            <a:off x="235735" y="2443759"/>
            <a:ext cx="11578313" cy="1520925"/>
          </a:xfrm>
          <a:custGeom>
            <a:rect b="b" l="l" r="r" t="t"/>
            <a:pathLst>
              <a:path extrusionOk="0" h="573190" w="4524791">
                <a:moveTo>
                  <a:pt x="4524791" y="573189"/>
                </a:moveTo>
                <a:lnTo>
                  <a:pt x="286595" y="573189"/>
                </a:lnTo>
                <a:lnTo>
                  <a:pt x="0" y="286595"/>
                </a:lnTo>
                <a:lnTo>
                  <a:pt x="286595" y="1"/>
                </a:lnTo>
                <a:lnTo>
                  <a:pt x="4524791" y="1"/>
                </a:lnTo>
                <a:lnTo>
                  <a:pt x="4524791" y="573189"/>
                </a:lnTo>
                <a:close/>
              </a:path>
            </a:pathLst>
          </a:custGeom>
          <a:solidFill>
            <a:srgbClr val="11967B"/>
          </a:solidFill>
          <a:ln cap="rnd" cmpd="sng" w="15875">
            <a:solidFill>
              <a:schemeClr val="lt1"/>
            </a:solidFill>
            <a:prstDash val="solid"/>
            <a:round/>
            <a:headEnd len="sm" w="sm" type="none"/>
            <a:tailEnd len="sm" w="sm" type="none"/>
          </a:ln>
        </p:spPr>
        <p:txBody>
          <a:bodyPr anchorCtr="0" anchor="ctr" bIns="72375" lIns="396050" spcFirstLastPara="1" rIns="135125" wrap="square" tIns="72375">
            <a:noAutofit/>
          </a:bodyPr>
          <a:lstStyle/>
          <a:p>
            <a:pPr indent="0" lvl="0" marL="0" marR="0" rtl="0" algn="ctr">
              <a:lnSpc>
                <a:spcPct val="90000"/>
              </a:lnSpc>
              <a:spcBef>
                <a:spcPts val="0"/>
              </a:spcBef>
              <a:spcAft>
                <a:spcPts val="0"/>
              </a:spcAft>
              <a:buNone/>
            </a:pPr>
            <a:r>
              <a:rPr lang="en-US" sz="2600">
                <a:solidFill>
                  <a:schemeClr val="lt1"/>
                </a:solidFill>
                <a:latin typeface="Arial"/>
                <a:ea typeface="Arial"/>
                <a:cs typeface="Arial"/>
                <a:sym typeface="Arial"/>
              </a:rPr>
              <a:t>Giáo dục kỉ luật tích cực giúp HS đạt được sự tiến bộ, góp phần tạo ra môi trường giáo dục lành mạnh, nề nếp, đáp ứng mục tiêu giáo dục toàn diện, từng bước xây dựng trường học hạnh phúc, phòng chống và ngăn ngừa bạo lực học đường </a:t>
            </a:r>
            <a:endParaRPr sz="2600">
              <a:solidFill>
                <a:schemeClr val="lt1"/>
              </a:solidFill>
              <a:latin typeface="Arial"/>
              <a:ea typeface="Arial"/>
              <a:cs typeface="Arial"/>
              <a:sym typeface="Arial"/>
            </a:endParaRPr>
          </a:p>
        </p:txBody>
      </p:sp>
      <p:sp>
        <p:nvSpPr>
          <p:cNvPr id="339" name="Google Shape;339;p19"/>
          <p:cNvSpPr/>
          <p:nvPr/>
        </p:nvSpPr>
        <p:spPr>
          <a:xfrm>
            <a:off x="235735" y="4080705"/>
            <a:ext cx="11480015" cy="1798887"/>
          </a:xfrm>
          <a:custGeom>
            <a:rect b="b" l="l" r="r" t="t"/>
            <a:pathLst>
              <a:path extrusionOk="0" h="573190" w="4524791">
                <a:moveTo>
                  <a:pt x="4524791" y="573189"/>
                </a:moveTo>
                <a:lnTo>
                  <a:pt x="286595" y="573189"/>
                </a:lnTo>
                <a:lnTo>
                  <a:pt x="0" y="286595"/>
                </a:lnTo>
                <a:lnTo>
                  <a:pt x="286595" y="1"/>
                </a:lnTo>
                <a:lnTo>
                  <a:pt x="4524791" y="1"/>
                </a:lnTo>
                <a:lnTo>
                  <a:pt x="4524791" y="573189"/>
                </a:lnTo>
                <a:close/>
              </a:path>
            </a:pathLst>
          </a:custGeom>
          <a:solidFill>
            <a:srgbClr val="689E1C"/>
          </a:solidFill>
          <a:ln cap="rnd" cmpd="sng" w="15875">
            <a:solidFill>
              <a:schemeClr val="lt1"/>
            </a:solidFill>
            <a:prstDash val="solid"/>
            <a:round/>
            <a:headEnd len="sm" w="sm" type="none"/>
            <a:tailEnd len="sm" w="sm" type="none"/>
          </a:ln>
        </p:spPr>
        <p:txBody>
          <a:bodyPr anchorCtr="0" anchor="ctr" bIns="72375" lIns="396050" spcFirstLastPara="1" rIns="135125" wrap="square" tIns="72375">
            <a:noAutofit/>
          </a:bodyPr>
          <a:lstStyle/>
          <a:p>
            <a:pPr indent="0" lvl="0" marL="0" marR="0" rtl="0" algn="ctr">
              <a:lnSpc>
                <a:spcPct val="90000"/>
              </a:lnSpc>
              <a:spcBef>
                <a:spcPts val="0"/>
              </a:spcBef>
              <a:spcAft>
                <a:spcPts val="0"/>
              </a:spcAft>
              <a:buNone/>
            </a:pPr>
            <a:r>
              <a:rPr lang="en-US" sz="2600">
                <a:solidFill>
                  <a:schemeClr val="lt1"/>
                </a:solidFill>
                <a:latin typeface="Arial"/>
                <a:ea typeface="Arial"/>
                <a:cs typeface="Arial"/>
                <a:sym typeface="Arial"/>
              </a:rPr>
              <a:t>Trong quá trình thực hiện một số khó khăn do đa số học sinh ở xa trường, diễn biến tâm lí của lứa tuổi  THCS còn nhiều thay đổi do tác động của ngoại cảnh, của công nghệ nên cần sự hợp tác của gia đình nhà trường  </a:t>
            </a:r>
            <a:endParaRPr/>
          </a:p>
          <a:p>
            <a:pPr indent="0" lvl="0" marL="0" marR="0" rtl="0" algn="ctr">
              <a:lnSpc>
                <a:spcPct val="90000"/>
              </a:lnSpc>
              <a:spcBef>
                <a:spcPts val="910"/>
              </a:spcBef>
              <a:spcAft>
                <a:spcPts val="0"/>
              </a:spcAft>
              <a:buNone/>
            </a:pPr>
            <a:r>
              <a:rPr lang="en-US" sz="2600">
                <a:solidFill>
                  <a:schemeClr val="lt1"/>
                </a:solidFill>
                <a:latin typeface="Arial"/>
                <a:ea typeface="Arial"/>
                <a:cs typeface="Arial"/>
                <a:sym typeface="Arial"/>
              </a:rPr>
              <a:t>và xã hội  </a:t>
            </a:r>
            <a:endParaRPr sz="26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2"/>
          <p:cNvGrpSpPr/>
          <p:nvPr/>
        </p:nvGrpSpPr>
        <p:grpSpPr>
          <a:xfrm>
            <a:off x="381259" y="232012"/>
            <a:ext cx="11505939" cy="6625988"/>
            <a:chOff x="381259" y="0"/>
            <a:chExt cx="11505939" cy="6625988"/>
          </a:xfrm>
        </p:grpSpPr>
        <p:sp>
          <p:nvSpPr>
            <p:cNvPr id="156" name="Google Shape;156;p2"/>
            <p:cNvSpPr/>
            <p:nvPr/>
          </p:nvSpPr>
          <p:spPr>
            <a:xfrm>
              <a:off x="891539" y="0"/>
              <a:ext cx="10104119" cy="6625988"/>
            </a:xfrm>
            <a:prstGeom prst="rightArrow">
              <a:avLst>
                <a:gd fmla="val 50000" name="adj1"/>
                <a:gd fmla="val 50000" name="adj2"/>
              </a:avLst>
            </a:prstGeom>
            <a:solidFill>
              <a:srgbClr val="E0CA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381259" y="1815865"/>
              <a:ext cx="2242805" cy="3051399"/>
            </a:xfrm>
            <a:prstGeom prst="roundRect">
              <a:avLst>
                <a:gd fmla="val 16667"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txBox="1"/>
            <p:nvPr/>
          </p:nvSpPr>
          <p:spPr>
            <a:xfrm>
              <a:off x="490744" y="1925350"/>
              <a:ext cx="2023835" cy="283242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Lí do chọn biện pháp</a:t>
              </a:r>
              <a:endParaRPr b="0" i="0" sz="3600" u="none" cap="none" strike="noStrike">
                <a:solidFill>
                  <a:schemeClr val="lt1"/>
                </a:solidFill>
                <a:latin typeface="Arial"/>
                <a:ea typeface="Arial"/>
                <a:cs typeface="Arial"/>
                <a:sym typeface="Arial"/>
              </a:endParaRPr>
            </a:p>
          </p:txBody>
        </p:sp>
        <p:sp>
          <p:nvSpPr>
            <p:cNvPr id="159" name="Google Shape;159;p2"/>
            <p:cNvSpPr/>
            <p:nvPr/>
          </p:nvSpPr>
          <p:spPr>
            <a:xfrm>
              <a:off x="2834353" y="1815865"/>
              <a:ext cx="1875177" cy="2994257"/>
            </a:xfrm>
            <a:prstGeom prst="roundRect">
              <a:avLst>
                <a:gd fmla="val 16667" name="adj"/>
              </a:avLst>
            </a:prstGeom>
            <a:solidFill>
              <a:srgbClr val="11967B"/>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txBox="1"/>
            <p:nvPr/>
          </p:nvSpPr>
          <p:spPr>
            <a:xfrm>
              <a:off x="2925892" y="1907404"/>
              <a:ext cx="1692099" cy="281117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Mục tiêu của biện pháp</a:t>
              </a:r>
              <a:endParaRPr b="0" i="0" sz="3600" u="none" cap="none" strike="noStrike">
                <a:solidFill>
                  <a:schemeClr val="lt1"/>
                </a:solidFill>
                <a:latin typeface="Arial"/>
                <a:ea typeface="Arial"/>
                <a:cs typeface="Arial"/>
                <a:sym typeface="Arial"/>
              </a:endParaRPr>
            </a:p>
          </p:txBody>
        </p:sp>
        <p:sp>
          <p:nvSpPr>
            <p:cNvPr id="161" name="Google Shape;161;p2"/>
            <p:cNvSpPr/>
            <p:nvPr/>
          </p:nvSpPr>
          <p:spPr>
            <a:xfrm>
              <a:off x="5261683" y="1821113"/>
              <a:ext cx="2041759" cy="2983761"/>
            </a:xfrm>
            <a:prstGeom prst="roundRect">
              <a:avLst>
                <a:gd fmla="val 16667" name="adj"/>
              </a:avLst>
            </a:prstGeom>
            <a:solidFill>
              <a:srgbClr val="689E1C"/>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txBox="1"/>
            <p:nvPr/>
          </p:nvSpPr>
          <p:spPr>
            <a:xfrm>
              <a:off x="5361353" y="1920783"/>
              <a:ext cx="1842419" cy="2784421"/>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Cách thực hiện biện pháp</a:t>
              </a:r>
              <a:endParaRPr b="0" i="0" sz="3600" u="none" cap="none" strike="noStrike">
                <a:solidFill>
                  <a:schemeClr val="lt1"/>
                </a:solidFill>
                <a:latin typeface="Arial"/>
                <a:ea typeface="Arial"/>
                <a:cs typeface="Arial"/>
                <a:sym typeface="Arial"/>
              </a:endParaRPr>
            </a:p>
          </p:txBody>
        </p:sp>
        <p:sp>
          <p:nvSpPr>
            <p:cNvPr id="163" name="Google Shape;163;p2"/>
            <p:cNvSpPr/>
            <p:nvPr/>
          </p:nvSpPr>
          <p:spPr>
            <a:xfrm>
              <a:off x="7763958" y="1939691"/>
              <a:ext cx="1810668" cy="2971676"/>
            </a:xfrm>
            <a:prstGeom prst="roundRect">
              <a:avLst>
                <a:gd fmla="val 16667" name="adj"/>
              </a:avLst>
            </a:prstGeom>
            <a:solidFill>
              <a:srgbClr val="E77A35"/>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txBox="1"/>
            <p:nvPr/>
          </p:nvSpPr>
          <p:spPr>
            <a:xfrm>
              <a:off x="7852348" y="2028081"/>
              <a:ext cx="1633888" cy="2794896"/>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Hiệu quả minh chứng</a:t>
              </a:r>
              <a:endParaRPr b="0" i="0" sz="3600" u="none" cap="none" strike="noStrike">
                <a:solidFill>
                  <a:schemeClr val="lt1"/>
                </a:solidFill>
                <a:latin typeface="Arial"/>
                <a:ea typeface="Arial"/>
                <a:cs typeface="Arial"/>
                <a:sym typeface="Arial"/>
              </a:endParaRPr>
            </a:p>
          </p:txBody>
        </p:sp>
        <p:sp>
          <p:nvSpPr>
            <p:cNvPr id="165" name="Google Shape;165;p2"/>
            <p:cNvSpPr/>
            <p:nvPr/>
          </p:nvSpPr>
          <p:spPr>
            <a:xfrm>
              <a:off x="9981185" y="1958748"/>
              <a:ext cx="1906013" cy="2899002"/>
            </a:xfrm>
            <a:prstGeom prst="roundRect">
              <a:avLst>
                <a:gd fmla="val 16667" name="adj"/>
              </a:avLst>
            </a:prstGeom>
            <a:solidFill>
              <a:srgbClr val="C62024"/>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txBox="1"/>
            <p:nvPr/>
          </p:nvSpPr>
          <p:spPr>
            <a:xfrm>
              <a:off x="10074229" y="2051792"/>
              <a:ext cx="1719925" cy="2712914"/>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Kết luận</a:t>
              </a:r>
              <a:endParaRPr b="0" i="0" sz="3600" u="none" cap="none" strike="noStrike">
                <a:solidFill>
                  <a:schemeClr val="lt1"/>
                </a:solidFill>
                <a:latin typeface="Arial"/>
                <a:ea typeface="Arial"/>
                <a:cs typeface="Arial"/>
                <a:sym typeface="Arial"/>
              </a:endParaRPr>
            </a:p>
          </p:txBody>
        </p:sp>
      </p:grpSp>
      <p:sp>
        <p:nvSpPr>
          <p:cNvPr id="167" name="Google Shape;167;p2"/>
          <p:cNvSpPr/>
          <p:nvPr/>
        </p:nvSpPr>
        <p:spPr>
          <a:xfrm>
            <a:off x="629039" y="299432"/>
            <a:ext cx="7143907" cy="918672"/>
          </a:xfrm>
          <a:prstGeom prst="roundRect">
            <a:avLst>
              <a:gd fmla="val 10000" name="adj"/>
            </a:avLst>
          </a:prstGeom>
          <a:solidFill>
            <a:srgbClr val="C62024"/>
          </a:solidFill>
          <a:ln cap="rnd" cmpd="sng" w="158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Arial"/>
                <a:ea typeface="Arial"/>
                <a:cs typeface="Arial"/>
                <a:sym typeface="Arial"/>
              </a:rPr>
              <a:t>CẤU TRÚC CỦA BIỆN PHÁP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0"/>
          <p:cNvSpPr/>
          <p:nvPr/>
        </p:nvSpPr>
        <p:spPr>
          <a:xfrm>
            <a:off x="1691640" y="658368"/>
            <a:ext cx="8513064" cy="6044184"/>
          </a:xfrm>
          <a:prstGeom prst="star12">
            <a:avLst>
              <a:gd fmla="val 37500" name="adj"/>
            </a:avLst>
          </a:prstGeom>
          <a:solidFill>
            <a:schemeClr val="accent2"/>
          </a:solidFill>
          <a:ln cap="rnd" cmpd="sng" w="15875">
            <a:solidFill>
              <a:srgbClr val="6F0A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Xin chân thành cảm ơn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
          <p:cNvSpPr/>
          <p:nvPr/>
        </p:nvSpPr>
        <p:spPr>
          <a:xfrm>
            <a:off x="16614" y="694856"/>
            <a:ext cx="4177013" cy="6236296"/>
          </a:xfrm>
          <a:prstGeom prst="triangle">
            <a:avLst>
              <a:gd fmla="val 50000" name="adj"/>
            </a:avLst>
          </a:prstGeom>
          <a:solidFill>
            <a:srgbClr val="C62024"/>
          </a:solid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entury Gothic"/>
              <a:ea typeface="Century Gothic"/>
              <a:cs typeface="Century Gothic"/>
              <a:sym typeface="Century Gothic"/>
            </a:endParaRPr>
          </a:p>
        </p:txBody>
      </p:sp>
      <p:sp>
        <p:nvSpPr>
          <p:cNvPr id="173" name="Google Shape;173;p3">
            <a:hlinkClick r:id="rId3"/>
          </p:cNvPr>
          <p:cNvSpPr/>
          <p:nvPr/>
        </p:nvSpPr>
        <p:spPr>
          <a:xfrm>
            <a:off x="1634138" y="1123462"/>
            <a:ext cx="9763534" cy="693137"/>
          </a:xfrm>
          <a:custGeom>
            <a:rect b="b" l="l" r="r" t="t"/>
            <a:pathLst>
              <a:path extrusionOk="0" h="997716" w="10614589">
                <a:moveTo>
                  <a:pt x="0" y="166289"/>
                </a:moveTo>
                <a:cubicBezTo>
                  <a:pt x="0" y="74450"/>
                  <a:pt x="74450" y="0"/>
                  <a:pt x="166289" y="0"/>
                </a:cubicBezTo>
                <a:lnTo>
                  <a:pt x="10448300" y="0"/>
                </a:lnTo>
                <a:cubicBezTo>
                  <a:pt x="10540139" y="0"/>
                  <a:pt x="10614589" y="74450"/>
                  <a:pt x="10614589" y="166289"/>
                </a:cubicBezTo>
                <a:lnTo>
                  <a:pt x="10614589" y="831427"/>
                </a:lnTo>
                <a:cubicBezTo>
                  <a:pt x="10614589" y="923266"/>
                  <a:pt x="10540139" y="997716"/>
                  <a:pt x="10448300" y="997716"/>
                </a:cubicBezTo>
                <a:lnTo>
                  <a:pt x="166289" y="997716"/>
                </a:lnTo>
                <a:cubicBezTo>
                  <a:pt x="74450" y="997716"/>
                  <a:pt x="0" y="923266"/>
                  <a:pt x="0" y="831427"/>
                </a:cubicBezTo>
                <a:lnTo>
                  <a:pt x="0" y="166289"/>
                </a:lnTo>
                <a:close/>
              </a:path>
            </a:pathLst>
          </a:custGeom>
          <a:solidFill>
            <a:schemeClr val="lt1">
              <a:alpha val="89803"/>
            </a:schemeClr>
          </a:solidFill>
          <a:ln cap="rnd" cmpd="sng" w="15875">
            <a:solidFill>
              <a:srgbClr val="E67535"/>
            </a:solidFill>
            <a:prstDash val="solid"/>
            <a:round/>
            <a:headEnd len="sm" w="sm" type="none"/>
            <a:tailEnd len="sm" w="sm" type="none"/>
          </a:ln>
        </p:spPr>
        <p:txBody>
          <a:bodyPr anchorCtr="0" anchor="ctr" bIns="155375" lIns="155375" spcFirstLastPara="1" rIns="155375" wrap="square" tIns="155375">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Bạo lực học đường là vấn đề nhức nhối trong giáo dục hiện nay</a:t>
            </a:r>
            <a:endParaRPr b="1" i="0" sz="2800" u="none" cap="none" strike="noStrike">
              <a:solidFill>
                <a:schemeClr val="dk1"/>
              </a:solidFill>
              <a:latin typeface="Arial"/>
              <a:ea typeface="Arial"/>
              <a:cs typeface="Arial"/>
              <a:sym typeface="Arial"/>
            </a:endParaRPr>
          </a:p>
        </p:txBody>
      </p:sp>
      <p:sp>
        <p:nvSpPr>
          <p:cNvPr id="174" name="Google Shape;174;p3">
            <a:hlinkClick r:id="rId4"/>
          </p:cNvPr>
          <p:cNvSpPr/>
          <p:nvPr/>
        </p:nvSpPr>
        <p:spPr>
          <a:xfrm>
            <a:off x="1613028" y="3756779"/>
            <a:ext cx="9859869" cy="821146"/>
          </a:xfrm>
          <a:custGeom>
            <a:rect b="b" l="l" r="r" t="t"/>
            <a:pathLst>
              <a:path extrusionOk="0" h="944512" w="10614589">
                <a:moveTo>
                  <a:pt x="0" y="157422"/>
                </a:moveTo>
                <a:cubicBezTo>
                  <a:pt x="0" y="70480"/>
                  <a:pt x="70480" y="0"/>
                  <a:pt x="157422" y="0"/>
                </a:cubicBezTo>
                <a:lnTo>
                  <a:pt x="10457167" y="0"/>
                </a:lnTo>
                <a:cubicBezTo>
                  <a:pt x="10544109" y="0"/>
                  <a:pt x="10614589" y="70480"/>
                  <a:pt x="10614589" y="157422"/>
                </a:cubicBezTo>
                <a:lnTo>
                  <a:pt x="10614589" y="787090"/>
                </a:lnTo>
                <a:cubicBezTo>
                  <a:pt x="10614589" y="874032"/>
                  <a:pt x="10544109" y="944512"/>
                  <a:pt x="10457167" y="944512"/>
                </a:cubicBezTo>
                <a:lnTo>
                  <a:pt x="157422" y="944512"/>
                </a:lnTo>
                <a:cubicBezTo>
                  <a:pt x="70480" y="944512"/>
                  <a:pt x="0" y="874032"/>
                  <a:pt x="0" y="787090"/>
                </a:cubicBezTo>
                <a:lnTo>
                  <a:pt x="0" y="157422"/>
                </a:lnTo>
                <a:close/>
              </a:path>
            </a:pathLst>
          </a:custGeom>
          <a:solidFill>
            <a:schemeClr val="lt1">
              <a:alpha val="89803"/>
            </a:schemeClr>
          </a:solidFill>
          <a:ln cap="rnd" cmpd="sng" w="15875">
            <a:solidFill>
              <a:srgbClr val="2ADF40"/>
            </a:solidFill>
            <a:prstDash val="solid"/>
            <a:round/>
            <a:headEnd len="sm" w="sm" type="none"/>
            <a:tailEnd len="sm" w="sm" type="none"/>
          </a:ln>
        </p:spPr>
        <p:txBody>
          <a:bodyPr anchorCtr="0" anchor="ctr" bIns="152775" lIns="152775" spcFirstLastPara="1" rIns="152775" wrap="square" tIns="152775">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Tâm lí học sinh chịu nhiều tác động của ngoại cảnh, công nghệ 4,0, giáo dục kỉ luật trừng phạt không mang lại hiêu quả mà còn là nguyên nhân sâu xa dẫn đến bạo lực học đường</a:t>
            </a:r>
            <a:endParaRPr b="0" i="0" sz="2000" u="none" cap="none" strike="noStrike">
              <a:solidFill>
                <a:schemeClr val="dk1"/>
              </a:solidFill>
              <a:latin typeface="Arial"/>
              <a:ea typeface="Arial"/>
              <a:cs typeface="Arial"/>
              <a:sym typeface="Arial"/>
            </a:endParaRPr>
          </a:p>
        </p:txBody>
      </p:sp>
      <p:sp>
        <p:nvSpPr>
          <p:cNvPr id="175" name="Google Shape;175;p3">
            <a:hlinkClick r:id="rId5"/>
          </p:cNvPr>
          <p:cNvSpPr/>
          <p:nvPr/>
        </p:nvSpPr>
        <p:spPr>
          <a:xfrm>
            <a:off x="1613028" y="1895464"/>
            <a:ext cx="9844404" cy="897557"/>
          </a:xfrm>
          <a:custGeom>
            <a:rect b="b" l="l" r="r" t="t"/>
            <a:pathLst>
              <a:path extrusionOk="0" h="1014076" w="10614589">
                <a:moveTo>
                  <a:pt x="0" y="169016"/>
                </a:moveTo>
                <a:cubicBezTo>
                  <a:pt x="0" y="75671"/>
                  <a:pt x="75671" y="0"/>
                  <a:pt x="169016" y="0"/>
                </a:cubicBezTo>
                <a:lnTo>
                  <a:pt x="10445573" y="0"/>
                </a:lnTo>
                <a:cubicBezTo>
                  <a:pt x="10538918" y="0"/>
                  <a:pt x="10614589" y="75671"/>
                  <a:pt x="10614589" y="169016"/>
                </a:cubicBezTo>
                <a:lnTo>
                  <a:pt x="10614589" y="845060"/>
                </a:lnTo>
                <a:cubicBezTo>
                  <a:pt x="10614589" y="938405"/>
                  <a:pt x="10538918" y="1014076"/>
                  <a:pt x="10445573" y="1014076"/>
                </a:cubicBezTo>
                <a:lnTo>
                  <a:pt x="169016" y="1014076"/>
                </a:lnTo>
                <a:cubicBezTo>
                  <a:pt x="75671" y="1014076"/>
                  <a:pt x="0" y="938405"/>
                  <a:pt x="0" y="845060"/>
                </a:cubicBezTo>
                <a:lnTo>
                  <a:pt x="0" y="169016"/>
                </a:lnTo>
                <a:close/>
              </a:path>
            </a:pathLst>
          </a:custGeom>
          <a:solidFill>
            <a:schemeClr val="lt1">
              <a:alpha val="89803"/>
            </a:schemeClr>
          </a:solidFill>
          <a:ln cap="rnd" cmpd="sng" w="15875">
            <a:solidFill>
              <a:srgbClr val="2239D5"/>
            </a:solidFill>
            <a:prstDash val="solid"/>
            <a:round/>
            <a:headEnd len="sm" w="sm" type="none"/>
            <a:tailEnd len="sm" w="sm" type="none"/>
          </a:ln>
        </p:spPr>
        <p:txBody>
          <a:bodyPr anchorCtr="0" anchor="ctr" bIns="156175" lIns="156175" spcFirstLastPara="1" rIns="156175" wrap="square" tIns="156175">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Giáo viên chủ nhiệm đóng vai trò to lớn trong phòng chống và ngăn ngừa bạo lực học đường</a:t>
            </a:r>
            <a:endParaRPr b="1" i="0" sz="2800" u="none" cap="none" strike="noStrike">
              <a:solidFill>
                <a:schemeClr val="dk1"/>
              </a:solidFill>
              <a:latin typeface="Arial"/>
              <a:ea typeface="Arial"/>
              <a:cs typeface="Arial"/>
              <a:sym typeface="Arial"/>
            </a:endParaRPr>
          </a:p>
        </p:txBody>
      </p:sp>
      <p:grpSp>
        <p:nvGrpSpPr>
          <p:cNvPr id="176" name="Google Shape;176;p3"/>
          <p:cNvGrpSpPr/>
          <p:nvPr/>
        </p:nvGrpSpPr>
        <p:grpSpPr>
          <a:xfrm>
            <a:off x="3181362" y="161231"/>
            <a:ext cx="6669088" cy="866082"/>
            <a:chOff x="121499" y="1801323"/>
            <a:chExt cx="2925009" cy="1332382"/>
          </a:xfrm>
        </p:grpSpPr>
        <p:sp>
          <p:nvSpPr>
            <p:cNvPr id="177" name="Google Shape;177;p3"/>
            <p:cNvSpPr/>
            <p:nvPr/>
          </p:nvSpPr>
          <p:spPr>
            <a:xfrm>
              <a:off x="121499" y="1850636"/>
              <a:ext cx="2925009" cy="1233757"/>
            </a:xfrm>
            <a:prstGeom prst="roundRect">
              <a:avLst>
                <a:gd fmla="val 16667"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241953" y="1801323"/>
              <a:ext cx="2684101" cy="133238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i="0" lang="en-US" sz="3600" u="none" cap="none" strike="noStrike">
                  <a:solidFill>
                    <a:schemeClr val="lt1"/>
                  </a:solidFill>
                  <a:latin typeface="Arial"/>
                  <a:ea typeface="Arial"/>
                  <a:cs typeface="Arial"/>
                  <a:sym typeface="Arial"/>
                </a:rPr>
                <a:t>1. Lý do chọn biện pháp</a:t>
              </a:r>
              <a:endParaRPr b="0" i="0" sz="3600" u="none" cap="none" strike="noStrike">
                <a:solidFill>
                  <a:schemeClr val="lt1"/>
                </a:solidFill>
                <a:latin typeface="Arial"/>
                <a:ea typeface="Arial"/>
                <a:cs typeface="Arial"/>
                <a:sym typeface="Arial"/>
              </a:endParaRPr>
            </a:p>
          </p:txBody>
        </p:sp>
      </p:grpSp>
      <p:sp>
        <p:nvSpPr>
          <p:cNvPr id="179" name="Google Shape;179;p3">
            <a:hlinkClick r:id="rId6"/>
          </p:cNvPr>
          <p:cNvSpPr/>
          <p:nvPr/>
        </p:nvSpPr>
        <p:spPr>
          <a:xfrm>
            <a:off x="1634138" y="4693458"/>
            <a:ext cx="9849299" cy="997716"/>
          </a:xfrm>
          <a:custGeom>
            <a:rect b="b" l="l" r="r" t="t"/>
            <a:pathLst>
              <a:path extrusionOk="0" h="997716" w="10614589">
                <a:moveTo>
                  <a:pt x="0" y="166289"/>
                </a:moveTo>
                <a:cubicBezTo>
                  <a:pt x="0" y="74450"/>
                  <a:pt x="74450" y="0"/>
                  <a:pt x="166289" y="0"/>
                </a:cubicBezTo>
                <a:lnTo>
                  <a:pt x="10448300" y="0"/>
                </a:lnTo>
                <a:cubicBezTo>
                  <a:pt x="10540139" y="0"/>
                  <a:pt x="10614589" y="74450"/>
                  <a:pt x="10614589" y="166289"/>
                </a:cubicBezTo>
                <a:lnTo>
                  <a:pt x="10614589" y="831427"/>
                </a:lnTo>
                <a:cubicBezTo>
                  <a:pt x="10614589" y="923266"/>
                  <a:pt x="10540139" y="997716"/>
                  <a:pt x="10448300" y="997716"/>
                </a:cubicBezTo>
                <a:lnTo>
                  <a:pt x="166289" y="997716"/>
                </a:lnTo>
                <a:cubicBezTo>
                  <a:pt x="74450" y="997716"/>
                  <a:pt x="0" y="923266"/>
                  <a:pt x="0" y="831427"/>
                </a:cubicBezTo>
                <a:lnTo>
                  <a:pt x="0" y="166289"/>
                </a:lnTo>
                <a:close/>
              </a:path>
            </a:pathLst>
          </a:custGeom>
          <a:solidFill>
            <a:schemeClr val="lt1">
              <a:alpha val="89803"/>
            </a:schemeClr>
          </a:solidFill>
          <a:ln cap="rnd" cmpd="sng" w="15875">
            <a:solidFill>
              <a:srgbClr val="E67535"/>
            </a:solidFill>
            <a:prstDash val="solid"/>
            <a:round/>
            <a:headEnd len="sm" w="sm" type="none"/>
            <a:tailEnd len="sm" w="sm" type="none"/>
          </a:ln>
        </p:spPr>
        <p:txBody>
          <a:bodyPr anchorCtr="0" anchor="ctr" bIns="155375" lIns="155375" spcFirstLastPara="1" rIns="155375" wrap="square" tIns="155375">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Đòi hỏi công tác chủ nhiệm cần có sự chuyển biến, quan tâm để phòng chống và ngăn ngừa bạo lực học đường có hiệu quả</a:t>
            </a:r>
            <a:endParaRPr b="1" i="0" sz="2800" u="none" cap="none" strike="noStrike">
              <a:solidFill>
                <a:schemeClr val="dk1"/>
              </a:solidFill>
              <a:latin typeface="Arial"/>
              <a:ea typeface="Arial"/>
              <a:cs typeface="Arial"/>
              <a:sym typeface="Arial"/>
            </a:endParaRPr>
          </a:p>
        </p:txBody>
      </p:sp>
      <p:sp>
        <p:nvSpPr>
          <p:cNvPr id="180" name="Google Shape;180;p3">
            <a:hlinkClick r:id="rId7"/>
          </p:cNvPr>
          <p:cNvSpPr/>
          <p:nvPr/>
        </p:nvSpPr>
        <p:spPr>
          <a:xfrm>
            <a:off x="1634138" y="5833344"/>
            <a:ext cx="9844404" cy="897557"/>
          </a:xfrm>
          <a:custGeom>
            <a:rect b="b" l="l" r="r" t="t"/>
            <a:pathLst>
              <a:path extrusionOk="0" h="1014076" w="10614589">
                <a:moveTo>
                  <a:pt x="0" y="169016"/>
                </a:moveTo>
                <a:cubicBezTo>
                  <a:pt x="0" y="75671"/>
                  <a:pt x="75671" y="0"/>
                  <a:pt x="169016" y="0"/>
                </a:cubicBezTo>
                <a:lnTo>
                  <a:pt x="10445573" y="0"/>
                </a:lnTo>
                <a:cubicBezTo>
                  <a:pt x="10538918" y="0"/>
                  <a:pt x="10614589" y="75671"/>
                  <a:pt x="10614589" y="169016"/>
                </a:cubicBezTo>
                <a:lnTo>
                  <a:pt x="10614589" y="845060"/>
                </a:lnTo>
                <a:cubicBezTo>
                  <a:pt x="10614589" y="938405"/>
                  <a:pt x="10538918" y="1014076"/>
                  <a:pt x="10445573" y="1014076"/>
                </a:cubicBezTo>
                <a:lnTo>
                  <a:pt x="169016" y="1014076"/>
                </a:lnTo>
                <a:cubicBezTo>
                  <a:pt x="75671" y="1014076"/>
                  <a:pt x="0" y="938405"/>
                  <a:pt x="0" y="845060"/>
                </a:cubicBezTo>
                <a:lnTo>
                  <a:pt x="0" y="169016"/>
                </a:lnTo>
                <a:close/>
              </a:path>
            </a:pathLst>
          </a:custGeom>
          <a:solidFill>
            <a:schemeClr val="lt1">
              <a:alpha val="89803"/>
            </a:schemeClr>
          </a:solidFill>
          <a:ln cap="rnd" cmpd="sng" w="15875">
            <a:solidFill>
              <a:srgbClr val="2239D5"/>
            </a:solidFill>
            <a:prstDash val="solid"/>
            <a:round/>
            <a:headEnd len="sm" w="sm" type="none"/>
            <a:tailEnd len="sm" w="sm" type="none"/>
          </a:ln>
        </p:spPr>
        <p:txBody>
          <a:bodyPr anchorCtr="0" anchor="ctr" bIns="156175" lIns="156175" spcFirstLastPara="1" rIns="156175" wrap="square" tIns="156175">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Sự quan tâm, chia sẻ, động viên sâu sắc của GVCN là kim chỉ nam để phòng chống  và ngăn ngừa bạo lực học đường</a:t>
            </a:r>
            <a:endParaRPr b="1" i="0" sz="2800" u="none" cap="none" strike="noStrike">
              <a:solidFill>
                <a:schemeClr val="dk1"/>
              </a:solidFill>
              <a:latin typeface="Arial"/>
              <a:ea typeface="Arial"/>
              <a:cs typeface="Arial"/>
              <a:sym typeface="Arial"/>
            </a:endParaRPr>
          </a:p>
        </p:txBody>
      </p:sp>
      <p:sp>
        <p:nvSpPr>
          <p:cNvPr id="181" name="Google Shape;181;p3">
            <a:hlinkClick r:id="rId8"/>
          </p:cNvPr>
          <p:cNvSpPr/>
          <p:nvPr/>
        </p:nvSpPr>
        <p:spPr>
          <a:xfrm>
            <a:off x="1613028" y="2871886"/>
            <a:ext cx="9880978" cy="843897"/>
          </a:xfrm>
          <a:custGeom>
            <a:rect b="b" l="l" r="r" t="t"/>
            <a:pathLst>
              <a:path extrusionOk="0" h="1102020" w="10614589">
                <a:moveTo>
                  <a:pt x="0" y="183674"/>
                </a:moveTo>
                <a:cubicBezTo>
                  <a:pt x="0" y="82234"/>
                  <a:pt x="82234" y="0"/>
                  <a:pt x="183674" y="0"/>
                </a:cubicBezTo>
                <a:lnTo>
                  <a:pt x="10430915" y="0"/>
                </a:lnTo>
                <a:cubicBezTo>
                  <a:pt x="10532355" y="0"/>
                  <a:pt x="10614589" y="82234"/>
                  <a:pt x="10614589" y="183674"/>
                </a:cubicBezTo>
                <a:lnTo>
                  <a:pt x="10614589" y="918346"/>
                </a:lnTo>
                <a:cubicBezTo>
                  <a:pt x="10614589" y="1019786"/>
                  <a:pt x="10532355" y="1102020"/>
                  <a:pt x="10430915" y="1102020"/>
                </a:cubicBezTo>
                <a:lnTo>
                  <a:pt x="183674" y="1102020"/>
                </a:lnTo>
                <a:cubicBezTo>
                  <a:pt x="82234" y="1102020"/>
                  <a:pt x="0" y="1019786"/>
                  <a:pt x="0" y="918346"/>
                </a:cubicBezTo>
                <a:lnTo>
                  <a:pt x="0" y="183674"/>
                </a:lnTo>
                <a:close/>
              </a:path>
            </a:pathLst>
          </a:custGeom>
          <a:solidFill>
            <a:schemeClr val="lt1">
              <a:alpha val="89803"/>
            </a:schemeClr>
          </a:solidFill>
          <a:ln cap="rnd" cmpd="sng" w="15875">
            <a:solidFill>
              <a:srgbClr val="C3225D"/>
            </a:solidFill>
            <a:prstDash val="solid"/>
            <a:round/>
            <a:headEnd len="sm" w="sm" type="none"/>
            <a:tailEnd len="sm" w="sm" type="none"/>
          </a:ln>
        </p:spPr>
        <p:txBody>
          <a:bodyPr anchorCtr="0" anchor="ctr" bIns="160475" lIns="160475" spcFirstLastPara="1" rIns="160475" wrap="square" tIns="160475">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Tuy nhiên trong công tác chủ nhiệm hiện nay nhiều giáo viên chủ nhiệm ít quan tâm, chưa đầu tư vào việc phòng chống và ngăn ngừa bạo lực học đường</a:t>
            </a:r>
            <a:endParaRPr b="1" i="0" sz="2800" u="none" cap="none" strike="noStrike">
              <a:solidFill>
                <a:schemeClr val="dk1"/>
              </a:solidFill>
              <a:latin typeface="Arial"/>
              <a:ea typeface="Arial"/>
              <a:cs typeface="Arial"/>
              <a:sym typeface="Arial"/>
            </a:endParaRPr>
          </a:p>
        </p:txBody>
      </p:sp>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4"/>
          <p:cNvPicPr preferRelativeResize="0"/>
          <p:nvPr/>
        </p:nvPicPr>
        <p:blipFill rotWithShape="1">
          <a:blip r:embed="rId3">
            <a:alphaModFix/>
          </a:blip>
          <a:srcRect b="18307" l="0" r="0" t="0"/>
          <a:stretch/>
        </p:blipFill>
        <p:spPr>
          <a:xfrm>
            <a:off x="1320800" y="-2577"/>
            <a:ext cx="10871200" cy="6888713"/>
          </a:xfrm>
          <a:prstGeom prst="rect">
            <a:avLst/>
          </a:prstGeom>
          <a:noFill/>
          <a:ln>
            <a:noFill/>
          </a:ln>
        </p:spPr>
      </p:pic>
      <p:sp>
        <p:nvSpPr>
          <p:cNvPr id="188" name="Google Shape;188;p4"/>
          <p:cNvSpPr/>
          <p:nvPr/>
        </p:nvSpPr>
        <p:spPr>
          <a:xfrm>
            <a:off x="0" y="0"/>
            <a:ext cx="1320800" cy="6888713"/>
          </a:xfrm>
          <a:prstGeom prst="rect">
            <a:avLst/>
          </a:prstGeom>
          <a:solidFill>
            <a:srgbClr val="520641">
              <a:alpha val="55686"/>
            </a:srgbClr>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9" name="Google Shape;189;p4"/>
          <p:cNvSpPr txBox="1"/>
          <p:nvPr/>
        </p:nvSpPr>
        <p:spPr>
          <a:xfrm>
            <a:off x="1494013" y="2189024"/>
            <a:ext cx="9957759" cy="1754326"/>
          </a:xfrm>
          <a:prstGeom prst="rect">
            <a:avLst/>
          </a:prstGeom>
          <a:solidFill>
            <a:schemeClr val="dk1">
              <a:alpha val="45882"/>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600" u="none" cap="none" strike="noStrike">
                <a:solidFill>
                  <a:srgbClr val="FFFF00"/>
                </a:solidFill>
                <a:latin typeface="Roboto Black"/>
                <a:ea typeface="Roboto Black"/>
                <a:cs typeface="Roboto Black"/>
                <a:sym typeface="Roboto Black"/>
              </a:rPr>
              <a:t>Biện pháp giáo dục kỷ luật tích cực</a:t>
            </a:r>
            <a:endParaRPr b="1" i="1" sz="3600" u="none" cap="none" strike="noStrike">
              <a:solidFill>
                <a:srgbClr val="FFFF00"/>
              </a:solidFill>
              <a:latin typeface="Roboto Black"/>
              <a:ea typeface="Roboto Black"/>
              <a:cs typeface="Roboto Black"/>
              <a:sym typeface="Roboto Black"/>
            </a:endParaRPr>
          </a:p>
          <a:p>
            <a:pPr indent="0" lvl="0" marL="0" marR="0" rtl="0" algn="ctr">
              <a:spcBef>
                <a:spcPts val="0"/>
              </a:spcBef>
              <a:spcAft>
                <a:spcPts val="0"/>
              </a:spcAft>
              <a:buNone/>
            </a:pPr>
            <a:r>
              <a:rPr b="1" i="1" lang="en-US" sz="3600" u="none" cap="none" strike="noStrike">
                <a:solidFill>
                  <a:srgbClr val="FFFF00"/>
                </a:solidFill>
                <a:latin typeface="Roboto Black"/>
                <a:ea typeface="Roboto Black"/>
                <a:cs typeface="Roboto Black"/>
                <a:sym typeface="Roboto Black"/>
              </a:rPr>
              <a:t> để phòng chống, ngăn ngừa bạo lực học đường trong lớp chủ nhiệm.</a:t>
            </a:r>
            <a:endParaRPr b="1" i="1" sz="3600" u="none" cap="none" strike="noStrike">
              <a:solidFill>
                <a:srgbClr val="FFFF00"/>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p:nvPr/>
        </p:nvSpPr>
        <p:spPr>
          <a:xfrm>
            <a:off x="1325880" y="210312"/>
            <a:ext cx="9756647" cy="1819656"/>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300" u="none" cap="none" strike="noStrike">
                <a:solidFill>
                  <a:schemeClr val="dk1"/>
                </a:solidFill>
                <a:latin typeface="Arial"/>
                <a:ea typeface="Arial"/>
                <a:cs typeface="Arial"/>
                <a:sym typeface="Arial"/>
              </a:rPr>
              <a:t>Giáo dục kỉ luật tích cực là cách giáo dục học sinh dựa trên nguyên tắc vì lợi ích tốt nhất của học sinh, không làm tổn thương đến thể xác và tinh thần của HS. Có sự thỏa thuận giữa GV và HS , phù hợp với tâm sinh lí của học sinh</a:t>
            </a:r>
            <a:endParaRPr/>
          </a:p>
        </p:txBody>
      </p:sp>
      <p:sp>
        <p:nvSpPr>
          <p:cNvPr id="195" name="Google Shape;195;p5"/>
          <p:cNvSpPr/>
          <p:nvPr/>
        </p:nvSpPr>
        <p:spPr>
          <a:xfrm>
            <a:off x="1161288" y="2237232"/>
            <a:ext cx="9756647" cy="1819656"/>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300" u="none" cap="none" strike="noStrike">
                <a:solidFill>
                  <a:schemeClr val="dk1"/>
                </a:solidFill>
                <a:latin typeface="Arial"/>
                <a:ea typeface="Arial"/>
                <a:cs typeface="Arial"/>
                <a:sym typeface="Arial"/>
              </a:rPr>
              <a:t>Giáo dục kỉ luật tích cực gồm có 4 nhóm biện pháp</a:t>
            </a:r>
            <a:endParaRPr b="0" i="0" sz="23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Quan tâm đến hoàn cảnh của HS</a:t>
            </a:r>
            <a:endParaRPr/>
          </a:p>
          <a:p>
            <a:pPr indent="-342900" lvl="0" marL="342900" marR="0" rtl="0" algn="l">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Thay đổi cách ứng xử trong lớp học</a:t>
            </a:r>
            <a:endParaRPr b="0" i="0" sz="23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Tăng cường sự tham gia hợp tác của HS</a:t>
            </a:r>
            <a:endParaRPr/>
          </a:p>
          <a:p>
            <a:pPr indent="-342900" lvl="0" marL="342900" marR="0" rtl="0" algn="l">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Xây dựng lớp học thân thiện gắn bó</a:t>
            </a:r>
            <a:endParaRPr b="0" i="0" sz="2300" u="none" cap="none" strike="noStrike">
              <a:solidFill>
                <a:schemeClr val="dk1"/>
              </a:solidFill>
              <a:latin typeface="Arial"/>
              <a:ea typeface="Arial"/>
              <a:cs typeface="Arial"/>
              <a:sym typeface="Arial"/>
            </a:endParaRPr>
          </a:p>
        </p:txBody>
      </p:sp>
      <p:sp>
        <p:nvSpPr>
          <p:cNvPr id="196" name="Google Shape;196;p5"/>
          <p:cNvSpPr/>
          <p:nvPr/>
        </p:nvSpPr>
        <p:spPr>
          <a:xfrm>
            <a:off x="1161288" y="4264152"/>
            <a:ext cx="9756647" cy="1819656"/>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300" u="none" cap="none" strike="noStrike">
                <a:solidFill>
                  <a:schemeClr val="dk1"/>
                </a:solidFill>
                <a:latin typeface="Arial"/>
                <a:ea typeface="Arial"/>
                <a:cs typeface="Arial"/>
                <a:sym typeface="Arial"/>
              </a:rPr>
              <a:t>Trong quá trình thực hiện biện pháp tôi nhận thấy để phòng chống ngăn ngừa bạo lực học đường có hiệu quả nhất là quan tâm đến hoàn cảnh HS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pSp>
        <p:nvGrpSpPr>
          <p:cNvPr id="201" name="Google Shape;201;p6"/>
          <p:cNvGrpSpPr/>
          <p:nvPr/>
        </p:nvGrpSpPr>
        <p:grpSpPr>
          <a:xfrm>
            <a:off x="3181362" y="106367"/>
            <a:ext cx="6669088" cy="866082"/>
            <a:chOff x="121499" y="1801323"/>
            <a:chExt cx="2925009" cy="1332382"/>
          </a:xfrm>
        </p:grpSpPr>
        <p:sp>
          <p:nvSpPr>
            <p:cNvPr id="202" name="Google Shape;202;p6"/>
            <p:cNvSpPr/>
            <p:nvPr/>
          </p:nvSpPr>
          <p:spPr>
            <a:xfrm>
              <a:off x="121499" y="1850636"/>
              <a:ext cx="2925009" cy="1233757"/>
            </a:xfrm>
            <a:prstGeom prst="roundRect">
              <a:avLst>
                <a:gd fmla="val 16667"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241953" y="1801323"/>
              <a:ext cx="2684101" cy="133238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i="0" lang="en-US" sz="3600" u="none" cap="none" strike="noStrike">
                  <a:solidFill>
                    <a:schemeClr val="lt1"/>
                  </a:solidFill>
                  <a:latin typeface="Arial"/>
                  <a:ea typeface="Arial"/>
                  <a:cs typeface="Arial"/>
                  <a:sym typeface="Arial"/>
                </a:rPr>
                <a:t>2. Mục tiêu của biện pháp</a:t>
              </a:r>
              <a:endParaRPr b="0" i="0" sz="3600" u="none" cap="none" strike="noStrike">
                <a:solidFill>
                  <a:schemeClr val="lt1"/>
                </a:solidFill>
                <a:latin typeface="Arial"/>
                <a:ea typeface="Arial"/>
                <a:cs typeface="Arial"/>
                <a:sym typeface="Arial"/>
              </a:endParaRPr>
            </a:p>
          </p:txBody>
        </p:sp>
      </p:grpSp>
      <p:sp>
        <p:nvSpPr>
          <p:cNvPr id="204" name="Google Shape;204;p6"/>
          <p:cNvSpPr/>
          <p:nvPr/>
        </p:nvSpPr>
        <p:spPr>
          <a:xfrm>
            <a:off x="1251306" y="1932365"/>
            <a:ext cx="10827913" cy="854410"/>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300" u="none" cap="none" strike="noStrike">
                <a:solidFill>
                  <a:schemeClr val="dk1"/>
                </a:solidFill>
                <a:latin typeface="Arial"/>
                <a:ea typeface="Arial"/>
                <a:cs typeface="Arial"/>
                <a:sym typeface="Arial"/>
              </a:rPr>
              <a:t>HS đã hiểu được trách nhiệm của mình, biết lắng nghe, tôn trọng người khác, biết sai và sửa sai, không xảy ra mâu thuẫn và bạo lực học đường</a:t>
            </a:r>
            <a:endParaRPr/>
          </a:p>
        </p:txBody>
      </p:sp>
      <p:sp>
        <p:nvSpPr>
          <p:cNvPr id="205" name="Google Shape;205;p6"/>
          <p:cNvSpPr/>
          <p:nvPr/>
        </p:nvSpPr>
        <p:spPr>
          <a:xfrm>
            <a:off x="1251310" y="1053452"/>
            <a:ext cx="10827913" cy="693052"/>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300" u="none" cap="none" strike="noStrike">
                <a:solidFill>
                  <a:schemeClr val="dk1"/>
                </a:solidFill>
                <a:latin typeface="Arial"/>
                <a:ea typeface="Arial"/>
                <a:cs typeface="Arial"/>
                <a:sym typeface="Arial"/>
              </a:rPr>
              <a:t>Giúp giáo viên hiểu về HS nhiều hơn từ đó có các biện pháp giúp các em vượt qua những khó khăn để học tập tốt hơn</a:t>
            </a:r>
            <a:endParaRPr/>
          </a:p>
        </p:txBody>
      </p:sp>
      <p:sp>
        <p:nvSpPr>
          <p:cNvPr id="206" name="Google Shape;206;p6"/>
          <p:cNvSpPr/>
          <p:nvPr/>
        </p:nvSpPr>
        <p:spPr>
          <a:xfrm>
            <a:off x="1251302" y="2849055"/>
            <a:ext cx="10827913" cy="1102045"/>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300" u="none" cap="none" strike="noStrike">
                <a:solidFill>
                  <a:schemeClr val="dk1"/>
                </a:solidFill>
                <a:latin typeface="Arial"/>
                <a:ea typeface="Arial"/>
                <a:cs typeface="Arial"/>
                <a:sym typeface="Arial"/>
              </a:rPr>
              <a:t>Giúp HS chấp hành tốt nội quy, có thái độ cư xử, hành vi đúng đắn, học được cách kiềm chế cảm xúc, tránh xa bạo lực. </a:t>
            </a:r>
            <a:endParaRPr/>
          </a:p>
        </p:txBody>
      </p:sp>
      <p:sp>
        <p:nvSpPr>
          <p:cNvPr id="207" name="Google Shape;207;p6"/>
          <p:cNvSpPr/>
          <p:nvPr/>
        </p:nvSpPr>
        <p:spPr>
          <a:xfrm>
            <a:off x="1251303" y="5239987"/>
            <a:ext cx="10827913" cy="1274287"/>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0" i="0" lang="en-US" sz="2400" u="none" cap="none" strike="noStrike">
                <a:solidFill>
                  <a:schemeClr val="dk1"/>
                </a:solidFill>
                <a:latin typeface="Arial"/>
                <a:ea typeface="Arial"/>
                <a:cs typeface="Arial"/>
                <a:sym typeface="Arial"/>
              </a:rPr>
              <a:t>Tạo môi trường lớp học thân thiện, tôn trọng, thương yêu và giúp đỡ lẫn nhau, đoàn kết, có tinh thần trách nhiệm, biết cách giải quyết xung đột không bằng bạo lực.</a:t>
            </a:r>
            <a:endParaRPr b="0" i="0" sz="2400" u="none" cap="none" strike="noStrike">
              <a:solidFill>
                <a:schemeClr val="dk1"/>
              </a:solidFill>
              <a:latin typeface="Arial"/>
              <a:ea typeface="Arial"/>
              <a:cs typeface="Arial"/>
              <a:sym typeface="Arial"/>
            </a:endParaRPr>
          </a:p>
        </p:txBody>
      </p:sp>
      <p:sp>
        <p:nvSpPr>
          <p:cNvPr id="208" name="Google Shape;208;p6"/>
          <p:cNvSpPr/>
          <p:nvPr/>
        </p:nvSpPr>
        <p:spPr>
          <a:xfrm>
            <a:off x="1251303" y="4013381"/>
            <a:ext cx="10827913" cy="1102045"/>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300" u="none" cap="none" strike="noStrike">
                <a:solidFill>
                  <a:schemeClr val="dk1"/>
                </a:solidFill>
                <a:latin typeface="Arial"/>
                <a:ea typeface="Arial"/>
                <a:cs typeface="Arial"/>
                <a:sym typeface="Arial"/>
              </a:rPr>
              <a:t>Rèn luyện cho các em các kĩ năng sống: giải quyết vấn đề, kĩ năng phòng chống bạo lực học đường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7"/>
          <p:cNvGrpSpPr/>
          <p:nvPr/>
        </p:nvGrpSpPr>
        <p:grpSpPr>
          <a:xfrm>
            <a:off x="2394978" y="1295087"/>
            <a:ext cx="6669088" cy="866082"/>
            <a:chOff x="121499" y="1801323"/>
            <a:chExt cx="2925009" cy="1332382"/>
          </a:xfrm>
        </p:grpSpPr>
        <p:sp>
          <p:nvSpPr>
            <p:cNvPr id="214" name="Google Shape;214;p7"/>
            <p:cNvSpPr/>
            <p:nvPr/>
          </p:nvSpPr>
          <p:spPr>
            <a:xfrm>
              <a:off x="121499" y="1850636"/>
              <a:ext cx="2925009" cy="1233757"/>
            </a:xfrm>
            <a:prstGeom prst="roundRect">
              <a:avLst>
                <a:gd fmla="val 16667"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241953" y="1801323"/>
              <a:ext cx="2684101" cy="133238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i="0" lang="en-US" sz="3600" u="none" cap="none" strike="noStrike">
                  <a:solidFill>
                    <a:schemeClr val="lt1"/>
                  </a:solidFill>
                  <a:latin typeface="Arial"/>
                  <a:ea typeface="Arial"/>
                  <a:cs typeface="Arial"/>
                  <a:sym typeface="Arial"/>
                </a:rPr>
                <a:t>3. Cách thực  biện pháp</a:t>
              </a:r>
              <a:endParaRPr b="0" i="0" sz="36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8"/>
          <p:cNvGrpSpPr/>
          <p:nvPr/>
        </p:nvGrpSpPr>
        <p:grpSpPr>
          <a:xfrm>
            <a:off x="1747131" y="179612"/>
            <a:ext cx="9895165" cy="1130828"/>
            <a:chOff x="1756061" y="137228"/>
            <a:chExt cx="9895165" cy="1380946"/>
          </a:xfrm>
        </p:grpSpPr>
        <p:grpSp>
          <p:nvGrpSpPr>
            <p:cNvPr id="221" name="Google Shape;221;p8"/>
            <p:cNvGrpSpPr/>
            <p:nvPr/>
          </p:nvGrpSpPr>
          <p:grpSpPr>
            <a:xfrm>
              <a:off x="2440951" y="148394"/>
              <a:ext cx="9210275" cy="1369780"/>
              <a:chOff x="2445376" y="3575"/>
              <a:chExt cx="8348951" cy="1369780"/>
            </a:xfrm>
          </p:grpSpPr>
          <p:sp>
            <p:nvSpPr>
              <p:cNvPr id="222" name="Google Shape;222;p8"/>
              <p:cNvSpPr/>
              <p:nvPr/>
            </p:nvSpPr>
            <p:spPr>
              <a:xfrm rot="10800000">
                <a:off x="2445376" y="3575"/>
                <a:ext cx="8348951" cy="1369780"/>
              </a:xfrm>
              <a:prstGeom prst="homePlate">
                <a:avLst>
                  <a:gd fmla="val 50000" name="adj"/>
                </a:avLst>
              </a:prstGeom>
              <a:solidFill>
                <a:srgbClr val="A50B8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txBox="1"/>
              <p:nvPr/>
            </p:nvSpPr>
            <p:spPr>
              <a:xfrm>
                <a:off x="2787821" y="3575"/>
                <a:ext cx="8006506" cy="1369780"/>
              </a:xfrm>
              <a:prstGeom prst="rect">
                <a:avLst/>
              </a:prstGeom>
              <a:noFill/>
              <a:ln>
                <a:noFill/>
              </a:ln>
            </p:spPr>
            <p:txBody>
              <a:bodyPr anchorCtr="0" anchor="ctr" bIns="125725" lIns="604025" spcFirstLastPara="1" rIns="234675" wrap="square" tIns="125725">
                <a:noAutofit/>
              </a:bodyPr>
              <a:lstStyle/>
              <a:p>
                <a:pPr indent="0" lvl="0" marL="0" marR="0" rtl="0" algn="just">
                  <a:lnSpc>
                    <a:spcPct val="90000"/>
                  </a:lnSpc>
                  <a:spcBef>
                    <a:spcPts val="0"/>
                  </a:spcBef>
                  <a:spcAft>
                    <a:spcPts val="0"/>
                  </a:spcAft>
                  <a:buNone/>
                </a:pPr>
                <a:r>
                  <a:rPr b="1" i="0" lang="en-US" sz="3300" u="none" cap="none" strike="noStrike">
                    <a:solidFill>
                      <a:schemeClr val="lt1"/>
                    </a:solidFill>
                    <a:latin typeface="Arial"/>
                    <a:ea typeface="Arial"/>
                    <a:cs typeface="Arial"/>
                    <a:sym typeface="Arial"/>
                  </a:rPr>
                  <a:t> Thứ nhất : Tìm hiểu hoàn cảnh HS</a:t>
                </a:r>
                <a:endParaRPr b="0" i="0" sz="3300" u="none" cap="none" strike="noStrike">
                  <a:solidFill>
                    <a:schemeClr val="lt1"/>
                  </a:solidFill>
                  <a:latin typeface="Arial"/>
                  <a:ea typeface="Arial"/>
                  <a:cs typeface="Arial"/>
                  <a:sym typeface="Arial"/>
                </a:endParaRPr>
              </a:p>
            </p:txBody>
          </p:sp>
        </p:grpSp>
        <p:sp>
          <p:nvSpPr>
            <p:cNvPr id="224" name="Google Shape;224;p8"/>
            <p:cNvSpPr/>
            <p:nvPr/>
          </p:nvSpPr>
          <p:spPr>
            <a:xfrm>
              <a:off x="1756061" y="137228"/>
              <a:ext cx="1369780" cy="1369780"/>
            </a:xfrm>
            <a:prstGeom prst="ellipse">
              <a:avLst/>
            </a:prstGeom>
            <a:blipFill rotWithShape="1">
              <a:blip r:embed="rId3">
                <a:alphaModFix/>
              </a:blip>
              <a:stretch>
                <a:fillRect b="0" l="0" r="0" t="0"/>
              </a:stretch>
            </a:blip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5" name="Google Shape;225;p8"/>
          <p:cNvPicPr preferRelativeResize="0"/>
          <p:nvPr/>
        </p:nvPicPr>
        <p:blipFill rotWithShape="1">
          <a:blip r:embed="rId4">
            <a:alphaModFix/>
          </a:blip>
          <a:srcRect b="0" l="0" r="0" t="0"/>
          <a:stretch/>
        </p:blipFill>
        <p:spPr>
          <a:xfrm>
            <a:off x="173736" y="1417320"/>
            <a:ext cx="4553713" cy="5321808"/>
          </a:xfrm>
          <a:prstGeom prst="rect">
            <a:avLst/>
          </a:prstGeom>
          <a:noFill/>
          <a:ln>
            <a:noFill/>
          </a:ln>
        </p:spPr>
      </p:pic>
      <p:sp>
        <p:nvSpPr>
          <p:cNvPr id="226" name="Google Shape;226;p8"/>
          <p:cNvSpPr txBox="1"/>
          <p:nvPr/>
        </p:nvSpPr>
        <p:spPr>
          <a:xfrm>
            <a:off x="2064567" y="3062190"/>
            <a:ext cx="300037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Lí lịch học sinh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9"/>
          <p:cNvSpPr txBox="1"/>
          <p:nvPr/>
        </p:nvSpPr>
        <p:spPr>
          <a:xfrm>
            <a:off x="638175" y="628650"/>
            <a:ext cx="113919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Sau </a:t>
            </a:r>
            <a:endParaRPr/>
          </a:p>
        </p:txBody>
      </p:sp>
      <p:sp>
        <p:nvSpPr>
          <p:cNvPr id="232" name="Google Shape;232;p9"/>
          <p:cNvSpPr/>
          <p:nvPr/>
        </p:nvSpPr>
        <p:spPr>
          <a:xfrm>
            <a:off x="638175" y="320026"/>
            <a:ext cx="10827913" cy="6537974"/>
          </a:xfrm>
          <a:prstGeom prst="roundRect">
            <a:avLst>
              <a:gd fmla="val 16667" name="adj"/>
            </a:avLst>
          </a:prstGeom>
          <a:gradFill>
            <a:gsLst>
              <a:gs pos="0">
                <a:srgbClr val="FED0C1"/>
              </a:gs>
              <a:gs pos="100000">
                <a:srgbClr val="FF8D55"/>
              </a:gs>
            </a:gsLst>
            <a:lin ang="5400000" scaled="0"/>
          </a:gradFill>
          <a:ln cap="rnd" cmpd="sng" w="9525">
            <a:solidFill>
              <a:srgbClr val="EEA68B">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 </a:t>
            </a:r>
            <a:r>
              <a:rPr lang="en-US" sz="2400">
                <a:solidFill>
                  <a:schemeClr val="dk1"/>
                </a:solidFill>
                <a:latin typeface="Times New Roman"/>
                <a:ea typeface="Times New Roman"/>
                <a:cs typeface="Times New Roman"/>
                <a:sym typeface="Times New Roman"/>
              </a:rPr>
              <a:t>Tìm hiểu hoàn cảnh của học sinh: thông qua lí lịch học sinh, đến thăm một số gia đình, thông qua bạn bè và các mối quan hệ.</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Trong lớp có 3 em học sinh khó khăn về mặt tâm lí, những vấn đề trong gia đình, học lực yếu cần phải lưu tâm là:</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1. Em </a:t>
            </a:r>
            <a:r>
              <a:rPr b="1" lang="en-US" sz="2400">
                <a:solidFill>
                  <a:schemeClr val="dk1"/>
                </a:solidFill>
                <a:latin typeface="Times New Roman"/>
                <a:ea typeface="Times New Roman"/>
                <a:cs typeface="Times New Roman"/>
                <a:sym typeface="Times New Roman"/>
              </a:rPr>
              <a:t>Nguyễn Văn Nghĩa</a:t>
            </a:r>
            <a:r>
              <a:rPr lang="en-US" sz="2400">
                <a:solidFill>
                  <a:schemeClr val="dk1"/>
                </a:solidFill>
                <a:latin typeface="Times New Roman"/>
                <a:ea typeface="Times New Roman"/>
                <a:cs typeface="Times New Roman"/>
                <a:sym typeface="Times New Roman"/>
              </a:rPr>
              <a:t>: Bố đi làm ăn xa, mẹ đi làm công ti cả ngày, một mình em ở nhà không ai quản , ý thức tổ chức kỉ luật kém, hay bỏ học không có lý do, đi học chậm, tính cách nóng nảy, ứng xử với bạn bè không khéo léo hay xảy ra mâu thuẫn</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2. Em </a:t>
            </a:r>
            <a:r>
              <a:rPr b="1" lang="en-US" sz="2400">
                <a:solidFill>
                  <a:schemeClr val="dk1"/>
                </a:solidFill>
                <a:latin typeface="Times New Roman"/>
                <a:ea typeface="Times New Roman"/>
                <a:cs typeface="Times New Roman"/>
                <a:sym typeface="Times New Roman"/>
              </a:rPr>
              <a:t>Trần Việt Tiệp </a:t>
            </a:r>
            <a:r>
              <a:rPr lang="en-US" sz="2400">
                <a:solidFill>
                  <a:schemeClr val="dk1"/>
                </a:solidFill>
                <a:latin typeface="Times New Roman"/>
                <a:ea typeface="Times New Roman"/>
                <a:cs typeface="Times New Roman"/>
                <a:sym typeface="Times New Roman"/>
              </a:rPr>
              <a:t>: Ý thức chưa tốt, bố mẹ nuông chiều, lấy trộm máy tính của bố mẹ bán, tan học không về nhà đúng giờ, ngày nghỉ lừa bố mẹ đi học để đi chơi cả ngày, hay  bỏ học, bỏ nhà đi  chơi  , GVCN động viên khuyên nhủ mới quay về học.</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3. Em </a:t>
            </a:r>
            <a:r>
              <a:rPr b="1" lang="en-US" sz="2400">
                <a:solidFill>
                  <a:schemeClr val="dk1"/>
                </a:solidFill>
                <a:latin typeface="Times New Roman"/>
                <a:ea typeface="Times New Roman"/>
                <a:cs typeface="Times New Roman"/>
                <a:sym typeface="Times New Roman"/>
              </a:rPr>
              <a:t>Trần Anh Nhật</a:t>
            </a:r>
            <a:r>
              <a:rPr lang="en-US" sz="2400">
                <a:solidFill>
                  <a:schemeClr val="dk1"/>
                </a:solidFill>
                <a:latin typeface="Times New Roman"/>
                <a:ea typeface="Times New Roman"/>
                <a:cs typeface="Times New Roman"/>
                <a:sym typeface="Times New Roman"/>
              </a:rPr>
              <a:t>: Bố mất sớm, gần nhà Tiệp theo Tiệp  đi chơi, ý thức học chưa tốt, học yếu.</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Ngoài ra trong lớp còn có một số bạn nữ học yếu, hay đua đòi, nhắn tin chửi nhau trên điện thoại rồi gọi các bạn trường khác đến chặn đường để đánh bạn.</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Tiềm ẩn nguy cơ cao bạo lực học đường.</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2"/>
                                        </p:tgtEl>
                                        <p:attrNameLst>
                                          <p:attrName>ppt_y</p:attrName>
                                        </p:attrNameLst>
                                      </p:cBhvr>
                                      <p:tavLst>
                                        <p:tav fmla="" tm="0">
                                          <p:val>
                                            <p:strVal val="#ppt_y"/>
                                          </p:val>
                                        </p:tav>
                                        <p:tav fmla="" tm="100000">
                                          <p:val>
                                            <p:strVal val="#ppt_y+1"/>
                                          </p:val>
                                        </p:tav>
                                      </p:tavLst>
                                    </p:anim>
                                    <p:set>
                                      <p:cBhvr>
                                        <p:cTn dur="1" fill="hold">
                                          <p:stCondLst>
                                            <p:cond delay="500"/>
                                          </p:stCondLst>
                                        </p:cTn>
                                        <p:tgtEl>
                                          <p:spTgt spid="2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2016-05-08T08:07:21Z</dcterms:created>
</cp:coreProperties>
</file>