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8" r:id="rId3"/>
  </p:sldMasterIdLst>
  <p:notesMasterIdLst>
    <p:notesMasterId r:id="rId33"/>
  </p:notesMasterIdLst>
  <p:sldIdLst>
    <p:sldId id="317" r:id="rId4"/>
    <p:sldId id="258" r:id="rId5"/>
    <p:sldId id="281" r:id="rId6"/>
    <p:sldId id="282" r:id="rId7"/>
    <p:sldId id="260" r:id="rId8"/>
    <p:sldId id="284" r:id="rId9"/>
    <p:sldId id="316" r:id="rId10"/>
    <p:sldId id="261" r:id="rId11"/>
    <p:sldId id="285" r:id="rId12"/>
    <p:sldId id="286" r:id="rId13"/>
    <p:sldId id="288" r:id="rId14"/>
    <p:sldId id="287" r:id="rId15"/>
    <p:sldId id="289" r:id="rId16"/>
    <p:sldId id="309" r:id="rId17"/>
    <p:sldId id="311" r:id="rId18"/>
    <p:sldId id="313" r:id="rId19"/>
    <p:sldId id="300" r:id="rId20"/>
    <p:sldId id="298" r:id="rId21"/>
    <p:sldId id="307" r:id="rId22"/>
    <p:sldId id="306" r:id="rId23"/>
    <p:sldId id="305" r:id="rId24"/>
    <p:sldId id="304" r:id="rId25"/>
    <p:sldId id="303" r:id="rId26"/>
    <p:sldId id="302" r:id="rId27"/>
    <p:sldId id="275" r:id="rId28"/>
    <p:sldId id="276" r:id="rId29"/>
    <p:sldId id="277" r:id="rId30"/>
    <p:sldId id="314" r:id="rId31"/>
    <p:sldId id="31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ECFF"/>
    <a:srgbClr val="FFC5F4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83" d="100"/>
          <a:sy n="83" d="100"/>
        </p:scale>
        <p:origin x="-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9FC45-5179-4366-A4D4-F180247C446B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687C5-91D9-4DCF-AFE5-6B6F5D24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69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028F-45BD-48ED-B44B-E86A89F7F6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687C5-91D9-4DCF-AFE5-6B6F5D24B7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06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3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3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03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5D4B4-F844-4667-97F4-BAC5CE19C4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359331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2EBE6-7A5F-4FEB-B144-910137CEE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003431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3F5EB-80CB-4030-91C7-28943F0BD2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03452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22734-53F3-4FB6-8E17-502702163F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854706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0C36-EEE6-4462-BBC7-A63C7C536D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089001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695A9-0FE5-4940-9E92-C2595BE03D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315837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97218-ED7F-4A11-B59F-4A3E0C0B50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577991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02505-2C62-4D37-80DC-BF095D5051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163214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94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1D2A5-5BF4-43B9-AD89-6D59CC6D96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090635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733AE-6DD1-4BFF-8BD7-D72CA9B961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797861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906D7-451A-46DC-97A6-A62FE38624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305305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CD85715-A0A1-4BD4-BF21-175B0B707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55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D27E9EA-8EA3-4273-B539-1B8091F08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90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0512B38-4D8E-40D1-BDEF-6B7E2D452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95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65F215-FE21-433B-88D5-A81BE1CAA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50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EC1466C-D346-49BB-A61B-BFFD17124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94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1DE81CD-5E40-4449-A347-1F579D08B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59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A06E62B-774E-48CC-B38E-9C169AECD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8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13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72F1B3A-6D89-4935-A388-8653B24F1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97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A8A5A21-90A5-4782-AA49-7DE249524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71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05FA816-02FA-4582-9224-7ED0309B2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16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95CB600-D205-401C-8AAC-6E81FE56E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86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9B95F03-5529-4521-8280-9FFBF2670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61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2D1211C-BDE4-4CB6-B1F1-158C7720B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76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92611F4-B842-44F8-8F1E-92E13FD32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2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7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8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1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6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9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3E41B-0BE4-44FA-A54E-55DD37A3B521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83E38-DA70-4FDB-AB4A-4F20588A7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2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EB79C4D-FB37-4812-A6D8-9E6035F1A931}" type="slidenum">
              <a:rPr lang="en-US" altLang="en-US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17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6080A7-29D3-4ADC-BB19-958F4D57AA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3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" Target="slide18.xml"/><Relationship Id="rId7" Type="http://schemas.openxmlformats.org/officeDocument/2006/relationships/slide" Target="slide24.xml"/><Relationship Id="rId12" Type="http://schemas.openxmlformats.org/officeDocument/2006/relationships/slide" Target="slide2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11" Type="http://schemas.openxmlformats.org/officeDocument/2006/relationships/slide" Target="slide20.xml"/><Relationship Id="rId5" Type="http://schemas.openxmlformats.org/officeDocument/2006/relationships/slide" Target="slide19.xml"/><Relationship Id="rId10" Type="http://schemas.openxmlformats.org/officeDocument/2006/relationships/image" Target="../media/image25.gif"/><Relationship Id="rId4" Type="http://schemas.openxmlformats.org/officeDocument/2006/relationships/slide" Target="slide21.xml"/><Relationship Id="rId9" Type="http://schemas.openxmlformats.org/officeDocument/2006/relationships/hyperlink" Target="https://wheelofnames.com/vi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2"/>
          <a:stretch/>
        </p:blipFill>
        <p:spPr bwMode="auto">
          <a:xfrm>
            <a:off x="697991" y="-21335"/>
            <a:ext cx="10668000" cy="588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447800" y="5867400"/>
            <a:ext cx="94488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HP-222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xảy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sói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lợn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anh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19200" y="5410200"/>
            <a:ext cx="9906000" cy="1447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HP-222"/>
              </a:rPr>
              <a:t>Sói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cào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vách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lều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cỏ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Lợn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anh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đuổi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sói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Sói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huých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mạnh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túp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lều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đổ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sập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Lợn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anh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hốt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hoảng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chạy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sang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lợn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nhỡ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23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97"/>
          <a:stretch/>
        </p:blipFill>
        <p:spPr bwMode="auto">
          <a:xfrm>
            <a:off x="762000" y="-76200"/>
            <a:ext cx="10820400" cy="603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09800" y="5867400"/>
            <a:ext cx="83058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HP-222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xảy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sói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lợn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nhỡ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95400" y="5361432"/>
            <a:ext cx="9906000" cy="1447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CC"/>
                </a:solidFill>
                <a:latin typeface="HP-222"/>
              </a:rPr>
              <a:t>Sói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mò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sang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căn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gỗ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đập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cửa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hai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chú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lợn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mở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Sói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tức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giận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đạp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mạnh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vách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bung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ra.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Hai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chú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lợn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vội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sang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út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916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100584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133600" y="5105400"/>
            <a:ext cx="7696200" cy="1143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HP-222"/>
              </a:rPr>
              <a:t>Sói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phá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HP-222"/>
              </a:rPr>
              <a:t>lợn</a:t>
            </a:r>
            <a:r>
              <a:rPr lang="en-US" sz="2800" dirty="0" smtClean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út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76400" y="5029200"/>
            <a:ext cx="8915400" cy="1447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CC"/>
                </a:solidFill>
                <a:latin typeface="HP-222"/>
              </a:rPr>
              <a:t>Sói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lấy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hết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sức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lao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cả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thân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vào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ngôi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gạch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vẫn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trơ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trơ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76984" y="5219700"/>
            <a:ext cx="8220456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HP-222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sói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phá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lợn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út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76400" y="5029200"/>
            <a:ext cx="8915400" cy="1447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HP-222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lợn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út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gạch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rất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vững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chãi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809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92964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048000" y="5029200"/>
            <a:ext cx="60960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HP-222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chuyện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thúc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66800" y="4721352"/>
            <a:ext cx="9677400" cy="20604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CC"/>
                </a:solidFill>
                <a:latin typeface="HP-222"/>
              </a:rPr>
              <a:t>Sói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phá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đổ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ngôi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gỗ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bèn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trèo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lên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mái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chui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vào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đường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ống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khói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Lợn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út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đã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đặt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dưới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ống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khói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thùng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sôi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Sói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rơi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tõm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vào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thùng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sôi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ba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anh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lợn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con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sống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vui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vẻ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bình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yên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385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54864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C3092DDA-9A5D-42E5-902A-9D7F75B36325}"/>
              </a:ext>
            </a:extLst>
          </p:cNvPr>
          <p:cNvSpPr/>
          <p:nvPr/>
        </p:nvSpPr>
        <p:spPr>
          <a:xfrm>
            <a:off x="2819400" y="76200"/>
            <a:ext cx="6019800" cy="609600"/>
          </a:xfrm>
          <a:prstGeom prst="roundRect">
            <a:avLst/>
          </a:prstGeom>
          <a:solidFill>
            <a:srgbClr val="6FB185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Trả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lời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câu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hỏi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trong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nhóm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bàn</a:t>
            </a:r>
            <a:endParaRPr lang="en-SG" sz="3200" kern="0" dirty="0">
              <a:solidFill>
                <a:srgbClr val="FFFFFF"/>
              </a:solidFill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225314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54864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C3092DDA-9A5D-42E5-902A-9D7F75B36325}"/>
              </a:ext>
            </a:extLst>
          </p:cNvPr>
          <p:cNvSpPr/>
          <p:nvPr/>
        </p:nvSpPr>
        <p:spPr>
          <a:xfrm>
            <a:off x="2286000" y="152400"/>
            <a:ext cx="7848600" cy="609600"/>
          </a:xfrm>
          <a:prstGeom prst="roundRect">
            <a:avLst/>
          </a:prstGeom>
          <a:solidFill>
            <a:srgbClr val="6FB185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Xung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phong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trả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lời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câu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hỏi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ở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các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tranh</a:t>
            </a:r>
            <a:endParaRPr lang="en-SG" sz="3200" kern="0" dirty="0">
              <a:solidFill>
                <a:srgbClr val="FFFFFF"/>
              </a:solidFill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225314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792162"/>
            <a:ext cx="3142329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68362"/>
            <a:ext cx="30480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94" y="2819400"/>
            <a:ext cx="3047206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65" y="2895600"/>
            <a:ext cx="3029569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967" y="4876800"/>
            <a:ext cx="307816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650" y="4876800"/>
            <a:ext cx="3040551" cy="186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xmlns="" id="{C3092DDA-9A5D-42E5-902A-9D7F75B36325}"/>
              </a:ext>
            </a:extLst>
          </p:cNvPr>
          <p:cNvSpPr/>
          <p:nvPr/>
        </p:nvSpPr>
        <p:spPr>
          <a:xfrm>
            <a:off x="3200400" y="76200"/>
            <a:ext cx="6096000" cy="685800"/>
          </a:xfrm>
          <a:prstGeom prst="roundRect">
            <a:avLst/>
          </a:prstGeom>
          <a:solidFill>
            <a:srgbClr val="6FB185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Kể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chuyện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theo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nhóm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3</a:t>
            </a:r>
            <a:endParaRPr lang="en-SG" sz="3200" kern="0" dirty="0">
              <a:solidFill>
                <a:srgbClr val="FFFFFF"/>
              </a:solidFill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372627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420" y="1565272"/>
            <a:ext cx="1933580" cy="1406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432" y="1571620"/>
            <a:ext cx="1933580" cy="1406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420" y="3124200"/>
            <a:ext cx="1933580" cy="1468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242" y="3144840"/>
            <a:ext cx="1933580" cy="1468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2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876800" y="1981201"/>
            <a:ext cx="4572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0" name="Rectangle 2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029450" y="2063751"/>
            <a:ext cx="4572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11" name="Rectangle 2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910138" y="3581401"/>
            <a:ext cx="4572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hlinkClick r:id="rId5" action="ppaction://hlinksldjump"/>
              </a:rPr>
              <a:t>2</a:t>
            </a:r>
            <a:endParaRPr lang="en-US" altLang="en-US" sz="28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2" name="Rectangle 2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053263" y="3643314"/>
            <a:ext cx="4572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14" name="WordArt 9"/>
          <p:cNvSpPr>
            <a:spLocks noChangeArrowheads="1" noChangeShapeType="1" noTextEdit="1"/>
          </p:cNvSpPr>
          <p:nvPr/>
        </p:nvSpPr>
        <p:spPr bwMode="auto">
          <a:xfrm rot="-1365787">
            <a:off x="1704975" y="493714"/>
            <a:ext cx="2552700" cy="954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4876800" y="228600"/>
            <a:ext cx="47244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 CỬA BÍ MẬT</a:t>
            </a:r>
          </a:p>
        </p:txBody>
      </p:sp>
      <p:pic>
        <p:nvPicPr>
          <p:cNvPr id="41996" name="Picture 40" descr="1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95800"/>
            <a:ext cx="1524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52" descr="em09">
            <a:hlinkClick r:id="rId9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5486401"/>
            <a:ext cx="10922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420" y="4800600"/>
            <a:ext cx="1933580" cy="1468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4800600"/>
            <a:ext cx="1933580" cy="1468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23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4943116" y="5257801"/>
            <a:ext cx="4572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9" name="Rectangle 23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7086241" y="5319714"/>
            <a:ext cx="4572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9400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9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7" grpId="0" animBg="1"/>
      <p:bldP spid="17" grpId="1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04380"/>
            <a:ext cx="9067800" cy="602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un 7">
            <a:hlinkClick r:id="rId3" action="ppaction://hlinksldjump"/>
          </p:cNvPr>
          <p:cNvSpPr/>
          <p:nvPr/>
        </p:nvSpPr>
        <p:spPr>
          <a:xfrm>
            <a:off x="11049000" y="5948112"/>
            <a:ext cx="8382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xmlns="" id="{C3092DDA-9A5D-42E5-902A-9D7F75B36325}"/>
              </a:ext>
            </a:extLst>
          </p:cNvPr>
          <p:cNvSpPr/>
          <p:nvPr/>
        </p:nvSpPr>
        <p:spPr>
          <a:xfrm>
            <a:off x="3581400" y="118580"/>
            <a:ext cx="5257800" cy="685800"/>
          </a:xfrm>
          <a:prstGeom prst="roundRect">
            <a:avLst/>
          </a:prstGeom>
          <a:solidFill>
            <a:srgbClr val="6FB185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Kể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đoạn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2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câu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chuyện</a:t>
            </a:r>
            <a:endParaRPr lang="en-SG" sz="3200" kern="0" dirty="0">
              <a:solidFill>
                <a:srgbClr val="FFFFFF"/>
              </a:solidFill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182955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13" y="821788"/>
            <a:ext cx="9394287" cy="602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un 7">
            <a:hlinkClick r:id="rId3" action="ppaction://hlinksldjump"/>
          </p:cNvPr>
          <p:cNvSpPr/>
          <p:nvPr/>
        </p:nvSpPr>
        <p:spPr>
          <a:xfrm>
            <a:off x="11036104" y="5943600"/>
            <a:ext cx="8382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xmlns="" id="{C3092DDA-9A5D-42E5-902A-9D7F75B36325}"/>
              </a:ext>
            </a:extLst>
          </p:cNvPr>
          <p:cNvSpPr/>
          <p:nvPr/>
        </p:nvSpPr>
        <p:spPr>
          <a:xfrm>
            <a:off x="3505200" y="228600"/>
            <a:ext cx="5257800" cy="685800"/>
          </a:xfrm>
          <a:prstGeom prst="roundRect">
            <a:avLst/>
          </a:prstGeom>
          <a:solidFill>
            <a:srgbClr val="6FB185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Kể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đoạn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1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câu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chuyện</a:t>
            </a:r>
            <a:endParaRPr lang="en-SG" sz="3200" kern="0" dirty="0">
              <a:solidFill>
                <a:srgbClr val="FFFFFF"/>
              </a:solidFill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19491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981200" y="2514600"/>
            <a:ext cx="87630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sinh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95387" y="1655763"/>
            <a:ext cx="974407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vi-VN" sz="7200" b="1">
                <a:solidFill>
                  <a:srgbClr val="FF0000"/>
                </a:solidFill>
                <a:latin typeface="+mn-lt"/>
              </a:rPr>
              <a:t>Nhiệt liệt chào mừng</a:t>
            </a:r>
            <a:endParaRPr lang="en-US" altLang="vi-VN" sz="1800">
              <a:solidFill>
                <a:srgbClr val="CC00CC"/>
              </a:solidFill>
              <a:latin typeface="+mn-lt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8153400" y="1295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9448800" y="457200"/>
            <a:ext cx="6096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5791200" y="1066800"/>
            <a:ext cx="8382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2438400" y="381000"/>
            <a:ext cx="685800" cy="762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4114800" y="12192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2209800" y="1676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b="1">
              <a:latin typeface="Calibri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733800" y="5562601"/>
            <a:ext cx="617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vi-VN" sz="4000" b="1">
              <a:solidFill>
                <a:srgbClr val="FF3300"/>
              </a:solidFill>
              <a:latin typeface=".VnAristote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767139" y="4621214"/>
            <a:ext cx="4486275" cy="10556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Phân</a:t>
            </a:r>
            <a:r>
              <a:rPr lang="en-US" sz="24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24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: </a:t>
            </a:r>
            <a:r>
              <a:rPr lang="en-US" sz="24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24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r>
              <a:rPr lang="en-US" sz="24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– </a:t>
            </a:r>
            <a:r>
              <a:rPr lang="en-US" sz="2400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24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2590800" y="685800"/>
            <a:ext cx="7162800" cy="2438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Tiểu học Tân Hội</a:t>
            </a: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A</a:t>
            </a: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5950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123" y="0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652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1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8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8839200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xmlns="" id="{C3092DDA-9A5D-42E5-902A-9D7F75B36325}"/>
              </a:ext>
            </a:extLst>
          </p:cNvPr>
          <p:cNvSpPr/>
          <p:nvPr/>
        </p:nvSpPr>
        <p:spPr>
          <a:xfrm>
            <a:off x="3051517" y="114300"/>
            <a:ext cx="6096000" cy="685800"/>
          </a:xfrm>
          <a:prstGeom prst="roundRect">
            <a:avLst/>
          </a:prstGeom>
          <a:solidFill>
            <a:srgbClr val="6FB185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Kể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đoạn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5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câu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chuyện</a:t>
            </a:r>
            <a:endParaRPr lang="en-SG" sz="3200" kern="0" dirty="0">
              <a:solidFill>
                <a:srgbClr val="FFFFFF"/>
              </a:solidFill>
              <a:latin typeface="HP-222"/>
            </a:endParaRPr>
          </a:p>
        </p:txBody>
      </p:sp>
      <p:sp>
        <p:nvSpPr>
          <p:cNvPr id="2" name="Sun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90933DD2-E80F-4DA8-9464-1371D345CAC4}"/>
              </a:ext>
            </a:extLst>
          </p:cNvPr>
          <p:cNvSpPr/>
          <p:nvPr/>
        </p:nvSpPr>
        <p:spPr>
          <a:xfrm>
            <a:off x="11036104" y="5943600"/>
            <a:ext cx="8382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84582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xmlns="" id="{C3092DDA-9A5D-42E5-902A-9D7F75B36325}"/>
              </a:ext>
            </a:extLst>
          </p:cNvPr>
          <p:cNvSpPr/>
          <p:nvPr/>
        </p:nvSpPr>
        <p:spPr>
          <a:xfrm>
            <a:off x="3505200" y="304800"/>
            <a:ext cx="5257800" cy="685800"/>
          </a:xfrm>
          <a:prstGeom prst="roundRect">
            <a:avLst/>
          </a:prstGeom>
          <a:solidFill>
            <a:srgbClr val="6FB185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Kể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đoạn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3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câu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chuyện</a:t>
            </a:r>
            <a:endParaRPr lang="en-SG" sz="3200" kern="0" dirty="0">
              <a:solidFill>
                <a:srgbClr val="FFFFFF"/>
              </a:solidFill>
              <a:latin typeface="HP-222"/>
            </a:endParaRPr>
          </a:p>
        </p:txBody>
      </p:sp>
      <p:sp>
        <p:nvSpPr>
          <p:cNvPr id="2" name="Sun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F98BB0F8-D6BD-402B-AABE-5110283CFFA6}"/>
              </a:ext>
            </a:extLst>
          </p:cNvPr>
          <p:cNvSpPr/>
          <p:nvPr/>
        </p:nvSpPr>
        <p:spPr>
          <a:xfrm>
            <a:off x="11036104" y="5943600"/>
            <a:ext cx="8382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8229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xmlns="" id="{C3092DDA-9A5D-42E5-902A-9D7F75B36325}"/>
              </a:ext>
            </a:extLst>
          </p:cNvPr>
          <p:cNvSpPr/>
          <p:nvPr/>
        </p:nvSpPr>
        <p:spPr>
          <a:xfrm>
            <a:off x="3505200" y="152400"/>
            <a:ext cx="5257800" cy="685800"/>
          </a:xfrm>
          <a:prstGeom prst="roundRect">
            <a:avLst/>
          </a:prstGeom>
          <a:solidFill>
            <a:srgbClr val="6FB185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Kể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đoạn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6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câu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chuyện</a:t>
            </a:r>
            <a:endParaRPr lang="en-SG" sz="3200" kern="0" dirty="0">
              <a:solidFill>
                <a:srgbClr val="FFFFFF"/>
              </a:solidFill>
              <a:latin typeface="HP-222"/>
            </a:endParaRPr>
          </a:p>
        </p:txBody>
      </p:sp>
      <p:sp>
        <p:nvSpPr>
          <p:cNvPr id="2" name="Sun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4F5AEF15-1511-4103-ABC2-6C80DFD1B58D}"/>
              </a:ext>
            </a:extLst>
          </p:cNvPr>
          <p:cNvSpPr/>
          <p:nvPr/>
        </p:nvSpPr>
        <p:spPr>
          <a:xfrm>
            <a:off x="11036104" y="5943600"/>
            <a:ext cx="8382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7848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xmlns="" id="{C3092DDA-9A5D-42E5-902A-9D7F75B36325}"/>
              </a:ext>
            </a:extLst>
          </p:cNvPr>
          <p:cNvSpPr/>
          <p:nvPr/>
        </p:nvSpPr>
        <p:spPr>
          <a:xfrm>
            <a:off x="3505200" y="228600"/>
            <a:ext cx="5257800" cy="685800"/>
          </a:xfrm>
          <a:prstGeom prst="roundRect">
            <a:avLst/>
          </a:prstGeom>
          <a:solidFill>
            <a:srgbClr val="6FB185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Kể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đoạn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4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câu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chuyện</a:t>
            </a:r>
            <a:endParaRPr lang="en-SG" sz="3200" kern="0" dirty="0">
              <a:solidFill>
                <a:srgbClr val="FFFFFF"/>
              </a:solidFill>
              <a:latin typeface="HP-222"/>
            </a:endParaRPr>
          </a:p>
        </p:txBody>
      </p:sp>
      <p:sp>
        <p:nvSpPr>
          <p:cNvPr id="2" name="Sun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4C6DFB1B-26A3-46B3-8EF3-DBEE899889D4}"/>
              </a:ext>
            </a:extLst>
          </p:cNvPr>
          <p:cNvSpPr/>
          <p:nvPr/>
        </p:nvSpPr>
        <p:spPr>
          <a:xfrm>
            <a:off x="11036104" y="5943600"/>
            <a:ext cx="8382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00" y="955186"/>
            <a:ext cx="2845301" cy="155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911" y="955186"/>
            <a:ext cx="2759889" cy="155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630" y="2514600"/>
            <a:ext cx="2759170" cy="160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14600"/>
            <a:ext cx="2743200" cy="158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00" y="4191000"/>
            <a:ext cx="278720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14800"/>
            <a:ext cx="2753144" cy="154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0800" y="160354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/>
              </a:rPr>
              <a:t>Kể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/>
              </a:rPr>
              <a:t>toàn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/>
              </a:rPr>
              <a:t>bộ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/>
              </a:rPr>
              <a:t>câu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22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22"/>
              </a:rPr>
              <a:t>chuyện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HP-222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xmlns="" id="{21DB6211-A65E-44B6-8EC4-FD586E8EF2DC}"/>
              </a:ext>
            </a:extLst>
          </p:cNvPr>
          <p:cNvSpPr/>
          <p:nvPr/>
        </p:nvSpPr>
        <p:spPr>
          <a:xfrm>
            <a:off x="2895600" y="5867400"/>
            <a:ext cx="65532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Em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có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nhận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xét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gì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về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chú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lợn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út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?</a:t>
            </a:r>
            <a:endParaRPr lang="en-SG" sz="2800" kern="0" dirty="0">
              <a:solidFill>
                <a:srgbClr val="002060"/>
              </a:solidFill>
              <a:latin typeface="HP-2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1" y="5771641"/>
            <a:ext cx="6705599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HP-222" pitchFamily="34" charset="0"/>
              </a:rPr>
              <a:t>Lợn</a:t>
            </a:r>
            <a:r>
              <a:rPr lang="en-US" sz="2800" dirty="0">
                <a:solidFill>
                  <a:srgbClr val="0000CC"/>
                </a:solidFill>
                <a:latin typeface="HP-222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 pitchFamily="34" charset="0"/>
              </a:rPr>
              <a:t>út</a:t>
            </a:r>
            <a:r>
              <a:rPr lang="en-US" sz="2800" dirty="0">
                <a:solidFill>
                  <a:srgbClr val="0000CC"/>
                </a:solidFill>
                <a:latin typeface="HP-222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 pitchFamily="34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HP-222" pitchFamily="34" charset="0"/>
              </a:rPr>
              <a:t> minh, </a:t>
            </a:r>
            <a:r>
              <a:rPr lang="en-US" sz="2800" dirty="0" err="1">
                <a:solidFill>
                  <a:srgbClr val="0000CC"/>
                </a:solidFill>
                <a:latin typeface="HP-222" pitchFamily="34" charset="0"/>
              </a:rPr>
              <a:t>cẩn</a:t>
            </a:r>
            <a:r>
              <a:rPr lang="en-US" sz="2800" dirty="0">
                <a:solidFill>
                  <a:srgbClr val="0000CC"/>
                </a:solidFill>
                <a:latin typeface="HP-222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 pitchFamily="34" charset="0"/>
              </a:rPr>
              <a:t>thận</a:t>
            </a:r>
            <a:r>
              <a:rPr lang="en-US" sz="2800" dirty="0">
                <a:solidFill>
                  <a:srgbClr val="0000CC"/>
                </a:solidFill>
                <a:latin typeface="HP-222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HP-222" pitchFamily="34" charset="0"/>
              </a:rPr>
              <a:t>cảnh</a:t>
            </a:r>
            <a:r>
              <a:rPr lang="en-US" sz="2800" dirty="0">
                <a:solidFill>
                  <a:srgbClr val="0000CC"/>
                </a:solidFill>
                <a:latin typeface="HP-222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 pitchFamily="34" charset="0"/>
              </a:rPr>
              <a:t>giác</a:t>
            </a:r>
            <a:r>
              <a:rPr lang="en-US" sz="2800" dirty="0">
                <a:solidFill>
                  <a:srgbClr val="0000CC"/>
                </a:solidFill>
                <a:latin typeface="HP-222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 pitchFamily="34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HP-222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 pitchFamily="34" charset="0"/>
              </a:rPr>
              <a:t>biết</a:t>
            </a:r>
            <a:r>
              <a:rPr lang="en-US" sz="2800" dirty="0">
                <a:solidFill>
                  <a:srgbClr val="0000CC"/>
                </a:solidFill>
                <a:latin typeface="HP-222" pitchFamily="34" charset="0"/>
              </a:rPr>
              <a:t> lo </a:t>
            </a:r>
            <a:r>
              <a:rPr lang="en-US" sz="2800" dirty="0" err="1">
                <a:solidFill>
                  <a:srgbClr val="0000CC"/>
                </a:solidFill>
                <a:latin typeface="HP-222" pitchFamily="34" charset="0"/>
              </a:rPr>
              <a:t>xa</a:t>
            </a:r>
            <a:r>
              <a:rPr lang="vi-VN" sz="2800" dirty="0">
                <a:solidFill>
                  <a:srgbClr val="0000CC"/>
                </a:solidFill>
                <a:latin typeface="HP-222" pitchFamily="34" charset="0"/>
              </a:rPr>
              <a:t>.</a:t>
            </a:r>
            <a:endParaRPr lang="en-US" sz="2800" dirty="0">
              <a:solidFill>
                <a:srgbClr val="0000CC"/>
              </a:solidFill>
              <a:latin typeface="HP-222" pitchFamily="34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xmlns="" id="{21DB6211-A65E-44B6-8EC4-FD586E8EF2DC}"/>
              </a:ext>
            </a:extLst>
          </p:cNvPr>
          <p:cNvSpPr/>
          <p:nvPr/>
        </p:nvSpPr>
        <p:spPr>
          <a:xfrm>
            <a:off x="2895600" y="5905793"/>
            <a:ext cx="65532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Câu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chuyện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giúp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em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hiểu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điều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gì</a:t>
            </a:r>
            <a:r>
              <a:rPr lang="en-SG" sz="2800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?</a:t>
            </a:r>
            <a:endParaRPr lang="en-SG" sz="2800" kern="0" dirty="0">
              <a:solidFill>
                <a:srgbClr val="002060"/>
              </a:solidFill>
              <a:latin typeface="HP-222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2819401" y="5562600"/>
            <a:ext cx="6705601" cy="1295400"/>
          </a:xfrm>
          <a:prstGeom prst="horizontalScroll">
            <a:avLst/>
          </a:prstGeom>
          <a:solidFill>
            <a:srgbClr val="B7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kẻ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xấu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kẻ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ác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thông</a:t>
            </a:r>
            <a:r>
              <a:rPr lang="en-US" sz="2800" b="1" dirty="0">
                <a:solidFill>
                  <a:srgbClr val="FF0000"/>
                </a:solidFill>
              </a:rPr>
              <a:t> minh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cảnh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giác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913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40015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524001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11233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7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906" y="276227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386" y="2658111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4886" y="569597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7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7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05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845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4" y="195264"/>
            <a:ext cx="9413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4" y="195264"/>
            <a:ext cx="9413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4" y="195264"/>
            <a:ext cx="9413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4" y="195264"/>
            <a:ext cx="9413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413" y="125414"/>
            <a:ext cx="99060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4" y="195264"/>
            <a:ext cx="9413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4" y="195264"/>
            <a:ext cx="9413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6" descr="Guitars-01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76576"/>
            <a:ext cx="1397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7" descr="Guitars-01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3124201"/>
            <a:ext cx="1397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8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6" y="56102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9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56102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20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56102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1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56102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2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56102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23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56102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24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56102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25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56102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26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56102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27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56102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28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6102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29" descr="rose d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56102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78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úa hát Thiếu nhi _ TIỂU HỌC 6_ DV HEO CON XINH TRÒN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533400"/>
            <a:ext cx="8358188" cy="6019800"/>
          </a:xfrm>
        </p:spPr>
      </p:pic>
    </p:spTree>
    <p:extLst>
      <p:ext uri="{BB962C8B-B14F-4D97-AF65-F5344CB8AC3E}">
        <p14:creationId xmlns:p14="http://schemas.microsoft.com/office/powerpoint/2010/main" val="295975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0" y="990601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-222" pitchFamily="34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-222" pitchFamily="34" charset="0"/>
              </a:rPr>
              <a:t>Thỏ</a:t>
            </a:r>
            <a:r>
              <a:rPr lang="en-US" sz="3600" b="1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-222" pitchFamily="34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HP-222" pitchFamily="34" charset="0"/>
              </a:rPr>
              <a:t> minh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400" y="762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.VnAvant" pitchFamily="34" charset="0"/>
              </a:rPr>
              <a:t>Khëi</a:t>
            </a:r>
            <a:r>
              <a:rPr 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.VnAvant" pitchFamily="34" charset="0"/>
              </a:rPr>
              <a:t> ®</a:t>
            </a:r>
            <a:r>
              <a:rPr lang="en-US" sz="4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.VnAvant" pitchFamily="34" charset="0"/>
              </a:rPr>
              <a:t>éng</a:t>
            </a:r>
            <a:endParaRPr lang="en-US" sz="4000" b="1" dirty="0">
              <a:solidFill>
                <a:prstClr val="black">
                  <a:lumMod val="85000"/>
                  <a:lumOff val="15000"/>
                </a:prstClr>
              </a:solidFill>
              <a:latin typeface=".VnAvant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1"/>
            <a:ext cx="3048000" cy="203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998"/>
            <a:ext cx="2963546" cy="200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752999"/>
            <a:ext cx="3200400" cy="204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92812" y="5997023"/>
            <a:ext cx="882278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HP-222" pitchFamily="34" charset="0"/>
              </a:rPr>
              <a:t>Kể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chuyện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theo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nội</a:t>
            </a:r>
            <a:r>
              <a:rPr lang="en-US" sz="3600" dirty="0">
                <a:latin typeface="HP-222" pitchFamily="34" charset="0"/>
              </a:rPr>
              <a:t> dung </a:t>
            </a:r>
            <a:r>
              <a:rPr lang="en-US" sz="3600" dirty="0" err="1">
                <a:latin typeface="HP-222" pitchFamily="34" charset="0"/>
              </a:rPr>
              <a:t>tranh</a:t>
            </a:r>
            <a:r>
              <a:rPr lang="en-US" sz="3600" dirty="0">
                <a:latin typeface="HP-222" pitchFamily="34" charset="0"/>
              </a:rPr>
              <a:t> 1,2,3.</a:t>
            </a: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756740"/>
            <a:ext cx="3124200" cy="207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2938"/>
            <a:ext cx="2963546" cy="194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547" y="3806667"/>
            <a:ext cx="2980054" cy="194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26784" y="5997023"/>
            <a:ext cx="886501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HP-222" pitchFamily="34" charset="0"/>
              </a:rPr>
              <a:t>Kể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chuyện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theo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nội</a:t>
            </a:r>
            <a:r>
              <a:rPr lang="en-US" sz="3600" dirty="0">
                <a:latin typeface="HP-222" pitchFamily="34" charset="0"/>
              </a:rPr>
              <a:t> dung </a:t>
            </a:r>
            <a:r>
              <a:rPr lang="en-US" sz="3600" dirty="0" err="1">
                <a:latin typeface="HP-222" pitchFamily="34" charset="0"/>
              </a:rPr>
              <a:t>tranh</a:t>
            </a:r>
            <a:r>
              <a:rPr lang="en-US" sz="3600" dirty="0">
                <a:latin typeface="HP-222" pitchFamily="34" charset="0"/>
              </a:rPr>
              <a:t> 4,5,6.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15943" y="5997023"/>
            <a:ext cx="777652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HP-222" pitchFamily="34" charset="0"/>
              </a:rPr>
              <a:t>Câu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chuyện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giúp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em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hiểu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điều</a:t>
            </a:r>
            <a:r>
              <a:rPr lang="en-US" sz="3600" dirty="0">
                <a:latin typeface="HP-222" pitchFamily="34" charset="0"/>
              </a:rPr>
              <a:t> </a:t>
            </a:r>
            <a:r>
              <a:rPr lang="en-US" sz="3600" dirty="0" err="1">
                <a:latin typeface="HP-222" pitchFamily="34" charset="0"/>
              </a:rPr>
              <a:t>gì</a:t>
            </a:r>
            <a:r>
              <a:rPr lang="en-US" sz="3600" dirty="0">
                <a:latin typeface="HP-222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0184" y="5780782"/>
            <a:ext cx="1049121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HP-222" pitchFamily="34" charset="0"/>
              </a:rPr>
              <a:t>Khuyên</a:t>
            </a:r>
            <a:r>
              <a:rPr lang="en-US" sz="3200" b="1" u="sng" dirty="0">
                <a:latin typeface="HP-222" pitchFamily="34" charset="0"/>
              </a:rPr>
              <a:t>:</a:t>
            </a:r>
            <a:r>
              <a:rPr lang="en-US" sz="3200" dirty="0">
                <a:latin typeface="HP-222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itchFamily="34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itchFamily="34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itchFamily="34" charset="0"/>
              </a:rPr>
              <a:t>nguy</a:t>
            </a:r>
            <a:r>
              <a:rPr lang="en-US" sz="3200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itchFamily="34" charset="0"/>
              </a:rPr>
              <a:t>hiểm</a:t>
            </a:r>
            <a:r>
              <a:rPr lang="en-US" sz="3200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itchFamily="34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itchFamily="34" charset="0"/>
              </a:rPr>
              <a:t>bình</a:t>
            </a:r>
            <a:r>
              <a:rPr lang="en-US" sz="3200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itchFamily="34" charset="0"/>
              </a:rPr>
              <a:t>tĩnh</a:t>
            </a:r>
            <a:r>
              <a:rPr lang="en-US" sz="3200" dirty="0">
                <a:solidFill>
                  <a:srgbClr val="FF0000"/>
                </a:solidFill>
                <a:latin typeface="HP-222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HP-222" pitchFamily="34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HP-222" pitchFamily="34" charset="0"/>
              </a:rPr>
              <a:t> minh </a:t>
            </a:r>
            <a:r>
              <a:rPr lang="en-US" sz="3200" dirty="0" err="1">
                <a:solidFill>
                  <a:srgbClr val="FF0000"/>
                </a:solidFill>
                <a:latin typeface="HP-222" pitchFamily="34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itchFamily="34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itchFamily="34" charset="0"/>
              </a:rPr>
              <a:t>cứu</a:t>
            </a:r>
            <a:r>
              <a:rPr lang="en-US" sz="3200" dirty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itchFamily="34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HP-222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15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72" y="0"/>
            <a:ext cx="6613828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C3092DDA-9A5D-42E5-902A-9D7F75B36325}"/>
              </a:ext>
            </a:extLst>
          </p:cNvPr>
          <p:cNvSpPr/>
          <p:nvPr/>
        </p:nvSpPr>
        <p:spPr>
          <a:xfrm>
            <a:off x="0" y="228600"/>
            <a:ext cx="4953000" cy="1066800"/>
          </a:xfrm>
          <a:prstGeom prst="roundRect">
            <a:avLst/>
          </a:prstGeom>
          <a:solidFill>
            <a:srgbClr val="6FB185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SG" sz="3200" b="1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Quan</a:t>
            </a:r>
            <a:r>
              <a:rPr lang="en-SG" sz="3200" b="1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sát</a:t>
            </a:r>
            <a:r>
              <a:rPr lang="en-SG" sz="3200" b="1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tranh</a:t>
            </a:r>
            <a:r>
              <a:rPr lang="en-SG" sz="3200" b="1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và</a:t>
            </a:r>
            <a:r>
              <a:rPr lang="en-SG" sz="3200" b="1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phỏng</a:t>
            </a:r>
            <a:r>
              <a:rPr lang="en-SG" sz="3200" b="1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đoán</a:t>
            </a:r>
            <a:endParaRPr lang="en-SG" sz="3200" kern="0" dirty="0">
              <a:solidFill>
                <a:srgbClr val="FFFFFF"/>
              </a:solidFill>
              <a:latin typeface="HP-222"/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xmlns="" id="{21DB6211-A65E-44B6-8EC4-FD586E8EF2DC}"/>
              </a:ext>
            </a:extLst>
          </p:cNvPr>
          <p:cNvSpPr/>
          <p:nvPr/>
        </p:nvSpPr>
        <p:spPr>
          <a:xfrm>
            <a:off x="76200" y="1905000"/>
            <a:ext cx="48387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SG" sz="2800" b="1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Tên</a:t>
            </a:r>
            <a:r>
              <a:rPr lang="en-SG" sz="2800" b="1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b="1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các</a:t>
            </a:r>
            <a:r>
              <a:rPr lang="en-SG" sz="2800" b="1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b="1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nhân</a:t>
            </a:r>
            <a:r>
              <a:rPr lang="en-SG" sz="2800" b="1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b="1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vật</a:t>
            </a:r>
            <a:r>
              <a:rPr lang="en-SG" sz="2800" b="1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?</a:t>
            </a:r>
            <a:endParaRPr lang="en-SG" sz="2800" kern="0" dirty="0">
              <a:solidFill>
                <a:srgbClr val="002060"/>
              </a:solidFill>
              <a:latin typeface="HP-222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5B00D36-1D37-42CA-93E8-5EFA10938902}"/>
              </a:ext>
            </a:extLst>
          </p:cNvPr>
          <p:cNvSpPr/>
          <p:nvPr/>
        </p:nvSpPr>
        <p:spPr>
          <a:xfrm>
            <a:off x="0" y="2819400"/>
            <a:ext cx="4953000" cy="8382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SG" sz="2800" b="1" kern="0" dirty="0">
                <a:solidFill>
                  <a:srgbClr val="FF0000"/>
                </a:solidFill>
                <a:latin typeface="HP-222"/>
              </a:rPr>
              <a:t>Ba </a:t>
            </a:r>
            <a:r>
              <a:rPr lang="en-SG" sz="2800" b="1" kern="0" dirty="0" err="1">
                <a:solidFill>
                  <a:srgbClr val="FF0000"/>
                </a:solidFill>
                <a:latin typeface="HP-222"/>
              </a:rPr>
              <a:t>anh</a:t>
            </a:r>
            <a:r>
              <a:rPr lang="en-SG" sz="2800" b="1" kern="0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SG" sz="2800" b="1" kern="0" dirty="0" err="1">
                <a:solidFill>
                  <a:srgbClr val="FF0000"/>
                </a:solidFill>
                <a:latin typeface="HP-222"/>
              </a:rPr>
              <a:t>em</a:t>
            </a:r>
            <a:r>
              <a:rPr lang="en-SG" sz="2800" b="1" kern="0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SG" sz="2800" b="1" kern="0" dirty="0" err="1">
                <a:solidFill>
                  <a:srgbClr val="FF0000"/>
                </a:solidFill>
                <a:latin typeface="HP-222"/>
              </a:rPr>
              <a:t>lợn</a:t>
            </a:r>
            <a:r>
              <a:rPr lang="en-SG" sz="2800" b="1" kern="0" dirty="0">
                <a:solidFill>
                  <a:srgbClr val="FF0000"/>
                </a:solidFill>
                <a:latin typeface="HP-222"/>
              </a:rPr>
              <a:t> </a:t>
            </a:r>
          </a:p>
          <a:p>
            <a:pPr algn="ctr">
              <a:defRPr/>
            </a:pPr>
            <a:r>
              <a:rPr lang="en-SG" sz="2800" b="1" kern="0" dirty="0" err="1">
                <a:solidFill>
                  <a:srgbClr val="FF0000"/>
                </a:solidFill>
                <a:latin typeface="HP-222"/>
              </a:rPr>
              <a:t>và</a:t>
            </a:r>
            <a:r>
              <a:rPr lang="en-SG" sz="2800" b="1" kern="0" dirty="0">
                <a:solidFill>
                  <a:srgbClr val="FF0000"/>
                </a:solidFill>
                <a:latin typeface="HP-222"/>
              </a:rPr>
              <a:t> </a:t>
            </a:r>
            <a:r>
              <a:rPr lang="en-SG" sz="2800" b="1" kern="0" dirty="0" err="1">
                <a:solidFill>
                  <a:srgbClr val="FF0000"/>
                </a:solidFill>
                <a:latin typeface="HP-222"/>
              </a:rPr>
              <a:t>một</a:t>
            </a:r>
            <a:r>
              <a:rPr lang="en-SG" sz="2800" b="1" kern="0" dirty="0">
                <a:solidFill>
                  <a:srgbClr val="FF0000"/>
                </a:solidFill>
                <a:latin typeface="HP-222"/>
              </a:rPr>
              <a:t> con </a:t>
            </a:r>
            <a:r>
              <a:rPr lang="en-SG" sz="2800" b="1" kern="0" dirty="0" err="1">
                <a:solidFill>
                  <a:srgbClr val="FF0000"/>
                </a:solidFill>
                <a:latin typeface="HP-222"/>
              </a:rPr>
              <a:t>sói</a:t>
            </a:r>
            <a:endParaRPr lang="en-SG" sz="2800" b="1" kern="0" dirty="0">
              <a:solidFill>
                <a:srgbClr val="FF0000"/>
              </a:solidFill>
              <a:latin typeface="HP-222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1DB6211-A65E-44B6-8EC4-FD586E8EF2DC}"/>
              </a:ext>
            </a:extLst>
          </p:cNvPr>
          <p:cNvSpPr/>
          <p:nvPr/>
        </p:nvSpPr>
        <p:spPr>
          <a:xfrm>
            <a:off x="0" y="3886200"/>
            <a:ext cx="4800600" cy="167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SG" sz="2800" b="1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Ba </a:t>
            </a:r>
            <a:r>
              <a:rPr lang="en-SG" sz="2800" b="1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chú</a:t>
            </a:r>
            <a:r>
              <a:rPr lang="en-SG" sz="2800" b="1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b="1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lợn</a:t>
            </a:r>
            <a:r>
              <a:rPr lang="en-SG" sz="2800" b="1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con </a:t>
            </a:r>
            <a:r>
              <a:rPr lang="en-SG" sz="2800" b="1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đang</a:t>
            </a:r>
            <a:r>
              <a:rPr lang="en-SG" sz="2800" b="1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b="1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làm</a:t>
            </a:r>
            <a:r>
              <a:rPr lang="en-SG" sz="2800" b="1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b="1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gì</a:t>
            </a:r>
            <a:r>
              <a:rPr lang="en-SG" sz="2800" b="1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? Con </a:t>
            </a:r>
            <a:r>
              <a:rPr lang="en-SG" sz="2800" b="1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sói</a:t>
            </a:r>
            <a:r>
              <a:rPr lang="en-SG" sz="2800" b="1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b="1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làm</a:t>
            </a:r>
            <a:r>
              <a:rPr lang="en-SG" sz="2800" b="1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2800" b="1" kern="0" dirty="0" err="1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gì</a:t>
            </a:r>
            <a:r>
              <a:rPr lang="en-SG" sz="2800" b="1" kern="0" dirty="0">
                <a:solidFill>
                  <a:srgbClr val="002060"/>
                </a:solidFill>
                <a:latin typeface="HP-222"/>
                <a:cs typeface="Times New Roman" panose="02020603050405020304" pitchFamily="18" charset="0"/>
              </a:rPr>
              <a:t>?</a:t>
            </a:r>
            <a:endParaRPr lang="en-SG" sz="2800" kern="0" dirty="0">
              <a:solidFill>
                <a:srgbClr val="002060"/>
              </a:solidFill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115591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chuyện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7000" y="1394412"/>
            <a:ext cx="22860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44: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3768" y="1232830"/>
            <a:ext cx="5257800" cy="116659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Ba </a:t>
            </a:r>
            <a:r>
              <a:rPr lang="en-US" sz="5400" dirty="0" err="1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chú</a:t>
            </a:r>
            <a:r>
              <a:rPr lang="en-US" sz="5400" dirty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lợn</a:t>
            </a:r>
            <a:r>
              <a:rPr lang="en-US" sz="5400" dirty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 con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2286000"/>
            <a:ext cx="4800600" cy="7397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HP-222" pitchFamily="34" charset="0"/>
                <a:cs typeface="Times New Roman" pitchFamily="18" charset="0"/>
              </a:rPr>
              <a:t>Truyện</a:t>
            </a:r>
            <a:r>
              <a:rPr lang="en-US" sz="3200" dirty="0">
                <a:latin typeface="HP-222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HP-222" pitchFamily="34" charset="0"/>
                <a:cs typeface="Times New Roman" pitchFamily="18" charset="0"/>
              </a:rPr>
              <a:t>dân</a:t>
            </a:r>
            <a:r>
              <a:rPr lang="en-US" sz="3200" dirty="0">
                <a:latin typeface="HP-222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HP-222" pitchFamily="34" charset="0"/>
                <a:cs typeface="Times New Roman" pitchFamily="18" charset="0"/>
              </a:rPr>
              <a:t>gian</a:t>
            </a:r>
            <a:r>
              <a:rPr lang="en-US" sz="3200" dirty="0">
                <a:latin typeface="HP-222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HP-222" pitchFamily="34" charset="0"/>
                <a:cs typeface="Times New Roman" pitchFamily="18" charset="0"/>
              </a:rPr>
              <a:t>Pháp</a:t>
            </a:r>
            <a:endParaRPr lang="en-US" sz="3200" dirty="0">
              <a:latin typeface="HP-222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6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54864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C3092DDA-9A5D-42E5-902A-9D7F75B36325}"/>
              </a:ext>
            </a:extLst>
          </p:cNvPr>
          <p:cNvSpPr/>
          <p:nvPr/>
        </p:nvSpPr>
        <p:spPr>
          <a:xfrm>
            <a:off x="457200" y="76200"/>
            <a:ext cx="3505200" cy="609600"/>
          </a:xfrm>
          <a:prstGeom prst="roundRect">
            <a:avLst/>
          </a:prstGeom>
          <a:solidFill>
            <a:srgbClr val="6FB185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Nghe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kể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chuyện</a:t>
            </a:r>
            <a:endParaRPr lang="en-SG" sz="3200" kern="0" dirty="0">
              <a:solidFill>
                <a:srgbClr val="FFFFFF"/>
              </a:solidFill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3514871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10668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295400" y="5486400"/>
            <a:ext cx="87630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HP-222"/>
              </a:rPr>
              <a:t>   </a:t>
            </a:r>
            <a:r>
              <a:rPr lang="en-US" sz="3200" dirty="0" err="1">
                <a:solidFill>
                  <a:schemeClr val="tx1"/>
                </a:solidFill>
                <a:latin typeface="HP-222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-222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-222"/>
              </a:rPr>
              <a:t>ba</a:t>
            </a:r>
            <a:r>
              <a:rPr lang="en-US" sz="32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-222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-222"/>
              </a:rPr>
              <a:t>lợn</a:t>
            </a:r>
            <a:r>
              <a:rPr lang="en-US" sz="32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-222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HP-222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-222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HP-222"/>
              </a:rPr>
              <a:t> ở?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66800" y="5334000"/>
            <a:ext cx="9677400" cy="1447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HP-222"/>
              </a:rPr>
              <a:t>   Ba </a:t>
            </a:r>
            <a:r>
              <a:rPr lang="en-US" sz="3200" dirty="0" err="1">
                <a:solidFill>
                  <a:srgbClr val="0000CC"/>
                </a:solidFill>
                <a:latin typeface="HP-222"/>
              </a:rPr>
              <a:t>chú</a:t>
            </a:r>
            <a:r>
              <a:rPr lang="en-US" sz="32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-222"/>
              </a:rPr>
              <a:t>lợn</a:t>
            </a:r>
            <a:r>
              <a:rPr lang="en-US" sz="32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-222"/>
              </a:rPr>
              <a:t>phải</a:t>
            </a:r>
            <a:r>
              <a:rPr lang="en-US" sz="32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-222"/>
              </a:rPr>
              <a:t>làm</a:t>
            </a:r>
            <a:r>
              <a:rPr lang="en-US" sz="32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-222"/>
              </a:rPr>
              <a:t>nhà</a:t>
            </a:r>
            <a:r>
              <a:rPr lang="en-US" sz="3200" dirty="0">
                <a:solidFill>
                  <a:srgbClr val="0000CC"/>
                </a:solidFill>
                <a:latin typeface="HP-222"/>
              </a:rPr>
              <a:t> ở </a:t>
            </a:r>
            <a:r>
              <a:rPr lang="en-US" sz="3200" dirty="0" err="1">
                <a:solidFill>
                  <a:srgbClr val="0000CC"/>
                </a:solidFill>
                <a:latin typeface="HP-222"/>
              </a:rPr>
              <a:t>vì</a:t>
            </a:r>
            <a:r>
              <a:rPr lang="en-US" sz="32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-222"/>
              </a:rPr>
              <a:t>chúng</a:t>
            </a:r>
            <a:r>
              <a:rPr lang="en-US" sz="32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-222"/>
              </a:rPr>
              <a:t>luôn</a:t>
            </a:r>
            <a:r>
              <a:rPr lang="en-US" sz="32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-222"/>
              </a:rPr>
              <a:t>bị</a:t>
            </a:r>
            <a:r>
              <a:rPr lang="en-US" sz="32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-222"/>
              </a:rPr>
              <a:t>sói</a:t>
            </a:r>
            <a:r>
              <a:rPr lang="en-US" sz="32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-222"/>
              </a:rPr>
              <a:t>rình</a:t>
            </a:r>
            <a:r>
              <a:rPr lang="en-US" sz="32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P-222"/>
              </a:rPr>
              <a:t>rập</a:t>
            </a:r>
            <a:r>
              <a:rPr lang="en-US" sz="3200" dirty="0">
                <a:solidFill>
                  <a:srgbClr val="0000CC"/>
                </a:solidFill>
                <a:latin typeface="HP-222"/>
              </a:rPr>
              <a:t>.</a:t>
            </a:r>
          </a:p>
        </p:txBody>
      </p:sp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xmlns="" id="{C3092DDA-9A5D-42E5-902A-9D7F75B36325}"/>
              </a:ext>
            </a:extLst>
          </p:cNvPr>
          <p:cNvSpPr/>
          <p:nvPr/>
        </p:nvSpPr>
        <p:spPr>
          <a:xfrm>
            <a:off x="3078480" y="91440"/>
            <a:ext cx="5379720" cy="670560"/>
          </a:xfrm>
          <a:prstGeom prst="roundRect">
            <a:avLst/>
          </a:prstGeom>
          <a:solidFill>
            <a:srgbClr val="6FB185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Trả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lời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câu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hỏi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theo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 </a:t>
            </a:r>
            <a:r>
              <a:rPr lang="en-SG" sz="3200" kern="0" dirty="0" err="1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tranh</a:t>
            </a:r>
            <a:r>
              <a:rPr lang="en-SG" sz="3200" kern="0" dirty="0">
                <a:solidFill>
                  <a:srgbClr val="FFFFFF"/>
                </a:solidFill>
                <a:latin typeface="HP-222"/>
                <a:cs typeface="Times New Roman" panose="02020603050405020304" pitchFamily="18" charset="0"/>
              </a:rPr>
              <a:t>:</a:t>
            </a:r>
            <a:endParaRPr lang="en-SG" sz="3200" kern="0" dirty="0">
              <a:solidFill>
                <a:srgbClr val="FFFFFF"/>
              </a:solidFill>
              <a:latin typeface="HP-222"/>
            </a:endParaRPr>
          </a:p>
        </p:txBody>
      </p:sp>
    </p:spTree>
    <p:extLst>
      <p:ext uri="{BB962C8B-B14F-4D97-AF65-F5344CB8AC3E}">
        <p14:creationId xmlns:p14="http://schemas.microsoft.com/office/powerpoint/2010/main" val="2367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104394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600200" y="5257800"/>
            <a:ext cx="8610600" cy="1143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HP-222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lợn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HP-222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HP-222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90600" y="5105400"/>
            <a:ext cx="10063087" cy="1447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HP-222"/>
              </a:rPr>
              <a:t>Lợn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anh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túp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lều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cỏ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Lợn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nhỡ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dựng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căn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gỗ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Lợn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út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thì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xây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ngôi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gạch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vững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P-222"/>
              </a:rPr>
              <a:t>chắc</a:t>
            </a:r>
            <a:r>
              <a:rPr lang="en-US" sz="2800" dirty="0">
                <a:solidFill>
                  <a:srgbClr val="0000CC"/>
                </a:solidFill>
                <a:latin typeface="HP-2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73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527</Words>
  <Application>Microsoft Office PowerPoint</Application>
  <PresentationFormat>Custom</PresentationFormat>
  <Paragraphs>66</Paragraphs>
  <Slides>29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Chủ đề của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 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 Vu</dc:creator>
  <cp:lastModifiedBy>DELL</cp:lastModifiedBy>
  <cp:revision>85</cp:revision>
  <dcterms:created xsi:type="dcterms:W3CDTF">2020-08-13T11:37:45Z</dcterms:created>
  <dcterms:modified xsi:type="dcterms:W3CDTF">2020-08-16T10:46:38Z</dcterms:modified>
</cp:coreProperties>
</file>