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24.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56"/>
  </p:notesMasterIdLst>
  <p:sldIdLst>
    <p:sldId id="1080" r:id="rId5"/>
    <p:sldId id="1125" r:id="rId6"/>
    <p:sldId id="1129" r:id="rId7"/>
    <p:sldId id="1131" r:id="rId8"/>
    <p:sldId id="1132" r:id="rId9"/>
    <p:sldId id="1130" r:id="rId10"/>
    <p:sldId id="1127" r:id="rId11"/>
    <p:sldId id="1128" r:id="rId12"/>
    <p:sldId id="1126" r:id="rId13"/>
    <p:sldId id="1133" r:id="rId14"/>
    <p:sldId id="1134" r:id="rId15"/>
    <p:sldId id="1135" r:id="rId16"/>
    <p:sldId id="1136" r:id="rId17"/>
    <p:sldId id="1137" r:id="rId18"/>
    <p:sldId id="1138" r:id="rId19"/>
    <p:sldId id="704" r:id="rId20"/>
    <p:sldId id="1145" r:id="rId21"/>
    <p:sldId id="705" r:id="rId22"/>
    <p:sldId id="706" r:id="rId23"/>
    <p:sldId id="710" r:id="rId24"/>
    <p:sldId id="711" r:id="rId25"/>
    <p:sldId id="1139" r:id="rId26"/>
    <p:sldId id="712" r:id="rId27"/>
    <p:sldId id="1019" r:id="rId28"/>
    <p:sldId id="1089" r:id="rId29"/>
    <p:sldId id="1090" r:id="rId30"/>
    <p:sldId id="1091" r:id="rId31"/>
    <p:sldId id="1140" r:id="rId32"/>
    <p:sldId id="1141" r:id="rId33"/>
    <p:sldId id="1142" r:id="rId34"/>
    <p:sldId id="1143" r:id="rId35"/>
    <p:sldId id="1096" r:id="rId36"/>
    <p:sldId id="1097" r:id="rId37"/>
    <p:sldId id="1105" r:id="rId38"/>
    <p:sldId id="1104" r:id="rId39"/>
    <p:sldId id="1103" r:id="rId40"/>
    <p:sldId id="1102" r:id="rId41"/>
    <p:sldId id="1101" r:id="rId42"/>
    <p:sldId id="1100" r:id="rId43"/>
    <p:sldId id="1099" r:id="rId44"/>
    <p:sldId id="1098" r:id="rId45"/>
    <p:sldId id="1112" r:id="rId46"/>
    <p:sldId id="1113" r:id="rId47"/>
    <p:sldId id="1116" r:id="rId48"/>
    <p:sldId id="1118" r:id="rId49"/>
    <p:sldId id="1120" r:id="rId50"/>
    <p:sldId id="1121" r:id="rId51"/>
    <p:sldId id="1144" r:id="rId52"/>
    <p:sldId id="1122" r:id="rId53"/>
    <p:sldId id="1123" r:id="rId54"/>
    <p:sldId id="11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0" d="100"/>
          <a:sy n="7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10/16/2022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1543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0775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4224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8720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4320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36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37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75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94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6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2079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828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507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928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817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9773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849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0680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2041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0019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692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203523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9534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740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vi-VN" sz="1200" b="0" i="0" u="none" strike="noStrike" kern="1200" cap="none" spc="0" normalizeH="0" baseline="0" noProof="0" smtClean="0">
                <a:ln>
                  <a:noFill/>
                </a:ln>
                <a:solidFill>
                  <a:srgbClr val="514843"/>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vi-VN" sz="1200" b="0" i="0" u="none" strike="noStrike" kern="1200" cap="none" spc="0" normalizeH="0" baseline="0" noProof="0">
              <a:ln>
                <a:noFill/>
              </a:ln>
              <a:solidFill>
                <a:srgbClr val="5148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6846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914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959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563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179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671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6271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56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09883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043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54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476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49447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7309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14634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4765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10/16/2022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232846" y="2142698"/>
            <a:ext cx="9971965" cy="2192908"/>
          </a:xfrm>
          <a:prstGeom prst="rect">
            <a:avLst/>
          </a:prstGeom>
        </p:spPr>
        <p:txBody>
          <a:bodyPr wrap="square">
            <a:spAutoFit/>
          </a:bodyPr>
          <a:lstStyle/>
          <a:p>
            <a:pPr marR="91440" algn="ctr">
              <a:lnSpc>
                <a:spcPct val="115000"/>
              </a:lnSpc>
              <a:spcBef>
                <a:spcPts val="600"/>
              </a:spcBef>
              <a:spcAft>
                <a:spcPts val="600"/>
              </a:spcAft>
            </a:pPr>
            <a:r>
              <a:rPr lang="da-DK" sz="44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LUYỆN TẬP: </a:t>
            </a:r>
            <a:endParaRPr lang="da-DK" sz="44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R="91440" algn="ctr">
              <a:lnSpc>
                <a:spcPct val="115000"/>
              </a:lnSpc>
              <a:spcBef>
                <a:spcPts val="600"/>
              </a:spcBef>
              <a:spcAft>
                <a:spcPts val="600"/>
              </a:spcAft>
            </a:pP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da-DK" sz="6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TỔNG </a:t>
            </a: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endParaRPr lang="en-US" sz="6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1187355"/>
            <a:ext cx="11068334" cy="4401205"/>
          </a:xfrm>
          <a:prstGeom prst="rect">
            <a:avLst/>
          </a:prstGeom>
        </p:spPr>
        <p:txBody>
          <a:bodyPr wrap="square">
            <a:spAutoFit/>
          </a:bodyPr>
          <a:lstStyle/>
          <a:p>
            <a:pPr algn="just">
              <a:spcAft>
                <a:spcPts val="0"/>
              </a:spcAft>
            </a:pPr>
            <a:r>
              <a:rPr lang="en-US" sz="2800" b="1" spc="-15">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spc="-15">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Anh/chị phán đoán về cách thức tạo tiếng cười của 2 loại hề chèo trên</a:t>
            </a:r>
            <a:endParaRPr lang="en-US" sz="2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A. Hề áo ngắn thường trào lộng bằng cách mỉa mai thói hư tật xấu của tầng lớp thống trị, hề áo dài thường gợi lên tiếng cười tự trào</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B. Hề áo ngắn thường trào lộng bằng hành động, hề áo dài thường gợi lên tiếng cười bằng tính cách</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C. Hề áo ngắn thường trào lộng bằng trang phục và tạo hình, hề áo dài thường gợi lên tiếng cười bằng lời nói, cử chỉ</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D. Hề áo ngắn thường trào lộng bằng cách diễn những cảnh sinh hoạt đời thường, hề áo dài thường gợi lên tiếng cười bằng cách kể những tích truyện hài hước, dí </a:t>
            </a:r>
            <a:r>
              <a:rPr lang="en-US" sz="2800" spc="-15" smtClean="0">
                <a:latin typeface="Times New Roman" panose="02020603050405020304" pitchFamily="18" charset="0"/>
                <a:ea typeface="Times New Roman" panose="02020603050405020304" pitchFamily="18" charset="0"/>
                <a:cs typeface="Times New Roman" panose="02020603050405020304" pitchFamily="18" charset="0"/>
              </a:rPr>
              <a:t>dỏm</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60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39" y="491321"/>
            <a:ext cx="10972802" cy="5909310"/>
          </a:xfrm>
          <a:prstGeom prst="rect">
            <a:avLst/>
          </a:prstGeom>
        </p:spPr>
        <p:txBody>
          <a:bodyPr wrap="square">
            <a:spAutoFit/>
          </a:bodyPr>
          <a:lstStyle/>
          <a:p>
            <a:pPr algn="just">
              <a:lnSpc>
                <a:spcPct val="150000"/>
              </a:lnSpc>
              <a:spcAft>
                <a:spcPts val="0"/>
              </a:spcAft>
            </a:pPr>
            <a:r>
              <a:rPr lang="en-US" sz="2800" b="1" spc="-15">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spc="-15">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 ra năm mô hình cơ bản trong thế giới nhân vật chèo:</a:t>
            </a:r>
            <a:endParaRPr lang="en-US" sz="2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A. Năm mô hình cơ bản, làm nền sống động cho thế giới nhân vật chèo: đào, kép, lão, mụ, hề</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B. Năm mô hình cơ bản, làm nền sống động cho thế giới nhân vật chèo: ngư, tiều, canh, mục, hề</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C. Năm mô hình cơ bản, làm nền sống động cho thế giới nhân vật chèo: quan, dân, thầy đồ, học trò, hề</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D. Năm mô hình cơ bản, làm nền sống động cho thế giới nhân vật chèo: đào, liễu, lão, mụ, hề</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438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03" y="1278046"/>
            <a:ext cx="11132024" cy="4401205"/>
          </a:xfrm>
          <a:prstGeom prst="rect">
            <a:avLst/>
          </a:prstGeom>
        </p:spPr>
        <p:txBody>
          <a:bodyPr wrap="square">
            <a:spAutoFit/>
          </a:bodyPr>
          <a:lstStyle/>
          <a:p>
            <a:pPr algn="just">
              <a:spcAft>
                <a:spcPts val="0"/>
              </a:spcAft>
            </a:pPr>
            <a:r>
              <a:rPr lang="en-US" sz="2800" b="1" spc="-15">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spc="-15">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Tại sao nhân vật hề chèo thường là các anh chàng hề đồng lóc cóc chạy theo hầu thầy trên đường thiên lý hoặc những nhân vật hầu hạ sai vặt, điếu đóm trong nhà hoặc lính canh, lính hầu nơi quan phủ, tư dinh,…</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A. Họ không đủ học vấn để được xây dựng thành những vai chính nên chỉ có thể là vai hề</a:t>
            </a:r>
          </a:p>
          <a:p>
            <a:pPr algn="just">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B. Họ gần gũi với tầng lớp thống trị nên thấu hiểu sâu sắc những thói hư tật xấu của chủ, của chính mình, họ dễ dàng bóc mẽ chủ và cũng dễ dàng bộc lộ thói xấu của bản thân rồi từ đó mà gây trào lộng</a:t>
            </a:r>
          </a:p>
          <a:p>
            <a:pPr algn="just">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C. Họ là lớp người bình dân nên có thể nói năng vô tư, thoải mái để gây cười</a:t>
            </a:r>
          </a:p>
          <a:p>
            <a:pPr algn="just">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D. Họ xuất hiện để tạo nên tính chân thật cho tác phẩm </a:t>
            </a:r>
            <a:r>
              <a:rPr lang="en-US" sz="2800" smtClean="0">
                <a:latin typeface="Times New Roman" panose="02020603050405020304" pitchFamily="18" charset="0"/>
                <a:ea typeface="Calibri" panose="020F0502020204030204" pitchFamily="34" charset="0"/>
                <a:cs typeface="Times New Roman" panose="02020603050405020304" pitchFamily="18" charset="0"/>
              </a:rPr>
              <a:t>chèo</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51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411" y="1542197"/>
            <a:ext cx="10495128" cy="3323987"/>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7.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 xét vị trí xã hội của những nhân vật hề trong chèo</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A. Họ đều là những con người có vị trí thấp kém</a:t>
            </a:r>
            <a:r>
              <a:rPr lang="en-US" sz="2800" b="1">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B. Họ thuộc tầng lớp thượng lưu trong xã hội xưa</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C. Họ đều là những cận thần thân tín của quan lại</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D. Họ là những vị quan trong xã hội cũ</a:t>
            </a:r>
          </a:p>
        </p:txBody>
      </p:sp>
    </p:spTree>
    <p:extLst>
      <p:ext uri="{BB962C8B-B14F-4D97-AF65-F5344CB8AC3E}">
        <p14:creationId xmlns:p14="http://schemas.microsoft.com/office/powerpoint/2010/main" val="4267110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18" y="1392072"/>
            <a:ext cx="10413242" cy="3246530"/>
          </a:xfrm>
          <a:prstGeom prst="rect">
            <a:avLst/>
          </a:prstGeom>
        </p:spPr>
        <p:txBody>
          <a:bodyPr wrap="square">
            <a:spAutoFit/>
          </a:bodyPr>
          <a:lstStyle/>
          <a:p>
            <a:pPr algn="just">
              <a:lnSpc>
                <a:spcPct val="150000"/>
              </a:lnSpc>
              <a:spcAft>
                <a:spcPts val="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Câu </a:t>
            </a:r>
            <a:r>
              <a:rPr lang="en-US" sz="2800" b="1">
                <a:latin typeface="Times New Roman" panose="02020603050405020304" pitchFamily="18" charset="0"/>
                <a:ea typeface="Calibri" panose="020F0502020204030204" pitchFamily="34" charset="0"/>
                <a:cs typeface="Times New Roman" panose="02020603050405020304" pitchFamily="18" charset="0"/>
              </a:rPr>
              <a:t>8. </a:t>
            </a:r>
            <a:r>
              <a:rPr lang="en-US" sz="2800">
                <a:latin typeface="Times New Roman" panose="02020603050405020304" pitchFamily="18" charset="0"/>
                <a:ea typeface="Calibri" panose="020F0502020204030204" pitchFamily="34" charset="0"/>
                <a:cs typeface="Times New Roman" panose="02020603050405020304" pitchFamily="18" charset="0"/>
              </a:rPr>
              <a:t>Tại sao tác giả bài viết lại cho rằng</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spc="-15">
                <a:latin typeface="Times New Roman" panose="02020603050405020304" pitchFamily="18" charset="0"/>
                <a:ea typeface="Times New Roman" panose="02020603050405020304" pitchFamily="18" charset="0"/>
                <a:cs typeface="Times New Roman" panose="02020603050405020304" pitchFamily="18" charset="0"/>
              </a:rPr>
              <a:t>“phi Hề bất thành Chèo”?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9.</a:t>
            </a:r>
            <a:r>
              <a:rPr lang="en-US" sz="2800">
                <a:latin typeface="Times New Roman" panose="02020603050405020304" pitchFamily="18" charset="0"/>
                <a:ea typeface="Calibri" panose="020F0502020204030204" pitchFamily="34" charset="0"/>
                <a:cs typeface="Times New Roman" panose="02020603050405020304" pitchFamily="18" charset="0"/>
              </a:rPr>
              <a:t> Anh (chị) đã bắt gặp trong vở chèo nào</a:t>
            </a:r>
            <a:r>
              <a:rPr lang="en-US" sz="2800" spc="-15">
                <a:latin typeface="Times New Roman" panose="02020603050405020304" pitchFamily="18" charset="0"/>
                <a:ea typeface="Times New Roman" panose="02020603050405020304" pitchFamily="18" charset="0"/>
                <a:cs typeface="Times New Roman" panose="02020603050405020304" pitchFamily="18" charset="0"/>
              </a:rPr>
              <a:t> nhân vật hề chèo chứa những tư tưởng mà ở đó có ý nghĩa lớn hơn một tiếng cười</a:t>
            </a:r>
            <a:r>
              <a:rPr lang="en-US" sz="280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10.</a:t>
            </a:r>
            <a:r>
              <a:rPr lang="en-US" sz="2800">
                <a:latin typeface="Times New Roman" panose="02020603050405020304" pitchFamily="18" charset="0"/>
                <a:ea typeface="Calibri" panose="020F0502020204030204" pitchFamily="34" charset="0"/>
                <a:cs typeface="Times New Roman" panose="02020603050405020304" pitchFamily="18" charset="0"/>
              </a:rPr>
              <a:t> Theo anh (chị) nhân vật hề chèo có còn xuất hiện trong hề chèo hiện đại?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805526" y="278558"/>
            <a:ext cx="5540812"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104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383" y="2347962"/>
            <a:ext cx="10604311" cy="1315873"/>
          </a:xfrm>
          <a:prstGeom prst="rect">
            <a:avLst/>
          </a:prstGeom>
        </p:spPr>
        <p:txBody>
          <a:bodyPr wrap="square">
            <a:spAutoFit/>
          </a:bodyPr>
          <a:lstStyle/>
          <a:p>
            <a:pPr indent="514350" algn="just">
              <a:lnSpc>
                <a:spcPct val="150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Từ </a:t>
            </a:r>
            <a:r>
              <a:rPr lang="en-US" sz="2800">
                <a:latin typeface="Times New Roman" panose="02020603050405020304" pitchFamily="18" charset="0"/>
                <a:ea typeface="Times New Roman" panose="02020603050405020304" pitchFamily="18" charset="0"/>
                <a:cs typeface="Times New Roman" panose="02020603050405020304" pitchFamily="18" charset="0"/>
              </a:rPr>
              <a:t>văn bản đọc hiểu trên, anh (chị) viết bài văn trình bày suy nghĩ về ý kiến: Đôi khi trong cuộc sống ta cũng phải đóng vai hề.</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04383" y="1247550"/>
            <a:ext cx="4241739" cy="669542"/>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 II. VIẾT (4,0 điểm)</a:t>
            </a:r>
            <a:endParaRPr lang="en-US" sz="2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42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203511" y="735864"/>
            <a:ext cx="3985146" cy="710798"/>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17A33E-072A-4DA2-99E1-F8981104256C}"/>
              </a:ext>
            </a:extLst>
          </p:cNvPr>
          <p:cNvSpPr txBox="1"/>
          <p:nvPr/>
        </p:nvSpPr>
        <p:spPr>
          <a:xfrm>
            <a:off x="4099743" y="799398"/>
            <a:ext cx="4116210" cy="556434"/>
          </a:xfrm>
          <a:prstGeom prst="rect">
            <a:avLst/>
          </a:prstGeom>
          <a:noFill/>
        </p:spPr>
        <p:txBody>
          <a:bodyPr wrap="square">
            <a:spAutoFit/>
          </a:bodyPr>
          <a:lstStyle/>
          <a:p>
            <a:pPr algn="ctr">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26275217"/>
              </p:ext>
            </p:extLst>
          </p:nvPr>
        </p:nvGraphicFramePr>
        <p:xfrm>
          <a:off x="513295" y="3137300"/>
          <a:ext cx="11114597" cy="1345379"/>
        </p:xfrm>
        <a:graphic>
          <a:graphicData uri="http://schemas.openxmlformats.org/drawingml/2006/table">
            <a:tbl>
              <a:tblPr firstRow="1" firstCol="1" bandRow="1"/>
              <a:tblGrid>
                <a:gridCol w="1388104">
                  <a:extLst>
                    <a:ext uri="{9D8B030D-6E8A-4147-A177-3AD203B41FA5}">
                      <a16:colId xmlns:a16="http://schemas.microsoft.com/office/drawing/2014/main" val="3015368585"/>
                    </a:ext>
                  </a:extLst>
                </a:gridCol>
                <a:gridCol w="1389499">
                  <a:extLst>
                    <a:ext uri="{9D8B030D-6E8A-4147-A177-3AD203B41FA5}">
                      <a16:colId xmlns:a16="http://schemas.microsoft.com/office/drawing/2014/main" val="3421162395"/>
                    </a:ext>
                  </a:extLst>
                </a:gridCol>
                <a:gridCol w="1389499">
                  <a:extLst>
                    <a:ext uri="{9D8B030D-6E8A-4147-A177-3AD203B41FA5}">
                      <a16:colId xmlns:a16="http://schemas.microsoft.com/office/drawing/2014/main" val="1584808828"/>
                    </a:ext>
                  </a:extLst>
                </a:gridCol>
                <a:gridCol w="1389499">
                  <a:extLst>
                    <a:ext uri="{9D8B030D-6E8A-4147-A177-3AD203B41FA5}">
                      <a16:colId xmlns:a16="http://schemas.microsoft.com/office/drawing/2014/main" val="2497268841"/>
                    </a:ext>
                  </a:extLst>
                </a:gridCol>
                <a:gridCol w="1389499">
                  <a:extLst>
                    <a:ext uri="{9D8B030D-6E8A-4147-A177-3AD203B41FA5}">
                      <a16:colId xmlns:a16="http://schemas.microsoft.com/office/drawing/2014/main" val="1133061903"/>
                    </a:ext>
                  </a:extLst>
                </a:gridCol>
                <a:gridCol w="1389499">
                  <a:extLst>
                    <a:ext uri="{9D8B030D-6E8A-4147-A177-3AD203B41FA5}">
                      <a16:colId xmlns:a16="http://schemas.microsoft.com/office/drawing/2014/main" val="2697188884"/>
                    </a:ext>
                  </a:extLst>
                </a:gridCol>
                <a:gridCol w="1389499">
                  <a:extLst>
                    <a:ext uri="{9D8B030D-6E8A-4147-A177-3AD203B41FA5}">
                      <a16:colId xmlns:a16="http://schemas.microsoft.com/office/drawing/2014/main" val="1686158572"/>
                    </a:ext>
                  </a:extLst>
                </a:gridCol>
                <a:gridCol w="1389499">
                  <a:extLst>
                    <a:ext uri="{9D8B030D-6E8A-4147-A177-3AD203B41FA5}">
                      <a16:colId xmlns:a16="http://schemas.microsoft.com/office/drawing/2014/main" val="2413191450"/>
                    </a:ext>
                  </a:extLst>
                </a:gridCol>
              </a:tblGrid>
              <a:tr h="483909">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348590"/>
                  </a:ext>
                </a:extLst>
              </a:tr>
              <a:tr h="705299">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45957708"/>
                  </a:ext>
                </a:extLst>
              </a:tr>
            </a:tbl>
          </a:graphicData>
        </a:graphic>
      </p:graphicFrame>
      <p:sp>
        <p:nvSpPr>
          <p:cNvPr id="4" name="Rectangle 3"/>
          <p:cNvSpPr/>
          <p:nvPr/>
        </p:nvSpPr>
        <p:spPr>
          <a:xfrm>
            <a:off x="513295" y="1975537"/>
            <a:ext cx="3506088" cy="523220"/>
          </a:xfrm>
          <a:prstGeom prst="rect">
            <a:avLst/>
          </a:prstGeom>
        </p:spPr>
        <p:txBody>
          <a:bodyPr wrap="none">
            <a:spAutoFit/>
          </a:bodyPr>
          <a:lstStyle/>
          <a:p>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a:t>
            </a:r>
            <a:endParaRPr lang="en-US" sz="2800"/>
          </a:p>
        </p:txBody>
      </p:sp>
      <p:sp>
        <p:nvSpPr>
          <p:cNvPr id="8" name="Rectangle 7"/>
          <p:cNvSpPr/>
          <p:nvPr/>
        </p:nvSpPr>
        <p:spPr>
          <a:xfrm>
            <a:off x="848796" y="5510498"/>
            <a:ext cx="8201284"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Mỗi câu trả lời đúng được 0,5 điểm.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125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3327509795"/>
              </p:ext>
            </p:extLst>
          </p:nvPr>
        </p:nvGraphicFramePr>
        <p:xfrm>
          <a:off x="595182" y="1173707"/>
          <a:ext cx="11114598" cy="4913194"/>
        </p:xfrm>
        <a:graphic>
          <a:graphicData uri="http://schemas.openxmlformats.org/drawingml/2006/table">
            <a:tbl>
              <a:tblPr firstRow="1" firstCol="1" bandRow="1">
                <a:tableStyleId>{5940675A-B579-460E-94D1-54222C63F5DA}</a:tableStyleId>
              </a:tblPr>
              <a:tblGrid>
                <a:gridCol w="871370">
                  <a:extLst>
                    <a:ext uri="{9D8B030D-6E8A-4147-A177-3AD203B41FA5}">
                      <a16:colId xmlns:a16="http://schemas.microsoft.com/office/drawing/2014/main" val="3228751901"/>
                    </a:ext>
                  </a:extLst>
                </a:gridCol>
                <a:gridCol w="852853">
                  <a:extLst>
                    <a:ext uri="{9D8B030D-6E8A-4147-A177-3AD203B41FA5}">
                      <a16:colId xmlns:a16="http://schemas.microsoft.com/office/drawing/2014/main" val="2265615486"/>
                    </a:ext>
                  </a:extLst>
                </a:gridCol>
                <a:gridCol w="8319922">
                  <a:extLst>
                    <a:ext uri="{9D8B030D-6E8A-4147-A177-3AD203B41FA5}">
                      <a16:colId xmlns:a16="http://schemas.microsoft.com/office/drawing/2014/main" val="3213179218"/>
                    </a:ext>
                  </a:extLst>
                </a:gridCol>
                <a:gridCol w="1070453">
                  <a:extLst>
                    <a:ext uri="{9D8B030D-6E8A-4147-A177-3AD203B41FA5}">
                      <a16:colId xmlns:a16="http://schemas.microsoft.com/office/drawing/2014/main" val="3978810540"/>
                    </a:ext>
                  </a:extLst>
                </a:gridCol>
              </a:tblGrid>
              <a:tr h="1047787">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Phần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3865407">
                <a:tc>
                  <a:txBody>
                    <a:bodyPr/>
                    <a:lstStyle/>
                    <a:p>
                      <a:pP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just">
                        <a:lnSpc>
                          <a:spcPct val="100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Hề chèo là hình ảnh đặc trưng của sân khấu chèo, đem lại cho chèo sự hài hước, cuốn hút, sinh động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Trả lời được đầy đủ  như đáp án: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Trả lời sơ sài hoặc chưa rõ ràng: 0,25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036551052"/>
                  </a:ext>
                </a:extLst>
              </a:tr>
            </a:tbl>
          </a:graphicData>
        </a:graphic>
      </p:graphicFrame>
    </p:spTree>
    <p:extLst>
      <p:ext uri="{BB962C8B-B14F-4D97-AF65-F5344CB8AC3E}">
        <p14:creationId xmlns:p14="http://schemas.microsoft.com/office/powerpoint/2010/main" val="229212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3823968529"/>
              </p:ext>
            </p:extLst>
          </p:nvPr>
        </p:nvGraphicFramePr>
        <p:xfrm>
          <a:off x="682387" y="641444"/>
          <a:ext cx="11054687" cy="5677469"/>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756006">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921463">
                <a:tc>
                  <a:txBody>
                    <a:bodyPr/>
                    <a:lstStyle/>
                    <a:p>
                      <a:endParaRPr lang="en-US" sz="2800"/>
                    </a:p>
                  </a:txBody>
                  <a:tcPr/>
                </a:tc>
                <a:tc>
                  <a:txBody>
                    <a:bodyPr/>
                    <a:lstStyle/>
                    <a:p>
                      <a:pPr algn="just">
                        <a:lnSpc>
                          <a:spcPct val="100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342900" lvl="0" indent="-342900" algn="just">
                        <a:lnSpc>
                          <a:spcPct val="100000"/>
                        </a:lnSpc>
                        <a:spcAft>
                          <a:spcPts val="0"/>
                        </a:spcAft>
                        <a:buSzPts val="1400"/>
                        <a:buFont typeface="Times New Roman" panose="02020603050405020304" pitchFamily="18" charset="0"/>
                        <a:buChar char="-"/>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Quan Âm Thị Kính: Thói hư tật xấu của chức sắc trong làng; sự thối nát của chế độ phong kiến; nỗi thống khổ của những người dân thấp cổ, bé họng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Aft>
                          <a:spcPts val="0"/>
                        </a:spcAft>
                        <a:buSzPts val="1400"/>
                        <a:buFont typeface="Times New Roman" panose="02020603050405020304" pitchFamily="18" charset="0"/>
                        <a:buChar char="-"/>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Chu Mãi Thần: Ẩn sau tiếng cười tự trào của vai hề Gậy còn là nỗi vất vả gian truân của người học trò nghèo trên con đường kiếm tìm công danh, sự nghiệp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như Đáp án: 1,0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1 vở chèo theo yêu cầu</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sơ sài: 0,25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33155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E9608E-A513-4550-B4DE-D955D67DE5F2}"/>
              </a:ext>
            </a:extLst>
          </p:cNvPr>
          <p:cNvGraphicFramePr>
            <a:graphicFrameLocks noGrp="1"/>
          </p:cNvGraphicFramePr>
          <p:nvPr>
            <p:extLst>
              <p:ext uri="{D42A27DB-BD31-4B8C-83A1-F6EECF244321}">
                <p14:modId xmlns:p14="http://schemas.microsoft.com/office/powerpoint/2010/main" val="3736587499"/>
              </p:ext>
            </p:extLst>
          </p:nvPr>
        </p:nvGraphicFramePr>
        <p:xfrm>
          <a:off x="438308" y="978187"/>
          <a:ext cx="11341510" cy="4903998"/>
        </p:xfrm>
        <a:graphic>
          <a:graphicData uri="http://schemas.openxmlformats.org/drawingml/2006/table">
            <a:tbl>
              <a:tblPr firstRow="1" firstCol="1" bandRow="1">
                <a:tableStyleId>{5940675A-B579-460E-94D1-54222C63F5DA}</a:tableStyleId>
              </a:tblPr>
              <a:tblGrid>
                <a:gridCol w="774757">
                  <a:extLst>
                    <a:ext uri="{9D8B030D-6E8A-4147-A177-3AD203B41FA5}">
                      <a16:colId xmlns:a16="http://schemas.microsoft.com/office/drawing/2014/main" val="1117825165"/>
                    </a:ext>
                  </a:extLst>
                </a:gridCol>
                <a:gridCol w="774757">
                  <a:extLst>
                    <a:ext uri="{9D8B030D-6E8A-4147-A177-3AD203B41FA5}">
                      <a16:colId xmlns:a16="http://schemas.microsoft.com/office/drawing/2014/main" val="1777576845"/>
                    </a:ext>
                  </a:extLst>
                </a:gridCol>
                <a:gridCol w="8950140">
                  <a:extLst>
                    <a:ext uri="{9D8B030D-6E8A-4147-A177-3AD203B41FA5}">
                      <a16:colId xmlns:a16="http://schemas.microsoft.com/office/drawing/2014/main" val="1849705002"/>
                    </a:ext>
                  </a:extLst>
                </a:gridCol>
                <a:gridCol w="841856">
                  <a:extLst>
                    <a:ext uri="{9D8B030D-6E8A-4147-A177-3AD203B41FA5}">
                      <a16:colId xmlns:a16="http://schemas.microsoft.com/office/drawing/2014/main" val="1039814855"/>
                    </a:ext>
                  </a:extLst>
                </a:gridCol>
              </a:tblGrid>
              <a:tr h="4903998">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Nhân vật hề chèo vẫn có thể xuất hiện trong sân khấu chèo hiện đại, tuy nhiên phải phù hợp với thị hiếu của con người trong thời đại hiện nay về tạo hình, về lời thoại, về bối cảnh về mục đích xuất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như Đáp án: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1,0</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được 1 ý trong Đáp án: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được 1 phần của ý 1 hoặc ý 2 trong Đáp án: 0,25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00396998"/>
                  </a:ext>
                </a:extLst>
              </a:tr>
            </a:tbl>
          </a:graphicData>
        </a:graphic>
      </p:graphicFrame>
    </p:spTree>
    <p:extLst>
      <p:ext uri="{BB962C8B-B14F-4D97-AF65-F5344CB8AC3E}">
        <p14:creationId xmlns:p14="http://schemas.microsoft.com/office/powerpoint/2010/main" val="28933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2789" y="346797"/>
            <a:ext cx="1962397" cy="323165"/>
          </a:xfrm>
          <a:prstGeom prst="rect">
            <a:avLst/>
          </a:prstGeom>
        </p:spPr>
        <p:txBody>
          <a:bodyPr wrap="none">
            <a:spAutoFit/>
          </a:bodyPr>
          <a:lstStyle/>
          <a:p>
            <a:pPr marL="457200" algn="ctr">
              <a:lnSpc>
                <a:spcPts val="1800"/>
              </a:lnSpc>
              <a:spcAft>
                <a:spcPts val="0"/>
              </a:spcAft>
            </a:pPr>
            <a:r>
              <a:rPr lang="en-US"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 </a:t>
            </a:r>
          </a:p>
        </p:txBody>
      </p:sp>
      <p:sp>
        <p:nvSpPr>
          <p:cNvPr id="3" name="Rectangle 2"/>
          <p:cNvSpPr/>
          <p:nvPr/>
        </p:nvSpPr>
        <p:spPr>
          <a:xfrm>
            <a:off x="558480" y="2844050"/>
            <a:ext cx="11124001" cy="3108543"/>
          </a:xfrm>
          <a:prstGeom prst="rect">
            <a:avLst/>
          </a:prstGeom>
        </p:spPr>
        <p:txBody>
          <a:bodyPr wrap="square">
            <a:spAutoFit/>
          </a:bodyPr>
          <a:lstStyle/>
          <a:p>
            <a:pPr indent="457200" algn="just" fontAlgn="base">
              <a:spcAft>
                <a:spcPts val="0"/>
              </a:spcAft>
            </a:pPr>
            <a:r>
              <a:rPr lang="en-US" sz="2800" spc="-15"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Chèo </a:t>
            </a: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 hiện từ đời nhà Lý (khoảng thế kỷ XI), phát triển rực rỡ ở đời nhà Trần (thế kỷ XIII), nghệ thuật sân khấu chèo là một trong những di sản văn hóa lớn của kho tàng văn hóa dân gian Việt Nam.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Chèo gắn bó mật thiết với người dân ở nông thôn vùng đồng bằng Bắc Bộ, chèo miêu tả cuộc sống bình dị của người dân nông thôn. Nội dung của các vở chèo lấy từ những truyện cổ tích, truyện Nôm và được nâng lên một mức cao bằng nghệ thuật sân khấu mang giá trị hiện thực và tư tưởng sâu sắc</a:t>
            </a:r>
            <a:r>
              <a:rPr lang="en-US" sz="2800" spc="-15"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12752" y="1098159"/>
            <a:ext cx="5043368" cy="323165"/>
          </a:xfrm>
          <a:prstGeom prst="rect">
            <a:avLst/>
          </a:prstGeom>
        </p:spPr>
        <p:txBody>
          <a:bodyPr wrap="none">
            <a:spAutoFit/>
          </a:bodyPr>
          <a:lstStyle/>
          <a:p>
            <a:pPr algn="just">
              <a:lnSpc>
                <a:spcPts val="18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(6,0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02606" y="1695706"/>
            <a:ext cx="8465779" cy="323165"/>
          </a:xfrm>
          <a:prstGeom prst="rect">
            <a:avLst/>
          </a:prstGeom>
        </p:spPr>
        <p:txBody>
          <a:bodyPr wrap="none">
            <a:spAutoFit/>
          </a:bodyPr>
          <a:lstStyle/>
          <a:p>
            <a:pPr algn="just">
              <a:lnSpc>
                <a:spcPts val="18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Đọc đoạn trích sau và thực hiện các yêu cầu bên dưới: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942927" y="2312267"/>
            <a:ext cx="8355109" cy="323165"/>
          </a:xfrm>
          <a:prstGeom prst="rect">
            <a:avLst/>
          </a:prstGeom>
        </p:spPr>
        <p:txBody>
          <a:bodyPr wrap="none">
            <a:spAutoFit/>
          </a:bodyPr>
          <a:lstStyle/>
          <a:p>
            <a:pPr algn="ctr" fontAlgn="base">
              <a:lnSpc>
                <a:spcPts val="1800"/>
              </a:lnSpc>
              <a:spcAft>
                <a:spcPts val="0"/>
              </a:spcAft>
            </a:pPr>
            <a:r>
              <a:rPr lang="en-US" sz="2800" b="1" kern="1800">
                <a:solidFill>
                  <a:srgbClr val="EE3322"/>
                </a:solidFill>
                <a:latin typeface="Times New Roman" panose="02020603050405020304" pitchFamily="18" charset="0"/>
                <a:ea typeface="Times New Roman" panose="02020603050405020304" pitchFamily="18" charset="0"/>
                <a:cs typeface="Times New Roman" panose="02020603050405020304" pitchFamily="18" charset="0"/>
              </a:rPr>
              <a:t>​Nhân vật hề chèo trong nghệ thuật chèo truyền thống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12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2757238671"/>
              </p:ext>
            </p:extLst>
          </p:nvPr>
        </p:nvGraphicFramePr>
        <p:xfrm>
          <a:off x="199085" y="681298"/>
          <a:ext cx="11770002" cy="5466773"/>
        </p:xfrm>
        <a:graphic>
          <a:graphicData uri="http://schemas.openxmlformats.org/drawingml/2006/table">
            <a:tbl>
              <a:tblPr firstRow="1" firstCol="1" bandRow="1">
                <a:tableStyleId>{5940675A-B579-460E-94D1-54222C63F5DA}</a:tableStyleId>
              </a:tblPr>
              <a:tblGrid>
                <a:gridCol w="509693">
                  <a:extLst>
                    <a:ext uri="{9D8B030D-6E8A-4147-A177-3AD203B41FA5}">
                      <a16:colId xmlns:a16="http://schemas.microsoft.com/office/drawing/2014/main" val="1076315128"/>
                    </a:ext>
                  </a:extLst>
                </a:gridCol>
                <a:gridCol w="416785">
                  <a:extLst>
                    <a:ext uri="{9D8B030D-6E8A-4147-A177-3AD203B41FA5}">
                      <a16:colId xmlns:a16="http://schemas.microsoft.com/office/drawing/2014/main" val="3895637340"/>
                    </a:ext>
                  </a:extLst>
                </a:gridCol>
                <a:gridCol w="10018921">
                  <a:extLst>
                    <a:ext uri="{9D8B030D-6E8A-4147-A177-3AD203B41FA5}">
                      <a16:colId xmlns:a16="http://schemas.microsoft.com/office/drawing/2014/main" val="3025704839"/>
                    </a:ext>
                  </a:extLst>
                </a:gridCol>
                <a:gridCol w="824603">
                  <a:extLst>
                    <a:ext uri="{9D8B030D-6E8A-4147-A177-3AD203B41FA5}">
                      <a16:colId xmlns:a16="http://schemas.microsoft.com/office/drawing/2014/main" val="2355765119"/>
                    </a:ext>
                  </a:extLst>
                </a:gridCol>
              </a:tblGrid>
              <a:tr h="697126">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II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marL="0" marR="0" indent="0" algn="just" defTabSz="914400" rtl="0" eaLnBrk="1" fontAlgn="auto" latinLnBrk="0" hangingPunct="1">
                        <a:lnSpc>
                          <a:spcPct val="115000"/>
                        </a:lnSpc>
                        <a:spcBef>
                          <a:spcPts val="200"/>
                        </a:spcBef>
                        <a:spcAft>
                          <a:spcPts val="100"/>
                        </a:spcAft>
                        <a:buClrTx/>
                        <a:buSzTx/>
                        <a:buFontTx/>
                        <a:buNone/>
                        <a:tabLst/>
                        <a:defRPr/>
                      </a:pPr>
                      <a:r>
                        <a:rPr lang="en-SG" sz="2800" b="1" smtClean="0">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dirty="0" smtClean="0">
                        <a:latin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smtClean="0">
                          <a:effectLst/>
                          <a:latin typeface="Times New Roman" panose="02020603050405020304" pitchFamily="18" charset="0"/>
                          <a:cs typeface="Times New Roman" panose="02020603050405020304" pitchFamily="18" charset="0"/>
                        </a:rPr>
                        <a:t>4</a:t>
                      </a:r>
                      <a:r>
                        <a:rPr lang="vi-VN" sz="2800" smtClean="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784286609"/>
                  </a:ext>
                </a:extLst>
              </a:tr>
              <a:tr h="1282782">
                <a:tc rowSpan="2">
                  <a:txBody>
                    <a:bodyPr/>
                    <a:lstStyle/>
                    <a:p>
                      <a:pP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rình bày suy nghĩ về ý kiến: Đôi khi trong cuộc sống ta cũng phải đóng vai hề</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4275905"/>
                  </a:ext>
                </a:extLst>
              </a:tr>
              <a:tr h="1159042">
                <a:tc vMerge="1">
                  <a:txBody>
                    <a:bodyPr/>
                    <a:lstStyle/>
                    <a:p>
                      <a:endParaRPr lang="en-US"/>
                    </a:p>
                  </a:txBody>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a. Đảm bảo cấu trúc bài nghị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Mở bài nêu được vấn đề, Thân bài triển khai được vấn đề, Kết bài khái quát được vấn đề.</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1643333">
                <a:tc>
                  <a:txBody>
                    <a:bodyPr/>
                    <a:lstStyle/>
                    <a:p>
                      <a:pPr>
                        <a:lnSpc>
                          <a:spcPct val="115000"/>
                        </a:lnSpc>
                        <a:spcBef>
                          <a:spcPts val="200"/>
                        </a:spcBef>
                        <a:spcAft>
                          <a:spcPts val="10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b. Xác định đúng vấn đề cần nghị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indent="514350" algn="just">
                        <a:lnSpc>
                          <a:spcPct val="150000"/>
                        </a:lnSpc>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Đôi khi trong cuộc sống ta cũng phải đóng vai hề</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39079962"/>
                  </a:ext>
                </a:extLst>
              </a:tr>
            </a:tbl>
          </a:graphicData>
        </a:graphic>
      </p:graphicFrame>
    </p:spTree>
    <p:extLst>
      <p:ext uri="{BB962C8B-B14F-4D97-AF65-F5344CB8AC3E}">
        <p14:creationId xmlns:p14="http://schemas.microsoft.com/office/powerpoint/2010/main" val="28109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833093409"/>
              </p:ext>
            </p:extLst>
          </p:nvPr>
        </p:nvGraphicFramePr>
        <p:xfrm>
          <a:off x="354842" y="365830"/>
          <a:ext cx="11436824" cy="6204203"/>
        </p:xfrm>
        <a:graphic>
          <a:graphicData uri="http://schemas.openxmlformats.org/drawingml/2006/table">
            <a:tbl>
              <a:tblPr firstRow="1" firstCol="1" bandRow="1">
                <a:tableStyleId>{5940675A-B579-460E-94D1-54222C63F5DA}</a:tableStyleId>
              </a:tblPr>
              <a:tblGrid>
                <a:gridCol w="723331">
                  <a:extLst>
                    <a:ext uri="{9D8B030D-6E8A-4147-A177-3AD203B41FA5}">
                      <a16:colId xmlns:a16="http://schemas.microsoft.com/office/drawing/2014/main" val="1076315128"/>
                    </a:ext>
                  </a:extLst>
                </a:gridCol>
                <a:gridCol w="521586">
                  <a:extLst>
                    <a:ext uri="{9D8B030D-6E8A-4147-A177-3AD203B41FA5}">
                      <a16:colId xmlns:a16="http://schemas.microsoft.com/office/drawing/2014/main" val="3895637340"/>
                    </a:ext>
                  </a:extLst>
                </a:gridCol>
                <a:gridCol w="9280015">
                  <a:extLst>
                    <a:ext uri="{9D8B030D-6E8A-4147-A177-3AD203B41FA5}">
                      <a16:colId xmlns:a16="http://schemas.microsoft.com/office/drawing/2014/main" val="3025704839"/>
                    </a:ext>
                  </a:extLst>
                </a:gridCol>
                <a:gridCol w="911892">
                  <a:extLst>
                    <a:ext uri="{9D8B030D-6E8A-4147-A177-3AD203B41FA5}">
                      <a16:colId xmlns:a16="http://schemas.microsoft.com/office/drawing/2014/main" val="2355765119"/>
                    </a:ext>
                  </a:extLst>
                </a:gridCol>
              </a:tblGrid>
              <a:tr h="1735926">
                <a:tc>
                  <a:txBody>
                    <a:bodyPr/>
                    <a:lstStyle/>
                    <a:p>
                      <a:pPr>
                        <a:lnSpc>
                          <a:spcPct val="100000"/>
                        </a:lnSpc>
                      </a:pPr>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0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c. Triển khai vấn đề nghị luận thành các luận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Học sinh có thể triển khai theo nhiều cách nhưng cần vận dụng tốt các thao tác lập luận, kết hợp chặt chẽ giữa lí lẽ và dẫn chứng; đảm bảo các yêu cầu sau: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627797">
                <a:tc>
                  <a:txBody>
                    <a:bodyPr/>
                    <a:lstStyle/>
                    <a:p>
                      <a:pPr>
                        <a:lnSpc>
                          <a:spcPct val="100000"/>
                        </a:lnSpc>
                      </a:pPr>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HS thể hiện thái độ đồng tình hoặc không đồng tình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80020660"/>
                  </a:ext>
                </a:extLst>
              </a:tr>
              <a:tr h="1133132">
                <a:tc>
                  <a:txBody>
                    <a:bodyPr/>
                    <a:lstStyle/>
                    <a:p>
                      <a:pPr>
                        <a:lnSpc>
                          <a:spcPct val="100000"/>
                        </a:lnSpc>
                      </a:pPr>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Đồng tình, lí giải thuyết phục: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Đóng vai hề để đem lại tiếng cười lạc quan cho mọi người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Đóng vai hề để có thể lên tiếng phê phán cái xấu, cái ác dễ dàng và tự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nhiên </a:t>
                      </a: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Không đồng tình lí giải thuyết phục:</a:t>
                      </a:r>
                      <a:endPar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Cuộc sống ngắn ngủi, ta hãy sống trọn vẹn là mình, đừng bao giờ đóng vai</a:t>
                      </a:r>
                      <a:endPar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Có nhiều cách để ta có thể phơi bày cái xấu xa, không nhất thiết phải đóng vai hề</a:t>
                      </a:r>
                      <a:r>
                        <a:rPr lang="en-US" sz="2800" i="1"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46121383"/>
                  </a:ext>
                </a:extLst>
              </a:tr>
            </a:tbl>
          </a:graphicData>
        </a:graphic>
      </p:graphicFrame>
    </p:spTree>
    <p:extLst>
      <p:ext uri="{BB962C8B-B14F-4D97-AF65-F5344CB8AC3E}">
        <p14:creationId xmlns:p14="http://schemas.microsoft.com/office/powerpoint/2010/main" val="28132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897921518"/>
              </p:ext>
            </p:extLst>
          </p:nvPr>
        </p:nvGraphicFramePr>
        <p:xfrm>
          <a:off x="423080" y="641444"/>
          <a:ext cx="11436824" cy="5827052"/>
        </p:xfrm>
        <a:graphic>
          <a:graphicData uri="http://schemas.openxmlformats.org/drawingml/2006/table">
            <a:tbl>
              <a:tblPr firstRow="1" firstCol="1" bandRow="1">
                <a:tableStyleId>{5940675A-B579-460E-94D1-54222C63F5DA}</a:tableStyleId>
              </a:tblPr>
              <a:tblGrid>
                <a:gridCol w="723331">
                  <a:extLst>
                    <a:ext uri="{9D8B030D-6E8A-4147-A177-3AD203B41FA5}">
                      <a16:colId xmlns:a16="http://schemas.microsoft.com/office/drawing/2014/main" val="1076315128"/>
                    </a:ext>
                  </a:extLst>
                </a:gridCol>
                <a:gridCol w="521586">
                  <a:extLst>
                    <a:ext uri="{9D8B030D-6E8A-4147-A177-3AD203B41FA5}">
                      <a16:colId xmlns:a16="http://schemas.microsoft.com/office/drawing/2014/main" val="3895637340"/>
                    </a:ext>
                  </a:extLst>
                </a:gridCol>
                <a:gridCol w="9280015">
                  <a:extLst>
                    <a:ext uri="{9D8B030D-6E8A-4147-A177-3AD203B41FA5}">
                      <a16:colId xmlns:a16="http://schemas.microsoft.com/office/drawing/2014/main" val="3025704839"/>
                    </a:ext>
                  </a:extLst>
                </a:gridCol>
                <a:gridCol w="911892">
                  <a:extLst>
                    <a:ext uri="{9D8B030D-6E8A-4147-A177-3AD203B41FA5}">
                      <a16:colId xmlns:a16="http://schemas.microsoft.com/office/drawing/2014/main" val="2355765119"/>
                    </a:ext>
                  </a:extLst>
                </a:gridCol>
              </a:tblGrid>
              <a:tr h="1133132">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Bàn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Để cuộc sống muôn sắc, muôn màu, ta không nên quá cứng nhắc khuôn mẫu, cũng không cần phải gồng mình là một ai khác, đôi khi có thể là chú hề để đùa vui cho đời thêm tươi, có lúc ta lại là một ‘thanh niên nghiêm túc”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Phân tích đầy đủ, sâu sắc: 1,75 điểm – 2,0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Phân tích đầy đủ nhưng có ý chưa sâu hoặc phân tích sâu nhưng chưa thật đầy đủ: 1,25 điểm - 1,5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Phân tích chưa đầy đủ hoặc chung chung, sơ sài: 0,25 điểm – 0,5 điểm.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46121383"/>
                  </a:ext>
                </a:extLst>
              </a:tr>
              <a:tr h="1133132">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00000"/>
                        </a:lnSpc>
                        <a:spcAft>
                          <a:spcPts val="0"/>
                        </a:spcAft>
                      </a:pPr>
                      <a:r>
                        <a:rPr lang="vi-VN" sz="2800">
                          <a:effectLst/>
                          <a:latin typeface="Times New Roman" panose="02020603050405020304" pitchFamily="18" charset="0"/>
                          <a:ea typeface="Arial" panose="020B0604020202020204" pitchFamily="34" charset="0"/>
                          <a:cs typeface="Times New Roman" panose="02020603050405020304" pitchFamily="18" charset="0"/>
                        </a:rPr>
                        <a:t>Bài học nhận thức và hành động của bản thân.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31102187"/>
                  </a:ext>
                </a:extLst>
              </a:tr>
            </a:tbl>
          </a:graphicData>
        </a:graphic>
      </p:graphicFrame>
    </p:spTree>
    <p:extLst>
      <p:ext uri="{BB962C8B-B14F-4D97-AF65-F5344CB8AC3E}">
        <p14:creationId xmlns:p14="http://schemas.microsoft.com/office/powerpoint/2010/main" val="186440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932140758"/>
              </p:ext>
            </p:extLst>
          </p:nvPr>
        </p:nvGraphicFramePr>
        <p:xfrm>
          <a:off x="359391" y="1269243"/>
          <a:ext cx="11582400" cy="4380932"/>
        </p:xfrm>
        <a:graphic>
          <a:graphicData uri="http://schemas.openxmlformats.org/drawingml/2006/table">
            <a:tbl>
              <a:tblPr firstRow="1" firstCol="1" bandRow="1">
                <a:tableStyleId>{5940675A-B579-460E-94D1-54222C63F5DA}</a:tableStyleId>
              </a:tblPr>
              <a:tblGrid>
                <a:gridCol w="501569">
                  <a:extLst>
                    <a:ext uri="{9D8B030D-6E8A-4147-A177-3AD203B41FA5}">
                      <a16:colId xmlns:a16="http://schemas.microsoft.com/office/drawing/2014/main" val="1076315128"/>
                    </a:ext>
                  </a:extLst>
                </a:gridCol>
                <a:gridCol w="503817">
                  <a:extLst>
                    <a:ext uri="{9D8B030D-6E8A-4147-A177-3AD203B41FA5}">
                      <a16:colId xmlns:a16="http://schemas.microsoft.com/office/drawing/2014/main" val="3895637340"/>
                    </a:ext>
                  </a:extLst>
                </a:gridCol>
                <a:gridCol w="9580727">
                  <a:extLst>
                    <a:ext uri="{9D8B030D-6E8A-4147-A177-3AD203B41FA5}">
                      <a16:colId xmlns:a16="http://schemas.microsoft.com/office/drawing/2014/main" val="3025704839"/>
                    </a:ext>
                  </a:extLst>
                </a:gridCol>
                <a:gridCol w="996287">
                  <a:extLst>
                    <a:ext uri="{9D8B030D-6E8A-4147-A177-3AD203B41FA5}">
                      <a16:colId xmlns:a16="http://schemas.microsoft.com/office/drawing/2014/main" val="2355765119"/>
                    </a:ext>
                  </a:extLst>
                </a:gridCol>
              </a:tblGrid>
              <a:tr h="4380932">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d. Chính tả, ngữ pháp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Đảm bảo chuẩn chính tả, ngữ pháp tiếng Việt.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b="1" i="1" spc="-30">
                          <a:effectLst/>
                          <a:latin typeface="Times New Roman" panose="02020603050405020304" pitchFamily="18" charset="0"/>
                          <a:ea typeface="Times New Roman" panose="02020603050405020304" pitchFamily="18" charset="0"/>
                          <a:cs typeface="Times New Roman" panose="02020603050405020304" pitchFamily="18" charset="0"/>
                        </a:rPr>
                        <a:t>Hướng dẫn chấm: </a:t>
                      </a:r>
                      <a:r>
                        <a:rPr lang="vi-VN" sz="2800" i="1" spc="-30">
                          <a:effectLst/>
                          <a:latin typeface="Times New Roman" panose="02020603050405020304" pitchFamily="18" charset="0"/>
                          <a:ea typeface="Times New Roman" panose="02020603050405020304" pitchFamily="18" charset="0"/>
                          <a:cs typeface="Times New Roman" panose="02020603050405020304" pitchFamily="18" charset="0"/>
                        </a:rPr>
                        <a:t>Không cho điểm nếu bài làm có quá nhiều lỗi chính tả, ngữ  pháp.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35046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093862511"/>
              </p:ext>
            </p:extLst>
          </p:nvPr>
        </p:nvGraphicFramePr>
        <p:xfrm>
          <a:off x="343062" y="846162"/>
          <a:ext cx="11582400" cy="5486400"/>
        </p:xfrm>
        <a:graphic>
          <a:graphicData uri="http://schemas.openxmlformats.org/drawingml/2006/table">
            <a:tbl>
              <a:tblPr firstRow="1" firstCol="1" bandRow="1">
                <a:tableStyleId>{5940675A-B579-460E-94D1-54222C63F5DA}</a:tableStyleId>
              </a:tblPr>
              <a:tblGrid>
                <a:gridCol w="680520">
                  <a:extLst>
                    <a:ext uri="{9D8B030D-6E8A-4147-A177-3AD203B41FA5}">
                      <a16:colId xmlns:a16="http://schemas.microsoft.com/office/drawing/2014/main" val="1076315128"/>
                    </a:ext>
                  </a:extLst>
                </a:gridCol>
                <a:gridCol w="580243">
                  <a:extLst>
                    <a:ext uri="{9D8B030D-6E8A-4147-A177-3AD203B41FA5}">
                      <a16:colId xmlns:a16="http://schemas.microsoft.com/office/drawing/2014/main" val="3895637340"/>
                    </a:ext>
                  </a:extLst>
                </a:gridCol>
                <a:gridCol w="9341679">
                  <a:extLst>
                    <a:ext uri="{9D8B030D-6E8A-4147-A177-3AD203B41FA5}">
                      <a16:colId xmlns:a16="http://schemas.microsoft.com/office/drawing/2014/main" val="3025704839"/>
                    </a:ext>
                  </a:extLst>
                </a:gridCol>
                <a:gridCol w="979958">
                  <a:extLst>
                    <a:ext uri="{9D8B030D-6E8A-4147-A177-3AD203B41FA5}">
                      <a16:colId xmlns:a16="http://schemas.microsoft.com/office/drawing/2014/main" val="2355765119"/>
                    </a:ext>
                  </a:extLst>
                </a:gridCol>
              </a:tblGrid>
              <a:tr h="5486400">
                <a:tc>
                  <a:txBody>
                    <a:bodyPr/>
                    <a:lstStyle/>
                    <a:p>
                      <a:endParaRPr lang="en-US" dirty="0"/>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e. Sáng tạo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Thể hiện suy nghĩ sâu sắc về vấn đề nghị luận; có cách diễn đạt mới mẻ.</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Học sinh biết vận dụng thực tiễn đời sống để làm nổi bật vấn đề nghị luận; văn viết giàu hình ảnh, cảm xúc.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Đáp ứng được 2 yêu cầu trở lên: 0,5 điểm.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Đáp ứng được 1 yêu cầu: 0,25 điểm</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25383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6213" y="1410726"/>
            <a:ext cx="11459572" cy="523220"/>
          </a:xfrm>
          <a:prstGeom prst="rect">
            <a:avLst/>
          </a:prstGeom>
        </p:spPr>
        <p:txBody>
          <a:bodyPr wrap="square">
            <a:spAutoFit/>
          </a:bodyPr>
          <a:lstStyle/>
          <a:p>
            <a:pPr>
              <a:spcBef>
                <a:spcPts val="600"/>
              </a:spcBef>
              <a:spcAft>
                <a:spcPts val="60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ĐỌC HIỂU (4,0 điểm</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 y="0"/>
            <a:ext cx="12191999" cy="580415"/>
          </a:xfrm>
          <a:prstGeom prst="rect">
            <a:avLst/>
          </a:prstGeom>
          <a:solidFill>
            <a:srgbClr val="FFFF00"/>
          </a:solidFill>
        </p:spPr>
        <p:txBody>
          <a:bodyPr wrap="square">
            <a:spAutoFit/>
          </a:bodyPr>
          <a:lstStyle/>
          <a:p>
            <a:pPr marL="457200" algn="ctr">
              <a:lnSpc>
                <a:spcPts val="1800"/>
              </a:lnSpc>
              <a:spcAft>
                <a:spcPts val="0"/>
              </a:spcAft>
            </a:pPr>
            <a:endParaRPr lang="en-US" sz="2800" smtClean="0">
              <a:effectLst/>
              <a:latin typeface="Times New Roman" panose="02020603050405020304" pitchFamily="18" charset="0"/>
              <a:cs typeface="Times New Roman" panose="02020603050405020304" pitchFamily="18" charset="0"/>
            </a:endParaRPr>
          </a:p>
          <a:p>
            <a:pPr marL="457200" algn="ctr">
              <a:lnSpc>
                <a:spcPts val="1800"/>
              </a:lnSpc>
              <a:spcAft>
                <a:spcPts val="0"/>
              </a:spcAft>
            </a:pPr>
            <a:endParaRPr lang="en-US" sz="2800">
              <a:effectLst/>
              <a:latin typeface="Times New Roman" panose="02020603050405020304" pitchFamily="18" charset="0"/>
              <a:cs typeface="Times New Roman" panose="02020603050405020304" pitchFamily="18" charset="0"/>
            </a:endParaRPr>
          </a:p>
        </p:txBody>
      </p:sp>
      <p:sp>
        <p:nvSpPr>
          <p:cNvPr id="2" name="Rectangle 1"/>
          <p:cNvSpPr/>
          <p:nvPr/>
        </p:nvSpPr>
        <p:spPr>
          <a:xfrm>
            <a:off x="477788" y="3193576"/>
            <a:ext cx="11236421" cy="2677656"/>
          </a:xfrm>
          <a:prstGeom prst="rect">
            <a:avLst/>
          </a:prstGeom>
        </p:spPr>
        <p:txBody>
          <a:bodyPr wrap="square">
            <a:spAutoFit/>
          </a:bodyPr>
          <a:lstStyle/>
          <a:p>
            <a:pPr indent="457200" algn="just">
              <a:lnSpc>
                <a:spcPct val="150000"/>
              </a:lnSpc>
              <a:spcAft>
                <a:spcPts val="0"/>
              </a:spcAft>
            </a:pPr>
            <a:r>
              <a:rPr lang="vi-VN" sz="2800" b="1" smtClean="0">
                <a:latin typeface="Times New Roman" panose="02020603050405020304" pitchFamily="18" charset="0"/>
                <a:ea typeface="Calibri" panose="020F0502020204030204" pitchFamily="34" charset="0"/>
                <a:cs typeface="Times New Roman" panose="02020603050405020304" pitchFamily="18" charset="0"/>
              </a:rPr>
              <a:t>Tóm </a:t>
            </a:r>
            <a:r>
              <a:rPr lang="vi-VN" sz="2800" b="1">
                <a:latin typeface="Times New Roman" panose="02020603050405020304" pitchFamily="18" charset="0"/>
                <a:ea typeface="Calibri" panose="020F0502020204030204" pitchFamily="34" charset="0"/>
                <a:cs typeface="Times New Roman" panose="02020603050405020304" pitchFamily="18" charset="0"/>
              </a:rPr>
              <a:t>tắt phần trước</a:t>
            </a:r>
            <a:r>
              <a:rPr lang="vi-VN" sz="2800">
                <a:latin typeface="Times New Roman" panose="02020603050405020304" pitchFamily="18" charset="0"/>
                <a:ea typeface="Calibri" panose="020F0502020204030204" pitchFamily="34" charset="0"/>
                <a:cs typeface="Times New Roman" panose="02020603050405020304" pitchFamily="18" charset="0"/>
              </a:rPr>
              <a:t>:</a:t>
            </a:r>
            <a:r>
              <a:rPr lang="vi-VN" sz="2800" i="1">
                <a:latin typeface="Times New Roman" panose="02020603050405020304" pitchFamily="18" charset="0"/>
                <a:ea typeface="Calibri" panose="020F0502020204030204" pitchFamily="34" charset="0"/>
                <a:cs typeface="Times New Roman" panose="02020603050405020304" pitchFamily="18" charset="0"/>
              </a:rPr>
              <a:t> Sau 18 năm vâng mệnh vua cầm quân ra trận đánh dẹp quân Xiêm, Trương Viên trở về được phong Tể tướng. Thấy Tể tướng buồn, lính hầu đã mời hai mẹ con bà lão hát xẩm vào dinh hát mua vui cho chủ mình.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66213" y="2323359"/>
            <a:ext cx="8465779" cy="349583"/>
          </a:xfrm>
          <a:prstGeom prst="rect">
            <a:avLst/>
          </a:prstGeom>
        </p:spPr>
        <p:txBody>
          <a:bodyPr wrap="none">
            <a:spAutoFit/>
          </a:bodyPr>
          <a:lstStyle/>
          <a:p>
            <a:pPr algn="just">
              <a:lnSpc>
                <a:spcPts val="18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Đọc đoạn trích sau và thực hiện các yêu cầu bên dưới: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469074" y="238244"/>
            <a:ext cx="4953600" cy="357918"/>
          </a:xfrm>
          <a:prstGeom prst="rect">
            <a:avLst/>
          </a:prstGeom>
        </p:spPr>
        <p:txBody>
          <a:bodyPr wrap="none">
            <a:spAutoFit/>
          </a:bodyPr>
          <a:lstStyle/>
          <a:p>
            <a:pPr marL="457200" algn="ctr">
              <a:lnSpc>
                <a:spcPts val="1800"/>
              </a:lnSpc>
              <a:spcAft>
                <a:spcPts val="0"/>
              </a:spcAft>
            </a:pPr>
            <a:r>
              <a:rPr lang="en-US" sz="2800" b="1" u="sng">
                <a:solidFill>
                  <a:srgbClr val="FF0000"/>
                </a:solidFill>
                <a:latin typeface="Times New Roman" panose="02020603050405020304" pitchFamily="18" charset="0"/>
                <a:ea typeface="Times New Roman" panose="02020603050405020304" pitchFamily="18" charset="0"/>
              </a:rPr>
              <a:t>ĐỀ BÀI 02 (THAM KHẢO)</a:t>
            </a:r>
            <a:endParaRPr lang="en-US" sz="2800">
              <a:effectLst/>
            </a:endParaRPr>
          </a:p>
        </p:txBody>
      </p:sp>
    </p:spTree>
    <p:extLst>
      <p:ext uri="{BB962C8B-B14F-4D97-AF65-F5344CB8AC3E}">
        <p14:creationId xmlns:p14="http://schemas.microsoft.com/office/powerpoint/2010/main" val="12906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30" y="1173708"/>
            <a:ext cx="10467832" cy="4832092"/>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Trương Viên</a:t>
            </a:r>
            <a:r>
              <a:rPr lang="vi-VN" sz="2800">
                <a:latin typeface="Times New Roman" panose="02020603050405020304" pitchFamily="18" charset="0"/>
                <a:ea typeface="Calibri" panose="020F0502020204030204" pitchFamily="34" charset="0"/>
                <a:cs typeface="Times New Roman" panose="02020603050405020304" pitchFamily="18" charset="0"/>
              </a:rPr>
              <a:t>: – Con ra bảo bà ấy có sự tình, tình sự gì thì hát cho ông tôi nghe.</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Mụ</a:t>
            </a:r>
            <a:r>
              <a:rPr lang="vi-VN" sz="2800">
                <a:latin typeface="Times New Roman" panose="02020603050405020304" pitchFamily="18" charset="0"/>
                <a:ea typeface="Calibri" panose="020F0502020204030204" pitchFamily="34" charset="0"/>
                <a:cs typeface="Times New Roman" panose="02020603050405020304" pitchFamily="18" charset="0"/>
              </a:rPr>
              <a:t>: 	      – Tôi chỉ biết sự tình nhà tôi thôi.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Lính hầu</a:t>
            </a:r>
            <a:r>
              <a:rPr lang="vi-VN" sz="2800">
                <a:latin typeface="Times New Roman" panose="02020603050405020304" pitchFamily="18" charset="0"/>
                <a:ea typeface="Calibri" panose="020F0502020204030204" pitchFamily="34" charset="0"/>
                <a:cs typeface="Times New Roman" panose="02020603050405020304" pitchFamily="18" charset="0"/>
              </a:rPr>
              <a:t>: – Ừ bà cứ hát sự tình nhà bà.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Thị Phương</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Hát trần tình</a:t>
            </a:r>
            <a:r>
              <a:rPr lang="vi-VN" sz="2800">
                <a:latin typeface="Times New Roman" panose="02020603050405020304" pitchFamily="18" charset="0"/>
                <a:ea typeface="Calibri" panose="020F0502020204030204" pitchFamily="34" charset="0"/>
                <a:cs typeface="Times New Roman" panose="02020603050405020304" pitchFamily="18" charset="0"/>
              </a:rPr>
              <a:t>) – Trương Viên, Trương Viên,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Người chồng tôi tên gọi Trương Viên…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Lính hầu</a:t>
            </a:r>
            <a:r>
              <a:rPr lang="vi-VN" sz="2800">
                <a:latin typeface="Times New Roman" panose="02020603050405020304" pitchFamily="18" charset="0"/>
                <a:ea typeface="Calibri" panose="020F0502020204030204" pitchFamily="34" charset="0"/>
                <a:cs typeface="Times New Roman" panose="02020603050405020304" pitchFamily="18" charset="0"/>
              </a:rPr>
              <a:t>: – Họ…! Thong thả đã. Nhập gia phải vấn húy. Trương Viên là tên quan lớn, phải hát là Trương Băm, Trương Bằm…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Trương Viên</a:t>
            </a:r>
            <a:r>
              <a:rPr lang="vi-VN" sz="2800">
                <a:latin typeface="Times New Roman" panose="02020603050405020304" pitchFamily="18" charset="0"/>
                <a:ea typeface="Calibri" panose="020F0502020204030204" pitchFamily="34" charset="0"/>
                <a:cs typeface="Times New Roman" panose="02020603050405020304" pitchFamily="18" charset="0"/>
              </a:rPr>
              <a:t>: – Thiên hạ trùng danh, trùng họ cũng nhiều. Cứ để cho người ta hát.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Vấn húy</a:t>
            </a:r>
            <a:r>
              <a:rPr lang="en-US" sz="2800">
                <a:latin typeface="Times New Roman" panose="02020603050405020304" pitchFamily="18" charset="0"/>
                <a:ea typeface="Times New Roman" panose="02020603050405020304" pitchFamily="18" charset="0"/>
                <a:cs typeface="Times New Roman" panose="02020603050405020304" pitchFamily="18" charset="0"/>
              </a:rPr>
              <a:t>: hỏi tên, ở đây là phải hỏi để biết tên chủ nhà.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37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76" y="1528549"/>
            <a:ext cx="10317708" cy="3970318"/>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Thị Phương</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Hát tiếp</a:t>
            </a:r>
            <a:r>
              <a:rPr lang="vi-VN" sz="2800">
                <a:latin typeface="Times New Roman" panose="02020603050405020304" pitchFamily="18" charset="0"/>
                <a:ea typeface="Calibri" panose="020F0502020204030204" pitchFamily="34" charset="0"/>
                <a:cs typeface="Times New Roman" panose="02020603050405020304" pitchFamily="18" charset="0"/>
              </a:rPr>
              <a:t>) – Người chồng tôi tên gọi Trương Viên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Vua sai dẹp giặc nước Xiêm khơi chừng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Bởi vì đâu chếch nón ả Hằng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Thờ chồng chực tiết khăng khăng chẳng rời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Bởi vì đâu binh lửa bời bời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Miền xa quê quán, ngụ nơi lâm tuyền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Một mình tôi nuôi mẹ truân chuyên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Quyết liều phận bạc chẳng dám quên ngãi chàng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Gặp những loài ác thú </a:t>
            </a:r>
            <a:r>
              <a:rPr lang="vi-VN" sz="2800">
                <a:latin typeface="Times New Roman" panose="02020603050405020304" pitchFamily="18" charset="0"/>
                <a:ea typeface="Calibri" panose="020F0502020204030204" pitchFamily="34" charset="0"/>
                <a:cs typeface="Times New Roman" panose="02020603050405020304" pitchFamily="18" charset="0"/>
              </a:rPr>
              <a:t>hổ </a:t>
            </a:r>
            <a:r>
              <a:rPr lang="vi-VN" sz="2800" smtClean="0">
                <a:latin typeface="Times New Roman" panose="02020603050405020304" pitchFamily="18" charset="0"/>
                <a:ea typeface="Calibri" panose="020F0502020204030204" pitchFamily="34" charset="0"/>
                <a:cs typeface="Times New Roman" panose="02020603050405020304" pitchFamily="18" charset="0"/>
              </a:rPr>
              <a:t>lang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4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4084" y="2129051"/>
            <a:ext cx="9635320" cy="3108543"/>
          </a:xfrm>
          <a:prstGeom prst="rect">
            <a:avLst/>
          </a:prstGeom>
        </p:spPr>
        <p:txBody>
          <a:bodyPr wrap="square">
            <a:spAutoFit/>
          </a:bodyPr>
          <a:lstStyle/>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Người rắp làm hại, khấn kêu vang lại lành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Trở ra về qua miếu thần linh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Thần đòi khoét mắt lòng thành tôi kính dâng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Vậy nên mù mịt tối tăm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Nàng tiên dạy hát, kiếm ăn qua tháng ngày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Sự tình này trời đất có thấu hay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Chàng Trương Viên có biết nông nỗi này cho </a:t>
            </a:r>
            <a:r>
              <a:rPr lang="vi-VN" sz="2800">
                <a:latin typeface="Times New Roman" panose="02020603050405020304" pitchFamily="18" charset="0"/>
                <a:ea typeface="Calibri" panose="020F0502020204030204" pitchFamily="34" charset="0"/>
                <a:cs typeface="Times New Roman" panose="02020603050405020304" pitchFamily="18" charset="0"/>
              </a:rPr>
              <a:t>chăng</a:t>
            </a:r>
            <a:r>
              <a:rPr lang="vi-VN"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85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1945" y="791573"/>
            <a:ext cx="10426889" cy="5693866"/>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Trương Viên</a:t>
            </a:r>
            <a:r>
              <a:rPr lang="vi-VN" sz="2800">
                <a:latin typeface="Times New Roman" panose="02020603050405020304" pitchFamily="18" charset="0"/>
                <a:ea typeface="Calibri" panose="020F0502020204030204" pitchFamily="34" charset="0"/>
                <a:cs typeface="Times New Roman" panose="02020603050405020304" pitchFamily="18" charset="0"/>
              </a:rPr>
              <a:t>: – Nghe tiếng đàn cùng tiếng hát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Chuyển động tâm thần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Đường từ mẫu có biết chăng, hỡi mẹ?</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Thị Phương</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Nói sử</a:t>
            </a:r>
            <a:r>
              <a:rPr lang="vi-VN" sz="2800">
                <a:latin typeface="Times New Roman" panose="02020603050405020304" pitchFamily="18" charset="0"/>
                <a:ea typeface="Calibri" panose="020F0502020204030204" pitchFamily="34" charset="0"/>
                <a:cs typeface="Times New Roman" panose="02020603050405020304" pitchFamily="18" charset="0"/>
              </a:rPr>
              <a:t>) – Tiền ông thưởng tôi còn để đó.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Tôi chẳng hề tiêu đụng một phân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Xin ông đừng nói chuyện tần ngần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Mà tôi mang tiếng không thanh danh tiết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Trương Viên</a:t>
            </a:r>
            <a:r>
              <a:rPr lang="vi-VN" sz="2800">
                <a:latin typeface="Times New Roman" panose="02020603050405020304" pitchFamily="18" charset="0"/>
                <a:ea typeface="Calibri" panose="020F0502020204030204" pitchFamily="34" charset="0"/>
                <a:cs typeface="Times New Roman" panose="02020603050405020304" pitchFamily="18" charset="0"/>
              </a:rPr>
              <a:t>: – Tưởng là nhận vợ, vợ lại chẳng nhìn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Đường từ mẫu có biết chăng hỡi mẹ</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Thị Phương</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Nói sử</a:t>
            </a:r>
            <a:r>
              <a:rPr lang="vi-VN" sz="2800">
                <a:latin typeface="Times New Roman" panose="02020603050405020304" pitchFamily="18" charset="0"/>
                <a:ea typeface="Calibri" panose="020F0502020204030204" pitchFamily="34" charset="0"/>
                <a:cs typeface="Times New Roman" panose="02020603050405020304" pitchFamily="18" charset="0"/>
              </a:rPr>
              <a:t>) – Thực chồng con đã tỏ</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Hình dạng như in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Nào có khi phu phụ hợp hôn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Những của ấy đem ra nhận </a:t>
            </a:r>
            <a:r>
              <a:rPr lang="vi-VN" sz="2800">
                <a:latin typeface="Times New Roman" panose="02020603050405020304" pitchFamily="18" charset="0"/>
                <a:ea typeface="Calibri" panose="020F0502020204030204" pitchFamily="34" charset="0"/>
                <a:cs typeface="Times New Roman" panose="02020603050405020304" pitchFamily="18" charset="0"/>
              </a:rPr>
              <a:t>tích</a:t>
            </a:r>
            <a:r>
              <a:rPr lang="vi-VN"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82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1078173"/>
            <a:ext cx="10836323" cy="4832092"/>
          </a:xfrm>
          <a:prstGeom prst="rect">
            <a:avLst/>
          </a:prstGeom>
        </p:spPr>
        <p:txBody>
          <a:bodyPr wrap="square">
            <a:spAutoFit/>
          </a:bodyPr>
          <a:lstStyle/>
          <a:p>
            <a:pPr indent="457200" algn="just" fontAlgn="base">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ngày lễ tết, những dịp hội hè, đình đám, gánh hát, phường chèo đi hết làng nọ sang làng kia, xã này, tổng khác, phục vụ nông dân lao động trên một vuông chiếu trải giữa sân đình.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Chèo chắt lọc, phát triển tính hài hước từ những chuyện tiếu lâm dân gian, thông qua các vai hề mang đến cho khán giả niềm lạc quan, yêu đời, tiếng cười sảng khoái.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 đầu, hề chèo chỉ mua vui đơn thuần cho khán giả. Cho đến thời Lê Mạt, hề chèo đã trở thành vũ khí đấu tranh giai cấp giữa giai cấp nông dân cùng khổ với giai cấp thống trị, bóc lột. Dần dần, hề chèo trở thành nhân vật có tính cách, mỗi khi xuất hiện, bề ngoài hề gây cười cho khán giả nhưng đằng sau lại hàm chứa bao ẩn ý sâu sắc</a:t>
            </a:r>
            <a:r>
              <a:rPr lang="en-US" sz="2800" spc="-15"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16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8" y="491319"/>
            <a:ext cx="10454186" cy="6124754"/>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Mụ</a:t>
            </a:r>
            <a:r>
              <a:rPr lang="vi-VN" sz="2800">
                <a:latin typeface="Times New Roman" panose="02020603050405020304" pitchFamily="18" charset="0"/>
                <a:ea typeface="Calibri" panose="020F0502020204030204" pitchFamily="34" charset="0"/>
                <a:cs typeface="Times New Roman" panose="02020603050405020304" pitchFamily="18" charset="0"/>
              </a:rPr>
              <a:t>: 		– Ơi này con, vợ con nói: ngày xưa quan Thừa tướng có cho cái gì làm ghi tích không, con đưa cho vợ nó xem để nó nhận.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Trương Viên</a:t>
            </a:r>
            <a:r>
              <a:rPr lang="vi-VN" sz="2800">
                <a:latin typeface="Times New Roman" panose="02020603050405020304" pitchFamily="18" charset="0"/>
                <a:ea typeface="Calibri" panose="020F0502020204030204" pitchFamily="34" charset="0"/>
                <a:cs typeface="Times New Roman" panose="02020603050405020304" pitchFamily="18" charset="0"/>
              </a:rPr>
              <a:t>: – Anh khá khen em mười tám năm nay chẳng có đơn sai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Lòng thương em nhớ mẹ ngậm ngùi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Đây, ngọc kim quyết đem em nhận tích.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a:t>
            </a:r>
            <a:r>
              <a:rPr lang="vi-VN" sz="2800" i="1">
                <a:latin typeface="Times New Roman" panose="02020603050405020304" pitchFamily="18" charset="0"/>
                <a:ea typeface="Calibri" panose="020F0502020204030204" pitchFamily="34" charset="0"/>
                <a:cs typeface="Times New Roman" panose="02020603050405020304" pitchFamily="18" charset="0"/>
              </a:rPr>
              <a:t>Thị Phương cầm ngọc, ngọc nhảy lên mắt, mắt sáng trở lại</a:t>
            </a:r>
            <a:r>
              <a:rPr lang="vi-VN"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Thị Phương</a:t>
            </a:r>
            <a:r>
              <a:rPr lang="vi-VN" sz="2800">
                <a:latin typeface="Times New Roman" panose="02020603050405020304" pitchFamily="18" charset="0"/>
                <a:ea typeface="Calibri" panose="020F0502020204030204" pitchFamily="34" charset="0"/>
                <a:cs typeface="Times New Roman" panose="02020603050405020304" pitchFamily="18" charset="0"/>
              </a:rPr>
              <a:t>: – Quả lòng trời đưa lại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Ngọc nhảy vào, mắt lại phong quang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Mẹ ơi giờ con trông được rõ ràng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Chồng con đây đã tỏ</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Mụ</a:t>
            </a:r>
            <a:r>
              <a:rPr lang="vi-VN" sz="2800">
                <a:latin typeface="Times New Roman" panose="02020603050405020304" pitchFamily="18" charset="0"/>
                <a:ea typeface="Calibri" panose="020F0502020204030204" pitchFamily="34" charset="0"/>
                <a:cs typeface="Times New Roman" panose="02020603050405020304" pitchFamily="18" charset="0"/>
              </a:rPr>
              <a:t>: 		– Mẹ mừng con đã yên lành như cũ</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Lại thêm mẫu tử đoàn viên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Trời có đâu nỡ phụ người hiền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Thế mới biết bĩ rồi </a:t>
            </a:r>
            <a:r>
              <a:rPr lang="vi-VN" sz="2800">
                <a:latin typeface="Times New Roman" panose="02020603050405020304" pitchFamily="18" charset="0"/>
                <a:ea typeface="Calibri" panose="020F0502020204030204" pitchFamily="34" charset="0"/>
                <a:cs typeface="Times New Roman" panose="02020603050405020304" pitchFamily="18" charset="0"/>
              </a:rPr>
              <a:t>lại </a:t>
            </a:r>
            <a:r>
              <a:rPr lang="vi-VN" sz="2800" smtClean="0">
                <a:latin typeface="Times New Roman" panose="02020603050405020304" pitchFamily="18" charset="0"/>
                <a:ea typeface="Calibri" panose="020F0502020204030204" pitchFamily="34" charset="0"/>
                <a:cs typeface="Times New Roman" panose="02020603050405020304" pitchFamily="18" charset="0"/>
              </a:rPr>
              <a:t>thái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129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8" y="232012"/>
            <a:ext cx="10849970" cy="6494085"/>
          </a:xfrm>
          <a:prstGeom prst="rect">
            <a:avLst/>
          </a:prstGeom>
        </p:spPr>
        <p:txBody>
          <a:bodyPr wrap="square">
            <a:spAutoFit/>
          </a:bodyPr>
          <a:lstStyle/>
          <a:p>
            <a:pPr algn="just">
              <a:spcAft>
                <a:spcPts val="0"/>
              </a:spcAft>
            </a:pPr>
            <a:r>
              <a:rPr lang="vi-VN" sz="2600" b="1">
                <a:latin typeface="+mj-lt"/>
                <a:ea typeface="Calibri" panose="020F0502020204030204" pitchFamily="34" charset="0"/>
                <a:cs typeface="Times New Roman" panose="02020603050405020304" pitchFamily="18" charset="0"/>
              </a:rPr>
              <a:t>Trương Viên</a:t>
            </a:r>
            <a:r>
              <a:rPr lang="vi-VN" sz="2600">
                <a:latin typeface="+mj-lt"/>
                <a:ea typeface="Calibri" panose="020F0502020204030204" pitchFamily="34" charset="0"/>
                <a:cs typeface="Times New Roman" panose="02020603050405020304" pitchFamily="18" charset="0"/>
              </a:rPr>
              <a:t>: – Trăm lạy mẹ</a:t>
            </a:r>
            <a:endParaRPr lang="en-US" sz="2600">
              <a:latin typeface="+mj-lt"/>
              <a:ea typeface="Calibri" panose="020F0502020204030204" pitchFamily="34" charset="0"/>
              <a:cs typeface="Times New Roman" panose="02020603050405020304" pitchFamily="18" charset="0"/>
            </a:endParaRPr>
          </a:p>
          <a:p>
            <a:pPr algn="just">
              <a:spcAft>
                <a:spcPts val="0"/>
              </a:spcAft>
            </a:pPr>
            <a:r>
              <a:rPr lang="vi-VN" sz="2600">
                <a:latin typeface="+mj-lt"/>
                <a:ea typeface="Calibri" panose="020F0502020204030204" pitchFamily="34" charset="0"/>
                <a:cs typeface="Times New Roman" panose="02020603050405020304" pitchFamily="18" charset="0"/>
              </a:rPr>
              <a:t>		Con vâng mệnh trên dẹp giặc đã yên</a:t>
            </a:r>
            <a:endParaRPr lang="en-US" sz="2600">
              <a:latin typeface="+mj-lt"/>
              <a:ea typeface="Calibri" panose="020F0502020204030204" pitchFamily="34" charset="0"/>
              <a:cs typeface="Times New Roman" panose="02020603050405020304" pitchFamily="18" charset="0"/>
            </a:endParaRPr>
          </a:p>
          <a:p>
            <a:pPr algn="just">
              <a:spcAft>
                <a:spcPts val="0"/>
              </a:spcAft>
            </a:pPr>
            <a:r>
              <a:rPr lang="vi-VN" sz="2600">
                <a:latin typeface="+mj-lt"/>
                <a:ea typeface="Calibri" panose="020F0502020204030204" pitchFamily="34" charset="0"/>
                <a:cs typeface="Times New Roman" panose="02020603050405020304" pitchFamily="18" charset="0"/>
              </a:rPr>
              <a:t>		Mười tám năm binh mạnh tướng bền</a:t>
            </a:r>
            <a:endParaRPr lang="en-US" sz="2600">
              <a:latin typeface="+mj-lt"/>
              <a:ea typeface="Calibri" panose="020F0502020204030204" pitchFamily="34" charset="0"/>
              <a:cs typeface="Times New Roman" panose="02020603050405020304" pitchFamily="18" charset="0"/>
            </a:endParaRPr>
          </a:p>
          <a:p>
            <a:pPr algn="just">
              <a:spcAft>
                <a:spcPts val="0"/>
              </a:spcAft>
            </a:pPr>
            <a:r>
              <a:rPr lang="vi-VN" sz="2600">
                <a:latin typeface="+mj-lt"/>
                <a:ea typeface="Calibri" panose="020F0502020204030204" pitchFamily="34" charset="0"/>
                <a:cs typeface="Times New Roman" panose="02020603050405020304" pitchFamily="18" charset="0"/>
              </a:rPr>
              <a:t>		Giờ được chức làm quan Thái tể</a:t>
            </a:r>
            <a:endParaRPr lang="en-US" sz="2600">
              <a:latin typeface="+mj-lt"/>
              <a:ea typeface="Calibri" panose="020F0502020204030204" pitchFamily="34" charset="0"/>
              <a:cs typeface="Times New Roman" panose="02020603050405020304" pitchFamily="18" charset="0"/>
            </a:endParaRPr>
          </a:p>
          <a:p>
            <a:pPr algn="just">
              <a:spcAft>
                <a:spcPts val="0"/>
              </a:spcAft>
            </a:pPr>
            <a:r>
              <a:rPr lang="vi-VN" sz="2600">
                <a:latin typeface="+mj-lt"/>
                <a:ea typeface="Calibri" panose="020F0502020204030204" pitchFamily="34" charset="0"/>
                <a:cs typeface="Times New Roman" panose="02020603050405020304" pitchFamily="18" charset="0"/>
              </a:rPr>
              <a:t>		Trời xui nên mẹ con gặp gỡ</a:t>
            </a:r>
            <a:endParaRPr lang="en-US" sz="2600">
              <a:latin typeface="+mj-lt"/>
              <a:ea typeface="Calibri" panose="020F0502020204030204" pitchFamily="34" charset="0"/>
              <a:cs typeface="Times New Roman" panose="02020603050405020304" pitchFamily="18" charset="0"/>
            </a:endParaRPr>
          </a:p>
          <a:p>
            <a:pPr algn="just">
              <a:spcAft>
                <a:spcPts val="0"/>
              </a:spcAft>
            </a:pPr>
            <a:r>
              <a:rPr lang="vi-VN" sz="2600">
                <a:latin typeface="+mj-lt"/>
                <a:ea typeface="Calibri" panose="020F0502020204030204" pitchFamily="34" charset="0"/>
                <a:cs typeface="Times New Roman" panose="02020603050405020304" pitchFamily="18" charset="0"/>
              </a:rPr>
              <a:t>		</a:t>
            </a:r>
            <a:r>
              <a:rPr lang="en-US" sz="2600">
                <a:latin typeface="Times New Roman" panose="02020603050405020304" pitchFamily="18" charset="0"/>
                <a:ea typeface="Calibri" panose="020F0502020204030204" pitchFamily="34" charset="0"/>
                <a:cs typeface="Times New Roman" panose="02020603050405020304" pitchFamily="18" charset="0"/>
              </a:rPr>
              <a:t>Mời mẹ về cho tới gia trang</a:t>
            </a:r>
          </a:p>
          <a:p>
            <a:pPr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		Khi đó sẽ hồi quỳnh khánh hạ</a:t>
            </a:r>
          </a:p>
          <a:p>
            <a:pPr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		(</a:t>
            </a:r>
            <a:r>
              <a:rPr lang="en-US" sz="2600" i="1">
                <a:latin typeface="Times New Roman" panose="02020603050405020304" pitchFamily="18" charset="0"/>
                <a:ea typeface="Calibri" panose="020F0502020204030204" pitchFamily="34" charset="0"/>
                <a:cs typeface="Times New Roman" panose="02020603050405020304" pitchFamily="18" charset="0"/>
              </a:rPr>
              <a:t>Hát vãn trò</a:t>
            </a:r>
            <a:r>
              <a:rPr lang="en-US" sz="2600">
                <a:latin typeface="Times New Roman" panose="02020603050405020304" pitchFamily="18" charset="0"/>
                <a:ea typeface="Calibri" panose="020F0502020204030204" pitchFamily="34" charset="0"/>
                <a:cs typeface="Times New Roman" panose="02020603050405020304" pitchFamily="18" charset="0"/>
              </a:rPr>
              <a:t>) Tạo hóa xoay vần</a:t>
            </a:r>
          </a:p>
          <a:p>
            <a:pPr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		Hết cơn bĩ cực đến tuần thái lai</a:t>
            </a:r>
          </a:p>
          <a:p>
            <a:pPr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		Giời chung, giời chẳng riêng ai</a:t>
            </a:r>
          </a:p>
          <a:p>
            <a:pPr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		Vun trồng cây đức ắt dài nền nhân</a:t>
            </a:r>
          </a:p>
          <a:p>
            <a:pPr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		Hễ ai có phúc có phần</a:t>
            </a:r>
          </a:p>
          <a:p>
            <a:pPr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		Giàu nghèo có số, gian truân bởi trời</a:t>
            </a:r>
          </a:p>
          <a:p>
            <a:pPr marL="457200" indent="457200"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Phương ngôn dạy đủ mọi nhời.</a:t>
            </a:r>
          </a:p>
          <a:p>
            <a:pPr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			(</a:t>
            </a:r>
            <a:r>
              <a:rPr lang="en-US" sz="2600" i="1">
                <a:latin typeface="Times New Roman" panose="02020603050405020304" pitchFamily="18" charset="0"/>
                <a:ea typeface="Calibri" panose="020F0502020204030204" pitchFamily="34" charset="0"/>
                <a:cs typeface="Times New Roman" panose="02020603050405020304" pitchFamily="18" charset="0"/>
              </a:rPr>
              <a:t>Trương Viên</a:t>
            </a:r>
            <a:r>
              <a:rPr lang="en-US" sz="2600">
                <a:latin typeface="Times New Roman" panose="02020603050405020304" pitchFamily="18" charset="0"/>
                <a:ea typeface="Calibri" panose="020F0502020204030204" pitchFamily="34" charset="0"/>
                <a:cs typeface="Times New Roman" panose="02020603050405020304" pitchFamily="18" charset="0"/>
              </a:rPr>
              <a:t>, in trong cuốn </a:t>
            </a:r>
            <a:r>
              <a:rPr lang="en-US" sz="2600" i="1">
                <a:latin typeface="Times New Roman" panose="02020603050405020304" pitchFamily="18" charset="0"/>
                <a:ea typeface="Calibri" panose="020F0502020204030204" pitchFamily="34" charset="0"/>
                <a:cs typeface="Times New Roman" panose="02020603050405020304" pitchFamily="18" charset="0"/>
              </a:rPr>
              <a:t>Tuyển tập Chèo cổ</a:t>
            </a:r>
            <a:r>
              <a:rPr lang="en-US" sz="260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en-US" sz="2600">
                <a:latin typeface="Times New Roman" panose="02020603050405020304" pitchFamily="18" charset="0"/>
                <a:ea typeface="Calibri" panose="020F0502020204030204" pitchFamily="34" charset="0"/>
                <a:cs typeface="Times New Roman" panose="02020603050405020304" pitchFamily="18" charset="0"/>
              </a:rPr>
              <a:t>                                        NXB Sân khấu, Hà Nội, 1999, tr. 158 – 162)</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19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6920" y="439416"/>
            <a:ext cx="8592417" cy="587853"/>
          </a:xfrm>
          <a:prstGeom prst="rect">
            <a:avLst/>
          </a:prstGeom>
        </p:spPr>
        <p:txBody>
          <a:bodyPr wrap="none">
            <a:spAutoFit/>
          </a:bodyPr>
          <a:lstStyle/>
          <a:p>
            <a:pPr>
              <a:lnSpc>
                <a:spcPct val="115000"/>
              </a:lnSpc>
              <a:spcBef>
                <a:spcPts val="600"/>
              </a:spcBef>
              <a:spcAft>
                <a:spcPts val="600"/>
              </a:spcAft>
              <a:tabLst>
                <a:tab pos="400050" algn="l"/>
              </a:tabLs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Lựa chọn đáp án đúng nhất cho các câu hỏi từ 1 đến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41445" y="1869743"/>
            <a:ext cx="10727140" cy="4065853"/>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Những lời chỉ dẫn (in nghiêng, đặt trong ngoặc đơn) ở văn bản có chức năng gì?</a:t>
            </a:r>
            <a:endParaRPr lang="en-US" sz="2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Calibri" panose="020F0502020204030204" pitchFamily="34" charset="0"/>
              </a:rPr>
              <a:t> Để </a:t>
            </a:r>
            <a:r>
              <a:rPr lang="en-US" sz="2800">
                <a:latin typeface="Times New Roman" panose="02020603050405020304" pitchFamily="18" charset="0"/>
                <a:ea typeface="Calibri" panose="020F0502020204030204" pitchFamily="34" charset="0"/>
              </a:rPr>
              <a:t>người đọc phân biệt được lời của từng nhân vật trong đoạn</a:t>
            </a:r>
            <a:endParaRPr lang="en-US" sz="2800"/>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Calibri" panose="020F0502020204030204" pitchFamily="34" charset="0"/>
              </a:rPr>
              <a:t> Để </a:t>
            </a:r>
            <a:r>
              <a:rPr lang="en-US" sz="2800">
                <a:latin typeface="Times New Roman" panose="02020603050405020304" pitchFamily="18" charset="0"/>
                <a:ea typeface="Calibri" panose="020F0502020204030204" pitchFamily="34" charset="0"/>
              </a:rPr>
              <a:t>người đọc biết lai lịch các nhân vật trong tích Chèo</a:t>
            </a:r>
            <a:endParaRPr lang="en-US" sz="2800"/>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Calibri" panose="020F0502020204030204" pitchFamily="34" charset="0"/>
              </a:rPr>
              <a:t> Để </a:t>
            </a:r>
            <a:r>
              <a:rPr lang="en-US" sz="2800">
                <a:latin typeface="Times New Roman" panose="02020603050405020304" pitchFamily="18" charset="0"/>
                <a:ea typeface="Calibri" panose="020F0502020204030204" pitchFamily="34" charset="0"/>
              </a:rPr>
              <a:t>người đọc biết nội tâm của các nhân vật trong </a:t>
            </a:r>
            <a:r>
              <a:rPr lang="en-US" sz="2800">
                <a:latin typeface="Times New Roman" panose="02020603050405020304" pitchFamily="18" charset="0"/>
                <a:ea typeface="Calibri" panose="020F0502020204030204" pitchFamily="34" charset="0"/>
              </a:rPr>
              <a:t>tích </a:t>
            </a:r>
            <a:r>
              <a:rPr lang="en-US" sz="2800" smtClean="0">
                <a:latin typeface="Times New Roman" panose="02020603050405020304" pitchFamily="18" charset="0"/>
                <a:ea typeface="Calibri" panose="020F0502020204030204" pitchFamily="34" charset="0"/>
              </a:rPr>
              <a:t>Chèo</a:t>
            </a:r>
            <a:endParaRPr lang="en-US" sz="2800" smtClean="0"/>
          </a:p>
          <a:p>
            <a:pPr marL="220663" indent="-166688" algn="just">
              <a:lnSpc>
                <a:spcPct val="150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D. Để nói về sự việc hoặc chỉ dẫn về điệu hát mà nhân vật sử dụng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25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2" y="1951630"/>
            <a:ext cx="10385947" cy="4030681"/>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Căn cứ vào nội dung, có thể nhận biết đoạn trích thuộc phần nào của tích Chèo </a:t>
            </a:r>
            <a:r>
              <a:rPr lang="en-US" sz="28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Trương Viên</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Thuộc phần mở đầu của tác phẩm</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Thuộc phần giới thiệu tác phẩm</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Thuộc phần kết của </a:t>
            </a:r>
            <a:r>
              <a:rPr lang="en-US" sz="2800">
                <a:latin typeface="Times New Roman" panose="02020603050405020304" pitchFamily="18" charset="0"/>
                <a:ea typeface="Calibri" panose="020F0502020204030204" pitchFamily="34" charset="0"/>
                <a:cs typeface="Times New Roman" panose="02020603050405020304" pitchFamily="18" charset="0"/>
              </a:rPr>
              <a:t>tác </a:t>
            </a:r>
            <a:r>
              <a:rPr lang="en-US" sz="2800" smtClean="0">
                <a:latin typeface="Times New Roman" panose="02020603050405020304" pitchFamily="18" charset="0"/>
                <a:ea typeface="Calibri" panose="020F0502020204030204" pitchFamily="34" charset="0"/>
                <a:cs typeface="Times New Roman" panose="02020603050405020304" pitchFamily="18" charset="0"/>
              </a:rPr>
              <a:t>phẩm</a:t>
            </a:r>
            <a:endParaRPr lang="en-US" sz="2800" smtClean="0">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Thuộc </a:t>
            </a:r>
            <a:r>
              <a:rPr lang="en-US" sz="2800">
                <a:latin typeface="Times New Roman" panose="02020603050405020304" pitchFamily="18" charset="0"/>
                <a:ea typeface="Times New Roman" panose="02020603050405020304" pitchFamily="18" charset="0"/>
                <a:cs typeface="Times New Roman" panose="02020603050405020304" pitchFamily="18" charset="0"/>
              </a:rPr>
              <a:t>phần triển khai của tác phẩm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70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0" y="1883392"/>
            <a:ext cx="10263117" cy="3970318"/>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Trong tích Chèo </a:t>
            </a:r>
            <a:r>
              <a:rPr lang="vi-VN" sz="28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Trương Viên</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đoạn trích này có chức năng nghệ thuật gì?</a:t>
            </a:r>
            <a:endParaRPr lang="en-US" sz="2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Calibri" panose="020F0502020204030204" pitchFamily="34" charset="0"/>
              </a:rPr>
              <a:t>Đẩy tích Chèo đến cao trào để kết thúc</a:t>
            </a:r>
            <a:endParaRPr lang="en-US" sz="2800"/>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Calibri" panose="020F0502020204030204" pitchFamily="34" charset="0"/>
              </a:rPr>
              <a:t>Giới thiệu về các nhân vật của tích Chèo</a:t>
            </a:r>
            <a:endParaRPr lang="en-US" sz="2800"/>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Calibri" panose="020F0502020204030204" pitchFamily="34" charset="0"/>
              </a:rPr>
              <a:t>Giới thiệu về các sự việc diễn ra ở tích Chèo</a:t>
            </a:r>
            <a:endParaRPr lang="en-US" sz="2800"/>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Times New Roman" panose="02020603050405020304" pitchFamily="18" charset="0"/>
              </a:rPr>
              <a:t>Bình luận về các nhân vật và sự việc đã diễn ra</a:t>
            </a:r>
            <a:endParaRPr lang="en-US" sz="2800">
              <a:effectLst/>
            </a:endParaRPr>
          </a:p>
        </p:txBody>
      </p:sp>
    </p:spTree>
    <p:extLst>
      <p:ext uri="{BB962C8B-B14F-4D97-AF65-F5344CB8AC3E}">
        <p14:creationId xmlns:p14="http://schemas.microsoft.com/office/powerpoint/2010/main" val="35880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949" y="1875212"/>
            <a:ext cx="10435989" cy="3970318"/>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Lời của nhân vật nào trong đoạn trích đã tóm lược câu chuyện của một gia đình, tạo tiền đề để các nhân vật nhận ra nhau?</a:t>
            </a:r>
            <a:endParaRPr lang="en-US" sz="2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Calibri" panose="020F0502020204030204" pitchFamily="34" charset="0"/>
              </a:rPr>
              <a:t>Nhân vật lính hầu</a:t>
            </a:r>
            <a:endParaRPr lang="en-US" sz="2800"/>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Calibri" panose="020F0502020204030204" pitchFamily="34" charset="0"/>
              </a:rPr>
              <a:t>Nhân vật Trương Viên</a:t>
            </a:r>
            <a:endParaRPr lang="en-US" sz="2800"/>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Calibri" panose="020F0502020204030204" pitchFamily="34" charset="0"/>
              </a:rPr>
              <a:t>Nhân vật mụ (mẹ chồng </a:t>
            </a:r>
            <a:r>
              <a:rPr lang="en-US" sz="2800">
                <a:latin typeface="Times New Roman" panose="02020603050405020304" pitchFamily="18" charset="0"/>
                <a:ea typeface="Calibri" panose="020F0502020204030204" pitchFamily="34" charset="0"/>
              </a:rPr>
              <a:t>Thị </a:t>
            </a:r>
            <a:r>
              <a:rPr lang="en-US" sz="2800" smtClean="0">
                <a:latin typeface="Times New Roman" panose="02020603050405020304" pitchFamily="18" charset="0"/>
                <a:ea typeface="Calibri" panose="020F0502020204030204" pitchFamily="34" charset="0"/>
              </a:rPr>
              <a:t>Phương)</a:t>
            </a:r>
            <a:endParaRPr lang="en-US" sz="2800" smtClean="0"/>
          </a:p>
          <a:p>
            <a:pPr lvl="0" algn="just">
              <a:lnSpc>
                <a:spcPct val="150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D.Nhân </a:t>
            </a:r>
            <a:r>
              <a:rPr lang="en-US" sz="2800">
                <a:latin typeface="Times New Roman" panose="02020603050405020304" pitchFamily="18" charset="0"/>
                <a:ea typeface="Times New Roman" panose="02020603050405020304" pitchFamily="18" charset="0"/>
                <a:cs typeface="Times New Roman" panose="02020603050405020304" pitchFamily="18" charset="0"/>
              </a:rPr>
              <a:t>vật Thị Phương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4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4" y="1856096"/>
            <a:ext cx="10822674" cy="3970318"/>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Vật nào có tác dụng giúp vợ chồng Trương Viên – Thị Phương khẳng định chắc chắn họ là vợ chồng của nhau?</a:t>
            </a:r>
            <a:endParaRPr lang="en-US" sz="2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Calibri" panose="020F0502020204030204" pitchFamily="34" charset="0"/>
              </a:rPr>
              <a:t>Viên ngọc Trương Viên giữ trong người khi chia tay mẹ và vợ để ra trận</a:t>
            </a:r>
            <a:endParaRPr lang="en-US" sz="2800"/>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Calibri" panose="020F0502020204030204" pitchFamily="34" charset="0"/>
              </a:rPr>
              <a:t>Những đồ dùng Trương Viên mang theo mình khi rời nhà ra trận</a:t>
            </a:r>
            <a:endParaRPr lang="en-US" sz="2800"/>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Calibri" panose="020F0502020204030204" pitchFamily="34" charset="0"/>
              </a:rPr>
              <a:t>Cây đàn của Thị Phương dùng để hát xẩm kiếm sống qua ngày</a:t>
            </a:r>
            <a:endParaRPr lang="en-US" sz="2800"/>
          </a:p>
          <a:p>
            <a:pPr algn="just">
              <a:lnSpc>
                <a:spcPct val="150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D.</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Cây </a:t>
            </a:r>
            <a:r>
              <a:rPr lang="vi-VN" sz="2800">
                <a:latin typeface="Times New Roman" panose="02020603050405020304" pitchFamily="18" charset="0"/>
                <a:ea typeface="Times New Roman" panose="02020603050405020304" pitchFamily="18" charset="0"/>
                <a:cs typeface="Times New Roman" panose="02020603050405020304" pitchFamily="18" charset="0"/>
              </a:rPr>
              <a:t>gậy mà bà mẹ dùng để dắt díu con dâu đi hát xẩm kiếm ăn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40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017" y="1729737"/>
            <a:ext cx="9985612" cy="3970318"/>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Cách kết của tích chèo </a:t>
            </a:r>
            <a:r>
              <a:rPr lang="vi-VN" sz="28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Trương Viên</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có màu sắc kiểu kết thúc của thể loại văn học nào?</a:t>
            </a:r>
            <a:endParaRPr lang="en-US" sz="2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Calibri" panose="020F0502020204030204" pitchFamily="34" charset="0"/>
              </a:rPr>
              <a:t>Cái kết đầy chết chóc bi thương kiểu bi kịch</a:t>
            </a:r>
            <a:endParaRPr lang="en-US" sz="2800"/>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Calibri" panose="020F0502020204030204" pitchFamily="34" charset="0"/>
              </a:rPr>
              <a:t>Kết thúc có hậu “ở hiền gặp lành” theo kiểu cổ tích</a:t>
            </a:r>
            <a:endParaRPr lang="en-US" sz="2800"/>
          </a:p>
          <a:p>
            <a:pPr marL="342900" lvl="0" indent="-342900" algn="just">
              <a:lnSpc>
                <a:spcPct val="150000"/>
              </a:lnSpc>
              <a:spcAft>
                <a:spcPts val="0"/>
              </a:spcAft>
              <a:buFont typeface="+mj-lt"/>
              <a:buAutoNum type="alphaUcPeriod"/>
            </a:pPr>
            <a:r>
              <a:rPr lang="vi-VN" sz="2800">
                <a:latin typeface="Times New Roman" panose="02020603050405020304" pitchFamily="18" charset="0"/>
                <a:ea typeface="Calibri" panose="020F0502020204030204" pitchFamily="34" charset="0"/>
              </a:rPr>
              <a:t>Kiểu kết thúc mở, gợi nhiều ý nghĩa của truyện </a:t>
            </a:r>
            <a:r>
              <a:rPr lang="vi-VN" sz="2800">
                <a:latin typeface="Times New Roman" panose="02020603050405020304" pitchFamily="18" charset="0"/>
                <a:ea typeface="Calibri" panose="020F0502020204030204" pitchFamily="34" charset="0"/>
              </a:rPr>
              <a:t>hiện </a:t>
            </a:r>
            <a:r>
              <a:rPr lang="vi-VN" sz="2800" smtClean="0">
                <a:latin typeface="Times New Roman" panose="02020603050405020304" pitchFamily="18" charset="0"/>
                <a:ea typeface="Calibri" panose="020F0502020204030204" pitchFamily="34" charset="0"/>
              </a:rPr>
              <a:t>đại</a:t>
            </a:r>
            <a:endParaRPr lang="en-US" sz="2800" smtClean="0"/>
          </a:p>
          <a:p>
            <a:pPr marL="342900" lvl="0" indent="-342900" algn="just">
              <a:lnSpc>
                <a:spcPct val="150000"/>
              </a:lnSpc>
              <a:spcAft>
                <a:spcPts val="0"/>
              </a:spcAft>
              <a:buFont typeface="+mj-lt"/>
              <a:buAutoNum type="alphaUcPeriod"/>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Kết </a:t>
            </a:r>
            <a:r>
              <a:rPr lang="vi-VN" sz="2800">
                <a:latin typeface="Times New Roman" panose="02020603050405020304" pitchFamily="18" charset="0"/>
                <a:ea typeface="Times New Roman" panose="02020603050405020304" pitchFamily="18" charset="0"/>
                <a:cs typeface="Times New Roman" panose="02020603050405020304" pitchFamily="18" charset="0"/>
              </a:rPr>
              <a:t>thúc vui vẻ, đầy tính chất hài hước kiểu hài kịch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29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8" y="1610436"/>
            <a:ext cx="10986448" cy="4616648"/>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7. </a:t>
            </a:r>
            <a:r>
              <a:rPr lang="en-US" sz="2800">
                <a:latin typeface="Times New Roman" panose="02020603050405020304" pitchFamily="18" charset="0"/>
                <a:ea typeface="Times New Roman" panose="02020603050405020304" pitchFamily="18" charset="0"/>
                <a:cs typeface="Times New Roman" panose="02020603050405020304" pitchFamily="18" charset="0"/>
              </a:rPr>
              <a:t>Văn bản được tổ chức theo hình thức nào?</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Arial" panose="020B0604020202020204" pitchFamily="34" charset="0"/>
                <a:cs typeface="Times New Roman" panose="02020603050405020304" pitchFamily="18" charset="0"/>
              </a:rPr>
              <a:t>Các nhân vật đối đáp với nhau, lời người nọ tiếp sau lời người kia. Thỉnh thoảng có lời chỉ dẫn nói rõ điệu hát mà nhân vật thể hiện hoặc nói về sự việc cụ thể nào đó.</a:t>
            </a:r>
            <a:endParaRPr lang="en-US" sz="200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Arial" panose="020B0604020202020204" pitchFamily="34" charset="0"/>
              </a:rPr>
              <a:t>Các nhân vật đối đáp với </a:t>
            </a:r>
            <a:r>
              <a:rPr lang="en-US" sz="2800">
                <a:latin typeface="Times New Roman" panose="02020603050405020304" pitchFamily="18" charset="0"/>
                <a:ea typeface="Arial" panose="020B0604020202020204" pitchFamily="34" charset="0"/>
              </a:rPr>
              <a:t>nhau</a:t>
            </a:r>
            <a:r>
              <a:rPr lang="vi-VN" sz="2800">
                <a:latin typeface="Times New Roman" panose="02020603050405020304" pitchFamily="18" charset="0"/>
                <a:ea typeface="Calibri" panose="020F0502020204030204" pitchFamily="34" charset="0"/>
              </a:rPr>
              <a:t> </a:t>
            </a:r>
            <a:endParaRPr lang="en-US" sz="2800" smtClean="0"/>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Arial" panose="020B0604020202020204" pitchFamily="34" charset="0"/>
                <a:cs typeface="Times New Roman" panose="02020603050405020304" pitchFamily="18" charset="0"/>
              </a:rPr>
              <a:t>Các </a:t>
            </a:r>
            <a:r>
              <a:rPr lang="en-US" sz="2800">
                <a:latin typeface="Times New Roman" panose="02020603050405020304" pitchFamily="18" charset="0"/>
                <a:ea typeface="Arial" panose="020B0604020202020204" pitchFamily="34" charset="0"/>
                <a:cs typeface="Times New Roman" panose="02020603050405020304" pitchFamily="18" charset="0"/>
              </a:rPr>
              <a:t>nhân vật đối đáp với nhau, lời người nọ tiếp sau lời người kia</a:t>
            </a:r>
            <a:r>
              <a:rPr lang="en-US" sz="2800">
                <a:latin typeface="Times New Roman" panose="02020603050405020304" pitchFamily="18" charset="0"/>
                <a:ea typeface="Arial" panose="020B0604020202020204" pitchFamily="34" charset="0"/>
                <a:cs typeface="Times New Roman" panose="02020603050405020304" pitchFamily="18" charset="0"/>
              </a:rPr>
              <a:t>. </a:t>
            </a:r>
            <a:endParaRPr lang="en-US" sz="2000" smtClean="0">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Arial" panose="020B0604020202020204" pitchFamily="34" charset="0"/>
                <a:cs typeface="Times New Roman" panose="02020603050405020304" pitchFamily="18" charset="0"/>
              </a:rPr>
              <a:t>Các </a:t>
            </a:r>
            <a:r>
              <a:rPr lang="en-US" sz="2800">
                <a:latin typeface="Times New Roman" panose="02020603050405020304" pitchFamily="18" charset="0"/>
                <a:ea typeface="Arial" panose="020B0604020202020204" pitchFamily="34" charset="0"/>
                <a:cs typeface="Times New Roman" panose="02020603050405020304" pitchFamily="18" charset="0"/>
              </a:rPr>
              <a:t>nhân vật đối đáp với nhau thể hiện hoặc nói về sự việc cụ thể nào đó.</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28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758" y="398473"/>
            <a:ext cx="5540812" cy="587853"/>
          </a:xfrm>
          <a:prstGeom prst="rect">
            <a:avLst/>
          </a:prstGeom>
        </p:spPr>
        <p:txBody>
          <a:bodyPr wrap="none">
            <a:spAutoFit/>
          </a:bodyPr>
          <a:lstStyle/>
          <a:p>
            <a:pPr algn="just">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14149" y="1883392"/>
            <a:ext cx="10740788" cy="3323987"/>
          </a:xfrm>
          <a:prstGeom prst="rect">
            <a:avLst/>
          </a:prstGeom>
        </p:spPr>
        <p:txBody>
          <a:bodyPr wrap="square">
            <a:spAutoFit/>
          </a:bodyPr>
          <a:lstStyle/>
          <a:p>
            <a:pPr algn="just">
              <a:lnSpc>
                <a:spcPct val="150000"/>
              </a:lnSpc>
              <a:spcAft>
                <a:spcPts val="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Câu </a:t>
            </a:r>
            <a:r>
              <a:rPr lang="en-US" sz="2800" b="1">
                <a:latin typeface="Times New Roman" panose="02020603050405020304" pitchFamily="18" charset="0"/>
                <a:ea typeface="Calibri" panose="020F0502020204030204" pitchFamily="34" charset="0"/>
                <a:cs typeface="Times New Roman" panose="02020603050405020304" pitchFamily="18" charset="0"/>
              </a:rPr>
              <a:t>8</a:t>
            </a:r>
            <a:r>
              <a:rPr lang="en-US" sz="2800">
                <a:latin typeface="Times New Roman" panose="02020603050405020304" pitchFamily="18" charset="0"/>
                <a:ea typeface="Calibri" panose="020F0502020204030204" pitchFamily="34" charset="0"/>
                <a:cs typeface="Times New Roman" panose="02020603050405020304" pitchFamily="18" charset="0"/>
              </a:rPr>
              <a:t>. Những yếu yếu tố, chi tiết nào trong đoạn trích được sắp xếp một cách có dụng ý để chuẩn bị cho cái kết của tích Chèo </a:t>
            </a:r>
            <a:r>
              <a:rPr lang="en-US" sz="2800" i="1">
                <a:latin typeface="Times New Roman" panose="02020603050405020304" pitchFamily="18" charset="0"/>
                <a:ea typeface="Calibri" panose="020F0502020204030204" pitchFamily="34" charset="0"/>
                <a:cs typeface="Times New Roman" panose="02020603050405020304" pitchFamily="18" charset="0"/>
              </a:rPr>
              <a:t>Trương Viên</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Câu 9</a:t>
            </a:r>
            <a:r>
              <a:rPr lang="vi-VN" sz="2800">
                <a:latin typeface="Times New Roman" panose="02020603050405020304" pitchFamily="18" charset="0"/>
                <a:ea typeface="Times New Roman" panose="02020603050405020304" pitchFamily="18" charset="0"/>
                <a:cs typeface="Times New Roman" panose="02020603050405020304" pitchFamily="18" charset="0"/>
              </a:rPr>
              <a:t>. Sức hấp dẫn của đoạn trích thể hiện ở những yếu tố nào?</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Câu 10</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Anh (chị)</a:t>
            </a:r>
            <a:r>
              <a:rPr lang="vi-VN" sz="2800">
                <a:latin typeface="Times New Roman" panose="02020603050405020304" pitchFamily="18" charset="0"/>
                <a:ea typeface="Times New Roman" panose="02020603050405020304" pitchFamily="18" charset="0"/>
                <a:cs typeface="Times New Roman" panose="02020603050405020304" pitchFamily="18" charset="0"/>
              </a:rPr>
              <a:t> suy nghĩ như thế nào về thông điệp toát ra từ đoạn trích tích chèo </a:t>
            </a:r>
            <a:r>
              <a:rPr lang="vi-VN" sz="2800" i="1">
                <a:latin typeface="Times New Roman" panose="02020603050405020304" pitchFamily="18" charset="0"/>
                <a:ea typeface="Times New Roman" panose="02020603050405020304" pitchFamily="18" charset="0"/>
                <a:cs typeface="Times New Roman" panose="02020603050405020304" pitchFamily="18" charset="0"/>
              </a:rPr>
              <a:t>Trương Viên</a:t>
            </a:r>
            <a:r>
              <a:rPr lang="vi-VN" sz="2800">
                <a:latin typeface="Times New Roman" panose="02020603050405020304" pitchFamily="18" charset="0"/>
                <a:ea typeface="Times New Roman" panose="02020603050405020304" pitchFamily="18" charset="0"/>
                <a:cs typeface="Times New Roman" panose="02020603050405020304" pitchFamily="18" charset="0"/>
              </a:rPr>
              <a:t> ở trên?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162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1" y="1624083"/>
            <a:ext cx="10263118" cy="3246530"/>
          </a:xfrm>
          <a:prstGeom prst="rect">
            <a:avLst/>
          </a:prstGeom>
        </p:spPr>
        <p:txBody>
          <a:bodyPr wrap="square">
            <a:spAutoFit/>
          </a:bodyPr>
          <a:lstStyle/>
          <a:p>
            <a:pPr indent="457200" algn="just" fontAlgn="base">
              <a:lnSpc>
                <a:spcPct val="150000"/>
              </a:lnSpc>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Hề chèo là một trong ngũ cung của bảng nhân vật quan thiết gồm năm mô hình cơ bản, làm nền sống động cho thế giới nhân vật chèo: đào, kép, lão, mụ, hề. Một phường chèo có giá trị của bất kỳ làng chèo nào ngày xưa, ít nhất cũng phải có ba diễn viên sáng giá nhất: một đào, một kép và một hề</a:t>
            </a:r>
            <a:r>
              <a:rPr lang="en-US" sz="2800" spc="-15"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80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945" y="2088107"/>
            <a:ext cx="10258161" cy="1315873"/>
          </a:xfrm>
          <a:prstGeom prst="rect">
            <a:avLst/>
          </a:prstGeom>
        </p:spPr>
        <p:txBody>
          <a:bodyPr wrap="square">
            <a:spAutoFit/>
          </a:bodyPr>
          <a:lstStyle/>
          <a:p>
            <a:pPr indent="457200" algn="just">
              <a:lnSpc>
                <a:spcPct val="150000"/>
              </a:lnSpc>
              <a:spcAft>
                <a:spcPts val="0"/>
              </a:spcAft>
            </a:pPr>
            <a:r>
              <a:rPr lang="en-US" sz="2800" smtClean="0">
                <a:solidFill>
                  <a:srgbClr val="0D0D0D"/>
                </a:solidFill>
                <a:latin typeface="Times New Roman" panose="02020603050405020304" pitchFamily="18" charset="0"/>
                <a:ea typeface="MS Mincho"/>
                <a:cs typeface="Times New Roman" panose="02020603050405020304" pitchFamily="18" charset="0"/>
              </a:rPr>
              <a:t>    </a:t>
            </a:r>
            <a:r>
              <a:rPr lang="vi-VN" sz="2800">
                <a:latin typeface="Times New Roman" panose="02020603050405020304" pitchFamily="18" charset="0"/>
                <a:ea typeface="Arial" panose="020B0604020202020204" pitchFamily="34" charset="0"/>
                <a:cs typeface="Times New Roman" panose="02020603050405020304" pitchFamily="18" charset="0"/>
              </a:rPr>
              <a:t>Hãy viết một văn bản nghị luận bàn về đạo đức của con người trong đời sống gia đình.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73946" y="289291"/>
            <a:ext cx="4241739" cy="661207"/>
          </a:xfrm>
          <a:prstGeom prst="rect">
            <a:avLst/>
          </a:prstGeom>
        </p:spPr>
        <p:txBody>
          <a:bodyPr wrap="none">
            <a:spAutoFit/>
          </a:bodyPr>
          <a:lstStyle/>
          <a:p>
            <a:pPr>
              <a:lnSpc>
                <a:spcPct val="150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 II. VIẾT (4.0 điểm)</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34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6613" y="453063"/>
            <a:ext cx="3853364" cy="587853"/>
          </a:xfrm>
          <a:prstGeom prst="rect">
            <a:avLst/>
          </a:prstGeom>
        </p:spPr>
        <p:txBody>
          <a:bodyPr wrap="none">
            <a:spAutoFit/>
          </a:bodyPr>
          <a:lstStyle/>
          <a:p>
            <a:pPr algn="ctr">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462946" y="1811319"/>
            <a:ext cx="3756156" cy="523220"/>
          </a:xfrm>
          <a:prstGeom prst="rect">
            <a:avLst/>
          </a:prstGeom>
        </p:spPr>
        <p:txBody>
          <a:bodyPr wrap="none">
            <a:spAutoFit/>
          </a:bodyPr>
          <a:lstStyle/>
          <a:p>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I. ĐỌC HIỂU (6 điểm )</a:t>
            </a:r>
            <a:endParaRPr lang="en-US" sz="280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35996235"/>
              </p:ext>
            </p:extLst>
          </p:nvPr>
        </p:nvGraphicFramePr>
        <p:xfrm>
          <a:off x="1462946" y="2756846"/>
          <a:ext cx="9537149" cy="1555846"/>
        </p:xfrm>
        <a:graphic>
          <a:graphicData uri="http://schemas.openxmlformats.org/drawingml/2006/table">
            <a:tbl>
              <a:tblPr firstRow="1" firstCol="1" bandRow="1"/>
              <a:tblGrid>
                <a:gridCol w="1361015">
                  <a:extLst>
                    <a:ext uri="{9D8B030D-6E8A-4147-A177-3AD203B41FA5}">
                      <a16:colId xmlns:a16="http://schemas.microsoft.com/office/drawing/2014/main" val="3050993006"/>
                    </a:ext>
                  </a:extLst>
                </a:gridCol>
                <a:gridCol w="1362689">
                  <a:extLst>
                    <a:ext uri="{9D8B030D-6E8A-4147-A177-3AD203B41FA5}">
                      <a16:colId xmlns:a16="http://schemas.microsoft.com/office/drawing/2014/main" val="1518566314"/>
                    </a:ext>
                  </a:extLst>
                </a:gridCol>
                <a:gridCol w="1362689">
                  <a:extLst>
                    <a:ext uri="{9D8B030D-6E8A-4147-A177-3AD203B41FA5}">
                      <a16:colId xmlns:a16="http://schemas.microsoft.com/office/drawing/2014/main" val="1764338126"/>
                    </a:ext>
                  </a:extLst>
                </a:gridCol>
                <a:gridCol w="1362689">
                  <a:extLst>
                    <a:ext uri="{9D8B030D-6E8A-4147-A177-3AD203B41FA5}">
                      <a16:colId xmlns:a16="http://schemas.microsoft.com/office/drawing/2014/main" val="2968190238"/>
                    </a:ext>
                  </a:extLst>
                </a:gridCol>
                <a:gridCol w="1362689">
                  <a:extLst>
                    <a:ext uri="{9D8B030D-6E8A-4147-A177-3AD203B41FA5}">
                      <a16:colId xmlns:a16="http://schemas.microsoft.com/office/drawing/2014/main" val="2022970735"/>
                    </a:ext>
                  </a:extLst>
                </a:gridCol>
                <a:gridCol w="1362689">
                  <a:extLst>
                    <a:ext uri="{9D8B030D-6E8A-4147-A177-3AD203B41FA5}">
                      <a16:colId xmlns:a16="http://schemas.microsoft.com/office/drawing/2014/main" val="4038787430"/>
                    </a:ext>
                  </a:extLst>
                </a:gridCol>
                <a:gridCol w="1362689">
                  <a:extLst>
                    <a:ext uri="{9D8B030D-6E8A-4147-A177-3AD203B41FA5}">
                      <a16:colId xmlns:a16="http://schemas.microsoft.com/office/drawing/2014/main" val="4215960156"/>
                    </a:ext>
                  </a:extLst>
                </a:gridCol>
              </a:tblGrid>
              <a:tr h="777923">
                <a:tc>
                  <a:txBody>
                    <a:bodyPr/>
                    <a:lstStyle/>
                    <a:p>
                      <a:pPr algn="ctr">
                        <a:lnSpc>
                          <a:spcPct val="115000"/>
                        </a:lnSpc>
                        <a:spcBef>
                          <a:spcPts val="600"/>
                        </a:spcBef>
                        <a:spcAft>
                          <a:spcPts val="6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012957"/>
                  </a:ext>
                </a:extLst>
              </a:tr>
              <a:tr h="777923">
                <a:tc>
                  <a:txBody>
                    <a:bodyPr/>
                    <a:lstStyle/>
                    <a:p>
                      <a:pPr algn="ctr">
                        <a:lnSpc>
                          <a:spcPct val="115000"/>
                        </a:lnSpc>
                        <a:spcBef>
                          <a:spcPts val="600"/>
                        </a:spcBef>
                        <a:spcAft>
                          <a:spcPts val="6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8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831486"/>
                  </a:ext>
                </a:extLst>
              </a:tr>
            </a:tbl>
          </a:graphicData>
        </a:graphic>
      </p:graphicFrame>
      <p:sp>
        <p:nvSpPr>
          <p:cNvPr id="5" name="Rectangle 4"/>
          <p:cNvSpPr/>
          <p:nvPr/>
        </p:nvSpPr>
        <p:spPr>
          <a:xfrm>
            <a:off x="1285525" y="4880461"/>
            <a:ext cx="8201284"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Mỗi câu trả lời đúng được 0,5 điểm.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125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E9608E-A513-4550-B4DE-D955D67DE5F2}"/>
              </a:ext>
            </a:extLst>
          </p:cNvPr>
          <p:cNvGraphicFramePr>
            <a:graphicFrameLocks noGrp="1"/>
          </p:cNvGraphicFramePr>
          <p:nvPr>
            <p:extLst>
              <p:ext uri="{D42A27DB-BD31-4B8C-83A1-F6EECF244321}">
                <p14:modId xmlns:p14="http://schemas.microsoft.com/office/powerpoint/2010/main" val="353138153"/>
              </p:ext>
            </p:extLst>
          </p:nvPr>
        </p:nvGraphicFramePr>
        <p:xfrm>
          <a:off x="480420" y="645083"/>
          <a:ext cx="11341510" cy="5510057"/>
        </p:xfrm>
        <a:graphic>
          <a:graphicData uri="http://schemas.openxmlformats.org/drawingml/2006/table">
            <a:tbl>
              <a:tblPr firstRow="1" firstCol="1" bandRow="1">
                <a:tableStyleId>{5940675A-B579-460E-94D1-54222C63F5DA}</a:tableStyleId>
              </a:tblPr>
              <a:tblGrid>
                <a:gridCol w="774757">
                  <a:extLst>
                    <a:ext uri="{9D8B030D-6E8A-4147-A177-3AD203B41FA5}">
                      <a16:colId xmlns:a16="http://schemas.microsoft.com/office/drawing/2014/main" val="1117825165"/>
                    </a:ext>
                  </a:extLst>
                </a:gridCol>
                <a:gridCol w="774757">
                  <a:extLst>
                    <a:ext uri="{9D8B030D-6E8A-4147-A177-3AD203B41FA5}">
                      <a16:colId xmlns:a16="http://schemas.microsoft.com/office/drawing/2014/main" val="1777576845"/>
                    </a:ext>
                  </a:extLst>
                </a:gridCol>
                <a:gridCol w="8950140">
                  <a:extLst>
                    <a:ext uri="{9D8B030D-6E8A-4147-A177-3AD203B41FA5}">
                      <a16:colId xmlns:a16="http://schemas.microsoft.com/office/drawing/2014/main" val="1849705002"/>
                    </a:ext>
                  </a:extLst>
                </a:gridCol>
                <a:gridCol w="841856">
                  <a:extLst>
                    <a:ext uri="{9D8B030D-6E8A-4147-A177-3AD203B41FA5}">
                      <a16:colId xmlns:a16="http://schemas.microsoft.com/office/drawing/2014/main" val="1039814855"/>
                    </a:ext>
                  </a:extLst>
                </a:gridCol>
              </a:tblGrid>
              <a:tr h="5510057">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vi-VN" sz="2800">
                          <a:effectLst/>
                          <a:latin typeface="Times New Roman" panose="02020603050405020304" pitchFamily="18" charset="0"/>
                          <a:ea typeface="Arial" panose="020B0604020202020204" pitchFamily="34" charset="0"/>
                          <a:cs typeface="Times New Roman" panose="02020603050405020304" pitchFamily="18" charset="0"/>
                        </a:rPr>
                        <a:t>Những yếu tố và chi tiết được sắp xếp có dụng ý để chuẩn bị cho cái kết đoàn viên của gia đình Trương Viên: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a:effectLst/>
                          <a:latin typeface="Times New Roman" panose="02020603050405020304" pitchFamily="18" charset="0"/>
                          <a:ea typeface="Arial" panose="020B0604020202020204" pitchFamily="34" charset="0"/>
                          <a:cs typeface="Times New Roman" panose="02020603050405020304" pitchFamily="18" charset="0"/>
                        </a:rPr>
                        <a:t>– Trương Viên muốn nghe hát giải sầu, tình cờ lính hầu gọi mẹ con người hát xẩm (vốn là mẹ và vợ của Trương Viên) vào dinh để hát.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a:effectLst/>
                          <a:latin typeface="Times New Roman" panose="02020603050405020304" pitchFamily="18" charset="0"/>
                          <a:ea typeface="Arial" panose="020B0604020202020204" pitchFamily="34" charset="0"/>
                          <a:cs typeface="Times New Roman" panose="02020603050405020304" pitchFamily="18" charset="0"/>
                        </a:rPr>
                        <a:t>– Lời hát của Thị Phương kể tóm lược câu chuyện của chính gia đình mình.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Arial" panose="020B0604020202020204" pitchFamily="34" charset="0"/>
                          <a:cs typeface="Times New Roman" panose="02020603050405020304" pitchFamily="18" charset="0"/>
                        </a:rPr>
                        <a:t>– Viên ngọc mà Trương Viên mang từ lúc chia tay mẹ và vợ để ra trận.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Trả lời được đầy đủ  như đáp án: 0,5 điểm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Trả lời được 1 chi tiết: 0,25 điểm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00396998"/>
                  </a:ext>
                </a:extLst>
              </a:tr>
            </a:tbl>
          </a:graphicData>
        </a:graphic>
      </p:graphicFrame>
    </p:spTree>
    <p:extLst>
      <p:ext uri="{BB962C8B-B14F-4D97-AF65-F5344CB8AC3E}">
        <p14:creationId xmlns:p14="http://schemas.microsoft.com/office/powerpoint/2010/main" val="28914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E9608E-A513-4550-B4DE-D955D67DE5F2}"/>
              </a:ext>
            </a:extLst>
          </p:cNvPr>
          <p:cNvGraphicFramePr>
            <a:graphicFrameLocks noGrp="1"/>
          </p:cNvGraphicFramePr>
          <p:nvPr>
            <p:extLst>
              <p:ext uri="{D42A27DB-BD31-4B8C-83A1-F6EECF244321}">
                <p14:modId xmlns:p14="http://schemas.microsoft.com/office/powerpoint/2010/main" val="593184062"/>
              </p:ext>
            </p:extLst>
          </p:nvPr>
        </p:nvGraphicFramePr>
        <p:xfrm>
          <a:off x="453124" y="712641"/>
          <a:ext cx="11341510" cy="5559870"/>
        </p:xfrm>
        <a:graphic>
          <a:graphicData uri="http://schemas.openxmlformats.org/drawingml/2006/table">
            <a:tbl>
              <a:tblPr firstRow="1" firstCol="1" bandRow="1">
                <a:tableStyleId>{5940675A-B579-460E-94D1-54222C63F5DA}</a:tableStyleId>
              </a:tblPr>
              <a:tblGrid>
                <a:gridCol w="774757">
                  <a:extLst>
                    <a:ext uri="{9D8B030D-6E8A-4147-A177-3AD203B41FA5}">
                      <a16:colId xmlns:a16="http://schemas.microsoft.com/office/drawing/2014/main" val="1117825165"/>
                    </a:ext>
                  </a:extLst>
                </a:gridCol>
                <a:gridCol w="774757">
                  <a:extLst>
                    <a:ext uri="{9D8B030D-6E8A-4147-A177-3AD203B41FA5}">
                      <a16:colId xmlns:a16="http://schemas.microsoft.com/office/drawing/2014/main" val="1777576845"/>
                    </a:ext>
                  </a:extLst>
                </a:gridCol>
                <a:gridCol w="8950140">
                  <a:extLst>
                    <a:ext uri="{9D8B030D-6E8A-4147-A177-3AD203B41FA5}">
                      <a16:colId xmlns:a16="http://schemas.microsoft.com/office/drawing/2014/main" val="1849705002"/>
                    </a:ext>
                  </a:extLst>
                </a:gridCol>
                <a:gridCol w="841856">
                  <a:extLst>
                    <a:ext uri="{9D8B030D-6E8A-4147-A177-3AD203B41FA5}">
                      <a16:colId xmlns:a16="http://schemas.microsoft.com/office/drawing/2014/main" val="1039814855"/>
                    </a:ext>
                  </a:extLst>
                </a:gridCol>
              </a:tblGrid>
              <a:tr h="5559870">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vi-VN" sz="2800">
                          <a:effectLst/>
                          <a:latin typeface="Times New Roman" panose="02020603050405020304" pitchFamily="18" charset="0"/>
                          <a:ea typeface="Arial" panose="020B0604020202020204" pitchFamily="34" charset="0"/>
                          <a:cs typeface="Times New Roman" panose="02020603050405020304" pitchFamily="18" charset="0"/>
                        </a:rPr>
                        <a:t>Sức hấp dẫn của đoạn trích thể hiện ở một số yếu tố:</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a:effectLst/>
                          <a:latin typeface="Times New Roman" panose="02020603050405020304" pitchFamily="18" charset="0"/>
                          <a:ea typeface="Arial" panose="020B0604020202020204" pitchFamily="34" charset="0"/>
                          <a:cs typeface="Times New Roman" panose="02020603050405020304" pitchFamily="18" charset="0"/>
                        </a:rPr>
                        <a:t>– Sự việc diễn ra có vẻ tình cờ, nhưng là kết quả của sự sắp xếp kín đáo.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a:effectLst/>
                          <a:latin typeface="Times New Roman" panose="02020603050405020304" pitchFamily="18" charset="0"/>
                          <a:ea typeface="Arial" panose="020B0604020202020204" pitchFamily="34" charset="0"/>
                          <a:cs typeface="Times New Roman" panose="02020603050405020304" pitchFamily="18" charset="0"/>
                        </a:rPr>
                        <a:t>– Sự xen kẽ những lời thoại hài hước.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a:effectLst/>
                          <a:latin typeface="Times New Roman" panose="02020603050405020304" pitchFamily="18" charset="0"/>
                          <a:ea typeface="Arial" panose="020B0604020202020204" pitchFamily="34" charset="0"/>
                          <a:cs typeface="Times New Roman" panose="02020603050405020304" pitchFamily="18" charset="0"/>
                        </a:rPr>
                        <a:t>– Bài học đạo lí được rút ra từ phẩm chất và cách ứng xử của các nhân vật.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như Đáp án: 1,0 điểm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 ý theo yêu cầu</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0,</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7</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5 điểm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1 ý theo yêu cầu</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0,5 điểm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được 1 phần của ý 1</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ý 2</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hoặc ý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trong Đáp án: 0,25 điểm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00396998"/>
                  </a:ext>
                </a:extLst>
              </a:tr>
            </a:tbl>
          </a:graphicData>
        </a:graphic>
      </p:graphicFrame>
    </p:spTree>
    <p:extLst>
      <p:ext uri="{BB962C8B-B14F-4D97-AF65-F5344CB8AC3E}">
        <p14:creationId xmlns:p14="http://schemas.microsoft.com/office/powerpoint/2010/main" val="10906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E9608E-A513-4550-B4DE-D955D67DE5F2}"/>
              </a:ext>
            </a:extLst>
          </p:cNvPr>
          <p:cNvGraphicFramePr>
            <a:graphicFrameLocks noGrp="1"/>
          </p:cNvGraphicFramePr>
          <p:nvPr>
            <p:extLst>
              <p:ext uri="{D42A27DB-BD31-4B8C-83A1-F6EECF244321}">
                <p14:modId xmlns:p14="http://schemas.microsoft.com/office/powerpoint/2010/main" val="2497605241"/>
              </p:ext>
            </p:extLst>
          </p:nvPr>
        </p:nvGraphicFramePr>
        <p:xfrm>
          <a:off x="453125" y="617106"/>
          <a:ext cx="11341510" cy="5559870"/>
        </p:xfrm>
        <a:graphic>
          <a:graphicData uri="http://schemas.openxmlformats.org/drawingml/2006/table">
            <a:tbl>
              <a:tblPr firstRow="1" firstCol="1" bandRow="1">
                <a:tableStyleId>{5940675A-B579-460E-94D1-54222C63F5DA}</a:tableStyleId>
              </a:tblPr>
              <a:tblGrid>
                <a:gridCol w="774757">
                  <a:extLst>
                    <a:ext uri="{9D8B030D-6E8A-4147-A177-3AD203B41FA5}">
                      <a16:colId xmlns:a16="http://schemas.microsoft.com/office/drawing/2014/main" val="1117825165"/>
                    </a:ext>
                  </a:extLst>
                </a:gridCol>
                <a:gridCol w="774757">
                  <a:extLst>
                    <a:ext uri="{9D8B030D-6E8A-4147-A177-3AD203B41FA5}">
                      <a16:colId xmlns:a16="http://schemas.microsoft.com/office/drawing/2014/main" val="1777576845"/>
                    </a:ext>
                  </a:extLst>
                </a:gridCol>
                <a:gridCol w="8950140">
                  <a:extLst>
                    <a:ext uri="{9D8B030D-6E8A-4147-A177-3AD203B41FA5}">
                      <a16:colId xmlns:a16="http://schemas.microsoft.com/office/drawing/2014/main" val="1849705002"/>
                    </a:ext>
                  </a:extLst>
                </a:gridCol>
                <a:gridCol w="841856">
                  <a:extLst>
                    <a:ext uri="{9D8B030D-6E8A-4147-A177-3AD203B41FA5}">
                      <a16:colId xmlns:a16="http://schemas.microsoft.com/office/drawing/2014/main" val="1039814855"/>
                    </a:ext>
                  </a:extLst>
                </a:gridCol>
              </a:tblGrid>
              <a:tr h="5559870">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15000"/>
                        </a:lnSpc>
                        <a:spcBef>
                          <a:spcPts val="600"/>
                        </a:spcBef>
                        <a:spcAft>
                          <a:spcPts val="600"/>
                        </a:spcAft>
                      </a:pPr>
                      <a:r>
                        <a:rPr lang="vi-VN" sz="2800" b="1" i="1" smtClean="0">
                          <a:effectLst/>
                          <a:latin typeface="Times New Roman" panose="02020603050405020304" pitchFamily="18" charset="0"/>
                          <a:ea typeface="Times New Roman" panose="02020603050405020304" pitchFamily="18" charset="0"/>
                          <a:cs typeface="Times New Roman" panose="02020603050405020304" pitchFamily="18" charset="0"/>
                        </a:rPr>
                        <a:t>Hướng </a:t>
                      </a: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dẫn chấm</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n</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êu quan điểm và đưa ra lí giải thuyết phục</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1,0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00050" algn="l"/>
                        </a:tabLs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Trả lời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nêu quan điểm và lí giải </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chưa rõ ràng: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0,5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00050" algn="l"/>
                        </a:tabLs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Trả lời sơ sài: 0,25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00050" algn="l"/>
                        </a:tabLs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Không trả lời: 0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15000"/>
                        </a:lnSpc>
                        <a:spcBef>
                          <a:spcPts val="600"/>
                        </a:spcBef>
                        <a:spcAft>
                          <a:spcPts val="60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00396998"/>
                  </a:ext>
                </a:extLst>
              </a:tr>
            </a:tbl>
          </a:graphicData>
        </a:graphic>
      </p:graphicFrame>
    </p:spTree>
    <p:extLst>
      <p:ext uri="{BB962C8B-B14F-4D97-AF65-F5344CB8AC3E}">
        <p14:creationId xmlns:p14="http://schemas.microsoft.com/office/powerpoint/2010/main" val="110995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C7FDCF5-150E-4EED-9724-91C0EC8ABBD7}"/>
              </a:ext>
            </a:extLst>
          </p:cNvPr>
          <p:cNvGraphicFramePr>
            <a:graphicFrameLocks noGrp="1"/>
          </p:cNvGraphicFramePr>
          <p:nvPr>
            <p:extLst>
              <p:ext uri="{D42A27DB-BD31-4B8C-83A1-F6EECF244321}">
                <p14:modId xmlns:p14="http://schemas.microsoft.com/office/powerpoint/2010/main" val="3343199744"/>
              </p:ext>
            </p:extLst>
          </p:nvPr>
        </p:nvGraphicFramePr>
        <p:xfrm>
          <a:off x="275158" y="416420"/>
          <a:ext cx="11543805" cy="5974080"/>
        </p:xfrm>
        <a:graphic>
          <a:graphicData uri="http://schemas.openxmlformats.org/drawingml/2006/table">
            <a:tbl>
              <a:tblPr firstRow="1" firstCol="1" bandRow="1">
                <a:tableStyleId>{5940675A-B579-460E-94D1-54222C63F5DA}</a:tableStyleId>
              </a:tblPr>
              <a:tblGrid>
                <a:gridCol w="775119">
                  <a:extLst>
                    <a:ext uri="{9D8B030D-6E8A-4147-A177-3AD203B41FA5}">
                      <a16:colId xmlns:a16="http://schemas.microsoft.com/office/drawing/2014/main" val="4171942779"/>
                    </a:ext>
                  </a:extLst>
                </a:gridCol>
                <a:gridCol w="614751">
                  <a:extLst>
                    <a:ext uri="{9D8B030D-6E8A-4147-A177-3AD203B41FA5}">
                      <a16:colId xmlns:a16="http://schemas.microsoft.com/office/drawing/2014/main" val="1462883570"/>
                    </a:ext>
                  </a:extLst>
                </a:gridCol>
                <a:gridCol w="9457625">
                  <a:extLst>
                    <a:ext uri="{9D8B030D-6E8A-4147-A177-3AD203B41FA5}">
                      <a16:colId xmlns:a16="http://schemas.microsoft.com/office/drawing/2014/main" val="1320078026"/>
                    </a:ext>
                  </a:extLst>
                </a:gridCol>
                <a:gridCol w="696310">
                  <a:extLst>
                    <a:ext uri="{9D8B030D-6E8A-4147-A177-3AD203B41FA5}">
                      <a16:colId xmlns:a16="http://schemas.microsoft.com/office/drawing/2014/main" val="3588513973"/>
                    </a:ext>
                  </a:extLst>
                </a:gridCol>
              </a:tblGrid>
              <a:tr h="5738721">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809" marR="28809" marT="0" marB="0">
                    <a:solidFill>
                      <a:schemeClr val="accent4">
                        <a:lumMod val="20000"/>
                        <a:lumOff val="80000"/>
                      </a:schemeClr>
                    </a:solidFill>
                  </a:tcPr>
                </a:tc>
                <a:tc>
                  <a:txBody>
                    <a:bodyPr/>
                    <a:lstStyle/>
                    <a:p>
                      <a:pPr>
                        <a:lnSpc>
                          <a:spcPct val="115000"/>
                        </a:lnSpc>
                        <a:spcBef>
                          <a:spcPts val="600"/>
                        </a:spcBef>
                        <a:spcAft>
                          <a:spcPts val="6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vi-VN" sz="2800">
                          <a:effectLst/>
                          <a:latin typeface="+mj-lt"/>
                          <a:ea typeface="Arial" panose="020B0604020202020204" pitchFamily="34" charset="0"/>
                          <a:cs typeface="Times New Roman" panose="02020603050405020304" pitchFamily="18" charset="0"/>
                        </a:rPr>
                        <a:t>Những suy nghĩ về thông điệp toát ra từ đoạn trích:</a:t>
                      </a:r>
                      <a:endParaRPr lang="en-US" sz="2800">
                        <a:effectLst/>
                        <a:latin typeface="+mj-lt"/>
                        <a:ea typeface="Calibri" panose="020F0502020204030204" pitchFamily="34" charset="0"/>
                        <a:cs typeface="Times New Roman" panose="02020603050405020304" pitchFamily="18" charset="0"/>
                      </a:endParaRPr>
                    </a:p>
                    <a:p>
                      <a:pPr algn="just">
                        <a:lnSpc>
                          <a:spcPct val="100000"/>
                        </a:lnSpc>
                        <a:spcAft>
                          <a:spcPts val="0"/>
                        </a:spcAft>
                      </a:pPr>
                      <a:r>
                        <a:rPr lang="vi-VN" sz="2800">
                          <a:effectLst/>
                          <a:latin typeface="+mj-lt"/>
                          <a:ea typeface="Arial" panose="020B0604020202020204" pitchFamily="34" charset="0"/>
                          <a:cs typeface="Times New Roman" panose="02020603050405020304" pitchFamily="18" charset="0"/>
                        </a:rPr>
                        <a:t>– Đạo hiếu của người con đối với mẹ, tình cảm của người mẹ đối với con và đối với con dâu là những tình cảm tốt đẹp, thiêng liêng trong đời sống gia đ</a:t>
                      </a:r>
                      <a:r>
                        <a:rPr lang="en-US" sz="2800">
                          <a:effectLst/>
                          <a:latin typeface="+mj-lt"/>
                          <a:ea typeface="Arial" panose="020B0604020202020204" pitchFamily="34" charset="0"/>
                          <a:cs typeface="Times New Roman" panose="02020603050405020304" pitchFamily="18" charset="0"/>
                        </a:rPr>
                        <a:t>ì</a:t>
                      </a:r>
                      <a:r>
                        <a:rPr lang="vi-VN" sz="2800">
                          <a:effectLst/>
                          <a:latin typeface="+mj-lt"/>
                          <a:ea typeface="Arial" panose="020B0604020202020204" pitchFamily="34" charset="0"/>
                          <a:cs typeface="Times New Roman" panose="02020603050405020304" pitchFamily="18" charset="0"/>
                        </a:rPr>
                        <a:t>nh.</a:t>
                      </a:r>
                      <a:endParaRPr lang="en-US" sz="2800">
                        <a:effectLst/>
                        <a:latin typeface="+mj-lt"/>
                        <a:ea typeface="Calibri" panose="020F0502020204030204" pitchFamily="34" charset="0"/>
                        <a:cs typeface="Times New Roman" panose="02020603050405020304" pitchFamily="18" charset="0"/>
                      </a:endParaRPr>
                    </a:p>
                    <a:p>
                      <a:pPr algn="just">
                        <a:lnSpc>
                          <a:spcPct val="100000"/>
                        </a:lnSpc>
                        <a:spcAft>
                          <a:spcPts val="0"/>
                        </a:spcAft>
                      </a:pPr>
                      <a:r>
                        <a:rPr lang="vi-VN" sz="2800">
                          <a:effectLst/>
                          <a:latin typeface="+mj-lt"/>
                          <a:ea typeface="Arial" panose="020B0604020202020204" pitchFamily="34" charset="0"/>
                          <a:cs typeface="Times New Roman" panose="02020603050405020304" pitchFamily="18" charset="0"/>
                        </a:rPr>
                        <a:t>– Tình cảm vợ chồng thủy chung, son sắt luôn luôn là yếu tố quyết định hạnh phúc gia đình.</a:t>
                      </a:r>
                      <a:endParaRPr lang="en-US" sz="2800">
                        <a:effectLst/>
                        <a:latin typeface="+mj-lt"/>
                        <a:ea typeface="Calibri" panose="020F0502020204030204" pitchFamily="34" charset="0"/>
                        <a:cs typeface="Times New Roman" panose="02020603050405020304" pitchFamily="18" charset="0"/>
                      </a:endParaRPr>
                    </a:p>
                    <a:p>
                      <a:pPr algn="just">
                        <a:lnSpc>
                          <a:spcPct val="100000"/>
                        </a:lnSpc>
                        <a:spcAft>
                          <a:spcPts val="0"/>
                        </a:spcAft>
                      </a:pPr>
                      <a:r>
                        <a:rPr lang="vi-VN" sz="2800">
                          <a:effectLst/>
                          <a:latin typeface="+mj-lt"/>
                          <a:ea typeface="Arial" panose="020B0604020202020204" pitchFamily="34" charset="0"/>
                          <a:cs typeface="Times New Roman" panose="02020603050405020304" pitchFamily="18" charset="0"/>
                        </a:rPr>
                        <a:t>– Sức mạnh của niềm tin vào sự tốt đẹp của cái thiện lành là yếu tố giúp con người vượt qua muôn vàn thử thách để đi đến bến bờ hạnh phúc.</a:t>
                      </a:r>
                      <a:endParaRPr lang="en-US" sz="2800">
                        <a:effectLst/>
                        <a:latin typeface="+mj-lt"/>
                        <a:ea typeface="Calibri" panose="020F0502020204030204" pitchFamily="34" charset="0"/>
                        <a:cs typeface="Times New Roman" panose="02020603050405020304" pitchFamily="18" charset="0"/>
                      </a:endParaRPr>
                    </a:p>
                    <a:p>
                      <a:pPr algn="just">
                        <a:lnSpc>
                          <a:spcPct val="100000"/>
                        </a:lnSpc>
                        <a:spcAft>
                          <a:spcPts val="0"/>
                        </a:spcAft>
                      </a:pPr>
                      <a:r>
                        <a:rPr lang="vi-VN" sz="2800" b="1" i="1">
                          <a:effectLst/>
                          <a:latin typeface="+mj-lt"/>
                          <a:ea typeface="Times New Roman" panose="02020603050405020304" pitchFamily="18" charset="0"/>
                          <a:cs typeface="Times New Roman" panose="02020603050405020304" pitchFamily="18" charset="0"/>
                        </a:rPr>
                        <a:t>Hướng dẫn chấm: </a:t>
                      </a:r>
                      <a:endParaRPr lang="en-US" sz="2800">
                        <a:effectLst/>
                        <a:latin typeface="+mj-lt"/>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mj-lt"/>
                          <a:ea typeface="Times New Roman" panose="02020603050405020304" pitchFamily="18" charset="0"/>
                          <a:cs typeface="Times New Roman" panose="02020603050405020304" pitchFamily="18" charset="0"/>
                        </a:rPr>
                        <a:t>- Trả lời như Đáp án: </a:t>
                      </a:r>
                      <a:r>
                        <a:rPr lang="en-US" sz="2800" i="1">
                          <a:effectLst/>
                          <a:latin typeface="+mj-lt"/>
                          <a:ea typeface="Times New Roman" panose="02020603050405020304" pitchFamily="18" charset="0"/>
                          <a:cs typeface="Times New Roman" panose="02020603050405020304" pitchFamily="18" charset="0"/>
                        </a:rPr>
                        <a:t>1,0</a:t>
                      </a:r>
                      <a:r>
                        <a:rPr lang="vi-VN" sz="2800" i="1">
                          <a:effectLst/>
                          <a:latin typeface="+mj-lt"/>
                          <a:ea typeface="Times New Roman" panose="02020603050405020304" pitchFamily="18" charset="0"/>
                          <a:cs typeface="Times New Roman" panose="02020603050405020304" pitchFamily="18" charset="0"/>
                        </a:rPr>
                        <a:t> điểm</a:t>
                      </a:r>
                      <a:endParaRPr lang="en-US" sz="2800">
                        <a:effectLst/>
                        <a:latin typeface="+mj-lt"/>
                        <a:ea typeface="Calibri" panose="020F0502020204030204" pitchFamily="34" charset="0"/>
                        <a:cs typeface="Times New Roman" panose="02020603050405020304" pitchFamily="18" charset="0"/>
                      </a:endParaRPr>
                    </a:p>
                    <a:p>
                      <a:pPr algn="just">
                        <a:lnSpc>
                          <a:spcPct val="100000"/>
                        </a:lnSpc>
                        <a:spcAft>
                          <a:spcPts val="0"/>
                        </a:spcAft>
                        <a:tabLst>
                          <a:tab pos="400050" algn="l"/>
                        </a:tabLst>
                      </a:pPr>
                      <a:r>
                        <a:rPr lang="vi-VN" sz="2800" i="1">
                          <a:effectLst/>
                          <a:latin typeface="+mj-lt"/>
                          <a:ea typeface="Times New Roman" panose="02020603050405020304" pitchFamily="18" charset="0"/>
                          <a:cs typeface="Times New Roman" panose="02020603050405020304" pitchFamily="18" charset="0"/>
                        </a:rPr>
                        <a:t>- Trả lời </a:t>
                      </a:r>
                      <a:r>
                        <a:rPr lang="en-US" sz="2800" i="1">
                          <a:effectLst/>
                          <a:latin typeface="+mj-lt"/>
                          <a:ea typeface="Times New Roman" panose="02020603050405020304" pitchFamily="18" charset="0"/>
                          <a:cs typeface="Times New Roman" panose="02020603050405020304" pitchFamily="18" charset="0"/>
                        </a:rPr>
                        <a:t>2 ý theo yêu cầu</a:t>
                      </a:r>
                      <a:r>
                        <a:rPr lang="vi-VN" sz="2800" i="1">
                          <a:effectLst/>
                          <a:latin typeface="+mj-lt"/>
                          <a:ea typeface="Times New Roman" panose="02020603050405020304" pitchFamily="18" charset="0"/>
                          <a:cs typeface="Times New Roman" panose="02020603050405020304" pitchFamily="18" charset="0"/>
                        </a:rPr>
                        <a:t>: 0,</a:t>
                      </a:r>
                      <a:r>
                        <a:rPr lang="en-US" sz="2800" i="1">
                          <a:effectLst/>
                          <a:latin typeface="+mj-lt"/>
                          <a:ea typeface="Times New Roman" panose="02020603050405020304" pitchFamily="18" charset="0"/>
                          <a:cs typeface="Times New Roman" panose="02020603050405020304" pitchFamily="18" charset="0"/>
                        </a:rPr>
                        <a:t>7</a:t>
                      </a:r>
                      <a:r>
                        <a:rPr lang="vi-VN" sz="2800" i="1">
                          <a:effectLst/>
                          <a:latin typeface="+mj-lt"/>
                          <a:ea typeface="Times New Roman" panose="02020603050405020304" pitchFamily="18" charset="0"/>
                          <a:cs typeface="Times New Roman" panose="02020603050405020304" pitchFamily="18" charset="0"/>
                        </a:rPr>
                        <a:t>5 điểm</a:t>
                      </a:r>
                      <a:endParaRPr lang="en-US" sz="2800">
                        <a:effectLst/>
                        <a:latin typeface="+mj-lt"/>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mj-lt"/>
                          <a:ea typeface="Times New Roman" panose="02020603050405020304" pitchFamily="18" charset="0"/>
                          <a:cs typeface="Times New Roman" panose="02020603050405020304" pitchFamily="18" charset="0"/>
                        </a:rPr>
                        <a:t>- Trả lời được 1 ý trong Đáp án: 0,5 điểm</a:t>
                      </a:r>
                      <a:endParaRPr lang="en-US" sz="2800">
                        <a:effectLst/>
                        <a:latin typeface="+mj-lt"/>
                        <a:ea typeface="Calibri" panose="020F0502020204030204" pitchFamily="34" charset="0"/>
                        <a:cs typeface="Times New Roman" panose="02020603050405020304" pitchFamily="18" charset="0"/>
                      </a:endParaRPr>
                    </a:p>
                    <a:p>
                      <a:pPr algn="just">
                        <a:lnSpc>
                          <a:spcPct val="100000"/>
                        </a:lnSpc>
                        <a:spcAft>
                          <a:spcPts val="0"/>
                        </a:spcAft>
                      </a:pPr>
                      <a:r>
                        <a:rPr lang="vi-VN" sz="2800" i="1">
                          <a:effectLst/>
                          <a:latin typeface="+mj-lt"/>
                          <a:ea typeface="Times New Roman" panose="02020603050405020304" pitchFamily="18" charset="0"/>
                          <a:cs typeface="Times New Roman" panose="02020603050405020304" pitchFamily="18" charset="0"/>
                        </a:rPr>
                        <a:t>- Trả lời được 1 phần của ý 1</a:t>
                      </a:r>
                      <a:r>
                        <a:rPr lang="en-US" sz="2800" i="1">
                          <a:effectLst/>
                          <a:latin typeface="+mj-lt"/>
                          <a:ea typeface="Times New Roman" panose="02020603050405020304" pitchFamily="18" charset="0"/>
                          <a:cs typeface="Times New Roman" panose="02020603050405020304" pitchFamily="18" charset="0"/>
                        </a:rPr>
                        <a:t>, ý 2</a:t>
                      </a:r>
                      <a:r>
                        <a:rPr lang="vi-VN" sz="2800" i="1">
                          <a:effectLst/>
                          <a:latin typeface="+mj-lt"/>
                          <a:ea typeface="Times New Roman" panose="02020603050405020304" pitchFamily="18" charset="0"/>
                          <a:cs typeface="Times New Roman" panose="02020603050405020304" pitchFamily="18" charset="0"/>
                        </a:rPr>
                        <a:t> hoặc ý </a:t>
                      </a:r>
                      <a:r>
                        <a:rPr lang="en-US" sz="2800" i="1">
                          <a:effectLst/>
                          <a:latin typeface="+mj-lt"/>
                          <a:ea typeface="Times New Roman" panose="02020603050405020304" pitchFamily="18" charset="0"/>
                          <a:cs typeface="Times New Roman" panose="02020603050405020304" pitchFamily="18" charset="0"/>
                        </a:rPr>
                        <a:t>3</a:t>
                      </a:r>
                      <a:r>
                        <a:rPr lang="vi-VN" sz="2800" i="1">
                          <a:effectLst/>
                          <a:latin typeface="+mj-lt"/>
                          <a:ea typeface="Times New Roman" panose="02020603050405020304" pitchFamily="18" charset="0"/>
                          <a:cs typeface="Times New Roman" panose="02020603050405020304" pitchFamily="18" charset="0"/>
                        </a:rPr>
                        <a:t> trong Đáp án: </a:t>
                      </a:r>
                      <a:r>
                        <a:rPr lang="vi-VN" sz="2800" i="1">
                          <a:effectLst/>
                          <a:latin typeface="+mj-lt"/>
                          <a:ea typeface="Times New Roman" panose="02020603050405020304" pitchFamily="18" charset="0"/>
                          <a:cs typeface="Times New Roman" panose="02020603050405020304" pitchFamily="18" charset="0"/>
                        </a:rPr>
                        <a:t>0,25 </a:t>
                      </a:r>
                      <a:r>
                        <a:rPr lang="vi-VN" sz="2800" i="1" smtClean="0">
                          <a:effectLst/>
                          <a:latin typeface="+mj-lt"/>
                          <a:ea typeface="Times New Roman" panose="02020603050405020304" pitchFamily="18" charset="0"/>
                          <a:cs typeface="Times New Roman" panose="02020603050405020304" pitchFamily="18" charset="0"/>
                        </a:rPr>
                        <a:t>đ</a:t>
                      </a:r>
                      <a:endParaRPr lang="en-US" sz="2800">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100232692"/>
                  </a:ext>
                </a:extLst>
              </a:tr>
            </a:tbl>
          </a:graphicData>
        </a:graphic>
      </p:graphicFrame>
    </p:spTree>
    <p:extLst>
      <p:ext uri="{BB962C8B-B14F-4D97-AF65-F5344CB8AC3E}">
        <p14:creationId xmlns:p14="http://schemas.microsoft.com/office/powerpoint/2010/main" val="43824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870741535"/>
              </p:ext>
            </p:extLst>
          </p:nvPr>
        </p:nvGraphicFramePr>
        <p:xfrm>
          <a:off x="185436" y="750628"/>
          <a:ext cx="11770002" cy="5474812"/>
        </p:xfrm>
        <a:graphic>
          <a:graphicData uri="http://schemas.openxmlformats.org/drawingml/2006/table">
            <a:tbl>
              <a:tblPr firstRow="1" firstCol="1" bandRow="1">
                <a:tableStyleId>{5940675A-B579-460E-94D1-54222C63F5DA}</a:tableStyleId>
              </a:tblPr>
              <a:tblGrid>
                <a:gridCol w="509693">
                  <a:extLst>
                    <a:ext uri="{9D8B030D-6E8A-4147-A177-3AD203B41FA5}">
                      <a16:colId xmlns:a16="http://schemas.microsoft.com/office/drawing/2014/main" val="1076315128"/>
                    </a:ext>
                  </a:extLst>
                </a:gridCol>
                <a:gridCol w="416785">
                  <a:extLst>
                    <a:ext uri="{9D8B030D-6E8A-4147-A177-3AD203B41FA5}">
                      <a16:colId xmlns:a16="http://schemas.microsoft.com/office/drawing/2014/main" val="3895637340"/>
                    </a:ext>
                  </a:extLst>
                </a:gridCol>
                <a:gridCol w="10018921">
                  <a:extLst>
                    <a:ext uri="{9D8B030D-6E8A-4147-A177-3AD203B41FA5}">
                      <a16:colId xmlns:a16="http://schemas.microsoft.com/office/drawing/2014/main" val="3025704839"/>
                    </a:ext>
                  </a:extLst>
                </a:gridCol>
                <a:gridCol w="824603">
                  <a:extLst>
                    <a:ext uri="{9D8B030D-6E8A-4147-A177-3AD203B41FA5}">
                      <a16:colId xmlns:a16="http://schemas.microsoft.com/office/drawing/2014/main" val="2355765119"/>
                    </a:ext>
                  </a:extLst>
                </a:gridCol>
              </a:tblGrid>
              <a:tr h="504966">
                <a:tc>
                  <a:txBody>
                    <a:bodyPr/>
                    <a:lstStyle/>
                    <a:p>
                      <a:pPr algn="ctr">
                        <a:lnSpc>
                          <a:spcPct val="10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II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0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200"/>
                        </a:spcBef>
                        <a:spcAft>
                          <a:spcPts val="100"/>
                        </a:spcAft>
                        <a:buClrTx/>
                        <a:buSzTx/>
                        <a:buFontTx/>
                        <a:buNone/>
                        <a:tabLst/>
                        <a:defRPr/>
                      </a:pPr>
                      <a:r>
                        <a:rPr lang="en-SG" sz="2800" b="1" smtClean="0">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dirty="0" smtClean="0">
                        <a:latin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00000"/>
                        </a:lnSpc>
                        <a:spcBef>
                          <a:spcPts val="200"/>
                        </a:spcBef>
                        <a:spcAft>
                          <a:spcPts val="100"/>
                        </a:spcAft>
                      </a:pPr>
                      <a:r>
                        <a:rPr lang="en-US" sz="2800" smtClean="0">
                          <a:effectLst/>
                          <a:latin typeface="Times New Roman" panose="02020603050405020304" pitchFamily="18" charset="0"/>
                          <a:cs typeface="Times New Roman" panose="02020603050405020304" pitchFamily="18" charset="0"/>
                        </a:rPr>
                        <a:t>4</a:t>
                      </a:r>
                      <a:r>
                        <a:rPr lang="vi-VN" sz="2800" smtClean="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784286609"/>
                  </a:ext>
                </a:extLst>
              </a:tr>
              <a:tr h="1282782">
                <a:tc rowSpan="2">
                  <a:txBody>
                    <a:bodyPr/>
                    <a:lstStyle/>
                    <a:p>
                      <a:pPr>
                        <a:lnSpc>
                          <a:spcPct val="100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00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US" sz="2800" b="1">
                          <a:effectLst/>
                          <a:latin typeface="Times New Roman" panose="02020603050405020304" pitchFamily="18" charset="0"/>
                          <a:ea typeface="Arial" panose="020B0604020202020204" pitchFamily="34" charset="0"/>
                          <a:cs typeface="Times New Roman" panose="02020603050405020304" pitchFamily="18" charset="0"/>
                        </a:rPr>
                        <a:t>V</a:t>
                      </a:r>
                      <a:r>
                        <a:rPr lang="vi-VN" sz="2800" b="1">
                          <a:effectLst/>
                          <a:latin typeface="Times New Roman" panose="02020603050405020304" pitchFamily="18" charset="0"/>
                          <a:ea typeface="Arial" panose="020B0604020202020204" pitchFamily="34" charset="0"/>
                          <a:cs typeface="Times New Roman" panose="02020603050405020304" pitchFamily="18" charset="0"/>
                        </a:rPr>
                        <a:t>iết một văn bản nghị luận bàn về đạo đức của con người trong đời sống gia đình.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4275905"/>
                  </a:ext>
                </a:extLst>
              </a:tr>
              <a:tr h="1159042">
                <a:tc vMerge="1">
                  <a:txBody>
                    <a:bodyPr/>
                    <a:lstStyle/>
                    <a:p>
                      <a:endParaRPr lang="en-US"/>
                    </a:p>
                  </a:txBody>
                  <a:tcPr/>
                </a:tc>
                <a:tc>
                  <a:txBody>
                    <a:bodyPr/>
                    <a:lstStyle/>
                    <a:p>
                      <a:pPr algn="ctr">
                        <a:lnSpc>
                          <a:spcPct val="10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a. Đảm bảo cấu trúc bài nghị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Mở bài nêu được vấn đề, Thân bài triển khai được vấn đề, Kết bài khái quát được vấn đề.</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1643333">
                <a:tc>
                  <a:txBody>
                    <a:bodyPr/>
                    <a:lstStyle/>
                    <a:p>
                      <a:pPr>
                        <a:lnSpc>
                          <a:spcPct val="100000"/>
                        </a:lnSpc>
                        <a:spcBef>
                          <a:spcPts val="200"/>
                        </a:spcBef>
                        <a:spcAft>
                          <a:spcPts val="10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00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b. Xác định đúng vấn đề cần nghị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indent="514350" algn="just">
                        <a:lnSpc>
                          <a:spcPct val="150000"/>
                        </a:lnSpc>
                        <a:spcAft>
                          <a:spcPts val="0"/>
                        </a:spcAft>
                      </a:pPr>
                      <a:r>
                        <a:rPr lang="en-US" sz="2800" b="1">
                          <a:effectLst/>
                          <a:latin typeface="Times New Roman" panose="02020603050405020304" pitchFamily="18" charset="0"/>
                          <a:ea typeface="Arial" panose="020B0604020202020204" pitchFamily="34" charset="0"/>
                          <a:cs typeface="Times New Roman" panose="02020603050405020304" pitchFamily="18" charset="0"/>
                        </a:rPr>
                        <a:t>Vấn đề đạo đức của con người thể hiện ở các mối quan hệ trong gia đình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39079962"/>
                  </a:ext>
                </a:extLst>
              </a:tr>
            </a:tbl>
          </a:graphicData>
        </a:graphic>
      </p:graphicFrame>
    </p:spTree>
    <p:extLst>
      <p:ext uri="{BB962C8B-B14F-4D97-AF65-F5344CB8AC3E}">
        <p14:creationId xmlns:p14="http://schemas.microsoft.com/office/powerpoint/2010/main" val="420250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048152389"/>
              </p:ext>
            </p:extLst>
          </p:nvPr>
        </p:nvGraphicFramePr>
        <p:xfrm>
          <a:off x="368490" y="925388"/>
          <a:ext cx="11436824" cy="4998720"/>
        </p:xfrm>
        <a:graphic>
          <a:graphicData uri="http://schemas.openxmlformats.org/drawingml/2006/table">
            <a:tbl>
              <a:tblPr firstRow="1" firstCol="1" bandRow="1">
                <a:tableStyleId>{5940675A-B579-460E-94D1-54222C63F5DA}</a:tableStyleId>
              </a:tblPr>
              <a:tblGrid>
                <a:gridCol w="723331">
                  <a:extLst>
                    <a:ext uri="{9D8B030D-6E8A-4147-A177-3AD203B41FA5}">
                      <a16:colId xmlns:a16="http://schemas.microsoft.com/office/drawing/2014/main" val="1076315128"/>
                    </a:ext>
                  </a:extLst>
                </a:gridCol>
                <a:gridCol w="521586">
                  <a:extLst>
                    <a:ext uri="{9D8B030D-6E8A-4147-A177-3AD203B41FA5}">
                      <a16:colId xmlns:a16="http://schemas.microsoft.com/office/drawing/2014/main" val="3895637340"/>
                    </a:ext>
                  </a:extLst>
                </a:gridCol>
                <a:gridCol w="9280015">
                  <a:extLst>
                    <a:ext uri="{9D8B030D-6E8A-4147-A177-3AD203B41FA5}">
                      <a16:colId xmlns:a16="http://schemas.microsoft.com/office/drawing/2014/main" val="3025704839"/>
                    </a:ext>
                  </a:extLst>
                </a:gridCol>
                <a:gridCol w="911892">
                  <a:extLst>
                    <a:ext uri="{9D8B030D-6E8A-4147-A177-3AD203B41FA5}">
                      <a16:colId xmlns:a16="http://schemas.microsoft.com/office/drawing/2014/main" val="2355765119"/>
                    </a:ext>
                  </a:extLst>
                </a:gridCol>
              </a:tblGrid>
              <a:tr h="2763813">
                <a:tc>
                  <a:txBody>
                    <a:bodyPr/>
                    <a:lstStyle/>
                    <a:p>
                      <a:pPr>
                        <a:lnSpc>
                          <a:spcPct val="100000"/>
                        </a:lnSpc>
                      </a:pPr>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0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800"/>
                        </a:spcAft>
                      </a:pPr>
                      <a:r>
                        <a:rPr lang="en-SG" sz="2800" i="1" smtClean="0">
                          <a:effectLst/>
                          <a:latin typeface="Times New Roman" panose="02020603050405020304" pitchFamily="18" charset="0"/>
                          <a:ea typeface="Times New Roman" panose="02020603050405020304" pitchFamily="18" charset="0"/>
                          <a:cs typeface="Times New Roman" panose="02020603050405020304" pitchFamily="18" charset="0"/>
                        </a:rPr>
                        <a:t>c. Triển khai vấn đề nghị luận thành các luận điểm</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SG" sz="2800" smtClean="0">
                          <a:effectLst/>
                          <a:latin typeface="Times New Roman" panose="02020603050405020304" pitchFamily="18" charset="0"/>
                          <a:ea typeface="Times New Roman" panose="02020603050405020304" pitchFamily="18" charset="0"/>
                          <a:cs typeface="Times New Roman" panose="02020603050405020304" pitchFamily="18" charset="0"/>
                        </a:rPr>
                        <a:t>Học sinh có thể triển khai theo nhiều cách nhưng cần vận dụng tốt các thao tác lập luận, kết hợp chặt chẽ giữa lí lẽ và dẫn chứng; đảm bảo các yêu cầu sau:</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Đạo đức vốn là yếu tố có tính chất nền tảng trong đời sống tinh thần của con người. Đạo đức của con người thể hiện trong các phạm vi của đời sống, trước hết là đời sống gia đình.</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Trong đời sống gia đình, đạo đức của mỗi người thể hiện ở các mối quan hệ (cha - con, mẹ - con, vợ - chồng, anh/chị - em…), ở vị thế và bổn phận của cá thể đối với thành viên khác trong gia đình.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0000"/>
                        </a:lnSpc>
                        <a:spcBef>
                          <a:spcPts val="600"/>
                        </a:spcBef>
                        <a:spcAft>
                          <a:spcPts val="600"/>
                        </a:spcAft>
                      </a:pPr>
                      <a:r>
                        <a:rPr lang="en-SG" sz="2800" smtClean="0">
                          <a:effectLst/>
                          <a:latin typeface="Times New Roman" panose="02020603050405020304" pitchFamily="18" charset="0"/>
                          <a:ea typeface="Times New Roman" panose="02020603050405020304" pitchFamily="18" charset="0"/>
                          <a:cs typeface="Times New Roman" panose="02020603050405020304" pitchFamily="18" charset="0"/>
                        </a:rPr>
                        <a:t>2,5</a:t>
                      </a: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90227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987075792"/>
              </p:ext>
            </p:extLst>
          </p:nvPr>
        </p:nvGraphicFramePr>
        <p:xfrm>
          <a:off x="341194" y="1145024"/>
          <a:ext cx="11436824" cy="4775200"/>
        </p:xfrm>
        <a:graphic>
          <a:graphicData uri="http://schemas.openxmlformats.org/drawingml/2006/table">
            <a:tbl>
              <a:tblPr firstRow="1" firstCol="1" bandRow="1">
                <a:tableStyleId>{5940675A-B579-460E-94D1-54222C63F5DA}</a:tableStyleId>
              </a:tblPr>
              <a:tblGrid>
                <a:gridCol w="723331">
                  <a:extLst>
                    <a:ext uri="{9D8B030D-6E8A-4147-A177-3AD203B41FA5}">
                      <a16:colId xmlns:a16="http://schemas.microsoft.com/office/drawing/2014/main" val="1076315128"/>
                    </a:ext>
                  </a:extLst>
                </a:gridCol>
                <a:gridCol w="521586">
                  <a:extLst>
                    <a:ext uri="{9D8B030D-6E8A-4147-A177-3AD203B41FA5}">
                      <a16:colId xmlns:a16="http://schemas.microsoft.com/office/drawing/2014/main" val="3895637340"/>
                    </a:ext>
                  </a:extLst>
                </a:gridCol>
                <a:gridCol w="9280015">
                  <a:extLst>
                    <a:ext uri="{9D8B030D-6E8A-4147-A177-3AD203B41FA5}">
                      <a16:colId xmlns:a16="http://schemas.microsoft.com/office/drawing/2014/main" val="3025704839"/>
                    </a:ext>
                  </a:extLst>
                </a:gridCol>
                <a:gridCol w="911892">
                  <a:extLst>
                    <a:ext uri="{9D8B030D-6E8A-4147-A177-3AD203B41FA5}">
                      <a16:colId xmlns:a16="http://schemas.microsoft.com/office/drawing/2014/main" val="2355765119"/>
                    </a:ext>
                  </a:extLst>
                </a:gridCol>
              </a:tblGrid>
              <a:tr h="2763813">
                <a:tc>
                  <a:txBody>
                    <a:bodyPr/>
                    <a:lstStyle/>
                    <a:p>
                      <a:pPr>
                        <a:lnSpc>
                          <a:spcPct val="100000"/>
                        </a:lnSpc>
                      </a:pPr>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00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80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Dù theo từng thời kì, xã hội có những thay đổi, nhưng đạo đức của con người trong đời sống gia đình vẫn rất bền vững, nhiều yếu tố tốt đẹp cần được giữ gìn, phát huy.</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Bài học nhận thức và hành động của bản thân.</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Hướng dẫn chấm:</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Phân tích đầy đủ, sâu sắc: 2,0 điểm – 2,5 điểm.</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Phân tích đầy đủ nhưng có ý chưa sâu hoặc phân tích sâu nhưng chưa thật đầy đủ: 1,25 điểm - 1,75  điểm.</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Phân tích chưa đầy đủ hoặc chung chung, sơ sài: 0,25 điểm – 1,0 điểm.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0000"/>
                        </a:lnSpc>
                        <a:spcBef>
                          <a:spcPts val="600"/>
                        </a:spcBef>
                        <a:spcAft>
                          <a:spcPts val="60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733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582544027"/>
              </p:ext>
            </p:extLst>
          </p:nvPr>
        </p:nvGraphicFramePr>
        <p:xfrm>
          <a:off x="413982" y="928047"/>
          <a:ext cx="11582400" cy="4080681"/>
        </p:xfrm>
        <a:graphic>
          <a:graphicData uri="http://schemas.openxmlformats.org/drawingml/2006/table">
            <a:tbl>
              <a:tblPr firstRow="1" firstCol="1" bandRow="1">
                <a:tableStyleId>{5940675A-B579-460E-94D1-54222C63F5DA}</a:tableStyleId>
              </a:tblPr>
              <a:tblGrid>
                <a:gridCol w="501569">
                  <a:extLst>
                    <a:ext uri="{9D8B030D-6E8A-4147-A177-3AD203B41FA5}">
                      <a16:colId xmlns:a16="http://schemas.microsoft.com/office/drawing/2014/main" val="1076315128"/>
                    </a:ext>
                  </a:extLst>
                </a:gridCol>
                <a:gridCol w="503817">
                  <a:extLst>
                    <a:ext uri="{9D8B030D-6E8A-4147-A177-3AD203B41FA5}">
                      <a16:colId xmlns:a16="http://schemas.microsoft.com/office/drawing/2014/main" val="3895637340"/>
                    </a:ext>
                  </a:extLst>
                </a:gridCol>
                <a:gridCol w="9703557">
                  <a:extLst>
                    <a:ext uri="{9D8B030D-6E8A-4147-A177-3AD203B41FA5}">
                      <a16:colId xmlns:a16="http://schemas.microsoft.com/office/drawing/2014/main" val="3025704839"/>
                    </a:ext>
                  </a:extLst>
                </a:gridCol>
                <a:gridCol w="873457">
                  <a:extLst>
                    <a:ext uri="{9D8B030D-6E8A-4147-A177-3AD203B41FA5}">
                      <a16:colId xmlns:a16="http://schemas.microsoft.com/office/drawing/2014/main" val="2355765119"/>
                    </a:ext>
                  </a:extLst>
                </a:gridCol>
              </a:tblGrid>
              <a:tr h="4080681">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d. Chính tả, ngữ pháp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Đảm bảo chuẩn chính tả, ngữ pháp tiếng Việt.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b="1" i="1" spc="-30">
                          <a:effectLst/>
                          <a:latin typeface="Times New Roman" panose="02020603050405020304" pitchFamily="18" charset="0"/>
                          <a:ea typeface="Times New Roman" panose="02020603050405020304" pitchFamily="18" charset="0"/>
                          <a:cs typeface="Times New Roman" panose="02020603050405020304" pitchFamily="18" charset="0"/>
                        </a:rPr>
                        <a:t>Hướng dẫn chấm: </a:t>
                      </a:r>
                      <a:r>
                        <a:rPr lang="vi-VN" sz="2800" i="1" spc="-30">
                          <a:effectLst/>
                          <a:latin typeface="Times New Roman" panose="02020603050405020304" pitchFamily="18" charset="0"/>
                          <a:ea typeface="Times New Roman" panose="02020603050405020304" pitchFamily="18" charset="0"/>
                          <a:cs typeface="Times New Roman" panose="02020603050405020304" pitchFamily="18" charset="0"/>
                        </a:rPr>
                        <a:t>Không cho điểm nếu bài làm có quá nhiều lỗi chính tả, ngữ  pháp.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166997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2" y="1023583"/>
            <a:ext cx="10317708" cy="4832092"/>
          </a:xfrm>
          <a:prstGeom prst="rect">
            <a:avLst/>
          </a:prstGeom>
        </p:spPr>
        <p:txBody>
          <a:bodyPr wrap="square">
            <a:spAutoFit/>
          </a:bodyPr>
          <a:lstStyle/>
          <a:p>
            <a:pPr indent="457200" algn="just" fontAlgn="base">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 vật hề chèo thường được chia làm hai loại hề: hề áo ngắn và hề áo dài. Hề áo ngắn gồm có hề Gậy và hề Mồi. Hề Gậy thường là các anh chàng hề đồng lóc cóc chạy theo hầu thầy trên đường thiên lý, khi ra sân khấu do thường mang theo gậy đường trường hoặc cây đòn gánh, nên gọi nôm na là hề Gậy. Hề Mồi là những nhân vật hầu hạ sai vặt, điếu đóm trong nhà hoặc lính canh, lính hầu nơi quan phủ, tư dinh… Nhân vật này ra sân khấu thường mang theo chiếc mồi quấn bằng giẻ tẩm mỡ, tẩm dầu đốt sáng như đuốc. Bó đuốc này còn tượng trưng cho bó đuốc dùng chiếu sáng canh phòng, dinh thự… Do thân phận hầu hạ, hề Mồi hay ra trước dọn dẹp cung đình, đón quan đủng đỉnh ra sau, nên có thể gọi là những anh hề dọn lớp hoặc dọn dẹp đám.</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1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924304682"/>
              </p:ext>
            </p:extLst>
          </p:nvPr>
        </p:nvGraphicFramePr>
        <p:xfrm>
          <a:off x="356710" y="1105468"/>
          <a:ext cx="11582400" cy="4544705"/>
        </p:xfrm>
        <a:graphic>
          <a:graphicData uri="http://schemas.openxmlformats.org/drawingml/2006/table">
            <a:tbl>
              <a:tblPr firstRow="1" firstCol="1" bandRow="1">
                <a:tableStyleId>{5940675A-B579-460E-94D1-54222C63F5DA}</a:tableStyleId>
              </a:tblPr>
              <a:tblGrid>
                <a:gridCol w="680520">
                  <a:extLst>
                    <a:ext uri="{9D8B030D-6E8A-4147-A177-3AD203B41FA5}">
                      <a16:colId xmlns:a16="http://schemas.microsoft.com/office/drawing/2014/main" val="1076315128"/>
                    </a:ext>
                  </a:extLst>
                </a:gridCol>
                <a:gridCol w="580243">
                  <a:extLst>
                    <a:ext uri="{9D8B030D-6E8A-4147-A177-3AD203B41FA5}">
                      <a16:colId xmlns:a16="http://schemas.microsoft.com/office/drawing/2014/main" val="3895637340"/>
                    </a:ext>
                  </a:extLst>
                </a:gridCol>
                <a:gridCol w="9341679">
                  <a:extLst>
                    <a:ext uri="{9D8B030D-6E8A-4147-A177-3AD203B41FA5}">
                      <a16:colId xmlns:a16="http://schemas.microsoft.com/office/drawing/2014/main" val="3025704839"/>
                    </a:ext>
                  </a:extLst>
                </a:gridCol>
                <a:gridCol w="979958">
                  <a:extLst>
                    <a:ext uri="{9D8B030D-6E8A-4147-A177-3AD203B41FA5}">
                      <a16:colId xmlns:a16="http://schemas.microsoft.com/office/drawing/2014/main" val="2355765119"/>
                    </a:ext>
                  </a:extLst>
                </a:gridCol>
              </a:tblGrid>
              <a:tr h="4544705">
                <a:tc>
                  <a:txBody>
                    <a:bodyPr/>
                    <a:lstStyle/>
                    <a:p>
                      <a:endParaRPr lang="en-US" dirty="0"/>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e. Sáng tạo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Thể hiện suy nghĩ sâu sắc về vấn đề nghị luận; có cách diễn đạt mới mẻ.</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b="1" i="1">
                          <a:effectLst/>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Học sinh biết vận dụng thực tiễn đời sống để làm nổi bật vấn đề nghị luận; văn viết giàu hình ảnh, cảm xúc.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Đáp ứng được 2 yêu cầu trở lên: 0,5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Đáp ứng được 1 yêu cầu: 0,25 điểm</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39482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91144" y="316586"/>
            <a:ext cx="3991349" cy="658642"/>
          </a:xfrm>
          <a:prstGeom prst="rect">
            <a:avLst/>
          </a:prstGeom>
        </p:spPr>
        <p:txBody>
          <a:bodyPr wrap="none">
            <a:spAutoFit/>
          </a:bodyPr>
          <a:lstStyle/>
          <a:p>
            <a:pPr algn="ctr">
              <a:lnSpc>
                <a:spcPct val="115000"/>
              </a:lnSpc>
              <a:spcBef>
                <a:spcPts val="600"/>
              </a:spcBef>
              <a:spcAft>
                <a:spcPts val="60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NHIỆM VỤ VỀ NHÀ</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55094" y="1951631"/>
            <a:ext cx="10481480" cy="4105739"/>
          </a:xfrm>
          <a:prstGeom prst="rect">
            <a:avLst/>
          </a:prstGeom>
        </p:spPr>
        <p:txBody>
          <a:bodyPr wrap="square">
            <a:spAutoFit/>
          </a:bodyPr>
          <a:lstStyle/>
          <a:p>
            <a:pPr>
              <a:lnSpc>
                <a:spcPct val="115000"/>
              </a:lnSpc>
              <a:spcBef>
                <a:spcPts val="600"/>
              </a:spcBef>
              <a:spcAft>
                <a:spcPts val="600"/>
              </a:spcAft>
            </a:pPr>
            <a:r>
              <a:rPr lang="en-US" sz="32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GV yêu cầu HS: </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Bef>
                <a:spcPts val="600"/>
              </a:spcBef>
              <a:spcAft>
                <a:spcPts val="60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Tìm đọc và tham khảo các tài liệu liên quan đến nội dung bài học.</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Bef>
                <a:spcPts val="600"/>
              </a:spcBef>
              <a:spcAft>
                <a:spcPts val="60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Học bài ở nhà, ôn tập các nội dung đã học.</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Bef>
                <a:spcPts val="600"/>
              </a:spcBef>
              <a:spcAft>
                <a:spcPts val="600"/>
              </a:spcAft>
            </a:pPr>
            <a:r>
              <a:rPr lang="pt-BR"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Làm hoàn chỉnh các đề bài.</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pt-BR" sz="32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91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2" y="600501"/>
            <a:ext cx="10413243" cy="5693866"/>
          </a:xfrm>
          <a:prstGeom prst="rect">
            <a:avLst/>
          </a:prstGeom>
        </p:spPr>
        <p:txBody>
          <a:bodyPr wrap="square">
            <a:spAutoFit/>
          </a:bodyPr>
          <a:lstStyle/>
          <a:p>
            <a:pPr indent="457200" algn="just" fontAlgn="base">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 thứ hai của hề chèo là hề áo dài (còn gọi là hề tính cách). Những nhân vật này thường hả hê vui sướng tự giễu cợt mình, tự lột mặt nạ bản thân và tự đẩy mình vào tình huống lố bịch. Loại hề này cười cợt trên sân khấu chèo sân đình với đủ mọi giọng điệu phong phú: giễu vui, đả kích, đùa bỡn, trêu chọc, nghịch ngợm… với mục đích tự bôi bác mình.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0"/>
              </a:spcAft>
            </a:pPr>
            <a:r>
              <a:rPr lang="en-US" sz="28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chèo không thể thiếu hề, điều đó đã được khẳng định qua nhiều vở chèo truyền thống. Nhiều nhà nghiên cứu còn cho rằng hề là một di sản phi vật thể trong chèo truyền thống - “phi Hề bất thành Chèo”. Nghệ thuật tung hứng của các anh hề trong tích chèo đã không chỉ mang lại tiếng cười cho người xem mà nó còn chứa đựng, chuyển tải cả những tinh thần, tư tưởng khác của vở diễn, mà những tư tưởng đó nhiều khi còn có ý nghĩa lớn hơn một tiếng cười.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fontAlgn="base">
              <a:spcAft>
                <a:spcPts val="0"/>
              </a:spcAft>
            </a:pPr>
            <a:r>
              <a:rPr lang="en-US" sz="280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(Nguồn: Bộ Văn hóa, Thể thao và Du lịch - https://tuoitre.vn)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894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595" y="90929"/>
            <a:ext cx="456727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 chọn đáp án đúng nhất:</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064527" y="532262"/>
            <a:ext cx="10522423" cy="5909310"/>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Thời gian ra đời và phát triển của chèo?</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A. Chèo xuất hiện từ đời nhà Lý (khoảng thế kỷ XI), phát triển rực rỡ ở đời nhà Trần (thế kỷ XIII)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B. Chèo xuất hiện từ đời nhà Trần (khoảng thế kỷ XIII), phát triển rực rỡ ở đời nhà Lê (thế kỷ XV)</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C. Chèo xuất hiện từ đời nhà Lê (khoảng thế kỷ XV), phát triển rực rỡ ở đời nhà Nguyễn (thế kỷ XVIII)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D. Chèo xuất hiện từ đời nhà Lý (khoảng thế kỷ XI), phát triển rực rỡ ở đời nhà Lê (thế kỷ XV)</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2357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459" y="750839"/>
            <a:ext cx="11354937" cy="5262979"/>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 dụng của những vai hề chèo?</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A. Các vai hề mang đến cho khán giả niềm lạc quan, yêu đời, tiếng cười sảng khoái; là vũ khí đấu tranh giai cấp giữa giai cấp nông dân cùng khổ với giai cấp thống trị, bóc lột.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B. Các vai hề đã thể hiện sự đấu tranh chống lại cái xấu, cái ác trong xã hội xưa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pc="-15">
                <a:latin typeface="Times New Roman" panose="02020603050405020304" pitchFamily="18" charset="0"/>
                <a:ea typeface="Times New Roman" panose="02020603050405020304" pitchFamily="18" charset="0"/>
                <a:cs typeface="Times New Roman" panose="02020603050405020304" pitchFamily="18" charset="0"/>
              </a:rPr>
              <a:t>C. Các vai hề đã gợi dậy ở khán giả thái độ tự trào, tự giễu cợt thói hư, tật xấu của chính bản thân mình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D. Các vai hề là ẩn dụ cho một lớp người hèn kém trong xã hội </a:t>
            </a:r>
            <a:r>
              <a:rPr lang="en-US" sz="2800" smtClean="0">
                <a:latin typeface="Times New Roman" panose="02020603050405020304" pitchFamily="18" charset="0"/>
                <a:ea typeface="Calibri" panose="020F0502020204030204" pitchFamily="34" charset="0"/>
                <a:cs typeface="Times New Roman" panose="02020603050405020304" pitchFamily="18" charset="0"/>
              </a:rPr>
              <a:t>xưa</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129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7481" y="1487606"/>
            <a:ext cx="10263116" cy="3323987"/>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3.</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Kể tên các loại hề chèo</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A. </a:t>
            </a:r>
            <a:r>
              <a:rPr lang="en-US" sz="2800" spc="-15">
                <a:latin typeface="Times New Roman" panose="02020603050405020304" pitchFamily="18" charset="0"/>
                <a:ea typeface="Times New Roman" panose="02020603050405020304" pitchFamily="18" charset="0"/>
                <a:cs typeface="Times New Roman" panose="02020603050405020304" pitchFamily="18" charset="0"/>
              </a:rPr>
              <a:t>Hề áo ngắn và hề áo dài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B. Hề áo the và hề áo thụng</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C. </a:t>
            </a:r>
            <a:r>
              <a:rPr lang="en-US" sz="2800" spc="-15">
                <a:latin typeface="Times New Roman" panose="02020603050405020304" pitchFamily="18" charset="0"/>
                <a:ea typeface="Times New Roman" panose="02020603050405020304" pitchFamily="18" charset="0"/>
                <a:cs typeface="Times New Roman" panose="02020603050405020304" pitchFamily="18" charset="0"/>
              </a:rPr>
              <a:t>Hề áo trùng và hề áo cộc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D. </a:t>
            </a:r>
            <a:r>
              <a:rPr lang="en-US" sz="2800" spc="-15">
                <a:latin typeface="Times New Roman" panose="02020603050405020304" pitchFamily="18" charset="0"/>
                <a:ea typeface="Times New Roman" panose="02020603050405020304" pitchFamily="18" charset="0"/>
                <a:cs typeface="Times New Roman" panose="02020603050405020304" pitchFamily="18" charset="0"/>
              </a:rPr>
              <a:t>Hề áo thâm và hề áo xanh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60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1290</TotalTime>
  <Words>4306</Words>
  <PresentationFormat>Widescreen</PresentationFormat>
  <Paragraphs>392</Paragraphs>
  <Slides>51</Slides>
  <Notes>41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51</vt:i4>
      </vt:variant>
    </vt:vector>
  </HeadingPairs>
  <TitlesOfParts>
    <vt:vector size="66" baseType="lpstr">
      <vt:lpstr>Arial</vt:lpstr>
      <vt:lpstr>Arial Unicode MS</vt:lpstr>
      <vt:lpstr>Calibri</vt:lpstr>
      <vt:lpstr>Calibri Light</vt:lpstr>
      <vt:lpstr>等线</vt:lpstr>
      <vt:lpstr>等线 Light</vt:lpstr>
      <vt:lpstr>Euphemia</vt:lpstr>
      <vt:lpstr>MS Mincho</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2022-10-16T08:29:16Z</dcterms:modified>
</cp:coreProperties>
</file>