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4"/>
  </p:notesMasterIdLst>
  <p:sldIdLst>
    <p:sldId id="313" r:id="rId3"/>
    <p:sldId id="301" r:id="rId4"/>
    <p:sldId id="320" r:id="rId5"/>
    <p:sldId id="315" r:id="rId6"/>
    <p:sldId id="317" r:id="rId7"/>
    <p:sldId id="318" r:id="rId8"/>
    <p:sldId id="328" r:id="rId9"/>
    <p:sldId id="319" r:id="rId10"/>
    <p:sldId id="324" r:id="rId11"/>
    <p:sldId id="325" r:id="rId12"/>
    <p:sldId id="326" r:id="rId13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1" d="100"/>
          <a:sy n="31" d="100"/>
        </p:scale>
        <p:origin x="138" y="3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0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1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1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60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7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2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9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928912" y="1676400"/>
            <a:ext cx="13944600" cy="11181521"/>
            <a:chOff x="10102699" y="2126503"/>
            <a:chExt cx="13944600" cy="11181521"/>
          </a:xfrm>
        </p:grpSpPr>
        <p:grpSp>
          <p:nvGrpSpPr>
            <p:cNvPr id="8" name="Group 7"/>
            <p:cNvGrpSpPr/>
            <p:nvPr/>
          </p:nvGrpSpPr>
          <p:grpSpPr>
            <a:xfrm>
              <a:off x="10102699" y="2126503"/>
              <a:ext cx="13944600" cy="11181521"/>
              <a:chOff x="1591211" y="3448230"/>
              <a:chExt cx="13944600" cy="11181521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591211" y="3448230"/>
                <a:ext cx="13944600" cy="11181521"/>
                <a:chOff x="1591211" y="3448230"/>
                <a:chExt cx="13944600" cy="1118152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591211" y="3696070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211812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1885514" cy="742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5: ELIP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 HYPEBOL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7: PARABOL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8: SỰ THỐNG NHẤT GIỮA 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BA Đ</a:t>
              </a:r>
              <a:r>
                <a:rPr lang="vi-VN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ƯỜNG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CONIC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067026" y="2303310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CHUYÊN ĐỀ 3: BA Đ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ƯỜNG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 CONIC VÀ ỨNG DỤNG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XÁC ĐỊNH ĐƯỜNG CONIC THEO TÂM SAI VÀ ĐƯỜNG CHUẨN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516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6383000" y="4716464"/>
            <a:ext cx="75922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4165921-2A8C-4B35-B2B3-51B445AD142A}"/>
                  </a:ext>
                </a:extLst>
              </p:cNvPr>
              <p:cNvSpPr/>
              <p:nvPr/>
            </p:nvSpPr>
            <p:spPr>
              <a:xfrm>
                <a:off x="1143000" y="5410200"/>
                <a:ext cx="14477999" cy="73152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𝑴𝑭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nữa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Symbol Tiger Expert" panose="05050102010706020507" pitchFamily="18" charset="2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4165921-2A8C-4B35-B2B3-51B445AD1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10200"/>
                <a:ext cx="14477999" cy="7315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55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733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XÁC ĐỊNH ĐƯỜNG CONIC THEO TÂM SAI VÀ ĐƯỜNG CHUẨN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90152" y="4209393"/>
            <a:ext cx="11087099" cy="9228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84428" y="4191000"/>
                <a:ext cx="11490864" cy="9228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H</a:t>
                </a:r>
                <a:r>
                  <a:rPr lang="vi-VN" b="1" dirty="0">
                    <a:solidFill>
                      <a:srgbClr val="FF0000"/>
                    </a:solidFill>
                  </a:rPr>
                  <a:t>ướng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dẫn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b="1"/>
                          <m:t> 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conic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chỉ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: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𝑴𝑭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conic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4428" y="4191000"/>
                <a:ext cx="11490864" cy="9228140"/>
              </a:xfrm>
              <a:prstGeom prst="rect">
                <a:avLst/>
              </a:prstGeom>
              <a:blipFill>
                <a:blip r:embed="rId3"/>
                <a:stretch>
                  <a:fillRect l="-2173" t="-21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5DF4F94-1B45-4C0B-A61E-AB8040CF8B59}"/>
              </a:ext>
            </a:extLst>
          </p:cNvPr>
          <p:cNvGrpSpPr/>
          <p:nvPr/>
        </p:nvGrpSpPr>
        <p:grpSpPr>
          <a:xfrm>
            <a:off x="2057400" y="5334000"/>
            <a:ext cx="3962400" cy="1340519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213B9176-0925-4482-8B03-AA1FB22C8E45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0CDBA7F-BA63-4963-8E6F-230478478826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D1BCD12-845F-48FA-A124-827956EAA834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BD2EBF-B0C4-4BB5-B319-3AEB7B8B8A4E}"/>
              </a:ext>
            </a:extLst>
          </p:cNvPr>
          <p:cNvSpPr txBox="1"/>
          <p:nvPr/>
        </p:nvSpPr>
        <p:spPr>
          <a:xfrm flipH="1">
            <a:off x="3160762" y="5621249"/>
            <a:ext cx="4450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/>
              <p:nvPr/>
            </p:nvSpPr>
            <p:spPr>
              <a:xfrm flipH="1">
                <a:off x="1290148" y="7068233"/>
                <a:ext cx="1071660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onic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: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∆: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086080-5784-4E0B-B736-8F54332D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90148" y="7068233"/>
                <a:ext cx="10716603" cy="3046988"/>
              </a:xfrm>
              <a:prstGeom prst="rect">
                <a:avLst/>
              </a:prstGeom>
              <a:blipFill>
                <a:blip r:embed="rId4"/>
                <a:stretch>
                  <a:fillRect l="-2617" t="-4600" r="-1934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40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87936" y="1905000"/>
            <a:ext cx="22808128" cy="11548770"/>
            <a:chOff x="1447799" y="1793812"/>
            <a:chExt cx="22808128" cy="115487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548770"/>
              <a:chOff x="1447799" y="1793812"/>
              <a:chExt cx="22808128" cy="1154877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545455"/>
                <a:chOff x="-3538955" y="3448230"/>
                <a:chExt cx="22680054" cy="1154545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545455"/>
                  <a:chOff x="-3538955" y="3448230"/>
                  <a:chExt cx="22680054" cy="1154545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46389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2791489" cy="1251937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242838" y="1899690"/>
                <a:ext cx="13535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C00000"/>
                    </a:solidFill>
                    <a:latin typeface="+mj-lt"/>
                  </a:rPr>
                  <a:t>CHUYÊN ĐỀ 3: BA Đ</a:t>
                </a:r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ƯỜNG</a:t>
                </a:r>
                <a:r>
                  <a:rPr lang="en-US" sz="4800" b="1" dirty="0">
                    <a:solidFill>
                      <a:srgbClr val="C00000"/>
                    </a:solidFill>
                    <a:latin typeface="+mj-lt"/>
                  </a:rPr>
                  <a:t> CONIC VÀ ỨNG DỤNG</a:t>
                </a:r>
                <a:endParaRPr lang="vi-VN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51"/>
                <a:ext cx="17577729" cy="1319458"/>
                <a:chOff x="7459670" y="7086600"/>
                <a:chExt cx="17579762" cy="131961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89991" y="7397013"/>
                  <a:ext cx="15849441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GIAO CỦA MẶT PHẲNG VỚI MẶT NÓN TRÒN XOAY.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1319610"/>
                  <a:chOff x="7459669" y="7543800"/>
                  <a:chExt cx="1381118" cy="1319610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032317"/>
                    <a:ext cx="1371600" cy="831093"/>
                    <a:chOff x="7469187" y="8032317"/>
                    <a:chExt cx="1371600" cy="831093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764933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032317"/>
                      <a:ext cx="332237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9" y="6778628"/>
                <a:ext cx="19966772" cy="2179076"/>
                <a:chOff x="7459670" y="6488856"/>
                <a:chExt cx="19969081" cy="217932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278735" y="6488856"/>
                  <a:ext cx="18150016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 ĐỊNH Đ</a:t>
                  </a: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ƯỜNG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CONIC THEO TÂM SAI VÀ Đ</a:t>
                  </a: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ƯỜNG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CHUẨN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670962"/>
                  <a:ext cx="1392615" cy="1997221"/>
                  <a:chOff x="7459669" y="5690267"/>
                  <a:chExt cx="1381118" cy="1997221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690267"/>
                    <a:ext cx="1371600" cy="864778"/>
                    <a:chOff x="7469187" y="5690267"/>
                    <a:chExt cx="1371600" cy="864778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37022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723953"/>
                      <a:ext cx="507513" cy="8310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802" y="11125200"/>
                <a:ext cx="1014915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4024258" y="6486123"/>
                <a:ext cx="184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1" y="9982203"/>
                <a:ext cx="1014914" cy="889486"/>
                <a:chOff x="7459669" y="7543800"/>
                <a:chExt cx="1301367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8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      TOÁN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354010" y="3138103"/>
            <a:ext cx="14998104" cy="2357438"/>
            <a:chOff x="71818" y="108752"/>
            <a:chExt cx="6401228" cy="974456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8" y="147937"/>
              <a:ext cx="6401228" cy="824840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97585" cy="8374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 THỐNG NHẤT GIỮA BA Đ</a:t>
              </a:r>
              <a:r>
                <a:rPr lang="vi-VN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ƯỜNG</a:t>
              </a: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CONIC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8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6557169"/>
            <a:ext cx="11353800" cy="694610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Khi bay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tốc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, </a:t>
            </a:r>
            <a:r>
              <a:rPr lang="en-US" b="1" dirty="0" err="1"/>
              <a:t>máy</a:t>
            </a:r>
            <a:r>
              <a:rPr lang="en-US" b="1" dirty="0"/>
              <a:t> bay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ra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làn</a:t>
            </a:r>
            <a:r>
              <a:rPr lang="en-US" b="1" dirty="0"/>
              <a:t> </a:t>
            </a:r>
            <a:r>
              <a:rPr lang="en-US" b="1" dirty="0" err="1"/>
              <a:t>sóng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nón</a:t>
            </a:r>
            <a:r>
              <a:rPr lang="en-US" b="1" dirty="0"/>
              <a:t> (</a:t>
            </a:r>
            <a:r>
              <a:rPr lang="en-US" b="1" dirty="0" err="1"/>
              <a:t>nón</a:t>
            </a:r>
            <a:r>
              <a:rPr lang="en-US" b="1" dirty="0"/>
              <a:t> Mach)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gây</a:t>
            </a:r>
            <a:r>
              <a:rPr lang="en-US" b="1" dirty="0"/>
              <a:t> </a:t>
            </a:r>
            <a:r>
              <a:rPr lang="en-US" b="1" dirty="0" err="1"/>
              <a:t>tiếng</a:t>
            </a:r>
            <a:r>
              <a:rPr lang="en-US" b="1" dirty="0"/>
              <a:t> </a:t>
            </a:r>
            <a:r>
              <a:rPr lang="en-US" b="1" dirty="0" err="1"/>
              <a:t>ồn</a:t>
            </a:r>
            <a:r>
              <a:rPr lang="en-US" b="1" dirty="0"/>
              <a:t> </a:t>
            </a:r>
            <a:r>
              <a:rPr lang="en-US" b="1" dirty="0" err="1"/>
              <a:t>mạnh</a:t>
            </a:r>
            <a:r>
              <a:rPr lang="en-US" b="1" dirty="0"/>
              <a:t>, </a:t>
            </a:r>
            <a:r>
              <a:rPr lang="en-US" b="1" dirty="0" err="1"/>
              <a:t>gọi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tiếng</a:t>
            </a:r>
            <a:r>
              <a:rPr lang="en-US" b="1" dirty="0"/>
              <a:t> </a:t>
            </a:r>
            <a:r>
              <a:rPr lang="en-US" b="1" dirty="0" err="1"/>
              <a:t>nổ</a:t>
            </a:r>
            <a:r>
              <a:rPr lang="en-US" b="1" dirty="0"/>
              <a:t> </a:t>
            </a:r>
            <a:r>
              <a:rPr lang="en-US" b="1" dirty="0" err="1"/>
              <a:t>siêu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. Khi </a:t>
            </a:r>
            <a:r>
              <a:rPr lang="en-US" b="1" dirty="0" err="1"/>
              <a:t>máy</a:t>
            </a:r>
            <a:r>
              <a:rPr lang="en-US" b="1" dirty="0"/>
              <a:t> bay </a:t>
            </a:r>
            <a:r>
              <a:rPr lang="en-US" b="1" dirty="0" err="1"/>
              <a:t>bay</a:t>
            </a:r>
            <a:r>
              <a:rPr lang="en-US" b="1" dirty="0"/>
              <a:t> qua,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đất</a:t>
            </a:r>
            <a:r>
              <a:rPr lang="en-US" b="1" dirty="0"/>
              <a:t> </a:t>
            </a:r>
            <a:r>
              <a:rPr lang="en-US" b="1" dirty="0" err="1"/>
              <a:t>chịu</a:t>
            </a:r>
            <a:r>
              <a:rPr lang="en-US" b="1" dirty="0"/>
              <a:t> </a:t>
            </a:r>
            <a:r>
              <a:rPr lang="en-US" b="1" dirty="0" err="1"/>
              <a:t>tiếng</a:t>
            </a:r>
            <a:r>
              <a:rPr lang="en-US" b="1" dirty="0"/>
              <a:t> </a:t>
            </a:r>
            <a:r>
              <a:rPr lang="en-US" b="1" dirty="0" err="1"/>
              <a:t>ồn</a:t>
            </a:r>
            <a:r>
              <a:rPr lang="en-US" b="1" dirty="0"/>
              <a:t> </a:t>
            </a:r>
            <a:r>
              <a:rPr lang="en-US" b="1" dirty="0" err="1"/>
              <a:t>mạnh</a:t>
            </a:r>
            <a:r>
              <a:rPr lang="en-US" b="1" dirty="0"/>
              <a:t> </a:t>
            </a:r>
            <a:r>
              <a:rPr lang="en-US" b="1" dirty="0" err="1"/>
              <a:t>cùng</a:t>
            </a:r>
            <a:r>
              <a:rPr lang="en-US" b="1" dirty="0"/>
              <a:t> </a:t>
            </a:r>
            <a:r>
              <a:rPr lang="en-US" b="1" dirty="0" err="1"/>
              <a:t>lúc</a:t>
            </a:r>
            <a:r>
              <a:rPr lang="en-US" b="1" dirty="0"/>
              <a:t>,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cùng</a:t>
            </a:r>
            <a:r>
              <a:rPr lang="en-US" b="1" dirty="0"/>
              <a:t> </a:t>
            </a:r>
            <a:r>
              <a:rPr lang="en-US" b="1" dirty="0" err="1"/>
              <a:t>nằm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nhánh</a:t>
            </a:r>
            <a:r>
              <a:rPr lang="en-US" b="1" dirty="0"/>
              <a:t> </a:t>
            </a:r>
            <a:r>
              <a:rPr lang="en-US" b="1" dirty="0" err="1"/>
              <a:t>hypebol</a:t>
            </a:r>
            <a:r>
              <a:rPr lang="en-US" b="1" dirty="0"/>
              <a:t>. </a:t>
            </a:r>
            <a:r>
              <a:rPr lang="en-US" b="1" dirty="0" err="1"/>
              <a:t>Đề</a:t>
            </a:r>
            <a:r>
              <a:rPr lang="en-US" b="1" dirty="0"/>
              <a:t>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r>
              <a:rPr lang="en-US" b="1" dirty="0" err="1"/>
              <a:t>thích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này</a:t>
            </a:r>
            <a:r>
              <a:rPr lang="en-US" b="1" dirty="0"/>
              <a:t> ta </a:t>
            </a:r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giao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phẳng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nón</a:t>
            </a:r>
            <a:r>
              <a:rPr lang="en-US" b="1" dirty="0"/>
              <a:t>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621492" y="6473032"/>
            <a:ext cx="11762508" cy="694610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846E5E-9969-43F7-AFC5-9E55DF84A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91254"/>
              </p:ext>
            </p:extLst>
          </p:nvPr>
        </p:nvGraphicFramePr>
        <p:xfrm>
          <a:off x="980209" y="1618520"/>
          <a:ext cx="21564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3237687154"/>
                    </a:ext>
                  </a:extLst>
                </a:gridCol>
                <a:gridCol w="13792200">
                  <a:extLst>
                    <a:ext uri="{9D8B030D-6E8A-4147-A177-3AD203B41FA5}">
                      <a16:colId xmlns:a16="http://schemas.microsoft.com/office/drawing/2014/main" val="3493089872"/>
                    </a:ext>
                  </a:extLst>
                </a:gridCol>
              </a:tblGrid>
              <a:tr h="3708708">
                <a:tc>
                  <a:txBody>
                    <a:bodyPr/>
                    <a:lstStyle/>
                    <a:p>
                      <a:r>
                        <a:rPr lang="en-US" sz="4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4800" b="1" dirty="0">
                          <a:solidFill>
                            <a:srgbClr val="38562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Thuật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ngữ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en-US" sz="4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conic </a:t>
                      </a:r>
                    </a:p>
                    <a:p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chuẩn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tâm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sai</a:t>
                      </a:r>
                      <a:r>
                        <a:rPr lang="en-US" sz="4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endParaRPr lang="en-US" sz="4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kỹ</a:t>
                      </a:r>
                      <a:r>
                        <a:rPr lang="en-US" sz="48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endParaRPr lang="en-US" sz="4800" b="1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conic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giao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phẳng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nón</a:t>
                      </a:r>
                      <a:endParaRPr lang="en-US" sz="48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Giải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quyết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vấn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đề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thực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tiễn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gắn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conic</a:t>
                      </a:r>
                      <a:r>
                        <a:rPr lang="en-US" sz="4800" b="1" kern="1200" dirty="0">
                          <a:solidFill>
                            <a:schemeClr val="l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9923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C71B88-E7B2-4A06-B1A9-A5CD29C9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303" y="6308671"/>
            <a:ext cx="8888506" cy="4217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1B826-6ADC-4723-9350-85C148C5B501}"/>
              </a:ext>
            </a:extLst>
          </p:cNvPr>
          <p:cNvSpPr txBox="1"/>
          <p:nvPr/>
        </p:nvSpPr>
        <p:spPr>
          <a:xfrm>
            <a:off x="12877393" y="10242049"/>
            <a:ext cx="1084199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siêu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6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39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GIAO CỦA MẶT PHẲNG VỚI MẶT NÓN TRÒN XOAY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505200"/>
            <a:ext cx="14706600" cy="10210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89535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2000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Menaechmus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380 – 320, TCN)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xoay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cone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Lạp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Apollonius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(262 – 190, TCN) qua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(H.3.22)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Menaechmus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Apollonius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(H.3.23).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925800" y="3505200"/>
            <a:ext cx="8049491" cy="9913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F0E53-C0DF-4599-8C36-3842C963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3886200"/>
            <a:ext cx="7315200" cy="727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GIAO CỦA MẶT PHẲNG VỚI MẶT NÓN TRÒN XOAY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41732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925800" y="4716464"/>
            <a:ext cx="8049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err="1">
                <a:solidFill>
                  <a:srgbClr val="FF0000"/>
                </a:solidFill>
              </a:rPr>
              <a:t>Nhận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xét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</a:p>
          <a:p>
            <a:pPr lvl="0"/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E54BA-A512-4DEC-A867-E1F0EFCB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31" y="4716464"/>
            <a:ext cx="14706600" cy="7119936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DBEE530-F232-4A8E-99E7-76C3890A8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74420"/>
              </p:ext>
            </p:extLst>
          </p:nvPr>
        </p:nvGraphicFramePr>
        <p:xfrm>
          <a:off x="16230600" y="6217920"/>
          <a:ext cx="7527364" cy="543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7364">
                  <a:extLst>
                    <a:ext uri="{9D8B030D-6E8A-4147-A177-3AD203B41FA5}">
                      <a16:colId xmlns:a16="http://schemas.microsoft.com/office/drawing/2014/main" val="1033506686"/>
                    </a:ext>
                  </a:extLst>
                </a:gridCol>
              </a:tblGrid>
              <a:tr h="33832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Giao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nón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tròn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xoay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(H.3.23)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phẳng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qua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đỉnh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tròn</a:t>
                      </a:r>
                      <a:r>
                        <a:rPr lang="en-US" sz="48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conic</a:t>
                      </a:r>
                      <a:r>
                        <a:rPr lang="en-US" sz="48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4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4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5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53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4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GIAO CỦA MẶT PHẲNG VỚI MẶT NÓN TRÒN XOAY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810000"/>
            <a:ext cx="12649200" cy="96932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qua,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siêu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hủy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qua. Do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0" y="3810000"/>
            <a:ext cx="10106891" cy="9609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9F82-1F79-4837-B7E3-BE9D997D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945" y="5410199"/>
            <a:ext cx="9067800" cy="642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4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GIAO CỦA MẶT PHẲNG VỚI MẶT NÓN TRÒN XOAY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23900" y="3657600"/>
            <a:ext cx="12649200" cy="100584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solidFill>
                  <a:srgbClr val="C45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b="1" dirty="0">
                <a:solidFill>
                  <a:srgbClr val="C45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11, ta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(H.3.24).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tường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(H.3.25).</a:t>
            </a:r>
          </a:p>
          <a:p>
            <a:pPr marL="0" marR="0" lvl="0" indent="-457200" algn="just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0" y="3657600"/>
            <a:ext cx="10106891" cy="9761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2177278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2585C-5EC1-4E44-8A0B-D965239CE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445" y="4114800"/>
            <a:ext cx="8686800" cy="830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8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1. GIAO CỦA MẶT PHẲNG VỚI MẶT NÓN TRÒN XOAY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47066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solidFill>
                  <a:srgbClr val="0070C0"/>
                </a:solidFill>
              </a:rPr>
              <a:t>Trải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nghiệm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 pin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vùng</a:t>
            </a:r>
            <a:r>
              <a:rPr lang="en-US" b="1" dirty="0"/>
              <a:t> </a:t>
            </a:r>
            <a:r>
              <a:rPr lang="en-US" b="1" dirty="0" err="1"/>
              <a:t>sáng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tròn</a:t>
            </a:r>
            <a:r>
              <a:rPr lang="en-US" b="1" dirty="0"/>
              <a:t>, hay </a:t>
            </a:r>
            <a:r>
              <a:rPr lang="en-US" b="1" dirty="0" err="1"/>
              <a:t>hình</a:t>
            </a:r>
            <a:r>
              <a:rPr lang="en-US" b="1" dirty="0"/>
              <a:t> conic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mặt</a:t>
            </a:r>
            <a:r>
              <a:rPr lang="en-US" b="1" dirty="0"/>
              <a:t> </a:t>
            </a:r>
            <a:r>
              <a:rPr lang="en-US" b="1" dirty="0" err="1"/>
              <a:t>phẳng</a:t>
            </a:r>
            <a:r>
              <a:rPr lang="en-US" b="1" dirty="0"/>
              <a:t>.</a:t>
            </a:r>
          </a:p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925800" y="4716464"/>
            <a:ext cx="8049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 err="1">
                <a:solidFill>
                  <a:srgbClr val="0070C0"/>
                </a:solidFill>
              </a:rPr>
              <a:t>Kết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quả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Thu đ</a:t>
            </a:r>
            <a:r>
              <a:rPr lang="vi-VN" b="1" dirty="0">
                <a:solidFill>
                  <a:prstClr val="black"/>
                </a:solidFill>
              </a:rPr>
              <a:t>ược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là</a:t>
            </a:r>
            <a:r>
              <a:rPr lang="en-US" b="1" dirty="0">
                <a:solidFill>
                  <a:prstClr val="black"/>
                </a:solidFill>
              </a:rPr>
              <a:t> đ</a:t>
            </a:r>
            <a:r>
              <a:rPr lang="vi-VN" b="1" dirty="0">
                <a:solidFill>
                  <a:prstClr val="black"/>
                </a:solidFill>
              </a:rPr>
              <a:t>ường</a:t>
            </a:r>
            <a:r>
              <a:rPr lang="en-US" b="1" dirty="0">
                <a:solidFill>
                  <a:prstClr val="black"/>
                </a:solidFill>
              </a:rPr>
              <a:t> conic</a:t>
            </a:r>
          </a:p>
          <a:p>
            <a:pPr lvl="0"/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7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XÁC ĐỊNH ĐƯỜNG CONIC THEO TÂM SAI VÀ ĐƯỜNG CHUẨN.</a:t>
            </a:r>
          </a:p>
          <a:p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47066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Ta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,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elip</a:t>
            </a:r>
            <a:r>
              <a:rPr lang="en-US" b="1" dirty="0"/>
              <a:t>, </a:t>
            </a:r>
            <a:r>
              <a:rPr lang="en-US" b="1" dirty="0" err="1"/>
              <a:t>hypebol</a:t>
            </a:r>
            <a:r>
              <a:rPr lang="en-US" b="1" dirty="0"/>
              <a:t> hay </a:t>
            </a:r>
            <a:r>
              <a:rPr lang="en-US" b="1" dirty="0" err="1"/>
              <a:t>parabol</a:t>
            </a:r>
            <a:r>
              <a:rPr lang="en-US" b="1" dirty="0"/>
              <a:t> </a:t>
            </a:r>
            <a:r>
              <a:rPr lang="en-US" b="1" dirty="0" err="1"/>
              <a:t>thì</a:t>
            </a:r>
            <a:r>
              <a:rPr lang="en-US" b="1" dirty="0"/>
              <a:t> </a:t>
            </a:r>
            <a:r>
              <a:rPr lang="en-US" b="1" dirty="0" err="1"/>
              <a:t>tỉ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khoảng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nó</a:t>
            </a:r>
            <a:r>
              <a:rPr lang="en-US" b="1" dirty="0"/>
              <a:t> </a:t>
            </a:r>
            <a:r>
              <a:rPr lang="en-US" b="1" dirty="0" err="1"/>
              <a:t>tới</a:t>
            </a:r>
            <a:r>
              <a:rPr lang="en-US" b="1" dirty="0"/>
              <a:t> </a:t>
            </a:r>
            <a:r>
              <a:rPr lang="en-US" b="1" dirty="0" err="1"/>
              <a:t>tiêu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chuẩn</a:t>
            </a:r>
            <a:r>
              <a:rPr lang="en-US" b="1" dirty="0"/>
              <a:t> </a:t>
            </a:r>
            <a:r>
              <a:rPr lang="en-US" b="1" dirty="0" err="1"/>
              <a:t>tương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luôn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tâm</a:t>
            </a:r>
            <a:r>
              <a:rPr lang="en-US" b="1" dirty="0"/>
              <a:t> </a:t>
            </a:r>
            <a:r>
              <a:rPr lang="en-US" b="1" dirty="0" err="1"/>
              <a:t>sai</a:t>
            </a:r>
            <a:r>
              <a:rPr lang="en-US" b="1" dirty="0"/>
              <a:t> (H.3.26).</a:t>
            </a:r>
          </a:p>
          <a:p>
            <a:pPr marL="4114800" marR="0" lvl="4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925800" y="4716464"/>
            <a:ext cx="8049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B1D73-DA1C-4243-953D-058C28FE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545" y="4987134"/>
            <a:ext cx="7620000" cy="81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3158</TotalTime>
  <Words>1000</Words>
  <Application>Microsoft Office PowerPoint</Application>
  <PresentationFormat>Custom</PresentationFormat>
  <Paragraphs>71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 Tiger Expert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LENOVO</cp:lastModifiedBy>
  <cp:revision>340</cp:revision>
  <dcterms:created xsi:type="dcterms:W3CDTF">2013-08-31T11:42:51Z</dcterms:created>
  <dcterms:modified xsi:type="dcterms:W3CDTF">2022-04-02T15:08:30Z</dcterms:modified>
  <cp:category>9Slide.vn</cp:category>
</cp:coreProperties>
</file>