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19" r:id="rId2"/>
    <p:sldId id="323" r:id="rId3"/>
    <p:sldId id="258" r:id="rId4"/>
    <p:sldId id="256" r:id="rId5"/>
    <p:sldId id="267" r:id="rId6"/>
    <p:sldId id="271" r:id="rId7"/>
    <p:sldId id="327" r:id="rId8"/>
    <p:sldId id="324" r:id="rId9"/>
    <p:sldId id="286" r:id="rId10"/>
    <p:sldId id="288" r:id="rId11"/>
    <p:sldId id="285" r:id="rId12"/>
    <p:sldId id="289" r:id="rId13"/>
    <p:sldId id="317" r:id="rId14"/>
    <p:sldId id="287" r:id="rId15"/>
    <p:sldId id="292" r:id="rId16"/>
    <p:sldId id="290" r:id="rId17"/>
    <p:sldId id="291" r:id="rId18"/>
    <p:sldId id="293" r:id="rId19"/>
    <p:sldId id="294" r:id="rId20"/>
    <p:sldId id="329" r:id="rId21"/>
    <p:sldId id="318" r:id="rId22"/>
    <p:sldId id="306" r:id="rId23"/>
    <p:sldId id="307" r:id="rId24"/>
    <p:sldId id="325" r:id="rId25"/>
    <p:sldId id="308" r:id="rId26"/>
    <p:sldId id="322" r:id="rId27"/>
    <p:sldId id="309" r:id="rId28"/>
    <p:sldId id="331" r:id="rId29"/>
    <p:sldId id="314" r:id="rId30"/>
    <p:sldId id="315" r:id="rId31"/>
    <p:sldId id="326" r:id="rId32"/>
    <p:sldId id="330" r:id="rId33"/>
    <p:sldId id="301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FFF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366" y="240"/>
      </p:cViewPr>
      <p:guideLst>
        <p:guide orient="horz" pos="24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0548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0421-1F17-48B9-A742-59371A34F01B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C13D-D929-4261-B8F5-C559A2912C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69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75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71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75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61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28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361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778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475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188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75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794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799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585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227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81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68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667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075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045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132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4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7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07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627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5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12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9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6C13D-D929-4261-B8F5-C559A2912C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9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05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9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7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2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80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3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55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979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B6D4C43E-DD09-483E-B4F8-0CD08AE46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676" y="38100"/>
            <a:ext cx="608620" cy="6118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4CBCD7-CDCA-4F7B-A8E8-9AC9F26BC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043" y="4011282"/>
            <a:ext cx="629986" cy="937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C29C2F-77D8-4AAE-B029-91E7CAE0A7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440"/>
            <a:ext cx="809351" cy="34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0598B0-5E40-4DA3-9401-A9C04D1217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4EBAB0-B729-4215-B817-FC067D842D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7B5E2B-5F9F-4F50-8DCD-D76A227987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11972" y="3556000"/>
            <a:ext cx="677632" cy="1402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FBD492-E027-448C-B14D-3F92A7861F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20073" y="3541143"/>
            <a:ext cx="873510" cy="1461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F2D29CF-81A6-4D49-8830-087779FEC4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33889" y="4587035"/>
            <a:ext cx="423519" cy="2964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94A80F-97E3-4D6C-9CE9-5F12489266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9043" y="2932113"/>
            <a:ext cx="794099" cy="6670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AC476DB-14CB-4419-8E7B-144FF049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427" r="27990"/>
          <a:stretch/>
        </p:blipFill>
        <p:spPr>
          <a:xfrm rot="5400000">
            <a:off x="7765137" y="-654960"/>
            <a:ext cx="824013" cy="19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0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6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8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597-43B6-4500-898D-97D337DD2B8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20" Type="http://schemas.openxmlformats.org/officeDocument/2006/relationships/image" Target="../media/image10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171420" y="0"/>
            <a:ext cx="1318437" cy="822508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851" y="3948778"/>
            <a:ext cx="580294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6326069" y="1580462"/>
            <a:ext cx="2474491" cy="1569660"/>
          </a:xfrm>
          <a:custGeom>
            <a:avLst/>
            <a:gdLst>
              <a:gd name="connsiteX0" fmla="*/ 0 w 2474491"/>
              <a:gd name="connsiteY0" fmla="*/ 0 h 1569660"/>
              <a:gd name="connsiteX1" fmla="*/ 643368 w 2474491"/>
              <a:gd name="connsiteY1" fmla="*/ 0 h 1569660"/>
              <a:gd name="connsiteX2" fmla="*/ 1187756 w 2474491"/>
              <a:gd name="connsiteY2" fmla="*/ 0 h 1569660"/>
              <a:gd name="connsiteX3" fmla="*/ 1781634 w 2474491"/>
              <a:gd name="connsiteY3" fmla="*/ 0 h 1569660"/>
              <a:gd name="connsiteX4" fmla="*/ 2474491 w 2474491"/>
              <a:gd name="connsiteY4" fmla="*/ 0 h 1569660"/>
              <a:gd name="connsiteX5" fmla="*/ 2474491 w 2474491"/>
              <a:gd name="connsiteY5" fmla="*/ 476130 h 1569660"/>
              <a:gd name="connsiteX6" fmla="*/ 2474491 w 2474491"/>
              <a:gd name="connsiteY6" fmla="*/ 983654 h 1569660"/>
              <a:gd name="connsiteX7" fmla="*/ 2474491 w 2474491"/>
              <a:gd name="connsiteY7" fmla="*/ 1569660 h 1569660"/>
              <a:gd name="connsiteX8" fmla="*/ 1855868 w 2474491"/>
              <a:gd name="connsiteY8" fmla="*/ 1569660 h 1569660"/>
              <a:gd name="connsiteX9" fmla="*/ 1212501 w 2474491"/>
              <a:gd name="connsiteY9" fmla="*/ 1569660 h 1569660"/>
              <a:gd name="connsiteX10" fmla="*/ 668113 w 2474491"/>
              <a:gd name="connsiteY10" fmla="*/ 1569660 h 1569660"/>
              <a:gd name="connsiteX11" fmla="*/ 0 w 2474491"/>
              <a:gd name="connsiteY11" fmla="*/ 1569660 h 1569660"/>
              <a:gd name="connsiteX12" fmla="*/ 0 w 2474491"/>
              <a:gd name="connsiteY12" fmla="*/ 1030743 h 1569660"/>
              <a:gd name="connsiteX13" fmla="*/ 0 w 2474491"/>
              <a:gd name="connsiteY13" fmla="*/ 538917 h 1569660"/>
              <a:gd name="connsiteX14" fmla="*/ 0 w 2474491"/>
              <a:gd name="connsiteY1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4491" h="1569660" fill="none" extrusionOk="0">
                <a:moveTo>
                  <a:pt x="0" y="0"/>
                </a:moveTo>
                <a:cubicBezTo>
                  <a:pt x="207982" y="8685"/>
                  <a:pt x="405685" y="-25213"/>
                  <a:pt x="643368" y="0"/>
                </a:cubicBezTo>
                <a:cubicBezTo>
                  <a:pt x="881051" y="25213"/>
                  <a:pt x="1059818" y="21686"/>
                  <a:pt x="1187756" y="0"/>
                </a:cubicBezTo>
                <a:cubicBezTo>
                  <a:pt x="1315694" y="-21686"/>
                  <a:pt x="1601268" y="-19416"/>
                  <a:pt x="1781634" y="0"/>
                </a:cubicBezTo>
                <a:cubicBezTo>
                  <a:pt x="1962000" y="19416"/>
                  <a:pt x="2229975" y="23433"/>
                  <a:pt x="2474491" y="0"/>
                </a:cubicBezTo>
                <a:cubicBezTo>
                  <a:pt x="2467099" y="144714"/>
                  <a:pt x="2491815" y="370176"/>
                  <a:pt x="2474491" y="476130"/>
                </a:cubicBezTo>
                <a:cubicBezTo>
                  <a:pt x="2457168" y="582084"/>
                  <a:pt x="2450022" y="775413"/>
                  <a:pt x="2474491" y="983654"/>
                </a:cubicBezTo>
                <a:cubicBezTo>
                  <a:pt x="2498960" y="1191895"/>
                  <a:pt x="2450575" y="1329149"/>
                  <a:pt x="2474491" y="1569660"/>
                </a:cubicBezTo>
                <a:cubicBezTo>
                  <a:pt x="2329471" y="1546288"/>
                  <a:pt x="2127340" y="1588891"/>
                  <a:pt x="1855868" y="1569660"/>
                </a:cubicBezTo>
                <a:cubicBezTo>
                  <a:pt x="1584396" y="1550429"/>
                  <a:pt x="1429838" y="1601378"/>
                  <a:pt x="1212501" y="1569660"/>
                </a:cubicBezTo>
                <a:cubicBezTo>
                  <a:pt x="995164" y="1537942"/>
                  <a:pt x="839731" y="1554657"/>
                  <a:pt x="668113" y="1569660"/>
                </a:cubicBezTo>
                <a:cubicBezTo>
                  <a:pt x="496495" y="1584663"/>
                  <a:pt x="161126" y="1539852"/>
                  <a:pt x="0" y="1569660"/>
                </a:cubicBezTo>
                <a:cubicBezTo>
                  <a:pt x="-26129" y="1325765"/>
                  <a:pt x="-21163" y="1288369"/>
                  <a:pt x="0" y="1030743"/>
                </a:cubicBezTo>
                <a:cubicBezTo>
                  <a:pt x="21163" y="773117"/>
                  <a:pt x="11644" y="654801"/>
                  <a:pt x="0" y="538917"/>
                </a:cubicBezTo>
                <a:cubicBezTo>
                  <a:pt x="-11644" y="423033"/>
                  <a:pt x="-25398" y="212368"/>
                  <a:pt x="0" y="0"/>
                </a:cubicBezTo>
                <a:close/>
              </a:path>
              <a:path w="2474491" h="1569660" stroke="0" extrusionOk="0">
                <a:moveTo>
                  <a:pt x="0" y="0"/>
                </a:moveTo>
                <a:cubicBezTo>
                  <a:pt x="139806" y="-7127"/>
                  <a:pt x="497655" y="5840"/>
                  <a:pt x="668113" y="0"/>
                </a:cubicBezTo>
                <a:cubicBezTo>
                  <a:pt x="838571" y="-5840"/>
                  <a:pt x="1025642" y="1317"/>
                  <a:pt x="1261990" y="0"/>
                </a:cubicBezTo>
                <a:cubicBezTo>
                  <a:pt x="1498338" y="-1317"/>
                  <a:pt x="1604755" y="3820"/>
                  <a:pt x="1806378" y="0"/>
                </a:cubicBezTo>
                <a:cubicBezTo>
                  <a:pt x="2008001" y="-3820"/>
                  <a:pt x="2302470" y="-12119"/>
                  <a:pt x="2474491" y="0"/>
                </a:cubicBezTo>
                <a:cubicBezTo>
                  <a:pt x="2496426" y="204836"/>
                  <a:pt x="2452490" y="353981"/>
                  <a:pt x="2474491" y="523220"/>
                </a:cubicBezTo>
                <a:cubicBezTo>
                  <a:pt x="2496492" y="692459"/>
                  <a:pt x="2483996" y="861298"/>
                  <a:pt x="2474491" y="1030743"/>
                </a:cubicBezTo>
                <a:cubicBezTo>
                  <a:pt x="2464986" y="1200188"/>
                  <a:pt x="2471527" y="1398784"/>
                  <a:pt x="2474491" y="1569660"/>
                </a:cubicBezTo>
                <a:cubicBezTo>
                  <a:pt x="2229162" y="1565061"/>
                  <a:pt x="2106832" y="1560922"/>
                  <a:pt x="1855868" y="1569660"/>
                </a:cubicBezTo>
                <a:cubicBezTo>
                  <a:pt x="1604904" y="1578398"/>
                  <a:pt x="1545582" y="1544776"/>
                  <a:pt x="1311480" y="1569660"/>
                </a:cubicBezTo>
                <a:cubicBezTo>
                  <a:pt x="1077378" y="1594544"/>
                  <a:pt x="844940" y="1570797"/>
                  <a:pt x="692857" y="1569660"/>
                </a:cubicBezTo>
                <a:cubicBezTo>
                  <a:pt x="540774" y="1568523"/>
                  <a:pt x="286049" y="1537709"/>
                  <a:pt x="0" y="1569660"/>
                </a:cubicBezTo>
                <a:cubicBezTo>
                  <a:pt x="-406" y="1437521"/>
                  <a:pt x="-16320" y="1210701"/>
                  <a:pt x="0" y="1015047"/>
                </a:cubicBezTo>
                <a:cubicBezTo>
                  <a:pt x="16320" y="819393"/>
                  <a:pt x="-23228" y="712439"/>
                  <a:pt x="0" y="523220"/>
                </a:cubicBezTo>
                <a:cubicBezTo>
                  <a:pt x="23228" y="334001"/>
                  <a:pt x="-6194" y="18176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Chlorine hay Bromine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????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yt1s.com - Chlorine reaction KBr">
            <a:hlinkClick r:id="" action="ppaction://media"/>
            <a:extLst>
              <a:ext uri="{FF2B5EF4-FFF2-40B4-BE49-F238E27FC236}">
                <a16:creationId xmlns:a16="http://schemas.microsoft.com/office/drawing/2014/main" id="{F698ABB0-4BB6-FAF7-F6C1-91361715CD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5760" y="311100"/>
            <a:ext cx="5572462" cy="452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81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0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241" y="3948778"/>
            <a:ext cx="580294" cy="11947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001A0B-E9D8-542F-31AB-119092BDB8F8}"/>
              </a:ext>
            </a:extLst>
          </p:cNvPr>
          <p:cNvSpPr txBox="1"/>
          <p:nvPr/>
        </p:nvSpPr>
        <p:spPr>
          <a:xfrm>
            <a:off x="2345177" y="1441822"/>
            <a:ext cx="6691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158A3-0559-6026-FCFD-997ED06B36FD}"/>
              </a:ext>
            </a:extLst>
          </p:cNvPr>
          <p:cNvSpPr txBox="1"/>
          <p:nvPr/>
        </p:nvSpPr>
        <p:spPr>
          <a:xfrm>
            <a:off x="2396362" y="858746"/>
            <a:ext cx="6213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A.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0A671-6421-C732-4D17-00724CF1CFA4}"/>
              </a:ext>
            </a:extLst>
          </p:cNvPr>
          <p:cNvSpPr txBox="1"/>
          <p:nvPr/>
        </p:nvSpPr>
        <p:spPr>
          <a:xfrm>
            <a:off x="2345177" y="2688261"/>
            <a:ext cx="6570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Do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72BA0-18D5-4C0A-797B-6291DA400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99" y="875816"/>
            <a:ext cx="1917957" cy="4086556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CF8E7716-E650-A526-555A-EABF4236457E}"/>
              </a:ext>
            </a:extLst>
          </p:cNvPr>
          <p:cNvSpPr/>
          <p:nvPr/>
        </p:nvSpPr>
        <p:spPr>
          <a:xfrm>
            <a:off x="3496237" y="179553"/>
            <a:ext cx="3603812" cy="461665"/>
          </a:xfrm>
          <a:custGeom>
            <a:avLst/>
            <a:gdLst>
              <a:gd name="connsiteX0" fmla="*/ 0 w 3603812"/>
              <a:gd name="connsiteY0" fmla="*/ 0 h 461665"/>
              <a:gd name="connsiteX1" fmla="*/ 636673 w 3603812"/>
              <a:gd name="connsiteY1" fmla="*/ 0 h 461665"/>
              <a:gd name="connsiteX2" fmla="*/ 1129194 w 3603812"/>
              <a:gd name="connsiteY2" fmla="*/ 0 h 461665"/>
              <a:gd name="connsiteX3" fmla="*/ 1693792 w 3603812"/>
              <a:gd name="connsiteY3" fmla="*/ 0 h 461665"/>
              <a:gd name="connsiteX4" fmla="*/ 2330465 w 3603812"/>
              <a:gd name="connsiteY4" fmla="*/ 0 h 461665"/>
              <a:gd name="connsiteX5" fmla="*/ 2822986 w 3603812"/>
              <a:gd name="connsiteY5" fmla="*/ 0 h 461665"/>
              <a:gd name="connsiteX6" fmla="*/ 3603812 w 3603812"/>
              <a:gd name="connsiteY6" fmla="*/ 0 h 461665"/>
              <a:gd name="connsiteX7" fmla="*/ 3603812 w 3603812"/>
              <a:gd name="connsiteY7" fmla="*/ 461665 h 461665"/>
              <a:gd name="connsiteX8" fmla="*/ 3003177 w 3603812"/>
              <a:gd name="connsiteY8" fmla="*/ 461665 h 461665"/>
              <a:gd name="connsiteX9" fmla="*/ 2366503 w 3603812"/>
              <a:gd name="connsiteY9" fmla="*/ 461665 h 461665"/>
              <a:gd name="connsiteX10" fmla="*/ 1873982 w 3603812"/>
              <a:gd name="connsiteY10" fmla="*/ 461665 h 461665"/>
              <a:gd name="connsiteX11" fmla="*/ 1309385 w 3603812"/>
              <a:gd name="connsiteY11" fmla="*/ 461665 h 461665"/>
              <a:gd name="connsiteX12" fmla="*/ 672712 w 3603812"/>
              <a:gd name="connsiteY12" fmla="*/ 461665 h 461665"/>
              <a:gd name="connsiteX13" fmla="*/ 0 w 3603812"/>
              <a:gd name="connsiteY13" fmla="*/ 461665 h 461665"/>
              <a:gd name="connsiteX14" fmla="*/ 0 w 3603812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3812" h="461665" fill="none" extrusionOk="0">
                <a:moveTo>
                  <a:pt x="0" y="0"/>
                </a:moveTo>
                <a:cubicBezTo>
                  <a:pt x="129347" y="22191"/>
                  <a:pt x="397402" y="-6718"/>
                  <a:pt x="636673" y="0"/>
                </a:cubicBezTo>
                <a:cubicBezTo>
                  <a:pt x="875944" y="6718"/>
                  <a:pt x="909367" y="21804"/>
                  <a:pt x="1129194" y="0"/>
                </a:cubicBezTo>
                <a:cubicBezTo>
                  <a:pt x="1349021" y="-21804"/>
                  <a:pt x="1505590" y="14403"/>
                  <a:pt x="1693792" y="0"/>
                </a:cubicBezTo>
                <a:cubicBezTo>
                  <a:pt x="1881994" y="-14403"/>
                  <a:pt x="2019095" y="12275"/>
                  <a:pt x="2330465" y="0"/>
                </a:cubicBezTo>
                <a:cubicBezTo>
                  <a:pt x="2641835" y="-12275"/>
                  <a:pt x="2590764" y="22067"/>
                  <a:pt x="2822986" y="0"/>
                </a:cubicBezTo>
                <a:cubicBezTo>
                  <a:pt x="3055208" y="-22067"/>
                  <a:pt x="3285017" y="20931"/>
                  <a:pt x="3603812" y="0"/>
                </a:cubicBezTo>
                <a:cubicBezTo>
                  <a:pt x="3604243" y="102180"/>
                  <a:pt x="3613337" y="340442"/>
                  <a:pt x="3603812" y="461665"/>
                </a:cubicBezTo>
                <a:cubicBezTo>
                  <a:pt x="3308413" y="489990"/>
                  <a:pt x="3164234" y="484462"/>
                  <a:pt x="3003177" y="461665"/>
                </a:cubicBezTo>
                <a:cubicBezTo>
                  <a:pt x="2842121" y="438868"/>
                  <a:pt x="2620228" y="476007"/>
                  <a:pt x="2366503" y="461665"/>
                </a:cubicBezTo>
                <a:cubicBezTo>
                  <a:pt x="2112778" y="447323"/>
                  <a:pt x="2064047" y="440737"/>
                  <a:pt x="1873982" y="461665"/>
                </a:cubicBezTo>
                <a:cubicBezTo>
                  <a:pt x="1683917" y="482593"/>
                  <a:pt x="1444997" y="452407"/>
                  <a:pt x="1309385" y="461665"/>
                </a:cubicBezTo>
                <a:cubicBezTo>
                  <a:pt x="1173773" y="470923"/>
                  <a:pt x="859219" y="472776"/>
                  <a:pt x="672712" y="461665"/>
                </a:cubicBezTo>
                <a:cubicBezTo>
                  <a:pt x="486205" y="450554"/>
                  <a:pt x="305738" y="441475"/>
                  <a:pt x="0" y="461665"/>
                </a:cubicBezTo>
                <a:cubicBezTo>
                  <a:pt x="-15171" y="284440"/>
                  <a:pt x="-15613" y="135198"/>
                  <a:pt x="0" y="0"/>
                </a:cubicBezTo>
                <a:close/>
              </a:path>
              <a:path w="3603812" h="461665" stroke="0" extrusionOk="0">
                <a:moveTo>
                  <a:pt x="0" y="0"/>
                </a:moveTo>
                <a:cubicBezTo>
                  <a:pt x="333843" y="14806"/>
                  <a:pt x="415595" y="7412"/>
                  <a:pt x="672712" y="0"/>
                </a:cubicBezTo>
                <a:cubicBezTo>
                  <a:pt x="929829" y="-7412"/>
                  <a:pt x="1046080" y="9114"/>
                  <a:pt x="1237309" y="0"/>
                </a:cubicBezTo>
                <a:cubicBezTo>
                  <a:pt x="1428538" y="-9114"/>
                  <a:pt x="1597168" y="-5556"/>
                  <a:pt x="1729830" y="0"/>
                </a:cubicBezTo>
                <a:cubicBezTo>
                  <a:pt x="1862492" y="5556"/>
                  <a:pt x="2056207" y="-13713"/>
                  <a:pt x="2330465" y="0"/>
                </a:cubicBezTo>
                <a:cubicBezTo>
                  <a:pt x="2604724" y="13713"/>
                  <a:pt x="2744275" y="18210"/>
                  <a:pt x="2931100" y="0"/>
                </a:cubicBezTo>
                <a:cubicBezTo>
                  <a:pt x="3117926" y="-18210"/>
                  <a:pt x="3276340" y="-28582"/>
                  <a:pt x="3603812" y="0"/>
                </a:cubicBezTo>
                <a:cubicBezTo>
                  <a:pt x="3586495" y="118690"/>
                  <a:pt x="3618129" y="249959"/>
                  <a:pt x="3603812" y="461665"/>
                </a:cubicBezTo>
                <a:cubicBezTo>
                  <a:pt x="3461804" y="433074"/>
                  <a:pt x="3128265" y="490320"/>
                  <a:pt x="3003177" y="461665"/>
                </a:cubicBezTo>
                <a:cubicBezTo>
                  <a:pt x="2878089" y="433010"/>
                  <a:pt x="2677472" y="463472"/>
                  <a:pt x="2510656" y="461665"/>
                </a:cubicBezTo>
                <a:cubicBezTo>
                  <a:pt x="2343840" y="459858"/>
                  <a:pt x="2093084" y="482812"/>
                  <a:pt x="1910020" y="461665"/>
                </a:cubicBezTo>
                <a:cubicBezTo>
                  <a:pt x="1726956" y="440518"/>
                  <a:pt x="1544289" y="481988"/>
                  <a:pt x="1273347" y="461665"/>
                </a:cubicBezTo>
                <a:cubicBezTo>
                  <a:pt x="1002405" y="441342"/>
                  <a:pt x="874756" y="436130"/>
                  <a:pt x="600635" y="461665"/>
                </a:cubicBezTo>
                <a:cubicBezTo>
                  <a:pt x="326514" y="487200"/>
                  <a:pt x="207195" y="448009"/>
                  <a:pt x="0" y="461665"/>
                </a:cubicBezTo>
                <a:cubicBezTo>
                  <a:pt x="4053" y="312679"/>
                  <a:pt x="-14423" y="12738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90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969" y="3941455"/>
            <a:ext cx="713920" cy="1194722"/>
          </a:xfrm>
          <a:prstGeom prst="rect">
            <a:avLst/>
          </a:prstGeom>
        </p:spPr>
      </p:pic>
      <p:sp>
        <p:nvSpPr>
          <p:cNvPr id="18" name="AutoShape 4" descr="Bài 9: Sự biến đổi tuần hoàn tính chất của các nguyên tố hóa học. Định luật  tuần hoàn">
            <a:extLst>
              <a:ext uri="{FF2B5EF4-FFF2-40B4-BE49-F238E27FC236}">
                <a16:creationId xmlns:a16="http://schemas.microsoft.com/office/drawing/2014/main" id="{147EDF48-0A2A-A6DC-6E79-A075F8AB5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AFC266-3488-735A-0CBD-FD81BA0C06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097"/>
          <a:stretch/>
        </p:blipFill>
        <p:spPr>
          <a:xfrm>
            <a:off x="48851" y="1608566"/>
            <a:ext cx="4260872" cy="33624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CA0116-739C-67B2-A6B7-0219739023AC}"/>
              </a:ext>
            </a:extLst>
          </p:cNvPr>
          <p:cNvSpPr txBox="1"/>
          <p:nvPr/>
        </p:nvSpPr>
        <p:spPr>
          <a:xfrm>
            <a:off x="251578" y="928425"/>
            <a:ext cx="8571482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So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 (Z = 6), O (Z = 8), F (Z=9).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DC011D-ECE4-BB31-F339-FB1EE781E90E}"/>
              </a:ext>
            </a:extLst>
          </p:cNvPr>
          <p:cNvSpPr txBox="1"/>
          <p:nvPr/>
        </p:nvSpPr>
        <p:spPr>
          <a:xfrm>
            <a:off x="4539208" y="1819185"/>
            <a:ext cx="1787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109682-3ADA-5E5D-8593-DF7EA9FA9D58}"/>
              </a:ext>
            </a:extLst>
          </p:cNvPr>
          <p:cNvSpPr txBox="1"/>
          <p:nvPr/>
        </p:nvSpPr>
        <p:spPr>
          <a:xfrm>
            <a:off x="6803896" y="2056946"/>
            <a:ext cx="1862469" cy="8458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1F4075-9802-1389-AB4A-ACE6C628F074}"/>
              </a:ext>
            </a:extLst>
          </p:cNvPr>
          <p:cNvSpPr txBox="1"/>
          <p:nvPr/>
        </p:nvSpPr>
        <p:spPr>
          <a:xfrm>
            <a:off x="4792627" y="3043791"/>
            <a:ext cx="4022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 chu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ĐTHN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05075C-D30B-7CB4-430B-DEA0454612DB}"/>
              </a:ext>
            </a:extLst>
          </p:cNvPr>
          <p:cNvSpPr txBox="1"/>
          <p:nvPr/>
        </p:nvSpPr>
        <p:spPr>
          <a:xfrm>
            <a:off x="4724400" y="4033621"/>
            <a:ext cx="328988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C &gt; O &gt; F</a:t>
            </a:r>
          </a:p>
        </p:txBody>
      </p:sp>
      <p:sp>
        <p:nvSpPr>
          <p:cNvPr id="14" name="矩形 32">
            <a:extLst>
              <a:ext uri="{FF2B5EF4-FFF2-40B4-BE49-F238E27FC236}">
                <a16:creationId xmlns:a16="http://schemas.microsoft.com/office/drawing/2014/main" id="{94FB2640-C7BB-E982-2590-86531F6529CA}"/>
              </a:ext>
            </a:extLst>
          </p:cNvPr>
          <p:cNvSpPr/>
          <p:nvPr/>
        </p:nvSpPr>
        <p:spPr>
          <a:xfrm>
            <a:off x="3464975" y="172487"/>
            <a:ext cx="3248809" cy="461665"/>
          </a:xfrm>
          <a:custGeom>
            <a:avLst/>
            <a:gdLst>
              <a:gd name="connsiteX0" fmla="*/ 0 w 3248809"/>
              <a:gd name="connsiteY0" fmla="*/ 0 h 461665"/>
              <a:gd name="connsiteX1" fmla="*/ 584786 w 3248809"/>
              <a:gd name="connsiteY1" fmla="*/ 0 h 461665"/>
              <a:gd name="connsiteX2" fmla="*/ 1299524 w 3248809"/>
              <a:gd name="connsiteY2" fmla="*/ 0 h 461665"/>
              <a:gd name="connsiteX3" fmla="*/ 1981773 w 3248809"/>
              <a:gd name="connsiteY3" fmla="*/ 0 h 461665"/>
              <a:gd name="connsiteX4" fmla="*/ 2534071 w 3248809"/>
              <a:gd name="connsiteY4" fmla="*/ 0 h 461665"/>
              <a:gd name="connsiteX5" fmla="*/ 3248809 w 3248809"/>
              <a:gd name="connsiteY5" fmla="*/ 0 h 461665"/>
              <a:gd name="connsiteX6" fmla="*/ 3248809 w 3248809"/>
              <a:gd name="connsiteY6" fmla="*/ 461665 h 461665"/>
              <a:gd name="connsiteX7" fmla="*/ 2631535 w 3248809"/>
              <a:gd name="connsiteY7" fmla="*/ 461665 h 461665"/>
              <a:gd name="connsiteX8" fmla="*/ 2014262 w 3248809"/>
              <a:gd name="connsiteY8" fmla="*/ 461665 h 461665"/>
              <a:gd name="connsiteX9" fmla="*/ 1364500 w 3248809"/>
              <a:gd name="connsiteY9" fmla="*/ 461665 h 461665"/>
              <a:gd name="connsiteX10" fmla="*/ 714738 w 3248809"/>
              <a:gd name="connsiteY10" fmla="*/ 461665 h 461665"/>
              <a:gd name="connsiteX11" fmla="*/ 0 w 3248809"/>
              <a:gd name="connsiteY11" fmla="*/ 461665 h 461665"/>
              <a:gd name="connsiteX12" fmla="*/ 0 w 3248809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8809" h="461665" fill="none" extrusionOk="0">
                <a:moveTo>
                  <a:pt x="0" y="0"/>
                </a:moveTo>
                <a:cubicBezTo>
                  <a:pt x="134006" y="17113"/>
                  <a:pt x="458108" y="20782"/>
                  <a:pt x="584786" y="0"/>
                </a:cubicBezTo>
                <a:cubicBezTo>
                  <a:pt x="711464" y="-20782"/>
                  <a:pt x="1094512" y="-20209"/>
                  <a:pt x="1299524" y="0"/>
                </a:cubicBezTo>
                <a:cubicBezTo>
                  <a:pt x="1504536" y="20209"/>
                  <a:pt x="1773115" y="15765"/>
                  <a:pt x="1981773" y="0"/>
                </a:cubicBezTo>
                <a:cubicBezTo>
                  <a:pt x="2190431" y="-15765"/>
                  <a:pt x="2259843" y="21801"/>
                  <a:pt x="2534071" y="0"/>
                </a:cubicBezTo>
                <a:cubicBezTo>
                  <a:pt x="2808299" y="-21801"/>
                  <a:pt x="2893206" y="-1387"/>
                  <a:pt x="3248809" y="0"/>
                </a:cubicBezTo>
                <a:cubicBezTo>
                  <a:pt x="3247253" y="202963"/>
                  <a:pt x="3270942" y="287652"/>
                  <a:pt x="3248809" y="461665"/>
                </a:cubicBezTo>
                <a:cubicBezTo>
                  <a:pt x="2968307" y="469150"/>
                  <a:pt x="2765849" y="446888"/>
                  <a:pt x="2631535" y="461665"/>
                </a:cubicBezTo>
                <a:cubicBezTo>
                  <a:pt x="2497221" y="476442"/>
                  <a:pt x="2189756" y="485901"/>
                  <a:pt x="2014262" y="461665"/>
                </a:cubicBezTo>
                <a:cubicBezTo>
                  <a:pt x="1838768" y="437429"/>
                  <a:pt x="1688665" y="433282"/>
                  <a:pt x="1364500" y="461665"/>
                </a:cubicBezTo>
                <a:cubicBezTo>
                  <a:pt x="1040335" y="490048"/>
                  <a:pt x="952773" y="465375"/>
                  <a:pt x="714738" y="461665"/>
                </a:cubicBezTo>
                <a:cubicBezTo>
                  <a:pt x="476703" y="457955"/>
                  <a:pt x="246901" y="462387"/>
                  <a:pt x="0" y="461665"/>
                </a:cubicBezTo>
                <a:cubicBezTo>
                  <a:pt x="19152" y="337787"/>
                  <a:pt x="6096" y="112401"/>
                  <a:pt x="0" y="0"/>
                </a:cubicBezTo>
                <a:close/>
              </a:path>
              <a:path w="3248809" h="461665" stroke="0" extrusionOk="0">
                <a:moveTo>
                  <a:pt x="0" y="0"/>
                </a:moveTo>
                <a:cubicBezTo>
                  <a:pt x="246073" y="29172"/>
                  <a:pt x="405664" y="17398"/>
                  <a:pt x="714738" y="0"/>
                </a:cubicBezTo>
                <a:cubicBezTo>
                  <a:pt x="1023812" y="-17398"/>
                  <a:pt x="1048349" y="2433"/>
                  <a:pt x="1332012" y="0"/>
                </a:cubicBezTo>
                <a:cubicBezTo>
                  <a:pt x="1615675" y="-2433"/>
                  <a:pt x="1684742" y="-1188"/>
                  <a:pt x="1884309" y="0"/>
                </a:cubicBezTo>
                <a:cubicBezTo>
                  <a:pt x="2083876" y="1188"/>
                  <a:pt x="2270885" y="19013"/>
                  <a:pt x="2534071" y="0"/>
                </a:cubicBezTo>
                <a:cubicBezTo>
                  <a:pt x="2797257" y="-19013"/>
                  <a:pt x="3101394" y="33193"/>
                  <a:pt x="3248809" y="0"/>
                </a:cubicBezTo>
                <a:cubicBezTo>
                  <a:pt x="3237141" y="144073"/>
                  <a:pt x="3238613" y="240474"/>
                  <a:pt x="3248809" y="461665"/>
                </a:cubicBezTo>
                <a:cubicBezTo>
                  <a:pt x="2929823" y="447829"/>
                  <a:pt x="2790216" y="461555"/>
                  <a:pt x="2599047" y="461665"/>
                </a:cubicBezTo>
                <a:cubicBezTo>
                  <a:pt x="2407878" y="461775"/>
                  <a:pt x="2201776" y="467081"/>
                  <a:pt x="1981773" y="461665"/>
                </a:cubicBezTo>
                <a:cubicBezTo>
                  <a:pt x="1761770" y="456249"/>
                  <a:pt x="1600790" y="475701"/>
                  <a:pt x="1429476" y="461665"/>
                </a:cubicBezTo>
                <a:cubicBezTo>
                  <a:pt x="1258162" y="447629"/>
                  <a:pt x="983257" y="472034"/>
                  <a:pt x="779714" y="461665"/>
                </a:cubicBezTo>
                <a:cubicBezTo>
                  <a:pt x="576171" y="451296"/>
                  <a:pt x="228678" y="475483"/>
                  <a:pt x="0" y="461665"/>
                </a:cubicBezTo>
                <a:cubicBezTo>
                  <a:pt x="20861" y="231148"/>
                  <a:pt x="18393" y="14637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2578732-32F6-548F-ABB4-480771E7DF85}"/>
              </a:ext>
            </a:extLst>
          </p:cNvPr>
          <p:cNvSpPr/>
          <p:nvPr/>
        </p:nvSpPr>
        <p:spPr>
          <a:xfrm>
            <a:off x="6347534" y="1980501"/>
            <a:ext cx="287079" cy="95622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75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1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230926" y="11788"/>
            <a:ext cx="1180214" cy="731962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sp>
        <p:nvSpPr>
          <p:cNvPr id="18" name="AutoShape 4" descr="Bài 9: Sự biến đổi tuần hoàn tính chất của các nguyên tố hóa học. Định luật  tuần hoàn">
            <a:extLst>
              <a:ext uri="{FF2B5EF4-FFF2-40B4-BE49-F238E27FC236}">
                <a16:creationId xmlns:a16="http://schemas.microsoft.com/office/drawing/2014/main" id="{147EDF48-0A2A-A6DC-6E79-A075F8AB5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AFC266-3488-735A-0CBD-FD81BA0C0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170" y="1616520"/>
            <a:ext cx="4045300" cy="28380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CA0116-739C-67B2-A6B7-0219739023AC}"/>
              </a:ext>
            </a:extLst>
          </p:cNvPr>
          <p:cNvSpPr txBox="1"/>
          <p:nvPr/>
        </p:nvSpPr>
        <p:spPr>
          <a:xfrm>
            <a:off x="271112" y="778938"/>
            <a:ext cx="8439435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So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 (Z = 6), F (Z=9), S ( Z = 16)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E3067-037C-49B6-0E7B-88A19FE62570}"/>
              </a:ext>
            </a:extLst>
          </p:cNvPr>
          <p:cNvSpPr txBox="1"/>
          <p:nvPr/>
        </p:nvSpPr>
        <p:spPr>
          <a:xfrm>
            <a:off x="359390" y="1340262"/>
            <a:ext cx="27415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C: 1s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F: 1s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4FD96042-1012-CD8B-3F8F-89EC7D0DD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18260"/>
              </p:ext>
            </p:extLst>
          </p:nvPr>
        </p:nvGraphicFramePr>
        <p:xfrm>
          <a:off x="338794" y="2876258"/>
          <a:ext cx="3980061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8463">
                  <a:extLst>
                    <a:ext uri="{9D8B030D-6E8A-4147-A177-3AD203B41FA5}">
                      <a16:colId xmlns:a16="http://schemas.microsoft.com/office/drawing/2014/main" val="255177719"/>
                    </a:ext>
                  </a:extLst>
                </a:gridCol>
                <a:gridCol w="695951">
                  <a:extLst>
                    <a:ext uri="{9D8B030D-6E8A-4147-A177-3AD203B41FA5}">
                      <a16:colId xmlns:a16="http://schemas.microsoft.com/office/drawing/2014/main" val="1803250773"/>
                    </a:ext>
                  </a:extLst>
                </a:gridCol>
                <a:gridCol w="597318">
                  <a:extLst>
                    <a:ext uri="{9D8B030D-6E8A-4147-A177-3AD203B41FA5}">
                      <a16:colId xmlns:a16="http://schemas.microsoft.com/office/drawing/2014/main" val="4103222509"/>
                    </a:ext>
                  </a:extLst>
                </a:gridCol>
                <a:gridCol w="573425">
                  <a:extLst>
                    <a:ext uri="{9D8B030D-6E8A-4147-A177-3AD203B41FA5}">
                      <a16:colId xmlns:a16="http://schemas.microsoft.com/office/drawing/2014/main" val="3037697220"/>
                    </a:ext>
                  </a:extLst>
                </a:gridCol>
                <a:gridCol w="597318">
                  <a:extLst>
                    <a:ext uri="{9D8B030D-6E8A-4147-A177-3AD203B41FA5}">
                      <a16:colId xmlns:a16="http://schemas.microsoft.com/office/drawing/2014/main" val="3244375274"/>
                    </a:ext>
                  </a:extLst>
                </a:gridCol>
                <a:gridCol w="537586">
                  <a:extLst>
                    <a:ext uri="{9D8B030D-6E8A-4147-A177-3AD203B41FA5}">
                      <a16:colId xmlns:a16="http://schemas.microsoft.com/office/drawing/2014/main" val="292428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Chu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kì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…….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F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1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Chu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kì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78934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1D30DC0-B69A-6BBD-1C65-86657DDCE742}"/>
              </a:ext>
            </a:extLst>
          </p:cNvPr>
          <p:cNvSpPr txBox="1"/>
          <p:nvPr/>
        </p:nvSpPr>
        <p:spPr>
          <a:xfrm>
            <a:off x="-36152" y="3828532"/>
            <a:ext cx="5553794" cy="1096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F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 chu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 &gt; F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Si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Si &gt; C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b="1" baseline="30000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 Si &gt; C &gt; F</a:t>
            </a:r>
          </a:p>
        </p:txBody>
      </p:sp>
      <p:sp>
        <p:nvSpPr>
          <p:cNvPr id="15" name="矩形 32">
            <a:extLst>
              <a:ext uri="{FF2B5EF4-FFF2-40B4-BE49-F238E27FC236}">
                <a16:creationId xmlns:a16="http://schemas.microsoft.com/office/drawing/2014/main" id="{F358ABF3-0A95-6F73-1528-D6394B978865}"/>
              </a:ext>
            </a:extLst>
          </p:cNvPr>
          <p:cNvSpPr/>
          <p:nvPr/>
        </p:nvSpPr>
        <p:spPr>
          <a:xfrm>
            <a:off x="3439718" y="180175"/>
            <a:ext cx="3282905" cy="461665"/>
          </a:xfrm>
          <a:custGeom>
            <a:avLst/>
            <a:gdLst>
              <a:gd name="connsiteX0" fmla="*/ 0 w 3282905"/>
              <a:gd name="connsiteY0" fmla="*/ 0 h 461665"/>
              <a:gd name="connsiteX1" fmla="*/ 590923 w 3282905"/>
              <a:gd name="connsiteY1" fmla="*/ 0 h 461665"/>
              <a:gd name="connsiteX2" fmla="*/ 1313162 w 3282905"/>
              <a:gd name="connsiteY2" fmla="*/ 0 h 461665"/>
              <a:gd name="connsiteX3" fmla="*/ 2002572 w 3282905"/>
              <a:gd name="connsiteY3" fmla="*/ 0 h 461665"/>
              <a:gd name="connsiteX4" fmla="*/ 2560666 w 3282905"/>
              <a:gd name="connsiteY4" fmla="*/ 0 h 461665"/>
              <a:gd name="connsiteX5" fmla="*/ 3282905 w 3282905"/>
              <a:gd name="connsiteY5" fmla="*/ 0 h 461665"/>
              <a:gd name="connsiteX6" fmla="*/ 3282905 w 3282905"/>
              <a:gd name="connsiteY6" fmla="*/ 461665 h 461665"/>
              <a:gd name="connsiteX7" fmla="*/ 2659153 w 3282905"/>
              <a:gd name="connsiteY7" fmla="*/ 461665 h 461665"/>
              <a:gd name="connsiteX8" fmla="*/ 2035401 w 3282905"/>
              <a:gd name="connsiteY8" fmla="*/ 461665 h 461665"/>
              <a:gd name="connsiteX9" fmla="*/ 1378820 w 3282905"/>
              <a:gd name="connsiteY9" fmla="*/ 461665 h 461665"/>
              <a:gd name="connsiteX10" fmla="*/ 722239 w 3282905"/>
              <a:gd name="connsiteY10" fmla="*/ 461665 h 461665"/>
              <a:gd name="connsiteX11" fmla="*/ 0 w 3282905"/>
              <a:gd name="connsiteY11" fmla="*/ 461665 h 461665"/>
              <a:gd name="connsiteX12" fmla="*/ 0 w 3282905"/>
              <a:gd name="connsiteY12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2905" h="461665" fill="none" extrusionOk="0">
                <a:moveTo>
                  <a:pt x="0" y="0"/>
                </a:moveTo>
                <a:cubicBezTo>
                  <a:pt x="238994" y="10317"/>
                  <a:pt x="409101" y="-8298"/>
                  <a:pt x="590923" y="0"/>
                </a:cubicBezTo>
                <a:cubicBezTo>
                  <a:pt x="772745" y="8298"/>
                  <a:pt x="1006369" y="2340"/>
                  <a:pt x="1313162" y="0"/>
                </a:cubicBezTo>
                <a:cubicBezTo>
                  <a:pt x="1619955" y="-2340"/>
                  <a:pt x="1734134" y="-12492"/>
                  <a:pt x="2002572" y="0"/>
                </a:cubicBezTo>
                <a:cubicBezTo>
                  <a:pt x="2271010" y="12492"/>
                  <a:pt x="2385759" y="18010"/>
                  <a:pt x="2560666" y="0"/>
                </a:cubicBezTo>
                <a:cubicBezTo>
                  <a:pt x="2735573" y="-18010"/>
                  <a:pt x="3042294" y="5631"/>
                  <a:pt x="3282905" y="0"/>
                </a:cubicBezTo>
                <a:cubicBezTo>
                  <a:pt x="3281349" y="202963"/>
                  <a:pt x="3305038" y="287652"/>
                  <a:pt x="3282905" y="461665"/>
                </a:cubicBezTo>
                <a:cubicBezTo>
                  <a:pt x="3129489" y="464742"/>
                  <a:pt x="2879068" y="461534"/>
                  <a:pt x="2659153" y="461665"/>
                </a:cubicBezTo>
                <a:cubicBezTo>
                  <a:pt x="2439238" y="461796"/>
                  <a:pt x="2175257" y="474130"/>
                  <a:pt x="2035401" y="461665"/>
                </a:cubicBezTo>
                <a:cubicBezTo>
                  <a:pt x="1895545" y="449200"/>
                  <a:pt x="1668911" y="459332"/>
                  <a:pt x="1378820" y="461665"/>
                </a:cubicBezTo>
                <a:cubicBezTo>
                  <a:pt x="1088729" y="463998"/>
                  <a:pt x="926301" y="455922"/>
                  <a:pt x="722239" y="461665"/>
                </a:cubicBezTo>
                <a:cubicBezTo>
                  <a:pt x="518177" y="467408"/>
                  <a:pt x="190497" y="493093"/>
                  <a:pt x="0" y="461665"/>
                </a:cubicBezTo>
                <a:cubicBezTo>
                  <a:pt x="19152" y="337787"/>
                  <a:pt x="6096" y="112401"/>
                  <a:pt x="0" y="0"/>
                </a:cubicBezTo>
                <a:close/>
              </a:path>
              <a:path w="3282905" h="461665" stroke="0" extrusionOk="0">
                <a:moveTo>
                  <a:pt x="0" y="0"/>
                </a:moveTo>
                <a:cubicBezTo>
                  <a:pt x="152471" y="-22324"/>
                  <a:pt x="387589" y="-35062"/>
                  <a:pt x="722239" y="0"/>
                </a:cubicBezTo>
                <a:cubicBezTo>
                  <a:pt x="1056889" y="35062"/>
                  <a:pt x="1203433" y="20324"/>
                  <a:pt x="1345991" y="0"/>
                </a:cubicBezTo>
                <a:cubicBezTo>
                  <a:pt x="1488549" y="-20324"/>
                  <a:pt x="1743443" y="-207"/>
                  <a:pt x="1904085" y="0"/>
                </a:cubicBezTo>
                <a:cubicBezTo>
                  <a:pt x="2064727" y="207"/>
                  <a:pt x="2401462" y="-18490"/>
                  <a:pt x="2560666" y="0"/>
                </a:cubicBezTo>
                <a:cubicBezTo>
                  <a:pt x="2719870" y="18490"/>
                  <a:pt x="3106748" y="6987"/>
                  <a:pt x="3282905" y="0"/>
                </a:cubicBezTo>
                <a:cubicBezTo>
                  <a:pt x="3271237" y="144073"/>
                  <a:pt x="3272709" y="240474"/>
                  <a:pt x="3282905" y="461665"/>
                </a:cubicBezTo>
                <a:cubicBezTo>
                  <a:pt x="3056636" y="483628"/>
                  <a:pt x="2902582" y="452202"/>
                  <a:pt x="2626324" y="461665"/>
                </a:cubicBezTo>
                <a:cubicBezTo>
                  <a:pt x="2350066" y="471128"/>
                  <a:pt x="2282401" y="472252"/>
                  <a:pt x="2002572" y="461665"/>
                </a:cubicBezTo>
                <a:cubicBezTo>
                  <a:pt x="1722743" y="451078"/>
                  <a:pt x="1622564" y="483242"/>
                  <a:pt x="1444478" y="461665"/>
                </a:cubicBezTo>
                <a:cubicBezTo>
                  <a:pt x="1266392" y="440088"/>
                  <a:pt x="961869" y="479708"/>
                  <a:pt x="787897" y="461665"/>
                </a:cubicBezTo>
                <a:cubicBezTo>
                  <a:pt x="613925" y="443622"/>
                  <a:pt x="162704" y="491698"/>
                  <a:pt x="0" y="461665"/>
                </a:cubicBezTo>
                <a:cubicBezTo>
                  <a:pt x="20861" y="231148"/>
                  <a:pt x="18393" y="14637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6D3BBE-F210-4BBB-6114-A239AA67D424}"/>
              </a:ext>
            </a:extLst>
          </p:cNvPr>
          <p:cNvSpPr txBox="1"/>
          <p:nvPr/>
        </p:nvSpPr>
        <p:spPr>
          <a:xfrm>
            <a:off x="2076986" y="1451103"/>
            <a:ext cx="1541836" cy="505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 </a:t>
            </a:r>
            <a:endParaRPr lang="en-US" sz="2400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85746906-00E2-4E71-25D7-2FB0462C8FCB}"/>
              </a:ext>
            </a:extLst>
          </p:cNvPr>
          <p:cNvSpPr/>
          <p:nvPr/>
        </p:nvSpPr>
        <p:spPr>
          <a:xfrm>
            <a:off x="1790842" y="1455245"/>
            <a:ext cx="117081" cy="51737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2CC0C-A5BF-D77C-F8D7-BF4293D50284}"/>
              </a:ext>
            </a:extLst>
          </p:cNvPr>
          <p:cNvSpPr txBox="1"/>
          <p:nvPr/>
        </p:nvSpPr>
        <p:spPr>
          <a:xfrm>
            <a:off x="2631426" y="2289745"/>
            <a:ext cx="1541836" cy="3324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IVA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665770-4AFB-A845-4215-98CC87BCB873}"/>
              </a:ext>
            </a:extLst>
          </p:cNvPr>
          <p:cNvSpPr txBox="1"/>
          <p:nvPr/>
        </p:nvSpPr>
        <p:spPr>
          <a:xfrm>
            <a:off x="4724400" y="4566264"/>
            <a:ext cx="4606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Si (0,117); C (0,077); F (0,064)</a:t>
            </a:r>
            <a:endParaRPr lang="en-US" sz="2400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956C339-FDE5-F846-A8A2-3C4567C7D4C1}"/>
              </a:ext>
            </a:extLst>
          </p:cNvPr>
          <p:cNvSpPr/>
          <p:nvPr/>
        </p:nvSpPr>
        <p:spPr>
          <a:xfrm>
            <a:off x="8651650" y="2698624"/>
            <a:ext cx="307111" cy="184342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2A9089-52D5-CCBA-BF26-3DCDA6A2228F}"/>
              </a:ext>
            </a:extLst>
          </p:cNvPr>
          <p:cNvSpPr txBox="1"/>
          <p:nvPr/>
        </p:nvSpPr>
        <p:spPr>
          <a:xfrm>
            <a:off x="377143" y="2000404"/>
            <a:ext cx="2233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C: 1s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Si: 1s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181D1ABB-6D15-5E93-4C71-2EA8715A92C4}"/>
              </a:ext>
            </a:extLst>
          </p:cNvPr>
          <p:cNvSpPr/>
          <p:nvPr/>
        </p:nvSpPr>
        <p:spPr>
          <a:xfrm>
            <a:off x="2421007" y="2147807"/>
            <a:ext cx="93300" cy="51737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0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  <p:bldP spid="17" grpId="0"/>
      <p:bldP spid="19" grpId="0" animBg="1"/>
      <p:bldP spid="21" grpId="0" animBg="1"/>
      <p:bldP spid="23" grpId="0" animBg="1"/>
      <p:bldP spid="24" grpId="0"/>
      <p:bldP spid="25" grpId="0" animBg="1"/>
      <p:bldP spid="26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2769354" y="1209460"/>
            <a:ext cx="4769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 ÂM ĐIỆN</a:t>
            </a:r>
            <a:endParaRPr lang="en-US" altLang="zh-CN" sz="4800" b="1" i="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09516" y="817775"/>
            <a:ext cx="18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72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9570" t="20919" r="34859" b="7901"/>
          <a:stretch/>
        </p:blipFill>
        <p:spPr>
          <a:xfrm rot="16200000">
            <a:off x="1301202" y="1056483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78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8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979" y="3948778"/>
            <a:ext cx="713920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3658849" y="267030"/>
            <a:ext cx="2182553" cy="523220"/>
          </a:xfrm>
          <a:custGeom>
            <a:avLst/>
            <a:gdLst>
              <a:gd name="connsiteX0" fmla="*/ 0 w 2182553"/>
              <a:gd name="connsiteY0" fmla="*/ 0 h 523220"/>
              <a:gd name="connsiteX1" fmla="*/ 589289 w 2182553"/>
              <a:gd name="connsiteY1" fmla="*/ 0 h 523220"/>
              <a:gd name="connsiteX2" fmla="*/ 1069451 w 2182553"/>
              <a:gd name="connsiteY2" fmla="*/ 0 h 523220"/>
              <a:gd name="connsiteX3" fmla="*/ 1549613 w 2182553"/>
              <a:gd name="connsiteY3" fmla="*/ 0 h 523220"/>
              <a:gd name="connsiteX4" fmla="*/ 2182553 w 2182553"/>
              <a:gd name="connsiteY4" fmla="*/ 0 h 523220"/>
              <a:gd name="connsiteX5" fmla="*/ 2182553 w 2182553"/>
              <a:gd name="connsiteY5" fmla="*/ 523220 h 523220"/>
              <a:gd name="connsiteX6" fmla="*/ 1615089 w 2182553"/>
              <a:gd name="connsiteY6" fmla="*/ 523220 h 523220"/>
              <a:gd name="connsiteX7" fmla="*/ 1047625 w 2182553"/>
              <a:gd name="connsiteY7" fmla="*/ 523220 h 523220"/>
              <a:gd name="connsiteX8" fmla="*/ 501987 w 2182553"/>
              <a:gd name="connsiteY8" fmla="*/ 523220 h 523220"/>
              <a:gd name="connsiteX9" fmla="*/ 0 w 2182553"/>
              <a:gd name="connsiteY9" fmla="*/ 523220 h 523220"/>
              <a:gd name="connsiteX10" fmla="*/ 0 w 2182553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2553" h="523220" fill="none" extrusionOk="0">
                <a:moveTo>
                  <a:pt x="0" y="0"/>
                </a:moveTo>
                <a:cubicBezTo>
                  <a:pt x="238898" y="-11048"/>
                  <a:pt x="337112" y="10655"/>
                  <a:pt x="589289" y="0"/>
                </a:cubicBezTo>
                <a:cubicBezTo>
                  <a:pt x="841466" y="-10655"/>
                  <a:pt x="834733" y="1881"/>
                  <a:pt x="1069451" y="0"/>
                </a:cubicBezTo>
                <a:cubicBezTo>
                  <a:pt x="1304169" y="-1881"/>
                  <a:pt x="1338179" y="21800"/>
                  <a:pt x="1549613" y="0"/>
                </a:cubicBezTo>
                <a:cubicBezTo>
                  <a:pt x="1761047" y="-21800"/>
                  <a:pt x="1876383" y="25890"/>
                  <a:pt x="2182553" y="0"/>
                </a:cubicBezTo>
                <a:cubicBezTo>
                  <a:pt x="2201299" y="253422"/>
                  <a:pt x="2189722" y="295222"/>
                  <a:pt x="2182553" y="523220"/>
                </a:cubicBezTo>
                <a:cubicBezTo>
                  <a:pt x="2055379" y="503339"/>
                  <a:pt x="1795900" y="526967"/>
                  <a:pt x="1615089" y="523220"/>
                </a:cubicBezTo>
                <a:cubicBezTo>
                  <a:pt x="1434278" y="519473"/>
                  <a:pt x="1310253" y="505165"/>
                  <a:pt x="1047625" y="523220"/>
                </a:cubicBezTo>
                <a:cubicBezTo>
                  <a:pt x="784997" y="541275"/>
                  <a:pt x="618315" y="500764"/>
                  <a:pt x="501987" y="523220"/>
                </a:cubicBezTo>
                <a:cubicBezTo>
                  <a:pt x="385659" y="545676"/>
                  <a:pt x="170467" y="545822"/>
                  <a:pt x="0" y="523220"/>
                </a:cubicBezTo>
                <a:cubicBezTo>
                  <a:pt x="-19734" y="368509"/>
                  <a:pt x="3123" y="134784"/>
                  <a:pt x="0" y="0"/>
                </a:cubicBezTo>
                <a:close/>
              </a:path>
              <a:path w="2182553" h="523220" stroke="0" extrusionOk="0">
                <a:moveTo>
                  <a:pt x="0" y="0"/>
                </a:moveTo>
                <a:cubicBezTo>
                  <a:pt x="143670" y="8534"/>
                  <a:pt x="379388" y="-21157"/>
                  <a:pt x="589289" y="0"/>
                </a:cubicBezTo>
                <a:cubicBezTo>
                  <a:pt x="799190" y="21157"/>
                  <a:pt x="848533" y="-21056"/>
                  <a:pt x="1091277" y="0"/>
                </a:cubicBezTo>
                <a:cubicBezTo>
                  <a:pt x="1334021" y="21056"/>
                  <a:pt x="1422439" y="-5996"/>
                  <a:pt x="1636915" y="0"/>
                </a:cubicBezTo>
                <a:cubicBezTo>
                  <a:pt x="1851391" y="5996"/>
                  <a:pt x="2030417" y="11682"/>
                  <a:pt x="2182553" y="0"/>
                </a:cubicBezTo>
                <a:cubicBezTo>
                  <a:pt x="2196993" y="154830"/>
                  <a:pt x="2192321" y="280881"/>
                  <a:pt x="2182553" y="523220"/>
                </a:cubicBezTo>
                <a:cubicBezTo>
                  <a:pt x="1994608" y="526073"/>
                  <a:pt x="1831669" y="548800"/>
                  <a:pt x="1593264" y="523220"/>
                </a:cubicBezTo>
                <a:cubicBezTo>
                  <a:pt x="1354859" y="497640"/>
                  <a:pt x="1179568" y="501978"/>
                  <a:pt x="1003974" y="523220"/>
                </a:cubicBezTo>
                <a:cubicBezTo>
                  <a:pt x="828380" y="544463"/>
                  <a:pt x="331595" y="534123"/>
                  <a:pt x="0" y="523220"/>
                </a:cubicBezTo>
                <a:cubicBezTo>
                  <a:pt x="21527" y="281729"/>
                  <a:pt x="12967" y="1637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D8655-39F9-9B1A-3958-1F4A0FA5DF60}"/>
              </a:ext>
            </a:extLst>
          </p:cNvPr>
          <p:cNvSpPr txBox="1"/>
          <p:nvPr/>
        </p:nvSpPr>
        <p:spPr>
          <a:xfrm>
            <a:off x="252812" y="1068312"/>
            <a:ext cx="8682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 âm </a:t>
            </a:r>
            <a:r>
              <a:rPr lang="vi-V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đặc trưng cho </a:t>
            </a:r>
            <a:r>
              <a:rPr lang="vi-V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khả năng </a:t>
            </a:r>
            <a:r>
              <a:rPr lang="vi-V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hút</a:t>
            </a:r>
            <a:r>
              <a:rPr lang="vi-V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electron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2054" name="Picture 6" descr="Electronegativity Chart of All Elements (All Values Inside)">
            <a:extLst>
              <a:ext uri="{FF2B5EF4-FFF2-40B4-BE49-F238E27FC236}">
                <a16:creationId xmlns:a16="http://schemas.microsoft.com/office/drawing/2014/main" id="{03FADDE0-3192-E8ED-A42A-7D2604CF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1" y="2233884"/>
            <a:ext cx="3284340" cy="1814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6FC8B43-CF77-5754-D021-B20690E0B37E}"/>
              </a:ext>
            </a:extLst>
          </p:cNvPr>
          <p:cNvSpPr txBox="1"/>
          <p:nvPr/>
        </p:nvSpPr>
        <p:spPr>
          <a:xfrm>
            <a:off x="4195167" y="2233884"/>
            <a:ext cx="427011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vi-VN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572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927" y="3948778"/>
            <a:ext cx="713920" cy="119472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8EE7DC7-BA04-D78E-FA2F-F9A04544F2F6}"/>
              </a:ext>
            </a:extLst>
          </p:cNvPr>
          <p:cNvGrpSpPr/>
          <p:nvPr/>
        </p:nvGrpSpPr>
        <p:grpSpPr>
          <a:xfrm>
            <a:off x="534130" y="1621995"/>
            <a:ext cx="2020817" cy="1724828"/>
            <a:chOff x="1068636" y="2267657"/>
            <a:chExt cx="2020817" cy="1724828"/>
          </a:xfrm>
        </p:grpSpPr>
        <p:pic>
          <p:nvPicPr>
            <p:cNvPr id="2052" name="Picture 4" descr="Bài 13: Liên Kết Cộng Hóa Trị - Học Giải Bài Tập">
              <a:extLst>
                <a:ext uri="{FF2B5EF4-FFF2-40B4-BE49-F238E27FC236}">
                  <a16:creationId xmlns:a16="http://schemas.microsoft.com/office/drawing/2014/main" id="{8CF99467-C9E8-FCDF-18E7-205C7A62E4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6"/>
            <a:stretch/>
          </p:blipFill>
          <p:spPr bwMode="auto">
            <a:xfrm>
              <a:off x="1068636" y="2267657"/>
              <a:ext cx="2020817" cy="172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7308946-3B90-7B9B-014B-E99002503ECD}"/>
                </a:ext>
              </a:extLst>
            </p:cNvPr>
            <p:cNvCxnSpPr>
              <a:cxnSpLocks/>
            </p:cNvCxnSpPr>
            <p:nvPr/>
          </p:nvCxnSpPr>
          <p:spPr>
            <a:xfrm>
              <a:off x="2120747" y="3050675"/>
              <a:ext cx="3194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A1D25FB-2B15-B15C-4002-6C2552FD75E3}"/>
                </a:ext>
              </a:extLst>
            </p:cNvPr>
            <p:cNvCxnSpPr>
              <a:cxnSpLocks/>
            </p:cNvCxnSpPr>
            <p:nvPr/>
          </p:nvCxnSpPr>
          <p:spPr>
            <a:xfrm>
              <a:off x="2126255" y="2796448"/>
              <a:ext cx="3194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37DFE0E-333F-7A99-6A77-880C68D999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2877" y="2796448"/>
              <a:ext cx="361720" cy="146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2B7CECC-AA00-8FA2-7F0B-02D30C6056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1861" y="3050675"/>
              <a:ext cx="361720" cy="146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C431354-7879-D0C6-EF20-CB375D42F571}"/>
              </a:ext>
            </a:extLst>
          </p:cNvPr>
          <p:cNvSpPr txBox="1"/>
          <p:nvPr/>
        </p:nvSpPr>
        <p:spPr>
          <a:xfrm>
            <a:off x="2843241" y="970324"/>
            <a:ext cx="6002822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</a:t>
            </a:r>
            <a:r>
              <a:rPr lang="en-US" sz="2400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cặp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lệch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dau hoi – Rủng Rỉnh">
            <a:extLst>
              <a:ext uri="{FF2B5EF4-FFF2-40B4-BE49-F238E27FC236}">
                <a16:creationId xmlns:a16="http://schemas.microsoft.com/office/drawing/2014/main" id="{440C0B35-97BC-487B-BF72-D04A32D7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75" y="1088692"/>
            <a:ext cx="650910" cy="6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66B416-9A87-2956-9526-FE18D58CCF4E}"/>
              </a:ext>
            </a:extLst>
          </p:cNvPr>
          <p:cNvSpPr txBox="1"/>
          <p:nvPr/>
        </p:nvSpPr>
        <p:spPr>
          <a:xfrm>
            <a:off x="2554948" y="2253958"/>
            <a:ext cx="61513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+mj-lt"/>
              </a:rPr>
              <a:t>Phân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</a:t>
            </a:r>
            <a:r>
              <a:rPr lang="vi-VN" sz="2200" baseline="-25000" dirty="0">
                <a:latin typeface="+mj-lt"/>
              </a:rPr>
              <a:t>2</a:t>
            </a:r>
            <a:r>
              <a:rPr lang="vi-VN" sz="2200" dirty="0">
                <a:latin typeface="+mj-lt"/>
              </a:rPr>
              <a:t> </a:t>
            </a:r>
            <a:r>
              <a:rPr lang="vi-VN" sz="2200" dirty="0" err="1">
                <a:latin typeface="+mj-lt"/>
              </a:rPr>
              <a:t>được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tạo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bởi</a:t>
            </a:r>
            <a:r>
              <a:rPr lang="vi-VN" sz="2200" dirty="0">
                <a:latin typeface="+mj-lt"/>
              </a:rPr>
              <a:t> 2 nguyên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H, </a:t>
            </a:r>
            <a:r>
              <a:rPr lang="vi-VN" sz="2200" dirty="0" err="1">
                <a:latin typeface="+mj-lt"/>
              </a:rPr>
              <a:t>đều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có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độ</a:t>
            </a:r>
            <a:r>
              <a:rPr lang="vi-VN" sz="2200" dirty="0">
                <a:latin typeface="+mj-lt"/>
              </a:rPr>
              <a:t> âm </a:t>
            </a:r>
            <a:r>
              <a:rPr lang="vi-VN" sz="2200" dirty="0" err="1">
                <a:latin typeface="+mj-lt"/>
              </a:rPr>
              <a:t>điện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là</a:t>
            </a:r>
            <a:r>
              <a:rPr lang="vi-VN" sz="2200" dirty="0">
                <a:latin typeface="+mj-lt"/>
              </a:rPr>
              <a:t> 2,2.Vì </a:t>
            </a:r>
            <a:r>
              <a:rPr lang="vi-VN" sz="2200" dirty="0" err="1">
                <a:latin typeface="+mj-lt"/>
              </a:rPr>
              <a:t>vậy</a:t>
            </a:r>
            <a:r>
              <a:rPr lang="vi-VN" sz="2200" dirty="0">
                <a:latin typeface="+mj-lt"/>
              </a:rPr>
              <a:t>, </a:t>
            </a:r>
            <a:r>
              <a:rPr lang="vi-VN" sz="2200" dirty="0" err="1">
                <a:latin typeface="+mj-lt"/>
              </a:rPr>
              <a:t>lực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hút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electron</a:t>
            </a:r>
            <a:r>
              <a:rPr lang="vi-VN" sz="2200" dirty="0">
                <a:latin typeface="+mj-lt"/>
              </a:rPr>
              <a:t> liên </a:t>
            </a:r>
            <a:r>
              <a:rPr lang="vi-VN" sz="2200" dirty="0" err="1">
                <a:latin typeface="+mj-lt"/>
              </a:rPr>
              <a:t>kết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của</a:t>
            </a:r>
            <a:r>
              <a:rPr lang="vi-VN" sz="2200" dirty="0">
                <a:latin typeface="+mj-lt"/>
              </a:rPr>
              <a:t> 2 nguyên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 </a:t>
            </a:r>
            <a:r>
              <a:rPr lang="vi-VN" sz="2200" dirty="0" err="1">
                <a:latin typeface="+mj-lt"/>
              </a:rPr>
              <a:t>bằng</a:t>
            </a:r>
            <a:r>
              <a:rPr lang="vi-VN" sz="2200" dirty="0">
                <a:latin typeface="+mj-lt"/>
              </a:rPr>
              <a:t> nhau. </a:t>
            </a:r>
            <a:r>
              <a:rPr lang="vi-VN" sz="2200" dirty="0" err="1">
                <a:latin typeface="+mj-lt"/>
              </a:rPr>
              <a:t>Vậy</a:t>
            </a:r>
            <a:r>
              <a:rPr lang="vi-VN" sz="2200" dirty="0">
                <a:latin typeface="+mj-lt"/>
              </a:rPr>
              <a:t> trong phân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</a:t>
            </a:r>
            <a:r>
              <a:rPr lang="vi-VN" sz="2200" baseline="-25000" dirty="0">
                <a:latin typeface="+mj-lt"/>
              </a:rPr>
              <a:t>2</a:t>
            </a:r>
            <a:r>
              <a:rPr lang="vi-VN" sz="2200" dirty="0">
                <a:latin typeface="+mj-lt"/>
              </a:rPr>
              <a:t> </a:t>
            </a:r>
            <a:r>
              <a:rPr lang="vi-VN" sz="2200" dirty="0" err="1">
                <a:latin typeface="+mj-lt"/>
              </a:rPr>
              <a:t>cặp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electron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sẽ</a:t>
            </a:r>
            <a:r>
              <a:rPr lang="vi-VN" sz="2200" dirty="0">
                <a:latin typeface="+mj-lt"/>
              </a:rPr>
              <a:t> không </a:t>
            </a:r>
            <a:r>
              <a:rPr lang="vi-VN" sz="2200" dirty="0" err="1">
                <a:latin typeface="+mj-lt"/>
              </a:rPr>
              <a:t>bị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lệch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về</a:t>
            </a:r>
            <a:r>
              <a:rPr lang="vi-VN" sz="2200" dirty="0">
                <a:latin typeface="+mj-lt"/>
              </a:rPr>
              <a:t> nguyên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nào</a:t>
            </a:r>
            <a:r>
              <a:rPr lang="vi-VN" sz="2200" dirty="0">
                <a:latin typeface="+mj-lt"/>
              </a:rPr>
              <a:t>.</a:t>
            </a:r>
          </a:p>
        </p:txBody>
      </p:sp>
      <p:sp>
        <p:nvSpPr>
          <p:cNvPr id="16" name="矩形 32">
            <a:extLst>
              <a:ext uri="{FF2B5EF4-FFF2-40B4-BE49-F238E27FC236}">
                <a16:creationId xmlns:a16="http://schemas.microsoft.com/office/drawing/2014/main" id="{8E424F13-934B-B42B-2D8E-1F62AD354D4C}"/>
              </a:ext>
            </a:extLst>
          </p:cNvPr>
          <p:cNvSpPr/>
          <p:nvPr/>
        </p:nvSpPr>
        <p:spPr>
          <a:xfrm>
            <a:off x="3658849" y="267030"/>
            <a:ext cx="2182553" cy="523220"/>
          </a:xfrm>
          <a:custGeom>
            <a:avLst/>
            <a:gdLst>
              <a:gd name="connsiteX0" fmla="*/ 0 w 2182553"/>
              <a:gd name="connsiteY0" fmla="*/ 0 h 523220"/>
              <a:gd name="connsiteX1" fmla="*/ 589289 w 2182553"/>
              <a:gd name="connsiteY1" fmla="*/ 0 h 523220"/>
              <a:gd name="connsiteX2" fmla="*/ 1069451 w 2182553"/>
              <a:gd name="connsiteY2" fmla="*/ 0 h 523220"/>
              <a:gd name="connsiteX3" fmla="*/ 1549613 w 2182553"/>
              <a:gd name="connsiteY3" fmla="*/ 0 h 523220"/>
              <a:gd name="connsiteX4" fmla="*/ 2182553 w 2182553"/>
              <a:gd name="connsiteY4" fmla="*/ 0 h 523220"/>
              <a:gd name="connsiteX5" fmla="*/ 2182553 w 2182553"/>
              <a:gd name="connsiteY5" fmla="*/ 523220 h 523220"/>
              <a:gd name="connsiteX6" fmla="*/ 1615089 w 2182553"/>
              <a:gd name="connsiteY6" fmla="*/ 523220 h 523220"/>
              <a:gd name="connsiteX7" fmla="*/ 1047625 w 2182553"/>
              <a:gd name="connsiteY7" fmla="*/ 523220 h 523220"/>
              <a:gd name="connsiteX8" fmla="*/ 501987 w 2182553"/>
              <a:gd name="connsiteY8" fmla="*/ 523220 h 523220"/>
              <a:gd name="connsiteX9" fmla="*/ 0 w 2182553"/>
              <a:gd name="connsiteY9" fmla="*/ 523220 h 523220"/>
              <a:gd name="connsiteX10" fmla="*/ 0 w 2182553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2553" h="523220" fill="none" extrusionOk="0">
                <a:moveTo>
                  <a:pt x="0" y="0"/>
                </a:moveTo>
                <a:cubicBezTo>
                  <a:pt x="238898" y="-11048"/>
                  <a:pt x="337112" y="10655"/>
                  <a:pt x="589289" y="0"/>
                </a:cubicBezTo>
                <a:cubicBezTo>
                  <a:pt x="841466" y="-10655"/>
                  <a:pt x="834733" y="1881"/>
                  <a:pt x="1069451" y="0"/>
                </a:cubicBezTo>
                <a:cubicBezTo>
                  <a:pt x="1304169" y="-1881"/>
                  <a:pt x="1338179" y="21800"/>
                  <a:pt x="1549613" y="0"/>
                </a:cubicBezTo>
                <a:cubicBezTo>
                  <a:pt x="1761047" y="-21800"/>
                  <a:pt x="1876383" y="25890"/>
                  <a:pt x="2182553" y="0"/>
                </a:cubicBezTo>
                <a:cubicBezTo>
                  <a:pt x="2201299" y="253422"/>
                  <a:pt x="2189722" y="295222"/>
                  <a:pt x="2182553" y="523220"/>
                </a:cubicBezTo>
                <a:cubicBezTo>
                  <a:pt x="2055379" y="503339"/>
                  <a:pt x="1795900" y="526967"/>
                  <a:pt x="1615089" y="523220"/>
                </a:cubicBezTo>
                <a:cubicBezTo>
                  <a:pt x="1434278" y="519473"/>
                  <a:pt x="1310253" y="505165"/>
                  <a:pt x="1047625" y="523220"/>
                </a:cubicBezTo>
                <a:cubicBezTo>
                  <a:pt x="784997" y="541275"/>
                  <a:pt x="618315" y="500764"/>
                  <a:pt x="501987" y="523220"/>
                </a:cubicBezTo>
                <a:cubicBezTo>
                  <a:pt x="385659" y="545676"/>
                  <a:pt x="170467" y="545822"/>
                  <a:pt x="0" y="523220"/>
                </a:cubicBezTo>
                <a:cubicBezTo>
                  <a:pt x="-19734" y="368509"/>
                  <a:pt x="3123" y="134784"/>
                  <a:pt x="0" y="0"/>
                </a:cubicBezTo>
                <a:close/>
              </a:path>
              <a:path w="2182553" h="523220" stroke="0" extrusionOk="0">
                <a:moveTo>
                  <a:pt x="0" y="0"/>
                </a:moveTo>
                <a:cubicBezTo>
                  <a:pt x="143670" y="8534"/>
                  <a:pt x="379388" y="-21157"/>
                  <a:pt x="589289" y="0"/>
                </a:cubicBezTo>
                <a:cubicBezTo>
                  <a:pt x="799190" y="21157"/>
                  <a:pt x="848533" y="-21056"/>
                  <a:pt x="1091277" y="0"/>
                </a:cubicBezTo>
                <a:cubicBezTo>
                  <a:pt x="1334021" y="21056"/>
                  <a:pt x="1422439" y="-5996"/>
                  <a:pt x="1636915" y="0"/>
                </a:cubicBezTo>
                <a:cubicBezTo>
                  <a:pt x="1851391" y="5996"/>
                  <a:pt x="2030417" y="11682"/>
                  <a:pt x="2182553" y="0"/>
                </a:cubicBezTo>
                <a:cubicBezTo>
                  <a:pt x="2196993" y="154830"/>
                  <a:pt x="2192321" y="280881"/>
                  <a:pt x="2182553" y="523220"/>
                </a:cubicBezTo>
                <a:cubicBezTo>
                  <a:pt x="1994608" y="526073"/>
                  <a:pt x="1831669" y="548800"/>
                  <a:pt x="1593264" y="523220"/>
                </a:cubicBezTo>
                <a:cubicBezTo>
                  <a:pt x="1354859" y="497640"/>
                  <a:pt x="1179568" y="501978"/>
                  <a:pt x="1003974" y="523220"/>
                </a:cubicBezTo>
                <a:cubicBezTo>
                  <a:pt x="828380" y="544463"/>
                  <a:pt x="331595" y="534123"/>
                  <a:pt x="0" y="523220"/>
                </a:cubicBezTo>
                <a:cubicBezTo>
                  <a:pt x="21527" y="281729"/>
                  <a:pt x="12967" y="1637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120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490" y="3948778"/>
            <a:ext cx="580294" cy="11947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C431354-7879-D0C6-EF20-CB375D42F571}"/>
              </a:ext>
            </a:extLst>
          </p:cNvPr>
          <p:cNvSpPr txBox="1"/>
          <p:nvPr/>
        </p:nvSpPr>
        <p:spPr>
          <a:xfrm>
            <a:off x="3592485" y="1000420"/>
            <a:ext cx="5199702" cy="83099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NH</a:t>
            </a:r>
            <a:r>
              <a:rPr lang="en-US" sz="24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lệch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104431-BF9A-3712-C2AD-51363F965C52}"/>
              </a:ext>
            </a:extLst>
          </p:cNvPr>
          <p:cNvSpPr txBox="1"/>
          <p:nvPr/>
        </p:nvSpPr>
        <p:spPr>
          <a:xfrm>
            <a:off x="342092" y="2774824"/>
            <a:ext cx="81403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2,2;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3,04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 (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3,04 : 2,2 = 1,38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NH</a:t>
            </a:r>
            <a:r>
              <a:rPr lang="en-US" sz="24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lệch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 descr="Nh3 là gì?">
            <a:extLst>
              <a:ext uri="{FF2B5EF4-FFF2-40B4-BE49-F238E27FC236}">
                <a16:creationId xmlns:a16="http://schemas.microsoft.com/office/drawing/2014/main" id="{4723B34B-59BE-361C-1AC2-23E42D3A5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/>
          <a:stretch/>
        </p:blipFill>
        <p:spPr bwMode="auto">
          <a:xfrm>
            <a:off x="377621" y="1037204"/>
            <a:ext cx="2574045" cy="17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au hoi – Rủng Rỉnh">
            <a:extLst>
              <a:ext uri="{FF2B5EF4-FFF2-40B4-BE49-F238E27FC236}">
                <a16:creationId xmlns:a16="http://schemas.microsoft.com/office/drawing/2014/main" id="{E4BEB184-4C4F-27E7-DD04-025FC014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75" y="1055590"/>
            <a:ext cx="650910" cy="6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E1F6D9BA-FE8D-69BF-C023-B308411C4973}"/>
              </a:ext>
            </a:extLst>
          </p:cNvPr>
          <p:cNvSpPr/>
          <p:nvPr/>
        </p:nvSpPr>
        <p:spPr>
          <a:xfrm>
            <a:off x="3658849" y="267030"/>
            <a:ext cx="2182553" cy="523220"/>
          </a:xfrm>
          <a:custGeom>
            <a:avLst/>
            <a:gdLst>
              <a:gd name="connsiteX0" fmla="*/ 0 w 2182553"/>
              <a:gd name="connsiteY0" fmla="*/ 0 h 523220"/>
              <a:gd name="connsiteX1" fmla="*/ 589289 w 2182553"/>
              <a:gd name="connsiteY1" fmla="*/ 0 h 523220"/>
              <a:gd name="connsiteX2" fmla="*/ 1069451 w 2182553"/>
              <a:gd name="connsiteY2" fmla="*/ 0 h 523220"/>
              <a:gd name="connsiteX3" fmla="*/ 1549613 w 2182553"/>
              <a:gd name="connsiteY3" fmla="*/ 0 h 523220"/>
              <a:gd name="connsiteX4" fmla="*/ 2182553 w 2182553"/>
              <a:gd name="connsiteY4" fmla="*/ 0 h 523220"/>
              <a:gd name="connsiteX5" fmla="*/ 2182553 w 2182553"/>
              <a:gd name="connsiteY5" fmla="*/ 523220 h 523220"/>
              <a:gd name="connsiteX6" fmla="*/ 1615089 w 2182553"/>
              <a:gd name="connsiteY6" fmla="*/ 523220 h 523220"/>
              <a:gd name="connsiteX7" fmla="*/ 1047625 w 2182553"/>
              <a:gd name="connsiteY7" fmla="*/ 523220 h 523220"/>
              <a:gd name="connsiteX8" fmla="*/ 501987 w 2182553"/>
              <a:gd name="connsiteY8" fmla="*/ 523220 h 523220"/>
              <a:gd name="connsiteX9" fmla="*/ 0 w 2182553"/>
              <a:gd name="connsiteY9" fmla="*/ 523220 h 523220"/>
              <a:gd name="connsiteX10" fmla="*/ 0 w 2182553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2553" h="523220" fill="none" extrusionOk="0">
                <a:moveTo>
                  <a:pt x="0" y="0"/>
                </a:moveTo>
                <a:cubicBezTo>
                  <a:pt x="238898" y="-11048"/>
                  <a:pt x="337112" y="10655"/>
                  <a:pt x="589289" y="0"/>
                </a:cubicBezTo>
                <a:cubicBezTo>
                  <a:pt x="841466" y="-10655"/>
                  <a:pt x="834733" y="1881"/>
                  <a:pt x="1069451" y="0"/>
                </a:cubicBezTo>
                <a:cubicBezTo>
                  <a:pt x="1304169" y="-1881"/>
                  <a:pt x="1338179" y="21800"/>
                  <a:pt x="1549613" y="0"/>
                </a:cubicBezTo>
                <a:cubicBezTo>
                  <a:pt x="1761047" y="-21800"/>
                  <a:pt x="1876383" y="25890"/>
                  <a:pt x="2182553" y="0"/>
                </a:cubicBezTo>
                <a:cubicBezTo>
                  <a:pt x="2201299" y="253422"/>
                  <a:pt x="2189722" y="295222"/>
                  <a:pt x="2182553" y="523220"/>
                </a:cubicBezTo>
                <a:cubicBezTo>
                  <a:pt x="2055379" y="503339"/>
                  <a:pt x="1795900" y="526967"/>
                  <a:pt x="1615089" y="523220"/>
                </a:cubicBezTo>
                <a:cubicBezTo>
                  <a:pt x="1434278" y="519473"/>
                  <a:pt x="1310253" y="505165"/>
                  <a:pt x="1047625" y="523220"/>
                </a:cubicBezTo>
                <a:cubicBezTo>
                  <a:pt x="784997" y="541275"/>
                  <a:pt x="618315" y="500764"/>
                  <a:pt x="501987" y="523220"/>
                </a:cubicBezTo>
                <a:cubicBezTo>
                  <a:pt x="385659" y="545676"/>
                  <a:pt x="170467" y="545822"/>
                  <a:pt x="0" y="523220"/>
                </a:cubicBezTo>
                <a:cubicBezTo>
                  <a:pt x="-19734" y="368509"/>
                  <a:pt x="3123" y="134784"/>
                  <a:pt x="0" y="0"/>
                </a:cubicBezTo>
                <a:close/>
              </a:path>
              <a:path w="2182553" h="523220" stroke="0" extrusionOk="0">
                <a:moveTo>
                  <a:pt x="0" y="0"/>
                </a:moveTo>
                <a:cubicBezTo>
                  <a:pt x="143670" y="8534"/>
                  <a:pt x="379388" y="-21157"/>
                  <a:pt x="589289" y="0"/>
                </a:cubicBezTo>
                <a:cubicBezTo>
                  <a:pt x="799190" y="21157"/>
                  <a:pt x="848533" y="-21056"/>
                  <a:pt x="1091277" y="0"/>
                </a:cubicBezTo>
                <a:cubicBezTo>
                  <a:pt x="1334021" y="21056"/>
                  <a:pt x="1422439" y="-5996"/>
                  <a:pt x="1636915" y="0"/>
                </a:cubicBezTo>
                <a:cubicBezTo>
                  <a:pt x="1851391" y="5996"/>
                  <a:pt x="2030417" y="11682"/>
                  <a:pt x="2182553" y="0"/>
                </a:cubicBezTo>
                <a:cubicBezTo>
                  <a:pt x="2196993" y="154830"/>
                  <a:pt x="2192321" y="280881"/>
                  <a:pt x="2182553" y="523220"/>
                </a:cubicBezTo>
                <a:cubicBezTo>
                  <a:pt x="1994608" y="526073"/>
                  <a:pt x="1831669" y="548800"/>
                  <a:pt x="1593264" y="523220"/>
                </a:cubicBezTo>
                <a:cubicBezTo>
                  <a:pt x="1354859" y="497640"/>
                  <a:pt x="1179568" y="501978"/>
                  <a:pt x="1003974" y="523220"/>
                </a:cubicBezTo>
                <a:cubicBezTo>
                  <a:pt x="828380" y="544463"/>
                  <a:pt x="331595" y="534123"/>
                  <a:pt x="0" y="523220"/>
                </a:cubicBezTo>
                <a:cubicBezTo>
                  <a:pt x="21527" y="281729"/>
                  <a:pt x="12967" y="1637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110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318977" y="85060"/>
            <a:ext cx="882803" cy="590702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693" y="4189228"/>
            <a:ext cx="463504" cy="954272"/>
          </a:xfrm>
          <a:prstGeom prst="rect">
            <a:avLst/>
          </a:prstGeom>
        </p:spPr>
      </p:pic>
      <p:sp>
        <p:nvSpPr>
          <p:cNvPr id="13" name="矩形 32">
            <a:extLst>
              <a:ext uri="{FF2B5EF4-FFF2-40B4-BE49-F238E27FC236}">
                <a16:creationId xmlns:a16="http://schemas.microsoft.com/office/drawing/2014/main" id="{1E872D36-FD83-7DDB-1109-55DEC93D9797}"/>
              </a:ext>
            </a:extLst>
          </p:cNvPr>
          <p:cNvSpPr/>
          <p:nvPr/>
        </p:nvSpPr>
        <p:spPr>
          <a:xfrm>
            <a:off x="548253" y="3958478"/>
            <a:ext cx="320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Pau –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linh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Fluorine (X = 3,98) </a:t>
            </a:r>
            <a:endParaRPr lang="zh-CN" altLang="en-US" sz="2000" b="1" dirty="0">
              <a:solidFill>
                <a:srgbClr val="FFA100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7D6DD-76D0-81D3-D9B5-91306D028058}"/>
              </a:ext>
            </a:extLst>
          </p:cNvPr>
          <p:cNvSpPr txBox="1"/>
          <p:nvPr/>
        </p:nvSpPr>
        <p:spPr>
          <a:xfrm>
            <a:off x="4307825" y="1133569"/>
            <a:ext cx="4593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DD1C5-2E3A-D2EE-D2DD-99F2E67520BD}"/>
              </a:ext>
            </a:extLst>
          </p:cNvPr>
          <p:cNvSpPr txBox="1"/>
          <p:nvPr/>
        </p:nvSpPr>
        <p:spPr>
          <a:xfrm>
            <a:off x="443921" y="740748"/>
            <a:ext cx="4593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BB3C6-DF44-3534-BB34-28BF3F7A0DFA}"/>
              </a:ext>
            </a:extLst>
          </p:cNvPr>
          <p:cNvSpPr txBox="1"/>
          <p:nvPr/>
        </p:nvSpPr>
        <p:spPr>
          <a:xfrm>
            <a:off x="4307826" y="2833092"/>
            <a:ext cx="45932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28FBCF-A4A5-8897-AD6B-DD8F96DE1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10" y="1294391"/>
            <a:ext cx="4010113" cy="2554718"/>
          </a:xfrm>
          <a:prstGeom prst="rect">
            <a:avLst/>
          </a:prstGeom>
        </p:spPr>
      </p:pic>
      <p:sp>
        <p:nvSpPr>
          <p:cNvPr id="12" name="矩形 32">
            <a:extLst>
              <a:ext uri="{FF2B5EF4-FFF2-40B4-BE49-F238E27FC236}">
                <a16:creationId xmlns:a16="http://schemas.microsoft.com/office/drawing/2014/main" id="{F514C73A-8906-8DC2-0222-88373EA678E3}"/>
              </a:ext>
            </a:extLst>
          </p:cNvPr>
          <p:cNvSpPr/>
          <p:nvPr/>
        </p:nvSpPr>
        <p:spPr>
          <a:xfrm>
            <a:off x="3658849" y="162844"/>
            <a:ext cx="2182553" cy="523220"/>
          </a:xfrm>
          <a:custGeom>
            <a:avLst/>
            <a:gdLst>
              <a:gd name="connsiteX0" fmla="*/ 0 w 2182553"/>
              <a:gd name="connsiteY0" fmla="*/ 0 h 523220"/>
              <a:gd name="connsiteX1" fmla="*/ 589289 w 2182553"/>
              <a:gd name="connsiteY1" fmla="*/ 0 h 523220"/>
              <a:gd name="connsiteX2" fmla="*/ 1069451 w 2182553"/>
              <a:gd name="connsiteY2" fmla="*/ 0 h 523220"/>
              <a:gd name="connsiteX3" fmla="*/ 1549613 w 2182553"/>
              <a:gd name="connsiteY3" fmla="*/ 0 h 523220"/>
              <a:gd name="connsiteX4" fmla="*/ 2182553 w 2182553"/>
              <a:gd name="connsiteY4" fmla="*/ 0 h 523220"/>
              <a:gd name="connsiteX5" fmla="*/ 2182553 w 2182553"/>
              <a:gd name="connsiteY5" fmla="*/ 523220 h 523220"/>
              <a:gd name="connsiteX6" fmla="*/ 1615089 w 2182553"/>
              <a:gd name="connsiteY6" fmla="*/ 523220 h 523220"/>
              <a:gd name="connsiteX7" fmla="*/ 1047625 w 2182553"/>
              <a:gd name="connsiteY7" fmla="*/ 523220 h 523220"/>
              <a:gd name="connsiteX8" fmla="*/ 501987 w 2182553"/>
              <a:gd name="connsiteY8" fmla="*/ 523220 h 523220"/>
              <a:gd name="connsiteX9" fmla="*/ 0 w 2182553"/>
              <a:gd name="connsiteY9" fmla="*/ 523220 h 523220"/>
              <a:gd name="connsiteX10" fmla="*/ 0 w 2182553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2553" h="523220" fill="none" extrusionOk="0">
                <a:moveTo>
                  <a:pt x="0" y="0"/>
                </a:moveTo>
                <a:cubicBezTo>
                  <a:pt x="238898" y="-11048"/>
                  <a:pt x="337112" y="10655"/>
                  <a:pt x="589289" y="0"/>
                </a:cubicBezTo>
                <a:cubicBezTo>
                  <a:pt x="841466" y="-10655"/>
                  <a:pt x="834733" y="1881"/>
                  <a:pt x="1069451" y="0"/>
                </a:cubicBezTo>
                <a:cubicBezTo>
                  <a:pt x="1304169" y="-1881"/>
                  <a:pt x="1338179" y="21800"/>
                  <a:pt x="1549613" y="0"/>
                </a:cubicBezTo>
                <a:cubicBezTo>
                  <a:pt x="1761047" y="-21800"/>
                  <a:pt x="1876383" y="25890"/>
                  <a:pt x="2182553" y="0"/>
                </a:cubicBezTo>
                <a:cubicBezTo>
                  <a:pt x="2201299" y="253422"/>
                  <a:pt x="2189722" y="295222"/>
                  <a:pt x="2182553" y="523220"/>
                </a:cubicBezTo>
                <a:cubicBezTo>
                  <a:pt x="2055379" y="503339"/>
                  <a:pt x="1795900" y="526967"/>
                  <a:pt x="1615089" y="523220"/>
                </a:cubicBezTo>
                <a:cubicBezTo>
                  <a:pt x="1434278" y="519473"/>
                  <a:pt x="1310253" y="505165"/>
                  <a:pt x="1047625" y="523220"/>
                </a:cubicBezTo>
                <a:cubicBezTo>
                  <a:pt x="784997" y="541275"/>
                  <a:pt x="618315" y="500764"/>
                  <a:pt x="501987" y="523220"/>
                </a:cubicBezTo>
                <a:cubicBezTo>
                  <a:pt x="385659" y="545676"/>
                  <a:pt x="170467" y="545822"/>
                  <a:pt x="0" y="523220"/>
                </a:cubicBezTo>
                <a:cubicBezTo>
                  <a:pt x="-19734" y="368509"/>
                  <a:pt x="3123" y="134784"/>
                  <a:pt x="0" y="0"/>
                </a:cubicBezTo>
                <a:close/>
              </a:path>
              <a:path w="2182553" h="523220" stroke="0" extrusionOk="0">
                <a:moveTo>
                  <a:pt x="0" y="0"/>
                </a:moveTo>
                <a:cubicBezTo>
                  <a:pt x="143670" y="8534"/>
                  <a:pt x="379388" y="-21157"/>
                  <a:pt x="589289" y="0"/>
                </a:cubicBezTo>
                <a:cubicBezTo>
                  <a:pt x="799190" y="21157"/>
                  <a:pt x="848533" y="-21056"/>
                  <a:pt x="1091277" y="0"/>
                </a:cubicBezTo>
                <a:cubicBezTo>
                  <a:pt x="1334021" y="21056"/>
                  <a:pt x="1422439" y="-5996"/>
                  <a:pt x="1636915" y="0"/>
                </a:cubicBezTo>
                <a:cubicBezTo>
                  <a:pt x="1851391" y="5996"/>
                  <a:pt x="2030417" y="11682"/>
                  <a:pt x="2182553" y="0"/>
                </a:cubicBezTo>
                <a:cubicBezTo>
                  <a:pt x="2196993" y="154830"/>
                  <a:pt x="2192321" y="280881"/>
                  <a:pt x="2182553" y="523220"/>
                </a:cubicBezTo>
                <a:cubicBezTo>
                  <a:pt x="1994608" y="526073"/>
                  <a:pt x="1831669" y="548800"/>
                  <a:pt x="1593264" y="523220"/>
                </a:cubicBezTo>
                <a:cubicBezTo>
                  <a:pt x="1354859" y="497640"/>
                  <a:pt x="1179568" y="501978"/>
                  <a:pt x="1003974" y="523220"/>
                </a:cubicBezTo>
                <a:cubicBezTo>
                  <a:pt x="828380" y="544463"/>
                  <a:pt x="331595" y="534123"/>
                  <a:pt x="0" y="523220"/>
                </a:cubicBezTo>
                <a:cubicBezTo>
                  <a:pt x="21527" y="281729"/>
                  <a:pt x="12967" y="1637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282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706" y="3948778"/>
            <a:ext cx="580294" cy="119472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761056F-400C-1E20-714E-5E423265E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59037"/>
              </p:ext>
            </p:extLst>
          </p:nvPr>
        </p:nvGraphicFramePr>
        <p:xfrm>
          <a:off x="683059" y="2659890"/>
          <a:ext cx="7729869" cy="186058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38788">
                  <a:extLst>
                    <a:ext uri="{9D8B030D-6E8A-4147-A177-3AD203B41FA5}">
                      <a16:colId xmlns:a16="http://schemas.microsoft.com/office/drawing/2014/main" val="508496619"/>
                    </a:ext>
                  </a:extLst>
                </a:gridCol>
                <a:gridCol w="3220673">
                  <a:extLst>
                    <a:ext uri="{9D8B030D-6E8A-4147-A177-3AD203B41FA5}">
                      <a16:colId xmlns:a16="http://schemas.microsoft.com/office/drawing/2014/main" val="3266272245"/>
                    </a:ext>
                  </a:extLst>
                </a:gridCol>
                <a:gridCol w="3070408">
                  <a:extLst>
                    <a:ext uri="{9D8B030D-6E8A-4147-A177-3AD203B41FA5}">
                      <a16:colId xmlns:a16="http://schemas.microsoft.com/office/drawing/2014/main" val="367718145"/>
                    </a:ext>
                  </a:extLst>
                </a:gridCol>
              </a:tblGrid>
              <a:tr h="475737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kì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1 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416897"/>
                  </a:ext>
                </a:extLst>
              </a:tr>
              <a:tr h="909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kính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Giảm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khả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năng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hút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cặp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electron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liên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mạnh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khả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năng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hút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cặp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electron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liên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giảm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194808"/>
                  </a:ext>
                </a:extLst>
              </a:tr>
              <a:tr h="4757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điện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Giảm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578773"/>
                  </a:ext>
                </a:extLst>
              </a:tr>
            </a:tbl>
          </a:graphicData>
        </a:graphic>
      </p:graphicFrame>
      <p:pic>
        <p:nvPicPr>
          <p:cNvPr id="17" name="Picture 2" descr="Periodic Trends: Physical - Electronegativity (3.1.5) | IB DP Chemistry: SL  Revision Notes 2016 | Save My Exams">
            <a:extLst>
              <a:ext uri="{FF2B5EF4-FFF2-40B4-BE49-F238E27FC236}">
                <a16:creationId xmlns:a16="http://schemas.microsoft.com/office/drawing/2014/main" id="{DA7E4D2E-AFB8-FCEF-4E08-3A50F7C18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4" r="9625" b="1"/>
          <a:stretch/>
        </p:blipFill>
        <p:spPr bwMode="auto">
          <a:xfrm>
            <a:off x="350875" y="835577"/>
            <a:ext cx="3593805" cy="17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372B3-A563-5CF7-5D9B-21DD6228E220}"/>
              </a:ext>
            </a:extLst>
          </p:cNvPr>
          <p:cNvSpPr txBox="1"/>
          <p:nvPr/>
        </p:nvSpPr>
        <p:spPr>
          <a:xfrm>
            <a:off x="4969901" y="1045732"/>
            <a:ext cx="359380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II: Ba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Ra</a:t>
            </a:r>
          </a:p>
          <a:p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Chu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6: Rb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Bi. </a:t>
            </a:r>
          </a:p>
        </p:txBody>
      </p:sp>
      <p:sp>
        <p:nvSpPr>
          <p:cNvPr id="10" name="矩形 32">
            <a:extLst>
              <a:ext uri="{FF2B5EF4-FFF2-40B4-BE49-F238E27FC236}">
                <a16:creationId xmlns:a16="http://schemas.microsoft.com/office/drawing/2014/main" id="{EB6A06AC-9482-CD31-F160-276AF68A7DAB}"/>
              </a:ext>
            </a:extLst>
          </p:cNvPr>
          <p:cNvSpPr/>
          <p:nvPr/>
        </p:nvSpPr>
        <p:spPr>
          <a:xfrm>
            <a:off x="3669481" y="104875"/>
            <a:ext cx="2182553" cy="523220"/>
          </a:xfrm>
          <a:custGeom>
            <a:avLst/>
            <a:gdLst>
              <a:gd name="connsiteX0" fmla="*/ 0 w 2182553"/>
              <a:gd name="connsiteY0" fmla="*/ 0 h 523220"/>
              <a:gd name="connsiteX1" fmla="*/ 589289 w 2182553"/>
              <a:gd name="connsiteY1" fmla="*/ 0 h 523220"/>
              <a:gd name="connsiteX2" fmla="*/ 1069451 w 2182553"/>
              <a:gd name="connsiteY2" fmla="*/ 0 h 523220"/>
              <a:gd name="connsiteX3" fmla="*/ 1549613 w 2182553"/>
              <a:gd name="connsiteY3" fmla="*/ 0 h 523220"/>
              <a:gd name="connsiteX4" fmla="*/ 2182553 w 2182553"/>
              <a:gd name="connsiteY4" fmla="*/ 0 h 523220"/>
              <a:gd name="connsiteX5" fmla="*/ 2182553 w 2182553"/>
              <a:gd name="connsiteY5" fmla="*/ 523220 h 523220"/>
              <a:gd name="connsiteX6" fmla="*/ 1615089 w 2182553"/>
              <a:gd name="connsiteY6" fmla="*/ 523220 h 523220"/>
              <a:gd name="connsiteX7" fmla="*/ 1047625 w 2182553"/>
              <a:gd name="connsiteY7" fmla="*/ 523220 h 523220"/>
              <a:gd name="connsiteX8" fmla="*/ 501987 w 2182553"/>
              <a:gd name="connsiteY8" fmla="*/ 523220 h 523220"/>
              <a:gd name="connsiteX9" fmla="*/ 0 w 2182553"/>
              <a:gd name="connsiteY9" fmla="*/ 523220 h 523220"/>
              <a:gd name="connsiteX10" fmla="*/ 0 w 2182553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2553" h="523220" fill="none" extrusionOk="0">
                <a:moveTo>
                  <a:pt x="0" y="0"/>
                </a:moveTo>
                <a:cubicBezTo>
                  <a:pt x="238898" y="-11048"/>
                  <a:pt x="337112" y="10655"/>
                  <a:pt x="589289" y="0"/>
                </a:cubicBezTo>
                <a:cubicBezTo>
                  <a:pt x="841466" y="-10655"/>
                  <a:pt x="834733" y="1881"/>
                  <a:pt x="1069451" y="0"/>
                </a:cubicBezTo>
                <a:cubicBezTo>
                  <a:pt x="1304169" y="-1881"/>
                  <a:pt x="1338179" y="21800"/>
                  <a:pt x="1549613" y="0"/>
                </a:cubicBezTo>
                <a:cubicBezTo>
                  <a:pt x="1761047" y="-21800"/>
                  <a:pt x="1876383" y="25890"/>
                  <a:pt x="2182553" y="0"/>
                </a:cubicBezTo>
                <a:cubicBezTo>
                  <a:pt x="2201299" y="253422"/>
                  <a:pt x="2189722" y="295222"/>
                  <a:pt x="2182553" y="523220"/>
                </a:cubicBezTo>
                <a:cubicBezTo>
                  <a:pt x="2055379" y="503339"/>
                  <a:pt x="1795900" y="526967"/>
                  <a:pt x="1615089" y="523220"/>
                </a:cubicBezTo>
                <a:cubicBezTo>
                  <a:pt x="1434278" y="519473"/>
                  <a:pt x="1310253" y="505165"/>
                  <a:pt x="1047625" y="523220"/>
                </a:cubicBezTo>
                <a:cubicBezTo>
                  <a:pt x="784997" y="541275"/>
                  <a:pt x="618315" y="500764"/>
                  <a:pt x="501987" y="523220"/>
                </a:cubicBezTo>
                <a:cubicBezTo>
                  <a:pt x="385659" y="545676"/>
                  <a:pt x="170467" y="545822"/>
                  <a:pt x="0" y="523220"/>
                </a:cubicBezTo>
                <a:cubicBezTo>
                  <a:pt x="-19734" y="368509"/>
                  <a:pt x="3123" y="134784"/>
                  <a:pt x="0" y="0"/>
                </a:cubicBezTo>
                <a:close/>
              </a:path>
              <a:path w="2182553" h="523220" stroke="0" extrusionOk="0">
                <a:moveTo>
                  <a:pt x="0" y="0"/>
                </a:moveTo>
                <a:cubicBezTo>
                  <a:pt x="143670" y="8534"/>
                  <a:pt x="379388" y="-21157"/>
                  <a:pt x="589289" y="0"/>
                </a:cubicBezTo>
                <a:cubicBezTo>
                  <a:pt x="799190" y="21157"/>
                  <a:pt x="848533" y="-21056"/>
                  <a:pt x="1091277" y="0"/>
                </a:cubicBezTo>
                <a:cubicBezTo>
                  <a:pt x="1334021" y="21056"/>
                  <a:pt x="1422439" y="-5996"/>
                  <a:pt x="1636915" y="0"/>
                </a:cubicBezTo>
                <a:cubicBezTo>
                  <a:pt x="1851391" y="5996"/>
                  <a:pt x="2030417" y="11682"/>
                  <a:pt x="2182553" y="0"/>
                </a:cubicBezTo>
                <a:cubicBezTo>
                  <a:pt x="2196993" y="154830"/>
                  <a:pt x="2192321" y="280881"/>
                  <a:pt x="2182553" y="523220"/>
                </a:cubicBezTo>
                <a:cubicBezTo>
                  <a:pt x="1994608" y="526073"/>
                  <a:pt x="1831669" y="548800"/>
                  <a:pt x="1593264" y="523220"/>
                </a:cubicBezTo>
                <a:cubicBezTo>
                  <a:pt x="1354859" y="497640"/>
                  <a:pt x="1179568" y="501978"/>
                  <a:pt x="1003974" y="523220"/>
                </a:cubicBezTo>
                <a:cubicBezTo>
                  <a:pt x="828380" y="544463"/>
                  <a:pt x="331595" y="534123"/>
                  <a:pt x="0" y="523220"/>
                </a:cubicBezTo>
                <a:cubicBezTo>
                  <a:pt x="21527" y="281729"/>
                  <a:pt x="12967" y="1637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775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979" y="3948778"/>
            <a:ext cx="713920" cy="1194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372B3-A563-5CF7-5D9B-21DD6228E220}"/>
              </a:ext>
            </a:extLst>
          </p:cNvPr>
          <p:cNvSpPr txBox="1"/>
          <p:nvPr/>
        </p:nvSpPr>
        <p:spPr>
          <a:xfrm>
            <a:off x="873184" y="1102932"/>
            <a:ext cx="795434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 (Z = 14); B (Z = 16)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70094-DB51-7FAA-4837-BE244F7C7DAC}"/>
              </a:ext>
            </a:extLst>
          </p:cNvPr>
          <p:cNvSpPr txBox="1"/>
          <p:nvPr/>
        </p:nvSpPr>
        <p:spPr>
          <a:xfrm>
            <a:off x="603713" y="2348618"/>
            <a:ext cx="2979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432C5-2FF2-48EB-1DA2-2238AC9EC162}"/>
              </a:ext>
            </a:extLst>
          </p:cNvPr>
          <p:cNvSpPr txBox="1"/>
          <p:nvPr/>
        </p:nvSpPr>
        <p:spPr>
          <a:xfrm>
            <a:off x="3658849" y="2571750"/>
            <a:ext cx="2272006" cy="406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EC0AE-F0E0-B371-A9BC-2AD91AACDCA4}"/>
              </a:ext>
            </a:extLst>
          </p:cNvPr>
          <p:cNvSpPr txBox="1"/>
          <p:nvPr/>
        </p:nvSpPr>
        <p:spPr>
          <a:xfrm>
            <a:off x="407004" y="3497903"/>
            <a:ext cx="7677107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ĐTHN</a:t>
            </a:r>
          </a:p>
          <a:p>
            <a:pPr>
              <a:lnSpc>
                <a:spcPct val="150000"/>
              </a:lnSpc>
            </a:pP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A &lt; B</a:t>
            </a:r>
          </a:p>
        </p:txBody>
      </p:sp>
      <p:pic>
        <p:nvPicPr>
          <p:cNvPr id="16" name="Picture 2" descr="dau hoi – Rủng Rỉnh">
            <a:extLst>
              <a:ext uri="{FF2B5EF4-FFF2-40B4-BE49-F238E27FC236}">
                <a16:creationId xmlns:a16="http://schemas.microsoft.com/office/drawing/2014/main" id="{BA4CC6A7-D3D1-137B-B5B1-55DA4C5C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" y="1136483"/>
            <a:ext cx="650910" cy="6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DC795F03-05C6-4FBB-36A9-BF91249F4296}"/>
              </a:ext>
            </a:extLst>
          </p:cNvPr>
          <p:cNvSpPr/>
          <p:nvPr/>
        </p:nvSpPr>
        <p:spPr>
          <a:xfrm>
            <a:off x="3093396" y="2348618"/>
            <a:ext cx="311285" cy="75450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32">
            <a:extLst>
              <a:ext uri="{FF2B5EF4-FFF2-40B4-BE49-F238E27FC236}">
                <a16:creationId xmlns:a16="http://schemas.microsoft.com/office/drawing/2014/main" id="{7BB8B9D3-D952-87FA-B73F-73C4708E5B72}"/>
              </a:ext>
            </a:extLst>
          </p:cNvPr>
          <p:cNvSpPr/>
          <p:nvPr/>
        </p:nvSpPr>
        <p:spPr>
          <a:xfrm>
            <a:off x="3658849" y="267030"/>
            <a:ext cx="2182553" cy="523220"/>
          </a:xfrm>
          <a:custGeom>
            <a:avLst/>
            <a:gdLst>
              <a:gd name="connsiteX0" fmla="*/ 0 w 2182553"/>
              <a:gd name="connsiteY0" fmla="*/ 0 h 523220"/>
              <a:gd name="connsiteX1" fmla="*/ 589289 w 2182553"/>
              <a:gd name="connsiteY1" fmla="*/ 0 h 523220"/>
              <a:gd name="connsiteX2" fmla="*/ 1069451 w 2182553"/>
              <a:gd name="connsiteY2" fmla="*/ 0 h 523220"/>
              <a:gd name="connsiteX3" fmla="*/ 1549613 w 2182553"/>
              <a:gd name="connsiteY3" fmla="*/ 0 h 523220"/>
              <a:gd name="connsiteX4" fmla="*/ 2182553 w 2182553"/>
              <a:gd name="connsiteY4" fmla="*/ 0 h 523220"/>
              <a:gd name="connsiteX5" fmla="*/ 2182553 w 2182553"/>
              <a:gd name="connsiteY5" fmla="*/ 523220 h 523220"/>
              <a:gd name="connsiteX6" fmla="*/ 1615089 w 2182553"/>
              <a:gd name="connsiteY6" fmla="*/ 523220 h 523220"/>
              <a:gd name="connsiteX7" fmla="*/ 1047625 w 2182553"/>
              <a:gd name="connsiteY7" fmla="*/ 523220 h 523220"/>
              <a:gd name="connsiteX8" fmla="*/ 501987 w 2182553"/>
              <a:gd name="connsiteY8" fmla="*/ 523220 h 523220"/>
              <a:gd name="connsiteX9" fmla="*/ 0 w 2182553"/>
              <a:gd name="connsiteY9" fmla="*/ 523220 h 523220"/>
              <a:gd name="connsiteX10" fmla="*/ 0 w 2182553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2553" h="523220" fill="none" extrusionOk="0">
                <a:moveTo>
                  <a:pt x="0" y="0"/>
                </a:moveTo>
                <a:cubicBezTo>
                  <a:pt x="238898" y="-11048"/>
                  <a:pt x="337112" y="10655"/>
                  <a:pt x="589289" y="0"/>
                </a:cubicBezTo>
                <a:cubicBezTo>
                  <a:pt x="841466" y="-10655"/>
                  <a:pt x="834733" y="1881"/>
                  <a:pt x="1069451" y="0"/>
                </a:cubicBezTo>
                <a:cubicBezTo>
                  <a:pt x="1304169" y="-1881"/>
                  <a:pt x="1338179" y="21800"/>
                  <a:pt x="1549613" y="0"/>
                </a:cubicBezTo>
                <a:cubicBezTo>
                  <a:pt x="1761047" y="-21800"/>
                  <a:pt x="1876383" y="25890"/>
                  <a:pt x="2182553" y="0"/>
                </a:cubicBezTo>
                <a:cubicBezTo>
                  <a:pt x="2201299" y="253422"/>
                  <a:pt x="2189722" y="295222"/>
                  <a:pt x="2182553" y="523220"/>
                </a:cubicBezTo>
                <a:cubicBezTo>
                  <a:pt x="2055379" y="503339"/>
                  <a:pt x="1795900" y="526967"/>
                  <a:pt x="1615089" y="523220"/>
                </a:cubicBezTo>
                <a:cubicBezTo>
                  <a:pt x="1434278" y="519473"/>
                  <a:pt x="1310253" y="505165"/>
                  <a:pt x="1047625" y="523220"/>
                </a:cubicBezTo>
                <a:cubicBezTo>
                  <a:pt x="784997" y="541275"/>
                  <a:pt x="618315" y="500764"/>
                  <a:pt x="501987" y="523220"/>
                </a:cubicBezTo>
                <a:cubicBezTo>
                  <a:pt x="385659" y="545676"/>
                  <a:pt x="170467" y="545822"/>
                  <a:pt x="0" y="523220"/>
                </a:cubicBezTo>
                <a:cubicBezTo>
                  <a:pt x="-19734" y="368509"/>
                  <a:pt x="3123" y="134784"/>
                  <a:pt x="0" y="0"/>
                </a:cubicBezTo>
                <a:close/>
              </a:path>
              <a:path w="2182553" h="523220" stroke="0" extrusionOk="0">
                <a:moveTo>
                  <a:pt x="0" y="0"/>
                </a:moveTo>
                <a:cubicBezTo>
                  <a:pt x="143670" y="8534"/>
                  <a:pt x="379388" y="-21157"/>
                  <a:pt x="589289" y="0"/>
                </a:cubicBezTo>
                <a:cubicBezTo>
                  <a:pt x="799190" y="21157"/>
                  <a:pt x="848533" y="-21056"/>
                  <a:pt x="1091277" y="0"/>
                </a:cubicBezTo>
                <a:cubicBezTo>
                  <a:pt x="1334021" y="21056"/>
                  <a:pt x="1422439" y="-5996"/>
                  <a:pt x="1636915" y="0"/>
                </a:cubicBezTo>
                <a:cubicBezTo>
                  <a:pt x="1851391" y="5996"/>
                  <a:pt x="2030417" y="11682"/>
                  <a:pt x="2182553" y="0"/>
                </a:cubicBezTo>
                <a:cubicBezTo>
                  <a:pt x="2196993" y="154830"/>
                  <a:pt x="2192321" y="280881"/>
                  <a:pt x="2182553" y="523220"/>
                </a:cubicBezTo>
                <a:cubicBezTo>
                  <a:pt x="1994608" y="526073"/>
                  <a:pt x="1831669" y="548800"/>
                  <a:pt x="1593264" y="523220"/>
                </a:cubicBezTo>
                <a:cubicBezTo>
                  <a:pt x="1354859" y="497640"/>
                  <a:pt x="1179568" y="501978"/>
                  <a:pt x="1003974" y="523220"/>
                </a:cubicBezTo>
                <a:cubicBezTo>
                  <a:pt x="828380" y="544463"/>
                  <a:pt x="331595" y="534123"/>
                  <a:pt x="0" y="523220"/>
                </a:cubicBezTo>
                <a:cubicBezTo>
                  <a:pt x="21527" y="281729"/>
                  <a:pt x="12967" y="1637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742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3" grpId="0" animBg="1"/>
      <p:bldP spid="14" grpId="0"/>
      <p:bldP spid="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321566" y="1263699"/>
            <a:ext cx="8411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MỘT SỐ TÍNH CHẤT CỦA NGUYÊN TỬ CÁC NGUYÊN TỐ TRONG MỘT CHU KÌ VÀ TRONG MỘT NHÓM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396235" y="242584"/>
            <a:ext cx="1845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6: </a:t>
            </a:r>
            <a:endParaRPr lang="zh-CN" altLang="en-US" sz="44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9570" t="20919" r="34859" b="7901"/>
          <a:stretch/>
        </p:blipFill>
        <p:spPr>
          <a:xfrm rot="16200000" flipH="1">
            <a:off x="4300236" y="3178"/>
            <a:ext cx="205525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410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3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3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7942521" y="40022"/>
            <a:ext cx="1201479" cy="591283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CA372B3-A563-5CF7-5D9B-21DD6228E220}"/>
              </a:ext>
            </a:extLst>
          </p:cNvPr>
          <p:cNvSpPr txBox="1"/>
          <p:nvPr/>
        </p:nvSpPr>
        <p:spPr>
          <a:xfrm>
            <a:off x="228435" y="208351"/>
            <a:ext cx="5576942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5.SGK: </a:t>
            </a:r>
            <a:r>
              <a:rPr lang="vi-VN" sz="2000" dirty="0" err="1">
                <a:latin typeface="+mj-lt"/>
              </a:rPr>
              <a:t>Almelec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hợp</a:t>
            </a:r>
            <a:r>
              <a:rPr lang="vi-VN" sz="2000" dirty="0">
                <a:latin typeface="+mj-lt"/>
              </a:rPr>
              <a:t> kim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aluminium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lượng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magnesium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silicon</a:t>
            </a:r>
            <a:r>
              <a:rPr lang="vi-VN" sz="2000" dirty="0">
                <a:latin typeface="+mj-lt"/>
              </a:rPr>
              <a:t> (98,8% </a:t>
            </a:r>
            <a:r>
              <a:rPr lang="vi-VN" sz="2000" dirty="0" err="1">
                <a:latin typeface="+mj-lt"/>
              </a:rPr>
              <a:t>aluminium</a:t>
            </a:r>
            <a:r>
              <a:rPr lang="vi-VN" sz="2000" dirty="0">
                <a:latin typeface="+mj-lt"/>
              </a:rPr>
              <a:t>; 0,7% </a:t>
            </a:r>
            <a:r>
              <a:rPr lang="vi-VN" sz="2000" dirty="0" err="1">
                <a:latin typeface="+mj-lt"/>
              </a:rPr>
              <a:t>magnesium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0,5% </a:t>
            </a:r>
            <a:r>
              <a:rPr lang="vi-VN" sz="2000" dirty="0" err="1">
                <a:latin typeface="+mj-lt"/>
              </a:rPr>
              <a:t>silicon</a:t>
            </a:r>
            <a:r>
              <a:rPr lang="vi-VN" sz="2000" dirty="0">
                <a:latin typeface="+mj-lt"/>
              </a:rPr>
              <a:t>). </a:t>
            </a:r>
            <a:r>
              <a:rPr lang="vi-VN" sz="2000" dirty="0" err="1">
                <a:latin typeface="+mj-lt"/>
              </a:rPr>
              <a:t>Almelec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dụng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làm</a:t>
            </a:r>
            <a:r>
              <a:rPr lang="vi-VN" sz="2000" dirty="0">
                <a:latin typeface="+mj-lt"/>
              </a:rPr>
              <a:t> dây </a:t>
            </a:r>
            <a:r>
              <a:rPr lang="vi-VN" sz="2000" dirty="0" err="1">
                <a:latin typeface="+mj-lt"/>
              </a:rPr>
              <a:t>dẫn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điện</a:t>
            </a:r>
            <a:r>
              <a:rPr lang="vi-VN" sz="2000" dirty="0">
                <a:latin typeface="+mj-lt"/>
              </a:rPr>
              <a:t> cao </a:t>
            </a:r>
            <a:r>
              <a:rPr lang="vi-VN" sz="2000" dirty="0" err="1">
                <a:latin typeface="+mj-lt"/>
              </a:rPr>
              <a:t>thế</a:t>
            </a:r>
            <a:r>
              <a:rPr lang="vi-VN" sz="2000" dirty="0">
                <a:latin typeface="+mj-lt"/>
              </a:rPr>
              <a:t> do </a:t>
            </a:r>
            <a:r>
              <a:rPr lang="vi-VN" sz="2000" dirty="0" err="1">
                <a:latin typeface="+mj-lt"/>
              </a:rPr>
              <a:t>nhẹ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dẫn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tốt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bền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Dựa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bảng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tuần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nguyên </a:t>
            </a:r>
            <a:r>
              <a:rPr lang="vi-VN" sz="2000" dirty="0" err="1">
                <a:latin typeface="+mj-lt"/>
              </a:rPr>
              <a:t>tố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hóa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học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:</a:t>
            </a:r>
          </a:p>
          <a:p>
            <a:pPr algn="just"/>
            <a:r>
              <a:rPr lang="vi-VN" sz="2000" dirty="0">
                <a:latin typeface="+mj-lt"/>
              </a:rPr>
              <a:t>a) </a:t>
            </a:r>
            <a:r>
              <a:rPr lang="vi-VN" sz="2000" dirty="0" err="1">
                <a:latin typeface="+mj-lt"/>
              </a:rPr>
              <a:t>Sắp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xếp</a:t>
            </a:r>
            <a:r>
              <a:rPr lang="vi-VN" sz="2000" dirty="0">
                <a:latin typeface="+mj-lt"/>
              </a:rPr>
              <a:t> theo </a:t>
            </a:r>
            <a:r>
              <a:rPr lang="vi-VN" sz="2000" dirty="0" err="1">
                <a:latin typeface="+mj-lt"/>
              </a:rPr>
              <a:t>thứ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tăng </a:t>
            </a:r>
            <a:r>
              <a:rPr lang="vi-VN" sz="2000" dirty="0" err="1">
                <a:latin typeface="+mj-lt"/>
              </a:rPr>
              <a:t>dần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về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kính</a:t>
            </a:r>
            <a:r>
              <a:rPr lang="vi-VN" sz="2000" dirty="0">
                <a:latin typeface="+mj-lt"/>
              </a:rPr>
              <a:t> nguyên </a:t>
            </a:r>
            <a:r>
              <a:rPr lang="vi-VN" sz="2000" dirty="0" err="1">
                <a:latin typeface="+mj-lt"/>
              </a:rPr>
              <a:t>tử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nguyên </a:t>
            </a:r>
            <a:r>
              <a:rPr lang="vi-VN" sz="2000" dirty="0" err="1">
                <a:latin typeface="+mj-lt"/>
              </a:rPr>
              <a:t>tố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hóa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học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almelec</a:t>
            </a:r>
            <a:r>
              <a:rPr lang="vi-VN" sz="2000" dirty="0">
                <a:latin typeface="+mj-lt"/>
              </a:rPr>
              <a:t>.</a:t>
            </a:r>
          </a:p>
          <a:p>
            <a:pPr algn="just"/>
            <a:r>
              <a:rPr lang="vi-VN" sz="2000" dirty="0">
                <a:latin typeface="+mj-lt"/>
              </a:rPr>
              <a:t>b) Cho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thứ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giảm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về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độ</a:t>
            </a:r>
            <a:r>
              <a:rPr lang="vi-VN" sz="2000" dirty="0">
                <a:latin typeface="+mj-lt"/>
              </a:rPr>
              <a:t> âm </a:t>
            </a:r>
            <a:r>
              <a:rPr lang="vi-VN" sz="2000" dirty="0" err="1">
                <a:latin typeface="+mj-lt"/>
              </a:rPr>
              <a:t>điện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nguyên </a:t>
            </a:r>
            <a:r>
              <a:rPr lang="vi-VN" sz="2000" dirty="0" err="1">
                <a:latin typeface="+mj-lt"/>
              </a:rPr>
              <a:t>tố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hóa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học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almelec</a:t>
            </a:r>
            <a:r>
              <a:rPr lang="vi-VN" sz="2000" dirty="0">
                <a:latin typeface="+mj-lt"/>
              </a:rPr>
              <a:t>.</a:t>
            </a:r>
          </a:p>
        </p:txBody>
      </p:sp>
      <p:sp>
        <p:nvSpPr>
          <p:cNvPr id="17" name="矩形 32">
            <a:extLst>
              <a:ext uri="{FF2B5EF4-FFF2-40B4-BE49-F238E27FC236}">
                <a16:creationId xmlns:a16="http://schemas.microsoft.com/office/drawing/2014/main" id="{7BB8B9D3-D952-87FA-B73F-73C4708E5B72}"/>
              </a:ext>
            </a:extLst>
          </p:cNvPr>
          <p:cNvSpPr/>
          <p:nvPr/>
        </p:nvSpPr>
        <p:spPr>
          <a:xfrm>
            <a:off x="6008434" y="164388"/>
            <a:ext cx="2182553" cy="523220"/>
          </a:xfrm>
          <a:custGeom>
            <a:avLst/>
            <a:gdLst>
              <a:gd name="connsiteX0" fmla="*/ 0 w 2182553"/>
              <a:gd name="connsiteY0" fmla="*/ 0 h 523220"/>
              <a:gd name="connsiteX1" fmla="*/ 589289 w 2182553"/>
              <a:gd name="connsiteY1" fmla="*/ 0 h 523220"/>
              <a:gd name="connsiteX2" fmla="*/ 1069451 w 2182553"/>
              <a:gd name="connsiteY2" fmla="*/ 0 h 523220"/>
              <a:gd name="connsiteX3" fmla="*/ 1549613 w 2182553"/>
              <a:gd name="connsiteY3" fmla="*/ 0 h 523220"/>
              <a:gd name="connsiteX4" fmla="*/ 2182553 w 2182553"/>
              <a:gd name="connsiteY4" fmla="*/ 0 h 523220"/>
              <a:gd name="connsiteX5" fmla="*/ 2182553 w 2182553"/>
              <a:gd name="connsiteY5" fmla="*/ 523220 h 523220"/>
              <a:gd name="connsiteX6" fmla="*/ 1615089 w 2182553"/>
              <a:gd name="connsiteY6" fmla="*/ 523220 h 523220"/>
              <a:gd name="connsiteX7" fmla="*/ 1047625 w 2182553"/>
              <a:gd name="connsiteY7" fmla="*/ 523220 h 523220"/>
              <a:gd name="connsiteX8" fmla="*/ 501987 w 2182553"/>
              <a:gd name="connsiteY8" fmla="*/ 523220 h 523220"/>
              <a:gd name="connsiteX9" fmla="*/ 0 w 2182553"/>
              <a:gd name="connsiteY9" fmla="*/ 523220 h 523220"/>
              <a:gd name="connsiteX10" fmla="*/ 0 w 2182553"/>
              <a:gd name="connsiteY10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2553" h="523220" fill="none" extrusionOk="0">
                <a:moveTo>
                  <a:pt x="0" y="0"/>
                </a:moveTo>
                <a:cubicBezTo>
                  <a:pt x="238898" y="-11048"/>
                  <a:pt x="337112" y="10655"/>
                  <a:pt x="589289" y="0"/>
                </a:cubicBezTo>
                <a:cubicBezTo>
                  <a:pt x="841466" y="-10655"/>
                  <a:pt x="834733" y="1881"/>
                  <a:pt x="1069451" y="0"/>
                </a:cubicBezTo>
                <a:cubicBezTo>
                  <a:pt x="1304169" y="-1881"/>
                  <a:pt x="1338179" y="21800"/>
                  <a:pt x="1549613" y="0"/>
                </a:cubicBezTo>
                <a:cubicBezTo>
                  <a:pt x="1761047" y="-21800"/>
                  <a:pt x="1876383" y="25890"/>
                  <a:pt x="2182553" y="0"/>
                </a:cubicBezTo>
                <a:cubicBezTo>
                  <a:pt x="2201299" y="253422"/>
                  <a:pt x="2189722" y="295222"/>
                  <a:pt x="2182553" y="523220"/>
                </a:cubicBezTo>
                <a:cubicBezTo>
                  <a:pt x="2055379" y="503339"/>
                  <a:pt x="1795900" y="526967"/>
                  <a:pt x="1615089" y="523220"/>
                </a:cubicBezTo>
                <a:cubicBezTo>
                  <a:pt x="1434278" y="519473"/>
                  <a:pt x="1310253" y="505165"/>
                  <a:pt x="1047625" y="523220"/>
                </a:cubicBezTo>
                <a:cubicBezTo>
                  <a:pt x="784997" y="541275"/>
                  <a:pt x="618315" y="500764"/>
                  <a:pt x="501987" y="523220"/>
                </a:cubicBezTo>
                <a:cubicBezTo>
                  <a:pt x="385659" y="545676"/>
                  <a:pt x="170467" y="545822"/>
                  <a:pt x="0" y="523220"/>
                </a:cubicBezTo>
                <a:cubicBezTo>
                  <a:pt x="-19734" y="368509"/>
                  <a:pt x="3123" y="134784"/>
                  <a:pt x="0" y="0"/>
                </a:cubicBezTo>
                <a:close/>
              </a:path>
              <a:path w="2182553" h="523220" stroke="0" extrusionOk="0">
                <a:moveTo>
                  <a:pt x="0" y="0"/>
                </a:moveTo>
                <a:cubicBezTo>
                  <a:pt x="143670" y="8534"/>
                  <a:pt x="379388" y="-21157"/>
                  <a:pt x="589289" y="0"/>
                </a:cubicBezTo>
                <a:cubicBezTo>
                  <a:pt x="799190" y="21157"/>
                  <a:pt x="848533" y="-21056"/>
                  <a:pt x="1091277" y="0"/>
                </a:cubicBezTo>
                <a:cubicBezTo>
                  <a:pt x="1334021" y="21056"/>
                  <a:pt x="1422439" y="-5996"/>
                  <a:pt x="1636915" y="0"/>
                </a:cubicBezTo>
                <a:cubicBezTo>
                  <a:pt x="1851391" y="5996"/>
                  <a:pt x="2030417" y="11682"/>
                  <a:pt x="2182553" y="0"/>
                </a:cubicBezTo>
                <a:cubicBezTo>
                  <a:pt x="2196993" y="154830"/>
                  <a:pt x="2192321" y="280881"/>
                  <a:pt x="2182553" y="523220"/>
                </a:cubicBezTo>
                <a:cubicBezTo>
                  <a:pt x="1994608" y="526073"/>
                  <a:pt x="1831669" y="548800"/>
                  <a:pt x="1593264" y="523220"/>
                </a:cubicBezTo>
                <a:cubicBezTo>
                  <a:pt x="1354859" y="497640"/>
                  <a:pt x="1179568" y="501978"/>
                  <a:pt x="1003974" y="523220"/>
                </a:cubicBezTo>
                <a:cubicBezTo>
                  <a:pt x="828380" y="544463"/>
                  <a:pt x="331595" y="534123"/>
                  <a:pt x="0" y="523220"/>
                </a:cubicBezTo>
                <a:cubicBezTo>
                  <a:pt x="21527" y="281729"/>
                  <a:pt x="12967" y="1637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68ECD-4519-B15A-71C2-769A12570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703" y="878866"/>
            <a:ext cx="2376637" cy="218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3762E1-C23C-D2AD-CCAC-38C2607F6B52}"/>
              </a:ext>
            </a:extLst>
          </p:cNvPr>
          <p:cNvSpPr txBox="1"/>
          <p:nvPr/>
        </p:nvSpPr>
        <p:spPr>
          <a:xfrm>
            <a:off x="6238473" y="3129486"/>
            <a:ext cx="2530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Almelec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A897A-A672-F955-48C5-3B1EEA37D9A7}"/>
              </a:ext>
            </a:extLst>
          </p:cNvPr>
          <p:cNvSpPr txBox="1"/>
          <p:nvPr/>
        </p:nvSpPr>
        <p:spPr>
          <a:xfrm>
            <a:off x="159488" y="3594820"/>
            <a:ext cx="8825023" cy="1392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almelec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Mg (Z = 12), Al (Z = 13), Si (Z = 14),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3. ⇒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 &lt; Al &lt; Mg.</a:t>
            </a:r>
          </a:p>
          <a:p>
            <a:pPr algn="just">
              <a:lnSpc>
                <a:spcPct val="12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⇒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 &gt; Al &gt; Mg.</a:t>
            </a:r>
          </a:p>
        </p:txBody>
      </p:sp>
    </p:spTree>
    <p:extLst>
      <p:ext uri="{BB962C8B-B14F-4D97-AF65-F5344CB8AC3E}">
        <p14:creationId xmlns:p14="http://schemas.microsoft.com/office/powerpoint/2010/main" val="12673110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2154979" y="1023421"/>
            <a:ext cx="64254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 KIM LOẠI – TÍNH PHI KIM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09516" y="817775"/>
            <a:ext cx="18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04</a:t>
            </a:r>
            <a:endParaRPr lang="zh-CN" altLang="en-US" sz="72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9570" t="20919" r="34859" b="7901"/>
          <a:stretch/>
        </p:blipFill>
        <p:spPr>
          <a:xfrm rot="16200000">
            <a:off x="1301202" y="1056483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883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8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959" y="3948778"/>
            <a:ext cx="580294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2687099" y="161491"/>
            <a:ext cx="4426131" cy="461665"/>
          </a:xfrm>
          <a:custGeom>
            <a:avLst/>
            <a:gdLst>
              <a:gd name="connsiteX0" fmla="*/ 0 w 4426131"/>
              <a:gd name="connsiteY0" fmla="*/ 0 h 461665"/>
              <a:gd name="connsiteX1" fmla="*/ 543782 w 4426131"/>
              <a:gd name="connsiteY1" fmla="*/ 0 h 461665"/>
              <a:gd name="connsiteX2" fmla="*/ 1176086 w 4426131"/>
              <a:gd name="connsiteY2" fmla="*/ 0 h 461665"/>
              <a:gd name="connsiteX3" fmla="*/ 1764129 w 4426131"/>
              <a:gd name="connsiteY3" fmla="*/ 0 h 461665"/>
              <a:gd name="connsiteX4" fmla="*/ 2307911 w 4426131"/>
              <a:gd name="connsiteY4" fmla="*/ 0 h 461665"/>
              <a:gd name="connsiteX5" fmla="*/ 2807432 w 4426131"/>
              <a:gd name="connsiteY5" fmla="*/ 0 h 461665"/>
              <a:gd name="connsiteX6" fmla="*/ 3483997 w 4426131"/>
              <a:gd name="connsiteY6" fmla="*/ 0 h 461665"/>
              <a:gd name="connsiteX7" fmla="*/ 4426131 w 4426131"/>
              <a:gd name="connsiteY7" fmla="*/ 0 h 461665"/>
              <a:gd name="connsiteX8" fmla="*/ 4426131 w 4426131"/>
              <a:gd name="connsiteY8" fmla="*/ 461665 h 461665"/>
              <a:gd name="connsiteX9" fmla="*/ 3793827 w 4426131"/>
              <a:gd name="connsiteY9" fmla="*/ 461665 h 461665"/>
              <a:gd name="connsiteX10" fmla="*/ 3117261 w 4426131"/>
              <a:gd name="connsiteY10" fmla="*/ 461665 h 461665"/>
              <a:gd name="connsiteX11" fmla="*/ 2440695 w 4426131"/>
              <a:gd name="connsiteY11" fmla="*/ 461665 h 461665"/>
              <a:gd name="connsiteX12" fmla="*/ 1719868 w 4426131"/>
              <a:gd name="connsiteY12" fmla="*/ 461665 h 461665"/>
              <a:gd name="connsiteX13" fmla="*/ 1043302 w 4426131"/>
              <a:gd name="connsiteY13" fmla="*/ 461665 h 461665"/>
              <a:gd name="connsiteX14" fmla="*/ 0 w 4426131"/>
              <a:gd name="connsiteY14" fmla="*/ 461665 h 461665"/>
              <a:gd name="connsiteX15" fmla="*/ 0 w 4426131"/>
              <a:gd name="connsiteY1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26131" h="461665" fill="none" extrusionOk="0">
                <a:moveTo>
                  <a:pt x="0" y="0"/>
                </a:moveTo>
                <a:cubicBezTo>
                  <a:pt x="264558" y="-22390"/>
                  <a:pt x="363060" y="17969"/>
                  <a:pt x="543782" y="0"/>
                </a:cubicBezTo>
                <a:cubicBezTo>
                  <a:pt x="724504" y="-17969"/>
                  <a:pt x="946825" y="-15765"/>
                  <a:pt x="1176086" y="0"/>
                </a:cubicBezTo>
                <a:cubicBezTo>
                  <a:pt x="1405347" y="15765"/>
                  <a:pt x="1524282" y="-10236"/>
                  <a:pt x="1764129" y="0"/>
                </a:cubicBezTo>
                <a:cubicBezTo>
                  <a:pt x="2003976" y="10236"/>
                  <a:pt x="2089232" y="-20277"/>
                  <a:pt x="2307911" y="0"/>
                </a:cubicBezTo>
                <a:cubicBezTo>
                  <a:pt x="2526590" y="20277"/>
                  <a:pt x="2637001" y="1631"/>
                  <a:pt x="2807432" y="0"/>
                </a:cubicBezTo>
                <a:cubicBezTo>
                  <a:pt x="2977863" y="-1631"/>
                  <a:pt x="3175546" y="-28533"/>
                  <a:pt x="3483997" y="0"/>
                </a:cubicBezTo>
                <a:cubicBezTo>
                  <a:pt x="3792449" y="28533"/>
                  <a:pt x="4167896" y="4023"/>
                  <a:pt x="4426131" y="0"/>
                </a:cubicBezTo>
                <a:cubicBezTo>
                  <a:pt x="4429004" y="152708"/>
                  <a:pt x="4412739" y="291961"/>
                  <a:pt x="4426131" y="461665"/>
                </a:cubicBezTo>
                <a:cubicBezTo>
                  <a:pt x="4196240" y="464598"/>
                  <a:pt x="4078240" y="476588"/>
                  <a:pt x="3793827" y="461665"/>
                </a:cubicBezTo>
                <a:cubicBezTo>
                  <a:pt x="3509414" y="446742"/>
                  <a:pt x="3302479" y="436699"/>
                  <a:pt x="3117261" y="461665"/>
                </a:cubicBezTo>
                <a:cubicBezTo>
                  <a:pt x="2932043" y="486631"/>
                  <a:pt x="2770680" y="463597"/>
                  <a:pt x="2440695" y="461665"/>
                </a:cubicBezTo>
                <a:cubicBezTo>
                  <a:pt x="2110710" y="459733"/>
                  <a:pt x="1929836" y="431746"/>
                  <a:pt x="1719868" y="461665"/>
                </a:cubicBezTo>
                <a:cubicBezTo>
                  <a:pt x="1509900" y="491584"/>
                  <a:pt x="1300058" y="434846"/>
                  <a:pt x="1043302" y="461665"/>
                </a:cubicBezTo>
                <a:cubicBezTo>
                  <a:pt x="786546" y="488484"/>
                  <a:pt x="291474" y="430098"/>
                  <a:pt x="0" y="461665"/>
                </a:cubicBezTo>
                <a:cubicBezTo>
                  <a:pt x="4387" y="288193"/>
                  <a:pt x="6172" y="226103"/>
                  <a:pt x="0" y="0"/>
                </a:cubicBezTo>
                <a:close/>
              </a:path>
              <a:path w="4426131" h="461665" stroke="0" extrusionOk="0">
                <a:moveTo>
                  <a:pt x="0" y="0"/>
                </a:moveTo>
                <a:cubicBezTo>
                  <a:pt x="245163" y="1278"/>
                  <a:pt x="490998" y="7835"/>
                  <a:pt x="676566" y="0"/>
                </a:cubicBezTo>
                <a:cubicBezTo>
                  <a:pt x="862134" y="-7835"/>
                  <a:pt x="1036747" y="15363"/>
                  <a:pt x="1176086" y="0"/>
                </a:cubicBezTo>
                <a:cubicBezTo>
                  <a:pt x="1315425" y="-15363"/>
                  <a:pt x="1472907" y="20298"/>
                  <a:pt x="1719868" y="0"/>
                </a:cubicBezTo>
                <a:cubicBezTo>
                  <a:pt x="1966829" y="-20298"/>
                  <a:pt x="2024476" y="17079"/>
                  <a:pt x="2219389" y="0"/>
                </a:cubicBezTo>
                <a:cubicBezTo>
                  <a:pt x="2414302" y="-17079"/>
                  <a:pt x="2755059" y="19485"/>
                  <a:pt x="2940216" y="0"/>
                </a:cubicBezTo>
                <a:cubicBezTo>
                  <a:pt x="3125373" y="-19485"/>
                  <a:pt x="3225339" y="2252"/>
                  <a:pt x="3483997" y="0"/>
                </a:cubicBezTo>
                <a:cubicBezTo>
                  <a:pt x="3742655" y="-2252"/>
                  <a:pt x="3992876" y="10903"/>
                  <a:pt x="4426131" y="0"/>
                </a:cubicBezTo>
                <a:cubicBezTo>
                  <a:pt x="4420217" y="102305"/>
                  <a:pt x="4419204" y="339756"/>
                  <a:pt x="4426131" y="461665"/>
                </a:cubicBezTo>
                <a:cubicBezTo>
                  <a:pt x="4267947" y="485752"/>
                  <a:pt x="4086482" y="442689"/>
                  <a:pt x="3838088" y="461665"/>
                </a:cubicBezTo>
                <a:cubicBezTo>
                  <a:pt x="3589694" y="480641"/>
                  <a:pt x="3533835" y="441514"/>
                  <a:pt x="3338567" y="461665"/>
                </a:cubicBezTo>
                <a:cubicBezTo>
                  <a:pt x="3143299" y="481816"/>
                  <a:pt x="2951624" y="442330"/>
                  <a:pt x="2794786" y="461665"/>
                </a:cubicBezTo>
                <a:cubicBezTo>
                  <a:pt x="2637948" y="481000"/>
                  <a:pt x="2388228" y="481636"/>
                  <a:pt x="2162481" y="461665"/>
                </a:cubicBezTo>
                <a:cubicBezTo>
                  <a:pt x="1936735" y="441694"/>
                  <a:pt x="1765458" y="489529"/>
                  <a:pt x="1485915" y="461665"/>
                </a:cubicBezTo>
                <a:cubicBezTo>
                  <a:pt x="1206372" y="433801"/>
                  <a:pt x="1122919" y="463836"/>
                  <a:pt x="809350" y="461665"/>
                </a:cubicBezTo>
                <a:cubicBezTo>
                  <a:pt x="495781" y="459494"/>
                  <a:pt x="273350" y="472851"/>
                  <a:pt x="0" y="461665"/>
                </a:cubicBezTo>
                <a:cubicBezTo>
                  <a:pt x="-6509" y="356155"/>
                  <a:pt x="-1210" y="12531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954714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A1B15102-783D-C2D4-316F-EA32BEE6B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658" y="1260592"/>
            <a:ext cx="342900" cy="341709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11+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9CDF61C6-556C-695A-E78E-464D7BCE0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255" y="1109382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DE77FD8E-B1A3-70EC-DFD3-824A5770F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849" y="896261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5A718A77-524D-6C04-EEC0-010288731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2333" y="1353461"/>
            <a:ext cx="8572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5E94EA5D-86DC-0D36-1767-DBF4CE89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039" y="1161771"/>
            <a:ext cx="342900" cy="34171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11+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75215F17-90BC-E70F-7594-AB938D045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349" y="1020086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843753BA-6C35-DEC1-BBE1-A1C22E43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943" y="828395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658D492-5682-E8F4-65E8-52FA05CDF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483" y="937932"/>
            <a:ext cx="1143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+      1e</a:t>
            </a:r>
          </a:p>
        </p:txBody>
      </p:sp>
      <p:sp>
        <p:nvSpPr>
          <p:cNvPr id="24" name="AutoShape 12">
            <a:extLst>
              <a:ext uri="{FF2B5EF4-FFF2-40B4-BE49-F238E27FC236}">
                <a16:creationId xmlns:a16="http://schemas.microsoft.com/office/drawing/2014/main" id="{B1BD790D-1498-613B-1242-8A417F8974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24534" y="2252382"/>
            <a:ext cx="400050" cy="1143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5DBC4B5B-2CE2-7518-E3F5-CCAD5F3EF73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07199" y="1056995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Oval 14">
            <a:extLst>
              <a:ext uri="{FF2B5EF4-FFF2-40B4-BE49-F238E27FC236}">
                <a16:creationId xmlns:a16="http://schemas.microsoft.com/office/drawing/2014/main" id="{69C57E60-462D-037E-5F38-6FBCEE57C9A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21487" y="168683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BD0C6E2B-5329-29B0-CD87-C2C372CB6D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59574" y="188090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Oval 16">
            <a:extLst>
              <a:ext uri="{FF2B5EF4-FFF2-40B4-BE49-F238E27FC236}">
                <a16:creationId xmlns:a16="http://schemas.microsoft.com/office/drawing/2014/main" id="{E6760515-3782-223B-89F7-A4420B4F0CD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79827" y="186781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Oval 17">
            <a:extLst>
              <a:ext uri="{FF2B5EF4-FFF2-40B4-BE49-F238E27FC236}">
                <a16:creationId xmlns:a16="http://schemas.microsoft.com/office/drawing/2014/main" id="{7100EF8D-36B9-54EB-43F4-6E820D4902A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69112" y="85458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Oval 18">
            <a:extLst>
              <a:ext uri="{FF2B5EF4-FFF2-40B4-BE49-F238E27FC236}">
                <a16:creationId xmlns:a16="http://schemas.microsoft.com/office/drawing/2014/main" id="{28467837-90B0-0337-AC57-E65ED241A87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54812" y="85935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Oval 19">
            <a:extLst>
              <a:ext uri="{FF2B5EF4-FFF2-40B4-BE49-F238E27FC236}">
                <a16:creationId xmlns:a16="http://schemas.microsoft.com/office/drawing/2014/main" id="{44102570-FDF2-CAD7-C67D-D30E43719D4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31074" y="125463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CCA7E7B6-6CDF-0A76-D98A-2D5626129C6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41789" y="139513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6BAF841D-C89B-0494-AEAB-8ADF777A4A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66655" y="1301073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Oval 22">
            <a:extLst>
              <a:ext uri="{FF2B5EF4-FFF2-40B4-BE49-F238E27FC236}">
                <a16:creationId xmlns:a16="http://schemas.microsoft.com/office/drawing/2014/main" id="{A20C4D7D-2A11-F621-867F-17B4CC53F20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82133" y="144156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0E94F371-5F47-DB4F-4A42-86EC32A885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92121" y="1322504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6" name="Oval 24">
            <a:extLst>
              <a:ext uri="{FF2B5EF4-FFF2-40B4-BE49-F238E27FC236}">
                <a16:creationId xmlns:a16="http://schemas.microsoft.com/office/drawing/2014/main" id="{762CCB2A-480B-8127-4D8A-5F85ED428D0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86168" y="119510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7" name="Oval 25">
            <a:extLst>
              <a:ext uri="{FF2B5EF4-FFF2-40B4-BE49-F238E27FC236}">
                <a16:creationId xmlns:a16="http://schemas.microsoft.com/office/drawing/2014/main" id="{3D4639A9-1829-E13A-AE7B-A7B637923D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99189" y="78434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" name="Oval 26">
            <a:extLst>
              <a:ext uri="{FF2B5EF4-FFF2-40B4-BE49-F238E27FC236}">
                <a16:creationId xmlns:a16="http://schemas.microsoft.com/office/drawing/2014/main" id="{08669540-486A-F483-FB67-C2C539C7708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89677" y="77600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Oval 27">
            <a:extLst>
              <a:ext uri="{FF2B5EF4-FFF2-40B4-BE49-F238E27FC236}">
                <a16:creationId xmlns:a16="http://schemas.microsoft.com/office/drawing/2014/main" id="{A8D0A867-4F31-7D63-A796-335804FEC72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39683" y="179518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" name="Oval 28">
            <a:extLst>
              <a:ext uri="{FF2B5EF4-FFF2-40B4-BE49-F238E27FC236}">
                <a16:creationId xmlns:a16="http://schemas.microsoft.com/office/drawing/2014/main" id="{859255E0-721C-0C66-C5CF-0585710C183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09905" y="181066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1" name="Oval 29">
            <a:extLst>
              <a:ext uri="{FF2B5EF4-FFF2-40B4-BE49-F238E27FC236}">
                <a16:creationId xmlns:a16="http://schemas.microsoft.com/office/drawing/2014/main" id="{7CA949C8-F8EE-AA37-F0FA-24AB3847A78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67055" y="97603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2" name="Oval 30">
            <a:extLst>
              <a:ext uri="{FF2B5EF4-FFF2-40B4-BE49-F238E27FC236}">
                <a16:creationId xmlns:a16="http://schemas.microsoft.com/office/drawing/2014/main" id="{04ED2D98-CB1F-14BD-54D2-AB29FA55D2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51577" y="1608254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3565F1FB-A203-3FB6-36B2-C62E0E6BCF7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11033" y="119629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Oval 32">
            <a:extLst>
              <a:ext uri="{FF2B5EF4-FFF2-40B4-BE49-F238E27FC236}">
                <a16:creationId xmlns:a16="http://schemas.microsoft.com/office/drawing/2014/main" id="{1C66B47B-9BF3-F94E-7DE8-87ACC3E330A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11033" y="130702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C1BB7E51-E38A-B1C1-81A7-4064AC3F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467" y="2166657"/>
            <a:ext cx="1485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Na</a:t>
            </a:r>
            <a:r>
              <a:rPr lang="en-US" sz="2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+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(2, 8)</a:t>
            </a:r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A5515228-429E-5A99-7DBC-504C7267A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781" y="2234649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342900"/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(ion </a:t>
            </a:r>
            <a:r>
              <a:rPr lang="vi-VN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dương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E52F9778-45E8-23EF-E826-217D7729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383" y="2080932"/>
            <a:ext cx="1771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Na(2, 8, 1)</a:t>
            </a:r>
          </a:p>
        </p:txBody>
      </p:sp>
      <p:sp>
        <p:nvSpPr>
          <p:cNvPr id="48" name="Oval 37">
            <a:extLst>
              <a:ext uri="{FF2B5EF4-FFF2-40B4-BE49-F238E27FC236}">
                <a16:creationId xmlns:a16="http://schemas.microsoft.com/office/drawing/2014/main" id="{1014A7EA-54F0-6FE0-0FC9-9CDFBC4EFFC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39433" y="128083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9" name="Rectangle 35">
            <a:extLst>
              <a:ext uri="{FF2B5EF4-FFF2-40B4-BE49-F238E27FC236}">
                <a16:creationId xmlns:a16="http://schemas.microsoft.com/office/drawing/2014/main" id="{CE2BBDDC-FAC1-92E2-5CF7-07F0AE6F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13" y="2690457"/>
            <a:ext cx="1771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nhường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8BFF413-81A5-B344-4335-379B6426500F}"/>
              </a:ext>
            </a:extLst>
          </p:cNvPr>
          <p:cNvSpPr/>
          <p:nvPr/>
        </p:nvSpPr>
        <p:spPr>
          <a:xfrm>
            <a:off x="694877" y="3394964"/>
            <a:ext cx="8035922" cy="4294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 defTabSz="342900">
              <a:lnSpc>
                <a:spcPct val="120000"/>
              </a:lnSpc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Nguyên tử càng dễ mất electron thì tính kim loại của nguyên tố càng mạnh.</a:t>
            </a:r>
          </a:p>
        </p:txBody>
      </p:sp>
    </p:spTree>
    <p:extLst>
      <p:ext uri="{BB962C8B-B14F-4D97-AF65-F5344CB8AC3E}">
        <p14:creationId xmlns:p14="http://schemas.microsoft.com/office/powerpoint/2010/main" val="25030076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17 2.91262E-6 L 0.49583 2.91262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4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8" grpId="1" animBg="1"/>
      <p:bldP spid="48" grpId="2" animBg="1"/>
      <p:bldP spid="49" grpId="0"/>
      <p:bldP spid="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311" y="3990832"/>
            <a:ext cx="580294" cy="1194722"/>
          </a:xfrm>
          <a:prstGeom prst="rect">
            <a:avLst/>
          </a:prstGeom>
        </p:spPr>
      </p:pic>
      <p:sp>
        <p:nvSpPr>
          <p:cNvPr id="49" name="Rectangle 35">
            <a:extLst>
              <a:ext uri="{FF2B5EF4-FFF2-40B4-BE49-F238E27FC236}">
                <a16:creationId xmlns:a16="http://schemas.microsoft.com/office/drawing/2014/main" id="{CE2BBDDC-FAC1-92E2-5CF7-07F0AE6F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708" y="2616187"/>
            <a:ext cx="1771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8BFF413-81A5-B344-4335-379B6426500F}"/>
              </a:ext>
            </a:extLst>
          </p:cNvPr>
          <p:cNvSpPr/>
          <p:nvPr/>
        </p:nvSpPr>
        <p:spPr>
          <a:xfrm>
            <a:off x="449961" y="3349847"/>
            <a:ext cx="8244077" cy="4294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 defTabSz="342900">
              <a:lnSpc>
                <a:spcPct val="120000"/>
              </a:lnSpc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Nguyên tử càng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dễ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nhận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electron thì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tính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phi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nguyên tố càng mạnh.</a:t>
            </a:r>
          </a:p>
        </p:txBody>
      </p:sp>
      <p:sp>
        <p:nvSpPr>
          <p:cNvPr id="50" name="AutoShape 4">
            <a:extLst>
              <a:ext uri="{FF2B5EF4-FFF2-40B4-BE49-F238E27FC236}">
                <a16:creationId xmlns:a16="http://schemas.microsoft.com/office/drawing/2014/main" id="{3DC316CC-8AEA-430D-6A06-D0AAB348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507" y="1030977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AutoShape 5">
            <a:extLst>
              <a:ext uri="{FF2B5EF4-FFF2-40B4-BE49-F238E27FC236}">
                <a16:creationId xmlns:a16="http://schemas.microsoft.com/office/drawing/2014/main" id="{8B7C8750-D463-6703-9A87-BF1CB8AA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673" y="1161947"/>
            <a:ext cx="342900" cy="34171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9+</a:t>
            </a:r>
          </a:p>
        </p:txBody>
      </p:sp>
      <p:sp>
        <p:nvSpPr>
          <p:cNvPr id="52" name="AutoShape 6">
            <a:extLst>
              <a:ext uri="{FF2B5EF4-FFF2-40B4-BE49-F238E27FC236}">
                <a16:creationId xmlns:a16="http://schemas.microsoft.com/office/drawing/2014/main" id="{EFBAB434-FBCA-8032-1374-F0FE55B31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625" y="850002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1F7576F3-F88E-A0E1-5949-E8A23C8A6D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7929" y="162390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777661A7-F7A1-4017-2F0F-50906A15A35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19600" y="797615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5" name="Oval 9">
            <a:extLst>
              <a:ext uri="{FF2B5EF4-FFF2-40B4-BE49-F238E27FC236}">
                <a16:creationId xmlns:a16="http://schemas.microsoft.com/office/drawing/2014/main" id="{663A608C-C558-74BC-4F27-27B25C1BE9C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51748" y="18215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id="{30628BF1-C887-D48B-B65F-31D1F236AB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20779" y="18215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E288B07E-C7DF-B15C-E0A4-048C53A74D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62450" y="99287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8" name="Oval 12">
            <a:extLst>
              <a:ext uri="{FF2B5EF4-FFF2-40B4-BE49-F238E27FC236}">
                <a16:creationId xmlns:a16="http://schemas.microsoft.com/office/drawing/2014/main" id="{12E92BE7-8230-2085-137F-3D599F73D91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9823" y="7928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2ACCD94F-F34E-AAF5-4AC5-DB991013E8F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43338" y="118218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0" name="Oval 14">
            <a:extLst>
              <a:ext uri="{FF2B5EF4-FFF2-40B4-BE49-F238E27FC236}">
                <a16:creationId xmlns:a16="http://schemas.microsoft.com/office/drawing/2014/main" id="{1A311FD2-D847-3E9E-AAF6-90C23102975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43338" y="132268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1" name="Oval 15">
            <a:extLst>
              <a:ext uri="{FF2B5EF4-FFF2-40B4-BE49-F238E27FC236}">
                <a16:creationId xmlns:a16="http://schemas.microsoft.com/office/drawing/2014/main" id="{8B3CA25E-5E81-5686-3535-BED6B066114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02994" y="1188140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90410247-585C-BC39-BC17-69E4D51DA25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31744" y="13643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522FC0B6-019A-3F38-EE70-535DEA297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9558" y="13911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4" name="AutoShape 18">
            <a:extLst>
              <a:ext uri="{FF2B5EF4-FFF2-40B4-BE49-F238E27FC236}">
                <a16:creationId xmlns:a16="http://schemas.microsoft.com/office/drawing/2014/main" id="{67805930-1AF2-C554-FA89-46BDDEB3E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923" y="1276247"/>
            <a:ext cx="342900" cy="34171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9+</a:t>
            </a:r>
          </a:p>
        </p:txBody>
      </p:sp>
      <p:sp>
        <p:nvSpPr>
          <p:cNvPr id="65" name="AutoShape 19">
            <a:extLst>
              <a:ext uri="{FF2B5EF4-FFF2-40B4-BE49-F238E27FC236}">
                <a16:creationId xmlns:a16="http://schemas.microsoft.com/office/drawing/2014/main" id="{E6B356EF-7582-2A2D-F0AB-80FBB02BF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6757" y="1144087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6" name="AutoShape 20">
            <a:extLst>
              <a:ext uri="{FF2B5EF4-FFF2-40B4-BE49-F238E27FC236}">
                <a16:creationId xmlns:a16="http://schemas.microsoft.com/office/drawing/2014/main" id="{A79870B8-4C5D-2F8A-6E1F-A042C1FD6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588" y="933346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EC51E86-2A17-D4A5-0581-D792BBCB127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03394" y="130720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E77B5FEE-758A-55BB-9966-7C7FF39DF6C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03394" y="14786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9" name="Oval 23">
            <a:extLst>
              <a:ext uri="{FF2B5EF4-FFF2-40B4-BE49-F238E27FC236}">
                <a16:creationId xmlns:a16="http://schemas.microsoft.com/office/drawing/2014/main" id="{06AD30B6-7578-E14F-E992-AA873A63BDE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02266" y="87857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0" name="Oval 24">
            <a:extLst>
              <a:ext uri="{FF2B5EF4-FFF2-40B4-BE49-F238E27FC236}">
                <a16:creationId xmlns:a16="http://schemas.microsoft.com/office/drawing/2014/main" id="{BA025977-F5B2-8BF7-093C-D61C55EF284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01088" y="87619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1" name="Oval 25">
            <a:extLst>
              <a:ext uri="{FF2B5EF4-FFF2-40B4-BE49-F238E27FC236}">
                <a16:creationId xmlns:a16="http://schemas.microsoft.com/office/drawing/2014/main" id="{A4A9B2A0-6C71-8C8B-14CF-45288CCFF41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17744" y="190489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2" name="Oval 26">
            <a:extLst>
              <a:ext uri="{FF2B5EF4-FFF2-40B4-BE49-F238E27FC236}">
                <a16:creationId xmlns:a16="http://schemas.microsoft.com/office/drawing/2014/main" id="{075E0448-706C-377F-0611-CF74AF8C5D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27282" y="1910849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3" name="Oval 27">
            <a:extLst>
              <a:ext uri="{FF2B5EF4-FFF2-40B4-BE49-F238E27FC236}">
                <a16:creationId xmlns:a16="http://schemas.microsoft.com/office/drawing/2014/main" id="{337D909C-2A21-D21A-16A9-91CF86C1FAD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48700" y="1091699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4" name="Oval 28">
            <a:extLst>
              <a:ext uri="{FF2B5EF4-FFF2-40B4-BE49-F238E27FC236}">
                <a16:creationId xmlns:a16="http://schemas.microsoft.com/office/drawing/2014/main" id="{11731951-A36C-3882-2372-BB1F482C59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43938" y="1720349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" name="Oval 29">
            <a:extLst>
              <a:ext uri="{FF2B5EF4-FFF2-40B4-BE49-F238E27FC236}">
                <a16:creationId xmlns:a16="http://schemas.microsoft.com/office/drawing/2014/main" id="{2CF6E05D-4739-1950-12BB-808750092A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73766" y="130720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6" name="Oval 30">
            <a:extLst>
              <a:ext uri="{FF2B5EF4-FFF2-40B4-BE49-F238E27FC236}">
                <a16:creationId xmlns:a16="http://schemas.microsoft.com/office/drawing/2014/main" id="{6B7C4A90-8196-CEC4-1F72-A212C21BBA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73766" y="1463174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7" name="Rectangle 31">
            <a:extLst>
              <a:ext uri="{FF2B5EF4-FFF2-40B4-BE49-F238E27FC236}">
                <a16:creationId xmlns:a16="http://schemas.microsoft.com/office/drawing/2014/main" id="{98416FE2-A40C-25BC-42BA-D304EBB77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958" y="1158008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+      1e</a:t>
            </a:r>
          </a:p>
        </p:txBody>
      </p:sp>
      <p:sp>
        <p:nvSpPr>
          <p:cNvPr id="78" name="Rectangle 34">
            <a:extLst>
              <a:ext uri="{FF2B5EF4-FFF2-40B4-BE49-F238E27FC236}">
                <a16:creationId xmlns:a16="http://schemas.microsoft.com/office/drawing/2014/main" id="{F26ACC86-B696-91CE-1682-EB400889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788" y="1935852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F(       )</a:t>
            </a:r>
          </a:p>
        </p:txBody>
      </p:sp>
      <p:sp>
        <p:nvSpPr>
          <p:cNvPr id="79" name="Rectangle 35">
            <a:extLst>
              <a:ext uri="{FF2B5EF4-FFF2-40B4-BE49-F238E27FC236}">
                <a16:creationId xmlns:a16="http://schemas.microsoft.com/office/drawing/2014/main" id="{26393583-F49B-E65B-9401-79B7FC82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848" y="1935852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2, 7</a:t>
            </a:r>
          </a:p>
        </p:txBody>
      </p:sp>
      <p:sp>
        <p:nvSpPr>
          <p:cNvPr id="80" name="Rectangle 36">
            <a:extLst>
              <a:ext uri="{FF2B5EF4-FFF2-40B4-BE49-F238E27FC236}">
                <a16:creationId xmlns:a16="http://schemas.microsoft.com/office/drawing/2014/main" id="{471844BF-F82E-3B6D-D54D-FA9317147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394" y="2019196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</a:t>
            </a:r>
            <a:r>
              <a:rPr lang="en-US" sz="2100" baseline="300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-</a:t>
            </a:r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(2, 8)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AB6D48CF-8B53-22DA-626D-2D8B36F5B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557" y="2083714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(ion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41" name="矩形 32">
            <a:extLst>
              <a:ext uri="{FF2B5EF4-FFF2-40B4-BE49-F238E27FC236}">
                <a16:creationId xmlns:a16="http://schemas.microsoft.com/office/drawing/2014/main" id="{36CD356C-A74F-DEC2-3788-9A64BAB406F8}"/>
              </a:ext>
            </a:extLst>
          </p:cNvPr>
          <p:cNvSpPr/>
          <p:nvPr/>
        </p:nvSpPr>
        <p:spPr>
          <a:xfrm>
            <a:off x="2687099" y="161491"/>
            <a:ext cx="4426131" cy="461665"/>
          </a:xfrm>
          <a:custGeom>
            <a:avLst/>
            <a:gdLst>
              <a:gd name="connsiteX0" fmla="*/ 0 w 4426131"/>
              <a:gd name="connsiteY0" fmla="*/ 0 h 461665"/>
              <a:gd name="connsiteX1" fmla="*/ 543782 w 4426131"/>
              <a:gd name="connsiteY1" fmla="*/ 0 h 461665"/>
              <a:gd name="connsiteX2" fmla="*/ 1176086 w 4426131"/>
              <a:gd name="connsiteY2" fmla="*/ 0 h 461665"/>
              <a:gd name="connsiteX3" fmla="*/ 1764129 w 4426131"/>
              <a:gd name="connsiteY3" fmla="*/ 0 h 461665"/>
              <a:gd name="connsiteX4" fmla="*/ 2307911 w 4426131"/>
              <a:gd name="connsiteY4" fmla="*/ 0 h 461665"/>
              <a:gd name="connsiteX5" fmla="*/ 2807432 w 4426131"/>
              <a:gd name="connsiteY5" fmla="*/ 0 h 461665"/>
              <a:gd name="connsiteX6" fmla="*/ 3483997 w 4426131"/>
              <a:gd name="connsiteY6" fmla="*/ 0 h 461665"/>
              <a:gd name="connsiteX7" fmla="*/ 4426131 w 4426131"/>
              <a:gd name="connsiteY7" fmla="*/ 0 h 461665"/>
              <a:gd name="connsiteX8" fmla="*/ 4426131 w 4426131"/>
              <a:gd name="connsiteY8" fmla="*/ 461665 h 461665"/>
              <a:gd name="connsiteX9" fmla="*/ 3793827 w 4426131"/>
              <a:gd name="connsiteY9" fmla="*/ 461665 h 461665"/>
              <a:gd name="connsiteX10" fmla="*/ 3117261 w 4426131"/>
              <a:gd name="connsiteY10" fmla="*/ 461665 h 461665"/>
              <a:gd name="connsiteX11" fmla="*/ 2440695 w 4426131"/>
              <a:gd name="connsiteY11" fmla="*/ 461665 h 461665"/>
              <a:gd name="connsiteX12" fmla="*/ 1719868 w 4426131"/>
              <a:gd name="connsiteY12" fmla="*/ 461665 h 461665"/>
              <a:gd name="connsiteX13" fmla="*/ 1043302 w 4426131"/>
              <a:gd name="connsiteY13" fmla="*/ 461665 h 461665"/>
              <a:gd name="connsiteX14" fmla="*/ 0 w 4426131"/>
              <a:gd name="connsiteY14" fmla="*/ 461665 h 461665"/>
              <a:gd name="connsiteX15" fmla="*/ 0 w 4426131"/>
              <a:gd name="connsiteY1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26131" h="461665" fill="none" extrusionOk="0">
                <a:moveTo>
                  <a:pt x="0" y="0"/>
                </a:moveTo>
                <a:cubicBezTo>
                  <a:pt x="264558" y="-22390"/>
                  <a:pt x="363060" y="17969"/>
                  <a:pt x="543782" y="0"/>
                </a:cubicBezTo>
                <a:cubicBezTo>
                  <a:pt x="724504" y="-17969"/>
                  <a:pt x="946825" y="-15765"/>
                  <a:pt x="1176086" y="0"/>
                </a:cubicBezTo>
                <a:cubicBezTo>
                  <a:pt x="1405347" y="15765"/>
                  <a:pt x="1524282" y="-10236"/>
                  <a:pt x="1764129" y="0"/>
                </a:cubicBezTo>
                <a:cubicBezTo>
                  <a:pt x="2003976" y="10236"/>
                  <a:pt x="2089232" y="-20277"/>
                  <a:pt x="2307911" y="0"/>
                </a:cubicBezTo>
                <a:cubicBezTo>
                  <a:pt x="2526590" y="20277"/>
                  <a:pt x="2637001" y="1631"/>
                  <a:pt x="2807432" y="0"/>
                </a:cubicBezTo>
                <a:cubicBezTo>
                  <a:pt x="2977863" y="-1631"/>
                  <a:pt x="3175546" y="-28533"/>
                  <a:pt x="3483997" y="0"/>
                </a:cubicBezTo>
                <a:cubicBezTo>
                  <a:pt x="3792449" y="28533"/>
                  <a:pt x="4167896" y="4023"/>
                  <a:pt x="4426131" y="0"/>
                </a:cubicBezTo>
                <a:cubicBezTo>
                  <a:pt x="4429004" y="152708"/>
                  <a:pt x="4412739" y="291961"/>
                  <a:pt x="4426131" y="461665"/>
                </a:cubicBezTo>
                <a:cubicBezTo>
                  <a:pt x="4196240" y="464598"/>
                  <a:pt x="4078240" y="476588"/>
                  <a:pt x="3793827" y="461665"/>
                </a:cubicBezTo>
                <a:cubicBezTo>
                  <a:pt x="3509414" y="446742"/>
                  <a:pt x="3302479" y="436699"/>
                  <a:pt x="3117261" y="461665"/>
                </a:cubicBezTo>
                <a:cubicBezTo>
                  <a:pt x="2932043" y="486631"/>
                  <a:pt x="2770680" y="463597"/>
                  <a:pt x="2440695" y="461665"/>
                </a:cubicBezTo>
                <a:cubicBezTo>
                  <a:pt x="2110710" y="459733"/>
                  <a:pt x="1929836" y="431746"/>
                  <a:pt x="1719868" y="461665"/>
                </a:cubicBezTo>
                <a:cubicBezTo>
                  <a:pt x="1509900" y="491584"/>
                  <a:pt x="1300058" y="434846"/>
                  <a:pt x="1043302" y="461665"/>
                </a:cubicBezTo>
                <a:cubicBezTo>
                  <a:pt x="786546" y="488484"/>
                  <a:pt x="291474" y="430098"/>
                  <a:pt x="0" y="461665"/>
                </a:cubicBezTo>
                <a:cubicBezTo>
                  <a:pt x="4387" y="288193"/>
                  <a:pt x="6172" y="226103"/>
                  <a:pt x="0" y="0"/>
                </a:cubicBezTo>
                <a:close/>
              </a:path>
              <a:path w="4426131" h="461665" stroke="0" extrusionOk="0">
                <a:moveTo>
                  <a:pt x="0" y="0"/>
                </a:moveTo>
                <a:cubicBezTo>
                  <a:pt x="245163" y="1278"/>
                  <a:pt x="490998" y="7835"/>
                  <a:pt x="676566" y="0"/>
                </a:cubicBezTo>
                <a:cubicBezTo>
                  <a:pt x="862134" y="-7835"/>
                  <a:pt x="1036747" y="15363"/>
                  <a:pt x="1176086" y="0"/>
                </a:cubicBezTo>
                <a:cubicBezTo>
                  <a:pt x="1315425" y="-15363"/>
                  <a:pt x="1472907" y="20298"/>
                  <a:pt x="1719868" y="0"/>
                </a:cubicBezTo>
                <a:cubicBezTo>
                  <a:pt x="1966829" y="-20298"/>
                  <a:pt x="2024476" y="17079"/>
                  <a:pt x="2219389" y="0"/>
                </a:cubicBezTo>
                <a:cubicBezTo>
                  <a:pt x="2414302" y="-17079"/>
                  <a:pt x="2755059" y="19485"/>
                  <a:pt x="2940216" y="0"/>
                </a:cubicBezTo>
                <a:cubicBezTo>
                  <a:pt x="3125373" y="-19485"/>
                  <a:pt x="3225339" y="2252"/>
                  <a:pt x="3483997" y="0"/>
                </a:cubicBezTo>
                <a:cubicBezTo>
                  <a:pt x="3742655" y="-2252"/>
                  <a:pt x="3992876" y="10903"/>
                  <a:pt x="4426131" y="0"/>
                </a:cubicBezTo>
                <a:cubicBezTo>
                  <a:pt x="4420217" y="102305"/>
                  <a:pt x="4419204" y="339756"/>
                  <a:pt x="4426131" y="461665"/>
                </a:cubicBezTo>
                <a:cubicBezTo>
                  <a:pt x="4267947" y="485752"/>
                  <a:pt x="4086482" y="442689"/>
                  <a:pt x="3838088" y="461665"/>
                </a:cubicBezTo>
                <a:cubicBezTo>
                  <a:pt x="3589694" y="480641"/>
                  <a:pt x="3533835" y="441514"/>
                  <a:pt x="3338567" y="461665"/>
                </a:cubicBezTo>
                <a:cubicBezTo>
                  <a:pt x="3143299" y="481816"/>
                  <a:pt x="2951624" y="442330"/>
                  <a:pt x="2794786" y="461665"/>
                </a:cubicBezTo>
                <a:cubicBezTo>
                  <a:pt x="2637948" y="481000"/>
                  <a:pt x="2388228" y="481636"/>
                  <a:pt x="2162481" y="461665"/>
                </a:cubicBezTo>
                <a:cubicBezTo>
                  <a:pt x="1936735" y="441694"/>
                  <a:pt x="1765458" y="489529"/>
                  <a:pt x="1485915" y="461665"/>
                </a:cubicBezTo>
                <a:cubicBezTo>
                  <a:pt x="1206372" y="433801"/>
                  <a:pt x="1122919" y="463836"/>
                  <a:pt x="809350" y="461665"/>
                </a:cubicBezTo>
                <a:cubicBezTo>
                  <a:pt x="495781" y="459494"/>
                  <a:pt x="273350" y="472851"/>
                  <a:pt x="0" y="461665"/>
                </a:cubicBezTo>
                <a:cubicBezTo>
                  <a:pt x="-6509" y="356155"/>
                  <a:pt x="-1210" y="12531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954714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812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833 -0.01109 " pathEditMode="relative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2" grpId="1" animBg="1"/>
      <p:bldP spid="62" grpId="2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171420" y="0"/>
            <a:ext cx="1318437" cy="822508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851" y="3948778"/>
            <a:ext cx="580294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6326069" y="1580462"/>
            <a:ext cx="2474491" cy="1569660"/>
          </a:xfrm>
          <a:custGeom>
            <a:avLst/>
            <a:gdLst>
              <a:gd name="connsiteX0" fmla="*/ 0 w 2474491"/>
              <a:gd name="connsiteY0" fmla="*/ 0 h 1569660"/>
              <a:gd name="connsiteX1" fmla="*/ 643368 w 2474491"/>
              <a:gd name="connsiteY1" fmla="*/ 0 h 1569660"/>
              <a:gd name="connsiteX2" fmla="*/ 1187756 w 2474491"/>
              <a:gd name="connsiteY2" fmla="*/ 0 h 1569660"/>
              <a:gd name="connsiteX3" fmla="*/ 1781634 w 2474491"/>
              <a:gd name="connsiteY3" fmla="*/ 0 h 1569660"/>
              <a:gd name="connsiteX4" fmla="*/ 2474491 w 2474491"/>
              <a:gd name="connsiteY4" fmla="*/ 0 h 1569660"/>
              <a:gd name="connsiteX5" fmla="*/ 2474491 w 2474491"/>
              <a:gd name="connsiteY5" fmla="*/ 476130 h 1569660"/>
              <a:gd name="connsiteX6" fmla="*/ 2474491 w 2474491"/>
              <a:gd name="connsiteY6" fmla="*/ 983654 h 1569660"/>
              <a:gd name="connsiteX7" fmla="*/ 2474491 w 2474491"/>
              <a:gd name="connsiteY7" fmla="*/ 1569660 h 1569660"/>
              <a:gd name="connsiteX8" fmla="*/ 1855868 w 2474491"/>
              <a:gd name="connsiteY8" fmla="*/ 1569660 h 1569660"/>
              <a:gd name="connsiteX9" fmla="*/ 1212501 w 2474491"/>
              <a:gd name="connsiteY9" fmla="*/ 1569660 h 1569660"/>
              <a:gd name="connsiteX10" fmla="*/ 668113 w 2474491"/>
              <a:gd name="connsiteY10" fmla="*/ 1569660 h 1569660"/>
              <a:gd name="connsiteX11" fmla="*/ 0 w 2474491"/>
              <a:gd name="connsiteY11" fmla="*/ 1569660 h 1569660"/>
              <a:gd name="connsiteX12" fmla="*/ 0 w 2474491"/>
              <a:gd name="connsiteY12" fmla="*/ 1030743 h 1569660"/>
              <a:gd name="connsiteX13" fmla="*/ 0 w 2474491"/>
              <a:gd name="connsiteY13" fmla="*/ 538917 h 1569660"/>
              <a:gd name="connsiteX14" fmla="*/ 0 w 2474491"/>
              <a:gd name="connsiteY1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4491" h="1569660" fill="none" extrusionOk="0">
                <a:moveTo>
                  <a:pt x="0" y="0"/>
                </a:moveTo>
                <a:cubicBezTo>
                  <a:pt x="207982" y="8685"/>
                  <a:pt x="405685" y="-25213"/>
                  <a:pt x="643368" y="0"/>
                </a:cubicBezTo>
                <a:cubicBezTo>
                  <a:pt x="881051" y="25213"/>
                  <a:pt x="1059818" y="21686"/>
                  <a:pt x="1187756" y="0"/>
                </a:cubicBezTo>
                <a:cubicBezTo>
                  <a:pt x="1315694" y="-21686"/>
                  <a:pt x="1601268" y="-19416"/>
                  <a:pt x="1781634" y="0"/>
                </a:cubicBezTo>
                <a:cubicBezTo>
                  <a:pt x="1962000" y="19416"/>
                  <a:pt x="2229975" y="23433"/>
                  <a:pt x="2474491" y="0"/>
                </a:cubicBezTo>
                <a:cubicBezTo>
                  <a:pt x="2467099" y="144714"/>
                  <a:pt x="2491815" y="370176"/>
                  <a:pt x="2474491" y="476130"/>
                </a:cubicBezTo>
                <a:cubicBezTo>
                  <a:pt x="2457168" y="582084"/>
                  <a:pt x="2450022" y="775413"/>
                  <a:pt x="2474491" y="983654"/>
                </a:cubicBezTo>
                <a:cubicBezTo>
                  <a:pt x="2498960" y="1191895"/>
                  <a:pt x="2450575" y="1329149"/>
                  <a:pt x="2474491" y="1569660"/>
                </a:cubicBezTo>
                <a:cubicBezTo>
                  <a:pt x="2329471" y="1546288"/>
                  <a:pt x="2127340" y="1588891"/>
                  <a:pt x="1855868" y="1569660"/>
                </a:cubicBezTo>
                <a:cubicBezTo>
                  <a:pt x="1584396" y="1550429"/>
                  <a:pt x="1429838" y="1601378"/>
                  <a:pt x="1212501" y="1569660"/>
                </a:cubicBezTo>
                <a:cubicBezTo>
                  <a:pt x="995164" y="1537942"/>
                  <a:pt x="839731" y="1554657"/>
                  <a:pt x="668113" y="1569660"/>
                </a:cubicBezTo>
                <a:cubicBezTo>
                  <a:pt x="496495" y="1584663"/>
                  <a:pt x="161126" y="1539852"/>
                  <a:pt x="0" y="1569660"/>
                </a:cubicBezTo>
                <a:cubicBezTo>
                  <a:pt x="-26129" y="1325765"/>
                  <a:pt x="-21163" y="1288369"/>
                  <a:pt x="0" y="1030743"/>
                </a:cubicBezTo>
                <a:cubicBezTo>
                  <a:pt x="21163" y="773117"/>
                  <a:pt x="11644" y="654801"/>
                  <a:pt x="0" y="538917"/>
                </a:cubicBezTo>
                <a:cubicBezTo>
                  <a:pt x="-11644" y="423033"/>
                  <a:pt x="-25398" y="212368"/>
                  <a:pt x="0" y="0"/>
                </a:cubicBezTo>
                <a:close/>
              </a:path>
              <a:path w="2474491" h="1569660" stroke="0" extrusionOk="0">
                <a:moveTo>
                  <a:pt x="0" y="0"/>
                </a:moveTo>
                <a:cubicBezTo>
                  <a:pt x="139806" y="-7127"/>
                  <a:pt x="497655" y="5840"/>
                  <a:pt x="668113" y="0"/>
                </a:cubicBezTo>
                <a:cubicBezTo>
                  <a:pt x="838571" y="-5840"/>
                  <a:pt x="1025642" y="1317"/>
                  <a:pt x="1261990" y="0"/>
                </a:cubicBezTo>
                <a:cubicBezTo>
                  <a:pt x="1498338" y="-1317"/>
                  <a:pt x="1604755" y="3820"/>
                  <a:pt x="1806378" y="0"/>
                </a:cubicBezTo>
                <a:cubicBezTo>
                  <a:pt x="2008001" y="-3820"/>
                  <a:pt x="2302470" y="-12119"/>
                  <a:pt x="2474491" y="0"/>
                </a:cubicBezTo>
                <a:cubicBezTo>
                  <a:pt x="2496426" y="204836"/>
                  <a:pt x="2452490" y="353981"/>
                  <a:pt x="2474491" y="523220"/>
                </a:cubicBezTo>
                <a:cubicBezTo>
                  <a:pt x="2496492" y="692459"/>
                  <a:pt x="2483996" y="861298"/>
                  <a:pt x="2474491" y="1030743"/>
                </a:cubicBezTo>
                <a:cubicBezTo>
                  <a:pt x="2464986" y="1200188"/>
                  <a:pt x="2471527" y="1398784"/>
                  <a:pt x="2474491" y="1569660"/>
                </a:cubicBezTo>
                <a:cubicBezTo>
                  <a:pt x="2229162" y="1565061"/>
                  <a:pt x="2106832" y="1560922"/>
                  <a:pt x="1855868" y="1569660"/>
                </a:cubicBezTo>
                <a:cubicBezTo>
                  <a:pt x="1604904" y="1578398"/>
                  <a:pt x="1545582" y="1544776"/>
                  <a:pt x="1311480" y="1569660"/>
                </a:cubicBezTo>
                <a:cubicBezTo>
                  <a:pt x="1077378" y="1594544"/>
                  <a:pt x="844940" y="1570797"/>
                  <a:pt x="692857" y="1569660"/>
                </a:cubicBezTo>
                <a:cubicBezTo>
                  <a:pt x="540774" y="1568523"/>
                  <a:pt x="286049" y="1537709"/>
                  <a:pt x="0" y="1569660"/>
                </a:cubicBezTo>
                <a:cubicBezTo>
                  <a:pt x="-406" y="1437521"/>
                  <a:pt x="-16320" y="1210701"/>
                  <a:pt x="0" y="1015047"/>
                </a:cubicBezTo>
                <a:cubicBezTo>
                  <a:pt x="16320" y="819393"/>
                  <a:pt x="-23228" y="712439"/>
                  <a:pt x="0" y="523220"/>
                </a:cubicBezTo>
                <a:cubicBezTo>
                  <a:pt x="23228" y="334001"/>
                  <a:pt x="-6194" y="18176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Chlorine hay Bromine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????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yt1s.com - Chlorine reaction KBr">
            <a:hlinkClick r:id="" action="ppaction://media"/>
            <a:extLst>
              <a:ext uri="{FF2B5EF4-FFF2-40B4-BE49-F238E27FC236}">
                <a16:creationId xmlns:a16="http://schemas.microsoft.com/office/drawing/2014/main" id="{F698ABB0-4BB6-FAF7-F6C1-91361715CD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5760" y="311100"/>
            <a:ext cx="5572462" cy="452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745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0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90245" y="93564"/>
            <a:ext cx="1165782" cy="766992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862D3D-5D3E-1917-CFB4-0D451F9F92CA}"/>
              </a:ext>
            </a:extLst>
          </p:cNvPr>
          <p:cNvSpPr txBox="1"/>
          <p:nvPr/>
        </p:nvSpPr>
        <p:spPr>
          <a:xfrm>
            <a:off x="290799" y="1156405"/>
            <a:ext cx="134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chu kì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069A53-B368-8839-75AC-53D0F0876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38120"/>
              </p:ext>
            </p:extLst>
          </p:nvPr>
        </p:nvGraphicFramePr>
        <p:xfrm>
          <a:off x="1944887" y="898948"/>
          <a:ext cx="6741913" cy="1234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1929">
                  <a:extLst>
                    <a:ext uri="{9D8B030D-6E8A-4147-A177-3AD203B41FA5}">
                      <a16:colId xmlns:a16="http://schemas.microsoft.com/office/drawing/2014/main" val="2884965410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4141565363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4052602669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1867780378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951369464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3663374133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367717454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3252920605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856972878"/>
                    </a:ext>
                  </a:extLst>
                </a:gridCol>
              </a:tblGrid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lang="vi-V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18404"/>
                  </a:ext>
                </a:extLst>
              </a:tr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lang="vi-VN" sz="24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Br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095204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2D081-9ADF-07CA-69D0-2F884C78AA34}"/>
              </a:ext>
            </a:extLst>
          </p:cNvPr>
          <p:cNvGrpSpPr/>
          <p:nvPr/>
        </p:nvGrpSpPr>
        <p:grpSpPr>
          <a:xfrm>
            <a:off x="1634490" y="2344934"/>
            <a:ext cx="6741913" cy="1117284"/>
            <a:chOff x="484438" y="3540258"/>
            <a:chExt cx="6150284" cy="868499"/>
          </a:xfrm>
        </p:grpSpPr>
        <p:sp>
          <p:nvSpPr>
            <p:cNvPr id="14" name="Google Shape;239;p37">
              <a:extLst>
                <a:ext uri="{FF2B5EF4-FFF2-40B4-BE49-F238E27FC236}">
                  <a16:creationId xmlns:a16="http://schemas.microsoft.com/office/drawing/2014/main" id="{B8E75997-5BF0-B020-0394-3383101BE904}"/>
                </a:ext>
              </a:extLst>
            </p:cNvPr>
            <p:cNvSpPr/>
            <p:nvPr/>
          </p:nvSpPr>
          <p:spPr>
            <a:xfrm>
              <a:off x="484438" y="3540258"/>
              <a:ext cx="826580" cy="86849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Li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2" name="Google Shape;239;p37">
              <a:extLst>
                <a:ext uri="{FF2B5EF4-FFF2-40B4-BE49-F238E27FC236}">
                  <a16:creationId xmlns:a16="http://schemas.microsoft.com/office/drawing/2014/main" id="{1F87777C-13B3-9C27-54A3-9DA09A2E3869}"/>
                </a:ext>
              </a:extLst>
            </p:cNvPr>
            <p:cNvSpPr/>
            <p:nvPr/>
          </p:nvSpPr>
          <p:spPr>
            <a:xfrm>
              <a:off x="4033574" y="3540258"/>
              <a:ext cx="826580" cy="8684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7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N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3" name="Google Shape;239;p37">
              <a:extLst>
                <a:ext uri="{FF2B5EF4-FFF2-40B4-BE49-F238E27FC236}">
                  <a16:creationId xmlns:a16="http://schemas.microsoft.com/office/drawing/2014/main" id="{F578597E-5F2C-E4AB-65B0-003C45BC14D7}"/>
                </a:ext>
              </a:extLst>
            </p:cNvPr>
            <p:cNvSpPr/>
            <p:nvPr/>
          </p:nvSpPr>
          <p:spPr>
            <a:xfrm>
              <a:off x="1371722" y="3540258"/>
              <a:ext cx="826580" cy="86849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Be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4" name="Google Shape;239;p37">
              <a:extLst>
                <a:ext uri="{FF2B5EF4-FFF2-40B4-BE49-F238E27FC236}">
                  <a16:creationId xmlns:a16="http://schemas.microsoft.com/office/drawing/2014/main" id="{0BC1D49D-7651-8854-1837-F3E0EED6CC23}"/>
                </a:ext>
              </a:extLst>
            </p:cNvPr>
            <p:cNvSpPr/>
            <p:nvPr/>
          </p:nvSpPr>
          <p:spPr>
            <a:xfrm>
              <a:off x="2259006" y="3540258"/>
              <a:ext cx="826580" cy="86849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" name="Google Shape;239;p37">
              <a:extLst>
                <a:ext uri="{FF2B5EF4-FFF2-40B4-BE49-F238E27FC236}">
                  <a16:creationId xmlns:a16="http://schemas.microsoft.com/office/drawing/2014/main" id="{F9F42C64-06DA-BF07-C0F1-1F3407634EE8}"/>
                </a:ext>
              </a:extLst>
            </p:cNvPr>
            <p:cNvSpPr/>
            <p:nvPr/>
          </p:nvSpPr>
          <p:spPr>
            <a:xfrm>
              <a:off x="4920858" y="3540258"/>
              <a:ext cx="826580" cy="8684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O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" name="Google Shape;239;p37">
              <a:extLst>
                <a:ext uri="{FF2B5EF4-FFF2-40B4-BE49-F238E27FC236}">
                  <a16:creationId xmlns:a16="http://schemas.microsoft.com/office/drawing/2014/main" id="{C846876E-5144-5793-F054-BEECF85A098A}"/>
                </a:ext>
              </a:extLst>
            </p:cNvPr>
            <p:cNvSpPr/>
            <p:nvPr/>
          </p:nvSpPr>
          <p:spPr>
            <a:xfrm>
              <a:off x="5808142" y="3540258"/>
              <a:ext cx="826580" cy="8684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9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" name="Google Shape;239;p37">
              <a:extLst>
                <a:ext uri="{FF2B5EF4-FFF2-40B4-BE49-F238E27FC236}">
                  <a16:creationId xmlns:a16="http://schemas.microsoft.com/office/drawing/2014/main" id="{784D329D-52F7-E4C1-79E4-95110021E23B}"/>
                </a:ext>
              </a:extLst>
            </p:cNvPr>
            <p:cNvSpPr/>
            <p:nvPr/>
          </p:nvSpPr>
          <p:spPr>
            <a:xfrm>
              <a:off x="3146290" y="3540258"/>
              <a:ext cx="826580" cy="8684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6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883334-472C-F312-A9FC-B1C293A086F2}"/>
              </a:ext>
            </a:extLst>
          </p:cNvPr>
          <p:cNvSpPr txBox="1"/>
          <p:nvPr/>
        </p:nvSpPr>
        <p:spPr>
          <a:xfrm>
            <a:off x="1389358" y="3669882"/>
            <a:ext cx="906093" cy="1323439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66ECF-748E-7D51-9AC9-86F771B6AF83}"/>
              </a:ext>
            </a:extLst>
          </p:cNvPr>
          <p:cNvSpPr txBox="1"/>
          <p:nvPr/>
        </p:nvSpPr>
        <p:spPr>
          <a:xfrm>
            <a:off x="2576148" y="3736720"/>
            <a:ext cx="906093" cy="1015663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FC7EFE-0A78-229B-EA07-60F9F678793A}"/>
              </a:ext>
            </a:extLst>
          </p:cNvPr>
          <p:cNvSpPr txBox="1"/>
          <p:nvPr/>
        </p:nvSpPr>
        <p:spPr>
          <a:xfrm>
            <a:off x="3532288" y="3835554"/>
            <a:ext cx="906093" cy="707886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084C03-C0D4-D25B-DA3F-AF7CC4ED0BB1}"/>
              </a:ext>
            </a:extLst>
          </p:cNvPr>
          <p:cNvSpPr txBox="1"/>
          <p:nvPr/>
        </p:nvSpPr>
        <p:spPr>
          <a:xfrm>
            <a:off x="4485856" y="3790920"/>
            <a:ext cx="906093" cy="707886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C9E956-3179-4794-5C7C-C3D276BA02A9}"/>
              </a:ext>
            </a:extLst>
          </p:cNvPr>
          <p:cNvSpPr txBox="1"/>
          <p:nvPr/>
        </p:nvSpPr>
        <p:spPr>
          <a:xfrm>
            <a:off x="5391949" y="3774656"/>
            <a:ext cx="906093" cy="707886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808B39-887F-D622-7297-609715AFF5A5}"/>
              </a:ext>
            </a:extLst>
          </p:cNvPr>
          <p:cNvSpPr txBox="1"/>
          <p:nvPr/>
        </p:nvSpPr>
        <p:spPr>
          <a:xfrm>
            <a:off x="6402960" y="3669882"/>
            <a:ext cx="906093" cy="1015663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B378D9-B55E-C14A-39AD-DA2B93CDCFDF}"/>
              </a:ext>
            </a:extLst>
          </p:cNvPr>
          <p:cNvSpPr txBox="1"/>
          <p:nvPr/>
        </p:nvSpPr>
        <p:spPr>
          <a:xfrm>
            <a:off x="7539120" y="3515993"/>
            <a:ext cx="906093" cy="1323439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2">
            <a:extLst>
              <a:ext uri="{FF2B5EF4-FFF2-40B4-BE49-F238E27FC236}">
                <a16:creationId xmlns:a16="http://schemas.microsoft.com/office/drawing/2014/main" id="{DD1657AF-B1DF-525D-8FF5-FBC0CD24AC6E}"/>
              </a:ext>
            </a:extLst>
          </p:cNvPr>
          <p:cNvSpPr/>
          <p:nvPr/>
        </p:nvSpPr>
        <p:spPr>
          <a:xfrm>
            <a:off x="2687099" y="161491"/>
            <a:ext cx="4426131" cy="461665"/>
          </a:xfrm>
          <a:custGeom>
            <a:avLst/>
            <a:gdLst>
              <a:gd name="connsiteX0" fmla="*/ 0 w 4426131"/>
              <a:gd name="connsiteY0" fmla="*/ 0 h 461665"/>
              <a:gd name="connsiteX1" fmla="*/ 543782 w 4426131"/>
              <a:gd name="connsiteY1" fmla="*/ 0 h 461665"/>
              <a:gd name="connsiteX2" fmla="*/ 1176086 w 4426131"/>
              <a:gd name="connsiteY2" fmla="*/ 0 h 461665"/>
              <a:gd name="connsiteX3" fmla="*/ 1764129 w 4426131"/>
              <a:gd name="connsiteY3" fmla="*/ 0 h 461665"/>
              <a:gd name="connsiteX4" fmla="*/ 2307911 w 4426131"/>
              <a:gd name="connsiteY4" fmla="*/ 0 h 461665"/>
              <a:gd name="connsiteX5" fmla="*/ 2807432 w 4426131"/>
              <a:gd name="connsiteY5" fmla="*/ 0 h 461665"/>
              <a:gd name="connsiteX6" fmla="*/ 3483997 w 4426131"/>
              <a:gd name="connsiteY6" fmla="*/ 0 h 461665"/>
              <a:gd name="connsiteX7" fmla="*/ 4426131 w 4426131"/>
              <a:gd name="connsiteY7" fmla="*/ 0 h 461665"/>
              <a:gd name="connsiteX8" fmla="*/ 4426131 w 4426131"/>
              <a:gd name="connsiteY8" fmla="*/ 461665 h 461665"/>
              <a:gd name="connsiteX9" fmla="*/ 3793827 w 4426131"/>
              <a:gd name="connsiteY9" fmla="*/ 461665 h 461665"/>
              <a:gd name="connsiteX10" fmla="*/ 3117261 w 4426131"/>
              <a:gd name="connsiteY10" fmla="*/ 461665 h 461665"/>
              <a:gd name="connsiteX11" fmla="*/ 2440695 w 4426131"/>
              <a:gd name="connsiteY11" fmla="*/ 461665 h 461665"/>
              <a:gd name="connsiteX12" fmla="*/ 1719868 w 4426131"/>
              <a:gd name="connsiteY12" fmla="*/ 461665 h 461665"/>
              <a:gd name="connsiteX13" fmla="*/ 1043302 w 4426131"/>
              <a:gd name="connsiteY13" fmla="*/ 461665 h 461665"/>
              <a:gd name="connsiteX14" fmla="*/ 0 w 4426131"/>
              <a:gd name="connsiteY14" fmla="*/ 461665 h 461665"/>
              <a:gd name="connsiteX15" fmla="*/ 0 w 4426131"/>
              <a:gd name="connsiteY1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26131" h="461665" fill="none" extrusionOk="0">
                <a:moveTo>
                  <a:pt x="0" y="0"/>
                </a:moveTo>
                <a:cubicBezTo>
                  <a:pt x="264558" y="-22390"/>
                  <a:pt x="363060" y="17969"/>
                  <a:pt x="543782" y="0"/>
                </a:cubicBezTo>
                <a:cubicBezTo>
                  <a:pt x="724504" y="-17969"/>
                  <a:pt x="946825" y="-15765"/>
                  <a:pt x="1176086" y="0"/>
                </a:cubicBezTo>
                <a:cubicBezTo>
                  <a:pt x="1405347" y="15765"/>
                  <a:pt x="1524282" y="-10236"/>
                  <a:pt x="1764129" y="0"/>
                </a:cubicBezTo>
                <a:cubicBezTo>
                  <a:pt x="2003976" y="10236"/>
                  <a:pt x="2089232" y="-20277"/>
                  <a:pt x="2307911" y="0"/>
                </a:cubicBezTo>
                <a:cubicBezTo>
                  <a:pt x="2526590" y="20277"/>
                  <a:pt x="2637001" y="1631"/>
                  <a:pt x="2807432" y="0"/>
                </a:cubicBezTo>
                <a:cubicBezTo>
                  <a:pt x="2977863" y="-1631"/>
                  <a:pt x="3175546" y="-28533"/>
                  <a:pt x="3483997" y="0"/>
                </a:cubicBezTo>
                <a:cubicBezTo>
                  <a:pt x="3792449" y="28533"/>
                  <a:pt x="4167896" y="4023"/>
                  <a:pt x="4426131" y="0"/>
                </a:cubicBezTo>
                <a:cubicBezTo>
                  <a:pt x="4429004" y="152708"/>
                  <a:pt x="4412739" y="291961"/>
                  <a:pt x="4426131" y="461665"/>
                </a:cubicBezTo>
                <a:cubicBezTo>
                  <a:pt x="4196240" y="464598"/>
                  <a:pt x="4078240" y="476588"/>
                  <a:pt x="3793827" y="461665"/>
                </a:cubicBezTo>
                <a:cubicBezTo>
                  <a:pt x="3509414" y="446742"/>
                  <a:pt x="3302479" y="436699"/>
                  <a:pt x="3117261" y="461665"/>
                </a:cubicBezTo>
                <a:cubicBezTo>
                  <a:pt x="2932043" y="486631"/>
                  <a:pt x="2770680" y="463597"/>
                  <a:pt x="2440695" y="461665"/>
                </a:cubicBezTo>
                <a:cubicBezTo>
                  <a:pt x="2110710" y="459733"/>
                  <a:pt x="1929836" y="431746"/>
                  <a:pt x="1719868" y="461665"/>
                </a:cubicBezTo>
                <a:cubicBezTo>
                  <a:pt x="1509900" y="491584"/>
                  <a:pt x="1300058" y="434846"/>
                  <a:pt x="1043302" y="461665"/>
                </a:cubicBezTo>
                <a:cubicBezTo>
                  <a:pt x="786546" y="488484"/>
                  <a:pt x="291474" y="430098"/>
                  <a:pt x="0" y="461665"/>
                </a:cubicBezTo>
                <a:cubicBezTo>
                  <a:pt x="4387" y="288193"/>
                  <a:pt x="6172" y="226103"/>
                  <a:pt x="0" y="0"/>
                </a:cubicBezTo>
                <a:close/>
              </a:path>
              <a:path w="4426131" h="461665" stroke="0" extrusionOk="0">
                <a:moveTo>
                  <a:pt x="0" y="0"/>
                </a:moveTo>
                <a:cubicBezTo>
                  <a:pt x="245163" y="1278"/>
                  <a:pt x="490998" y="7835"/>
                  <a:pt x="676566" y="0"/>
                </a:cubicBezTo>
                <a:cubicBezTo>
                  <a:pt x="862134" y="-7835"/>
                  <a:pt x="1036747" y="15363"/>
                  <a:pt x="1176086" y="0"/>
                </a:cubicBezTo>
                <a:cubicBezTo>
                  <a:pt x="1315425" y="-15363"/>
                  <a:pt x="1472907" y="20298"/>
                  <a:pt x="1719868" y="0"/>
                </a:cubicBezTo>
                <a:cubicBezTo>
                  <a:pt x="1966829" y="-20298"/>
                  <a:pt x="2024476" y="17079"/>
                  <a:pt x="2219389" y="0"/>
                </a:cubicBezTo>
                <a:cubicBezTo>
                  <a:pt x="2414302" y="-17079"/>
                  <a:pt x="2755059" y="19485"/>
                  <a:pt x="2940216" y="0"/>
                </a:cubicBezTo>
                <a:cubicBezTo>
                  <a:pt x="3125373" y="-19485"/>
                  <a:pt x="3225339" y="2252"/>
                  <a:pt x="3483997" y="0"/>
                </a:cubicBezTo>
                <a:cubicBezTo>
                  <a:pt x="3742655" y="-2252"/>
                  <a:pt x="3992876" y="10903"/>
                  <a:pt x="4426131" y="0"/>
                </a:cubicBezTo>
                <a:cubicBezTo>
                  <a:pt x="4420217" y="102305"/>
                  <a:pt x="4419204" y="339756"/>
                  <a:pt x="4426131" y="461665"/>
                </a:cubicBezTo>
                <a:cubicBezTo>
                  <a:pt x="4267947" y="485752"/>
                  <a:pt x="4086482" y="442689"/>
                  <a:pt x="3838088" y="461665"/>
                </a:cubicBezTo>
                <a:cubicBezTo>
                  <a:pt x="3589694" y="480641"/>
                  <a:pt x="3533835" y="441514"/>
                  <a:pt x="3338567" y="461665"/>
                </a:cubicBezTo>
                <a:cubicBezTo>
                  <a:pt x="3143299" y="481816"/>
                  <a:pt x="2951624" y="442330"/>
                  <a:pt x="2794786" y="461665"/>
                </a:cubicBezTo>
                <a:cubicBezTo>
                  <a:pt x="2637948" y="481000"/>
                  <a:pt x="2388228" y="481636"/>
                  <a:pt x="2162481" y="461665"/>
                </a:cubicBezTo>
                <a:cubicBezTo>
                  <a:pt x="1936735" y="441694"/>
                  <a:pt x="1765458" y="489529"/>
                  <a:pt x="1485915" y="461665"/>
                </a:cubicBezTo>
                <a:cubicBezTo>
                  <a:pt x="1206372" y="433801"/>
                  <a:pt x="1122919" y="463836"/>
                  <a:pt x="809350" y="461665"/>
                </a:cubicBezTo>
                <a:cubicBezTo>
                  <a:pt x="495781" y="459494"/>
                  <a:pt x="273350" y="472851"/>
                  <a:pt x="0" y="461665"/>
                </a:cubicBezTo>
                <a:cubicBezTo>
                  <a:pt x="-6509" y="356155"/>
                  <a:pt x="-1210" y="12531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954714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957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90245" y="93564"/>
            <a:ext cx="1165782" cy="766992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862D3D-5D3E-1917-CFB4-0D451F9F92CA}"/>
              </a:ext>
            </a:extLst>
          </p:cNvPr>
          <p:cNvSpPr txBox="1"/>
          <p:nvPr/>
        </p:nvSpPr>
        <p:spPr>
          <a:xfrm>
            <a:off x="195660" y="929590"/>
            <a:ext cx="238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chu kì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069A53-B368-8839-75AC-53D0F0876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95555"/>
              </p:ext>
            </p:extLst>
          </p:nvPr>
        </p:nvGraphicFramePr>
        <p:xfrm>
          <a:off x="789796" y="1444923"/>
          <a:ext cx="7299230" cy="1356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6486">
                  <a:extLst>
                    <a:ext uri="{9D8B030D-6E8A-4147-A177-3AD203B41FA5}">
                      <a16:colId xmlns:a16="http://schemas.microsoft.com/office/drawing/2014/main" val="2884965410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4141565363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4052602669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1867780378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951369464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3663374133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367717454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3252920605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856972878"/>
                    </a:ext>
                  </a:extLst>
                </a:gridCol>
              </a:tblGrid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lang="vi-V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18404"/>
                  </a:ext>
                </a:extLst>
              </a:tr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lang="vi-VN" sz="28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Br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0952040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0178149F-DEF1-E5FE-DE69-C015D2BC4A13}"/>
              </a:ext>
            </a:extLst>
          </p:cNvPr>
          <p:cNvSpPr/>
          <p:nvPr/>
        </p:nvSpPr>
        <p:spPr>
          <a:xfrm>
            <a:off x="1638714" y="2975858"/>
            <a:ext cx="5866572" cy="562234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455EA9-C024-7B36-BEE1-611DE72E0E1B}"/>
              </a:ext>
            </a:extLst>
          </p:cNvPr>
          <p:cNvSpPr txBox="1"/>
          <p:nvPr/>
        </p:nvSpPr>
        <p:spPr>
          <a:xfrm>
            <a:off x="1210773" y="3414784"/>
            <a:ext cx="67419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 kim loại 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giảm dần</a:t>
            </a:r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, tính phi kim 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tăng dần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E0C60-841B-8353-AD11-DE0CAFF565FB}"/>
              </a:ext>
            </a:extLst>
          </p:cNvPr>
          <p:cNvSpPr txBox="1"/>
          <p:nvPr/>
        </p:nvSpPr>
        <p:spPr>
          <a:xfrm>
            <a:off x="195660" y="3712667"/>
            <a:ext cx="16399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u="sng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Giải thích: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6960AE-7F37-0A8A-E719-7D83EA1D70F7}"/>
                  </a:ext>
                </a:extLst>
              </p:cNvPr>
              <p:cNvSpPr txBox="1"/>
              <p:nvPr/>
            </p:nvSpPr>
            <p:spPr>
              <a:xfrm>
                <a:off x="208807" y="4009812"/>
                <a:ext cx="7976303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ĐTHN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 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𝑡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ă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𝑛𝑔</m:t>
                    </m:r>
                    <m:r>
                      <a:rPr lang="vi-VN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 → 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lực hút tăng, khả năng nhường e khó, nhận e dễ → tính kim loại giảm, tính phi kim tang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.</a:t>
                </a:r>
                <a:endParaRPr lang="vi-VN" sz="210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Autocar Bold Condensed" panose="020B0500000000000000" pitchFamily="34" charset="0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6960AE-7F37-0A8A-E719-7D83EA1D7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07" y="4009812"/>
                <a:ext cx="7976303" cy="1011752"/>
              </a:xfrm>
              <a:prstGeom prst="rect">
                <a:avLst/>
              </a:prstGeom>
              <a:blipFill>
                <a:blip r:embed="rId6"/>
                <a:stretch>
                  <a:fillRect l="-917" r="-840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32">
            <a:extLst>
              <a:ext uri="{FF2B5EF4-FFF2-40B4-BE49-F238E27FC236}">
                <a16:creationId xmlns:a16="http://schemas.microsoft.com/office/drawing/2014/main" id="{638F01A8-413C-88A1-21F5-7CCA9E332065}"/>
              </a:ext>
            </a:extLst>
          </p:cNvPr>
          <p:cNvSpPr/>
          <p:nvPr/>
        </p:nvSpPr>
        <p:spPr>
          <a:xfrm>
            <a:off x="2687099" y="161491"/>
            <a:ext cx="4426131" cy="461665"/>
          </a:xfrm>
          <a:custGeom>
            <a:avLst/>
            <a:gdLst>
              <a:gd name="connsiteX0" fmla="*/ 0 w 4426131"/>
              <a:gd name="connsiteY0" fmla="*/ 0 h 461665"/>
              <a:gd name="connsiteX1" fmla="*/ 543782 w 4426131"/>
              <a:gd name="connsiteY1" fmla="*/ 0 h 461665"/>
              <a:gd name="connsiteX2" fmla="*/ 1176086 w 4426131"/>
              <a:gd name="connsiteY2" fmla="*/ 0 h 461665"/>
              <a:gd name="connsiteX3" fmla="*/ 1764129 w 4426131"/>
              <a:gd name="connsiteY3" fmla="*/ 0 h 461665"/>
              <a:gd name="connsiteX4" fmla="*/ 2307911 w 4426131"/>
              <a:gd name="connsiteY4" fmla="*/ 0 h 461665"/>
              <a:gd name="connsiteX5" fmla="*/ 2807432 w 4426131"/>
              <a:gd name="connsiteY5" fmla="*/ 0 h 461665"/>
              <a:gd name="connsiteX6" fmla="*/ 3483997 w 4426131"/>
              <a:gd name="connsiteY6" fmla="*/ 0 h 461665"/>
              <a:gd name="connsiteX7" fmla="*/ 4426131 w 4426131"/>
              <a:gd name="connsiteY7" fmla="*/ 0 h 461665"/>
              <a:gd name="connsiteX8" fmla="*/ 4426131 w 4426131"/>
              <a:gd name="connsiteY8" fmla="*/ 461665 h 461665"/>
              <a:gd name="connsiteX9" fmla="*/ 3793827 w 4426131"/>
              <a:gd name="connsiteY9" fmla="*/ 461665 h 461665"/>
              <a:gd name="connsiteX10" fmla="*/ 3117261 w 4426131"/>
              <a:gd name="connsiteY10" fmla="*/ 461665 h 461665"/>
              <a:gd name="connsiteX11" fmla="*/ 2440695 w 4426131"/>
              <a:gd name="connsiteY11" fmla="*/ 461665 h 461665"/>
              <a:gd name="connsiteX12" fmla="*/ 1719868 w 4426131"/>
              <a:gd name="connsiteY12" fmla="*/ 461665 h 461665"/>
              <a:gd name="connsiteX13" fmla="*/ 1043302 w 4426131"/>
              <a:gd name="connsiteY13" fmla="*/ 461665 h 461665"/>
              <a:gd name="connsiteX14" fmla="*/ 0 w 4426131"/>
              <a:gd name="connsiteY14" fmla="*/ 461665 h 461665"/>
              <a:gd name="connsiteX15" fmla="*/ 0 w 4426131"/>
              <a:gd name="connsiteY1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26131" h="461665" fill="none" extrusionOk="0">
                <a:moveTo>
                  <a:pt x="0" y="0"/>
                </a:moveTo>
                <a:cubicBezTo>
                  <a:pt x="264558" y="-22390"/>
                  <a:pt x="363060" y="17969"/>
                  <a:pt x="543782" y="0"/>
                </a:cubicBezTo>
                <a:cubicBezTo>
                  <a:pt x="724504" y="-17969"/>
                  <a:pt x="946825" y="-15765"/>
                  <a:pt x="1176086" y="0"/>
                </a:cubicBezTo>
                <a:cubicBezTo>
                  <a:pt x="1405347" y="15765"/>
                  <a:pt x="1524282" y="-10236"/>
                  <a:pt x="1764129" y="0"/>
                </a:cubicBezTo>
                <a:cubicBezTo>
                  <a:pt x="2003976" y="10236"/>
                  <a:pt x="2089232" y="-20277"/>
                  <a:pt x="2307911" y="0"/>
                </a:cubicBezTo>
                <a:cubicBezTo>
                  <a:pt x="2526590" y="20277"/>
                  <a:pt x="2637001" y="1631"/>
                  <a:pt x="2807432" y="0"/>
                </a:cubicBezTo>
                <a:cubicBezTo>
                  <a:pt x="2977863" y="-1631"/>
                  <a:pt x="3175546" y="-28533"/>
                  <a:pt x="3483997" y="0"/>
                </a:cubicBezTo>
                <a:cubicBezTo>
                  <a:pt x="3792449" y="28533"/>
                  <a:pt x="4167896" y="4023"/>
                  <a:pt x="4426131" y="0"/>
                </a:cubicBezTo>
                <a:cubicBezTo>
                  <a:pt x="4429004" y="152708"/>
                  <a:pt x="4412739" y="291961"/>
                  <a:pt x="4426131" y="461665"/>
                </a:cubicBezTo>
                <a:cubicBezTo>
                  <a:pt x="4196240" y="464598"/>
                  <a:pt x="4078240" y="476588"/>
                  <a:pt x="3793827" y="461665"/>
                </a:cubicBezTo>
                <a:cubicBezTo>
                  <a:pt x="3509414" y="446742"/>
                  <a:pt x="3302479" y="436699"/>
                  <a:pt x="3117261" y="461665"/>
                </a:cubicBezTo>
                <a:cubicBezTo>
                  <a:pt x="2932043" y="486631"/>
                  <a:pt x="2770680" y="463597"/>
                  <a:pt x="2440695" y="461665"/>
                </a:cubicBezTo>
                <a:cubicBezTo>
                  <a:pt x="2110710" y="459733"/>
                  <a:pt x="1929836" y="431746"/>
                  <a:pt x="1719868" y="461665"/>
                </a:cubicBezTo>
                <a:cubicBezTo>
                  <a:pt x="1509900" y="491584"/>
                  <a:pt x="1300058" y="434846"/>
                  <a:pt x="1043302" y="461665"/>
                </a:cubicBezTo>
                <a:cubicBezTo>
                  <a:pt x="786546" y="488484"/>
                  <a:pt x="291474" y="430098"/>
                  <a:pt x="0" y="461665"/>
                </a:cubicBezTo>
                <a:cubicBezTo>
                  <a:pt x="4387" y="288193"/>
                  <a:pt x="6172" y="226103"/>
                  <a:pt x="0" y="0"/>
                </a:cubicBezTo>
                <a:close/>
              </a:path>
              <a:path w="4426131" h="461665" stroke="0" extrusionOk="0">
                <a:moveTo>
                  <a:pt x="0" y="0"/>
                </a:moveTo>
                <a:cubicBezTo>
                  <a:pt x="245163" y="1278"/>
                  <a:pt x="490998" y="7835"/>
                  <a:pt x="676566" y="0"/>
                </a:cubicBezTo>
                <a:cubicBezTo>
                  <a:pt x="862134" y="-7835"/>
                  <a:pt x="1036747" y="15363"/>
                  <a:pt x="1176086" y="0"/>
                </a:cubicBezTo>
                <a:cubicBezTo>
                  <a:pt x="1315425" y="-15363"/>
                  <a:pt x="1472907" y="20298"/>
                  <a:pt x="1719868" y="0"/>
                </a:cubicBezTo>
                <a:cubicBezTo>
                  <a:pt x="1966829" y="-20298"/>
                  <a:pt x="2024476" y="17079"/>
                  <a:pt x="2219389" y="0"/>
                </a:cubicBezTo>
                <a:cubicBezTo>
                  <a:pt x="2414302" y="-17079"/>
                  <a:pt x="2755059" y="19485"/>
                  <a:pt x="2940216" y="0"/>
                </a:cubicBezTo>
                <a:cubicBezTo>
                  <a:pt x="3125373" y="-19485"/>
                  <a:pt x="3225339" y="2252"/>
                  <a:pt x="3483997" y="0"/>
                </a:cubicBezTo>
                <a:cubicBezTo>
                  <a:pt x="3742655" y="-2252"/>
                  <a:pt x="3992876" y="10903"/>
                  <a:pt x="4426131" y="0"/>
                </a:cubicBezTo>
                <a:cubicBezTo>
                  <a:pt x="4420217" y="102305"/>
                  <a:pt x="4419204" y="339756"/>
                  <a:pt x="4426131" y="461665"/>
                </a:cubicBezTo>
                <a:cubicBezTo>
                  <a:pt x="4267947" y="485752"/>
                  <a:pt x="4086482" y="442689"/>
                  <a:pt x="3838088" y="461665"/>
                </a:cubicBezTo>
                <a:cubicBezTo>
                  <a:pt x="3589694" y="480641"/>
                  <a:pt x="3533835" y="441514"/>
                  <a:pt x="3338567" y="461665"/>
                </a:cubicBezTo>
                <a:cubicBezTo>
                  <a:pt x="3143299" y="481816"/>
                  <a:pt x="2951624" y="442330"/>
                  <a:pt x="2794786" y="461665"/>
                </a:cubicBezTo>
                <a:cubicBezTo>
                  <a:pt x="2637948" y="481000"/>
                  <a:pt x="2388228" y="481636"/>
                  <a:pt x="2162481" y="461665"/>
                </a:cubicBezTo>
                <a:cubicBezTo>
                  <a:pt x="1936735" y="441694"/>
                  <a:pt x="1765458" y="489529"/>
                  <a:pt x="1485915" y="461665"/>
                </a:cubicBezTo>
                <a:cubicBezTo>
                  <a:pt x="1206372" y="433801"/>
                  <a:pt x="1122919" y="463836"/>
                  <a:pt x="809350" y="461665"/>
                </a:cubicBezTo>
                <a:cubicBezTo>
                  <a:pt x="495781" y="459494"/>
                  <a:pt x="273350" y="472851"/>
                  <a:pt x="0" y="461665"/>
                </a:cubicBezTo>
                <a:cubicBezTo>
                  <a:pt x="-6509" y="356155"/>
                  <a:pt x="-1210" y="12531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954714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832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701427-5D25-CB50-CD0E-1744F8976130}"/>
              </a:ext>
            </a:extLst>
          </p:cNvPr>
          <p:cNvSpPr txBox="1"/>
          <p:nvPr/>
        </p:nvSpPr>
        <p:spPr>
          <a:xfrm>
            <a:off x="5230576" y="1468715"/>
            <a:ext cx="1187651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Tính KL </a:t>
            </a:r>
            <a:r>
              <a:rPr lang="vi-VN" sz="21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tăng dần</a:t>
            </a:r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, tính phi kim </a:t>
            </a:r>
            <a:r>
              <a:rPr lang="vi-VN" sz="21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giảm dần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D429D3-0251-97FB-2F53-7E2553CA7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96614"/>
              </p:ext>
            </p:extLst>
          </p:nvPr>
        </p:nvGraphicFramePr>
        <p:xfrm>
          <a:off x="6803460" y="752983"/>
          <a:ext cx="2078493" cy="40854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3340">
                  <a:extLst>
                    <a:ext uri="{9D8B030D-6E8A-4147-A177-3AD203B41FA5}">
                      <a16:colId xmlns:a16="http://schemas.microsoft.com/office/drawing/2014/main" val="2767951930"/>
                    </a:ext>
                  </a:extLst>
                </a:gridCol>
                <a:gridCol w="757718">
                  <a:extLst>
                    <a:ext uri="{9D8B030D-6E8A-4147-A177-3AD203B41FA5}">
                      <a16:colId xmlns:a16="http://schemas.microsoft.com/office/drawing/2014/main" val="1518789135"/>
                    </a:ext>
                  </a:extLst>
                </a:gridCol>
                <a:gridCol w="827435">
                  <a:extLst>
                    <a:ext uri="{9D8B030D-6E8A-4147-A177-3AD203B41FA5}">
                      <a16:colId xmlns:a16="http://schemas.microsoft.com/office/drawing/2014/main" val="3743890527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IA</a:t>
                      </a:r>
                      <a:endParaRPr lang="vi-VN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IIA</a:t>
                      </a:r>
                      <a:endParaRPr lang="vi-VN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5878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1s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lang="vi-VN" sz="15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5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49423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Li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2s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lang="vi-VN" sz="15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Be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2s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7193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3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2345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4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Ca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54309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5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Rb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5s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Sr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5s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33608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6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Cs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6s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Ba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6s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9228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7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Fr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7s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Ra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7s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10261"/>
                  </a:ext>
                </a:extLst>
              </a:tr>
            </a:tbl>
          </a:graphicData>
        </a:graphic>
      </p:graphicFrame>
      <p:sp>
        <p:nvSpPr>
          <p:cNvPr id="17" name="Arrow: Down 16">
            <a:extLst>
              <a:ext uri="{FF2B5EF4-FFF2-40B4-BE49-F238E27FC236}">
                <a16:creationId xmlns:a16="http://schemas.microsoft.com/office/drawing/2014/main" id="{FE2DDE6E-1C90-353A-B35C-FD402496C2C6}"/>
              </a:ext>
            </a:extLst>
          </p:cNvPr>
          <p:cNvSpPr/>
          <p:nvPr/>
        </p:nvSpPr>
        <p:spPr>
          <a:xfrm>
            <a:off x="6418227" y="924333"/>
            <a:ext cx="253448" cy="37122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A7C678-9ED4-3621-AC6E-378DF92877EE}"/>
              </a:ext>
            </a:extLst>
          </p:cNvPr>
          <p:cNvSpPr txBox="1"/>
          <p:nvPr/>
        </p:nvSpPr>
        <p:spPr>
          <a:xfrm>
            <a:off x="333497" y="1260966"/>
            <a:ext cx="18563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u="sng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Giải thích: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52714F-8FC5-7C95-7FA0-B19371E167DB}"/>
                  </a:ext>
                </a:extLst>
              </p:cNvPr>
              <p:cNvSpPr txBox="1"/>
              <p:nvPr/>
            </p:nvSpPr>
            <p:spPr>
              <a:xfrm>
                <a:off x="262047" y="1823500"/>
                <a:ext cx="4399663" cy="14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ĐTHN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t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ă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𝑛𝑔</m:t>
                    </m:r>
                    <m:r>
                      <a:rPr lang="vi-VN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 → 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lực hút giảm, khả năng nhường e dễ, nhận e khó → tính kim loại tăng, tính phi kim giảm.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52714F-8FC5-7C95-7FA0-B19371E1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47" y="1823500"/>
                <a:ext cx="4399663" cy="1496500"/>
              </a:xfrm>
              <a:prstGeom prst="rect">
                <a:avLst/>
              </a:prstGeom>
              <a:blipFill>
                <a:blip r:embed="rId5"/>
                <a:stretch>
                  <a:fillRect l="-1662" r="-1662" b="-6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32">
            <a:extLst>
              <a:ext uri="{FF2B5EF4-FFF2-40B4-BE49-F238E27FC236}">
                <a16:creationId xmlns:a16="http://schemas.microsoft.com/office/drawing/2014/main" id="{711338B7-1219-71A3-D642-B9216109BA74}"/>
              </a:ext>
            </a:extLst>
          </p:cNvPr>
          <p:cNvSpPr/>
          <p:nvPr/>
        </p:nvSpPr>
        <p:spPr>
          <a:xfrm>
            <a:off x="2687099" y="161491"/>
            <a:ext cx="4426131" cy="461665"/>
          </a:xfrm>
          <a:custGeom>
            <a:avLst/>
            <a:gdLst>
              <a:gd name="connsiteX0" fmla="*/ 0 w 4426131"/>
              <a:gd name="connsiteY0" fmla="*/ 0 h 461665"/>
              <a:gd name="connsiteX1" fmla="*/ 543782 w 4426131"/>
              <a:gd name="connsiteY1" fmla="*/ 0 h 461665"/>
              <a:gd name="connsiteX2" fmla="*/ 1176086 w 4426131"/>
              <a:gd name="connsiteY2" fmla="*/ 0 h 461665"/>
              <a:gd name="connsiteX3" fmla="*/ 1764129 w 4426131"/>
              <a:gd name="connsiteY3" fmla="*/ 0 h 461665"/>
              <a:gd name="connsiteX4" fmla="*/ 2307911 w 4426131"/>
              <a:gd name="connsiteY4" fmla="*/ 0 h 461665"/>
              <a:gd name="connsiteX5" fmla="*/ 2807432 w 4426131"/>
              <a:gd name="connsiteY5" fmla="*/ 0 h 461665"/>
              <a:gd name="connsiteX6" fmla="*/ 3483997 w 4426131"/>
              <a:gd name="connsiteY6" fmla="*/ 0 h 461665"/>
              <a:gd name="connsiteX7" fmla="*/ 4426131 w 4426131"/>
              <a:gd name="connsiteY7" fmla="*/ 0 h 461665"/>
              <a:gd name="connsiteX8" fmla="*/ 4426131 w 4426131"/>
              <a:gd name="connsiteY8" fmla="*/ 461665 h 461665"/>
              <a:gd name="connsiteX9" fmla="*/ 3793827 w 4426131"/>
              <a:gd name="connsiteY9" fmla="*/ 461665 h 461665"/>
              <a:gd name="connsiteX10" fmla="*/ 3117261 w 4426131"/>
              <a:gd name="connsiteY10" fmla="*/ 461665 h 461665"/>
              <a:gd name="connsiteX11" fmla="*/ 2440695 w 4426131"/>
              <a:gd name="connsiteY11" fmla="*/ 461665 h 461665"/>
              <a:gd name="connsiteX12" fmla="*/ 1719868 w 4426131"/>
              <a:gd name="connsiteY12" fmla="*/ 461665 h 461665"/>
              <a:gd name="connsiteX13" fmla="*/ 1043302 w 4426131"/>
              <a:gd name="connsiteY13" fmla="*/ 461665 h 461665"/>
              <a:gd name="connsiteX14" fmla="*/ 0 w 4426131"/>
              <a:gd name="connsiteY14" fmla="*/ 461665 h 461665"/>
              <a:gd name="connsiteX15" fmla="*/ 0 w 4426131"/>
              <a:gd name="connsiteY1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26131" h="461665" fill="none" extrusionOk="0">
                <a:moveTo>
                  <a:pt x="0" y="0"/>
                </a:moveTo>
                <a:cubicBezTo>
                  <a:pt x="264558" y="-22390"/>
                  <a:pt x="363060" y="17969"/>
                  <a:pt x="543782" y="0"/>
                </a:cubicBezTo>
                <a:cubicBezTo>
                  <a:pt x="724504" y="-17969"/>
                  <a:pt x="946825" y="-15765"/>
                  <a:pt x="1176086" y="0"/>
                </a:cubicBezTo>
                <a:cubicBezTo>
                  <a:pt x="1405347" y="15765"/>
                  <a:pt x="1524282" y="-10236"/>
                  <a:pt x="1764129" y="0"/>
                </a:cubicBezTo>
                <a:cubicBezTo>
                  <a:pt x="2003976" y="10236"/>
                  <a:pt x="2089232" y="-20277"/>
                  <a:pt x="2307911" y="0"/>
                </a:cubicBezTo>
                <a:cubicBezTo>
                  <a:pt x="2526590" y="20277"/>
                  <a:pt x="2637001" y="1631"/>
                  <a:pt x="2807432" y="0"/>
                </a:cubicBezTo>
                <a:cubicBezTo>
                  <a:pt x="2977863" y="-1631"/>
                  <a:pt x="3175546" y="-28533"/>
                  <a:pt x="3483997" y="0"/>
                </a:cubicBezTo>
                <a:cubicBezTo>
                  <a:pt x="3792449" y="28533"/>
                  <a:pt x="4167896" y="4023"/>
                  <a:pt x="4426131" y="0"/>
                </a:cubicBezTo>
                <a:cubicBezTo>
                  <a:pt x="4429004" y="152708"/>
                  <a:pt x="4412739" y="291961"/>
                  <a:pt x="4426131" y="461665"/>
                </a:cubicBezTo>
                <a:cubicBezTo>
                  <a:pt x="4196240" y="464598"/>
                  <a:pt x="4078240" y="476588"/>
                  <a:pt x="3793827" y="461665"/>
                </a:cubicBezTo>
                <a:cubicBezTo>
                  <a:pt x="3509414" y="446742"/>
                  <a:pt x="3302479" y="436699"/>
                  <a:pt x="3117261" y="461665"/>
                </a:cubicBezTo>
                <a:cubicBezTo>
                  <a:pt x="2932043" y="486631"/>
                  <a:pt x="2770680" y="463597"/>
                  <a:pt x="2440695" y="461665"/>
                </a:cubicBezTo>
                <a:cubicBezTo>
                  <a:pt x="2110710" y="459733"/>
                  <a:pt x="1929836" y="431746"/>
                  <a:pt x="1719868" y="461665"/>
                </a:cubicBezTo>
                <a:cubicBezTo>
                  <a:pt x="1509900" y="491584"/>
                  <a:pt x="1300058" y="434846"/>
                  <a:pt x="1043302" y="461665"/>
                </a:cubicBezTo>
                <a:cubicBezTo>
                  <a:pt x="786546" y="488484"/>
                  <a:pt x="291474" y="430098"/>
                  <a:pt x="0" y="461665"/>
                </a:cubicBezTo>
                <a:cubicBezTo>
                  <a:pt x="4387" y="288193"/>
                  <a:pt x="6172" y="226103"/>
                  <a:pt x="0" y="0"/>
                </a:cubicBezTo>
                <a:close/>
              </a:path>
              <a:path w="4426131" h="461665" stroke="0" extrusionOk="0">
                <a:moveTo>
                  <a:pt x="0" y="0"/>
                </a:moveTo>
                <a:cubicBezTo>
                  <a:pt x="245163" y="1278"/>
                  <a:pt x="490998" y="7835"/>
                  <a:pt x="676566" y="0"/>
                </a:cubicBezTo>
                <a:cubicBezTo>
                  <a:pt x="862134" y="-7835"/>
                  <a:pt x="1036747" y="15363"/>
                  <a:pt x="1176086" y="0"/>
                </a:cubicBezTo>
                <a:cubicBezTo>
                  <a:pt x="1315425" y="-15363"/>
                  <a:pt x="1472907" y="20298"/>
                  <a:pt x="1719868" y="0"/>
                </a:cubicBezTo>
                <a:cubicBezTo>
                  <a:pt x="1966829" y="-20298"/>
                  <a:pt x="2024476" y="17079"/>
                  <a:pt x="2219389" y="0"/>
                </a:cubicBezTo>
                <a:cubicBezTo>
                  <a:pt x="2414302" y="-17079"/>
                  <a:pt x="2755059" y="19485"/>
                  <a:pt x="2940216" y="0"/>
                </a:cubicBezTo>
                <a:cubicBezTo>
                  <a:pt x="3125373" y="-19485"/>
                  <a:pt x="3225339" y="2252"/>
                  <a:pt x="3483997" y="0"/>
                </a:cubicBezTo>
                <a:cubicBezTo>
                  <a:pt x="3742655" y="-2252"/>
                  <a:pt x="3992876" y="10903"/>
                  <a:pt x="4426131" y="0"/>
                </a:cubicBezTo>
                <a:cubicBezTo>
                  <a:pt x="4420217" y="102305"/>
                  <a:pt x="4419204" y="339756"/>
                  <a:pt x="4426131" y="461665"/>
                </a:cubicBezTo>
                <a:cubicBezTo>
                  <a:pt x="4267947" y="485752"/>
                  <a:pt x="4086482" y="442689"/>
                  <a:pt x="3838088" y="461665"/>
                </a:cubicBezTo>
                <a:cubicBezTo>
                  <a:pt x="3589694" y="480641"/>
                  <a:pt x="3533835" y="441514"/>
                  <a:pt x="3338567" y="461665"/>
                </a:cubicBezTo>
                <a:cubicBezTo>
                  <a:pt x="3143299" y="481816"/>
                  <a:pt x="2951624" y="442330"/>
                  <a:pt x="2794786" y="461665"/>
                </a:cubicBezTo>
                <a:cubicBezTo>
                  <a:pt x="2637948" y="481000"/>
                  <a:pt x="2388228" y="481636"/>
                  <a:pt x="2162481" y="461665"/>
                </a:cubicBezTo>
                <a:cubicBezTo>
                  <a:pt x="1936735" y="441694"/>
                  <a:pt x="1765458" y="489529"/>
                  <a:pt x="1485915" y="461665"/>
                </a:cubicBezTo>
                <a:cubicBezTo>
                  <a:pt x="1206372" y="433801"/>
                  <a:pt x="1122919" y="463836"/>
                  <a:pt x="809350" y="461665"/>
                </a:cubicBezTo>
                <a:cubicBezTo>
                  <a:pt x="495781" y="459494"/>
                  <a:pt x="273350" y="472851"/>
                  <a:pt x="0" y="461665"/>
                </a:cubicBezTo>
                <a:cubicBezTo>
                  <a:pt x="-6509" y="356155"/>
                  <a:pt x="-1210" y="12531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954714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897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sp>
        <p:nvSpPr>
          <p:cNvPr id="11" name="矩形 32">
            <a:extLst>
              <a:ext uri="{FF2B5EF4-FFF2-40B4-BE49-F238E27FC236}">
                <a16:creationId xmlns:a16="http://schemas.microsoft.com/office/drawing/2014/main" id="{711338B7-1219-71A3-D642-B9216109BA74}"/>
              </a:ext>
            </a:extLst>
          </p:cNvPr>
          <p:cNvSpPr/>
          <p:nvPr/>
        </p:nvSpPr>
        <p:spPr>
          <a:xfrm>
            <a:off x="2687099" y="161491"/>
            <a:ext cx="4426131" cy="461665"/>
          </a:xfrm>
          <a:custGeom>
            <a:avLst/>
            <a:gdLst>
              <a:gd name="connsiteX0" fmla="*/ 0 w 4426131"/>
              <a:gd name="connsiteY0" fmla="*/ 0 h 461665"/>
              <a:gd name="connsiteX1" fmla="*/ 543782 w 4426131"/>
              <a:gd name="connsiteY1" fmla="*/ 0 h 461665"/>
              <a:gd name="connsiteX2" fmla="*/ 1176086 w 4426131"/>
              <a:gd name="connsiteY2" fmla="*/ 0 h 461665"/>
              <a:gd name="connsiteX3" fmla="*/ 1764129 w 4426131"/>
              <a:gd name="connsiteY3" fmla="*/ 0 h 461665"/>
              <a:gd name="connsiteX4" fmla="*/ 2307911 w 4426131"/>
              <a:gd name="connsiteY4" fmla="*/ 0 h 461665"/>
              <a:gd name="connsiteX5" fmla="*/ 2807432 w 4426131"/>
              <a:gd name="connsiteY5" fmla="*/ 0 h 461665"/>
              <a:gd name="connsiteX6" fmla="*/ 3483997 w 4426131"/>
              <a:gd name="connsiteY6" fmla="*/ 0 h 461665"/>
              <a:gd name="connsiteX7" fmla="*/ 4426131 w 4426131"/>
              <a:gd name="connsiteY7" fmla="*/ 0 h 461665"/>
              <a:gd name="connsiteX8" fmla="*/ 4426131 w 4426131"/>
              <a:gd name="connsiteY8" fmla="*/ 461665 h 461665"/>
              <a:gd name="connsiteX9" fmla="*/ 3793827 w 4426131"/>
              <a:gd name="connsiteY9" fmla="*/ 461665 h 461665"/>
              <a:gd name="connsiteX10" fmla="*/ 3117261 w 4426131"/>
              <a:gd name="connsiteY10" fmla="*/ 461665 h 461665"/>
              <a:gd name="connsiteX11" fmla="*/ 2440695 w 4426131"/>
              <a:gd name="connsiteY11" fmla="*/ 461665 h 461665"/>
              <a:gd name="connsiteX12" fmla="*/ 1719868 w 4426131"/>
              <a:gd name="connsiteY12" fmla="*/ 461665 h 461665"/>
              <a:gd name="connsiteX13" fmla="*/ 1043302 w 4426131"/>
              <a:gd name="connsiteY13" fmla="*/ 461665 h 461665"/>
              <a:gd name="connsiteX14" fmla="*/ 0 w 4426131"/>
              <a:gd name="connsiteY14" fmla="*/ 461665 h 461665"/>
              <a:gd name="connsiteX15" fmla="*/ 0 w 4426131"/>
              <a:gd name="connsiteY1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26131" h="461665" fill="none" extrusionOk="0">
                <a:moveTo>
                  <a:pt x="0" y="0"/>
                </a:moveTo>
                <a:cubicBezTo>
                  <a:pt x="264558" y="-22390"/>
                  <a:pt x="363060" y="17969"/>
                  <a:pt x="543782" y="0"/>
                </a:cubicBezTo>
                <a:cubicBezTo>
                  <a:pt x="724504" y="-17969"/>
                  <a:pt x="946825" y="-15765"/>
                  <a:pt x="1176086" y="0"/>
                </a:cubicBezTo>
                <a:cubicBezTo>
                  <a:pt x="1405347" y="15765"/>
                  <a:pt x="1524282" y="-10236"/>
                  <a:pt x="1764129" y="0"/>
                </a:cubicBezTo>
                <a:cubicBezTo>
                  <a:pt x="2003976" y="10236"/>
                  <a:pt x="2089232" y="-20277"/>
                  <a:pt x="2307911" y="0"/>
                </a:cubicBezTo>
                <a:cubicBezTo>
                  <a:pt x="2526590" y="20277"/>
                  <a:pt x="2637001" y="1631"/>
                  <a:pt x="2807432" y="0"/>
                </a:cubicBezTo>
                <a:cubicBezTo>
                  <a:pt x="2977863" y="-1631"/>
                  <a:pt x="3175546" y="-28533"/>
                  <a:pt x="3483997" y="0"/>
                </a:cubicBezTo>
                <a:cubicBezTo>
                  <a:pt x="3792449" y="28533"/>
                  <a:pt x="4167896" y="4023"/>
                  <a:pt x="4426131" y="0"/>
                </a:cubicBezTo>
                <a:cubicBezTo>
                  <a:pt x="4429004" y="152708"/>
                  <a:pt x="4412739" y="291961"/>
                  <a:pt x="4426131" y="461665"/>
                </a:cubicBezTo>
                <a:cubicBezTo>
                  <a:pt x="4196240" y="464598"/>
                  <a:pt x="4078240" y="476588"/>
                  <a:pt x="3793827" y="461665"/>
                </a:cubicBezTo>
                <a:cubicBezTo>
                  <a:pt x="3509414" y="446742"/>
                  <a:pt x="3302479" y="436699"/>
                  <a:pt x="3117261" y="461665"/>
                </a:cubicBezTo>
                <a:cubicBezTo>
                  <a:pt x="2932043" y="486631"/>
                  <a:pt x="2770680" y="463597"/>
                  <a:pt x="2440695" y="461665"/>
                </a:cubicBezTo>
                <a:cubicBezTo>
                  <a:pt x="2110710" y="459733"/>
                  <a:pt x="1929836" y="431746"/>
                  <a:pt x="1719868" y="461665"/>
                </a:cubicBezTo>
                <a:cubicBezTo>
                  <a:pt x="1509900" y="491584"/>
                  <a:pt x="1300058" y="434846"/>
                  <a:pt x="1043302" y="461665"/>
                </a:cubicBezTo>
                <a:cubicBezTo>
                  <a:pt x="786546" y="488484"/>
                  <a:pt x="291474" y="430098"/>
                  <a:pt x="0" y="461665"/>
                </a:cubicBezTo>
                <a:cubicBezTo>
                  <a:pt x="4387" y="288193"/>
                  <a:pt x="6172" y="226103"/>
                  <a:pt x="0" y="0"/>
                </a:cubicBezTo>
                <a:close/>
              </a:path>
              <a:path w="4426131" h="461665" stroke="0" extrusionOk="0">
                <a:moveTo>
                  <a:pt x="0" y="0"/>
                </a:moveTo>
                <a:cubicBezTo>
                  <a:pt x="245163" y="1278"/>
                  <a:pt x="490998" y="7835"/>
                  <a:pt x="676566" y="0"/>
                </a:cubicBezTo>
                <a:cubicBezTo>
                  <a:pt x="862134" y="-7835"/>
                  <a:pt x="1036747" y="15363"/>
                  <a:pt x="1176086" y="0"/>
                </a:cubicBezTo>
                <a:cubicBezTo>
                  <a:pt x="1315425" y="-15363"/>
                  <a:pt x="1472907" y="20298"/>
                  <a:pt x="1719868" y="0"/>
                </a:cubicBezTo>
                <a:cubicBezTo>
                  <a:pt x="1966829" y="-20298"/>
                  <a:pt x="2024476" y="17079"/>
                  <a:pt x="2219389" y="0"/>
                </a:cubicBezTo>
                <a:cubicBezTo>
                  <a:pt x="2414302" y="-17079"/>
                  <a:pt x="2755059" y="19485"/>
                  <a:pt x="2940216" y="0"/>
                </a:cubicBezTo>
                <a:cubicBezTo>
                  <a:pt x="3125373" y="-19485"/>
                  <a:pt x="3225339" y="2252"/>
                  <a:pt x="3483997" y="0"/>
                </a:cubicBezTo>
                <a:cubicBezTo>
                  <a:pt x="3742655" y="-2252"/>
                  <a:pt x="3992876" y="10903"/>
                  <a:pt x="4426131" y="0"/>
                </a:cubicBezTo>
                <a:cubicBezTo>
                  <a:pt x="4420217" y="102305"/>
                  <a:pt x="4419204" y="339756"/>
                  <a:pt x="4426131" y="461665"/>
                </a:cubicBezTo>
                <a:cubicBezTo>
                  <a:pt x="4267947" y="485752"/>
                  <a:pt x="4086482" y="442689"/>
                  <a:pt x="3838088" y="461665"/>
                </a:cubicBezTo>
                <a:cubicBezTo>
                  <a:pt x="3589694" y="480641"/>
                  <a:pt x="3533835" y="441514"/>
                  <a:pt x="3338567" y="461665"/>
                </a:cubicBezTo>
                <a:cubicBezTo>
                  <a:pt x="3143299" y="481816"/>
                  <a:pt x="2951624" y="442330"/>
                  <a:pt x="2794786" y="461665"/>
                </a:cubicBezTo>
                <a:cubicBezTo>
                  <a:pt x="2637948" y="481000"/>
                  <a:pt x="2388228" y="481636"/>
                  <a:pt x="2162481" y="461665"/>
                </a:cubicBezTo>
                <a:cubicBezTo>
                  <a:pt x="1936735" y="441694"/>
                  <a:pt x="1765458" y="489529"/>
                  <a:pt x="1485915" y="461665"/>
                </a:cubicBezTo>
                <a:cubicBezTo>
                  <a:pt x="1206372" y="433801"/>
                  <a:pt x="1122919" y="463836"/>
                  <a:pt x="809350" y="461665"/>
                </a:cubicBezTo>
                <a:cubicBezTo>
                  <a:pt x="495781" y="459494"/>
                  <a:pt x="273350" y="472851"/>
                  <a:pt x="0" y="461665"/>
                </a:cubicBezTo>
                <a:cubicBezTo>
                  <a:pt x="-6509" y="356155"/>
                  <a:pt x="-1210" y="12531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954714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C754B-032C-1572-6EB6-F0C508F5E326}"/>
              </a:ext>
            </a:extLst>
          </p:cNvPr>
          <p:cNvSpPr txBox="1"/>
          <p:nvPr/>
        </p:nvSpPr>
        <p:spPr>
          <a:xfrm>
            <a:off x="611345" y="835341"/>
            <a:ext cx="7998524" cy="1200329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Ba, Mg, Ca, Sr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35824-2993-205B-FAC4-6235FF2BBADF}"/>
              </a:ext>
            </a:extLst>
          </p:cNvPr>
          <p:cNvSpPr txBox="1"/>
          <p:nvPr/>
        </p:nvSpPr>
        <p:spPr>
          <a:xfrm>
            <a:off x="348564" y="2194148"/>
            <a:ext cx="85240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4 nguyên </a:t>
            </a:r>
            <a:r>
              <a:rPr lang="vi-VN" sz="2400" dirty="0" err="1">
                <a:latin typeface="+mj-lt"/>
              </a:rPr>
              <a:t>tố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IIA, theo </a:t>
            </a:r>
            <a:r>
              <a:rPr lang="vi-VN" sz="2400" dirty="0" err="1">
                <a:latin typeface="+mj-lt"/>
              </a:rPr>
              <a:t>chiều</a:t>
            </a:r>
            <a:r>
              <a:rPr lang="vi-VN" sz="2400" dirty="0">
                <a:latin typeface="+mj-lt"/>
              </a:rPr>
              <a:t> tăng </a:t>
            </a:r>
            <a:r>
              <a:rPr lang="vi-VN" sz="2400" dirty="0" err="1">
                <a:latin typeface="+mj-lt"/>
              </a:rPr>
              <a:t>dần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hạt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Mg</a:t>
            </a:r>
            <a:r>
              <a:rPr lang="vi-VN" sz="2400" dirty="0">
                <a:latin typeface="+mj-lt"/>
              </a:rPr>
              <a:t> (Z = 12), Ca (Z = 20), </a:t>
            </a:r>
            <a:r>
              <a:rPr lang="vi-VN" sz="2400" dirty="0" err="1">
                <a:latin typeface="+mj-lt"/>
              </a:rPr>
              <a:t>Sr</a:t>
            </a:r>
            <a:r>
              <a:rPr lang="vi-VN" sz="2400" dirty="0">
                <a:latin typeface="+mj-lt"/>
              </a:rPr>
              <a:t> (Z = 38), Ba (Z = 56) </a:t>
            </a:r>
            <a:r>
              <a:rPr lang="vi-VN" sz="2400" dirty="0" err="1">
                <a:latin typeface="+mj-lt"/>
              </a:rPr>
              <a:t>thì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 kim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tăng </a:t>
            </a:r>
            <a:r>
              <a:rPr lang="vi-VN" sz="2400" dirty="0" err="1">
                <a:latin typeface="+mj-lt"/>
              </a:rPr>
              <a:t>dần</a:t>
            </a:r>
            <a:r>
              <a:rPr lang="vi-VN" sz="2400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 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⇒ </a:t>
            </a:r>
            <a:r>
              <a:rPr lang="vi-VN" sz="2400" dirty="0" err="1">
                <a:latin typeface="+mj-lt"/>
              </a:rPr>
              <a:t>Thứ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giảm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 kim </a:t>
            </a:r>
            <a:r>
              <a:rPr lang="vi-VN" sz="2400" dirty="0" err="1">
                <a:latin typeface="+mj-lt"/>
              </a:rPr>
              <a:t>loại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Ba, </a:t>
            </a:r>
            <a:r>
              <a:rPr lang="vi-VN" sz="2400" dirty="0" err="1">
                <a:latin typeface="+mj-lt"/>
              </a:rPr>
              <a:t>Sr</a:t>
            </a:r>
            <a:r>
              <a:rPr lang="vi-VN" sz="2400" dirty="0">
                <a:latin typeface="+mj-lt"/>
              </a:rPr>
              <a:t>, Ca, </a:t>
            </a:r>
            <a:r>
              <a:rPr lang="vi-VN" sz="2400" dirty="0" err="1">
                <a:latin typeface="+mj-lt"/>
              </a:rPr>
              <a:t>Mg</a:t>
            </a:r>
            <a:r>
              <a:rPr lang="vi-VN" sz="2400" dirty="0">
                <a:latin typeface="+mj-lt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20ED52-31C9-1931-FD60-E2346E64B4BD}"/>
              </a:ext>
            </a:extLst>
          </p:cNvPr>
          <p:cNvSpPr txBox="1"/>
          <p:nvPr/>
        </p:nvSpPr>
        <p:spPr>
          <a:xfrm>
            <a:off x="420279" y="3932241"/>
            <a:ext cx="8189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i="1" dirty="0" err="1">
                <a:latin typeface="+mj-lt"/>
              </a:rPr>
              <a:t>Giải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thích</a:t>
            </a:r>
            <a:r>
              <a:rPr lang="vi-VN" i="1" dirty="0">
                <a:latin typeface="+mj-lt"/>
              </a:rPr>
              <a:t>: </a:t>
            </a:r>
            <a:r>
              <a:rPr lang="vi-VN" i="1" dirty="0" err="1">
                <a:latin typeface="+mj-lt"/>
              </a:rPr>
              <a:t>Từ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Mg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đến</a:t>
            </a:r>
            <a:r>
              <a:rPr lang="vi-VN" i="1" dirty="0">
                <a:latin typeface="+mj-lt"/>
              </a:rPr>
              <a:t> Ba tuy </a:t>
            </a:r>
            <a:r>
              <a:rPr lang="vi-VN" i="1" dirty="0" err="1">
                <a:latin typeface="+mj-lt"/>
              </a:rPr>
              <a:t>điện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tích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hạt</a:t>
            </a:r>
            <a:r>
              <a:rPr lang="vi-VN" i="1" dirty="0">
                <a:latin typeface="+mj-lt"/>
              </a:rPr>
              <a:t> nhân tăng </a:t>
            </a:r>
            <a:r>
              <a:rPr lang="vi-VN" i="1" dirty="0" err="1">
                <a:latin typeface="+mj-lt"/>
              </a:rPr>
              <a:t>dần</a:t>
            </a:r>
            <a:r>
              <a:rPr lang="vi-VN" i="1" dirty="0">
                <a:latin typeface="+mj-lt"/>
              </a:rPr>
              <a:t>, nhưng </a:t>
            </a:r>
            <a:r>
              <a:rPr lang="vi-VN" i="1" dirty="0" err="1">
                <a:latin typeface="+mj-lt"/>
              </a:rPr>
              <a:t>bán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kính</a:t>
            </a:r>
            <a:r>
              <a:rPr lang="vi-VN" i="1" dirty="0">
                <a:latin typeface="+mj-lt"/>
              </a:rPr>
              <a:t> nguyên </a:t>
            </a:r>
            <a:r>
              <a:rPr lang="vi-VN" i="1" dirty="0" err="1">
                <a:latin typeface="+mj-lt"/>
              </a:rPr>
              <a:t>tử</a:t>
            </a:r>
            <a:r>
              <a:rPr lang="vi-VN" i="1" dirty="0">
                <a:latin typeface="+mj-lt"/>
              </a:rPr>
              <a:t> tăng nhanh </a:t>
            </a:r>
            <a:r>
              <a:rPr lang="vi-VN" i="1" dirty="0" err="1">
                <a:latin typeface="+mj-lt"/>
              </a:rPr>
              <a:t>làm</a:t>
            </a:r>
            <a:r>
              <a:rPr lang="vi-VN" i="1" dirty="0">
                <a:latin typeface="+mj-lt"/>
              </a:rPr>
              <a:t> cho </a:t>
            </a:r>
            <a:r>
              <a:rPr lang="vi-VN" i="1" dirty="0" err="1">
                <a:latin typeface="+mj-lt"/>
              </a:rPr>
              <a:t>lực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hút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giữa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hạt</a:t>
            </a:r>
            <a:r>
              <a:rPr lang="vi-VN" i="1" dirty="0">
                <a:latin typeface="+mj-lt"/>
              </a:rPr>
              <a:t> nhân </a:t>
            </a:r>
            <a:r>
              <a:rPr lang="vi-VN" i="1" dirty="0" err="1">
                <a:latin typeface="+mj-lt"/>
              </a:rPr>
              <a:t>với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các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electron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lớp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ngoài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cùng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giảm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dẫn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đến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khả</a:t>
            </a:r>
            <a:r>
              <a:rPr lang="vi-VN" i="1" dirty="0">
                <a:latin typeface="+mj-lt"/>
              </a:rPr>
              <a:t> năng </a:t>
            </a:r>
            <a:r>
              <a:rPr lang="vi-VN" i="1" dirty="0" err="1">
                <a:latin typeface="+mj-lt"/>
              </a:rPr>
              <a:t>nhường</a:t>
            </a:r>
            <a:r>
              <a:rPr lang="vi-VN" i="1" dirty="0">
                <a:latin typeface="+mj-lt"/>
              </a:rPr>
              <a:t> </a:t>
            </a:r>
            <a:r>
              <a:rPr lang="vi-VN" i="1" dirty="0" err="1">
                <a:latin typeface="+mj-lt"/>
              </a:rPr>
              <a:t>electron</a:t>
            </a:r>
            <a:r>
              <a:rPr lang="vi-VN" i="1" dirty="0">
                <a:latin typeface="+mj-lt"/>
              </a:rPr>
              <a:t> tăng nên </a:t>
            </a:r>
            <a:r>
              <a:rPr lang="vi-VN" i="1" dirty="0" err="1">
                <a:latin typeface="+mj-lt"/>
              </a:rPr>
              <a:t>tính</a:t>
            </a:r>
            <a:r>
              <a:rPr lang="vi-VN" i="1" dirty="0">
                <a:latin typeface="+mj-lt"/>
              </a:rPr>
              <a:t> kim </a:t>
            </a:r>
            <a:r>
              <a:rPr lang="vi-VN" i="1" dirty="0" err="1">
                <a:latin typeface="+mj-lt"/>
              </a:rPr>
              <a:t>loại</a:t>
            </a:r>
            <a:r>
              <a:rPr lang="vi-VN" i="1" dirty="0">
                <a:latin typeface="+mj-lt"/>
              </a:rPr>
              <a:t> tăng. </a:t>
            </a:r>
          </a:p>
        </p:txBody>
      </p:sp>
    </p:spTree>
    <p:extLst>
      <p:ext uri="{BB962C8B-B14F-4D97-AF65-F5344CB8AC3E}">
        <p14:creationId xmlns:p14="http://schemas.microsoft.com/office/powerpoint/2010/main" val="14341650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4" name="图片 27">
            <a:extLst>
              <a:ext uri="{FF2B5EF4-FFF2-40B4-BE49-F238E27FC236}">
                <a16:creationId xmlns:a16="http://schemas.microsoft.com/office/drawing/2014/main" id="{331A17B2-8F1F-412B-73B0-4C71F0BCD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524" y="-68860"/>
            <a:ext cx="1093044" cy="1039184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5075C95-2A2E-5593-EB5E-0A23A5055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0645"/>
              </p:ext>
            </p:extLst>
          </p:nvPr>
        </p:nvGraphicFramePr>
        <p:xfrm>
          <a:off x="735123" y="1102599"/>
          <a:ext cx="6896176" cy="30784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0391">
                  <a:extLst>
                    <a:ext uri="{9D8B030D-6E8A-4147-A177-3AD203B41FA5}">
                      <a16:colId xmlns:a16="http://schemas.microsoft.com/office/drawing/2014/main" val="1703418608"/>
                    </a:ext>
                  </a:extLst>
                </a:gridCol>
                <a:gridCol w="1291762">
                  <a:extLst>
                    <a:ext uri="{9D8B030D-6E8A-4147-A177-3AD203B41FA5}">
                      <a16:colId xmlns:a16="http://schemas.microsoft.com/office/drawing/2014/main" val="3300954206"/>
                    </a:ext>
                  </a:extLst>
                </a:gridCol>
                <a:gridCol w="1423989">
                  <a:extLst>
                    <a:ext uri="{9D8B030D-6E8A-4147-A177-3AD203B41FA5}">
                      <a16:colId xmlns:a16="http://schemas.microsoft.com/office/drawing/2014/main" val="3644472705"/>
                    </a:ext>
                  </a:extLst>
                </a:gridCol>
                <a:gridCol w="1525702">
                  <a:extLst>
                    <a:ext uri="{9D8B030D-6E8A-4147-A177-3AD203B41FA5}">
                      <a16:colId xmlns:a16="http://schemas.microsoft.com/office/drawing/2014/main" val="299385880"/>
                    </a:ext>
                  </a:extLst>
                </a:gridCol>
                <a:gridCol w="1444332">
                  <a:extLst>
                    <a:ext uri="{9D8B030D-6E8A-4147-A177-3AD203B41FA5}">
                      <a16:colId xmlns:a16="http://schemas.microsoft.com/office/drawing/2014/main" val="3296755423"/>
                    </a:ext>
                  </a:extLst>
                </a:gridCol>
              </a:tblGrid>
              <a:tr h="84862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Bán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kính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Độ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âm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điện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kim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loại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phi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kim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023366"/>
                  </a:ext>
                </a:extLst>
              </a:tr>
              <a:tr h="112294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kì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139136"/>
                  </a:ext>
                </a:extLst>
              </a:tr>
              <a:tr h="11068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nhóm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5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A4AB93-9950-C1F3-2E8F-B06DB6FB6D6A}"/>
              </a:ext>
            </a:extLst>
          </p:cNvPr>
          <p:cNvSpPr txBox="1"/>
          <p:nvPr/>
        </p:nvSpPr>
        <p:spPr>
          <a:xfrm>
            <a:off x="2406311" y="193992"/>
            <a:ext cx="459684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TỔNG KẾT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04ECBB-6182-8213-8449-DC621B07950B}"/>
              </a:ext>
            </a:extLst>
          </p:cNvPr>
          <p:cNvCxnSpPr/>
          <p:nvPr/>
        </p:nvCxnSpPr>
        <p:spPr>
          <a:xfrm>
            <a:off x="2094901" y="2269527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3F1BAB-EF03-D397-0326-9187960E96B7}"/>
              </a:ext>
            </a:extLst>
          </p:cNvPr>
          <p:cNvCxnSpPr/>
          <p:nvPr/>
        </p:nvCxnSpPr>
        <p:spPr>
          <a:xfrm>
            <a:off x="3393430" y="3332771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A35C8E-4A4B-42EF-B6D9-062741618499}"/>
              </a:ext>
            </a:extLst>
          </p:cNvPr>
          <p:cNvCxnSpPr/>
          <p:nvPr/>
        </p:nvCxnSpPr>
        <p:spPr>
          <a:xfrm>
            <a:off x="4863100" y="2269527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6EE15E-7E78-3EB3-8193-5DB1B865A11A}"/>
              </a:ext>
            </a:extLst>
          </p:cNvPr>
          <p:cNvCxnSpPr/>
          <p:nvPr/>
        </p:nvCxnSpPr>
        <p:spPr>
          <a:xfrm>
            <a:off x="6300200" y="3442251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C13372-AFD6-64B4-E4ED-A6CB909899B8}"/>
              </a:ext>
            </a:extLst>
          </p:cNvPr>
          <p:cNvCxnSpPr>
            <a:cxnSpLocks/>
          </p:cNvCxnSpPr>
          <p:nvPr/>
        </p:nvCxnSpPr>
        <p:spPr>
          <a:xfrm flipV="1">
            <a:off x="2110175" y="3325139"/>
            <a:ext cx="924339" cy="496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6964FC-E9CB-C324-1355-E35AA0C65BCB}"/>
              </a:ext>
            </a:extLst>
          </p:cNvPr>
          <p:cNvCxnSpPr>
            <a:cxnSpLocks/>
          </p:cNvCxnSpPr>
          <p:nvPr/>
        </p:nvCxnSpPr>
        <p:spPr>
          <a:xfrm flipV="1">
            <a:off x="3382618" y="2339388"/>
            <a:ext cx="1025476" cy="464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D8D0A7-560F-BB50-C44A-F216170420A4}"/>
              </a:ext>
            </a:extLst>
          </p:cNvPr>
          <p:cNvCxnSpPr>
            <a:cxnSpLocks/>
          </p:cNvCxnSpPr>
          <p:nvPr/>
        </p:nvCxnSpPr>
        <p:spPr>
          <a:xfrm flipV="1">
            <a:off x="6399169" y="2339388"/>
            <a:ext cx="924339" cy="496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6C9BBC-6E44-4706-29CA-6EE4C6807442}"/>
              </a:ext>
            </a:extLst>
          </p:cNvPr>
          <p:cNvCxnSpPr>
            <a:cxnSpLocks/>
          </p:cNvCxnSpPr>
          <p:nvPr/>
        </p:nvCxnSpPr>
        <p:spPr>
          <a:xfrm flipV="1">
            <a:off x="4793510" y="3367205"/>
            <a:ext cx="1179443" cy="522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823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E68AFFE-9C61-46B3-8873-1A547A59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654" y="4611067"/>
            <a:ext cx="1120973" cy="2410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04F207B-8A99-45CE-BCF3-ECEF3B3CD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AEC7992-F3FA-4E52-9C0A-266FD2B04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521" y="4823803"/>
            <a:ext cx="2206943" cy="1341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5913F51-006A-480F-B220-02511CBEC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8995" y="4512741"/>
            <a:ext cx="755970" cy="53649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6B3B1EA-E3C2-41CC-BDDC-34B39A869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876" y="3916872"/>
            <a:ext cx="504438" cy="10761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E9D18E4-63FF-49C9-A9EA-47A7ACF715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5659" y="4275537"/>
            <a:ext cx="341897" cy="7286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8F7E90A-7E8B-402A-904A-8ECA0A6BE9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8534" y="4091625"/>
            <a:ext cx="577301" cy="87435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EB364B-8AF8-41BB-81DD-F9C3199E6D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963" y="3716583"/>
            <a:ext cx="558897" cy="1155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FD88012-8261-4F26-A4FC-813C5B3049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6526" y="4036289"/>
            <a:ext cx="454696" cy="95675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0F1721C-A54A-49BE-B81F-02846E2BA9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5671" y="3916872"/>
            <a:ext cx="473642" cy="100885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2D01FF1-FBCE-4CF1-915A-863C905001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7577" y="4692337"/>
            <a:ext cx="448389" cy="319477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2821F842-D32F-4A58-8A6B-5BDB17CAE6C2}"/>
              </a:ext>
            </a:extLst>
          </p:cNvPr>
          <p:cNvSpPr txBox="1"/>
          <p:nvPr/>
        </p:nvSpPr>
        <p:spPr>
          <a:xfrm>
            <a:off x="2775835" y="130429"/>
            <a:ext cx="397928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NỘI DUNG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DE11586-5E21-44C5-B5C9-C8C1817AE99E}"/>
              </a:ext>
            </a:extLst>
          </p:cNvPr>
          <p:cNvGrpSpPr/>
          <p:nvPr/>
        </p:nvGrpSpPr>
        <p:grpSpPr>
          <a:xfrm>
            <a:off x="506896" y="863404"/>
            <a:ext cx="1074515" cy="719402"/>
            <a:chOff x="2671139" y="1338181"/>
            <a:chExt cx="946359" cy="632967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000289F8-263D-4140-9CF9-E5142361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059A0488-3C49-4B93-8EF9-CB577CDAA1A0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8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CEFAEF4-CACE-469C-9740-42E47ED6AF4C}"/>
              </a:ext>
            </a:extLst>
          </p:cNvPr>
          <p:cNvGrpSpPr/>
          <p:nvPr/>
        </p:nvGrpSpPr>
        <p:grpSpPr>
          <a:xfrm>
            <a:off x="5587622" y="1789906"/>
            <a:ext cx="1074515" cy="685839"/>
            <a:chOff x="2671139" y="1338181"/>
            <a:chExt cx="946359" cy="632967"/>
          </a:xfrm>
        </p:grpSpPr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285D8526-1653-49DF-811F-27880479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C140383-DDFA-4F23-88D8-8924BD715703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8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5FF656B0-2DD7-4FB9-8E70-4EEA86031E4D}"/>
              </a:ext>
            </a:extLst>
          </p:cNvPr>
          <p:cNvGrpSpPr/>
          <p:nvPr/>
        </p:nvGrpSpPr>
        <p:grpSpPr>
          <a:xfrm>
            <a:off x="506896" y="1779044"/>
            <a:ext cx="1074515" cy="709418"/>
            <a:chOff x="2671139" y="1338181"/>
            <a:chExt cx="946359" cy="632967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CB504DE2-BD7A-430F-A11D-891D4101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173B6332-2D7A-4991-8DF6-283CD50C520A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8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9" name="矩形 44">
            <a:extLst>
              <a:ext uri="{FF2B5EF4-FFF2-40B4-BE49-F238E27FC236}">
                <a16:creationId xmlns:a16="http://schemas.microsoft.com/office/drawing/2014/main" id="{3E543D59-FF79-2984-4CAD-A04425638035}"/>
              </a:ext>
            </a:extLst>
          </p:cNvPr>
          <p:cNvSpPr/>
          <p:nvPr/>
        </p:nvSpPr>
        <p:spPr>
          <a:xfrm>
            <a:off x="1761238" y="906422"/>
            <a:ext cx="7053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CẤU HÌNH ELECTRON NGUYÊN TỬ CỦA CÁC NGUYÊN TỐ NHÓM A.</a:t>
            </a:r>
          </a:p>
        </p:txBody>
      </p:sp>
      <p:sp>
        <p:nvSpPr>
          <p:cNvPr id="41" name="矩形 44">
            <a:extLst>
              <a:ext uri="{FF2B5EF4-FFF2-40B4-BE49-F238E27FC236}">
                <a16:creationId xmlns:a16="http://schemas.microsoft.com/office/drawing/2014/main" id="{044F52C2-BD76-BACC-3A18-396DF783FDC8}"/>
              </a:ext>
            </a:extLst>
          </p:cNvPr>
          <p:cNvSpPr/>
          <p:nvPr/>
        </p:nvSpPr>
        <p:spPr>
          <a:xfrm>
            <a:off x="1522317" y="1886503"/>
            <a:ext cx="3738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 KÍNH NGUYÊN TỬ</a:t>
            </a:r>
          </a:p>
        </p:txBody>
      </p:sp>
      <p:sp>
        <p:nvSpPr>
          <p:cNvPr id="42" name="矩形 44">
            <a:extLst>
              <a:ext uri="{FF2B5EF4-FFF2-40B4-BE49-F238E27FC236}">
                <a16:creationId xmlns:a16="http://schemas.microsoft.com/office/drawing/2014/main" id="{6C87FA60-6401-47B2-A57F-559E09901D03}"/>
              </a:ext>
            </a:extLst>
          </p:cNvPr>
          <p:cNvSpPr/>
          <p:nvPr/>
        </p:nvSpPr>
        <p:spPr>
          <a:xfrm>
            <a:off x="6463179" y="1889423"/>
            <a:ext cx="2764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 ÂM ĐIỆN</a:t>
            </a:r>
            <a:endParaRPr lang="en-US" altLang="zh-CN" sz="2400" b="1" i="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6" name="组合 91">
            <a:extLst>
              <a:ext uri="{FF2B5EF4-FFF2-40B4-BE49-F238E27FC236}">
                <a16:creationId xmlns:a16="http://schemas.microsoft.com/office/drawing/2014/main" id="{005A374E-D5FE-8269-07C6-ED0B0DAC8FD2}"/>
              </a:ext>
            </a:extLst>
          </p:cNvPr>
          <p:cNvGrpSpPr/>
          <p:nvPr/>
        </p:nvGrpSpPr>
        <p:grpSpPr>
          <a:xfrm>
            <a:off x="587107" y="2841902"/>
            <a:ext cx="1074515" cy="579263"/>
            <a:chOff x="2671139" y="1338181"/>
            <a:chExt cx="946359" cy="534607"/>
          </a:xfrm>
        </p:grpSpPr>
        <p:pic>
          <p:nvPicPr>
            <p:cNvPr id="28" name="图片 92">
              <a:extLst>
                <a:ext uri="{FF2B5EF4-FFF2-40B4-BE49-F238E27FC236}">
                  <a16:creationId xmlns:a16="http://schemas.microsoft.com/office/drawing/2014/main" id="{3B1EFA1E-5183-104D-6605-0700CBE15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29" name="文本框 93">
              <a:extLst>
                <a:ext uri="{FF2B5EF4-FFF2-40B4-BE49-F238E27FC236}">
                  <a16:creationId xmlns:a16="http://schemas.microsoft.com/office/drawing/2014/main" id="{4CB55089-C385-DA83-B938-171D99BC451D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482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04</a:t>
              </a:r>
              <a:endParaRPr lang="zh-CN" altLang="en-US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0" name="矩形 44">
            <a:extLst>
              <a:ext uri="{FF2B5EF4-FFF2-40B4-BE49-F238E27FC236}">
                <a16:creationId xmlns:a16="http://schemas.microsoft.com/office/drawing/2014/main" id="{8F37BE82-B58E-57AB-C597-292BD8C7D498}"/>
              </a:ext>
            </a:extLst>
          </p:cNvPr>
          <p:cNvSpPr/>
          <p:nvPr/>
        </p:nvSpPr>
        <p:spPr>
          <a:xfrm>
            <a:off x="1741833" y="2848238"/>
            <a:ext cx="534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 KIM LOẠI VÀ TÍNH PHI KIM</a:t>
            </a:r>
            <a:endParaRPr lang="en-US" altLang="zh-CN" sz="2400" b="1" i="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526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3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  <p:bldP spid="41" grpId="0"/>
      <p:bldP spid="42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230" y="3948778"/>
            <a:ext cx="580294" cy="1194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710F4F-E169-3DDA-D909-BE17D5034FD4}"/>
              </a:ext>
            </a:extLst>
          </p:cNvPr>
          <p:cNvSpPr txBox="1"/>
          <p:nvPr/>
        </p:nvSpPr>
        <p:spPr>
          <a:xfrm>
            <a:off x="1201044" y="1041849"/>
            <a:ext cx="674191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Điền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cụm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chỗ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trống</a:t>
            </a:r>
            <a:endParaRPr lang="vi-VN" sz="2400" b="1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977EE-8684-6494-E9EE-6827C76EFF63}"/>
              </a:ext>
            </a:extLst>
          </p:cNvPr>
          <p:cNvSpPr txBox="1"/>
          <p:nvPr/>
        </p:nvSpPr>
        <p:spPr>
          <a:xfrm>
            <a:off x="643461" y="1602119"/>
            <a:ext cx="7820769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………………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…………….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24692-C8E6-C9D3-D5EF-EE887077C67E}"/>
              </a:ext>
            </a:extLst>
          </p:cNvPr>
          <p:cNvSpPr txBox="1"/>
          <p:nvPr/>
        </p:nvSpPr>
        <p:spPr>
          <a:xfrm>
            <a:off x="534129" y="2974398"/>
            <a:ext cx="7820769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………………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………………,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A5443A-98D4-3EB2-E943-C0ADA1AC1CA1}"/>
              </a:ext>
            </a:extLst>
          </p:cNvPr>
          <p:cNvSpPr txBox="1"/>
          <p:nvPr/>
        </p:nvSpPr>
        <p:spPr>
          <a:xfrm>
            <a:off x="4553844" y="1602119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2AC7F1-1792-9B05-3B3B-ABF2D63D99BD}"/>
              </a:ext>
            </a:extLst>
          </p:cNvPr>
          <p:cNvSpPr txBox="1"/>
          <p:nvPr/>
        </p:nvSpPr>
        <p:spPr>
          <a:xfrm>
            <a:off x="6911009" y="2206969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6FF2E-5244-F3D3-064B-ED83CE53D8A2}"/>
              </a:ext>
            </a:extLst>
          </p:cNvPr>
          <p:cNvSpPr txBox="1"/>
          <p:nvPr/>
        </p:nvSpPr>
        <p:spPr>
          <a:xfrm>
            <a:off x="4444512" y="2933293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7F3F67-9EA3-D3F0-BF1C-CDE11B8D09D1}"/>
              </a:ext>
            </a:extLst>
          </p:cNvPr>
          <p:cNvSpPr txBox="1"/>
          <p:nvPr/>
        </p:nvSpPr>
        <p:spPr>
          <a:xfrm>
            <a:off x="6120847" y="3357383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1303C-8573-F5A3-CAF5-BB9D1B8DD2DA}"/>
              </a:ext>
            </a:extLst>
          </p:cNvPr>
          <p:cNvSpPr txBox="1"/>
          <p:nvPr/>
        </p:nvSpPr>
        <p:spPr>
          <a:xfrm>
            <a:off x="3031957" y="222205"/>
            <a:ext cx="345384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301172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/>
      <p:bldP spid="20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230" y="3948778"/>
            <a:ext cx="580294" cy="1194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710F4F-E169-3DDA-D909-BE17D5034FD4}"/>
              </a:ext>
            </a:extLst>
          </p:cNvPr>
          <p:cNvSpPr txBox="1"/>
          <p:nvPr/>
        </p:nvSpPr>
        <p:spPr>
          <a:xfrm>
            <a:off x="683059" y="980718"/>
            <a:ext cx="762670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de-DE" sz="24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Đại lượng nào dưới đây của các nguyên tố biến đổi tuần hoàn theo chiều tăng của điện tích hạt nhân?</a:t>
            </a:r>
            <a:endParaRPr lang="en-US" sz="2400" dirty="0"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CB8F1D-EF2C-FB97-7597-884D7F64D405}"/>
              </a:ext>
            </a:extLst>
          </p:cNvPr>
          <p:cNvSpPr txBox="1"/>
          <p:nvPr/>
        </p:nvSpPr>
        <p:spPr>
          <a:xfrm>
            <a:off x="977710" y="2014681"/>
            <a:ext cx="7480172" cy="227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de-DE" sz="2800" b="1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de-DE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Số điện tích hạt nhân.      	</a:t>
            </a:r>
          </a:p>
          <a:p>
            <a:pPr algn="just">
              <a:lnSpc>
                <a:spcPct val="130000"/>
              </a:lnSpc>
              <a:defRPr/>
            </a:pPr>
            <a:r>
              <a:rPr lang="de-DE" sz="2800" b="1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de-DE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Số electron lớp ngoài cùng.	</a:t>
            </a:r>
            <a:endParaRPr lang="en-US" sz="2800" dirty="0"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de-DE" sz="2800" b="1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de-DE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Nguyên tử khối. 			</a:t>
            </a:r>
          </a:p>
          <a:p>
            <a:pPr algn="just">
              <a:lnSpc>
                <a:spcPct val="130000"/>
              </a:lnSpc>
              <a:defRPr/>
            </a:pPr>
            <a:r>
              <a:rPr lang="de-DE" sz="2800" b="1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de-DE" sz="2800" dirty="0"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</a:rPr>
              <a:t>Số electrontrong nguyên tử. </a:t>
            </a:r>
            <a:endParaRPr lang="en-US" sz="2800" dirty="0"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56E8-A518-A107-2830-8FBD15EA9C5E}"/>
              </a:ext>
            </a:extLst>
          </p:cNvPr>
          <p:cNvSpPr txBox="1"/>
          <p:nvPr/>
        </p:nvSpPr>
        <p:spPr>
          <a:xfrm>
            <a:off x="3031957" y="222205"/>
            <a:ext cx="345384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729469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706" y="3859446"/>
            <a:ext cx="580294" cy="1194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372B3-A563-5CF7-5D9B-21DD6228E220}"/>
              </a:ext>
            </a:extLst>
          </p:cNvPr>
          <p:cNvSpPr txBox="1"/>
          <p:nvPr/>
        </p:nvSpPr>
        <p:spPr>
          <a:xfrm>
            <a:off x="690753" y="970324"/>
            <a:ext cx="827806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 (Z = 8), S (Z = 16), F (Z = 9).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70094-DB51-7FAA-4837-BE244F7C7DAC}"/>
              </a:ext>
            </a:extLst>
          </p:cNvPr>
          <p:cNvSpPr txBox="1"/>
          <p:nvPr/>
        </p:nvSpPr>
        <p:spPr>
          <a:xfrm>
            <a:off x="374713" y="1960758"/>
            <a:ext cx="5802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VIA.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=&gt; 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VIIA.</a:t>
            </a:r>
            <a:endParaRPr lang="en-US" altLang="zh-CN" sz="2400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 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VIA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9886977-3C8D-0B9E-BA3E-3FBBA9F1078A}"/>
              </a:ext>
            </a:extLst>
          </p:cNvPr>
          <p:cNvGraphicFramePr>
            <a:graphicFrameLocks noGrp="1"/>
          </p:cNvGraphicFramePr>
          <p:nvPr/>
        </p:nvGraphicFramePr>
        <p:xfrm>
          <a:off x="6444300" y="2124767"/>
          <a:ext cx="2324986" cy="103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2512">
                  <a:extLst>
                    <a:ext uri="{9D8B030D-6E8A-4147-A177-3AD203B41FA5}">
                      <a16:colId xmlns:a16="http://schemas.microsoft.com/office/drawing/2014/main" val="3665729328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2853935209"/>
                    </a:ext>
                  </a:extLst>
                </a:gridCol>
                <a:gridCol w="584790">
                  <a:extLst>
                    <a:ext uri="{9D8B030D-6E8A-4147-A177-3AD203B41FA5}">
                      <a16:colId xmlns:a16="http://schemas.microsoft.com/office/drawing/2014/main" val="3799640398"/>
                    </a:ext>
                  </a:extLst>
                </a:gridCol>
                <a:gridCol w="563526">
                  <a:extLst>
                    <a:ext uri="{9D8B030D-6E8A-4147-A177-3AD203B41FA5}">
                      <a16:colId xmlns:a16="http://schemas.microsoft.com/office/drawing/2014/main" val="2471158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3716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5B84DAC-630E-A537-157E-A24D2AC4A0C9}"/>
              </a:ext>
            </a:extLst>
          </p:cNvPr>
          <p:cNvSpPr txBox="1"/>
          <p:nvPr/>
        </p:nvSpPr>
        <p:spPr>
          <a:xfrm>
            <a:off x="393040" y="3352058"/>
            <a:ext cx="7203377" cy="79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F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F &gt; O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VIA,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O &gt; 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852F0E-BFCF-4FDA-00C2-6C76ED609436}"/>
              </a:ext>
            </a:extLst>
          </p:cNvPr>
          <p:cNvSpPr txBox="1"/>
          <p:nvPr/>
        </p:nvSpPr>
        <p:spPr>
          <a:xfrm>
            <a:off x="2036358" y="4341774"/>
            <a:ext cx="335248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F &gt; O &gt; S. </a:t>
            </a:r>
          </a:p>
        </p:txBody>
      </p:sp>
      <p:pic>
        <p:nvPicPr>
          <p:cNvPr id="13" name="Picture 2" descr="dau hoi – Rủng Rỉnh">
            <a:extLst>
              <a:ext uri="{FF2B5EF4-FFF2-40B4-BE49-F238E27FC236}">
                <a16:creationId xmlns:a16="http://schemas.microsoft.com/office/drawing/2014/main" id="{9C5F01BE-150E-6E7D-DA85-025612234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" y="1174732"/>
            <a:ext cx="549579" cy="5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62F55A-B7D9-4600-92B0-E4A462E41D9C}"/>
              </a:ext>
            </a:extLst>
          </p:cNvPr>
          <p:cNvSpPr txBox="1"/>
          <p:nvPr/>
        </p:nvSpPr>
        <p:spPr>
          <a:xfrm>
            <a:off x="3031957" y="222205"/>
            <a:ext cx="345384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407482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5" grpId="0"/>
      <p:bldP spid="17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72928"/>
          <a:stretch/>
        </p:blipFill>
        <p:spPr>
          <a:xfrm>
            <a:off x="4694548" y="3905965"/>
            <a:ext cx="4449452" cy="1237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84373" r="73634" b="1089"/>
          <a:stretch/>
        </p:blipFill>
        <p:spPr>
          <a:xfrm>
            <a:off x="1022808" y="4478910"/>
            <a:ext cx="1336250" cy="6645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0909" r="19742" b="21658"/>
          <a:stretch/>
        </p:blipFill>
        <p:spPr>
          <a:xfrm>
            <a:off x="975408" y="373480"/>
            <a:ext cx="7183491" cy="38429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b="81821"/>
          <a:stretch/>
        </p:blipFill>
        <p:spPr>
          <a:xfrm>
            <a:off x="6737808" y="0"/>
            <a:ext cx="2406192" cy="8310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9" r="90026" b="48260"/>
          <a:stretch/>
        </p:blipFill>
        <p:spPr>
          <a:xfrm>
            <a:off x="0" y="1527142"/>
            <a:ext cx="912044" cy="11241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9" t="36429" r="5206" b="36506"/>
          <a:stretch/>
        </p:blipFill>
        <p:spPr>
          <a:xfrm>
            <a:off x="7392971" y="2821231"/>
            <a:ext cx="1095867" cy="12372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57926" r="83686" b="18256"/>
          <a:stretch/>
        </p:blipFill>
        <p:spPr>
          <a:xfrm>
            <a:off x="119013" y="3535052"/>
            <a:ext cx="1060516" cy="10887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20344" r="22139" b="62489"/>
          <a:stretch/>
        </p:blipFill>
        <p:spPr>
          <a:xfrm>
            <a:off x="7444551" y="904085"/>
            <a:ext cx="777713" cy="7847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7353" r="81211" b="74088"/>
          <a:stretch/>
        </p:blipFill>
        <p:spPr>
          <a:xfrm>
            <a:off x="501978" y="123727"/>
            <a:ext cx="820132" cy="848412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85101" y="1732586"/>
            <a:ext cx="7080183" cy="9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Xin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chào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và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hẹn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gặp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lại</a:t>
            </a: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 ExtraBold" pitchFamily="2" charset="0"/>
              <a:ea typeface="方正粗谭黑简体" panose="02000000000000000000" pitchFamily="2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950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1685183" y="1047856"/>
            <a:ext cx="7327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CẤU HÌNH ELECTRON NGUYÊN TỬ CỦA CÁC NGUYÊN TỐ NHÓM A.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131253" y="51744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96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49570" t="20919" r="34859" b="7901"/>
          <a:stretch/>
        </p:blipFill>
        <p:spPr>
          <a:xfrm rot="16200000">
            <a:off x="1096117" y="1080337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22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8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337DAA-0240-4E23-BD2A-F2509170137A}"/>
              </a:ext>
            </a:extLst>
          </p:cNvPr>
          <p:cNvSpPr txBox="1"/>
          <p:nvPr/>
        </p:nvSpPr>
        <p:spPr>
          <a:xfrm>
            <a:off x="237816" y="92649"/>
            <a:ext cx="866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CẤU HÌNH ELECTRON NGUYÊN TỬ CỦA CÁC NGUYÊN TỐ NHÓM A.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DF15902-7B87-4EA6-A8CC-13419D25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89591"/>
              </p:ext>
            </p:extLst>
          </p:nvPr>
        </p:nvGraphicFramePr>
        <p:xfrm>
          <a:off x="1806954" y="1058040"/>
          <a:ext cx="7231414" cy="42988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67414">
                  <a:extLst>
                    <a:ext uri="{9D8B030D-6E8A-4147-A177-3AD203B41FA5}">
                      <a16:colId xmlns:a16="http://schemas.microsoft.com/office/drawing/2014/main" val="1773603777"/>
                    </a:ext>
                  </a:extLst>
                </a:gridCol>
                <a:gridCol w="783000">
                  <a:extLst>
                    <a:ext uri="{9D8B030D-6E8A-4147-A177-3AD203B41FA5}">
                      <a16:colId xmlns:a16="http://schemas.microsoft.com/office/drawing/2014/main" val="966701506"/>
                    </a:ext>
                  </a:extLst>
                </a:gridCol>
                <a:gridCol w="783000">
                  <a:extLst>
                    <a:ext uri="{9D8B030D-6E8A-4147-A177-3AD203B41FA5}">
                      <a16:colId xmlns:a16="http://schemas.microsoft.com/office/drawing/2014/main" val="4124032289"/>
                    </a:ext>
                  </a:extLst>
                </a:gridCol>
                <a:gridCol w="783000">
                  <a:extLst>
                    <a:ext uri="{9D8B030D-6E8A-4147-A177-3AD203B41FA5}">
                      <a16:colId xmlns:a16="http://schemas.microsoft.com/office/drawing/2014/main" val="1037939934"/>
                    </a:ext>
                  </a:extLst>
                </a:gridCol>
                <a:gridCol w="783000">
                  <a:extLst>
                    <a:ext uri="{9D8B030D-6E8A-4147-A177-3AD203B41FA5}">
                      <a16:colId xmlns:a16="http://schemas.microsoft.com/office/drawing/2014/main" val="4259563120"/>
                    </a:ext>
                  </a:extLst>
                </a:gridCol>
                <a:gridCol w="783000">
                  <a:extLst>
                    <a:ext uri="{9D8B030D-6E8A-4147-A177-3AD203B41FA5}">
                      <a16:colId xmlns:a16="http://schemas.microsoft.com/office/drawing/2014/main" val="1904084527"/>
                    </a:ext>
                  </a:extLst>
                </a:gridCol>
                <a:gridCol w="783000">
                  <a:extLst>
                    <a:ext uri="{9D8B030D-6E8A-4147-A177-3AD203B41FA5}">
                      <a16:colId xmlns:a16="http://schemas.microsoft.com/office/drawing/2014/main" val="1678662680"/>
                    </a:ext>
                  </a:extLst>
                </a:gridCol>
                <a:gridCol w="783000">
                  <a:extLst>
                    <a:ext uri="{9D8B030D-6E8A-4147-A177-3AD203B41FA5}">
                      <a16:colId xmlns:a16="http://schemas.microsoft.com/office/drawing/2014/main" val="138303753"/>
                    </a:ext>
                  </a:extLst>
                </a:gridCol>
                <a:gridCol w="783000">
                  <a:extLst>
                    <a:ext uri="{9D8B030D-6E8A-4147-A177-3AD203B41FA5}">
                      <a16:colId xmlns:a16="http://schemas.microsoft.com/office/drawing/2014/main" val="174998863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endParaRPr lang="vi-VN" sz="1600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</a:rPr>
                        <a:t>IA</a:t>
                      </a:r>
                      <a:endParaRPr lang="vi-VN" sz="1600" dirty="0">
                        <a:solidFill>
                          <a:schemeClr val="tx1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</a:rPr>
                        <a:t>IIA</a:t>
                      </a:r>
                      <a:endParaRPr lang="vi-VN" sz="1600" dirty="0">
                        <a:solidFill>
                          <a:schemeClr val="tx1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</a:rPr>
                        <a:t>IIIA</a:t>
                      </a:r>
                      <a:endParaRPr lang="vi-VN" sz="1600" dirty="0">
                        <a:solidFill>
                          <a:schemeClr val="tx1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</a:rPr>
                        <a:t>IVA</a:t>
                      </a:r>
                      <a:endParaRPr lang="vi-VN" sz="1600" dirty="0">
                        <a:solidFill>
                          <a:schemeClr val="tx1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</a:rPr>
                        <a:t>VA</a:t>
                      </a:r>
                      <a:endParaRPr lang="vi-VN" sz="1600" dirty="0">
                        <a:solidFill>
                          <a:schemeClr val="tx1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</a:rPr>
                        <a:t>VIA</a:t>
                      </a:r>
                      <a:endParaRPr lang="vi-VN" sz="1600" dirty="0">
                        <a:solidFill>
                          <a:schemeClr val="tx1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</a:rPr>
                        <a:t>VIIA</a:t>
                      </a:r>
                      <a:endParaRPr lang="vi-VN" sz="1600" dirty="0">
                        <a:solidFill>
                          <a:schemeClr val="tx1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  <a:ea typeface="Cambria" panose="02040503050406030204" pitchFamily="18" charset="0"/>
                        </a:rPr>
                        <a:t>VIIIA</a:t>
                      </a:r>
                      <a:endParaRPr lang="vi-VN" sz="1600" dirty="0">
                        <a:solidFill>
                          <a:schemeClr val="tx1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96242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ea typeface="Cambria" panose="02040503050406030204" pitchFamily="18" charset="0"/>
                        </a:rPr>
                        <a:t>1</a:t>
                      </a:r>
                      <a:endParaRPr lang="vi-VN" sz="1600" b="1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ea typeface="Cambria" panose="02040503050406030204" pitchFamily="18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1s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1</a:t>
                      </a:r>
                      <a:endParaRPr lang="vi-VN" sz="1600" baseline="300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ea typeface="Cambria" panose="02040503050406030204" pitchFamily="18" charset="0"/>
                        </a:rPr>
                        <a:t>He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1s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endParaRPr lang="vi-VN" sz="1600" baseline="300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0151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endParaRPr lang="vi-VN" sz="1600" b="1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ea typeface="Cambria" panose="02040503050406030204" pitchFamily="18" charset="0"/>
                        </a:rPr>
                        <a:t>Li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2s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1</a:t>
                      </a:r>
                      <a:endParaRPr lang="vi-VN" sz="1600" baseline="300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ea typeface="Cambria" panose="02040503050406030204" pitchFamily="18" charset="0"/>
                        </a:rPr>
                        <a:t>Be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2s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endParaRPr lang="vi-VN" sz="1600" baseline="300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ea typeface="Cambria" panose="02040503050406030204" pitchFamily="18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2s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2p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1</a:t>
                      </a:r>
                      <a:endParaRPr lang="vi-VN" sz="1600" baseline="300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ea typeface="Cambria" panose="02040503050406030204" pitchFamily="18" charset="0"/>
                        </a:rPr>
                        <a:t>C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2s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2p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endParaRPr lang="vi-VN" sz="1600" baseline="300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ea typeface="Cambria" panose="02040503050406030204" pitchFamily="18" charset="0"/>
                        </a:rPr>
                        <a:t>N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2s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2p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3</a:t>
                      </a:r>
                      <a:endParaRPr lang="vi-VN" sz="1600" baseline="300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ea typeface="Cambria" panose="02040503050406030204" pitchFamily="18" charset="0"/>
                        </a:rPr>
                        <a:t>O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2s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2p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4</a:t>
                      </a:r>
                      <a:endParaRPr lang="vi-VN" sz="1600" baseline="300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ea typeface="Cambria" panose="02040503050406030204" pitchFamily="18" charset="0"/>
                        </a:rPr>
                        <a:t>F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2s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2p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5</a:t>
                      </a:r>
                      <a:endParaRPr lang="vi-VN" sz="1600" baseline="300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ea typeface="Cambria" panose="02040503050406030204" pitchFamily="18" charset="0"/>
                        </a:rPr>
                        <a:t>Ne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2s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2p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+mj-lt"/>
                          <a:ea typeface="Cambria" panose="02040503050406030204" pitchFamily="18" charset="0"/>
                        </a:rPr>
                        <a:t>6</a:t>
                      </a:r>
                      <a:endParaRPr lang="vi-VN" sz="1600" baseline="300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41327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ea typeface="Cambria" panose="02040503050406030204" pitchFamily="18" charset="0"/>
                        </a:rPr>
                        <a:t>3</a:t>
                      </a:r>
                      <a:endParaRPr lang="vi-VN" sz="1600" b="1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lang="vi-VN" sz="16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Al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Si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P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Cl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Ar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9023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ea typeface="Cambria" panose="02040503050406030204" pitchFamily="18" charset="0"/>
                        </a:rPr>
                        <a:t>4</a:t>
                      </a:r>
                      <a:endParaRPr lang="vi-VN" sz="1600" b="1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K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Ca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lang="vi-VN" sz="16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Ga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Ge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As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Se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Br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Kr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6632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ea typeface="Cambria" panose="02040503050406030204" pitchFamily="18" charset="0"/>
                        </a:rPr>
                        <a:t>5</a:t>
                      </a:r>
                      <a:endParaRPr lang="vi-VN" sz="1600" b="1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Rb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Sr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lang="vi-VN" sz="16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In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Sn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Sb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Te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Xe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49954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ea typeface="Cambria" panose="02040503050406030204" pitchFamily="18" charset="0"/>
                        </a:rPr>
                        <a:t>6</a:t>
                      </a:r>
                      <a:endParaRPr lang="vi-VN" sz="1600" b="1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Cs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Ba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lang="vi-VN" sz="16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Tl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Pb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Bi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Po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4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At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Rn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6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38014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ea typeface="Cambria" panose="02040503050406030204" pitchFamily="18" charset="0"/>
                        </a:rPr>
                        <a:t>7</a:t>
                      </a:r>
                      <a:endParaRPr lang="vi-VN" sz="1600" b="1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Fr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7s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Ra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7s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lang="vi-VN" sz="1600" dirty="0">
                        <a:solidFill>
                          <a:srgbClr val="FF0000"/>
                        </a:solidFill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6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719509"/>
                  </a:ext>
                </a:extLst>
              </a:tr>
            </a:tbl>
          </a:graphicData>
        </a:graphic>
      </p:graphicFrame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A1C107B-CF9F-412E-A10F-1804625E58B0}"/>
              </a:ext>
            </a:extLst>
          </p:cNvPr>
          <p:cNvSpPr/>
          <p:nvPr/>
        </p:nvSpPr>
        <p:spPr>
          <a:xfrm>
            <a:off x="0" y="1263512"/>
            <a:ext cx="1698147" cy="2616476"/>
          </a:xfrm>
          <a:prstGeom prst="wedgeRoundRectCallout">
            <a:avLst>
              <a:gd name="adj1" fmla="val 355056"/>
              <a:gd name="adj2" fmla="val 53383"/>
              <a:gd name="adj3" fmla="val 16667"/>
            </a:avLst>
          </a:prstGeom>
          <a:solidFill>
            <a:srgbClr val="9FBF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Cấu hình electron lặp đi lặp lại sau mỗi chu kì. </a:t>
            </a:r>
          </a:p>
        </p:txBody>
      </p:sp>
    </p:spTree>
    <p:extLst>
      <p:ext uri="{BB962C8B-B14F-4D97-AF65-F5344CB8AC3E}">
        <p14:creationId xmlns:p14="http://schemas.microsoft.com/office/powerpoint/2010/main" val="12293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4" name="Rectangle 78"/>
          <p:cNvSpPr>
            <a:spLocks/>
          </p:cNvSpPr>
          <p:nvPr/>
        </p:nvSpPr>
        <p:spPr bwMode="auto">
          <a:xfrm>
            <a:off x="256864" y="-148511"/>
            <a:ext cx="8711697" cy="7085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100" b="1" dirty="0">
                <a:solidFill>
                  <a:srgbClr val="C00000"/>
                </a:solidFill>
                <a:latin typeface="Autocar Black Condensed" panose="02020800000000000000" pitchFamily="18" charset="0"/>
                <a:ea typeface="Autocar Black Condensed" panose="02020800000000000000" pitchFamily="18" charset="0"/>
                <a:cs typeface="Autocar Black Condensed" panose="02020800000000000000" pitchFamily="18" charset="0"/>
              </a:rPr>
              <a:t>CẤU HÌNH ELECTRON LỚP NGOÀI CÙNG CỦA  CÁC NGUYÊN TỐ NHÓM A</a:t>
            </a:r>
          </a:p>
        </p:txBody>
      </p:sp>
      <p:graphicFrame>
        <p:nvGraphicFramePr>
          <p:cNvPr id="104" name="Table 6">
            <a:extLst>
              <a:ext uri="{FF2B5EF4-FFF2-40B4-BE49-F238E27FC236}">
                <a16:creationId xmlns:a16="http://schemas.microsoft.com/office/drawing/2014/main" id="{BDF15902-7B87-4EA6-A8CC-13419D25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86091"/>
              </p:ext>
            </p:extLst>
          </p:nvPr>
        </p:nvGraphicFramePr>
        <p:xfrm>
          <a:off x="314621" y="479274"/>
          <a:ext cx="6542601" cy="384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5265">
                  <a:extLst>
                    <a:ext uri="{9D8B030D-6E8A-4147-A177-3AD203B41FA5}">
                      <a16:colId xmlns:a16="http://schemas.microsoft.com/office/drawing/2014/main" val="1773603777"/>
                    </a:ext>
                  </a:extLst>
                </a:gridCol>
                <a:gridCol w="708417">
                  <a:extLst>
                    <a:ext uri="{9D8B030D-6E8A-4147-A177-3AD203B41FA5}">
                      <a16:colId xmlns:a16="http://schemas.microsoft.com/office/drawing/2014/main" val="966701506"/>
                    </a:ext>
                  </a:extLst>
                </a:gridCol>
                <a:gridCol w="708417">
                  <a:extLst>
                    <a:ext uri="{9D8B030D-6E8A-4147-A177-3AD203B41FA5}">
                      <a16:colId xmlns:a16="http://schemas.microsoft.com/office/drawing/2014/main" val="4124032289"/>
                    </a:ext>
                  </a:extLst>
                </a:gridCol>
                <a:gridCol w="708417">
                  <a:extLst>
                    <a:ext uri="{9D8B030D-6E8A-4147-A177-3AD203B41FA5}">
                      <a16:colId xmlns:a16="http://schemas.microsoft.com/office/drawing/2014/main" val="1037939934"/>
                    </a:ext>
                  </a:extLst>
                </a:gridCol>
                <a:gridCol w="708417">
                  <a:extLst>
                    <a:ext uri="{9D8B030D-6E8A-4147-A177-3AD203B41FA5}">
                      <a16:colId xmlns:a16="http://schemas.microsoft.com/office/drawing/2014/main" val="4259563120"/>
                    </a:ext>
                  </a:extLst>
                </a:gridCol>
                <a:gridCol w="708417">
                  <a:extLst>
                    <a:ext uri="{9D8B030D-6E8A-4147-A177-3AD203B41FA5}">
                      <a16:colId xmlns:a16="http://schemas.microsoft.com/office/drawing/2014/main" val="1904084527"/>
                    </a:ext>
                  </a:extLst>
                </a:gridCol>
                <a:gridCol w="708417">
                  <a:extLst>
                    <a:ext uri="{9D8B030D-6E8A-4147-A177-3AD203B41FA5}">
                      <a16:colId xmlns:a16="http://schemas.microsoft.com/office/drawing/2014/main" val="1678662680"/>
                    </a:ext>
                  </a:extLst>
                </a:gridCol>
                <a:gridCol w="708417">
                  <a:extLst>
                    <a:ext uri="{9D8B030D-6E8A-4147-A177-3AD203B41FA5}">
                      <a16:colId xmlns:a16="http://schemas.microsoft.com/office/drawing/2014/main" val="138303753"/>
                    </a:ext>
                  </a:extLst>
                </a:gridCol>
                <a:gridCol w="708417">
                  <a:extLst>
                    <a:ext uri="{9D8B030D-6E8A-4147-A177-3AD203B41FA5}">
                      <a16:colId xmlns:a16="http://schemas.microsoft.com/office/drawing/2014/main" val="174998863"/>
                    </a:ext>
                  </a:extLst>
                </a:gridCol>
              </a:tblGrid>
              <a:tr h="373700">
                <a:tc>
                  <a:txBody>
                    <a:bodyPr/>
                    <a:lstStyle/>
                    <a:p>
                      <a:endParaRPr lang="vi-VN" sz="1400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IA</a:t>
                      </a:r>
                      <a:endParaRPr lang="vi-VN" sz="1400" dirty="0">
                        <a:solidFill>
                          <a:schemeClr val="tx1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IIA</a:t>
                      </a:r>
                      <a:endParaRPr lang="vi-VN" sz="1400" dirty="0">
                        <a:solidFill>
                          <a:schemeClr val="tx1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IIIA</a:t>
                      </a:r>
                      <a:endParaRPr lang="vi-VN" sz="1400" dirty="0">
                        <a:solidFill>
                          <a:schemeClr val="tx1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IVA</a:t>
                      </a:r>
                      <a:endParaRPr lang="vi-VN" sz="1400" dirty="0">
                        <a:solidFill>
                          <a:schemeClr val="tx1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VA</a:t>
                      </a:r>
                      <a:endParaRPr lang="vi-VN" sz="1400" dirty="0">
                        <a:solidFill>
                          <a:schemeClr val="tx1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VIA</a:t>
                      </a:r>
                      <a:endParaRPr lang="vi-VN" sz="1400" dirty="0">
                        <a:solidFill>
                          <a:schemeClr val="tx1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VIIA</a:t>
                      </a:r>
                      <a:endParaRPr lang="vi-VN" sz="1400" dirty="0">
                        <a:solidFill>
                          <a:schemeClr val="tx1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VIIIA</a:t>
                      </a:r>
                      <a:endParaRPr lang="vi-VN" sz="1400" dirty="0">
                        <a:solidFill>
                          <a:schemeClr val="tx1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962426"/>
                  </a:ext>
                </a:extLst>
              </a:tr>
              <a:tr h="4851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#9Slide03 Swiss Condensed Bold" panose="02000500000000000000" pitchFamily="2" charset="0"/>
                        </a:rPr>
                        <a:t>1</a:t>
                      </a:r>
                      <a:endParaRPr lang="vi-VN" sz="1500" b="1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1s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1</a:t>
                      </a:r>
                      <a:endParaRPr lang="vi-VN" sz="1400" baseline="300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1400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1400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1400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1400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1400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1400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He</a:t>
                      </a:r>
                    </a:p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1s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2</a:t>
                      </a:r>
                      <a:endParaRPr lang="vi-VN" sz="1400" baseline="300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89901516"/>
                  </a:ext>
                </a:extLst>
              </a:tr>
              <a:tr h="4851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#9Slide03 Swiss Condensed Bold" panose="02000500000000000000" pitchFamily="2" charset="0"/>
                        </a:rPr>
                        <a:t>2</a:t>
                      </a:r>
                      <a:endParaRPr lang="vi-VN" sz="1500" b="1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Li</a:t>
                      </a:r>
                    </a:p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2s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1</a:t>
                      </a:r>
                      <a:endParaRPr lang="vi-VN" sz="1400" baseline="300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Be</a:t>
                      </a:r>
                    </a:p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2s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2</a:t>
                      </a:r>
                      <a:endParaRPr lang="vi-VN" sz="1400" baseline="300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2s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2p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1</a:t>
                      </a:r>
                      <a:endParaRPr lang="vi-VN" sz="1400" baseline="300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C</a:t>
                      </a:r>
                    </a:p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2s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2p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2</a:t>
                      </a:r>
                      <a:endParaRPr lang="vi-VN" sz="1400" baseline="300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N</a:t>
                      </a:r>
                    </a:p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2s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2p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3</a:t>
                      </a:r>
                      <a:endParaRPr lang="vi-VN" sz="1400" baseline="300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O</a:t>
                      </a:r>
                    </a:p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2s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2p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4</a:t>
                      </a:r>
                      <a:endParaRPr lang="vi-VN" sz="1400" baseline="300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F</a:t>
                      </a:r>
                    </a:p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2s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2p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5</a:t>
                      </a:r>
                      <a:endParaRPr lang="vi-VN" sz="1400" baseline="300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Ne</a:t>
                      </a:r>
                    </a:p>
                    <a:p>
                      <a:pPr algn="ctr"/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2s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lang="en-US" sz="1400" dirty="0">
                          <a:latin typeface="#9Slide03 Swiss Condensed Bold" panose="02000500000000000000" pitchFamily="2" charset="0"/>
                        </a:rPr>
                        <a:t>2p</a:t>
                      </a:r>
                      <a:r>
                        <a:rPr lang="en-US" sz="1400" baseline="30000" dirty="0">
                          <a:latin typeface="#9Slide03 Swiss Condensed Bold" panose="02000500000000000000" pitchFamily="2" charset="0"/>
                        </a:rPr>
                        <a:t>6</a:t>
                      </a:r>
                      <a:endParaRPr lang="vi-VN" sz="1400" baseline="300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56413272"/>
                  </a:ext>
                </a:extLst>
              </a:tr>
              <a:tr h="4851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#9Slide03 Swiss Condensed Bold" panose="02000500000000000000" pitchFamily="2" charset="0"/>
                        </a:rPr>
                        <a:t>3</a:t>
                      </a:r>
                      <a:endParaRPr lang="vi-VN" sz="1500" b="1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1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endParaRPr lang="vi-VN" sz="14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Al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1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Si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P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Cl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Ar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0790231"/>
                  </a:ext>
                </a:extLst>
              </a:tr>
              <a:tr h="4851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#9Slide03 Swiss Condensed Bold" panose="02000500000000000000" pitchFamily="2" charset="0"/>
                        </a:rPr>
                        <a:t>4</a:t>
                      </a:r>
                      <a:endParaRPr lang="vi-VN" sz="1500" b="1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K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1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Ca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endParaRPr lang="vi-VN" sz="14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Ga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1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Ge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As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Se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Br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Kr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81566328"/>
                  </a:ext>
                </a:extLst>
              </a:tr>
              <a:tr h="4851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#9Slide03 Swiss Condensed Bold" panose="02000500000000000000" pitchFamily="2" charset="0"/>
                        </a:rPr>
                        <a:t>5</a:t>
                      </a:r>
                      <a:endParaRPr lang="vi-VN" sz="1500" b="1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Rb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1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Sr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endParaRPr lang="vi-VN" sz="14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In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1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Sn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Sb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Te</a:t>
                      </a:r>
                      <a:endParaRPr kumimoji="0" lang="en-US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#9Slide03 Swiss Condensed Bold" panose="02000500000000000000" pitchFamily="2" charset="0"/>
                      </a:endParaRP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Xe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44499549"/>
                  </a:ext>
                </a:extLst>
              </a:tr>
              <a:tr h="4851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#9Slide03 Swiss Condensed Bold" panose="02000500000000000000" pitchFamily="2" charset="0"/>
                        </a:rPr>
                        <a:t>6</a:t>
                      </a:r>
                      <a:endParaRPr lang="vi-VN" sz="1500" b="1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Cs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1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Ba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endParaRPr lang="vi-VN" sz="14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Tl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1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Pb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Bi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3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Po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4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At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5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Rn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6p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6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97380143"/>
                  </a:ext>
                </a:extLst>
              </a:tr>
              <a:tr h="4851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#9Slide03 Swiss Condensed Bold" panose="02000500000000000000" pitchFamily="2" charset="0"/>
                        </a:rPr>
                        <a:t>7</a:t>
                      </a:r>
                      <a:endParaRPr lang="vi-VN" sz="1500" b="1" dirty="0"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Fr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7s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1</a:t>
                      </a: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Ra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7s</a:t>
                      </a:r>
                      <a:r>
                        <a:rPr kumimoji="0" lang="en-US" sz="1400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#9Slide03 Swiss Condensed Bold" panose="02000500000000000000" pitchFamily="2" charset="0"/>
                        </a:rPr>
                        <a:t>2</a:t>
                      </a:r>
                      <a:endParaRPr lang="vi-VN" sz="1400" dirty="0">
                        <a:solidFill>
                          <a:srgbClr val="FF0000"/>
                        </a:solidFill>
                        <a:latin typeface="#9Slide03 Swiss Condensed Bold" panose="02000500000000000000" pitchFamily="2" charset="0"/>
                        <a:ea typeface="Cambria" panose="020405030504060302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3 Swiss Condensed Bold" panose="02000500000000000000" pitchFamily="2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80719509"/>
                  </a:ext>
                </a:extLst>
              </a:tr>
            </a:tbl>
          </a:graphicData>
        </a:graphic>
      </p:graphicFrame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672864" y="1149908"/>
            <a:ext cx="4514921" cy="2433110"/>
            <a:chOff x="572" y="1071"/>
            <a:chExt cx="3760" cy="1946"/>
          </a:xfrm>
        </p:grpSpPr>
        <p:pic>
          <p:nvPicPr>
            <p:cNvPr id="10" name="Cloud Callout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071"/>
              <a:ext cx="3760" cy="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85"/>
            <p:cNvSpPr txBox="1">
              <a:spLocks noChangeArrowheads="1"/>
            </p:cNvSpPr>
            <p:nvPr/>
          </p:nvSpPr>
          <p:spPr bwMode="auto">
            <a:xfrm>
              <a:off x="993" y="1422"/>
              <a:ext cx="2703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vi-VN" b="1" dirty="0">
                  <a:solidFill>
                    <a:srgbClr val="0D0D0D"/>
                  </a:solidFill>
                  <a:latin typeface="#9Slide03 Swiss Condensed Bold" panose="02000500000000000000" pitchFamily="2" charset="0"/>
                </a:rPr>
                <a:t>Em có nhận xét gì về </a:t>
              </a:r>
              <a:r>
                <a:rPr lang="vi-VN" b="1" dirty="0">
                  <a:solidFill>
                    <a:srgbClr val="FF0000"/>
                  </a:solidFill>
                  <a:latin typeface="#9Slide03 Swiss Condensed Bold" panose="02000500000000000000" pitchFamily="2" charset="0"/>
                </a:rPr>
                <a:t>sự biến đổi</a:t>
              </a:r>
              <a:r>
                <a:rPr lang="vi-VN" b="1" dirty="0">
                  <a:solidFill>
                    <a:srgbClr val="0D0D0D"/>
                  </a:solidFill>
                  <a:latin typeface="#9Slide03 Swiss Condensed Bold" panose="02000500000000000000" pitchFamily="2" charset="0"/>
                </a:rPr>
                <a:t>  </a:t>
              </a:r>
              <a:r>
                <a:rPr lang="vi-VN" b="1" dirty="0">
                  <a:solidFill>
                    <a:srgbClr val="FF0000"/>
                  </a:solidFill>
                  <a:latin typeface="#9Slide03 Swiss Condensed Bold" panose="02000500000000000000" pitchFamily="2" charset="0"/>
                </a:rPr>
                <a:t>số e lớp ngoài cùng</a:t>
              </a:r>
              <a:r>
                <a:rPr lang="vi-VN" b="1" dirty="0">
                  <a:solidFill>
                    <a:srgbClr val="0D0D0D"/>
                  </a:solidFill>
                  <a:latin typeface="#9Slide03 Swiss Condensed Bold" panose="02000500000000000000" pitchFamily="2" charset="0"/>
                </a:rPr>
                <a:t> của n</a:t>
              </a:r>
              <a:r>
                <a:rPr lang="en-US" b="1" dirty="0" err="1">
                  <a:solidFill>
                    <a:srgbClr val="0D0D0D"/>
                  </a:solidFill>
                  <a:latin typeface="#9Slide03 Swiss Condensed Bold" panose="02000500000000000000" pitchFamily="2" charset="0"/>
                </a:rPr>
                <a:t>guyên</a:t>
              </a:r>
              <a:r>
                <a:rPr lang="en-US" b="1" dirty="0">
                  <a:solidFill>
                    <a:srgbClr val="0D0D0D"/>
                  </a:solidFill>
                  <a:latin typeface="#9Slide03 Swiss Condensed Bold" panose="02000500000000000000" pitchFamily="2" charset="0"/>
                </a:rPr>
                <a:t> </a:t>
              </a:r>
              <a:r>
                <a:rPr lang="vi-VN" b="1" dirty="0">
                  <a:solidFill>
                    <a:srgbClr val="0D0D0D"/>
                  </a:solidFill>
                  <a:latin typeface="#9Slide03 Swiss Condensed Bold" panose="02000500000000000000" pitchFamily="2" charset="0"/>
                </a:rPr>
                <a:t>tử các n</a:t>
              </a:r>
              <a:r>
                <a:rPr lang="en-US" b="1" dirty="0" err="1">
                  <a:solidFill>
                    <a:srgbClr val="0D0D0D"/>
                  </a:solidFill>
                  <a:latin typeface="#9Slide03 Swiss Condensed Bold" panose="02000500000000000000" pitchFamily="2" charset="0"/>
                </a:rPr>
                <a:t>guyên</a:t>
              </a:r>
              <a:r>
                <a:rPr lang="en-US" b="1" dirty="0">
                  <a:solidFill>
                    <a:srgbClr val="0D0D0D"/>
                  </a:solidFill>
                  <a:latin typeface="#9Slide03 Swiss Condensed Bold" panose="02000500000000000000" pitchFamily="2" charset="0"/>
                </a:rPr>
                <a:t> </a:t>
              </a:r>
              <a:r>
                <a:rPr lang="vi-VN" b="1" dirty="0">
                  <a:solidFill>
                    <a:srgbClr val="0D0D0D"/>
                  </a:solidFill>
                  <a:latin typeface="#9Slide03 Swiss Condensed Bold" panose="02000500000000000000" pitchFamily="2" charset="0"/>
                </a:rPr>
                <a:t>tố trong nhóm A sau mỗi chu kì?</a:t>
              </a:r>
            </a:p>
          </p:txBody>
        </p:sp>
      </p:grp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615107" y="1135704"/>
            <a:ext cx="4514921" cy="2433110"/>
            <a:chOff x="572" y="1071"/>
            <a:chExt cx="3760" cy="1946"/>
          </a:xfrm>
        </p:grpSpPr>
        <p:pic>
          <p:nvPicPr>
            <p:cNvPr id="13" name="Cloud Callout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071"/>
              <a:ext cx="3760" cy="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88"/>
            <p:cNvSpPr txBox="1">
              <a:spLocks noChangeArrowheads="1"/>
            </p:cNvSpPr>
            <p:nvPr/>
          </p:nvSpPr>
          <p:spPr bwMode="auto">
            <a:xfrm>
              <a:off x="993" y="1422"/>
              <a:ext cx="2703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vi-VN" b="1" dirty="0">
                  <a:solidFill>
                    <a:srgbClr val="0D0D0D"/>
                  </a:solidFill>
                  <a:latin typeface="#9Slide03 Swiss Condensed Bold" panose="02000500000000000000" pitchFamily="2" charset="0"/>
                </a:rPr>
                <a:t>Vậy </a:t>
              </a:r>
              <a:r>
                <a:rPr lang="vi-VN" b="1" dirty="0">
                  <a:solidFill>
                    <a:srgbClr val="FF0000"/>
                  </a:solidFill>
                  <a:latin typeface="#9Slide03 Swiss Condensed Bold" panose="02000500000000000000" pitchFamily="2" charset="0"/>
                </a:rPr>
                <a:t>tính chất</a:t>
              </a:r>
              <a:r>
                <a:rPr lang="vi-VN" b="1" dirty="0">
                  <a:solidFill>
                    <a:srgbClr val="0D0D0D"/>
                  </a:solidFill>
                  <a:latin typeface="#9Slide03 Swiss Condensed Bold" panose="02000500000000000000" pitchFamily="2" charset="0"/>
                </a:rPr>
                <a:t> của các nguyên tố có biến đổi tuần hoàn hay không? Tại sao?</a:t>
              </a:r>
            </a:p>
          </p:txBody>
        </p:sp>
      </p:grpSp>
      <p:sp>
        <p:nvSpPr>
          <p:cNvPr id="16" name="Rectangle 81"/>
          <p:cNvSpPr>
            <a:spLocks/>
          </p:cNvSpPr>
          <p:nvPr/>
        </p:nvSpPr>
        <p:spPr bwMode="auto">
          <a:xfrm>
            <a:off x="7013787" y="540657"/>
            <a:ext cx="1903644" cy="43900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1800" b="1" dirty="0">
                <a:solidFill>
                  <a:srgbClr val="006633"/>
                </a:solidFill>
                <a:latin typeface="+mj-lt"/>
              </a:rPr>
              <a:t>+ Sự biến đổi tuần hoàn </a:t>
            </a:r>
            <a:r>
              <a:rPr lang="vi-VN" sz="1800" b="1" dirty="0" err="1">
                <a:solidFill>
                  <a:srgbClr val="006633"/>
                </a:solidFill>
                <a:latin typeface="+mj-lt"/>
              </a:rPr>
              <a:t>về</a:t>
            </a:r>
            <a:r>
              <a:rPr lang="vi-VN" sz="1800" b="1" dirty="0">
                <a:solidFill>
                  <a:srgbClr val="006633"/>
                </a:solidFill>
                <a:latin typeface="+mj-lt"/>
              </a:rPr>
              <a:t> c</a:t>
            </a:r>
            <a:r>
              <a:rPr lang="en-US" sz="1800" b="1" dirty="0" err="1">
                <a:solidFill>
                  <a:srgbClr val="006633"/>
                </a:solidFill>
                <a:latin typeface="+mj-lt"/>
              </a:rPr>
              <a:t>ấu</a:t>
            </a:r>
            <a:r>
              <a:rPr lang="en-US" sz="1800" b="1" dirty="0">
                <a:solidFill>
                  <a:srgbClr val="006633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6633"/>
                </a:solidFill>
                <a:latin typeface="+mj-lt"/>
              </a:rPr>
              <a:t>hình</a:t>
            </a:r>
            <a:r>
              <a:rPr lang="en-US" sz="1800" b="1" dirty="0">
                <a:solidFill>
                  <a:srgbClr val="006633"/>
                </a:solidFill>
                <a:latin typeface="+mj-lt"/>
              </a:rPr>
              <a:t> electron</a:t>
            </a:r>
            <a:r>
              <a:rPr lang="vi-VN" sz="1800" b="1" dirty="0">
                <a:solidFill>
                  <a:srgbClr val="006633"/>
                </a:solidFill>
                <a:latin typeface="+mj-lt"/>
              </a:rPr>
              <a:t> lớp ngoài cùng của nguyên tử các nguyên tố khi điện tích hạt nhân tăng dần </a:t>
            </a:r>
            <a:r>
              <a:rPr lang="vi-VN" sz="1800" b="1" dirty="0">
                <a:solidFill>
                  <a:srgbClr val="FF0000"/>
                </a:solidFill>
                <a:latin typeface="+mj-lt"/>
              </a:rPr>
              <a:t>chính là nguyên nhân</a:t>
            </a:r>
            <a:r>
              <a:rPr lang="vi-VN" sz="1800" b="1" dirty="0">
                <a:solidFill>
                  <a:srgbClr val="006633"/>
                </a:solidFill>
                <a:latin typeface="+mj-lt"/>
              </a:rPr>
              <a:t> của sự biến đổi tuần hoàn tính chất của các nguyên tố.</a:t>
            </a:r>
          </a:p>
        </p:txBody>
      </p:sp>
    </p:spTree>
    <p:extLst>
      <p:ext uri="{BB962C8B-B14F-4D97-AF65-F5344CB8AC3E}">
        <p14:creationId xmlns:p14="http://schemas.microsoft.com/office/powerpoint/2010/main" val="409327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171420" y="0"/>
            <a:ext cx="1318437" cy="822508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1851" y="3948778"/>
            <a:ext cx="580294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1484840" y="190103"/>
            <a:ext cx="7487740" cy="461665"/>
          </a:xfrm>
          <a:custGeom>
            <a:avLst/>
            <a:gdLst>
              <a:gd name="connsiteX0" fmla="*/ 0 w 7487740"/>
              <a:gd name="connsiteY0" fmla="*/ 0 h 461665"/>
              <a:gd name="connsiteX1" fmla="*/ 456071 w 7487740"/>
              <a:gd name="connsiteY1" fmla="*/ 0 h 461665"/>
              <a:gd name="connsiteX2" fmla="*/ 1211652 w 7487740"/>
              <a:gd name="connsiteY2" fmla="*/ 0 h 461665"/>
              <a:gd name="connsiteX3" fmla="*/ 1892356 w 7487740"/>
              <a:gd name="connsiteY3" fmla="*/ 0 h 461665"/>
              <a:gd name="connsiteX4" fmla="*/ 2423305 w 7487740"/>
              <a:gd name="connsiteY4" fmla="*/ 0 h 461665"/>
              <a:gd name="connsiteX5" fmla="*/ 3029131 w 7487740"/>
              <a:gd name="connsiteY5" fmla="*/ 0 h 461665"/>
              <a:gd name="connsiteX6" fmla="*/ 3709835 w 7487740"/>
              <a:gd name="connsiteY6" fmla="*/ 0 h 461665"/>
              <a:gd name="connsiteX7" fmla="*/ 4165906 w 7487740"/>
              <a:gd name="connsiteY7" fmla="*/ 0 h 461665"/>
              <a:gd name="connsiteX8" fmla="*/ 4696855 w 7487740"/>
              <a:gd name="connsiteY8" fmla="*/ 0 h 461665"/>
              <a:gd name="connsiteX9" fmla="*/ 5227804 w 7487740"/>
              <a:gd name="connsiteY9" fmla="*/ 0 h 461665"/>
              <a:gd name="connsiteX10" fmla="*/ 6058262 w 7487740"/>
              <a:gd name="connsiteY10" fmla="*/ 0 h 461665"/>
              <a:gd name="connsiteX11" fmla="*/ 6813843 w 7487740"/>
              <a:gd name="connsiteY11" fmla="*/ 0 h 461665"/>
              <a:gd name="connsiteX12" fmla="*/ 7487740 w 7487740"/>
              <a:gd name="connsiteY12" fmla="*/ 0 h 461665"/>
              <a:gd name="connsiteX13" fmla="*/ 7487740 w 7487740"/>
              <a:gd name="connsiteY13" fmla="*/ 461665 h 461665"/>
              <a:gd name="connsiteX14" fmla="*/ 7031669 w 7487740"/>
              <a:gd name="connsiteY14" fmla="*/ 461665 h 461665"/>
              <a:gd name="connsiteX15" fmla="*/ 6575597 w 7487740"/>
              <a:gd name="connsiteY15" fmla="*/ 461665 h 461665"/>
              <a:gd name="connsiteX16" fmla="*/ 5745139 w 7487740"/>
              <a:gd name="connsiteY16" fmla="*/ 461665 h 461665"/>
              <a:gd name="connsiteX17" fmla="*/ 5214190 w 7487740"/>
              <a:gd name="connsiteY17" fmla="*/ 461665 h 461665"/>
              <a:gd name="connsiteX18" fmla="*/ 4383731 w 7487740"/>
              <a:gd name="connsiteY18" fmla="*/ 461665 h 461665"/>
              <a:gd name="connsiteX19" fmla="*/ 3703028 w 7487740"/>
              <a:gd name="connsiteY19" fmla="*/ 461665 h 461665"/>
              <a:gd name="connsiteX20" fmla="*/ 2872569 w 7487740"/>
              <a:gd name="connsiteY20" fmla="*/ 461665 h 461665"/>
              <a:gd name="connsiteX21" fmla="*/ 2042111 w 7487740"/>
              <a:gd name="connsiteY21" fmla="*/ 461665 h 461665"/>
              <a:gd name="connsiteX22" fmla="*/ 1511162 w 7487740"/>
              <a:gd name="connsiteY22" fmla="*/ 461665 h 461665"/>
              <a:gd name="connsiteX23" fmla="*/ 755581 w 7487740"/>
              <a:gd name="connsiteY23" fmla="*/ 461665 h 461665"/>
              <a:gd name="connsiteX24" fmla="*/ 0 w 7487740"/>
              <a:gd name="connsiteY24" fmla="*/ 461665 h 461665"/>
              <a:gd name="connsiteX25" fmla="*/ 0 w 7487740"/>
              <a:gd name="connsiteY2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87740" h="461665" fill="none" extrusionOk="0">
                <a:moveTo>
                  <a:pt x="0" y="0"/>
                </a:moveTo>
                <a:cubicBezTo>
                  <a:pt x="186659" y="-21560"/>
                  <a:pt x="311231" y="-4319"/>
                  <a:pt x="456071" y="0"/>
                </a:cubicBezTo>
                <a:cubicBezTo>
                  <a:pt x="600911" y="4319"/>
                  <a:pt x="852497" y="10251"/>
                  <a:pt x="1211652" y="0"/>
                </a:cubicBezTo>
                <a:cubicBezTo>
                  <a:pt x="1570807" y="-10251"/>
                  <a:pt x="1576025" y="10445"/>
                  <a:pt x="1892356" y="0"/>
                </a:cubicBezTo>
                <a:cubicBezTo>
                  <a:pt x="2208687" y="-10445"/>
                  <a:pt x="2162340" y="-3001"/>
                  <a:pt x="2423305" y="0"/>
                </a:cubicBezTo>
                <a:cubicBezTo>
                  <a:pt x="2684270" y="3001"/>
                  <a:pt x="2807927" y="-12866"/>
                  <a:pt x="3029131" y="0"/>
                </a:cubicBezTo>
                <a:cubicBezTo>
                  <a:pt x="3250335" y="12866"/>
                  <a:pt x="3554951" y="32909"/>
                  <a:pt x="3709835" y="0"/>
                </a:cubicBezTo>
                <a:cubicBezTo>
                  <a:pt x="3864719" y="-32909"/>
                  <a:pt x="4012492" y="14310"/>
                  <a:pt x="4165906" y="0"/>
                </a:cubicBezTo>
                <a:cubicBezTo>
                  <a:pt x="4319320" y="-14310"/>
                  <a:pt x="4443220" y="-1833"/>
                  <a:pt x="4696855" y="0"/>
                </a:cubicBezTo>
                <a:cubicBezTo>
                  <a:pt x="4950490" y="1833"/>
                  <a:pt x="5078646" y="743"/>
                  <a:pt x="5227804" y="0"/>
                </a:cubicBezTo>
                <a:cubicBezTo>
                  <a:pt x="5376962" y="-743"/>
                  <a:pt x="5715600" y="-21108"/>
                  <a:pt x="6058262" y="0"/>
                </a:cubicBezTo>
                <a:cubicBezTo>
                  <a:pt x="6400924" y="21108"/>
                  <a:pt x="6504702" y="37468"/>
                  <a:pt x="6813843" y="0"/>
                </a:cubicBezTo>
                <a:cubicBezTo>
                  <a:pt x="7122984" y="-37468"/>
                  <a:pt x="7167448" y="17710"/>
                  <a:pt x="7487740" y="0"/>
                </a:cubicBezTo>
                <a:cubicBezTo>
                  <a:pt x="7510225" y="182291"/>
                  <a:pt x="7505213" y="242158"/>
                  <a:pt x="7487740" y="461665"/>
                </a:cubicBezTo>
                <a:cubicBezTo>
                  <a:pt x="7336554" y="458222"/>
                  <a:pt x="7164525" y="449985"/>
                  <a:pt x="7031669" y="461665"/>
                </a:cubicBezTo>
                <a:cubicBezTo>
                  <a:pt x="6898813" y="473345"/>
                  <a:pt x="6712670" y="455236"/>
                  <a:pt x="6575597" y="461665"/>
                </a:cubicBezTo>
                <a:cubicBezTo>
                  <a:pt x="6438524" y="468094"/>
                  <a:pt x="6071507" y="492662"/>
                  <a:pt x="5745139" y="461665"/>
                </a:cubicBezTo>
                <a:cubicBezTo>
                  <a:pt x="5418771" y="430668"/>
                  <a:pt x="5330591" y="453840"/>
                  <a:pt x="5214190" y="461665"/>
                </a:cubicBezTo>
                <a:cubicBezTo>
                  <a:pt x="5097789" y="469490"/>
                  <a:pt x="4769054" y="478865"/>
                  <a:pt x="4383731" y="461665"/>
                </a:cubicBezTo>
                <a:cubicBezTo>
                  <a:pt x="3998408" y="444465"/>
                  <a:pt x="3881281" y="490150"/>
                  <a:pt x="3703028" y="461665"/>
                </a:cubicBezTo>
                <a:cubicBezTo>
                  <a:pt x="3524775" y="433180"/>
                  <a:pt x="3168924" y="500405"/>
                  <a:pt x="2872569" y="461665"/>
                </a:cubicBezTo>
                <a:cubicBezTo>
                  <a:pt x="2576214" y="422925"/>
                  <a:pt x="2371754" y="494304"/>
                  <a:pt x="2042111" y="461665"/>
                </a:cubicBezTo>
                <a:cubicBezTo>
                  <a:pt x="1712468" y="429026"/>
                  <a:pt x="1679090" y="474333"/>
                  <a:pt x="1511162" y="461665"/>
                </a:cubicBezTo>
                <a:cubicBezTo>
                  <a:pt x="1343234" y="448997"/>
                  <a:pt x="1108288" y="441844"/>
                  <a:pt x="755581" y="461665"/>
                </a:cubicBezTo>
                <a:cubicBezTo>
                  <a:pt x="402874" y="481486"/>
                  <a:pt x="376566" y="477073"/>
                  <a:pt x="0" y="461665"/>
                </a:cubicBezTo>
                <a:cubicBezTo>
                  <a:pt x="6977" y="251150"/>
                  <a:pt x="-14469" y="228810"/>
                  <a:pt x="0" y="0"/>
                </a:cubicBezTo>
                <a:close/>
              </a:path>
              <a:path w="7487740" h="461665" stroke="0" extrusionOk="0">
                <a:moveTo>
                  <a:pt x="0" y="0"/>
                </a:moveTo>
                <a:cubicBezTo>
                  <a:pt x="314179" y="20602"/>
                  <a:pt x="622832" y="28572"/>
                  <a:pt x="830458" y="0"/>
                </a:cubicBezTo>
                <a:cubicBezTo>
                  <a:pt x="1038084" y="-28572"/>
                  <a:pt x="1152612" y="-30160"/>
                  <a:pt x="1436285" y="0"/>
                </a:cubicBezTo>
                <a:cubicBezTo>
                  <a:pt x="1719958" y="30160"/>
                  <a:pt x="1679483" y="13966"/>
                  <a:pt x="1892356" y="0"/>
                </a:cubicBezTo>
                <a:cubicBezTo>
                  <a:pt x="2105229" y="-13966"/>
                  <a:pt x="2299321" y="6700"/>
                  <a:pt x="2573060" y="0"/>
                </a:cubicBezTo>
                <a:cubicBezTo>
                  <a:pt x="2846799" y="-6700"/>
                  <a:pt x="3000041" y="-3184"/>
                  <a:pt x="3253763" y="0"/>
                </a:cubicBezTo>
                <a:cubicBezTo>
                  <a:pt x="3507485" y="3184"/>
                  <a:pt x="3658975" y="-18325"/>
                  <a:pt x="3859590" y="0"/>
                </a:cubicBezTo>
                <a:cubicBezTo>
                  <a:pt x="4060205" y="18325"/>
                  <a:pt x="4356101" y="-405"/>
                  <a:pt x="4540293" y="0"/>
                </a:cubicBezTo>
                <a:cubicBezTo>
                  <a:pt x="4724485" y="405"/>
                  <a:pt x="4943041" y="9307"/>
                  <a:pt x="5295874" y="0"/>
                </a:cubicBezTo>
                <a:cubicBezTo>
                  <a:pt x="5648707" y="-9307"/>
                  <a:pt x="5704322" y="2372"/>
                  <a:pt x="5826823" y="0"/>
                </a:cubicBezTo>
                <a:cubicBezTo>
                  <a:pt x="5949324" y="-2372"/>
                  <a:pt x="6315538" y="-224"/>
                  <a:pt x="6657282" y="0"/>
                </a:cubicBezTo>
                <a:cubicBezTo>
                  <a:pt x="6999026" y="224"/>
                  <a:pt x="7108257" y="-16863"/>
                  <a:pt x="7487740" y="0"/>
                </a:cubicBezTo>
                <a:cubicBezTo>
                  <a:pt x="7488928" y="102024"/>
                  <a:pt x="7471476" y="361841"/>
                  <a:pt x="7487740" y="461665"/>
                </a:cubicBezTo>
                <a:cubicBezTo>
                  <a:pt x="7324130" y="444468"/>
                  <a:pt x="7065172" y="481547"/>
                  <a:pt x="6807036" y="461665"/>
                </a:cubicBezTo>
                <a:cubicBezTo>
                  <a:pt x="6548900" y="441783"/>
                  <a:pt x="6389325" y="470142"/>
                  <a:pt x="6201210" y="461665"/>
                </a:cubicBezTo>
                <a:cubicBezTo>
                  <a:pt x="6013095" y="453188"/>
                  <a:pt x="5755268" y="430211"/>
                  <a:pt x="5370752" y="461665"/>
                </a:cubicBezTo>
                <a:cubicBezTo>
                  <a:pt x="4986236" y="493119"/>
                  <a:pt x="5084145" y="461344"/>
                  <a:pt x="4914680" y="461665"/>
                </a:cubicBezTo>
                <a:cubicBezTo>
                  <a:pt x="4745215" y="461986"/>
                  <a:pt x="4343395" y="447807"/>
                  <a:pt x="4159099" y="461665"/>
                </a:cubicBezTo>
                <a:cubicBezTo>
                  <a:pt x="3974803" y="475523"/>
                  <a:pt x="3870182" y="471883"/>
                  <a:pt x="3703028" y="461665"/>
                </a:cubicBezTo>
                <a:cubicBezTo>
                  <a:pt x="3535874" y="451447"/>
                  <a:pt x="3348371" y="456921"/>
                  <a:pt x="3172079" y="461665"/>
                </a:cubicBezTo>
                <a:cubicBezTo>
                  <a:pt x="2995787" y="466409"/>
                  <a:pt x="2725600" y="447330"/>
                  <a:pt x="2566253" y="461665"/>
                </a:cubicBezTo>
                <a:cubicBezTo>
                  <a:pt x="2406906" y="476000"/>
                  <a:pt x="2117990" y="479652"/>
                  <a:pt x="1960426" y="461665"/>
                </a:cubicBezTo>
                <a:cubicBezTo>
                  <a:pt x="1802862" y="443678"/>
                  <a:pt x="1647242" y="453107"/>
                  <a:pt x="1354600" y="461665"/>
                </a:cubicBezTo>
                <a:cubicBezTo>
                  <a:pt x="1061958" y="470223"/>
                  <a:pt x="944956" y="435977"/>
                  <a:pt x="599019" y="461665"/>
                </a:cubicBezTo>
                <a:cubicBezTo>
                  <a:pt x="253082" y="487353"/>
                  <a:pt x="244388" y="445282"/>
                  <a:pt x="0" y="461665"/>
                </a:cubicBezTo>
                <a:cubicBezTo>
                  <a:pt x="2034" y="305324"/>
                  <a:pt x="10264" y="20667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Cấu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hình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001A0B-E9D8-542F-31AB-119092BDB8F8}"/>
              </a:ext>
            </a:extLst>
          </p:cNvPr>
          <p:cNvSpPr txBox="1"/>
          <p:nvPr/>
        </p:nvSpPr>
        <p:spPr>
          <a:xfrm>
            <a:off x="151308" y="735573"/>
            <a:ext cx="881121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2/SGK: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Nêu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vị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trí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trong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bảng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tuần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hoàn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và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xác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định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số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electron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hóa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trị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của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nguyên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tử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các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nguyên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tố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có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  <a:sym typeface="Times New Roman" panose="02020603050405020304" pitchFamily="18" charset="0"/>
              </a:rPr>
              <a:t> Z = 8, Z = 11, Z = 17; Z = 20.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021C7B3-8A09-297B-3F01-D9A04D9E7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73960"/>
              </p:ext>
            </p:extLst>
          </p:nvPr>
        </p:nvGraphicFramePr>
        <p:xfrm>
          <a:off x="161365" y="1731500"/>
          <a:ext cx="8801158" cy="294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21">
                  <a:extLst>
                    <a:ext uri="{9D8B030D-6E8A-4147-A177-3AD203B41FA5}">
                      <a16:colId xmlns:a16="http://schemas.microsoft.com/office/drawing/2014/main" val="2719718761"/>
                    </a:ext>
                  </a:extLst>
                </a:gridCol>
                <a:gridCol w="2385195">
                  <a:extLst>
                    <a:ext uri="{9D8B030D-6E8A-4147-A177-3AD203B41FA5}">
                      <a16:colId xmlns:a16="http://schemas.microsoft.com/office/drawing/2014/main" val="330553269"/>
                    </a:ext>
                  </a:extLst>
                </a:gridCol>
                <a:gridCol w="3503191">
                  <a:extLst>
                    <a:ext uri="{9D8B030D-6E8A-4147-A177-3AD203B41FA5}">
                      <a16:colId xmlns:a16="http://schemas.microsoft.com/office/drawing/2014/main" val="1448033857"/>
                    </a:ext>
                  </a:extLst>
                </a:gridCol>
                <a:gridCol w="1546551">
                  <a:extLst>
                    <a:ext uri="{9D8B030D-6E8A-4147-A177-3AD203B41FA5}">
                      <a16:colId xmlns:a16="http://schemas.microsoft.com/office/drawing/2014/main" val="3554742344"/>
                    </a:ext>
                  </a:extLst>
                </a:gridCol>
              </a:tblGrid>
              <a:tr h="5268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31759"/>
                  </a:ext>
                </a:extLst>
              </a:tr>
              <a:tr h="6182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=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8, chu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454417"/>
                  </a:ext>
                </a:extLst>
              </a:tr>
              <a:tr h="565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=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7, chu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741077"/>
                  </a:ext>
                </a:extLst>
              </a:tr>
              <a:tr h="6587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=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3s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11, chu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4670"/>
                  </a:ext>
                </a:extLst>
              </a:tr>
              <a:tr h="578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=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3s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20, chu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823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813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1783383" y="1265628"/>
            <a:ext cx="71515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 KÍNH NGUYÊN TỬ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09516" y="817775"/>
            <a:ext cx="18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72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9570" t="20919" r="34859" b="7901"/>
          <a:stretch/>
        </p:blipFill>
        <p:spPr>
          <a:xfrm rot="16200000">
            <a:off x="1301202" y="1056483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155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8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171420" y="0"/>
            <a:ext cx="1318437" cy="822508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1851" y="3948778"/>
            <a:ext cx="580294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1604538" y="232715"/>
            <a:ext cx="3500824" cy="461665"/>
          </a:xfrm>
          <a:custGeom>
            <a:avLst/>
            <a:gdLst>
              <a:gd name="connsiteX0" fmla="*/ 0 w 3500824"/>
              <a:gd name="connsiteY0" fmla="*/ 0 h 461665"/>
              <a:gd name="connsiteX1" fmla="*/ 618479 w 3500824"/>
              <a:gd name="connsiteY1" fmla="*/ 0 h 461665"/>
              <a:gd name="connsiteX2" fmla="*/ 1096925 w 3500824"/>
              <a:gd name="connsiteY2" fmla="*/ 0 h 461665"/>
              <a:gd name="connsiteX3" fmla="*/ 1645387 w 3500824"/>
              <a:gd name="connsiteY3" fmla="*/ 0 h 461665"/>
              <a:gd name="connsiteX4" fmla="*/ 2263866 w 3500824"/>
              <a:gd name="connsiteY4" fmla="*/ 0 h 461665"/>
              <a:gd name="connsiteX5" fmla="*/ 2742312 w 3500824"/>
              <a:gd name="connsiteY5" fmla="*/ 0 h 461665"/>
              <a:gd name="connsiteX6" fmla="*/ 3500824 w 3500824"/>
              <a:gd name="connsiteY6" fmla="*/ 0 h 461665"/>
              <a:gd name="connsiteX7" fmla="*/ 3500824 w 3500824"/>
              <a:gd name="connsiteY7" fmla="*/ 461665 h 461665"/>
              <a:gd name="connsiteX8" fmla="*/ 2917353 w 3500824"/>
              <a:gd name="connsiteY8" fmla="*/ 461665 h 461665"/>
              <a:gd name="connsiteX9" fmla="*/ 2298874 w 3500824"/>
              <a:gd name="connsiteY9" fmla="*/ 461665 h 461665"/>
              <a:gd name="connsiteX10" fmla="*/ 1820428 w 3500824"/>
              <a:gd name="connsiteY10" fmla="*/ 461665 h 461665"/>
              <a:gd name="connsiteX11" fmla="*/ 1271966 w 3500824"/>
              <a:gd name="connsiteY11" fmla="*/ 461665 h 461665"/>
              <a:gd name="connsiteX12" fmla="*/ 653487 w 3500824"/>
              <a:gd name="connsiteY12" fmla="*/ 461665 h 461665"/>
              <a:gd name="connsiteX13" fmla="*/ 0 w 3500824"/>
              <a:gd name="connsiteY13" fmla="*/ 461665 h 461665"/>
              <a:gd name="connsiteX14" fmla="*/ 0 w 3500824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00824" h="461665" fill="none" extrusionOk="0">
                <a:moveTo>
                  <a:pt x="0" y="0"/>
                </a:moveTo>
                <a:cubicBezTo>
                  <a:pt x="307697" y="-7917"/>
                  <a:pt x="445779" y="30216"/>
                  <a:pt x="618479" y="0"/>
                </a:cubicBezTo>
                <a:cubicBezTo>
                  <a:pt x="791179" y="-30216"/>
                  <a:pt x="959487" y="-21538"/>
                  <a:pt x="1096925" y="0"/>
                </a:cubicBezTo>
                <a:cubicBezTo>
                  <a:pt x="1234363" y="21538"/>
                  <a:pt x="1510687" y="22289"/>
                  <a:pt x="1645387" y="0"/>
                </a:cubicBezTo>
                <a:cubicBezTo>
                  <a:pt x="1780087" y="-22289"/>
                  <a:pt x="2049877" y="-13790"/>
                  <a:pt x="2263866" y="0"/>
                </a:cubicBezTo>
                <a:cubicBezTo>
                  <a:pt x="2477855" y="13790"/>
                  <a:pt x="2631157" y="-5214"/>
                  <a:pt x="2742312" y="0"/>
                </a:cubicBezTo>
                <a:cubicBezTo>
                  <a:pt x="2853467" y="5214"/>
                  <a:pt x="3282342" y="10279"/>
                  <a:pt x="3500824" y="0"/>
                </a:cubicBezTo>
                <a:cubicBezTo>
                  <a:pt x="3501255" y="102180"/>
                  <a:pt x="3510349" y="340442"/>
                  <a:pt x="3500824" y="461665"/>
                </a:cubicBezTo>
                <a:cubicBezTo>
                  <a:pt x="3288941" y="437792"/>
                  <a:pt x="3042338" y="489779"/>
                  <a:pt x="2917353" y="461665"/>
                </a:cubicBezTo>
                <a:cubicBezTo>
                  <a:pt x="2792368" y="433551"/>
                  <a:pt x="2450451" y="490052"/>
                  <a:pt x="2298874" y="461665"/>
                </a:cubicBezTo>
                <a:cubicBezTo>
                  <a:pt x="2147297" y="433278"/>
                  <a:pt x="2055180" y="449994"/>
                  <a:pt x="1820428" y="461665"/>
                </a:cubicBezTo>
                <a:cubicBezTo>
                  <a:pt x="1585676" y="473336"/>
                  <a:pt x="1405676" y="436098"/>
                  <a:pt x="1271966" y="461665"/>
                </a:cubicBezTo>
                <a:cubicBezTo>
                  <a:pt x="1138256" y="487232"/>
                  <a:pt x="858774" y="477237"/>
                  <a:pt x="653487" y="461665"/>
                </a:cubicBezTo>
                <a:cubicBezTo>
                  <a:pt x="448200" y="446093"/>
                  <a:pt x="210370" y="454224"/>
                  <a:pt x="0" y="461665"/>
                </a:cubicBezTo>
                <a:cubicBezTo>
                  <a:pt x="-15171" y="284440"/>
                  <a:pt x="-15613" y="135198"/>
                  <a:pt x="0" y="0"/>
                </a:cubicBezTo>
                <a:close/>
              </a:path>
              <a:path w="3500824" h="461665" stroke="0" extrusionOk="0">
                <a:moveTo>
                  <a:pt x="0" y="0"/>
                </a:moveTo>
                <a:cubicBezTo>
                  <a:pt x="297625" y="7307"/>
                  <a:pt x="336226" y="1786"/>
                  <a:pt x="653487" y="0"/>
                </a:cubicBezTo>
                <a:cubicBezTo>
                  <a:pt x="970748" y="-1786"/>
                  <a:pt x="930755" y="12094"/>
                  <a:pt x="1201950" y="0"/>
                </a:cubicBezTo>
                <a:cubicBezTo>
                  <a:pt x="1473145" y="-12094"/>
                  <a:pt x="1527303" y="-4180"/>
                  <a:pt x="1680396" y="0"/>
                </a:cubicBezTo>
                <a:cubicBezTo>
                  <a:pt x="1833489" y="4180"/>
                  <a:pt x="2033540" y="23592"/>
                  <a:pt x="2263866" y="0"/>
                </a:cubicBezTo>
                <a:cubicBezTo>
                  <a:pt x="2494192" y="-23592"/>
                  <a:pt x="2605972" y="-18443"/>
                  <a:pt x="2847337" y="0"/>
                </a:cubicBezTo>
                <a:cubicBezTo>
                  <a:pt x="3088702" y="18443"/>
                  <a:pt x="3346706" y="-14446"/>
                  <a:pt x="3500824" y="0"/>
                </a:cubicBezTo>
                <a:cubicBezTo>
                  <a:pt x="3483507" y="118690"/>
                  <a:pt x="3515141" y="249959"/>
                  <a:pt x="3500824" y="461665"/>
                </a:cubicBezTo>
                <a:cubicBezTo>
                  <a:pt x="3284944" y="453255"/>
                  <a:pt x="3038093" y="464469"/>
                  <a:pt x="2917353" y="461665"/>
                </a:cubicBezTo>
                <a:cubicBezTo>
                  <a:pt x="2796613" y="458861"/>
                  <a:pt x="2585452" y="471408"/>
                  <a:pt x="2438907" y="461665"/>
                </a:cubicBezTo>
                <a:cubicBezTo>
                  <a:pt x="2292362" y="451922"/>
                  <a:pt x="2001267" y="448457"/>
                  <a:pt x="1855437" y="461665"/>
                </a:cubicBezTo>
                <a:cubicBezTo>
                  <a:pt x="1709607" y="474874"/>
                  <a:pt x="1384490" y="465787"/>
                  <a:pt x="1236958" y="461665"/>
                </a:cubicBezTo>
                <a:cubicBezTo>
                  <a:pt x="1089426" y="457543"/>
                  <a:pt x="883246" y="436088"/>
                  <a:pt x="583471" y="461665"/>
                </a:cubicBezTo>
                <a:cubicBezTo>
                  <a:pt x="283696" y="487242"/>
                  <a:pt x="286281" y="486373"/>
                  <a:pt x="0" y="461665"/>
                </a:cubicBezTo>
                <a:cubicBezTo>
                  <a:pt x="4053" y="312679"/>
                  <a:pt x="-14423" y="12738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001A0B-E9D8-542F-31AB-119092BDB8F8}"/>
              </a:ext>
            </a:extLst>
          </p:cNvPr>
          <p:cNvSpPr txBox="1"/>
          <p:nvPr/>
        </p:nvSpPr>
        <p:spPr>
          <a:xfrm>
            <a:off x="166392" y="1170649"/>
            <a:ext cx="881121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158A3-0559-6026-FCFD-997ED06B36FD}"/>
              </a:ext>
            </a:extLst>
          </p:cNvPr>
          <p:cNvSpPr txBox="1"/>
          <p:nvPr/>
        </p:nvSpPr>
        <p:spPr>
          <a:xfrm>
            <a:off x="3474055" y="793555"/>
            <a:ext cx="4593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A. 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0A671-6421-C732-4D17-00724CF1CFA4}"/>
              </a:ext>
            </a:extLst>
          </p:cNvPr>
          <p:cNvSpPr txBox="1"/>
          <p:nvPr/>
        </p:nvSpPr>
        <p:spPr>
          <a:xfrm>
            <a:off x="165797" y="2970118"/>
            <a:ext cx="5604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hút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/>
              <a:t>→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2" descr="Vẽ mô hình nguyên tửa)của oxi,biết oxi có số p là 8;có 2 lớp e;lớp ngoài  cùng có 6eb)của neon biết neon có số p là 10;có... - Hoc24">
            <a:extLst>
              <a:ext uri="{FF2B5EF4-FFF2-40B4-BE49-F238E27FC236}">
                <a16:creationId xmlns:a16="http://schemas.microsoft.com/office/drawing/2014/main" id="{6CF10396-4594-1CD1-3B4A-EDA52EDA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32" y="2344185"/>
            <a:ext cx="1403410" cy="13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mistry - Talk Time with Dr. Love">
            <a:extLst>
              <a:ext uri="{FF2B5EF4-FFF2-40B4-BE49-F238E27FC236}">
                <a16:creationId xmlns:a16="http://schemas.microsoft.com/office/drawing/2014/main" id="{80F5D499-986B-6856-DBBE-A9FC71DD3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11689"/>
          <a:stretch/>
        </p:blipFill>
        <p:spPr bwMode="auto">
          <a:xfrm>
            <a:off x="3703713" y="2212081"/>
            <a:ext cx="1736574" cy="16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928F7B-15DE-524D-E147-9E35B2F9C0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58" t="21770" r="16376"/>
          <a:stretch/>
        </p:blipFill>
        <p:spPr>
          <a:xfrm>
            <a:off x="1078377" y="2207910"/>
            <a:ext cx="1889865" cy="17569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F042CC-C029-C216-AEEA-9E9B3582B56D}"/>
              </a:ext>
            </a:extLst>
          </p:cNvPr>
          <p:cNvSpPr txBox="1"/>
          <p:nvPr/>
        </p:nvSpPr>
        <p:spPr>
          <a:xfrm>
            <a:off x="238170" y="2550727"/>
            <a:ext cx="4593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thích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Picture 2" descr="Periodic Table trends for Physical and Chemical Properties">
            <a:extLst>
              <a:ext uri="{FF2B5EF4-FFF2-40B4-BE49-F238E27FC236}">
                <a16:creationId xmlns:a16="http://schemas.microsoft.com/office/drawing/2014/main" id="{1BD8866D-5C9E-AB22-51D3-1BCF320D7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2"/>
          <a:stretch/>
        </p:blipFill>
        <p:spPr bwMode="auto">
          <a:xfrm>
            <a:off x="5976353" y="2010707"/>
            <a:ext cx="2555498" cy="23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0DCCC1-5B90-27D9-229D-AA8D5CF90258}"/>
              </a:ext>
            </a:extLst>
          </p:cNvPr>
          <p:cNvSpPr txBox="1"/>
          <p:nvPr/>
        </p:nvSpPr>
        <p:spPr>
          <a:xfrm>
            <a:off x="5105362" y="4454288"/>
            <a:ext cx="3241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Sự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thay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99939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7" grpId="0"/>
      <p:bldP spid="18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矢量图课件动态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FF8100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</TotalTime>
  <Words>2314</Words>
  <Application>Microsoft Office PowerPoint</Application>
  <PresentationFormat>On-screen Show (16:9)</PresentationFormat>
  <Paragraphs>561</Paragraphs>
  <Slides>33</Slides>
  <Notes>32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等线</vt:lpstr>
      <vt:lpstr>#9Slide03 Swiss Condensed Bold</vt:lpstr>
      <vt:lpstr>Arial</vt:lpstr>
      <vt:lpstr>Autocar Black Condensed</vt:lpstr>
      <vt:lpstr>Calibri</vt:lpstr>
      <vt:lpstr>Calibri Light</vt:lpstr>
      <vt:lpstr>Cambria Math</vt:lpstr>
      <vt:lpstr>Dosis ExtraBold</vt:lpstr>
      <vt:lpstr>Playfair Display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卡通矢量图课件动态ppt模板</dc:title>
  <dc:creator>lenovo</dc:creator>
  <cp:lastModifiedBy>PHẠM TIẾN HẢI</cp:lastModifiedBy>
  <cp:revision>326</cp:revision>
  <dcterms:created xsi:type="dcterms:W3CDTF">2017-07-04T05:41:22Z</dcterms:created>
  <dcterms:modified xsi:type="dcterms:W3CDTF">2022-06-28T08:16:58Z</dcterms:modified>
</cp:coreProperties>
</file>