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60" r:id="rId4"/>
    <p:sldId id="262" r:id="rId5"/>
    <p:sldId id="263" r:id="rId6"/>
    <p:sldId id="264" r:id="rId7"/>
    <p:sldId id="265" r:id="rId8"/>
    <p:sldId id="267" r:id="rId9"/>
    <p:sldId id="268" r:id="rId10"/>
    <p:sldId id="269" r:id="rId11"/>
    <p:sldId id="257" r:id="rId12"/>
    <p:sldId id="270" r:id="rId13"/>
    <p:sldId id="271" r:id="rId14"/>
    <p:sldId id="266" r:id="rId15"/>
    <p:sldId id="272" r:id="rId16"/>
    <p:sldId id="261" r:id="rId17"/>
    <p:sldId id="259"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668" autoAdjust="0"/>
  </p:normalViewPr>
  <p:slideViewPr>
    <p:cSldViewPr snapToGrid="0">
      <p:cViewPr varScale="1">
        <p:scale>
          <a:sx n="79" d="100"/>
          <a:sy n="79" d="100"/>
        </p:scale>
        <p:origin x="28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711D-FCFD-BC7F-C910-4CFE41453C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EECFC2-F0F0-93C3-EBB7-1D8B760D68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77B890-DE69-6B92-863F-24703A646325}"/>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5" name="Footer Placeholder 4">
            <a:extLst>
              <a:ext uri="{FF2B5EF4-FFF2-40B4-BE49-F238E27FC236}">
                <a16:creationId xmlns:a16="http://schemas.microsoft.com/office/drawing/2014/main" id="{94934BDB-F846-4AA6-0A48-42BADD184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67C75-5190-ECF6-2248-A5D392DD5524}"/>
              </a:ext>
            </a:extLst>
          </p:cNvPr>
          <p:cNvSpPr>
            <a:spLocks noGrp="1"/>
          </p:cNvSpPr>
          <p:nvPr>
            <p:ph type="sldNum" sz="quarter" idx="12"/>
          </p:nvPr>
        </p:nvSpPr>
        <p:spPr/>
        <p:txBody>
          <a:bodyPr/>
          <a:lstStyle/>
          <a:p>
            <a:fld id="{959532E5-FBB9-4E90-BD08-C1AE5291C7F6}" type="slidenum">
              <a:rPr lang="en-US" smtClean="0"/>
              <a:t>‹#›</a:t>
            </a:fld>
            <a:endParaRPr lang="en-US"/>
          </a:p>
        </p:txBody>
      </p:sp>
      <p:pic>
        <p:nvPicPr>
          <p:cNvPr id="8" name="Picture 7">
            <a:extLst>
              <a:ext uri="{FF2B5EF4-FFF2-40B4-BE49-F238E27FC236}">
                <a16:creationId xmlns:a16="http://schemas.microsoft.com/office/drawing/2014/main" id="{36E572EB-19E9-B960-E755-4E6EBF297A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00" b="12500"/>
          <a:stretch/>
        </p:blipFill>
        <p:spPr>
          <a:xfrm>
            <a:off x="0" y="0"/>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Rounded Corners 8">
            <a:extLst>
              <a:ext uri="{FF2B5EF4-FFF2-40B4-BE49-F238E27FC236}">
                <a16:creationId xmlns:a16="http://schemas.microsoft.com/office/drawing/2014/main" id="{795868A6-F62E-D4AF-1D40-34223F001B9F}"/>
              </a:ext>
            </a:extLst>
          </p:cNvPr>
          <p:cNvSpPr/>
          <p:nvPr userDrawn="1"/>
        </p:nvSpPr>
        <p:spPr>
          <a:xfrm>
            <a:off x="1" y="0"/>
            <a:ext cx="12192000" cy="6858000"/>
          </a:xfrm>
          <a:prstGeom prst="roundRect">
            <a:avLst>
              <a:gd name="adj" fmla="val 8771"/>
            </a:avLst>
          </a:prstGeom>
          <a:solidFill>
            <a:schemeClr val="bg1">
              <a:alpha val="64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23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BB9A-4F44-9AAB-6CB7-F91B277E8B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F94419-7873-CAF6-08A9-4713D92718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6A70B-514A-E02D-7272-F871ECABB98C}"/>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5" name="Footer Placeholder 4">
            <a:extLst>
              <a:ext uri="{FF2B5EF4-FFF2-40B4-BE49-F238E27FC236}">
                <a16:creationId xmlns:a16="http://schemas.microsoft.com/office/drawing/2014/main" id="{F3B2F472-BC35-EAC6-EA0E-676FC40F9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5450C-9352-276E-87DA-61B90BADCE88}"/>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200722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08280-31D3-45F6-5AB6-E4747F1DE8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5B820D-4D7A-159B-2D27-C2E255122D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250F1-5339-E422-B66A-56E44648223E}"/>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5" name="Footer Placeholder 4">
            <a:extLst>
              <a:ext uri="{FF2B5EF4-FFF2-40B4-BE49-F238E27FC236}">
                <a16:creationId xmlns:a16="http://schemas.microsoft.com/office/drawing/2014/main" id="{81F4269D-18BF-62E2-C4A9-C65F83FB5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6B30B-F7CB-7910-658A-9E9186765C7A}"/>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201340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78F5-413C-7CEA-02D6-49E9DE7D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F8CDB-84EE-CC24-22B7-94D831A07F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8C5C2-13E8-5CDE-5F87-A177111E251A}"/>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5" name="Footer Placeholder 4">
            <a:extLst>
              <a:ext uri="{FF2B5EF4-FFF2-40B4-BE49-F238E27FC236}">
                <a16:creationId xmlns:a16="http://schemas.microsoft.com/office/drawing/2014/main" id="{BF0BA6F6-A23B-74A3-93E5-4B12CAB5F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ABBC2-5339-276C-52F8-DC4EEC9297BD}"/>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26771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A0F2-D15F-FE32-2443-EADC304192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D5627F-E651-81A6-DA8F-D326136C85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120A62-30AC-7082-1363-972A1B2C39B8}"/>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5" name="Footer Placeholder 4">
            <a:extLst>
              <a:ext uri="{FF2B5EF4-FFF2-40B4-BE49-F238E27FC236}">
                <a16:creationId xmlns:a16="http://schemas.microsoft.com/office/drawing/2014/main" id="{5F1857E8-9EF1-D9F9-0510-DC2054D5C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BDD1B-6F30-0EC9-B98F-6458F6F676EB}"/>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61157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D562-A710-75FA-263D-D1AE6447C0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FAE3FE-397A-66F6-A62C-07D7A295BF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7F8E68-8A17-17BF-6E69-085F7CE6D9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173F3B-9F70-D437-1EF3-D9491C1CACF1}"/>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6" name="Footer Placeholder 5">
            <a:extLst>
              <a:ext uri="{FF2B5EF4-FFF2-40B4-BE49-F238E27FC236}">
                <a16:creationId xmlns:a16="http://schemas.microsoft.com/office/drawing/2014/main" id="{4C53E09F-8C35-CF22-35BA-368682583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8EEF57-86B9-FB17-FADF-D5CD9DBB0EC5}"/>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183423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1AA23-D90B-5E65-03C7-41BDDB7E04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B7B822-7546-1D6F-42AD-21F1259B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A52B4-7AA8-2252-793C-0E6EA4ADC6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59315F-40D1-813A-2FF5-698BBBDAC3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10403F-64A2-566D-1B47-FCC0CE94AF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19C987-CDE7-4FD9-08D3-21B83B80CB4A}"/>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8" name="Footer Placeholder 7">
            <a:extLst>
              <a:ext uri="{FF2B5EF4-FFF2-40B4-BE49-F238E27FC236}">
                <a16:creationId xmlns:a16="http://schemas.microsoft.com/office/drawing/2014/main" id="{2C75358B-ECE9-86BE-3AE5-A1AC4E56DE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172841-DA94-F376-6A10-CE87A1272E96}"/>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381007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A4FA-005F-3D64-E63B-EE5031A46B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59476D-8289-2D9E-F316-E2368FC561EF}"/>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4" name="Footer Placeholder 3">
            <a:extLst>
              <a:ext uri="{FF2B5EF4-FFF2-40B4-BE49-F238E27FC236}">
                <a16:creationId xmlns:a16="http://schemas.microsoft.com/office/drawing/2014/main" id="{7A7542B2-CC5D-3245-047F-CCE8144695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616E70-AD5A-82B5-FA6F-76BECC55B506}"/>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161514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7E69D0-5035-39C2-D958-E83987CF7550}"/>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3" name="Footer Placeholder 2">
            <a:extLst>
              <a:ext uri="{FF2B5EF4-FFF2-40B4-BE49-F238E27FC236}">
                <a16:creationId xmlns:a16="http://schemas.microsoft.com/office/drawing/2014/main" id="{C1F1B31A-4D24-5D27-4161-2EF406D5C0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171364-71C9-C365-3E77-16001511BA33}"/>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117642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D297D-E68C-CE6F-4E66-80D7D279B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A1651D-7368-92D5-8C8B-D2833EC2FF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98FB30-C315-E0D2-B7DC-99462C71A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EA33E-6A5E-1A90-9FD2-1345F38501E1}"/>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6" name="Footer Placeholder 5">
            <a:extLst>
              <a:ext uri="{FF2B5EF4-FFF2-40B4-BE49-F238E27FC236}">
                <a16:creationId xmlns:a16="http://schemas.microsoft.com/office/drawing/2014/main" id="{4CB795A5-658D-75AB-E49E-CEE3B264C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1B0B6-4D0B-0218-6DA1-2B5614A6F71B}"/>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326681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AC1D-0A5E-A5F9-66D3-FF7C8B296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121C01-06EE-B958-AC28-1F8E6362AD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165842-7B2E-2E84-E172-091CFFE16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D4E0F0-2D69-2951-D981-8B4BD20DB71F}"/>
              </a:ext>
            </a:extLst>
          </p:cNvPr>
          <p:cNvSpPr>
            <a:spLocks noGrp="1"/>
          </p:cNvSpPr>
          <p:nvPr>
            <p:ph type="dt" sz="half" idx="10"/>
          </p:nvPr>
        </p:nvSpPr>
        <p:spPr/>
        <p:txBody>
          <a:bodyPr/>
          <a:lstStyle/>
          <a:p>
            <a:fld id="{CE2CE2B0-F40D-48D1-9C6E-5FF8A474F840}" type="datetimeFigureOut">
              <a:rPr lang="en-US" smtClean="0"/>
              <a:t>7/31/2023</a:t>
            </a:fld>
            <a:endParaRPr lang="en-US"/>
          </a:p>
        </p:txBody>
      </p:sp>
      <p:sp>
        <p:nvSpPr>
          <p:cNvPr id="6" name="Footer Placeholder 5">
            <a:extLst>
              <a:ext uri="{FF2B5EF4-FFF2-40B4-BE49-F238E27FC236}">
                <a16:creationId xmlns:a16="http://schemas.microsoft.com/office/drawing/2014/main" id="{642B6D0A-89C2-F494-ABF2-8FF28DA65F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CB04E-BE0E-6102-F9EF-DC3BF0DD0637}"/>
              </a:ext>
            </a:extLst>
          </p:cNvPr>
          <p:cNvSpPr>
            <a:spLocks noGrp="1"/>
          </p:cNvSpPr>
          <p:nvPr>
            <p:ph type="sldNum" sz="quarter" idx="12"/>
          </p:nvPr>
        </p:nvSpPr>
        <p:spPr/>
        <p:txBody>
          <a:bodyPr/>
          <a:lstStyle/>
          <a:p>
            <a:fld id="{959532E5-FBB9-4E90-BD08-C1AE5291C7F6}" type="slidenum">
              <a:rPr lang="en-US" smtClean="0"/>
              <a:t>‹#›</a:t>
            </a:fld>
            <a:endParaRPr lang="en-US"/>
          </a:p>
        </p:txBody>
      </p:sp>
    </p:spTree>
    <p:extLst>
      <p:ext uri="{BB962C8B-B14F-4D97-AF65-F5344CB8AC3E}">
        <p14:creationId xmlns:p14="http://schemas.microsoft.com/office/powerpoint/2010/main" val="228573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C4240-28BF-13D1-8ACD-A218E6409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22E441-D99D-A902-D219-0A1F058B82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8C184-F8C1-F8CD-01E1-705E3DF3E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CE2B0-F40D-48D1-9C6E-5FF8A474F840}" type="datetimeFigureOut">
              <a:rPr lang="en-US" smtClean="0"/>
              <a:t>7/31/2023</a:t>
            </a:fld>
            <a:endParaRPr lang="en-US"/>
          </a:p>
        </p:txBody>
      </p:sp>
      <p:sp>
        <p:nvSpPr>
          <p:cNvPr id="5" name="Footer Placeholder 4">
            <a:extLst>
              <a:ext uri="{FF2B5EF4-FFF2-40B4-BE49-F238E27FC236}">
                <a16:creationId xmlns:a16="http://schemas.microsoft.com/office/drawing/2014/main" id="{026335A4-A1AF-3CF7-3363-2BA73ACE7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C55727-934D-5773-8215-671CF0411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532E5-FBB9-4E90-BD08-C1AE5291C7F6}" type="slidenum">
              <a:rPr lang="en-US" smtClean="0"/>
              <a:t>‹#›</a:t>
            </a:fld>
            <a:endParaRPr lang="en-US"/>
          </a:p>
        </p:txBody>
      </p:sp>
    </p:spTree>
    <p:extLst>
      <p:ext uri="{BB962C8B-B14F-4D97-AF65-F5344CB8AC3E}">
        <p14:creationId xmlns:p14="http://schemas.microsoft.com/office/powerpoint/2010/main" val="1127849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vi.wikipedia.org/wiki/%C3%9Ac" TargetMode="External"/><Relationship Id="rId13" Type="http://schemas.openxmlformats.org/officeDocument/2006/relationships/hyperlink" Target="https://vi.wikipedia.org/wiki/H%C3%A0_Lan" TargetMode="External"/><Relationship Id="rId3" Type="http://schemas.openxmlformats.org/officeDocument/2006/relationships/hyperlink" Target="https://vi.wikipedia.org/wiki/Nh%E1%BA%ADt_B%E1%BA%A3n" TargetMode="External"/><Relationship Id="rId7" Type="http://schemas.openxmlformats.org/officeDocument/2006/relationships/hyperlink" Target="https://vi.wikipedia.org/wiki/Canada" TargetMode="External"/><Relationship Id="rId12" Type="http://schemas.openxmlformats.org/officeDocument/2006/relationships/hyperlink" Target="https://vi.wikipedia.org/wiki/Na_Uy" TargetMode="External"/><Relationship Id="rId2" Type="http://schemas.openxmlformats.org/officeDocument/2006/relationships/image" Target="../media/image8.jpg"/><Relationship Id="rId16" Type="http://schemas.openxmlformats.org/officeDocument/2006/relationships/hyperlink" Target="https://vi.wikipedia.org/wiki/Bhutan" TargetMode="External"/><Relationship Id="rId1" Type="http://schemas.openxmlformats.org/officeDocument/2006/relationships/slideLayout" Target="../slideLayouts/slideLayout1.xml"/><Relationship Id="rId6" Type="http://schemas.openxmlformats.org/officeDocument/2006/relationships/hyperlink" Target="https://vi.wikipedia.org/wiki/%C4%90an_M%E1%BA%A1ch" TargetMode="External"/><Relationship Id="rId11" Type="http://schemas.openxmlformats.org/officeDocument/2006/relationships/hyperlink" Target="https://vi.wikipedia.org/wiki/T%C3%A2y_Ban_Nha" TargetMode="External"/><Relationship Id="rId5" Type="http://schemas.openxmlformats.org/officeDocument/2006/relationships/hyperlink" Target="https://vi.wikipedia.org/wiki/Th%E1%BB%A5y_%C4%90i%E1%BB%83n" TargetMode="External"/><Relationship Id="rId15" Type="http://schemas.openxmlformats.org/officeDocument/2006/relationships/hyperlink" Target="https://vi.wikipedia.org/wiki/Malaysia" TargetMode="External"/><Relationship Id="rId10" Type="http://schemas.openxmlformats.org/officeDocument/2006/relationships/hyperlink" Target="https://vi.wikipedia.org/wiki/Th%C3%A1i_Lan" TargetMode="External"/><Relationship Id="rId4" Type="http://schemas.openxmlformats.org/officeDocument/2006/relationships/hyperlink" Target="https://vi.wikipedia.org/wiki/V%C6%B0%C6%A1ng_qu%E1%BB%91c_Li%C3%AAn_hi%E1%BB%87p_Anh_v%C3%A0_B%E1%BA%AFc_Ireland" TargetMode="External"/><Relationship Id="rId9" Type="http://schemas.openxmlformats.org/officeDocument/2006/relationships/hyperlink" Target="https://vi.wikipedia.org/wiki/Campuchia" TargetMode="External"/><Relationship Id="rId14" Type="http://schemas.openxmlformats.org/officeDocument/2006/relationships/hyperlink" Target="https://vi.wikipedia.org/wiki/B%E1%BB%89"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visanuocngoai.vn/tin-tuc-my/thu-do-cua-my-ten-la-gi.html" TargetMode="Externa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vi.wikipedia.org/wiki/Nh%C3%A0_tri%E1%BA%BFt_h%E1%BB%8Dc" TargetMode="External"/><Relationship Id="rId3" Type="http://schemas.openxmlformats.org/officeDocument/2006/relationships/hyperlink" Target="https://vi.wikipedia.org/wiki/Nh%C3%B3m_l%E1%BA%ADp_qu%E1%BB%91c_Hoa_K%E1%BB%B3" TargetMode="External"/><Relationship Id="rId7" Type="http://schemas.openxmlformats.org/officeDocument/2006/relationships/hyperlink" Target="https://vi.wikipedia.org/wiki/%C4%90%E1%BA%A3ng_D%C3%A2n_ch%E1%BB%A7_C%E1%BB%99ng_ho%C3%A0" TargetMode="External"/><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hyperlink" Target="https://vi.wikipedia.org/wiki/H%E1%BB%A3p_Ch%C3%BAng_Qu%E1%BB%91c_Hoa_K%E1%BB%B3" TargetMode="External"/><Relationship Id="rId5" Type="http://schemas.openxmlformats.org/officeDocument/2006/relationships/hyperlink" Target="https://vi.wikipedia.org/wiki/T%E1%BB%95ng_th%E1%BB%91ng_Hoa_K%E1%BB%B3" TargetMode="External"/><Relationship Id="rId4" Type="http://schemas.openxmlformats.org/officeDocument/2006/relationships/hyperlink" Target="https://vi.wikipedia.org/wiki/H%E1%BB%A3p_ch%C3%BAng_qu%E1%BB%91c_Hoa_K%E1%BB%B3" TargetMode="External"/><Relationship Id="rId9" Type="http://schemas.openxmlformats.org/officeDocument/2006/relationships/hyperlink" Target="https://vi.wikipedia.org/wiki/Ch%E1%BB%A7_ngh%C4%A9a_t%E1%BB%B1_do"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313CE1-05F4-8899-59E4-463027F1F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6" y="0"/>
            <a:ext cx="4782251" cy="6858000"/>
          </a:xfrm>
          <a:prstGeom prst="rect">
            <a:avLst/>
          </a:prstGeom>
        </p:spPr>
      </p:pic>
      <p:sp>
        <p:nvSpPr>
          <p:cNvPr id="8" name="TextBox 7">
            <a:extLst>
              <a:ext uri="{FF2B5EF4-FFF2-40B4-BE49-F238E27FC236}">
                <a16:creationId xmlns:a16="http://schemas.microsoft.com/office/drawing/2014/main" id="{DE1D1311-2BA5-133C-CA1D-DA19CCCA2001}"/>
              </a:ext>
            </a:extLst>
          </p:cNvPr>
          <p:cNvSpPr txBox="1"/>
          <p:nvPr/>
        </p:nvSpPr>
        <p:spPr>
          <a:xfrm>
            <a:off x="-105126" y="4449896"/>
            <a:ext cx="3500961" cy="579967"/>
          </a:xfrm>
          <a:prstGeom prst="rect">
            <a:avLst/>
          </a:prstGeom>
          <a:noFill/>
        </p:spPr>
        <p:txBody>
          <a:bodyPr wrap="square">
            <a:spAutoFit/>
          </a:bodyPr>
          <a:lstStyle/>
          <a:p>
            <a:pPr marL="457200" marR="0" algn="ctr">
              <a:lnSpc>
                <a:spcPct val="150000"/>
              </a:lnSpc>
              <a:spcBef>
                <a:spcPts val="0"/>
              </a:spcBef>
              <a:spcAft>
                <a:spcPts val="0"/>
              </a:spcAft>
            </a:pPr>
            <a:r>
              <a:rPr lang="en-US" sz="2400" b="1" dirty="0">
                <a:solidFill>
                  <a:srgbClr val="002060"/>
                </a:solidFill>
                <a:effectLst/>
                <a:latin typeface="Times New Roman" panose="02020603050405020304" pitchFamily="18" charset="0"/>
                <a:ea typeface="Times New Roman" panose="02020603050405020304" pitchFamily="18" charset="0"/>
              </a:rPr>
              <a:t>KHỞI ĐỘNG</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501275EA-1B6B-9DA2-801B-A8DAE4065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340" y="971939"/>
            <a:ext cx="9208931" cy="4914122"/>
          </a:xfrm>
          <a:prstGeom prst="rect">
            <a:avLst/>
          </a:prstGeom>
        </p:spPr>
      </p:pic>
      <p:pic>
        <p:nvPicPr>
          <p:cNvPr id="2050" name="Picture 2" descr="upload.wikimedia.org/wikipedia/commons/thumb/e/...">
            <a:extLst>
              <a:ext uri="{FF2B5EF4-FFF2-40B4-BE49-F238E27FC236}">
                <a16:creationId xmlns:a16="http://schemas.microsoft.com/office/drawing/2014/main" id="{C739AFC5-4457-102A-E2E4-3CAE8BE271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257" y="1269582"/>
            <a:ext cx="7230574" cy="40495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p 99 hình ảnh quốc kỳ của nước pháp đẹp nhất - Tải miễn phí - Wikipedia">
            <a:extLst>
              <a:ext uri="{FF2B5EF4-FFF2-40B4-BE49-F238E27FC236}">
                <a16:creationId xmlns:a16="http://schemas.microsoft.com/office/drawing/2014/main" id="{8498196B-81B6-97FC-C64F-3DDE6F8ED7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4257" y="1269581"/>
            <a:ext cx="7230574" cy="40544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á cờ Vương quốc Anh: Union Jack - Vương Quốc Anh">
            <a:extLst>
              <a:ext uri="{FF2B5EF4-FFF2-40B4-BE49-F238E27FC236}">
                <a16:creationId xmlns:a16="http://schemas.microsoft.com/office/drawing/2014/main" id="{C5266783-B299-1C13-D506-964D1257D2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257" y="1269581"/>
            <a:ext cx="7201186" cy="40495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E54B577-391E-07EF-AB35-0F0D9EC899F4}"/>
              </a:ext>
            </a:extLst>
          </p:cNvPr>
          <p:cNvSpPr txBox="1"/>
          <p:nvPr/>
        </p:nvSpPr>
        <p:spPr>
          <a:xfrm>
            <a:off x="5264115" y="5596078"/>
            <a:ext cx="5001470" cy="579967"/>
          </a:xfrm>
          <a:prstGeom prst="rect">
            <a:avLst/>
          </a:prstGeom>
          <a:noFill/>
        </p:spPr>
        <p:txBody>
          <a:bodyPr wrap="square">
            <a:spAutoFit/>
          </a:bodyPr>
          <a:lstStyle/>
          <a:p>
            <a:pPr marL="457200" marR="0" algn="ctr">
              <a:lnSpc>
                <a:spcPct val="150000"/>
              </a:lnSpc>
              <a:spcBef>
                <a:spcPts val="0"/>
              </a:spcBef>
              <a:spcAft>
                <a:spcPts val="0"/>
              </a:spcAft>
            </a:pPr>
            <a:r>
              <a:rPr lang="en-US" sz="2400" b="1" dirty="0" err="1">
                <a:solidFill>
                  <a:srgbClr val="002060"/>
                </a:solidFill>
                <a:latin typeface="Times New Roman" panose="02020603050405020304" pitchFamily="18" charset="0"/>
                <a:ea typeface="Times New Roman" panose="02020603050405020304" pitchFamily="18" charset="0"/>
              </a:rPr>
              <a:t>Đây</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là</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cờ</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của</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những</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nước</a:t>
            </a:r>
            <a:r>
              <a:rPr lang="en-US" sz="2400" b="1" dirty="0">
                <a:solidFill>
                  <a:srgbClr val="002060"/>
                </a:solidFill>
                <a:latin typeface="Times New Roman" panose="02020603050405020304" pitchFamily="18" charset="0"/>
                <a:ea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rPr>
              <a:t>nào</a:t>
            </a:r>
            <a:r>
              <a:rPr lang="en-US" sz="2400" b="1" dirty="0">
                <a:solidFill>
                  <a:srgbClr val="002060"/>
                </a:solidFill>
                <a:latin typeface="Times New Roman" panose="02020603050405020304" pitchFamily="18" charset="0"/>
                <a:ea typeface="Times New Roman" panose="02020603050405020304" pitchFamily="18" charset="0"/>
              </a:rPr>
              <a:t>?</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173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p:cTn id="2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3">
                                            <p:txEl>
                                              <p:pRg st="0" end="0"/>
                                            </p:txEl>
                                          </p:spTgt>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500" fill="hold"/>
                                        <p:tgtEl>
                                          <p:spTgt spid="2050"/>
                                        </p:tgtEl>
                                        <p:attrNameLst>
                                          <p:attrName>ppt_w</p:attrName>
                                        </p:attrNameLst>
                                      </p:cBhvr>
                                      <p:tavLst>
                                        <p:tav tm="0">
                                          <p:val>
                                            <p:fltVal val="0"/>
                                          </p:val>
                                        </p:tav>
                                        <p:tav tm="100000">
                                          <p:val>
                                            <p:strVal val="#ppt_w"/>
                                          </p:val>
                                        </p:tav>
                                      </p:tavLst>
                                    </p:anim>
                                    <p:anim calcmode="lin" valueType="num">
                                      <p:cBhvr>
                                        <p:cTn id="32" dur="500" fill="hold"/>
                                        <p:tgtEl>
                                          <p:spTgt spid="2050"/>
                                        </p:tgtEl>
                                        <p:attrNameLst>
                                          <p:attrName>ppt_h</p:attrName>
                                        </p:attrNameLst>
                                      </p:cBhvr>
                                      <p:tavLst>
                                        <p:tav tm="0">
                                          <p:val>
                                            <p:fltVal val="0"/>
                                          </p:val>
                                        </p:tav>
                                        <p:tav tm="100000">
                                          <p:val>
                                            <p:strVal val="#ppt_h"/>
                                          </p:val>
                                        </p:tav>
                                      </p:tavLst>
                                    </p:anim>
                                    <p:animEffect transition="in" filter="fade">
                                      <p:cBhvr>
                                        <p:cTn id="33" dur="500"/>
                                        <p:tgtEl>
                                          <p:spTgt spid="20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050"/>
                                        </p:tgtEl>
                                      </p:cBhvr>
                                    </p:animEffect>
                                    <p:set>
                                      <p:cBhvr>
                                        <p:cTn id="38" dur="1" fill="hold">
                                          <p:stCondLst>
                                            <p:cond delay="499"/>
                                          </p:stCondLst>
                                        </p:cTn>
                                        <p:tgtEl>
                                          <p:spTgt spid="2050"/>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fade">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052"/>
                                        </p:tgtEl>
                                      </p:cBhvr>
                                    </p:animEffect>
                                    <p:set>
                                      <p:cBhvr>
                                        <p:cTn id="46" dur="1" fill="hold">
                                          <p:stCondLst>
                                            <p:cond delay="499"/>
                                          </p:stCondLst>
                                        </p:cTn>
                                        <p:tgtEl>
                                          <p:spTgt spid="2052"/>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2054"/>
                                        </p:tgtEl>
                                        <p:attrNameLst>
                                          <p:attrName>style.visibility</p:attrName>
                                        </p:attrNameLst>
                                      </p:cBhvr>
                                      <p:to>
                                        <p:strVal val="visible"/>
                                      </p:to>
                                    </p:set>
                                    <p:animEffect transition="in" filter="fade">
                                      <p:cBhvr>
                                        <p:cTn id="4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CEA65D7-8FAD-0B45-1F95-5756EAF876FA}"/>
              </a:ext>
            </a:extLst>
          </p:cNvPr>
          <p:cNvSpPr txBox="1"/>
          <p:nvPr/>
        </p:nvSpPr>
        <p:spPr>
          <a:xfrm>
            <a:off x="-206608" y="1107748"/>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2. Chiến tranh giành độc lập của 13 thuộc địa Anh ở Bắc Mỹ</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03E14E3-51D8-4F1A-5C7F-E64A798D3600}"/>
              </a:ext>
            </a:extLst>
          </p:cNvPr>
          <p:cNvSpPr txBox="1"/>
          <p:nvPr/>
        </p:nvSpPr>
        <p:spPr>
          <a:xfrm>
            <a:off x="-206608" y="1491877"/>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3. Cách mạng tư sản Pháp</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1D91C7A2-DF30-F672-744D-6F1F4504C68B}"/>
              </a:ext>
            </a:extLst>
          </p:cNvPr>
          <p:cNvSpPr txBox="1"/>
          <p:nvPr/>
        </p:nvSpPr>
        <p:spPr>
          <a:xfrm>
            <a:off x="285345" y="1950432"/>
            <a:ext cx="11906655" cy="4493538"/>
          </a:xfrm>
          <a:prstGeom prst="rect">
            <a:avLst/>
          </a:prstGeom>
          <a:noFill/>
        </p:spPr>
        <p:txBody>
          <a:bodyPr wrap="square">
            <a:spAutoFit/>
          </a:bodyPr>
          <a:lstStyle/>
          <a:p>
            <a:pPr marL="0" marR="0">
              <a:spcBef>
                <a:spcPts val="0"/>
              </a:spcBef>
              <a:spcAft>
                <a:spcPts val="0"/>
              </a:spcAft>
            </a:pPr>
            <a:r>
              <a:rPr lang="en-US" sz="2200" b="1" dirty="0">
                <a:effectLst/>
                <a:latin typeface="Times New Roman" panose="02020603050405020304" pitchFamily="18" charset="0"/>
                <a:ea typeface="Times New Roman" panose="02020603050405020304" pitchFamily="18" charset="0"/>
              </a:rPr>
              <a:t>b</a:t>
            </a:r>
            <a:r>
              <a:rPr lang="en-US" sz="2200"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Kết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quả</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tính</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chất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đặc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điểm</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và</a:t>
            </a:r>
            <a:r>
              <a:rPr lang="en-US" sz="2200" b="1" dirty="0">
                <a:effectLst/>
                <a:latin typeface="Times New Roman" panose="02020603050405020304" pitchFamily="18" charset="0"/>
                <a:ea typeface="Times New Roman" panose="02020603050405020304" pitchFamily="18" charset="0"/>
              </a:rPr>
              <a:t> ý </a:t>
            </a:r>
            <a:r>
              <a:rPr lang="en-US" sz="2200" b="1" dirty="0" err="1">
                <a:effectLst/>
                <a:latin typeface="Times New Roman" panose="02020603050405020304" pitchFamily="18" charset="0"/>
                <a:ea typeface="Times New Roman" panose="02020603050405020304" pitchFamily="18" charset="0"/>
              </a:rPr>
              <a:t>nghĩa</a:t>
            </a:r>
            <a:r>
              <a:rPr lang="en-US" sz="2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Kết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quả</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Cuộc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cách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mạng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tư</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sản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đã</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xoá</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bỏ</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chế</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độ</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quân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chủ</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chuyên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chế</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thành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lập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nền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cộng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hòa</a:t>
            </a:r>
            <a:r>
              <a:rPr lang="en-US" sz="22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Tính</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chất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đặc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điểm</a:t>
            </a:r>
            <a:r>
              <a:rPr lang="en-US" sz="2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200" dirty="0">
                <a:effectLst/>
                <a:latin typeface="Times New Roman" panose="02020603050405020304" pitchFamily="18" charset="0"/>
                <a:ea typeface="Times New Roman" panose="02020603050405020304" pitchFamily="18" charset="0"/>
              </a:rPr>
              <a:t>+ CM </a:t>
            </a:r>
            <a:r>
              <a:rPr lang="en-US" sz="2200" dirty="0" err="1">
                <a:effectLst/>
                <a:latin typeface="Times New Roman" panose="02020603050405020304" pitchFamily="18" charset="0"/>
                <a:ea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môt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cuộc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cách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mạng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dân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chủ</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tư</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sản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điển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hình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có</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tính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triệt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để</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nhất</a:t>
            </a:r>
            <a:r>
              <a:rPr lang="en-US" sz="22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Cách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mạng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cuộc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cách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mạng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tư</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sản</a:t>
            </a:r>
            <a:r>
              <a:rPr lang="en-US" sz="2200" dirty="0">
                <a:effectLst/>
                <a:latin typeface="Times New Roman" panose="02020603050405020304" pitchFamily="18" charset="0"/>
                <a:ea typeface="Times New Roman" panose="02020603050405020304" pitchFamily="18" charset="0"/>
              </a:rPr>
              <a:t> do </a:t>
            </a:r>
            <a:r>
              <a:rPr lang="en-US" sz="2200" dirty="0" err="1">
                <a:effectLst/>
                <a:latin typeface="Times New Roman" panose="02020603050405020304" pitchFamily="18" charset="0"/>
                <a:ea typeface="Times New Roman" panose="02020603050405020304" pitchFamily="18" charset="0"/>
              </a:rPr>
              <a:t>giai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cấp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tư</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sản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lãnh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đạo</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diễn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ra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dưới</a:t>
            </a:r>
            <a:r>
              <a:rPr lang="en-US" sz="2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200" dirty="0" err="1">
                <a:effectLst/>
                <a:latin typeface="Times New Roman" panose="02020603050405020304" pitchFamily="18" charset="0"/>
                <a:ea typeface="Times New Roman" panose="02020603050405020304" pitchFamily="18" charset="0"/>
              </a:rPr>
              <a:t>hình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thức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nội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chiến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chiến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tranh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bảo</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vệ</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tổ</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quốc</a:t>
            </a:r>
            <a:r>
              <a:rPr lang="en-US" sz="22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200" dirty="0">
                <a:effectLst/>
                <a:latin typeface="Times New Roman" panose="02020603050405020304" pitchFamily="18" charset="0"/>
                <a:ea typeface="Times New Roman" panose="02020603050405020304" pitchFamily="18" charset="0"/>
              </a:rPr>
              <a:t>b) </a:t>
            </a:r>
            <a:r>
              <a:rPr lang="en-US" sz="2200" dirty="0" err="1">
                <a:effectLst/>
                <a:latin typeface="Times New Roman" panose="02020603050405020304" pitchFamily="18" charset="0"/>
                <a:ea typeface="Times New Roman" panose="02020603050405020304" pitchFamily="18" charset="0"/>
              </a:rPr>
              <a:t>Kết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quả</a:t>
            </a:r>
            <a:r>
              <a:rPr lang="en-US" sz="2200" dirty="0">
                <a:effectLst/>
                <a:latin typeface="Times New Roman" panose="02020603050405020304" pitchFamily="18" charset="0"/>
                <a:ea typeface="Times New Roman" panose="02020603050405020304" pitchFamily="18" charset="0"/>
              </a:rPr>
              <a:t>, ý </a:t>
            </a:r>
            <a:r>
              <a:rPr lang="en-US" sz="2200" dirty="0" err="1">
                <a:effectLst/>
                <a:latin typeface="Times New Roman" panose="02020603050405020304" pitchFamily="18" charset="0"/>
                <a:ea typeface="Times New Roman" panose="02020603050405020304" pitchFamily="18" charset="0"/>
              </a:rPr>
              <a:t>nghĩa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tính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chất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đặc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điểm</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b="1" dirty="0">
                <a:effectLst/>
                <a:latin typeface="Times New Roman" panose="02020603050405020304" pitchFamily="18" charset="0"/>
                <a:ea typeface="Times New Roman" panose="02020603050405020304" pitchFamily="18" charset="0"/>
              </a:rPr>
              <a:t>Ý </a:t>
            </a:r>
            <a:r>
              <a:rPr lang="en-US" sz="2200" b="1" dirty="0" err="1">
                <a:effectLst/>
                <a:latin typeface="Times New Roman" panose="02020603050405020304" pitchFamily="18" charset="0"/>
                <a:ea typeface="Times New Roman" panose="02020603050405020304" pitchFamily="18" charset="0"/>
              </a:rPr>
              <a:t>nghĩa</a:t>
            </a:r>
            <a:r>
              <a:rPr lang="en-US" sz="2200" dirty="0">
                <a:effectLst/>
                <a:latin typeface="Times New Roman" panose="02020603050405020304" pitchFamily="18" charset="0"/>
                <a:ea typeface="Times New Roman" panose="02020603050405020304" pitchFamily="18" charset="0"/>
              </a:rPr>
              <a:t>: CMTS </a:t>
            </a:r>
            <a:r>
              <a:rPr lang="en-US" sz="2200" dirty="0" err="1">
                <a:effectLst/>
                <a:latin typeface="Times New Roman" panose="02020603050405020304" pitchFamily="18" charset="0"/>
                <a:ea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sự</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kiện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lịch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sử</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trọng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đại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có</a:t>
            </a:r>
            <a:r>
              <a:rPr lang="en-US" sz="2200" dirty="0">
                <a:effectLst/>
                <a:latin typeface="Times New Roman" panose="02020603050405020304" pitchFamily="18" charset="0"/>
                <a:ea typeface="Times New Roman" panose="02020603050405020304" pitchFamily="18" charset="0"/>
              </a:rPr>
              <a:t> ý </a:t>
            </a:r>
            <a:r>
              <a:rPr lang="en-US" sz="2200" dirty="0" err="1">
                <a:effectLst/>
                <a:latin typeface="Times New Roman" panose="02020603050405020304" pitchFamily="18" charset="0"/>
                <a:ea typeface="Times New Roman" panose="02020603050405020304" pitchFamily="18" charset="0"/>
              </a:rPr>
              <a:t>nghĩa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lớn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đối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với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nước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thế</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giới</a:t>
            </a:r>
            <a:r>
              <a:rPr lang="en-US" sz="22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200"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Với</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nước</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khẳng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định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quyền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tự</a:t>
            </a:r>
            <a:r>
              <a:rPr lang="en-US" sz="2200" dirty="0">
                <a:effectLst/>
                <a:latin typeface="Times New Roman" panose="02020603050405020304" pitchFamily="18" charset="0"/>
                <a:ea typeface="Times New Roman" panose="02020603050405020304" pitchFamily="18" charset="0"/>
              </a:rPr>
              <a:t> do </a:t>
            </a:r>
            <a:r>
              <a:rPr lang="en-US" sz="2200" dirty="0" err="1">
                <a:effectLst/>
                <a:latin typeface="Times New Roman" panose="02020603050405020304" pitchFamily="18" charset="0"/>
                <a:ea typeface="Times New Roman" panose="02020603050405020304" pitchFamily="18" charset="0"/>
              </a:rPr>
              <a:t>dân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chủ</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công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dân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mở</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đường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cho</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kinh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tế</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tư</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bản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chủ</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nghĩa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phát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triển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hoàn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thành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nhiệm</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vụ</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một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cuộc</a:t>
            </a:r>
            <a:r>
              <a:rPr lang="en-US" sz="2200" dirty="0">
                <a:effectLst/>
                <a:latin typeface="Times New Roman" panose="02020603050405020304" pitchFamily="18" charset="0"/>
                <a:ea typeface="Times New Roman" panose="02020603050405020304" pitchFamily="18" charset="0"/>
              </a:rPr>
              <a:t> CMTS.</a:t>
            </a:r>
          </a:p>
          <a:p>
            <a:r>
              <a:rPr lang="en-US" sz="2200"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Với</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thế</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giới</a:t>
            </a:r>
            <a:r>
              <a:rPr lang="en-US" sz="2200" dirty="0">
                <a:effectLst/>
                <a:latin typeface="Times New Roman" panose="02020603050405020304" pitchFamily="18" charset="0"/>
                <a:ea typeface="Times New Roman" panose="02020603050405020304" pitchFamily="18" charset="0"/>
              </a:rPr>
              <a:t>: CMTS </a:t>
            </a:r>
            <a:r>
              <a:rPr lang="en-US" sz="2200" dirty="0" err="1">
                <a:effectLst/>
                <a:latin typeface="Times New Roman" panose="02020603050405020304" pitchFamily="18" charset="0"/>
                <a:ea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đã</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truyền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bá</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tư</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tưởng</a:t>
            </a:r>
            <a:r>
              <a:rPr lang="en-US" sz="2200"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Tự</a:t>
            </a:r>
            <a:r>
              <a:rPr lang="en-US" sz="2200" i="1" dirty="0">
                <a:effectLst/>
                <a:latin typeface="Times New Roman" panose="02020603050405020304" pitchFamily="18" charset="0"/>
                <a:ea typeface="Times New Roman" panose="02020603050405020304" pitchFamily="18" charset="0"/>
              </a:rPr>
              <a:t> do – Bình </a:t>
            </a:r>
            <a:r>
              <a:rPr lang="en-US" sz="2200" i="1" dirty="0" err="1">
                <a:effectLst/>
                <a:latin typeface="Times New Roman" panose="02020603050405020304" pitchFamily="18" charset="0"/>
                <a:ea typeface="Times New Roman" panose="02020603050405020304" pitchFamily="18" charset="0"/>
              </a:rPr>
              <a:t>đẳng</a:t>
            </a:r>
            <a:r>
              <a:rPr lang="en-US" sz="2200" i="1" dirty="0">
                <a:effectLst/>
                <a:latin typeface="Times New Roman" panose="02020603050405020304" pitchFamily="18" charset="0"/>
                <a:ea typeface="Times New Roman" panose="02020603050405020304" pitchFamily="18" charset="0"/>
              </a:rPr>
              <a:t> – </a:t>
            </a:r>
            <a:r>
              <a:rPr lang="en-US" sz="2200" i="1" dirty="0" err="1">
                <a:effectLst/>
                <a:latin typeface="Times New Roman" panose="02020603050405020304" pitchFamily="18" charset="0"/>
                <a:ea typeface="Times New Roman" panose="02020603050405020304" pitchFamily="18" charset="0"/>
              </a:rPr>
              <a:t>Bác</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ái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rộng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rãi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được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nhiều</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nước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đón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nhận</a:t>
            </a:r>
            <a:r>
              <a:rPr lang="en-US" sz="2200" dirty="0">
                <a:effectLst/>
                <a:latin typeface="Times New Roman" panose="02020603050405020304" pitchFamily="18" charset="0"/>
                <a:ea typeface="Times New Roman" panose="02020603050405020304" pitchFamily="18" charset="0"/>
              </a:rPr>
              <a:t>. CMTS </a:t>
            </a:r>
            <a:r>
              <a:rPr lang="en-US" sz="2200" dirty="0" err="1">
                <a:effectLst/>
                <a:latin typeface="Times New Roman" panose="02020603050405020304" pitchFamily="18" charset="0"/>
                <a:ea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mở</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ra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thười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đại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mới</a:t>
            </a:r>
            <a:r>
              <a:rPr lang="en-US" sz="2200" dirty="0">
                <a:effectLst/>
                <a:latin typeface="Times New Roman" panose="02020603050405020304" pitchFamily="18" charset="0"/>
                <a:ea typeface="Times New Roman" panose="02020603050405020304" pitchFamily="18" charset="0"/>
              </a:rPr>
              <a:t> – </a:t>
            </a:r>
            <a:r>
              <a:rPr lang="en-US" sz="2200" dirty="0" err="1">
                <a:effectLst/>
                <a:latin typeface="Times New Roman" panose="02020603050405020304" pitchFamily="18" charset="0"/>
                <a:ea typeface="Times New Roman" panose="02020603050405020304" pitchFamily="18" charset="0"/>
              </a:rPr>
              <a:t>thời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đại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thắng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lợi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củng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cố</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quyền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lực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địa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vị</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rPr>
              <a:t> CNTB, </a:t>
            </a:r>
            <a:r>
              <a:rPr lang="en-US" sz="2200" dirty="0" err="1">
                <a:effectLst/>
                <a:latin typeface="Times New Roman" panose="02020603050405020304" pitchFamily="18" charset="0"/>
                <a:ea typeface="Times New Roman" panose="02020603050405020304" pitchFamily="18" charset="0"/>
              </a:rPr>
              <a:t>đặt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cơ</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sỏa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cho</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việc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tiến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hành</a:t>
            </a:r>
            <a:r>
              <a:rPr lang="en-US" sz="2200" dirty="0">
                <a:effectLst/>
                <a:latin typeface="Times New Roman" panose="02020603050405020304" pitchFamily="18" charset="0"/>
                <a:ea typeface="Times New Roman" panose="02020603050405020304" pitchFamily="18" charset="0"/>
              </a:rPr>
              <a:t> CM </a:t>
            </a:r>
            <a:r>
              <a:rPr lang="en-US" sz="2200" dirty="0" err="1">
                <a:effectLst/>
                <a:latin typeface="Times New Roman" panose="02020603050405020304" pitchFamily="18" charset="0"/>
                <a:ea typeface="Times New Roman" panose="02020603050405020304" pitchFamily="18" charset="0"/>
              </a:rPr>
              <a:t>công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nghiệp</a:t>
            </a:r>
            <a:r>
              <a:rPr lang="en-US" sz="2200" dirty="0">
                <a:effectLst/>
                <a:latin typeface="Times New Roman" panose="02020603050405020304" pitchFamily="18" charset="0"/>
                <a:ea typeface="Times New Roman" panose="02020603050405020304" pitchFamily="18" charset="0"/>
              </a:rPr>
              <a:t>.</a:t>
            </a:r>
            <a:endParaRPr lang="en-US" sz="2200" dirty="0"/>
          </a:p>
        </p:txBody>
      </p:sp>
    </p:spTree>
    <p:extLst>
      <p:ext uri="{BB962C8B-B14F-4D97-AF65-F5344CB8AC3E}">
        <p14:creationId xmlns:p14="http://schemas.microsoft.com/office/powerpoint/2010/main" val="19492824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left)">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left)">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wipe(left)">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4BD4CB9-4072-7042-A488-A291C1E82937}"/>
              </a:ext>
            </a:extLst>
          </p:cNvPr>
          <p:cNvSpPr/>
          <p:nvPr/>
        </p:nvSpPr>
        <p:spPr>
          <a:xfrm>
            <a:off x="3064213" y="1974715"/>
            <a:ext cx="6916366" cy="2422187"/>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2004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4BD4CB9-4072-7042-A488-A291C1E82937}"/>
              </a:ext>
            </a:extLst>
          </p:cNvPr>
          <p:cNvSpPr/>
          <p:nvPr/>
        </p:nvSpPr>
        <p:spPr>
          <a:xfrm>
            <a:off x="2818029" y="99023"/>
            <a:ext cx="6361141" cy="991223"/>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LUYỆN TẬP</a:t>
            </a:r>
          </a:p>
        </p:txBody>
      </p:sp>
      <p:graphicFrame>
        <p:nvGraphicFramePr>
          <p:cNvPr id="3" name="Table 2">
            <a:extLst>
              <a:ext uri="{FF2B5EF4-FFF2-40B4-BE49-F238E27FC236}">
                <a16:creationId xmlns:a16="http://schemas.microsoft.com/office/drawing/2014/main" id="{910C9E90-C42E-79E8-B0A5-62E93B965798}"/>
              </a:ext>
            </a:extLst>
          </p:cNvPr>
          <p:cNvGraphicFramePr>
            <a:graphicFrameLocks noGrp="1"/>
          </p:cNvGraphicFramePr>
          <p:nvPr>
            <p:extLst>
              <p:ext uri="{D42A27DB-BD31-4B8C-83A1-F6EECF244321}">
                <p14:modId xmlns:p14="http://schemas.microsoft.com/office/powerpoint/2010/main" val="583885604"/>
              </p:ext>
            </p:extLst>
          </p:nvPr>
        </p:nvGraphicFramePr>
        <p:xfrm>
          <a:off x="281354" y="1462210"/>
          <a:ext cx="11406555" cy="4905145"/>
        </p:xfrm>
        <a:graphic>
          <a:graphicData uri="http://schemas.openxmlformats.org/drawingml/2006/table">
            <a:tbl>
              <a:tblPr firstRow="1" firstCol="1" bandRow="1">
                <a:tableStyleId>{5C22544A-7EE6-4342-B048-85BDC9FD1C3A}</a:tableStyleId>
              </a:tblPr>
              <a:tblGrid>
                <a:gridCol w="1737450">
                  <a:extLst>
                    <a:ext uri="{9D8B030D-6E8A-4147-A177-3AD203B41FA5}">
                      <a16:colId xmlns:a16="http://schemas.microsoft.com/office/drawing/2014/main" val="1723061822"/>
                    </a:ext>
                  </a:extLst>
                </a:gridCol>
                <a:gridCol w="3965217">
                  <a:extLst>
                    <a:ext uri="{9D8B030D-6E8A-4147-A177-3AD203B41FA5}">
                      <a16:colId xmlns:a16="http://schemas.microsoft.com/office/drawing/2014/main" val="3800177116"/>
                    </a:ext>
                  </a:extLst>
                </a:gridCol>
                <a:gridCol w="2851944">
                  <a:extLst>
                    <a:ext uri="{9D8B030D-6E8A-4147-A177-3AD203B41FA5}">
                      <a16:colId xmlns:a16="http://schemas.microsoft.com/office/drawing/2014/main" val="1426051875"/>
                    </a:ext>
                  </a:extLst>
                </a:gridCol>
                <a:gridCol w="2851944">
                  <a:extLst>
                    <a:ext uri="{9D8B030D-6E8A-4147-A177-3AD203B41FA5}">
                      <a16:colId xmlns:a16="http://schemas.microsoft.com/office/drawing/2014/main" val="3952639074"/>
                    </a:ext>
                  </a:extLst>
                </a:gridCol>
              </a:tblGrid>
              <a:tr h="636627">
                <a:tc>
                  <a:txBody>
                    <a:bodyPr/>
                    <a:lstStyle/>
                    <a:p>
                      <a:pPr marL="0" marR="0" algn="ctr">
                        <a:lnSpc>
                          <a:spcPct val="150000"/>
                        </a:lnSpc>
                        <a:spcBef>
                          <a:spcPts val="0"/>
                        </a:spcBef>
                        <a:spcAft>
                          <a:spcPts val="0"/>
                        </a:spcAft>
                      </a:pPr>
                      <a:r>
                        <a:rPr lang="en-US" sz="1800">
                          <a:solidFill>
                            <a:srgbClr val="002060"/>
                          </a:solidFill>
                          <a:effectLst/>
                        </a:rPr>
                        <a:t>Tiêu chí</a:t>
                      </a: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ctr">
                        <a:lnSpc>
                          <a:spcPct val="150000"/>
                        </a:lnSpc>
                        <a:spcBef>
                          <a:spcPts val="0"/>
                        </a:spcBef>
                        <a:spcAft>
                          <a:spcPts val="0"/>
                        </a:spcAft>
                      </a:pPr>
                      <a:r>
                        <a:rPr lang="en-US" sz="1800" dirty="0">
                          <a:solidFill>
                            <a:srgbClr val="002060"/>
                          </a:solidFill>
                          <a:effectLst/>
                        </a:rPr>
                        <a:t>CMTS Anh</a:t>
                      </a:r>
                    </a:p>
                    <a:p>
                      <a:pPr marL="0" marR="0" algn="ctr">
                        <a:lnSpc>
                          <a:spcPct val="150000"/>
                        </a:lnSpc>
                        <a:spcBef>
                          <a:spcPts val="0"/>
                        </a:spcBef>
                        <a:spcAft>
                          <a:spcPts val="0"/>
                        </a:spcAft>
                      </a:pPr>
                      <a:r>
                        <a:rPr lang="en-US" sz="1800" dirty="0">
                          <a:solidFill>
                            <a:srgbClr val="002060"/>
                          </a:solidFill>
                          <a:effectLst/>
                        </a:rPr>
                        <a:t>(1642 – 1689)</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ctr">
                        <a:lnSpc>
                          <a:spcPct val="150000"/>
                        </a:lnSpc>
                        <a:spcBef>
                          <a:spcPts val="0"/>
                        </a:spcBef>
                        <a:spcAft>
                          <a:spcPts val="0"/>
                        </a:spcAft>
                      </a:pPr>
                      <a:r>
                        <a:rPr lang="en-US" sz="1800">
                          <a:solidFill>
                            <a:srgbClr val="002060"/>
                          </a:solidFill>
                          <a:effectLst/>
                        </a:rPr>
                        <a:t>Chiến tranh giành độc lập  của 13 thuộc địa Anh ở Bắc Mỹ (1773 -1783)</a:t>
                      </a: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ctr">
                        <a:lnSpc>
                          <a:spcPct val="150000"/>
                        </a:lnSpc>
                        <a:spcBef>
                          <a:spcPts val="0"/>
                        </a:spcBef>
                        <a:spcAft>
                          <a:spcPts val="0"/>
                        </a:spcAft>
                      </a:pPr>
                      <a:r>
                        <a:rPr lang="en-US" sz="1800">
                          <a:solidFill>
                            <a:srgbClr val="002060"/>
                          </a:solidFill>
                          <a:effectLst/>
                        </a:rPr>
                        <a:t>CMTS Pháp</a:t>
                      </a:r>
                    </a:p>
                    <a:p>
                      <a:pPr marL="0" marR="0" algn="ctr">
                        <a:lnSpc>
                          <a:spcPct val="150000"/>
                        </a:lnSpc>
                        <a:spcBef>
                          <a:spcPts val="0"/>
                        </a:spcBef>
                        <a:spcAft>
                          <a:spcPts val="0"/>
                        </a:spcAft>
                      </a:pPr>
                      <a:r>
                        <a:rPr lang="en-US" sz="1800">
                          <a:solidFill>
                            <a:srgbClr val="002060"/>
                          </a:solidFill>
                          <a:effectLst/>
                        </a:rPr>
                        <a:t>(1789 – 1794)</a:t>
                      </a: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extLst>
                  <a:ext uri="{0D108BD9-81ED-4DB2-BD59-A6C34878D82A}">
                    <a16:rowId xmlns:a16="http://schemas.microsoft.com/office/drawing/2014/main" val="2499959456"/>
                  </a:ext>
                </a:extLst>
              </a:tr>
              <a:tr h="1621079">
                <a:tc>
                  <a:txBody>
                    <a:bodyPr/>
                    <a:lstStyle/>
                    <a:p>
                      <a:pPr marL="0" marR="0" algn="just">
                        <a:lnSpc>
                          <a:spcPct val="150000"/>
                        </a:lnSpc>
                        <a:spcBef>
                          <a:spcPts val="0"/>
                        </a:spcBef>
                        <a:spcAft>
                          <a:spcPts val="0"/>
                        </a:spcAft>
                      </a:pPr>
                      <a:r>
                        <a:rPr lang="en-US" sz="1800" dirty="0">
                          <a:solidFill>
                            <a:srgbClr val="002060"/>
                          </a:solidFill>
                          <a:effectLst/>
                        </a:rPr>
                        <a:t> </a:t>
                      </a:r>
                    </a:p>
                    <a:p>
                      <a:pPr marL="0" marR="0" algn="ctr">
                        <a:lnSpc>
                          <a:spcPct val="150000"/>
                        </a:lnSpc>
                        <a:spcBef>
                          <a:spcPts val="0"/>
                        </a:spcBef>
                        <a:spcAft>
                          <a:spcPts val="0"/>
                        </a:spcAft>
                      </a:pPr>
                      <a:r>
                        <a:rPr lang="en-US" sz="1800" dirty="0" err="1">
                          <a:solidFill>
                            <a:srgbClr val="002060"/>
                          </a:solidFill>
                          <a:effectLst/>
                        </a:rPr>
                        <a:t>Nguyên</a:t>
                      </a:r>
                      <a:r>
                        <a:rPr lang="en-US" sz="1800" dirty="0">
                          <a:solidFill>
                            <a:srgbClr val="002060"/>
                          </a:solidFill>
                          <a:effectLst/>
                        </a:rPr>
                        <a:t> </a:t>
                      </a:r>
                      <a:r>
                        <a:rPr lang="en-US" sz="1800" dirty="0" err="1">
                          <a:solidFill>
                            <a:srgbClr val="002060"/>
                          </a:solidFill>
                          <a:effectLst/>
                        </a:rPr>
                        <a:t>nhân</a:t>
                      </a:r>
                      <a:r>
                        <a:rPr lang="en-US" sz="1800" dirty="0">
                          <a:solidFill>
                            <a:srgbClr val="002060"/>
                          </a:solidFill>
                          <a:effectLst/>
                        </a:rPr>
                        <a:t> </a:t>
                      </a:r>
                      <a:r>
                        <a:rPr lang="en-US" sz="1800" dirty="0" err="1">
                          <a:solidFill>
                            <a:srgbClr val="002060"/>
                          </a:solidFill>
                          <a:effectLst/>
                        </a:rPr>
                        <a:t>bùng</a:t>
                      </a:r>
                      <a:r>
                        <a:rPr lang="en-US" sz="1800" dirty="0">
                          <a:solidFill>
                            <a:srgbClr val="002060"/>
                          </a:solidFill>
                          <a:effectLst/>
                        </a:rPr>
                        <a:t> </a:t>
                      </a:r>
                      <a:r>
                        <a:rPr lang="en-US" sz="1800" dirty="0" err="1">
                          <a:solidFill>
                            <a:srgbClr val="002060"/>
                          </a:solidFill>
                          <a:effectLst/>
                        </a:rPr>
                        <a:t>nổ</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extLst>
                  <a:ext uri="{0D108BD9-81ED-4DB2-BD59-A6C34878D82A}">
                    <a16:rowId xmlns:a16="http://schemas.microsoft.com/office/drawing/2014/main" val="769953079"/>
                  </a:ext>
                </a:extLst>
              </a:tr>
              <a:tr h="1457004">
                <a:tc>
                  <a:txBody>
                    <a:bodyPr/>
                    <a:lstStyle/>
                    <a:p>
                      <a:pPr marL="0" marR="0" algn="ctr">
                        <a:lnSpc>
                          <a:spcPct val="150000"/>
                        </a:lnSpc>
                        <a:spcBef>
                          <a:spcPts val="0"/>
                        </a:spcBef>
                        <a:spcAft>
                          <a:spcPts val="0"/>
                        </a:spcAft>
                      </a:pPr>
                      <a:endParaRPr lang="en-US" sz="1800" dirty="0">
                        <a:solidFill>
                          <a:srgbClr val="002060"/>
                        </a:solidFill>
                        <a:effectLst/>
                      </a:endParaRPr>
                    </a:p>
                    <a:p>
                      <a:pPr marL="0" marR="0" algn="ctr">
                        <a:lnSpc>
                          <a:spcPct val="150000"/>
                        </a:lnSpc>
                        <a:spcBef>
                          <a:spcPts val="0"/>
                        </a:spcBef>
                        <a:spcAft>
                          <a:spcPts val="0"/>
                        </a:spcAft>
                      </a:pPr>
                      <a:r>
                        <a:rPr lang="en-US" sz="1800" dirty="0" err="1">
                          <a:solidFill>
                            <a:srgbClr val="002060"/>
                          </a:solidFill>
                          <a:effectLst/>
                        </a:rPr>
                        <a:t>Kết</a:t>
                      </a:r>
                      <a:r>
                        <a:rPr lang="en-US" sz="1800" dirty="0">
                          <a:solidFill>
                            <a:srgbClr val="002060"/>
                          </a:solidFill>
                          <a:effectLst/>
                        </a:rPr>
                        <a:t> </a:t>
                      </a:r>
                      <a:r>
                        <a:rPr lang="en-US" sz="1800" dirty="0" err="1">
                          <a:solidFill>
                            <a:srgbClr val="002060"/>
                          </a:solidFill>
                          <a:effectLst/>
                        </a:rPr>
                        <a:t>quả</a:t>
                      </a:r>
                      <a:r>
                        <a:rPr lang="en-US" sz="1800" dirty="0">
                          <a:solidFill>
                            <a:srgbClr val="002060"/>
                          </a:solidFill>
                          <a:effectLst/>
                        </a:rPr>
                        <a:t> </a:t>
                      </a:r>
                      <a:r>
                        <a:rPr lang="en-US" sz="1800" dirty="0" err="1">
                          <a:solidFill>
                            <a:srgbClr val="002060"/>
                          </a:solidFill>
                          <a:effectLst/>
                        </a:rPr>
                        <a:t>chính</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extLst>
                  <a:ext uri="{0D108BD9-81ED-4DB2-BD59-A6C34878D82A}">
                    <a16:rowId xmlns:a16="http://schemas.microsoft.com/office/drawing/2014/main" val="1697275256"/>
                  </a:ext>
                </a:extLst>
              </a:tr>
              <a:tr h="636627">
                <a:tc>
                  <a:txBody>
                    <a:bodyPr/>
                    <a:lstStyle/>
                    <a:p>
                      <a:pPr marL="0" marR="0" algn="ctr">
                        <a:lnSpc>
                          <a:spcPct val="150000"/>
                        </a:lnSpc>
                        <a:spcBef>
                          <a:spcPts val="0"/>
                        </a:spcBef>
                        <a:spcAft>
                          <a:spcPts val="0"/>
                        </a:spcAft>
                      </a:pPr>
                      <a:r>
                        <a:rPr lang="en-US" sz="1800" dirty="0" err="1">
                          <a:solidFill>
                            <a:srgbClr val="002060"/>
                          </a:solidFill>
                          <a:effectLst/>
                        </a:rPr>
                        <a:t>Đặc</a:t>
                      </a:r>
                      <a:r>
                        <a:rPr lang="en-US" sz="1800" dirty="0">
                          <a:solidFill>
                            <a:srgbClr val="002060"/>
                          </a:solidFill>
                          <a:effectLst/>
                        </a:rPr>
                        <a:t>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3"/>
                      <a:stretch>
                        <a:fillRect/>
                      </a:stretch>
                    </a:blipFill>
                  </a:tcPr>
                </a:tc>
                <a:extLst>
                  <a:ext uri="{0D108BD9-81ED-4DB2-BD59-A6C34878D82A}">
                    <a16:rowId xmlns:a16="http://schemas.microsoft.com/office/drawing/2014/main" val="3181133175"/>
                  </a:ext>
                </a:extLst>
              </a:tr>
            </a:tbl>
          </a:graphicData>
        </a:graphic>
      </p:graphicFrame>
      <p:sp>
        <p:nvSpPr>
          <p:cNvPr id="5" name="TextBox 4">
            <a:extLst>
              <a:ext uri="{FF2B5EF4-FFF2-40B4-BE49-F238E27FC236}">
                <a16:creationId xmlns:a16="http://schemas.microsoft.com/office/drawing/2014/main" id="{0B02100B-C74E-E139-32D3-3A88784B6DAB}"/>
              </a:ext>
            </a:extLst>
          </p:cNvPr>
          <p:cNvSpPr txBox="1"/>
          <p:nvPr/>
        </p:nvSpPr>
        <p:spPr>
          <a:xfrm>
            <a:off x="2116015" y="2690336"/>
            <a:ext cx="3804139" cy="2169825"/>
          </a:xfrm>
          <a:prstGeom prst="rect">
            <a:avLst/>
          </a:prstGeom>
          <a:noFill/>
        </p:spPr>
        <p:txBody>
          <a:bodyPr wrap="square">
            <a:spAutoFit/>
          </a:bodyPr>
          <a:lstStyle/>
          <a:p>
            <a:pPr marL="0" marR="0" algn="just">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rPr>
              <a:t>.</a:t>
            </a:r>
          </a:p>
          <a:p>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rPr>
              <a:t> tang </a:t>
            </a:r>
            <a:r>
              <a:rPr lang="en-US" sz="1800" dirty="0" err="1">
                <a:effectLst/>
                <a:latin typeface="Times New Roman" panose="02020603050405020304" pitchFamily="18" charset="0"/>
                <a:ea typeface="Times New Roman" panose="02020603050405020304" pitchFamily="18" charset="0"/>
              </a:rPr>
              <a:t>thuế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Sác-lơ</a:t>
            </a:r>
            <a:r>
              <a:rPr lang="en-US" sz="1800" dirty="0">
                <a:effectLst/>
                <a:latin typeface="Times New Roman" panose="02020603050405020304" pitchFamily="18" charset="0"/>
                <a:ea typeface="Times New Roman" panose="02020603050405020304" pitchFamily="18" charset="0"/>
              </a:rPr>
              <a:t> I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thông</a:t>
            </a:r>
            <a:r>
              <a:rPr lang="en-US" sz="1800" dirty="0">
                <a:effectLst/>
                <a:latin typeface="Times New Roman" panose="02020603050405020304" pitchFamily="18" charset="0"/>
                <a:ea typeface="Times New Roman" panose="02020603050405020304" pitchFamily="18" charset="0"/>
              </a:rPr>
              <a:t> qua </a:t>
            </a:r>
            <a:r>
              <a:rPr lang="en-US" sz="1800" dirty="0" err="1">
                <a:effectLst/>
                <a:latin typeface="Times New Roman" panose="02020603050405020304" pitchFamily="18" charset="0"/>
                <a:ea typeface="Times New Roman" panose="02020603050405020304" pitchFamily="18" charset="0"/>
              </a:rPr>
              <a:t>luật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vua</a:t>
            </a:r>
            <a:r>
              <a:rPr lang="en-US" sz="1800" dirty="0">
                <a:effectLst/>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30160085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10C9E90-C42E-79E8-B0A5-62E93B965798}"/>
              </a:ext>
            </a:extLst>
          </p:cNvPr>
          <p:cNvGraphicFramePr>
            <a:graphicFrameLocks noGrp="1"/>
          </p:cNvGraphicFramePr>
          <p:nvPr>
            <p:extLst>
              <p:ext uri="{D42A27DB-BD31-4B8C-83A1-F6EECF244321}">
                <p14:modId xmlns:p14="http://schemas.microsoft.com/office/powerpoint/2010/main" val="2375284236"/>
              </p:ext>
            </p:extLst>
          </p:nvPr>
        </p:nvGraphicFramePr>
        <p:xfrm>
          <a:off x="125712" y="237763"/>
          <a:ext cx="11917132" cy="6487409"/>
        </p:xfrm>
        <a:graphic>
          <a:graphicData uri="http://schemas.openxmlformats.org/drawingml/2006/table">
            <a:tbl>
              <a:tblPr firstRow="1" firstCol="1" bandRow="1">
                <a:tableStyleId>{5C22544A-7EE6-4342-B048-85BDC9FD1C3A}</a:tableStyleId>
              </a:tblPr>
              <a:tblGrid>
                <a:gridCol w="1408500">
                  <a:extLst>
                    <a:ext uri="{9D8B030D-6E8A-4147-A177-3AD203B41FA5}">
                      <a16:colId xmlns:a16="http://schemas.microsoft.com/office/drawing/2014/main" val="1723061822"/>
                    </a:ext>
                  </a:extLst>
                </a:gridCol>
                <a:gridCol w="3708997">
                  <a:extLst>
                    <a:ext uri="{9D8B030D-6E8A-4147-A177-3AD203B41FA5}">
                      <a16:colId xmlns:a16="http://schemas.microsoft.com/office/drawing/2014/main" val="3800177116"/>
                    </a:ext>
                  </a:extLst>
                </a:gridCol>
                <a:gridCol w="3531140">
                  <a:extLst>
                    <a:ext uri="{9D8B030D-6E8A-4147-A177-3AD203B41FA5}">
                      <a16:colId xmlns:a16="http://schemas.microsoft.com/office/drawing/2014/main" val="1426051875"/>
                    </a:ext>
                  </a:extLst>
                </a:gridCol>
                <a:gridCol w="3268495">
                  <a:extLst>
                    <a:ext uri="{9D8B030D-6E8A-4147-A177-3AD203B41FA5}">
                      <a16:colId xmlns:a16="http://schemas.microsoft.com/office/drawing/2014/main" val="3952639074"/>
                    </a:ext>
                  </a:extLst>
                </a:gridCol>
              </a:tblGrid>
              <a:tr h="1279752">
                <a:tc>
                  <a:txBody>
                    <a:bodyPr/>
                    <a:lstStyle/>
                    <a:p>
                      <a:pPr marL="0" marR="0" algn="ctr">
                        <a:lnSpc>
                          <a:spcPct val="150000"/>
                        </a:lnSpc>
                        <a:spcBef>
                          <a:spcPts val="0"/>
                        </a:spcBef>
                        <a:spcAft>
                          <a:spcPts val="0"/>
                        </a:spcAft>
                      </a:pPr>
                      <a:r>
                        <a:rPr lang="en-US" sz="1800">
                          <a:solidFill>
                            <a:srgbClr val="002060"/>
                          </a:solidFill>
                          <a:effectLst/>
                        </a:rPr>
                        <a:t>Tiêu chí</a:t>
                      </a: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ctr">
                        <a:lnSpc>
                          <a:spcPct val="150000"/>
                        </a:lnSpc>
                        <a:spcBef>
                          <a:spcPts val="0"/>
                        </a:spcBef>
                        <a:spcAft>
                          <a:spcPts val="0"/>
                        </a:spcAft>
                      </a:pPr>
                      <a:r>
                        <a:rPr lang="en-US" sz="1800" dirty="0">
                          <a:solidFill>
                            <a:srgbClr val="002060"/>
                          </a:solidFill>
                          <a:effectLst/>
                        </a:rPr>
                        <a:t>CMTS Anh</a:t>
                      </a:r>
                    </a:p>
                    <a:p>
                      <a:pPr marL="0" marR="0" algn="ctr">
                        <a:lnSpc>
                          <a:spcPct val="150000"/>
                        </a:lnSpc>
                        <a:spcBef>
                          <a:spcPts val="0"/>
                        </a:spcBef>
                        <a:spcAft>
                          <a:spcPts val="0"/>
                        </a:spcAft>
                      </a:pPr>
                      <a:r>
                        <a:rPr lang="en-US" sz="1800" dirty="0">
                          <a:solidFill>
                            <a:srgbClr val="002060"/>
                          </a:solidFill>
                          <a:effectLst/>
                        </a:rPr>
                        <a:t>(1642 – 1689)</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ctr">
                        <a:lnSpc>
                          <a:spcPct val="150000"/>
                        </a:lnSpc>
                        <a:spcBef>
                          <a:spcPts val="0"/>
                        </a:spcBef>
                        <a:spcAft>
                          <a:spcPts val="0"/>
                        </a:spcAft>
                      </a:pPr>
                      <a:r>
                        <a:rPr lang="en-US" sz="1800" dirty="0" err="1">
                          <a:solidFill>
                            <a:srgbClr val="002060"/>
                          </a:solidFill>
                          <a:effectLst/>
                        </a:rPr>
                        <a:t>Chiến</a:t>
                      </a:r>
                      <a:r>
                        <a:rPr lang="en-US" sz="1800" dirty="0">
                          <a:solidFill>
                            <a:srgbClr val="002060"/>
                          </a:solidFill>
                          <a:effectLst/>
                        </a:rPr>
                        <a:t> </a:t>
                      </a:r>
                      <a:r>
                        <a:rPr lang="en-US" sz="1800" dirty="0" err="1">
                          <a:solidFill>
                            <a:srgbClr val="002060"/>
                          </a:solidFill>
                          <a:effectLst/>
                        </a:rPr>
                        <a:t>tranh</a:t>
                      </a:r>
                      <a:r>
                        <a:rPr lang="en-US" sz="1800" dirty="0">
                          <a:solidFill>
                            <a:srgbClr val="002060"/>
                          </a:solidFill>
                          <a:effectLst/>
                        </a:rPr>
                        <a:t> </a:t>
                      </a:r>
                      <a:r>
                        <a:rPr lang="en-US" sz="1800" dirty="0" err="1">
                          <a:solidFill>
                            <a:srgbClr val="002060"/>
                          </a:solidFill>
                          <a:effectLst/>
                        </a:rPr>
                        <a:t>giành</a:t>
                      </a:r>
                      <a:r>
                        <a:rPr lang="en-US" sz="1800" dirty="0">
                          <a:solidFill>
                            <a:srgbClr val="002060"/>
                          </a:solidFill>
                          <a:effectLst/>
                        </a:rPr>
                        <a:t> </a:t>
                      </a:r>
                      <a:r>
                        <a:rPr lang="en-US" sz="1800" dirty="0" err="1">
                          <a:solidFill>
                            <a:srgbClr val="002060"/>
                          </a:solidFill>
                          <a:effectLst/>
                        </a:rPr>
                        <a:t>độc</a:t>
                      </a:r>
                      <a:r>
                        <a:rPr lang="en-US" sz="1800" dirty="0">
                          <a:solidFill>
                            <a:srgbClr val="002060"/>
                          </a:solidFill>
                          <a:effectLst/>
                        </a:rPr>
                        <a:t> </a:t>
                      </a:r>
                      <a:r>
                        <a:rPr lang="en-US" sz="1800" dirty="0" err="1">
                          <a:solidFill>
                            <a:srgbClr val="002060"/>
                          </a:solidFill>
                          <a:effectLst/>
                        </a:rPr>
                        <a:t>lập</a:t>
                      </a:r>
                      <a:r>
                        <a:rPr lang="en-US" sz="1800" dirty="0">
                          <a:solidFill>
                            <a:srgbClr val="002060"/>
                          </a:solidFill>
                          <a:effectLst/>
                        </a:rPr>
                        <a:t>  </a:t>
                      </a:r>
                      <a:r>
                        <a:rPr lang="en-US" sz="1800" dirty="0" err="1">
                          <a:solidFill>
                            <a:srgbClr val="002060"/>
                          </a:solidFill>
                          <a:effectLst/>
                        </a:rPr>
                        <a:t>của</a:t>
                      </a:r>
                      <a:r>
                        <a:rPr lang="en-US" sz="1800" dirty="0">
                          <a:solidFill>
                            <a:srgbClr val="002060"/>
                          </a:solidFill>
                          <a:effectLst/>
                        </a:rPr>
                        <a:t> 13 </a:t>
                      </a:r>
                      <a:r>
                        <a:rPr lang="en-US" sz="1800" dirty="0" err="1">
                          <a:solidFill>
                            <a:srgbClr val="002060"/>
                          </a:solidFill>
                          <a:effectLst/>
                        </a:rPr>
                        <a:t>thuộc</a:t>
                      </a:r>
                      <a:r>
                        <a:rPr lang="en-US" sz="1800" dirty="0">
                          <a:solidFill>
                            <a:srgbClr val="002060"/>
                          </a:solidFill>
                          <a:effectLst/>
                        </a:rPr>
                        <a:t> </a:t>
                      </a:r>
                      <a:r>
                        <a:rPr lang="en-US" sz="1800" dirty="0" err="1">
                          <a:solidFill>
                            <a:srgbClr val="002060"/>
                          </a:solidFill>
                          <a:effectLst/>
                        </a:rPr>
                        <a:t>địa</a:t>
                      </a:r>
                      <a:r>
                        <a:rPr lang="en-US" sz="1800" dirty="0">
                          <a:solidFill>
                            <a:srgbClr val="002060"/>
                          </a:solidFill>
                          <a:effectLst/>
                        </a:rPr>
                        <a:t> Anh ở </a:t>
                      </a:r>
                      <a:r>
                        <a:rPr lang="en-US" sz="1800" dirty="0" err="1">
                          <a:solidFill>
                            <a:srgbClr val="002060"/>
                          </a:solidFill>
                          <a:effectLst/>
                        </a:rPr>
                        <a:t>Bắc</a:t>
                      </a:r>
                      <a:r>
                        <a:rPr lang="en-US" sz="1800" dirty="0">
                          <a:solidFill>
                            <a:srgbClr val="002060"/>
                          </a:solidFill>
                          <a:effectLst/>
                        </a:rPr>
                        <a:t> </a:t>
                      </a:r>
                      <a:r>
                        <a:rPr lang="en-US" sz="1800" dirty="0" err="1">
                          <a:solidFill>
                            <a:srgbClr val="002060"/>
                          </a:solidFill>
                          <a:effectLst/>
                        </a:rPr>
                        <a:t>Mỹ</a:t>
                      </a:r>
                      <a:r>
                        <a:rPr lang="en-US" sz="1800" dirty="0">
                          <a:solidFill>
                            <a:srgbClr val="002060"/>
                          </a:solidFill>
                          <a:effectLst/>
                        </a:rPr>
                        <a:t> (1773 -1783)</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ctr">
                        <a:lnSpc>
                          <a:spcPct val="150000"/>
                        </a:lnSpc>
                        <a:spcBef>
                          <a:spcPts val="0"/>
                        </a:spcBef>
                        <a:spcAft>
                          <a:spcPts val="0"/>
                        </a:spcAft>
                      </a:pPr>
                      <a:r>
                        <a:rPr lang="en-US" sz="1800">
                          <a:solidFill>
                            <a:srgbClr val="002060"/>
                          </a:solidFill>
                          <a:effectLst/>
                        </a:rPr>
                        <a:t>CMTS Pháp</a:t>
                      </a:r>
                    </a:p>
                    <a:p>
                      <a:pPr marL="0" marR="0" algn="ctr">
                        <a:lnSpc>
                          <a:spcPct val="150000"/>
                        </a:lnSpc>
                        <a:spcBef>
                          <a:spcPts val="0"/>
                        </a:spcBef>
                        <a:spcAft>
                          <a:spcPts val="0"/>
                        </a:spcAft>
                      </a:pPr>
                      <a:r>
                        <a:rPr lang="en-US" sz="1800">
                          <a:solidFill>
                            <a:srgbClr val="002060"/>
                          </a:solidFill>
                          <a:effectLst/>
                        </a:rPr>
                        <a:t>(1789 – 1794)</a:t>
                      </a: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extLst>
                  <a:ext uri="{0D108BD9-81ED-4DB2-BD59-A6C34878D82A}">
                    <a16:rowId xmlns:a16="http://schemas.microsoft.com/office/drawing/2014/main" val="2499959456"/>
                  </a:ext>
                </a:extLst>
              </a:tr>
              <a:tr h="2140085">
                <a:tc>
                  <a:txBody>
                    <a:bodyPr/>
                    <a:lstStyle/>
                    <a:p>
                      <a:pPr marL="0" marR="0" algn="just">
                        <a:lnSpc>
                          <a:spcPct val="150000"/>
                        </a:lnSpc>
                        <a:spcBef>
                          <a:spcPts val="0"/>
                        </a:spcBef>
                        <a:spcAft>
                          <a:spcPts val="0"/>
                        </a:spcAft>
                      </a:pPr>
                      <a:r>
                        <a:rPr lang="en-US" sz="1800" dirty="0">
                          <a:solidFill>
                            <a:srgbClr val="002060"/>
                          </a:solidFill>
                          <a:effectLst/>
                        </a:rPr>
                        <a:t> </a:t>
                      </a:r>
                    </a:p>
                    <a:p>
                      <a:pPr marL="0" marR="0" algn="ctr">
                        <a:lnSpc>
                          <a:spcPct val="150000"/>
                        </a:lnSpc>
                        <a:spcBef>
                          <a:spcPts val="0"/>
                        </a:spcBef>
                        <a:spcAft>
                          <a:spcPts val="0"/>
                        </a:spcAft>
                      </a:pPr>
                      <a:r>
                        <a:rPr lang="en-US" sz="1800" dirty="0" err="1">
                          <a:solidFill>
                            <a:srgbClr val="002060"/>
                          </a:solidFill>
                          <a:effectLst/>
                        </a:rPr>
                        <a:t>Nguyên</a:t>
                      </a:r>
                      <a:r>
                        <a:rPr lang="en-US" sz="1800" dirty="0">
                          <a:solidFill>
                            <a:srgbClr val="002060"/>
                          </a:solidFill>
                          <a:effectLst/>
                        </a:rPr>
                        <a:t> </a:t>
                      </a:r>
                      <a:r>
                        <a:rPr lang="en-US" sz="1800" dirty="0" err="1">
                          <a:solidFill>
                            <a:srgbClr val="002060"/>
                          </a:solidFill>
                          <a:effectLst/>
                        </a:rPr>
                        <a:t>nhân</a:t>
                      </a:r>
                      <a:r>
                        <a:rPr lang="en-US" sz="1800" dirty="0">
                          <a:solidFill>
                            <a:srgbClr val="002060"/>
                          </a:solidFill>
                          <a:effectLst/>
                        </a:rPr>
                        <a:t> </a:t>
                      </a:r>
                      <a:r>
                        <a:rPr lang="en-US" sz="1800" dirty="0" err="1">
                          <a:solidFill>
                            <a:srgbClr val="002060"/>
                          </a:solidFill>
                          <a:effectLst/>
                        </a:rPr>
                        <a:t>bùng</a:t>
                      </a:r>
                      <a:r>
                        <a:rPr lang="en-US" sz="1800" dirty="0">
                          <a:solidFill>
                            <a:srgbClr val="002060"/>
                          </a:solidFill>
                          <a:effectLst/>
                        </a:rPr>
                        <a:t> </a:t>
                      </a:r>
                      <a:r>
                        <a:rPr lang="en-US" sz="1800" dirty="0" err="1">
                          <a:solidFill>
                            <a:srgbClr val="002060"/>
                          </a:solidFill>
                          <a:effectLst/>
                        </a:rPr>
                        <a:t>nổ</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extLst>
                  <a:ext uri="{0D108BD9-81ED-4DB2-BD59-A6C34878D82A}">
                    <a16:rowId xmlns:a16="http://schemas.microsoft.com/office/drawing/2014/main" val="769953079"/>
                  </a:ext>
                </a:extLst>
              </a:tr>
              <a:tr h="1882408">
                <a:tc>
                  <a:txBody>
                    <a:bodyPr/>
                    <a:lstStyle/>
                    <a:p>
                      <a:pPr marL="0" marR="0" algn="ctr">
                        <a:lnSpc>
                          <a:spcPct val="150000"/>
                        </a:lnSpc>
                        <a:spcBef>
                          <a:spcPts val="0"/>
                        </a:spcBef>
                        <a:spcAft>
                          <a:spcPts val="0"/>
                        </a:spcAft>
                      </a:pPr>
                      <a:endParaRPr lang="en-US" sz="1800" dirty="0">
                        <a:solidFill>
                          <a:srgbClr val="002060"/>
                        </a:solidFill>
                        <a:effectLst/>
                      </a:endParaRPr>
                    </a:p>
                    <a:p>
                      <a:pPr marL="0" marR="0" algn="ctr">
                        <a:lnSpc>
                          <a:spcPct val="150000"/>
                        </a:lnSpc>
                        <a:spcBef>
                          <a:spcPts val="0"/>
                        </a:spcBef>
                        <a:spcAft>
                          <a:spcPts val="0"/>
                        </a:spcAft>
                      </a:pPr>
                      <a:r>
                        <a:rPr lang="en-US" sz="1800" dirty="0" err="1">
                          <a:solidFill>
                            <a:srgbClr val="002060"/>
                          </a:solidFill>
                          <a:effectLst/>
                        </a:rPr>
                        <a:t>Kết</a:t>
                      </a:r>
                      <a:r>
                        <a:rPr lang="en-US" sz="1800" dirty="0">
                          <a:solidFill>
                            <a:srgbClr val="002060"/>
                          </a:solidFill>
                          <a:effectLst/>
                        </a:rPr>
                        <a:t> </a:t>
                      </a:r>
                      <a:r>
                        <a:rPr lang="en-US" sz="1800" dirty="0" err="1">
                          <a:solidFill>
                            <a:srgbClr val="002060"/>
                          </a:solidFill>
                          <a:effectLst/>
                        </a:rPr>
                        <a:t>quả</a:t>
                      </a:r>
                      <a:r>
                        <a:rPr lang="en-US" sz="1800" dirty="0">
                          <a:solidFill>
                            <a:srgbClr val="002060"/>
                          </a:solidFill>
                          <a:effectLst/>
                        </a:rPr>
                        <a:t> </a:t>
                      </a:r>
                      <a:r>
                        <a:rPr lang="en-US" sz="1800" dirty="0" err="1">
                          <a:solidFill>
                            <a:srgbClr val="002060"/>
                          </a:solidFill>
                          <a:effectLst/>
                        </a:rPr>
                        <a:t>chính</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extLst>
                  <a:ext uri="{0D108BD9-81ED-4DB2-BD59-A6C34878D82A}">
                    <a16:rowId xmlns:a16="http://schemas.microsoft.com/office/drawing/2014/main" val="1697275256"/>
                  </a:ext>
                </a:extLst>
              </a:tr>
              <a:tr h="832711">
                <a:tc>
                  <a:txBody>
                    <a:bodyPr/>
                    <a:lstStyle/>
                    <a:p>
                      <a:pPr marL="0" marR="0" algn="ctr">
                        <a:lnSpc>
                          <a:spcPct val="150000"/>
                        </a:lnSpc>
                        <a:spcBef>
                          <a:spcPts val="0"/>
                        </a:spcBef>
                        <a:spcAft>
                          <a:spcPts val="0"/>
                        </a:spcAft>
                      </a:pPr>
                      <a:endParaRPr lang="en-US" sz="1800" dirty="0">
                        <a:solidFill>
                          <a:srgbClr val="002060"/>
                        </a:solidFill>
                        <a:effectLst/>
                      </a:endParaRPr>
                    </a:p>
                    <a:p>
                      <a:pPr marL="0" marR="0" algn="ctr">
                        <a:lnSpc>
                          <a:spcPct val="150000"/>
                        </a:lnSpc>
                        <a:spcBef>
                          <a:spcPts val="0"/>
                        </a:spcBef>
                        <a:spcAft>
                          <a:spcPts val="0"/>
                        </a:spcAft>
                      </a:pPr>
                      <a:r>
                        <a:rPr lang="en-US" sz="1800" dirty="0" err="1">
                          <a:solidFill>
                            <a:srgbClr val="002060"/>
                          </a:solidFill>
                          <a:effectLst/>
                        </a:rPr>
                        <a:t>Đặc</a:t>
                      </a:r>
                      <a:r>
                        <a:rPr lang="en-US" sz="1800" dirty="0">
                          <a:solidFill>
                            <a:srgbClr val="002060"/>
                          </a:solidFill>
                          <a:effectLst/>
                        </a:rPr>
                        <a:t> </a:t>
                      </a:r>
                      <a:r>
                        <a:rPr lang="en-US" sz="1800" dirty="0" err="1">
                          <a:solidFill>
                            <a:srgbClr val="002060"/>
                          </a:solidFill>
                          <a:effectLst/>
                        </a:rPr>
                        <a:t>điểm</a:t>
                      </a:r>
                      <a:endParaRPr lang="en-US" sz="1800" dirty="0">
                        <a:solidFill>
                          <a:srgbClr val="002060"/>
                        </a:solidFill>
                        <a:effectLst/>
                      </a:endParaRPr>
                    </a:p>
                    <a:p>
                      <a:pPr marL="0" marR="0" algn="ctr">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tc>
                  <a:txBody>
                    <a:bodyPr/>
                    <a:lstStyle/>
                    <a:p>
                      <a:pPr marL="0" marR="0" algn="just">
                        <a:lnSpc>
                          <a:spcPct val="150000"/>
                        </a:lnSpc>
                        <a:spcBef>
                          <a:spcPts val="0"/>
                        </a:spcBef>
                        <a:spcAft>
                          <a:spcPts val="0"/>
                        </a:spcAft>
                      </a:pP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41019" marR="41019"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blipFill>
                      <a:blip r:embed="rId2"/>
                      <a:stretch>
                        <a:fillRect/>
                      </a:stretch>
                    </a:blipFill>
                  </a:tcPr>
                </a:tc>
                <a:extLst>
                  <a:ext uri="{0D108BD9-81ED-4DB2-BD59-A6C34878D82A}">
                    <a16:rowId xmlns:a16="http://schemas.microsoft.com/office/drawing/2014/main" val="3181133175"/>
                  </a:ext>
                </a:extLst>
              </a:tr>
            </a:tbl>
          </a:graphicData>
        </a:graphic>
      </p:graphicFrame>
      <p:sp>
        <p:nvSpPr>
          <p:cNvPr id="5" name="TextBox 4">
            <a:extLst>
              <a:ext uri="{FF2B5EF4-FFF2-40B4-BE49-F238E27FC236}">
                <a16:creationId xmlns:a16="http://schemas.microsoft.com/office/drawing/2014/main" id="{0B02100B-C74E-E139-32D3-3A88784B6DAB}"/>
              </a:ext>
            </a:extLst>
          </p:cNvPr>
          <p:cNvSpPr txBox="1"/>
          <p:nvPr/>
        </p:nvSpPr>
        <p:spPr>
          <a:xfrm>
            <a:off x="1615791" y="1674675"/>
            <a:ext cx="3607962" cy="1754326"/>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rPr>
              <a:t>.</a:t>
            </a:r>
          </a:p>
          <a:p>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rPr>
              <a:t> tang </a:t>
            </a:r>
            <a:r>
              <a:rPr lang="en-US" sz="1800" dirty="0" err="1">
                <a:effectLst/>
                <a:latin typeface="Times New Roman" panose="02020603050405020304" pitchFamily="18" charset="0"/>
                <a:ea typeface="Times New Roman" panose="02020603050405020304" pitchFamily="18" charset="0"/>
              </a:rPr>
              <a:t>thuế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Sác-lơ</a:t>
            </a:r>
            <a:r>
              <a:rPr lang="en-US" sz="1800" dirty="0">
                <a:effectLst/>
                <a:latin typeface="Times New Roman" panose="02020603050405020304" pitchFamily="18" charset="0"/>
                <a:ea typeface="Times New Roman" panose="02020603050405020304" pitchFamily="18" charset="0"/>
              </a:rPr>
              <a:t> I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thông</a:t>
            </a:r>
            <a:r>
              <a:rPr lang="en-US" sz="1800" dirty="0">
                <a:effectLst/>
                <a:latin typeface="Times New Roman" panose="02020603050405020304" pitchFamily="18" charset="0"/>
                <a:ea typeface="Times New Roman" panose="02020603050405020304" pitchFamily="18" charset="0"/>
              </a:rPr>
              <a:t> qua </a:t>
            </a:r>
            <a:r>
              <a:rPr lang="en-US" sz="1800" dirty="0" err="1">
                <a:effectLst/>
                <a:latin typeface="Times New Roman" panose="02020603050405020304" pitchFamily="18" charset="0"/>
                <a:ea typeface="Times New Roman" panose="02020603050405020304" pitchFamily="18" charset="0"/>
              </a:rPr>
              <a:t>luật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vua</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4" name="TextBox 3">
            <a:extLst>
              <a:ext uri="{FF2B5EF4-FFF2-40B4-BE49-F238E27FC236}">
                <a16:creationId xmlns:a16="http://schemas.microsoft.com/office/drawing/2014/main" id="{CECB0A82-D9D0-AB6E-2E06-BBDCCAED3882}"/>
              </a:ext>
            </a:extLst>
          </p:cNvPr>
          <p:cNvSpPr txBox="1"/>
          <p:nvPr/>
        </p:nvSpPr>
        <p:spPr>
          <a:xfrm>
            <a:off x="1655200" y="3843766"/>
            <a:ext cx="3607962" cy="1477328"/>
          </a:xfrm>
          <a:prstGeom prst="rect">
            <a:avLst/>
          </a:prstGeom>
          <a:noFill/>
        </p:spPr>
        <p:txBody>
          <a:bodyPr wrap="square">
            <a:spAutoFit/>
          </a:bodyPr>
          <a:lstStyle/>
          <a:p>
            <a:pPr marL="0" marR="0" algn="just">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chính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Anh.</a:t>
            </a:r>
          </a:p>
          <a:p>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kinh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CNTB </a:t>
            </a: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Anh</a:t>
            </a:r>
            <a:endParaRPr lang="en-US" dirty="0"/>
          </a:p>
        </p:txBody>
      </p:sp>
      <p:sp>
        <p:nvSpPr>
          <p:cNvPr id="6" name="TextBox 5">
            <a:extLst>
              <a:ext uri="{FF2B5EF4-FFF2-40B4-BE49-F238E27FC236}">
                <a16:creationId xmlns:a16="http://schemas.microsoft.com/office/drawing/2014/main" id="{1A86A4CE-7644-4EA7-A3AA-EA149C91EFB4}"/>
              </a:ext>
            </a:extLst>
          </p:cNvPr>
          <p:cNvSpPr txBox="1"/>
          <p:nvPr/>
        </p:nvSpPr>
        <p:spPr>
          <a:xfrm>
            <a:off x="1655200" y="5781719"/>
            <a:ext cx="3453322" cy="646331"/>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CMTS Anh </a:t>
            </a:r>
            <a:r>
              <a:rPr lang="en-US" sz="1800" dirty="0" err="1">
                <a:effectLst/>
                <a:latin typeface="Times New Roman" panose="02020603050405020304" pitchFamily="18" charset="0"/>
                <a:ea typeface="Times New Roman" panose="02020603050405020304" pitchFamily="18" charset="0"/>
              </a:rPr>
              <a:t>diễn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dưới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chiến</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7" name="TextBox 6">
            <a:extLst>
              <a:ext uri="{FF2B5EF4-FFF2-40B4-BE49-F238E27FC236}">
                <a16:creationId xmlns:a16="http://schemas.microsoft.com/office/drawing/2014/main" id="{9DD7B98D-FEE1-2560-E085-5DD367F74BAA}"/>
              </a:ext>
            </a:extLst>
          </p:cNvPr>
          <p:cNvSpPr txBox="1"/>
          <p:nvPr/>
        </p:nvSpPr>
        <p:spPr>
          <a:xfrm>
            <a:off x="5263162" y="1710065"/>
            <a:ext cx="3453321" cy="1477328"/>
          </a:xfrm>
          <a:prstGeom prst="rect">
            <a:avLst/>
          </a:prstGeom>
          <a:noFill/>
        </p:spPr>
        <p:txBody>
          <a:bodyPr wrap="square">
            <a:spAutoFit/>
          </a:bodyPr>
          <a:lstStyle/>
          <a:p>
            <a:pPr marL="0" marR="0" algn="just">
              <a:spcBef>
                <a:spcPts val="0"/>
              </a:spcBef>
              <a:spcAft>
                <a:spcPts val="0"/>
              </a:spcAft>
            </a:pPr>
            <a:r>
              <a:rPr lang="vi-VN" sz="1800" dirty="0">
                <a:effectLst/>
                <a:latin typeface="Times New Roman" panose="02020603050405020304" pitchFamily="18" charset="0"/>
                <a:ea typeface="Times New Roman" panose="02020603050405020304" pitchFamily="18" charset="0"/>
              </a:rPr>
              <a:t>Mâu thuẫn giữa nhu cầu phát triển tự do nền kinh tế tư bản chủ nghĩa của nhan dân thuộc địa và các đạo luật cản trở, các sắc thuế hà khắc của vua Anh.</a:t>
            </a:r>
            <a:endParaRPr lang="en-US" dirty="0"/>
          </a:p>
        </p:txBody>
      </p:sp>
      <p:sp>
        <p:nvSpPr>
          <p:cNvPr id="8" name="TextBox 7">
            <a:extLst>
              <a:ext uri="{FF2B5EF4-FFF2-40B4-BE49-F238E27FC236}">
                <a16:creationId xmlns:a16="http://schemas.microsoft.com/office/drawing/2014/main" id="{F7E0D8F7-31D8-5CDE-DBBC-B2A13EEE2B0C}"/>
              </a:ext>
            </a:extLst>
          </p:cNvPr>
          <p:cNvSpPr txBox="1"/>
          <p:nvPr/>
        </p:nvSpPr>
        <p:spPr>
          <a:xfrm>
            <a:off x="5263162" y="3782532"/>
            <a:ext cx="3422653" cy="1754326"/>
          </a:xfrm>
          <a:prstGeom prst="rect">
            <a:avLst/>
          </a:prstGeom>
          <a:noFill/>
        </p:spPr>
        <p:txBody>
          <a:bodyPr wrap="square">
            <a:spAutoFit/>
          </a:bodyPr>
          <a:lstStyle/>
          <a:p>
            <a:pPr marL="0" marR="0" algn="just">
              <a:spcBef>
                <a:spcPts val="0"/>
              </a:spcBef>
              <a:spcAft>
                <a:spcPts val="0"/>
              </a:spcAft>
            </a:pPr>
            <a:r>
              <a:rPr lang="vi-VN" sz="1800" b="1" dirty="0">
                <a:effectLst/>
                <a:latin typeface="Times New Roman" panose="02020603050405020304" pitchFamily="18" charset="0"/>
                <a:ea typeface="Times New Roman" panose="02020603050405020304" pitchFamily="18" charset="0"/>
              </a:rPr>
              <a:t>- Về chính trị</a:t>
            </a:r>
            <a:r>
              <a:rPr lang="vi-VN" sz="1800" dirty="0">
                <a:effectLst/>
                <a:latin typeface="Times New Roman" panose="02020603050405020304" pitchFamily="18" charset="0"/>
                <a:ea typeface="Times New Roman" panose="02020603050405020304" pitchFamily="18" charset="0"/>
              </a:rPr>
              <a:t>: Tuyên ngôn Độc lập xác định quyền con người và quyền độc lập của các thuộc địa; một quốc gia mới ra đời.</a:t>
            </a:r>
          </a:p>
          <a:p>
            <a:pPr marL="0" marR="0" algn="just">
              <a:spcBef>
                <a:spcPts val="0"/>
              </a:spcBef>
              <a:spcAft>
                <a:spcPts val="0"/>
              </a:spcAft>
            </a:pPr>
            <a:r>
              <a:rPr lang="vi-VN" sz="1800" b="1" dirty="0">
                <a:effectLst/>
                <a:latin typeface="Times New Roman" panose="02020603050405020304" pitchFamily="18" charset="0"/>
                <a:ea typeface="Times New Roman" panose="02020603050405020304" pitchFamily="18" charset="0"/>
              </a:rPr>
              <a:t>- Về kinh tế</a:t>
            </a:r>
            <a:r>
              <a:rPr lang="vi-VN" sz="1800" dirty="0">
                <a:effectLst/>
                <a:latin typeface="Times New Roman" panose="02020603050405020304" pitchFamily="18" charset="0"/>
                <a:ea typeface="Times New Roman" panose="02020603050405020304" pitchFamily="18" charset="0"/>
              </a:rPr>
              <a:t>: nền kinh tế của TBCN phát triển</a:t>
            </a:r>
          </a:p>
        </p:txBody>
      </p:sp>
      <p:sp>
        <p:nvSpPr>
          <p:cNvPr id="9" name="TextBox 8">
            <a:extLst>
              <a:ext uri="{FF2B5EF4-FFF2-40B4-BE49-F238E27FC236}">
                <a16:creationId xmlns:a16="http://schemas.microsoft.com/office/drawing/2014/main" id="{9A481F0C-9F63-238F-0777-82673378A4CF}"/>
              </a:ext>
            </a:extLst>
          </p:cNvPr>
          <p:cNvSpPr txBox="1"/>
          <p:nvPr/>
        </p:nvSpPr>
        <p:spPr>
          <a:xfrm>
            <a:off x="5247827" y="5781719"/>
            <a:ext cx="3453321" cy="646331"/>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CMTS </a:t>
            </a:r>
            <a:r>
              <a:rPr lang="en-US" sz="1800" dirty="0" err="1">
                <a:effectLst/>
                <a:latin typeface="Times New Roman" panose="02020603050405020304" pitchFamily="18" charset="0"/>
                <a:ea typeface="Times New Roman" panose="02020603050405020304" pitchFamily="18" charset="0"/>
              </a:rPr>
              <a:t>Diễn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dưới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lập</a:t>
            </a:r>
            <a:endParaRPr lang="en-US" dirty="0"/>
          </a:p>
        </p:txBody>
      </p:sp>
      <p:sp>
        <p:nvSpPr>
          <p:cNvPr id="10" name="TextBox 9">
            <a:extLst>
              <a:ext uri="{FF2B5EF4-FFF2-40B4-BE49-F238E27FC236}">
                <a16:creationId xmlns:a16="http://schemas.microsoft.com/office/drawing/2014/main" id="{F3E261C5-6D11-4708-D3E6-A877B68F264D}"/>
              </a:ext>
            </a:extLst>
          </p:cNvPr>
          <p:cNvSpPr txBox="1"/>
          <p:nvPr/>
        </p:nvSpPr>
        <p:spPr>
          <a:xfrm>
            <a:off x="8815505" y="1614789"/>
            <a:ext cx="3171218" cy="2031325"/>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a:t>
            </a:r>
          </a:p>
          <a:p>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Vua</a:t>
            </a:r>
            <a:r>
              <a:rPr lang="en-US" sz="1800" dirty="0">
                <a:effectLst/>
                <a:latin typeface="Times New Roman" panose="02020603050405020304" pitchFamily="18" charset="0"/>
                <a:ea typeface="Times New Roman" panose="02020603050405020304" pitchFamily="18" charset="0"/>
              </a:rPr>
              <a:t> Lu-I XVI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tháng</a:t>
            </a:r>
            <a:r>
              <a:rPr lang="en-US" sz="1800" dirty="0">
                <a:effectLst/>
                <a:latin typeface="Times New Roman" panose="02020603050405020304" pitchFamily="18" charset="0"/>
                <a:ea typeface="Times New Roman" panose="02020603050405020304" pitchFamily="18" charset="0"/>
              </a:rPr>
              <a:t> 5-1789)</a:t>
            </a:r>
            <a:endParaRPr lang="en-US" dirty="0"/>
          </a:p>
        </p:txBody>
      </p:sp>
      <p:sp>
        <p:nvSpPr>
          <p:cNvPr id="11" name="TextBox 10">
            <a:extLst>
              <a:ext uri="{FF2B5EF4-FFF2-40B4-BE49-F238E27FC236}">
                <a16:creationId xmlns:a16="http://schemas.microsoft.com/office/drawing/2014/main" id="{970DC84E-2467-135A-8CCF-3D77A583D5B9}"/>
              </a:ext>
            </a:extLst>
          </p:cNvPr>
          <p:cNvSpPr txBox="1"/>
          <p:nvPr/>
        </p:nvSpPr>
        <p:spPr>
          <a:xfrm>
            <a:off x="8871626" y="3803819"/>
            <a:ext cx="3064212" cy="1754326"/>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chính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xóa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bỏ</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rPr>
              <a:t> do </a:t>
            </a:r>
            <a:r>
              <a:rPr lang="en-US" sz="1800" dirty="0" err="1">
                <a:effectLst/>
                <a:latin typeface="Times New Roman" panose="02020603050405020304" pitchFamily="18" charset="0"/>
                <a:ea typeface="Times New Roman" panose="02020603050405020304" pitchFamily="18" charset="0"/>
              </a:rPr>
              <a:t>dân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dân</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kinh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TBCN ở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endParaRPr lang="vi-VN" sz="1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86E298EA-6CEF-ABFC-BCF5-C0F35E0D69A5}"/>
              </a:ext>
            </a:extLst>
          </p:cNvPr>
          <p:cNvSpPr txBox="1"/>
          <p:nvPr/>
        </p:nvSpPr>
        <p:spPr>
          <a:xfrm>
            <a:off x="8840453" y="5700396"/>
            <a:ext cx="2953209" cy="923330"/>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CMTS </a:t>
            </a:r>
            <a:r>
              <a:rPr lang="en-US" sz="1800" dirty="0" err="1">
                <a:effectLst/>
                <a:latin typeface="Times New Roman" panose="02020603050405020304" pitchFamily="18" charset="0"/>
                <a:ea typeface="Times New Roman" panose="02020603050405020304" pitchFamily="18" charset="0"/>
              </a:rPr>
              <a:t>diễn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dưới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quốc</a:t>
            </a:r>
            <a:r>
              <a:rPr lang="en-US" sz="1800" dirty="0">
                <a:effectLst/>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40435131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arn(inVertical)">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barn(inVertical)">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barn(inVertical)">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0">
                                            <p:txEl>
                                              <p:pRg st="1" end="1"/>
                                            </p:txEl>
                                          </p:spTgt>
                                        </p:tgtEl>
                                        <p:attrNameLst>
                                          <p:attrName>style.visibility</p:attrName>
                                        </p:attrNameLst>
                                      </p:cBhvr>
                                      <p:to>
                                        <p:strVal val="visible"/>
                                      </p:to>
                                    </p:set>
                                    <p:animEffect transition="in" filter="barn(inVertical)">
                                      <p:cBhvr>
                                        <p:cTn id="57" dur="500"/>
                                        <p:tgtEl>
                                          <p:spTgt spid="10">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barn(inVertical)">
                                      <p:cBhvr>
                                        <p:cTn id="62" dur="500"/>
                                        <p:tgtEl>
                                          <p:spTgt spid="1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1">
                                            <p:txEl>
                                              <p:pRg st="1" end="1"/>
                                            </p:txEl>
                                          </p:spTgt>
                                        </p:tgtEl>
                                        <p:attrNameLst>
                                          <p:attrName>style.visibility</p:attrName>
                                        </p:attrNameLst>
                                      </p:cBhvr>
                                      <p:to>
                                        <p:strVal val="visible"/>
                                      </p:to>
                                    </p:set>
                                    <p:animEffect transition="in" filter="barn(inVertical)">
                                      <p:cBhvr>
                                        <p:cTn id="67" dur="500"/>
                                        <p:tgtEl>
                                          <p:spTgt spid="1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arn(inVertical)">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01327AD-9316-4F21-FD00-0FB45B6BCA7E}"/>
              </a:ext>
            </a:extLst>
          </p:cNvPr>
          <p:cNvSpPr/>
          <p:nvPr/>
        </p:nvSpPr>
        <p:spPr>
          <a:xfrm>
            <a:off x="2637817" y="496111"/>
            <a:ext cx="6916366" cy="1264595"/>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VẬN DỤNG</a:t>
            </a:r>
          </a:p>
        </p:txBody>
      </p:sp>
      <p:sp>
        <p:nvSpPr>
          <p:cNvPr id="4" name="TextBox 3">
            <a:extLst>
              <a:ext uri="{FF2B5EF4-FFF2-40B4-BE49-F238E27FC236}">
                <a16:creationId xmlns:a16="http://schemas.microsoft.com/office/drawing/2014/main" id="{30B38ACF-C709-E75B-C21F-AE5D979C3CA4}"/>
              </a:ext>
            </a:extLst>
          </p:cNvPr>
          <p:cNvSpPr txBox="1"/>
          <p:nvPr/>
        </p:nvSpPr>
        <p:spPr>
          <a:xfrm>
            <a:off x="1816640" y="2591306"/>
            <a:ext cx="8630865" cy="2600199"/>
          </a:xfrm>
          <a:prstGeom prst="rect">
            <a:avLst/>
          </a:prstGeom>
          <a:solidFill>
            <a:schemeClr val="bg1"/>
          </a:solidFill>
          <a:ln>
            <a:solidFill>
              <a:schemeClr val="accent1">
                <a:shade val="15000"/>
              </a:schemeClr>
            </a:solidFill>
            <a:prstDash val="dash"/>
          </a:ln>
        </p:spPr>
        <p:txBody>
          <a:bodyPr wrap="square">
            <a:spAutoFit/>
          </a:bodyPr>
          <a:lstStyle/>
          <a:p>
            <a:pPr marL="0" marR="0" algn="just">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kiếm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Internet,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liệt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kê</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quốc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hiến</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Dựa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rPr>
              <a:t>sưu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tầm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báo</a:t>
            </a:r>
            <a:r>
              <a:rPr lang="en-US" sz="2800" dirty="0">
                <a:effectLst/>
                <a:latin typeface="Times New Roman" panose="02020603050405020304" pitchFamily="18" charset="0"/>
                <a:ea typeface="Times New Roman" panose="02020603050405020304" pitchFamily="18" charset="0"/>
              </a:rPr>
              <a:t>, internet,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G.Oa</a:t>
            </a:r>
            <a:r>
              <a:rPr lang="en-US" sz="2800" dirty="0">
                <a:effectLst/>
                <a:latin typeface="Times New Roman" panose="02020603050405020304" pitchFamily="18" charset="0"/>
                <a:ea typeface="Times New Roman" panose="02020603050405020304" pitchFamily="18" charset="0"/>
              </a:rPr>
              <a:t>-sin-</a:t>
            </a:r>
            <a:r>
              <a:rPr lang="en-US" sz="2800" dirty="0" err="1">
                <a:effectLst/>
                <a:latin typeface="Times New Roman" panose="02020603050405020304" pitchFamily="18" charset="0"/>
                <a:ea typeface="Times New Roman" panose="02020603050405020304" pitchFamily="18" charset="0"/>
              </a:rPr>
              <a:t>tơn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T.Giép-phép-xơn</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396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01327AD-9316-4F21-FD00-0FB45B6BCA7E}"/>
              </a:ext>
            </a:extLst>
          </p:cNvPr>
          <p:cNvSpPr/>
          <p:nvPr/>
        </p:nvSpPr>
        <p:spPr>
          <a:xfrm>
            <a:off x="2637817" y="496111"/>
            <a:ext cx="6916366" cy="1264595"/>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VẬN DỤNG</a:t>
            </a:r>
          </a:p>
        </p:txBody>
      </p:sp>
      <p:sp>
        <p:nvSpPr>
          <p:cNvPr id="4" name="TextBox 3">
            <a:extLst>
              <a:ext uri="{FF2B5EF4-FFF2-40B4-BE49-F238E27FC236}">
                <a16:creationId xmlns:a16="http://schemas.microsoft.com/office/drawing/2014/main" id="{30B38ACF-C709-E75B-C21F-AE5D979C3CA4}"/>
              </a:ext>
            </a:extLst>
          </p:cNvPr>
          <p:cNvSpPr txBox="1"/>
          <p:nvPr/>
        </p:nvSpPr>
        <p:spPr>
          <a:xfrm>
            <a:off x="1277816" y="2591306"/>
            <a:ext cx="9730154" cy="2308324"/>
          </a:xfrm>
          <a:prstGeom prst="rect">
            <a:avLst/>
          </a:prstGeom>
          <a:solidFill>
            <a:schemeClr val="bg1"/>
          </a:solidFill>
          <a:ln>
            <a:solidFill>
              <a:schemeClr val="accent1">
                <a:shade val="15000"/>
              </a:schemeClr>
            </a:solidFill>
            <a:prstDash val="dash"/>
          </a:ln>
        </p:spPr>
        <p:txBody>
          <a:bodyPr wrap="square">
            <a:spAutoFit/>
          </a:bodyPr>
          <a:lstStyle/>
          <a:p>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Một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số</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quốc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theo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thể</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chế</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quân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chủ</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lập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hiến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hiện</a:t>
            </a:r>
            <a:r>
              <a:rPr lang="en-US" sz="3600" dirty="0">
                <a:solidFill>
                  <a:srgbClr val="002060"/>
                </a:solidFill>
                <a:latin typeface="Times New Roman" panose="02020603050405020304" pitchFamily="18" charset="0"/>
                <a:cs typeface="Times New Roman" panose="02020603050405020304" pitchFamily="18" charset="0"/>
              </a:rPr>
              <a:t> nay:  </a:t>
            </a:r>
            <a:r>
              <a:rPr lang="en-US" sz="3600" dirty="0" err="1">
                <a:solidFill>
                  <a:srgbClr val="002060"/>
                </a:solidFill>
                <a:latin typeface="Times New Roman" panose="02020603050405020304" pitchFamily="18" charset="0"/>
                <a:cs typeface="Times New Roman" panose="02020603050405020304" pitchFamily="18" charset="0"/>
                <a:hlinkClick r:id="rId3" tooltip="Nhật Bản">
                  <a:extLst>
                    <a:ext uri="{A12FA001-AC4F-418D-AE19-62706E023703}">
                      <ahyp:hlinkClr xmlns:ahyp="http://schemas.microsoft.com/office/drawing/2018/hyperlinkcolor" val="tx"/>
                    </a:ext>
                  </a:extLst>
                </a:hlinkClick>
              </a:rPr>
              <a:t>Nhật</a:t>
            </a:r>
            <a:r>
              <a:rPr lang="en-US" sz="3600" dirty="0">
                <a:solidFill>
                  <a:srgbClr val="002060"/>
                </a:solidFill>
                <a:latin typeface="Times New Roman" panose="02020603050405020304" pitchFamily="18" charset="0"/>
                <a:cs typeface="Times New Roman" panose="02020603050405020304" pitchFamily="18" charset="0"/>
                <a:hlinkClick r:id="rId3" tooltip="Nhật Bản">
                  <a:extLst>
                    <a:ext uri="{A12FA001-AC4F-418D-AE19-62706E023703}">
                      <ahyp:hlinkClr xmlns:ahyp="http://schemas.microsoft.com/office/drawing/2018/hyperlinkcolor" val="tx"/>
                    </a:ext>
                  </a:extLst>
                </a:hlinkClick>
              </a:rPr>
              <a:t> </a:t>
            </a:r>
            <a:r>
              <a:rPr lang="en-US" sz="3600" dirty="0" err="1">
                <a:solidFill>
                  <a:srgbClr val="002060"/>
                </a:solidFill>
                <a:latin typeface="Times New Roman" panose="02020603050405020304" pitchFamily="18" charset="0"/>
                <a:cs typeface="Times New Roman" panose="02020603050405020304" pitchFamily="18" charset="0"/>
                <a:hlinkClick r:id="rId3" tooltip="Nhật Bản">
                  <a:extLst>
                    <a:ext uri="{A12FA001-AC4F-418D-AE19-62706E023703}">
                      <ahyp:hlinkClr xmlns:ahyp="http://schemas.microsoft.com/office/drawing/2018/hyperlinkcolor" val="tx"/>
                    </a:ext>
                  </a:extLst>
                </a:hlinkClick>
              </a:rPr>
              <a:t>Bản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4" tooltip="Vương quốc Liên hiệp Anh và Bắc Ireland">
                  <a:extLst>
                    <a:ext uri="{A12FA001-AC4F-418D-AE19-62706E023703}">
                      <ahyp:hlinkClr xmlns:ahyp="http://schemas.microsoft.com/office/drawing/2018/hyperlinkcolor" val="tx"/>
                    </a:ext>
                  </a:extLst>
                </a:hlinkClick>
              </a:rPr>
              <a:t>Anh </a:t>
            </a:r>
            <a:r>
              <a:rPr lang="en-US" sz="3600" dirty="0" err="1">
                <a:solidFill>
                  <a:srgbClr val="002060"/>
                </a:solidFill>
                <a:latin typeface="Times New Roman" panose="02020603050405020304" pitchFamily="18" charset="0"/>
                <a:cs typeface="Times New Roman" panose="02020603050405020304" pitchFamily="18" charset="0"/>
                <a:hlinkClick r:id="rId4" tooltip="Vương quốc Liên hiệp Anh và Bắc Ireland">
                  <a:extLst>
                    <a:ext uri="{A12FA001-AC4F-418D-AE19-62706E023703}">
                      <ahyp:hlinkClr xmlns:ahyp="http://schemas.microsoft.com/office/drawing/2018/hyperlinkcolor" val="tx"/>
                    </a:ext>
                  </a:extLst>
                </a:hlinkClick>
              </a:rPr>
              <a:t>Quốc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5" tooltip="Thụy Điển">
                  <a:extLst>
                    <a:ext uri="{A12FA001-AC4F-418D-AE19-62706E023703}">
                      <ahyp:hlinkClr xmlns:ahyp="http://schemas.microsoft.com/office/drawing/2018/hyperlinkcolor" val="tx"/>
                    </a:ext>
                  </a:extLst>
                </a:hlinkClick>
              </a:rPr>
              <a:t>Thụy</a:t>
            </a:r>
            <a:r>
              <a:rPr lang="en-US" sz="3600" dirty="0">
                <a:solidFill>
                  <a:srgbClr val="002060"/>
                </a:solidFill>
                <a:latin typeface="Times New Roman" panose="02020603050405020304" pitchFamily="18" charset="0"/>
                <a:cs typeface="Times New Roman" panose="02020603050405020304" pitchFamily="18" charset="0"/>
                <a:hlinkClick r:id="rId5" tooltip="Thụy Điển">
                  <a:extLst>
                    <a:ext uri="{A12FA001-AC4F-418D-AE19-62706E023703}">
                      <ahyp:hlinkClr xmlns:ahyp="http://schemas.microsoft.com/office/drawing/2018/hyperlinkcolor" val="tx"/>
                    </a:ext>
                  </a:extLst>
                </a:hlinkClick>
              </a:rPr>
              <a:t> </a:t>
            </a:r>
            <a:r>
              <a:rPr lang="en-US" sz="3600" dirty="0" err="1">
                <a:solidFill>
                  <a:srgbClr val="002060"/>
                </a:solidFill>
                <a:latin typeface="Times New Roman" panose="02020603050405020304" pitchFamily="18" charset="0"/>
                <a:cs typeface="Times New Roman" panose="02020603050405020304" pitchFamily="18" charset="0"/>
                <a:hlinkClick r:id="rId5" tooltip="Thụy Điển">
                  <a:extLst>
                    <a:ext uri="{A12FA001-AC4F-418D-AE19-62706E023703}">
                      <ahyp:hlinkClr xmlns:ahyp="http://schemas.microsoft.com/office/drawing/2018/hyperlinkcolor" val="tx"/>
                    </a:ext>
                  </a:extLst>
                </a:hlinkClick>
              </a:rPr>
              <a:t>Điển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6" tooltip="Đan Mạch">
                  <a:extLst>
                    <a:ext uri="{A12FA001-AC4F-418D-AE19-62706E023703}">
                      <ahyp:hlinkClr xmlns:ahyp="http://schemas.microsoft.com/office/drawing/2018/hyperlinkcolor" val="tx"/>
                    </a:ext>
                  </a:extLst>
                </a:hlinkClick>
              </a:rPr>
              <a:t>Đan</a:t>
            </a:r>
            <a:r>
              <a:rPr lang="en-US" sz="3600" dirty="0">
                <a:solidFill>
                  <a:srgbClr val="002060"/>
                </a:solidFill>
                <a:latin typeface="Times New Roman" panose="02020603050405020304" pitchFamily="18" charset="0"/>
                <a:cs typeface="Times New Roman" panose="02020603050405020304" pitchFamily="18" charset="0"/>
                <a:hlinkClick r:id="rId6" tooltip="Đan Mạch">
                  <a:extLst>
                    <a:ext uri="{A12FA001-AC4F-418D-AE19-62706E023703}">
                      <ahyp:hlinkClr xmlns:ahyp="http://schemas.microsoft.com/office/drawing/2018/hyperlinkcolor" val="tx"/>
                    </a:ext>
                  </a:extLst>
                </a:hlinkClick>
              </a:rPr>
              <a:t> </a:t>
            </a:r>
            <a:r>
              <a:rPr lang="en-US" sz="3600" dirty="0" err="1">
                <a:solidFill>
                  <a:srgbClr val="002060"/>
                </a:solidFill>
                <a:latin typeface="Times New Roman" panose="02020603050405020304" pitchFamily="18" charset="0"/>
                <a:cs typeface="Times New Roman" panose="02020603050405020304" pitchFamily="18" charset="0"/>
                <a:hlinkClick r:id="rId6" tooltip="Đan Mạch">
                  <a:extLst>
                    <a:ext uri="{A12FA001-AC4F-418D-AE19-62706E023703}">
                      <ahyp:hlinkClr xmlns:ahyp="http://schemas.microsoft.com/office/drawing/2018/hyperlinkcolor" val="tx"/>
                    </a:ext>
                  </a:extLst>
                </a:hlinkClick>
              </a:rPr>
              <a:t>Mạch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7" tooltip="Canada">
                  <a:extLst>
                    <a:ext uri="{A12FA001-AC4F-418D-AE19-62706E023703}">
                      <ahyp:hlinkClr xmlns:ahyp="http://schemas.microsoft.com/office/drawing/2018/hyperlinkcolor" val="tx"/>
                    </a:ext>
                  </a:extLst>
                </a:hlinkClick>
              </a:rPr>
              <a:t>Canada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8" tooltip="Úc">
                  <a:extLst>
                    <a:ext uri="{A12FA001-AC4F-418D-AE19-62706E023703}">
                      <ahyp:hlinkClr xmlns:ahyp="http://schemas.microsoft.com/office/drawing/2018/hyperlinkcolor" val="tx"/>
                    </a:ext>
                  </a:extLst>
                </a:hlinkClick>
              </a:rPr>
              <a:t>Úc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9" tooltip="Campuchia">
                  <a:extLst>
                    <a:ext uri="{A12FA001-AC4F-418D-AE19-62706E023703}">
                      <ahyp:hlinkClr xmlns:ahyp="http://schemas.microsoft.com/office/drawing/2018/hyperlinkcolor" val="tx"/>
                    </a:ext>
                  </a:extLst>
                </a:hlinkClick>
              </a:rPr>
              <a:t>Campuchia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10" tooltip="Thái Lan">
                  <a:extLst>
                    <a:ext uri="{A12FA001-AC4F-418D-AE19-62706E023703}">
                      <ahyp:hlinkClr xmlns:ahyp="http://schemas.microsoft.com/office/drawing/2018/hyperlinkcolor" val="tx"/>
                    </a:ext>
                  </a:extLst>
                </a:hlinkClick>
              </a:rPr>
              <a:t>Thái Lan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11" tooltip="Tây Ban Nha">
                  <a:extLst>
                    <a:ext uri="{A12FA001-AC4F-418D-AE19-62706E023703}">
                      <ahyp:hlinkClr xmlns:ahyp="http://schemas.microsoft.com/office/drawing/2018/hyperlinkcolor" val="tx"/>
                    </a:ext>
                  </a:extLst>
                </a:hlinkClick>
              </a:rPr>
              <a:t>Tây</a:t>
            </a:r>
            <a:r>
              <a:rPr lang="en-US" sz="3600" dirty="0">
                <a:solidFill>
                  <a:srgbClr val="002060"/>
                </a:solidFill>
                <a:latin typeface="Times New Roman" panose="02020603050405020304" pitchFamily="18" charset="0"/>
                <a:cs typeface="Times New Roman" panose="02020603050405020304" pitchFamily="18" charset="0"/>
                <a:hlinkClick r:id="rId11" tooltip="Tây Ban Nha">
                  <a:extLst>
                    <a:ext uri="{A12FA001-AC4F-418D-AE19-62706E023703}">
                      <ahyp:hlinkClr xmlns:ahyp="http://schemas.microsoft.com/office/drawing/2018/hyperlinkcolor" val="tx"/>
                    </a:ext>
                  </a:extLst>
                </a:hlinkClick>
              </a:rPr>
              <a:t> Ban </a:t>
            </a:r>
            <a:r>
              <a:rPr lang="en-US" sz="3600" dirty="0" err="1">
                <a:solidFill>
                  <a:srgbClr val="002060"/>
                </a:solidFill>
                <a:latin typeface="Times New Roman" panose="02020603050405020304" pitchFamily="18" charset="0"/>
                <a:cs typeface="Times New Roman" panose="02020603050405020304" pitchFamily="18" charset="0"/>
                <a:hlinkClick r:id="rId11" tooltip="Tây Ban Nha">
                  <a:extLst>
                    <a:ext uri="{A12FA001-AC4F-418D-AE19-62706E023703}">
                      <ahyp:hlinkClr xmlns:ahyp="http://schemas.microsoft.com/office/drawing/2018/hyperlinkcolor" val="tx"/>
                    </a:ext>
                  </a:extLst>
                </a:hlinkClick>
              </a:rPr>
              <a:t>Nha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12" tooltip="Na Uy">
                  <a:extLst>
                    <a:ext uri="{A12FA001-AC4F-418D-AE19-62706E023703}">
                      <ahyp:hlinkClr xmlns:ahyp="http://schemas.microsoft.com/office/drawing/2018/hyperlinkcolor" val="tx"/>
                    </a:ext>
                  </a:extLst>
                </a:hlinkClick>
              </a:rPr>
              <a:t>Na Uy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13" tooltip="Hà Lan">
                  <a:extLst>
                    <a:ext uri="{A12FA001-AC4F-418D-AE19-62706E023703}">
                      <ahyp:hlinkClr xmlns:ahyp="http://schemas.microsoft.com/office/drawing/2018/hyperlinkcolor" val="tx"/>
                    </a:ext>
                  </a:extLst>
                </a:hlinkClick>
              </a:rPr>
              <a:t>Hà Lan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hlinkClick r:id="rId14" tooltip="Bỉ">
                  <a:extLst>
                    <a:ext uri="{A12FA001-AC4F-418D-AE19-62706E023703}">
                      <ahyp:hlinkClr xmlns:ahyp="http://schemas.microsoft.com/office/drawing/2018/hyperlinkcolor" val="tx"/>
                    </a:ext>
                  </a:extLst>
                </a:hlinkClick>
              </a:rPr>
              <a:t>Bỉ</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15" tooltip="Malaysia">
                  <a:extLst>
                    <a:ext uri="{A12FA001-AC4F-418D-AE19-62706E023703}">
                      <ahyp:hlinkClr xmlns:ahyp="http://schemas.microsoft.com/office/drawing/2018/hyperlinkcolor" val="tx"/>
                    </a:ext>
                  </a:extLst>
                </a:hlinkClick>
              </a:rPr>
              <a:t>Malaysia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Bhutan</a:t>
            </a:r>
            <a:r>
              <a:rPr lang="en-US" sz="36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944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shington là ai, oa sinh tơn, g.oasinhton có xuất thân là, oasinhton có xuất thân là, tổng thống washington, washington có xuất thân là, tiểu sử george washington, george washington tiểu sử, gioóc giơ oa sinh tơn, tiểu sử oa sinh tơn, vai trò của washington, washington, tổng thống washington là ai, george washington là ai, tiểu sử tổng thống oa sinh tơn, tiểu sử tổng thống washington, câu chuyện về tổng thống washington, washington tổng thống đầu tiên của hoa kỳ, tài năng đặc biệt của george washington, tìm hiểu về oa sinh tơn, tiểu sử washington, oa sinh tơn có xuất thân là, tìm hiểu về washington, tổng thống oa sinh tơn, oa sinh tơn là ai, oa-sinh-tơn, g.oa-sinh-tơn, g oa sinh tơn, oasinhtơn, ông washington, tổng thống mỹ washington, tổng thống george washington, washington tổng thống, oasinhton, george washington, george washington chức vụ trước đó, g.washington, woa sinh tơn, oa sinh ton, g washington, g. washington, tong thong washington, oasinton, tổng thống đầu tiên của nước mỹ là ai, george washington ai photo, g oa, tổng thống đầu tiên của nước mỹ, tổng thống đầu tiên của hợp chủng quốc mĩ là, tổng thống đầu tiên của mỹ, ai là tổng thống đầu tiên của nước mỹ, tổng thống đầu tiên của mỹ là ai, tổng thống đầu tiên của hoa kỳ, tổng thống vĩ đại nhất nước mỹ, george washington ai, osinton, washington oa">
            <a:extLst>
              <a:ext uri="{FF2B5EF4-FFF2-40B4-BE49-F238E27FC236}">
                <a16:creationId xmlns:a16="http://schemas.microsoft.com/office/drawing/2014/main" id="{DE723571-DC38-97A3-8B5A-FEFAC8D62E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607" y="1254369"/>
            <a:ext cx="5715000" cy="3810000"/>
          </a:xfrm>
          <a:prstGeom prst="rect">
            <a:avLst/>
          </a:prstGeom>
          <a:noFill/>
          <a:ln w="15875">
            <a:solidFill>
              <a:schemeClr val="accent2">
                <a:lumMod val="50000"/>
              </a:schemeClr>
            </a:solidFill>
            <a:prstDash val="dash"/>
          </a:ln>
        </p:spPr>
      </p:pic>
      <p:sp>
        <p:nvSpPr>
          <p:cNvPr id="4" name="TextBox 3">
            <a:extLst>
              <a:ext uri="{FF2B5EF4-FFF2-40B4-BE49-F238E27FC236}">
                <a16:creationId xmlns:a16="http://schemas.microsoft.com/office/drawing/2014/main" id="{819A833E-C079-8231-401F-4DCF6D319E09}"/>
              </a:ext>
            </a:extLst>
          </p:cNvPr>
          <p:cNvSpPr txBox="1"/>
          <p:nvPr/>
        </p:nvSpPr>
        <p:spPr>
          <a:xfrm>
            <a:off x="6096000" y="58846"/>
            <a:ext cx="5615353" cy="6740307"/>
          </a:xfrm>
          <a:prstGeom prst="rect">
            <a:avLst/>
          </a:prstGeom>
          <a:noFill/>
          <a:ln w="15875">
            <a:solidFill>
              <a:schemeClr val="accent2">
                <a:lumMod val="50000"/>
              </a:schemeClr>
            </a:solidFill>
            <a:prstDash val="dash"/>
          </a:ln>
        </p:spPr>
        <p:txBody>
          <a:bodyPr wrap="square">
            <a:spAutoFit/>
          </a:bodyPr>
          <a:lstStyle/>
          <a:p>
            <a:pPr marL="0" marR="0">
              <a:spcBef>
                <a:spcPts val="0"/>
              </a:spcBef>
              <a:spcAft>
                <a:spcPts val="0"/>
              </a:spcAft>
            </a:pP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George Washington </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hay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Washington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chủng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cầm</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thủ</a:t>
            </a:r>
            <a:r>
              <a:rPr lang="en-US" sz="2400" u="sng" dirty="0">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2400" u="sng" dirty="0" err="1">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đô</a:t>
            </a:r>
            <a:r>
              <a:rPr lang="en-US" sz="2400" u="sng" dirty="0">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2400" u="sng" dirty="0" err="1">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nước</a:t>
            </a:r>
            <a:r>
              <a:rPr lang="en-US" sz="2400" u="sng" dirty="0">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2400" u="sng" dirty="0" err="1">
                <a:solidFill>
                  <a:srgbClr val="E14D4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Mỹ</a:t>
            </a:r>
            <a:r>
              <a:rPr lang="en-US" sz="2400" dirty="0">
                <a:solidFill>
                  <a:srgbClr val="363B3F"/>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George Washington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22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1732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14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12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1799. Vai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Washington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cs typeface="Times New Roman" panose="02020603050405020304" pitchFamily="18" charset="0"/>
              </a:rPr>
              <a:t> bang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Anh,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Anh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44078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up)">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165942-7B83-CE74-1A85-C51EDB3EF9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464" y="1053904"/>
            <a:ext cx="3814557" cy="4549726"/>
          </a:xfrm>
          <a:prstGeom prst="rect">
            <a:avLst/>
          </a:prstGeom>
          <a:noFill/>
          <a:ln>
            <a:noFill/>
          </a:ln>
        </p:spPr>
      </p:pic>
      <p:sp>
        <p:nvSpPr>
          <p:cNvPr id="3" name="Text Box 2">
            <a:extLst>
              <a:ext uri="{FF2B5EF4-FFF2-40B4-BE49-F238E27FC236}">
                <a16:creationId xmlns:a16="http://schemas.microsoft.com/office/drawing/2014/main" id="{A4DF7950-2DDC-6599-5551-451B1E744CF8}"/>
              </a:ext>
            </a:extLst>
          </p:cNvPr>
          <p:cNvSpPr txBox="1">
            <a:spLocks noChangeArrowheads="1"/>
          </p:cNvSpPr>
          <p:nvPr/>
        </p:nvSpPr>
        <p:spPr bwMode="auto">
          <a:xfrm>
            <a:off x="4737588" y="1053904"/>
            <a:ext cx="6727581" cy="4951243"/>
          </a:xfrm>
          <a:prstGeom prst="rect">
            <a:avLst/>
          </a:prstGeom>
          <a:solidFill>
            <a:srgbClr val="FFFFFF"/>
          </a:solidFill>
          <a:ln w="15875">
            <a:solidFill>
              <a:srgbClr val="000000"/>
            </a:solidFill>
            <a:prstDash val="dash"/>
            <a:miter lim="800000"/>
            <a:headEnd/>
            <a:tailEnd/>
          </a:ln>
        </p:spPr>
        <p:txBody>
          <a:bodyPr rot="0" vert="horz" wrap="square" lIns="91440" tIns="45720" rIns="91440" bIns="45720" anchor="t" anchorCtr="0">
            <a:noAutofit/>
          </a:bodyPr>
          <a:lstStyle/>
          <a:p>
            <a:pPr marL="0" marR="0">
              <a:spcBef>
                <a:spcPts val="0"/>
              </a:spcBef>
              <a:spcAft>
                <a:spcPts val="0"/>
              </a:spcAft>
            </a:pPr>
            <a:r>
              <a:rPr lang="en-US" sz="2800" b="1" dirty="0">
                <a:solidFill>
                  <a:srgbClr val="202122"/>
                </a:solidFill>
                <a:effectLst/>
                <a:latin typeface="Times New Roman" panose="02020603050405020304" pitchFamily="18" charset="0"/>
                <a:ea typeface="Times New Roman" panose="02020603050405020304" pitchFamily="18" charset="0"/>
              </a:rPr>
              <a:t>Thomas Jefferson</a:t>
            </a:r>
            <a:r>
              <a:rPr lang="en-US" sz="2800" dirty="0">
                <a:solidFill>
                  <a:srgbClr val="202122"/>
                </a:solidFill>
                <a:effectLst/>
                <a:latin typeface="Times New Roman" panose="02020603050405020304" pitchFamily="18" charset="0"/>
                <a:ea typeface="Times New Roman" panose="02020603050405020304" pitchFamily="18" charset="0"/>
              </a:rPr>
              <a:t> (13 </a:t>
            </a:r>
            <a:r>
              <a:rPr lang="en-US" sz="2800" dirty="0" err="1">
                <a:solidFill>
                  <a:srgbClr val="202122"/>
                </a:solidFill>
                <a:effectLst/>
                <a:latin typeface="Times New Roman" panose="02020603050405020304" pitchFamily="18" charset="0"/>
                <a:ea typeface="Times New Roman" panose="02020603050405020304" pitchFamily="18" charset="0"/>
              </a:rPr>
              <a:t>tháng</a:t>
            </a:r>
            <a:r>
              <a:rPr lang="en-US" sz="2800" dirty="0">
                <a:solidFill>
                  <a:srgbClr val="202122"/>
                </a:solidFill>
                <a:effectLst/>
                <a:latin typeface="Times New Roman" panose="02020603050405020304" pitchFamily="18" charset="0"/>
                <a:ea typeface="Times New Roman" panose="02020603050405020304" pitchFamily="18" charset="0"/>
              </a:rPr>
              <a:t> 4 </a:t>
            </a:r>
            <a:r>
              <a:rPr lang="en-US" sz="2800" dirty="0" err="1">
                <a:solidFill>
                  <a:srgbClr val="202122"/>
                </a:solidFill>
                <a:effectLst/>
                <a:latin typeface="Times New Roman" panose="02020603050405020304" pitchFamily="18" charset="0"/>
                <a:ea typeface="Times New Roman" panose="02020603050405020304" pitchFamily="18" charset="0"/>
              </a:rPr>
              <a:t>năm</a:t>
            </a:r>
            <a:r>
              <a:rPr lang="en-US" sz="2800" dirty="0">
                <a:solidFill>
                  <a:srgbClr val="202122"/>
                </a:solidFill>
                <a:effectLst/>
                <a:latin typeface="Times New Roman" panose="02020603050405020304" pitchFamily="18" charset="0"/>
                <a:ea typeface="Times New Roman" panose="02020603050405020304" pitchFamily="18" charset="0"/>
              </a:rPr>
              <a:t> 1743 – 4 </a:t>
            </a:r>
            <a:r>
              <a:rPr lang="en-US" sz="2800" dirty="0" err="1">
                <a:solidFill>
                  <a:srgbClr val="202122"/>
                </a:solidFill>
                <a:effectLst/>
                <a:latin typeface="Times New Roman" panose="02020603050405020304" pitchFamily="18" charset="0"/>
                <a:ea typeface="Times New Roman" panose="02020603050405020304" pitchFamily="18" charset="0"/>
              </a:rPr>
              <a:t>tháng</a:t>
            </a:r>
            <a:r>
              <a:rPr lang="en-US" sz="2800" dirty="0">
                <a:solidFill>
                  <a:srgbClr val="202122"/>
                </a:solidFill>
                <a:effectLst/>
                <a:latin typeface="Times New Roman" panose="02020603050405020304" pitchFamily="18" charset="0"/>
                <a:ea typeface="Times New Roman" panose="02020603050405020304" pitchFamily="18" charset="0"/>
              </a:rPr>
              <a:t> 7 </a:t>
            </a:r>
            <a:r>
              <a:rPr lang="en-US" sz="2800" dirty="0" err="1">
                <a:solidFill>
                  <a:srgbClr val="202122"/>
                </a:solidFill>
                <a:effectLst/>
                <a:latin typeface="Times New Roman" panose="02020603050405020304" pitchFamily="18" charset="0"/>
                <a:ea typeface="Times New Roman" panose="02020603050405020304" pitchFamily="18" charset="0"/>
              </a:rPr>
              <a:t>năm</a:t>
            </a:r>
            <a:r>
              <a:rPr lang="en-US" sz="2800" dirty="0">
                <a:solidFill>
                  <a:srgbClr val="202122"/>
                </a:solidFill>
                <a:effectLst/>
                <a:latin typeface="Times New Roman" panose="02020603050405020304" pitchFamily="18" charset="0"/>
                <a:ea typeface="Times New Roman" panose="02020603050405020304" pitchFamily="18" charset="0"/>
              </a:rPr>
              <a:t> 1826) </a:t>
            </a:r>
            <a:r>
              <a:rPr lang="en-US" sz="2800" dirty="0" err="1">
                <a:solidFill>
                  <a:srgbClr val="202122"/>
                </a:solidFill>
                <a:effectLst/>
                <a:latin typeface="Times New Roman" panose="02020603050405020304" pitchFamily="18" charset="0"/>
                <a:ea typeface="Times New Roman" panose="02020603050405020304" pitchFamily="18" charset="0"/>
              </a:rPr>
              <a:t>là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chính</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khách</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nhà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ngoại</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giao</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luật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sư</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kiến</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trúc</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sư</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nhà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triết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học</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người</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Mỹ</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Ông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một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trong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các</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3" tooltip="Nhóm lập quốc Hoa Kỳ"/>
              </a:rPr>
              <a:t>kiến</a:t>
            </a:r>
            <a:r>
              <a:rPr lang="en-US" sz="2800" u="sng" dirty="0">
                <a:solidFill>
                  <a:srgbClr val="3366CC"/>
                </a:solidFill>
                <a:effectLst/>
                <a:latin typeface="Times New Roman" panose="02020603050405020304" pitchFamily="18" charset="0"/>
                <a:ea typeface="Times New Roman" panose="02020603050405020304" pitchFamily="18" charset="0"/>
                <a:hlinkClick r:id="rId3" tooltip="Nhóm lập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3" tooltip="Nhóm lập quốc Hoa Kỳ"/>
              </a:rPr>
              <a:t>quốc</a:t>
            </a:r>
            <a:r>
              <a:rPr lang="en-US" sz="2800" u="sng" dirty="0">
                <a:solidFill>
                  <a:srgbClr val="3366CC"/>
                </a:solidFill>
                <a:effectLst/>
                <a:latin typeface="Times New Roman" panose="02020603050405020304" pitchFamily="18" charset="0"/>
                <a:ea typeface="Times New Roman" panose="02020603050405020304" pitchFamily="18" charset="0"/>
                <a:hlinkClick r:id="rId3" tooltip="Nhóm lập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3" tooltip="Nhóm lập quốc Hoa Kỳ"/>
              </a:rPr>
              <a:t>phụ</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của</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4" tooltip="Hợp chúng quốc Hoa Kỳ"/>
              </a:rPr>
              <a:t>Hợp</a:t>
            </a:r>
            <a:r>
              <a:rPr lang="en-US" sz="2800" u="sng" dirty="0">
                <a:solidFill>
                  <a:srgbClr val="3366CC"/>
                </a:solidFill>
                <a:effectLst/>
                <a:latin typeface="Times New Roman" panose="02020603050405020304" pitchFamily="18" charset="0"/>
                <a:ea typeface="Times New Roman" panose="02020603050405020304" pitchFamily="18" charset="0"/>
                <a:hlinkClick r:id="rId4"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4" tooltip="Hợp chúng quốc Hoa Kỳ"/>
              </a:rPr>
              <a:t>chúng</a:t>
            </a:r>
            <a:r>
              <a:rPr lang="en-US" sz="2800" u="sng" dirty="0">
                <a:solidFill>
                  <a:srgbClr val="3366CC"/>
                </a:solidFill>
                <a:effectLst/>
                <a:latin typeface="Times New Roman" panose="02020603050405020304" pitchFamily="18" charset="0"/>
                <a:ea typeface="Times New Roman" panose="02020603050405020304" pitchFamily="18" charset="0"/>
                <a:hlinkClick r:id="rId4"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4" tooltip="Hợp chúng quốc Hoa Kỳ"/>
              </a:rPr>
              <a:t>quốc</a:t>
            </a:r>
            <a:r>
              <a:rPr lang="en-US" sz="2800" u="sng" dirty="0">
                <a:solidFill>
                  <a:srgbClr val="3366CC"/>
                </a:solidFill>
                <a:effectLst/>
                <a:latin typeface="Times New Roman" panose="02020603050405020304" pitchFamily="18" charset="0"/>
                <a:ea typeface="Times New Roman" panose="02020603050405020304" pitchFamily="18" charset="0"/>
                <a:hlinkClick r:id="rId4"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4" tooltip="Hợp chúng quốc Hoa Kỳ"/>
              </a:rPr>
              <a:t>Hoa</a:t>
            </a:r>
            <a:r>
              <a:rPr lang="en-US" sz="2800" u="sng" dirty="0">
                <a:solidFill>
                  <a:srgbClr val="3366CC"/>
                </a:solidFill>
                <a:effectLst/>
                <a:latin typeface="Times New Roman" panose="02020603050405020304" pitchFamily="18" charset="0"/>
                <a:ea typeface="Times New Roman" panose="02020603050405020304" pitchFamily="18" charset="0"/>
                <a:hlinkClick r:id="rId4"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4" tooltip="Hợp chúng quốc Hoa Kỳ"/>
              </a:rPr>
              <a:t>Kỳ</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và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5" tooltip="Tổng thống Hoa Kỳ"/>
              </a:rPr>
              <a:t>tổng</a:t>
            </a:r>
            <a:r>
              <a:rPr lang="en-US" sz="2800" u="sng" dirty="0">
                <a:solidFill>
                  <a:srgbClr val="3366CC"/>
                </a:solidFill>
                <a:effectLst/>
                <a:latin typeface="Times New Roman" panose="02020603050405020304" pitchFamily="18" charset="0"/>
                <a:ea typeface="Times New Roman" panose="02020603050405020304" pitchFamily="18" charset="0"/>
                <a:hlinkClick r:id="rId5" tooltip="Tổng thống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5" tooltip="Tổng thống Hoa Kỳ"/>
              </a:rPr>
              <a:t>thống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thứ</a:t>
            </a:r>
            <a:r>
              <a:rPr lang="en-US" sz="2800" dirty="0">
                <a:solidFill>
                  <a:srgbClr val="202122"/>
                </a:solidFill>
                <a:effectLst/>
                <a:latin typeface="Times New Roman" panose="02020603050405020304" pitchFamily="18" charset="0"/>
                <a:ea typeface="Times New Roman" panose="02020603050405020304" pitchFamily="18" charset="0"/>
              </a:rPr>
              <a:t> 3 </a:t>
            </a:r>
            <a:r>
              <a:rPr lang="en-US" sz="2800" dirty="0" err="1">
                <a:solidFill>
                  <a:srgbClr val="202122"/>
                </a:solidFill>
                <a:effectLst/>
                <a:latin typeface="Times New Roman" panose="02020603050405020304" pitchFamily="18" charset="0"/>
                <a:ea typeface="Times New Roman" panose="02020603050405020304" pitchFamily="18" charset="0"/>
              </a:rPr>
              <a:t>của</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6" tooltip="Hợp Chúng Quốc Hoa Kỳ"/>
              </a:rPr>
              <a:t>Hợp</a:t>
            </a:r>
            <a:r>
              <a:rPr lang="en-US" sz="2800" u="sng" dirty="0">
                <a:solidFill>
                  <a:srgbClr val="3366CC"/>
                </a:solidFill>
                <a:effectLst/>
                <a:latin typeface="Times New Roman" panose="02020603050405020304" pitchFamily="18" charset="0"/>
                <a:ea typeface="Times New Roman" panose="02020603050405020304" pitchFamily="18" charset="0"/>
                <a:hlinkClick r:id="rId6"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6" tooltip="Hợp Chúng Quốc Hoa Kỳ"/>
              </a:rPr>
              <a:t>Chúng</a:t>
            </a:r>
            <a:r>
              <a:rPr lang="en-US" sz="2800" u="sng" dirty="0">
                <a:solidFill>
                  <a:srgbClr val="3366CC"/>
                </a:solidFill>
                <a:effectLst/>
                <a:latin typeface="Times New Roman" panose="02020603050405020304" pitchFamily="18" charset="0"/>
                <a:ea typeface="Times New Roman" panose="02020603050405020304" pitchFamily="18" charset="0"/>
                <a:hlinkClick r:id="rId6"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6" tooltip="Hợp Chúng Quốc Hoa Kỳ"/>
              </a:rPr>
              <a:t>Quốc</a:t>
            </a:r>
            <a:r>
              <a:rPr lang="en-US" sz="2800" u="sng" dirty="0">
                <a:solidFill>
                  <a:srgbClr val="3366CC"/>
                </a:solidFill>
                <a:effectLst/>
                <a:latin typeface="Times New Roman" panose="02020603050405020304" pitchFamily="18" charset="0"/>
                <a:ea typeface="Times New Roman" panose="02020603050405020304" pitchFamily="18" charset="0"/>
                <a:hlinkClick r:id="rId6"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6" tooltip="Hợp Chúng Quốc Hoa Kỳ"/>
              </a:rPr>
              <a:t>Hoa</a:t>
            </a:r>
            <a:r>
              <a:rPr lang="en-US" sz="2800" u="sng" dirty="0">
                <a:solidFill>
                  <a:srgbClr val="3366CC"/>
                </a:solidFill>
                <a:effectLst/>
                <a:latin typeface="Times New Roman" panose="02020603050405020304" pitchFamily="18" charset="0"/>
                <a:ea typeface="Times New Roman" panose="02020603050405020304" pitchFamily="18" charset="0"/>
                <a:hlinkClick r:id="rId6" tooltip="Hợp Chúng Quốc Hoa Kỳ"/>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6" tooltip="Hợp Chúng Quốc Hoa Kỳ"/>
              </a:rPr>
              <a:t>Kỳ</a:t>
            </a:r>
            <a:r>
              <a:rPr lang="en-US" sz="2800" u="sng" dirty="0">
                <a:solidFill>
                  <a:srgbClr val="3366CC"/>
                </a:solidFill>
                <a:effectLst/>
                <a:latin typeface="Times New Roman" panose="02020603050405020304" pitchFamily="18" charset="0"/>
                <a:ea typeface="Times New Roman" panose="02020603050405020304" pitchFamily="18" charset="0"/>
                <a:hlinkClick r:id="rId6" tooltip="Hợp Chúng Quốc Hoa Kỳ"/>
              </a:rPr>
              <a:t> </a:t>
            </a:r>
            <a:r>
              <a:rPr lang="en-US" sz="2800" dirty="0">
                <a:solidFill>
                  <a:srgbClr val="202122"/>
                </a:solidFill>
                <a:effectLst/>
                <a:latin typeface="Times New Roman" panose="02020603050405020304" pitchFamily="18" charset="0"/>
                <a:ea typeface="Times New Roman" panose="02020603050405020304" pitchFamily="18" charset="0"/>
              </a:rPr>
              <a:t>(</a:t>
            </a:r>
            <a:r>
              <a:rPr lang="en-US" sz="2800" dirty="0" err="1">
                <a:solidFill>
                  <a:srgbClr val="202122"/>
                </a:solidFill>
                <a:effectLst/>
                <a:latin typeface="Times New Roman" panose="02020603050405020304" pitchFamily="18" charset="0"/>
                <a:ea typeface="Times New Roman" panose="02020603050405020304" pitchFamily="18" charset="0"/>
              </a:rPr>
              <a:t>nhiệm</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kỳ</a:t>
            </a:r>
            <a:r>
              <a:rPr lang="en-US" sz="2800" dirty="0">
                <a:solidFill>
                  <a:srgbClr val="202122"/>
                </a:solidFill>
                <a:effectLst/>
                <a:latin typeface="Times New Roman" panose="02020603050405020304" pitchFamily="18" charset="0"/>
                <a:ea typeface="Times New Roman" panose="02020603050405020304" pitchFamily="18" charset="0"/>
              </a:rPr>
              <a:t> 1801 – 1809). Jefferson </a:t>
            </a:r>
            <a:r>
              <a:rPr lang="en-US" sz="2800" dirty="0" err="1">
                <a:solidFill>
                  <a:srgbClr val="202122"/>
                </a:solidFill>
                <a:effectLst/>
                <a:latin typeface="Times New Roman" panose="02020603050405020304" pitchFamily="18" charset="0"/>
                <a:ea typeface="Times New Roman" panose="02020603050405020304" pitchFamily="18" charset="0"/>
              </a:rPr>
              <a:t>sáng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lập</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ra</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Đảng</a:t>
            </a:r>
            <a:r>
              <a:rPr lang="en-US" sz="2800" u="sng" dirty="0">
                <a:solidFill>
                  <a:srgbClr val="3366CC"/>
                </a:solidFill>
                <a:effectLst/>
                <a:latin typeface="Times New Roman" panose="02020603050405020304" pitchFamily="18" charset="0"/>
                <a:ea typeface="Times New Roman" panose="02020603050405020304" pitchFamily="18" charset="0"/>
                <a:hlinkClick r:id="rId7" tooltip="Đảng Dân chủ Cộng hoà"/>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Dân</a:t>
            </a:r>
            <a:r>
              <a:rPr lang="en-US" sz="2800" u="sng" dirty="0">
                <a:solidFill>
                  <a:srgbClr val="3366CC"/>
                </a:solidFill>
                <a:effectLst/>
                <a:latin typeface="Times New Roman" panose="02020603050405020304" pitchFamily="18" charset="0"/>
                <a:ea typeface="Times New Roman" panose="02020603050405020304" pitchFamily="18" charset="0"/>
                <a:hlinkClick r:id="rId7" tooltip="Đảng Dân chủ Cộng hoà"/>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chủ-Cộng</a:t>
            </a:r>
            <a:r>
              <a:rPr lang="en-US" sz="2800" u="sng" dirty="0">
                <a:solidFill>
                  <a:srgbClr val="3366CC"/>
                </a:solidFill>
                <a:effectLst/>
                <a:latin typeface="Times New Roman" panose="02020603050405020304" pitchFamily="18" charset="0"/>
                <a:ea typeface="Times New Roman" panose="02020603050405020304" pitchFamily="18" charset="0"/>
                <a:hlinkClick r:id="rId7" tooltip="Đảng Dân chủ Cộng hoà"/>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hòa</a:t>
            </a:r>
            <a:r>
              <a:rPr lang="en-US" sz="2800" u="sng" dirty="0">
                <a:solidFill>
                  <a:srgbClr val="3366CC"/>
                </a:solidFill>
                <a:effectLst/>
                <a:latin typeface="Times New Roman" panose="02020603050405020304" pitchFamily="18" charset="0"/>
                <a:ea typeface="Times New Roman" panose="02020603050405020304" pitchFamily="18" charset="0"/>
                <a:hlinkClick r:id="rId7" tooltip="Đảng Dân chủ Cộng hoà"/>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Hoa</a:t>
            </a:r>
            <a:r>
              <a:rPr lang="en-US" sz="2800" u="sng" dirty="0">
                <a:solidFill>
                  <a:srgbClr val="3366CC"/>
                </a:solidFill>
                <a:effectLst/>
                <a:latin typeface="Times New Roman" panose="02020603050405020304" pitchFamily="18" charset="0"/>
                <a:ea typeface="Times New Roman" panose="02020603050405020304" pitchFamily="18" charset="0"/>
                <a:hlinkClick r:id="rId7" tooltip="Đảng Dân chủ Cộng hoà"/>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7" tooltip="Đảng Dân chủ Cộng hoà"/>
              </a:rPr>
              <a:t>Kỳ</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và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là</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một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8" tooltip="Nhà triết học"/>
              </a:rPr>
              <a:t>nhà</a:t>
            </a:r>
            <a:r>
              <a:rPr lang="en-US" sz="2800" u="sng" dirty="0">
                <a:solidFill>
                  <a:srgbClr val="3366CC"/>
                </a:solidFill>
                <a:effectLst/>
                <a:latin typeface="Times New Roman" panose="02020603050405020304" pitchFamily="18" charset="0"/>
                <a:ea typeface="Times New Roman" panose="02020603050405020304" pitchFamily="18" charset="0"/>
                <a:hlinkClick r:id="rId8" tooltip="Nhà triết học"/>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8" tooltip="Nhà triết học"/>
              </a:rPr>
              <a:t>triết</a:t>
            </a:r>
            <a:r>
              <a:rPr lang="en-US" sz="2800" u="sng" dirty="0">
                <a:solidFill>
                  <a:srgbClr val="3366CC"/>
                </a:solidFill>
                <a:effectLst/>
                <a:latin typeface="Times New Roman" panose="02020603050405020304" pitchFamily="18" charset="0"/>
                <a:ea typeface="Times New Roman" panose="02020603050405020304" pitchFamily="18" charset="0"/>
                <a:hlinkClick r:id="rId8" tooltip="Nhà triết học"/>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8" tooltip="Nhà triết học"/>
              </a:rPr>
              <a:t>học</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chính</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trị</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có</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ảnh</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hưởng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lớn</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một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trong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những</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người</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theo</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9" tooltip="Chủ nghĩa tự do"/>
              </a:rPr>
              <a:t>chủ</a:t>
            </a:r>
            <a:r>
              <a:rPr lang="en-US" sz="2800" u="sng" dirty="0">
                <a:solidFill>
                  <a:srgbClr val="3366CC"/>
                </a:solidFill>
                <a:effectLst/>
                <a:latin typeface="Times New Roman" panose="02020603050405020304" pitchFamily="18" charset="0"/>
                <a:ea typeface="Times New Roman" panose="02020603050405020304" pitchFamily="18" charset="0"/>
                <a:hlinkClick r:id="rId9" tooltip="Chủ nghĩa tự do"/>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9" tooltip="Chủ nghĩa tự do"/>
              </a:rPr>
              <a:t>nghĩa</a:t>
            </a:r>
            <a:r>
              <a:rPr lang="en-US" sz="2800" u="sng" dirty="0">
                <a:solidFill>
                  <a:srgbClr val="3366CC"/>
                </a:solidFill>
                <a:effectLst/>
                <a:latin typeface="Times New Roman" panose="02020603050405020304" pitchFamily="18" charset="0"/>
                <a:ea typeface="Times New Roman" panose="02020603050405020304" pitchFamily="18" charset="0"/>
                <a:hlinkClick r:id="rId9" tooltip="Chủ nghĩa tự do"/>
              </a:rPr>
              <a:t> </a:t>
            </a:r>
            <a:r>
              <a:rPr lang="en-US" sz="2800" u="sng" dirty="0" err="1">
                <a:solidFill>
                  <a:srgbClr val="3366CC"/>
                </a:solidFill>
                <a:effectLst/>
                <a:latin typeface="Times New Roman" panose="02020603050405020304" pitchFamily="18" charset="0"/>
                <a:ea typeface="Times New Roman" panose="02020603050405020304" pitchFamily="18" charset="0"/>
                <a:hlinkClick r:id="rId9" tooltip="Chủ nghĩa tự do"/>
              </a:rPr>
              <a:t>tự</a:t>
            </a:r>
            <a:r>
              <a:rPr lang="en-US" sz="2800" u="sng" dirty="0">
                <a:solidFill>
                  <a:srgbClr val="3366CC"/>
                </a:solidFill>
                <a:effectLst/>
                <a:latin typeface="Times New Roman" panose="02020603050405020304" pitchFamily="18" charset="0"/>
                <a:ea typeface="Times New Roman" panose="02020603050405020304" pitchFamily="18" charset="0"/>
                <a:hlinkClick r:id="rId9" tooltip="Chủ nghĩa tự do"/>
              </a:rPr>
              <a:t> do</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nhiệt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thành</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lớn</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nhất</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thời</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cận</a:t>
            </a:r>
            <a:r>
              <a:rPr lang="en-US" sz="2800" dirty="0">
                <a:solidFill>
                  <a:srgbClr val="202122"/>
                </a:solidFill>
                <a:effectLst/>
                <a:latin typeface="Times New Roman" panose="02020603050405020304" pitchFamily="18" charset="0"/>
                <a:ea typeface="Times New Roman" panose="02020603050405020304" pitchFamily="18" charset="0"/>
              </a:rPr>
              <a:t> </a:t>
            </a:r>
            <a:r>
              <a:rPr lang="en-US" sz="2800" dirty="0" err="1">
                <a:solidFill>
                  <a:srgbClr val="202122"/>
                </a:solidFill>
                <a:effectLst/>
                <a:latin typeface="Times New Roman" panose="02020603050405020304" pitchFamily="18" charset="0"/>
                <a:ea typeface="Times New Roman" panose="02020603050405020304" pitchFamily="18" charset="0"/>
              </a:rPr>
              <a:t>đại</a:t>
            </a:r>
            <a:r>
              <a:rPr lang="en-US" sz="2800" dirty="0">
                <a:solidFill>
                  <a:srgbClr val="202122"/>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4209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F1CB3-4C1A-B9E6-92FC-68B61696D5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1969" y="-411086"/>
            <a:ext cx="9800491" cy="7470304"/>
          </a:xfrm>
          <a:prstGeom prst="rect">
            <a:avLst/>
          </a:prstGeom>
        </p:spPr>
      </p:pic>
    </p:spTree>
    <p:extLst>
      <p:ext uri="{BB962C8B-B14F-4D97-AF65-F5344CB8AC3E}">
        <p14:creationId xmlns:p14="http://schemas.microsoft.com/office/powerpoint/2010/main" val="424119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830997"/>
          </a:xfrm>
          <a:prstGeom prst="rect">
            <a:avLst/>
          </a:prstGeom>
          <a:noFill/>
        </p:spPr>
        <p:txBody>
          <a:bodyPr wrap="square">
            <a:spAutoFit/>
          </a:bodyPr>
          <a:lstStyle/>
          <a:p>
            <a:pPr marL="0" marR="0" indent="-90170" algn="ctr">
              <a:spcBef>
                <a:spcPts val="0"/>
              </a:spcBef>
              <a:spcAft>
                <a:spcPts val="0"/>
              </a:spcAft>
            </a:pPr>
            <a:r>
              <a:rPr lang="vi-VN" sz="2400" b="1" dirty="0">
                <a:effectLst/>
                <a:latin typeface="Times New Roman" panose="02020603050405020304" pitchFamily="18" charset="0"/>
                <a:ea typeface="Times New Roman" panose="02020603050405020304" pitchFamily="18" charset="0"/>
              </a:rPr>
              <a:t>CHƯƠNG I. </a:t>
            </a:r>
            <a:r>
              <a:rPr lang="en-US" sz="2400" b="1" dirty="0">
                <a:effectLst/>
                <a:latin typeface="Times New Roman" panose="02020603050405020304" pitchFamily="18" charset="0"/>
                <a:ea typeface="Times New Roman" panose="02020603050405020304" pitchFamily="18" charset="0"/>
              </a:rPr>
              <a:t>CHÂU ÂU VÀ BẮC MĨ </a:t>
            </a:r>
            <a:endParaRPr lang="en-US" sz="24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400" b="1" dirty="0">
                <a:effectLst/>
                <a:latin typeface="Times New Roman" panose="02020603050405020304" pitchFamily="18" charset="0"/>
                <a:ea typeface="Times New Roman" panose="02020603050405020304" pitchFamily="18" charset="0"/>
              </a:rPr>
              <a:t>TỪ NỬA SAU THẾ KỈ XVI ĐẾN THẾ KỈ XVII</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36577" y="968142"/>
            <a:ext cx="10885251" cy="579967"/>
          </a:xfrm>
          <a:prstGeom prst="rect">
            <a:avLst/>
          </a:prstGeom>
          <a:noFill/>
        </p:spPr>
        <p:txBody>
          <a:bodyPr wrap="square">
            <a:spAutoFit/>
          </a:bodyPr>
          <a:lstStyle/>
          <a:p>
            <a:pPr marL="457200" marR="0" algn="ctr">
              <a:lnSpc>
                <a:spcPct val="150000"/>
              </a:lnSpc>
              <a:spcBef>
                <a:spcPts val="0"/>
              </a:spcBef>
              <a:spcAft>
                <a:spcPts val="0"/>
              </a:spcAft>
            </a:pPr>
            <a:r>
              <a:rPr lang="vi-VN" sz="2400" b="1" dirty="0">
                <a:solidFill>
                  <a:srgbClr val="0070C0"/>
                </a:solidFill>
                <a:effectLst/>
                <a:latin typeface="Times New Roman" panose="02020603050405020304" pitchFamily="18" charset="0"/>
                <a:ea typeface="Times New Roman" panose="02020603050405020304" pitchFamily="18" charset="0"/>
              </a:rPr>
              <a:t>Bài 1</a:t>
            </a:r>
            <a:r>
              <a:rPr lang="en-US" sz="2000" b="1" dirty="0">
                <a:latin typeface="Times New Roman" panose="02020603050405020304" pitchFamily="18" charset="0"/>
                <a:ea typeface="Times New Roman" panose="02020603050405020304" pitchFamily="18" charset="0"/>
              </a:rPr>
              <a:t> </a:t>
            </a:r>
            <a:r>
              <a:rPr lang="en-US" sz="24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sz="2000" b="1"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62E0677-BDAF-25AE-E379-AFB6F4F1961F}"/>
              </a:ext>
            </a:extLst>
          </p:cNvPr>
          <p:cNvSpPr txBox="1"/>
          <p:nvPr/>
        </p:nvSpPr>
        <p:spPr>
          <a:xfrm>
            <a:off x="-263493" y="1717899"/>
            <a:ext cx="5337313" cy="661207"/>
          </a:xfrm>
          <a:prstGeom prst="rect">
            <a:avLst/>
          </a:prstGeom>
          <a:noFill/>
        </p:spPr>
        <p:txBody>
          <a:bodyPr wrap="square">
            <a:spAutoFit/>
          </a:bodyPr>
          <a:lstStyle/>
          <a:p>
            <a:pPr marL="457200" marR="0">
              <a:lnSpc>
                <a:spcPct val="150000"/>
              </a:lnSpc>
              <a:spcBef>
                <a:spcPts val="0"/>
              </a:spcBef>
              <a:spcAft>
                <a:spcPts val="0"/>
              </a:spcAft>
            </a:pPr>
            <a:r>
              <a:rPr lang="vi-VN" sz="2800" b="1" dirty="0">
                <a:solidFill>
                  <a:srgbClr val="002060"/>
                </a:solidFill>
                <a:latin typeface="Times New Roman" panose="02020603050405020304" pitchFamily="18" charset="0"/>
                <a:ea typeface="Times New Roman" panose="02020603050405020304" pitchFamily="18" charset="0"/>
              </a:rPr>
              <a:t>1. Cách mạng tư sản Anh</a:t>
            </a:r>
            <a:endParaRPr lang="en-US" sz="2400" b="1"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14BABA4F-D8CB-B81D-B4CD-CA7FC3F4956B}"/>
              </a:ext>
            </a:extLst>
          </p:cNvPr>
          <p:cNvSpPr txBox="1"/>
          <p:nvPr/>
        </p:nvSpPr>
        <p:spPr>
          <a:xfrm>
            <a:off x="-263494" y="2379106"/>
            <a:ext cx="11435077" cy="661207"/>
          </a:xfrm>
          <a:prstGeom prst="rect">
            <a:avLst/>
          </a:prstGeom>
          <a:noFill/>
        </p:spPr>
        <p:txBody>
          <a:bodyPr wrap="square">
            <a:spAutoFit/>
          </a:bodyPr>
          <a:lstStyle/>
          <a:p>
            <a:pPr marL="457200" marR="0">
              <a:lnSpc>
                <a:spcPct val="150000"/>
              </a:lnSpc>
              <a:spcBef>
                <a:spcPts val="0"/>
              </a:spcBef>
              <a:spcAft>
                <a:spcPts val="0"/>
              </a:spcAft>
            </a:pPr>
            <a:r>
              <a:rPr lang="vi-VN" sz="2800" b="1" dirty="0">
                <a:solidFill>
                  <a:srgbClr val="002060"/>
                </a:solidFill>
                <a:latin typeface="Times New Roman" panose="02020603050405020304" pitchFamily="18" charset="0"/>
                <a:ea typeface="Times New Roman" panose="02020603050405020304" pitchFamily="18" charset="0"/>
              </a:rPr>
              <a:t>2. Chiến tranh giành độc lập của 13 thuộc địa Anh ở Bắc Mỹ</a:t>
            </a:r>
            <a:endParaRPr lang="en-US" sz="2400" b="1" dirty="0">
              <a:solidFill>
                <a:srgbClr val="002060"/>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DC1148EE-666A-836E-ABBB-23A6B9E4D8BD}"/>
              </a:ext>
            </a:extLst>
          </p:cNvPr>
          <p:cNvSpPr txBox="1"/>
          <p:nvPr/>
        </p:nvSpPr>
        <p:spPr>
          <a:xfrm>
            <a:off x="-263495" y="3040313"/>
            <a:ext cx="11435077" cy="661207"/>
          </a:xfrm>
          <a:prstGeom prst="rect">
            <a:avLst/>
          </a:prstGeom>
          <a:noFill/>
        </p:spPr>
        <p:txBody>
          <a:bodyPr wrap="square">
            <a:spAutoFit/>
          </a:bodyPr>
          <a:lstStyle/>
          <a:p>
            <a:pPr marL="457200" marR="0">
              <a:lnSpc>
                <a:spcPct val="150000"/>
              </a:lnSpc>
              <a:spcBef>
                <a:spcPts val="0"/>
              </a:spcBef>
              <a:spcAft>
                <a:spcPts val="0"/>
              </a:spcAft>
            </a:pPr>
            <a:r>
              <a:rPr lang="vi-VN" sz="2800" b="1" dirty="0">
                <a:solidFill>
                  <a:srgbClr val="002060"/>
                </a:solidFill>
                <a:latin typeface="Times New Roman" panose="02020603050405020304" pitchFamily="18" charset="0"/>
                <a:ea typeface="Times New Roman" panose="02020603050405020304" pitchFamily="18" charset="0"/>
              </a:rPr>
              <a:t>3. Cách mạng tư sản Pháp</a:t>
            </a:r>
            <a:endParaRPr lang="en-US" sz="2400" b="1"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21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left)">
                                      <p:cBhvr>
                                        <p:cTn id="2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62E0677-BDAF-25AE-E379-AFB6F4F1961F}"/>
              </a:ext>
            </a:extLst>
          </p:cNvPr>
          <p:cNvSpPr txBox="1"/>
          <p:nvPr/>
        </p:nvSpPr>
        <p:spPr>
          <a:xfrm>
            <a:off x="-333067" y="1220189"/>
            <a:ext cx="5337313"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1. Cách mạng tư sản Anh</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7F046082-F867-5476-A036-9647B5CF3B51}"/>
              </a:ext>
            </a:extLst>
          </p:cNvPr>
          <p:cNvSpPr txBox="1"/>
          <p:nvPr/>
        </p:nvSpPr>
        <p:spPr>
          <a:xfrm>
            <a:off x="3647872" y="1744630"/>
            <a:ext cx="5826869" cy="579967"/>
          </a:xfrm>
          <a:prstGeom prst="rect">
            <a:avLst/>
          </a:prstGeom>
          <a:noFill/>
        </p:spPr>
        <p:txBody>
          <a:bodyPr wrap="square">
            <a:spAutoFit/>
          </a:bodyPr>
          <a:lstStyle/>
          <a:p>
            <a:pPr marL="457200" marR="0">
              <a:lnSpc>
                <a:spcPct val="150000"/>
              </a:lnSpc>
              <a:spcBef>
                <a:spcPts val="0"/>
              </a:spcBef>
              <a:spcAft>
                <a:spcPts val="0"/>
              </a:spcAft>
            </a:pPr>
            <a:r>
              <a:rPr lang="en-US" sz="2400" b="1" dirty="0">
                <a:solidFill>
                  <a:srgbClr val="002060"/>
                </a:solidFill>
                <a:latin typeface="Times New Roman" panose="02020603050405020304" pitchFamily="18" charset="0"/>
                <a:ea typeface="Times New Roman" panose="02020603050405020304" pitchFamily="18" charset="0"/>
              </a:rPr>
              <a:t>HOẠT ĐỘNG NHÓM (10 PHÚT)</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56413909-6681-7FA6-46C2-C00E2DBB1A3E}"/>
              </a:ext>
            </a:extLst>
          </p:cNvPr>
          <p:cNvGraphicFramePr>
            <a:graphicFrameLocks noGrp="1"/>
          </p:cNvGraphicFramePr>
          <p:nvPr>
            <p:extLst>
              <p:ext uri="{D42A27DB-BD31-4B8C-83A1-F6EECF244321}">
                <p14:modId xmlns:p14="http://schemas.microsoft.com/office/powerpoint/2010/main" val="668925163"/>
              </p:ext>
            </p:extLst>
          </p:nvPr>
        </p:nvGraphicFramePr>
        <p:xfrm>
          <a:off x="1303505" y="2506663"/>
          <a:ext cx="9513651" cy="3938014"/>
        </p:xfrm>
        <a:graphic>
          <a:graphicData uri="http://schemas.openxmlformats.org/drawingml/2006/table">
            <a:tbl>
              <a:tblPr firstRow="1" firstCol="1" bandRow="1">
                <a:tableStyleId>{5C22544A-7EE6-4342-B048-85BDC9FD1C3A}</a:tableStyleId>
              </a:tblPr>
              <a:tblGrid>
                <a:gridCol w="5646206">
                  <a:extLst>
                    <a:ext uri="{9D8B030D-6E8A-4147-A177-3AD203B41FA5}">
                      <a16:colId xmlns:a16="http://schemas.microsoft.com/office/drawing/2014/main" val="952631912"/>
                    </a:ext>
                  </a:extLst>
                </a:gridCol>
                <a:gridCol w="3867445">
                  <a:extLst>
                    <a:ext uri="{9D8B030D-6E8A-4147-A177-3AD203B41FA5}">
                      <a16:colId xmlns:a16="http://schemas.microsoft.com/office/drawing/2014/main" val="1253741093"/>
                    </a:ext>
                  </a:extLst>
                </a:gridCol>
              </a:tblGrid>
              <a:tr h="985567">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Why? </a:t>
                      </a:r>
                      <a:r>
                        <a:rPr lang="en-US" sz="1600" b="0" dirty="0">
                          <a:solidFill>
                            <a:srgbClr val="002060"/>
                          </a:solidFill>
                          <a:effectLst/>
                          <a:latin typeface="Times New Roman" panose="02020603050405020304" pitchFamily="18" charset="0"/>
                          <a:cs typeface="Times New Roman" panose="02020603050405020304" pitchFamily="18" charset="0"/>
                        </a:rPr>
                        <a:t>(</a:t>
                      </a:r>
                      <a:r>
                        <a:rPr lang="en-US" sz="1600" b="0" dirty="0" err="1">
                          <a:solidFill>
                            <a:srgbClr val="002060"/>
                          </a:solidFill>
                          <a:effectLst/>
                          <a:latin typeface="Times New Roman" panose="02020603050405020304" pitchFamily="18" charset="0"/>
                          <a:cs typeface="Times New Roman" panose="02020603050405020304" pitchFamily="18" charset="0"/>
                        </a:rPr>
                        <a:t>Vì</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sao</a:t>
                      </a:r>
                      <a:r>
                        <a:rPr lang="en-US" sz="1600" b="0" dirty="0">
                          <a:solidFill>
                            <a:srgbClr val="002060"/>
                          </a:solidFill>
                          <a:effectLst/>
                          <a:latin typeface="Times New Roman" panose="02020603050405020304" pitchFamily="18" charset="0"/>
                          <a:cs typeface="Times New Roman" panose="02020603050405020304" pitchFamily="18" charset="0"/>
                        </a:rPr>
                        <a:t> CM </a:t>
                      </a:r>
                      <a:r>
                        <a:rPr lang="en-US" sz="1600" b="0" dirty="0" err="1">
                          <a:solidFill>
                            <a:srgbClr val="002060"/>
                          </a:solidFill>
                          <a:effectLst/>
                          <a:latin typeface="Times New Roman" panose="02020603050405020304" pitchFamily="18" charset="0"/>
                          <a:cs typeface="Times New Roman" panose="02020603050405020304" pitchFamily="18" charset="0"/>
                        </a:rPr>
                        <a:t>bùng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nổ</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Vì</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sao</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sự</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kiện</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xử</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tử</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vua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Sác-lơ</a:t>
                      </a:r>
                      <a:r>
                        <a:rPr lang="en-US" sz="1600" b="0" dirty="0">
                          <a:solidFill>
                            <a:srgbClr val="002060"/>
                          </a:solidFill>
                          <a:effectLst/>
                          <a:latin typeface="Times New Roman" panose="02020603050405020304" pitchFamily="18" charset="0"/>
                          <a:cs typeface="Times New Roman" panose="02020603050405020304" pitchFamily="18" charset="0"/>
                        </a:rPr>
                        <a:t> I </a:t>
                      </a:r>
                      <a:r>
                        <a:rPr lang="en-US" sz="1600" b="0" dirty="0" err="1">
                          <a:solidFill>
                            <a:srgbClr val="002060"/>
                          </a:solidFill>
                          <a:effectLst/>
                          <a:latin typeface="Times New Roman" panose="02020603050405020304" pitchFamily="18" charset="0"/>
                          <a:cs typeface="Times New Roman" panose="02020603050405020304" pitchFamily="18" charset="0"/>
                        </a:rPr>
                        <a:t>năm</a:t>
                      </a:r>
                      <a:r>
                        <a:rPr lang="en-US" sz="1600" b="0" dirty="0">
                          <a:solidFill>
                            <a:srgbClr val="002060"/>
                          </a:solidFill>
                          <a:effectLst/>
                          <a:latin typeface="Times New Roman" panose="02020603050405020304" pitchFamily="18" charset="0"/>
                          <a:cs typeface="Times New Roman" panose="02020603050405020304" pitchFamily="18" charset="0"/>
                        </a:rPr>
                        <a:t> 1649 </a:t>
                      </a:r>
                      <a:r>
                        <a:rPr lang="en-US" sz="1600" b="0" dirty="0" err="1">
                          <a:solidFill>
                            <a:srgbClr val="002060"/>
                          </a:solidFill>
                          <a:effectLst/>
                          <a:latin typeface="Times New Roman" panose="02020603050405020304" pitchFamily="18" charset="0"/>
                          <a:cs typeface="Times New Roman" panose="02020603050405020304" pitchFamily="18" charset="0"/>
                        </a:rPr>
                        <a:t>được</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coi</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là</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đỉnh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cao</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của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cuộc</a:t>
                      </a:r>
                      <a:r>
                        <a:rPr lang="en-US" sz="1600" b="0" dirty="0">
                          <a:solidFill>
                            <a:srgbClr val="002060"/>
                          </a:solidFill>
                          <a:effectLst/>
                          <a:latin typeface="Times New Roman" panose="02020603050405020304" pitchFamily="18" charset="0"/>
                          <a:cs typeface="Times New Roman" panose="02020603050405020304" pitchFamily="18" charset="0"/>
                        </a:rPr>
                        <a:t> CMTS Anh?</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229989452"/>
                  </a:ext>
                </a:extLst>
              </a:tr>
              <a:tr h="788941">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Where, When? </a:t>
                      </a:r>
                      <a:r>
                        <a:rPr lang="en-US" sz="1600" b="0" dirty="0">
                          <a:solidFill>
                            <a:srgbClr val="002060"/>
                          </a:solidFill>
                          <a:effectLst/>
                          <a:latin typeface="Times New Roman" panose="02020603050405020304" pitchFamily="18" charset="0"/>
                          <a:cs typeface="Times New Roman" panose="02020603050405020304" pitchFamily="18" charset="0"/>
                        </a:rPr>
                        <a:t>(</a:t>
                      </a:r>
                      <a:r>
                        <a:rPr lang="en-US" sz="1600" b="0" dirty="0" err="1">
                          <a:solidFill>
                            <a:srgbClr val="002060"/>
                          </a:solidFill>
                          <a:effectLst/>
                          <a:latin typeface="Times New Roman" panose="02020603050405020304" pitchFamily="18" charset="0"/>
                          <a:cs typeface="Times New Roman" panose="02020603050405020304" pitchFamily="18" charset="0"/>
                        </a:rPr>
                        <a:t>Cách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mạng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bắt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đầu</a:t>
                      </a:r>
                      <a:r>
                        <a:rPr lang="en-US" sz="1600" b="0" dirty="0">
                          <a:solidFill>
                            <a:srgbClr val="002060"/>
                          </a:solidFill>
                          <a:effectLst/>
                          <a:latin typeface="Times New Roman" panose="02020603050405020304" pitchFamily="18" charset="0"/>
                          <a:cs typeface="Times New Roman" panose="02020603050405020304" pitchFamily="18" charset="0"/>
                        </a:rPr>
                        <a:t> ở </a:t>
                      </a:r>
                      <a:r>
                        <a:rPr lang="en-US" sz="1600" b="0" dirty="0" err="1">
                          <a:solidFill>
                            <a:srgbClr val="002060"/>
                          </a:solidFill>
                          <a:effectLst/>
                          <a:latin typeface="Times New Roman" panose="02020603050405020304" pitchFamily="18" charset="0"/>
                          <a:cs typeface="Times New Roman" panose="02020603050405020304" pitchFamily="18" charset="0"/>
                        </a:rPr>
                        <a:t>đâu</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Diễn</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ra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khi</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nào</a:t>
                      </a:r>
                      <a:r>
                        <a:rPr lang="en-US" sz="1600" b="0" dirty="0">
                          <a:solidFill>
                            <a:srgbClr val="002060"/>
                          </a:solidFill>
                          <a:effectLst/>
                          <a:latin typeface="Times New Roman" panose="02020603050405020304" pitchFamily="18" charset="0"/>
                          <a:cs typeface="Times New Roman" panose="02020603050405020304" pitchFamily="18" charset="0"/>
                        </a:rPr>
                        <a:t>?)</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3532224177"/>
                  </a:ext>
                </a:extLst>
              </a:tr>
              <a:tr h="788941">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Who? </a:t>
                      </a:r>
                      <a:r>
                        <a:rPr lang="en-US" sz="1600" b="0" dirty="0">
                          <a:solidFill>
                            <a:srgbClr val="002060"/>
                          </a:solidFill>
                          <a:effectLst/>
                          <a:latin typeface="Times New Roman" panose="02020603050405020304" pitchFamily="18" charset="0"/>
                          <a:cs typeface="Times New Roman" panose="02020603050405020304" pitchFamily="18" charset="0"/>
                        </a:rPr>
                        <a:t>(</a:t>
                      </a:r>
                      <a:r>
                        <a:rPr lang="en-US" sz="1600" b="0" dirty="0" err="1">
                          <a:solidFill>
                            <a:srgbClr val="002060"/>
                          </a:solidFill>
                          <a:effectLst/>
                          <a:latin typeface="Times New Roman" panose="02020603050405020304" pitchFamily="18" charset="0"/>
                          <a:cs typeface="Times New Roman" panose="02020603050405020304" pitchFamily="18" charset="0"/>
                        </a:rPr>
                        <a:t>Cách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mạng</a:t>
                      </a:r>
                      <a:r>
                        <a:rPr lang="en-US" sz="1600" b="0" dirty="0">
                          <a:solidFill>
                            <a:srgbClr val="002060"/>
                          </a:solidFill>
                          <a:effectLst/>
                          <a:latin typeface="Times New Roman" panose="02020603050405020304" pitchFamily="18" charset="0"/>
                          <a:cs typeface="Times New Roman" panose="02020603050405020304" pitchFamily="18" charset="0"/>
                        </a:rPr>
                        <a:t> do ai </a:t>
                      </a:r>
                      <a:r>
                        <a:rPr lang="en-US" sz="1600" b="0" dirty="0" err="1">
                          <a:solidFill>
                            <a:srgbClr val="002060"/>
                          </a:solidFill>
                          <a:effectLst/>
                          <a:latin typeface="Times New Roman" panose="02020603050405020304" pitchFamily="18" charset="0"/>
                          <a:cs typeface="Times New Roman" panose="02020603050405020304" pitchFamily="18" charset="0"/>
                        </a:rPr>
                        <a:t>lãnh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đạo</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Lực</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lượng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nào</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đã</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ủng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hộ</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tham</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gia</a:t>
                      </a:r>
                      <a:r>
                        <a:rPr lang="en-US" sz="1600" b="0" dirty="0">
                          <a:solidFill>
                            <a:srgbClr val="002060"/>
                          </a:solidFill>
                          <a:effectLst/>
                          <a:latin typeface="Times New Roman" panose="02020603050405020304" pitchFamily="18" charset="0"/>
                          <a:cs typeface="Times New Roman" panose="02020603050405020304" pitchFamily="18" charset="0"/>
                        </a:rPr>
                        <a:t> CM?)</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348712276"/>
                  </a:ext>
                </a:extLst>
              </a:tr>
              <a:tr h="788941">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What? </a:t>
                      </a:r>
                      <a:r>
                        <a:rPr lang="en-US" sz="1600" b="0" dirty="0">
                          <a:solidFill>
                            <a:srgbClr val="002060"/>
                          </a:solidFill>
                          <a:effectLst/>
                          <a:latin typeface="Times New Roman" panose="02020603050405020304" pitchFamily="18" charset="0"/>
                          <a:cs typeface="Times New Roman" panose="02020603050405020304" pitchFamily="18" charset="0"/>
                        </a:rPr>
                        <a:t>(CM </a:t>
                      </a:r>
                      <a:r>
                        <a:rPr lang="en-US" sz="1600" b="0" dirty="0" err="1">
                          <a:solidFill>
                            <a:srgbClr val="002060"/>
                          </a:solidFill>
                          <a:effectLst/>
                          <a:latin typeface="Times New Roman" panose="02020603050405020304" pitchFamily="18" charset="0"/>
                          <a:cs typeface="Times New Roman" panose="02020603050405020304" pitchFamily="18" charset="0"/>
                        </a:rPr>
                        <a:t>đạt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dược</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kết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quả</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gì</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Tính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chất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nổi</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bật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của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cách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mạng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là</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gì</a:t>
                      </a:r>
                      <a:r>
                        <a:rPr lang="en-US" sz="1600" b="0" dirty="0">
                          <a:solidFill>
                            <a:srgbClr val="002060"/>
                          </a:solidFill>
                          <a:effectLst/>
                          <a:latin typeface="Times New Roman" panose="02020603050405020304" pitchFamily="18" charset="0"/>
                          <a:cs typeface="Times New Roman" panose="02020603050405020304" pitchFamily="18" charset="0"/>
                        </a:rPr>
                        <a:t>?)</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3327710642"/>
                  </a:ext>
                </a:extLst>
              </a:tr>
              <a:tr h="585624">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How? </a:t>
                      </a:r>
                      <a:r>
                        <a:rPr lang="en-US" sz="1600" b="0" dirty="0">
                          <a:solidFill>
                            <a:srgbClr val="002060"/>
                          </a:solidFill>
                          <a:effectLst/>
                          <a:latin typeface="Times New Roman" panose="02020603050405020304" pitchFamily="18" charset="0"/>
                          <a:cs typeface="Times New Roman" panose="02020603050405020304" pitchFamily="18" charset="0"/>
                        </a:rPr>
                        <a:t>(</a:t>
                      </a:r>
                      <a:r>
                        <a:rPr lang="en-US" sz="1600" b="0" dirty="0" err="1">
                          <a:solidFill>
                            <a:srgbClr val="002060"/>
                          </a:solidFill>
                          <a:effectLst/>
                          <a:latin typeface="Times New Roman" panose="02020603050405020304" pitchFamily="18" charset="0"/>
                          <a:cs typeface="Times New Roman" panose="02020603050405020304" pitchFamily="18" charset="0"/>
                        </a:rPr>
                        <a:t>Cuộc</a:t>
                      </a:r>
                      <a:r>
                        <a:rPr lang="en-US" sz="1600" b="0" dirty="0">
                          <a:solidFill>
                            <a:srgbClr val="002060"/>
                          </a:solidFill>
                          <a:effectLst/>
                          <a:latin typeface="Times New Roman" panose="02020603050405020304" pitchFamily="18" charset="0"/>
                          <a:cs typeface="Times New Roman" panose="02020603050405020304" pitchFamily="18" charset="0"/>
                        </a:rPr>
                        <a:t> CMTS </a:t>
                      </a:r>
                      <a:r>
                        <a:rPr lang="en-US" sz="1600" b="0" dirty="0" err="1">
                          <a:solidFill>
                            <a:srgbClr val="002060"/>
                          </a:solidFill>
                          <a:effectLst/>
                          <a:latin typeface="Times New Roman" panose="02020603050405020304" pitchFamily="18" charset="0"/>
                          <a:cs typeface="Times New Roman" panose="02020603050405020304" pitchFamily="18" charset="0"/>
                        </a:rPr>
                        <a:t>có</a:t>
                      </a:r>
                      <a:r>
                        <a:rPr lang="en-US" sz="1600" b="0" dirty="0">
                          <a:solidFill>
                            <a:srgbClr val="002060"/>
                          </a:solidFill>
                          <a:effectLst/>
                          <a:latin typeface="Times New Roman" panose="02020603050405020304" pitchFamily="18" charset="0"/>
                          <a:cs typeface="Times New Roman" panose="02020603050405020304" pitchFamily="18" charset="0"/>
                        </a:rPr>
                        <a:t> ý </a:t>
                      </a:r>
                      <a:r>
                        <a:rPr lang="en-US" sz="1600" b="0" dirty="0" err="1">
                          <a:solidFill>
                            <a:srgbClr val="002060"/>
                          </a:solidFill>
                          <a:effectLst/>
                          <a:latin typeface="Times New Roman" panose="02020603050405020304" pitchFamily="18" charset="0"/>
                          <a:cs typeface="Times New Roman" panose="02020603050405020304" pitchFamily="18" charset="0"/>
                        </a:rPr>
                        <a:t>nghĩa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và</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tác</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động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như</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thế</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nào</a:t>
                      </a:r>
                      <a:r>
                        <a:rPr lang="en-US" sz="1600" b="0" dirty="0">
                          <a:solidFill>
                            <a:srgbClr val="002060"/>
                          </a:solidFill>
                          <a:effectLst/>
                          <a:latin typeface="Times New Roman" panose="02020603050405020304" pitchFamily="18" charset="0"/>
                          <a:cs typeface="Times New Roman" panose="02020603050405020304" pitchFamily="18" charset="0"/>
                        </a:rPr>
                        <a:t>?)</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52659403"/>
                  </a:ext>
                </a:extLst>
              </a:tr>
            </a:tbl>
          </a:graphicData>
        </a:graphic>
      </p:graphicFrame>
      <p:sp>
        <p:nvSpPr>
          <p:cNvPr id="6" name="TextBox 5">
            <a:extLst>
              <a:ext uri="{FF2B5EF4-FFF2-40B4-BE49-F238E27FC236}">
                <a16:creationId xmlns:a16="http://schemas.microsoft.com/office/drawing/2014/main" id="{B9D8DF7D-04BF-BBF7-8773-C1098B85631E}"/>
              </a:ext>
            </a:extLst>
          </p:cNvPr>
          <p:cNvSpPr txBox="1"/>
          <p:nvPr/>
        </p:nvSpPr>
        <p:spPr>
          <a:xfrm>
            <a:off x="6947980" y="2506663"/>
            <a:ext cx="4018336" cy="8735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FB541AD-E085-7BF7-9313-C7EA414074BB}"/>
              </a:ext>
            </a:extLst>
          </p:cNvPr>
          <p:cNvSpPr txBox="1"/>
          <p:nvPr/>
        </p:nvSpPr>
        <p:spPr>
          <a:xfrm>
            <a:off x="6947980" y="3401668"/>
            <a:ext cx="4018336" cy="8735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234DE3A-CD5B-FD33-B464-1C460BB1C930}"/>
              </a:ext>
            </a:extLst>
          </p:cNvPr>
          <p:cNvSpPr txBox="1"/>
          <p:nvPr/>
        </p:nvSpPr>
        <p:spPr>
          <a:xfrm>
            <a:off x="6947980" y="4227073"/>
            <a:ext cx="4018336" cy="8735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28A1827-C5E9-5993-282E-A86A6B42295A}"/>
              </a:ext>
            </a:extLst>
          </p:cNvPr>
          <p:cNvSpPr txBox="1"/>
          <p:nvPr/>
        </p:nvSpPr>
        <p:spPr>
          <a:xfrm>
            <a:off x="6947980" y="4990820"/>
            <a:ext cx="4018336" cy="8735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CDF80A1-5BDA-2A70-B3B8-E3C76EC1E70F}"/>
              </a:ext>
            </a:extLst>
          </p:cNvPr>
          <p:cNvSpPr txBox="1"/>
          <p:nvPr/>
        </p:nvSpPr>
        <p:spPr>
          <a:xfrm>
            <a:off x="6870159" y="5827425"/>
            <a:ext cx="4018336" cy="45807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1443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56413909-6681-7FA6-46C2-C00E2DBB1A3E}"/>
              </a:ext>
            </a:extLst>
          </p:cNvPr>
          <p:cNvGraphicFramePr>
            <a:graphicFrameLocks noGrp="1"/>
          </p:cNvGraphicFramePr>
          <p:nvPr>
            <p:extLst>
              <p:ext uri="{D42A27DB-BD31-4B8C-83A1-F6EECF244321}">
                <p14:modId xmlns:p14="http://schemas.microsoft.com/office/powerpoint/2010/main" val="521707368"/>
              </p:ext>
            </p:extLst>
          </p:nvPr>
        </p:nvGraphicFramePr>
        <p:xfrm>
          <a:off x="247420" y="1923003"/>
          <a:ext cx="11678691" cy="4231647"/>
        </p:xfrm>
        <a:graphic>
          <a:graphicData uri="http://schemas.openxmlformats.org/drawingml/2006/table">
            <a:tbl>
              <a:tblPr firstRow="1" firstCol="1" bandRow="1">
                <a:tableStyleId>{5C22544A-7EE6-4342-B048-85BDC9FD1C3A}</a:tableStyleId>
              </a:tblPr>
              <a:tblGrid>
                <a:gridCol w="5102793">
                  <a:extLst>
                    <a:ext uri="{9D8B030D-6E8A-4147-A177-3AD203B41FA5}">
                      <a16:colId xmlns:a16="http://schemas.microsoft.com/office/drawing/2014/main" val="952631912"/>
                    </a:ext>
                  </a:extLst>
                </a:gridCol>
                <a:gridCol w="6575898">
                  <a:extLst>
                    <a:ext uri="{9D8B030D-6E8A-4147-A177-3AD203B41FA5}">
                      <a16:colId xmlns:a16="http://schemas.microsoft.com/office/drawing/2014/main" val="1253741093"/>
                    </a:ext>
                  </a:extLst>
                </a:gridCol>
              </a:tblGrid>
              <a:tr h="1063388">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Why? </a:t>
                      </a:r>
                      <a:r>
                        <a:rPr lang="en-US" sz="1600" b="0" dirty="0">
                          <a:solidFill>
                            <a:srgbClr val="002060"/>
                          </a:solidFill>
                          <a:effectLst/>
                          <a:latin typeface="Times New Roman" panose="02020603050405020304" pitchFamily="18" charset="0"/>
                          <a:cs typeface="Times New Roman" panose="02020603050405020304" pitchFamily="18" charset="0"/>
                        </a:rPr>
                        <a:t>(</a:t>
                      </a:r>
                      <a:r>
                        <a:rPr lang="en-US" sz="1600" b="0" dirty="0" err="1">
                          <a:solidFill>
                            <a:srgbClr val="002060"/>
                          </a:solidFill>
                          <a:effectLst/>
                          <a:latin typeface="Times New Roman" panose="02020603050405020304" pitchFamily="18" charset="0"/>
                          <a:cs typeface="Times New Roman" panose="02020603050405020304" pitchFamily="18" charset="0"/>
                        </a:rPr>
                        <a:t>Vì</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sao</a:t>
                      </a:r>
                      <a:r>
                        <a:rPr lang="en-US" sz="1600" b="0" dirty="0">
                          <a:solidFill>
                            <a:srgbClr val="002060"/>
                          </a:solidFill>
                          <a:effectLst/>
                          <a:latin typeface="Times New Roman" panose="02020603050405020304" pitchFamily="18" charset="0"/>
                          <a:cs typeface="Times New Roman" panose="02020603050405020304" pitchFamily="18" charset="0"/>
                        </a:rPr>
                        <a:t> CM </a:t>
                      </a:r>
                      <a:r>
                        <a:rPr lang="en-US" sz="1600" b="0" dirty="0" err="1">
                          <a:solidFill>
                            <a:srgbClr val="002060"/>
                          </a:solidFill>
                          <a:effectLst/>
                          <a:latin typeface="Times New Roman" panose="02020603050405020304" pitchFamily="18" charset="0"/>
                          <a:cs typeface="Times New Roman" panose="02020603050405020304" pitchFamily="18" charset="0"/>
                        </a:rPr>
                        <a:t>bùng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nổ</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Vì</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sao</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sự</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kiện</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xử</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tử</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vua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Sác-lơ</a:t>
                      </a:r>
                      <a:r>
                        <a:rPr lang="en-US" sz="1600" b="0" dirty="0">
                          <a:solidFill>
                            <a:srgbClr val="002060"/>
                          </a:solidFill>
                          <a:effectLst/>
                          <a:latin typeface="Times New Roman" panose="02020603050405020304" pitchFamily="18" charset="0"/>
                          <a:cs typeface="Times New Roman" panose="02020603050405020304" pitchFamily="18" charset="0"/>
                        </a:rPr>
                        <a:t> I </a:t>
                      </a:r>
                      <a:r>
                        <a:rPr lang="en-US" sz="1600" b="0" dirty="0" err="1">
                          <a:solidFill>
                            <a:srgbClr val="002060"/>
                          </a:solidFill>
                          <a:effectLst/>
                          <a:latin typeface="Times New Roman" panose="02020603050405020304" pitchFamily="18" charset="0"/>
                          <a:cs typeface="Times New Roman" panose="02020603050405020304" pitchFamily="18" charset="0"/>
                        </a:rPr>
                        <a:t>năm</a:t>
                      </a:r>
                      <a:r>
                        <a:rPr lang="en-US" sz="1600" b="0" dirty="0">
                          <a:solidFill>
                            <a:srgbClr val="002060"/>
                          </a:solidFill>
                          <a:effectLst/>
                          <a:latin typeface="Times New Roman" panose="02020603050405020304" pitchFamily="18" charset="0"/>
                          <a:cs typeface="Times New Roman" panose="02020603050405020304" pitchFamily="18" charset="0"/>
                        </a:rPr>
                        <a:t> 1649 </a:t>
                      </a:r>
                      <a:r>
                        <a:rPr lang="en-US" sz="1600" b="0" dirty="0" err="1">
                          <a:solidFill>
                            <a:srgbClr val="002060"/>
                          </a:solidFill>
                          <a:effectLst/>
                          <a:latin typeface="Times New Roman" panose="02020603050405020304" pitchFamily="18" charset="0"/>
                          <a:cs typeface="Times New Roman" panose="02020603050405020304" pitchFamily="18" charset="0"/>
                        </a:rPr>
                        <a:t>được</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coi</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là</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đỉnh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cao</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của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cuộc</a:t>
                      </a:r>
                      <a:r>
                        <a:rPr lang="en-US" sz="1600" b="0" dirty="0">
                          <a:solidFill>
                            <a:srgbClr val="002060"/>
                          </a:solidFill>
                          <a:effectLst/>
                          <a:latin typeface="Times New Roman" panose="02020603050405020304" pitchFamily="18" charset="0"/>
                          <a:cs typeface="Times New Roman" panose="02020603050405020304" pitchFamily="18" charset="0"/>
                        </a:rPr>
                        <a:t> CMTS Anh?</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229989452"/>
                  </a:ext>
                </a:extLst>
              </a:tr>
              <a:tr h="788941">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Where, When? </a:t>
                      </a:r>
                      <a:r>
                        <a:rPr lang="en-US" sz="1600" b="0" dirty="0">
                          <a:solidFill>
                            <a:srgbClr val="002060"/>
                          </a:solidFill>
                          <a:effectLst/>
                          <a:latin typeface="Times New Roman" panose="02020603050405020304" pitchFamily="18" charset="0"/>
                          <a:cs typeface="Times New Roman" panose="02020603050405020304" pitchFamily="18" charset="0"/>
                        </a:rPr>
                        <a:t>(</a:t>
                      </a:r>
                      <a:r>
                        <a:rPr lang="en-US" sz="1600" b="0" dirty="0" err="1">
                          <a:solidFill>
                            <a:srgbClr val="002060"/>
                          </a:solidFill>
                          <a:effectLst/>
                          <a:latin typeface="Times New Roman" panose="02020603050405020304" pitchFamily="18" charset="0"/>
                          <a:cs typeface="Times New Roman" panose="02020603050405020304" pitchFamily="18" charset="0"/>
                        </a:rPr>
                        <a:t>Cách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mạng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bắt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đầu</a:t>
                      </a:r>
                      <a:r>
                        <a:rPr lang="en-US" sz="1600" b="0" dirty="0">
                          <a:solidFill>
                            <a:srgbClr val="002060"/>
                          </a:solidFill>
                          <a:effectLst/>
                          <a:latin typeface="Times New Roman" panose="02020603050405020304" pitchFamily="18" charset="0"/>
                          <a:cs typeface="Times New Roman" panose="02020603050405020304" pitchFamily="18" charset="0"/>
                        </a:rPr>
                        <a:t> ở </a:t>
                      </a:r>
                      <a:r>
                        <a:rPr lang="en-US" sz="1600" b="0" dirty="0" err="1">
                          <a:solidFill>
                            <a:srgbClr val="002060"/>
                          </a:solidFill>
                          <a:effectLst/>
                          <a:latin typeface="Times New Roman" panose="02020603050405020304" pitchFamily="18" charset="0"/>
                          <a:cs typeface="Times New Roman" panose="02020603050405020304" pitchFamily="18" charset="0"/>
                        </a:rPr>
                        <a:t>đâu</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Diễn</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ra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khi</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nào</a:t>
                      </a:r>
                      <a:r>
                        <a:rPr lang="en-US" sz="1600" b="0" dirty="0">
                          <a:solidFill>
                            <a:srgbClr val="002060"/>
                          </a:solidFill>
                          <a:effectLst/>
                          <a:latin typeface="Times New Roman" panose="02020603050405020304" pitchFamily="18" charset="0"/>
                          <a:cs typeface="Times New Roman" panose="02020603050405020304" pitchFamily="18" charset="0"/>
                        </a:rPr>
                        <a:t>?)</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3532224177"/>
                  </a:ext>
                </a:extLst>
              </a:tr>
              <a:tr h="788941">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Who? </a:t>
                      </a:r>
                      <a:r>
                        <a:rPr lang="en-US" sz="1600" b="0" dirty="0">
                          <a:solidFill>
                            <a:srgbClr val="002060"/>
                          </a:solidFill>
                          <a:effectLst/>
                          <a:latin typeface="Times New Roman" panose="02020603050405020304" pitchFamily="18" charset="0"/>
                          <a:cs typeface="Times New Roman" panose="02020603050405020304" pitchFamily="18" charset="0"/>
                        </a:rPr>
                        <a:t>(</a:t>
                      </a:r>
                      <a:r>
                        <a:rPr lang="en-US" sz="1600" b="0" dirty="0" err="1">
                          <a:solidFill>
                            <a:srgbClr val="002060"/>
                          </a:solidFill>
                          <a:effectLst/>
                          <a:latin typeface="Times New Roman" panose="02020603050405020304" pitchFamily="18" charset="0"/>
                          <a:cs typeface="Times New Roman" panose="02020603050405020304" pitchFamily="18" charset="0"/>
                        </a:rPr>
                        <a:t>Cách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mạng</a:t>
                      </a:r>
                      <a:r>
                        <a:rPr lang="en-US" sz="1600" b="0" dirty="0">
                          <a:solidFill>
                            <a:srgbClr val="002060"/>
                          </a:solidFill>
                          <a:effectLst/>
                          <a:latin typeface="Times New Roman" panose="02020603050405020304" pitchFamily="18" charset="0"/>
                          <a:cs typeface="Times New Roman" panose="02020603050405020304" pitchFamily="18" charset="0"/>
                        </a:rPr>
                        <a:t> do ai </a:t>
                      </a:r>
                      <a:r>
                        <a:rPr lang="en-US" sz="1600" b="0" dirty="0" err="1">
                          <a:solidFill>
                            <a:srgbClr val="002060"/>
                          </a:solidFill>
                          <a:effectLst/>
                          <a:latin typeface="Times New Roman" panose="02020603050405020304" pitchFamily="18" charset="0"/>
                          <a:cs typeface="Times New Roman" panose="02020603050405020304" pitchFamily="18" charset="0"/>
                        </a:rPr>
                        <a:t>lãnh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đạo</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Lực</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lượng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nào</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đã</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ủng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hộ</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tham</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gia</a:t>
                      </a:r>
                      <a:r>
                        <a:rPr lang="en-US" sz="1600" b="0" dirty="0">
                          <a:solidFill>
                            <a:srgbClr val="002060"/>
                          </a:solidFill>
                          <a:effectLst/>
                          <a:latin typeface="Times New Roman" panose="02020603050405020304" pitchFamily="18" charset="0"/>
                          <a:cs typeface="Times New Roman" panose="02020603050405020304" pitchFamily="18" charset="0"/>
                        </a:rPr>
                        <a:t> CM?)</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348712276"/>
                  </a:ext>
                </a:extLst>
              </a:tr>
              <a:tr h="902672">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What? </a:t>
                      </a:r>
                      <a:r>
                        <a:rPr lang="en-US" sz="1600" b="0" dirty="0">
                          <a:solidFill>
                            <a:srgbClr val="002060"/>
                          </a:solidFill>
                          <a:effectLst/>
                          <a:latin typeface="Times New Roman" panose="02020603050405020304" pitchFamily="18" charset="0"/>
                          <a:cs typeface="Times New Roman" panose="02020603050405020304" pitchFamily="18" charset="0"/>
                        </a:rPr>
                        <a:t>(CM </a:t>
                      </a:r>
                      <a:r>
                        <a:rPr lang="en-US" sz="1600" b="0" dirty="0" err="1">
                          <a:solidFill>
                            <a:srgbClr val="002060"/>
                          </a:solidFill>
                          <a:effectLst/>
                          <a:latin typeface="Times New Roman" panose="02020603050405020304" pitchFamily="18" charset="0"/>
                          <a:cs typeface="Times New Roman" panose="02020603050405020304" pitchFamily="18" charset="0"/>
                        </a:rPr>
                        <a:t>đạt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dược</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kết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quả</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gì</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Tính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chất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nổi</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bật</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của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cách</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mạng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là</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gì</a:t>
                      </a:r>
                      <a:r>
                        <a:rPr lang="en-US" sz="1600" b="0" dirty="0">
                          <a:solidFill>
                            <a:srgbClr val="002060"/>
                          </a:solidFill>
                          <a:effectLst/>
                          <a:latin typeface="Times New Roman" panose="02020603050405020304" pitchFamily="18" charset="0"/>
                          <a:cs typeface="Times New Roman" panose="02020603050405020304" pitchFamily="18" charset="0"/>
                        </a:rPr>
                        <a:t>?)</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3327710642"/>
                  </a:ext>
                </a:extLst>
              </a:tr>
              <a:tr h="585624">
                <a:tc>
                  <a:txBody>
                    <a:bodyPr/>
                    <a:lstStyle/>
                    <a:p>
                      <a:pPr marL="0" marR="0">
                        <a:lnSpc>
                          <a:spcPct val="150000"/>
                        </a:lnSpc>
                        <a:spcBef>
                          <a:spcPts val="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How? </a:t>
                      </a:r>
                      <a:r>
                        <a:rPr lang="en-US" sz="1600" b="0" dirty="0">
                          <a:solidFill>
                            <a:srgbClr val="002060"/>
                          </a:solidFill>
                          <a:effectLst/>
                          <a:latin typeface="Times New Roman" panose="02020603050405020304" pitchFamily="18" charset="0"/>
                          <a:cs typeface="Times New Roman" panose="02020603050405020304" pitchFamily="18" charset="0"/>
                        </a:rPr>
                        <a:t>(</a:t>
                      </a:r>
                      <a:r>
                        <a:rPr lang="en-US" sz="1600" b="0" dirty="0" err="1">
                          <a:solidFill>
                            <a:srgbClr val="002060"/>
                          </a:solidFill>
                          <a:effectLst/>
                          <a:latin typeface="Times New Roman" panose="02020603050405020304" pitchFamily="18" charset="0"/>
                          <a:cs typeface="Times New Roman" panose="02020603050405020304" pitchFamily="18" charset="0"/>
                        </a:rPr>
                        <a:t>Cuộc</a:t>
                      </a:r>
                      <a:r>
                        <a:rPr lang="en-US" sz="1600" b="0" dirty="0">
                          <a:solidFill>
                            <a:srgbClr val="002060"/>
                          </a:solidFill>
                          <a:effectLst/>
                          <a:latin typeface="Times New Roman" panose="02020603050405020304" pitchFamily="18" charset="0"/>
                          <a:cs typeface="Times New Roman" panose="02020603050405020304" pitchFamily="18" charset="0"/>
                        </a:rPr>
                        <a:t> CMTS </a:t>
                      </a:r>
                      <a:r>
                        <a:rPr lang="en-US" sz="1600" b="0" dirty="0" err="1">
                          <a:solidFill>
                            <a:srgbClr val="002060"/>
                          </a:solidFill>
                          <a:effectLst/>
                          <a:latin typeface="Times New Roman" panose="02020603050405020304" pitchFamily="18" charset="0"/>
                          <a:cs typeface="Times New Roman" panose="02020603050405020304" pitchFamily="18" charset="0"/>
                        </a:rPr>
                        <a:t>có</a:t>
                      </a:r>
                      <a:r>
                        <a:rPr lang="en-US" sz="1600" b="0" dirty="0">
                          <a:solidFill>
                            <a:srgbClr val="002060"/>
                          </a:solidFill>
                          <a:effectLst/>
                          <a:latin typeface="Times New Roman" panose="02020603050405020304" pitchFamily="18" charset="0"/>
                          <a:cs typeface="Times New Roman" panose="02020603050405020304" pitchFamily="18" charset="0"/>
                        </a:rPr>
                        <a:t> ý </a:t>
                      </a:r>
                      <a:r>
                        <a:rPr lang="en-US" sz="1600" b="0" dirty="0" err="1">
                          <a:solidFill>
                            <a:srgbClr val="002060"/>
                          </a:solidFill>
                          <a:effectLst/>
                          <a:latin typeface="Times New Roman" panose="02020603050405020304" pitchFamily="18" charset="0"/>
                          <a:cs typeface="Times New Roman" panose="02020603050405020304" pitchFamily="18" charset="0"/>
                        </a:rPr>
                        <a:t>nghĩa</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và</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tác</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động</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như</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thế</a:t>
                      </a:r>
                      <a:r>
                        <a:rPr lang="en-US" sz="1600" b="0" dirty="0">
                          <a:solidFill>
                            <a:srgbClr val="002060"/>
                          </a:solidFill>
                          <a:effectLst/>
                          <a:latin typeface="Times New Roman" panose="02020603050405020304" pitchFamily="18" charset="0"/>
                          <a:cs typeface="Times New Roman" panose="02020603050405020304" pitchFamily="18" charset="0"/>
                        </a:rPr>
                        <a:t> </a:t>
                      </a:r>
                      <a:r>
                        <a:rPr lang="en-US" sz="1600" b="0" dirty="0" err="1">
                          <a:solidFill>
                            <a:srgbClr val="002060"/>
                          </a:solidFill>
                          <a:effectLst/>
                          <a:latin typeface="Times New Roman" panose="02020603050405020304" pitchFamily="18" charset="0"/>
                          <a:cs typeface="Times New Roman" panose="02020603050405020304" pitchFamily="18" charset="0"/>
                        </a:rPr>
                        <a:t>nào</a:t>
                      </a:r>
                      <a:r>
                        <a:rPr lang="en-US" sz="1600" b="0" dirty="0">
                          <a:solidFill>
                            <a:srgbClr val="002060"/>
                          </a:solidFill>
                          <a:effectLst/>
                          <a:latin typeface="Times New Roman" panose="02020603050405020304" pitchFamily="18" charset="0"/>
                          <a:cs typeface="Times New Roman" panose="02020603050405020304" pitchFamily="18" charset="0"/>
                        </a:rPr>
                        <a:t>?)</a:t>
                      </a: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43568" marR="43568" marT="0" marB="0">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52659403"/>
                  </a:ext>
                </a:extLst>
              </a:tr>
            </a:tbl>
          </a:graphicData>
        </a:graphic>
      </p:graphicFrame>
      <p:sp>
        <p:nvSpPr>
          <p:cNvPr id="4" name="TextBox 3">
            <a:extLst>
              <a:ext uri="{FF2B5EF4-FFF2-40B4-BE49-F238E27FC236}">
                <a16:creationId xmlns:a16="http://schemas.microsoft.com/office/drawing/2014/main" id="{4489A1D5-CB3D-975F-3E81-CF288515F7B4}"/>
              </a:ext>
            </a:extLst>
          </p:cNvPr>
          <p:cNvSpPr txBox="1"/>
          <p:nvPr/>
        </p:nvSpPr>
        <p:spPr>
          <a:xfrm>
            <a:off x="-333067" y="1220189"/>
            <a:ext cx="5337313"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1. Cách mạng tư sản Anh</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7B7751F-08A2-3937-38CD-0B56E8F1B34A}"/>
              </a:ext>
            </a:extLst>
          </p:cNvPr>
          <p:cNvSpPr txBox="1"/>
          <p:nvPr/>
        </p:nvSpPr>
        <p:spPr>
          <a:xfrm>
            <a:off x="5479103" y="2000825"/>
            <a:ext cx="6447008" cy="8735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8FD9A6D-4F47-2CB3-E2A1-06AFCCC80D7F}"/>
              </a:ext>
            </a:extLst>
          </p:cNvPr>
          <p:cNvSpPr txBox="1"/>
          <p:nvPr/>
        </p:nvSpPr>
        <p:spPr>
          <a:xfrm>
            <a:off x="5479103" y="2897265"/>
            <a:ext cx="6447008" cy="8735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2BAD42A-68EC-C9A3-EC78-E3F12F172D85}"/>
              </a:ext>
            </a:extLst>
          </p:cNvPr>
          <p:cNvSpPr txBox="1"/>
          <p:nvPr/>
        </p:nvSpPr>
        <p:spPr>
          <a:xfrm>
            <a:off x="5479103" y="3665059"/>
            <a:ext cx="6447008" cy="8735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F09E5E9-F79C-752F-E8A5-96DB73FBE86D}"/>
              </a:ext>
            </a:extLst>
          </p:cNvPr>
          <p:cNvSpPr txBox="1"/>
          <p:nvPr/>
        </p:nvSpPr>
        <p:spPr>
          <a:xfrm>
            <a:off x="5497572" y="4505331"/>
            <a:ext cx="6447008" cy="8735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EC568AC-08B6-EACB-AA73-31FA0D177F3B}"/>
              </a:ext>
            </a:extLst>
          </p:cNvPr>
          <p:cNvSpPr txBox="1"/>
          <p:nvPr/>
        </p:nvSpPr>
        <p:spPr>
          <a:xfrm>
            <a:off x="5445691" y="5519183"/>
            <a:ext cx="6447008" cy="45807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62E0677-BDAF-25AE-E379-AFB6F4F1961F}"/>
              </a:ext>
            </a:extLst>
          </p:cNvPr>
          <p:cNvSpPr txBox="1"/>
          <p:nvPr/>
        </p:nvSpPr>
        <p:spPr>
          <a:xfrm>
            <a:off x="5004246" y="1987625"/>
            <a:ext cx="6707643" cy="878895"/>
          </a:xfrm>
          <a:prstGeom prst="rect">
            <a:avLst/>
          </a:prstGeom>
          <a:noFill/>
        </p:spPr>
        <p:txBody>
          <a:bodyPr wrap="square">
            <a:spAutoFit/>
          </a:bodyPr>
          <a:lstStyle/>
          <a:p>
            <a:pPr marL="457200" marR="0">
              <a:lnSpc>
                <a:spcPct val="150000"/>
              </a:lnSpc>
              <a:spcBef>
                <a:spcPts val="0"/>
              </a:spcBef>
              <a:spcAft>
                <a:spcPts val="0"/>
              </a:spcAft>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kỉ</a:t>
            </a:r>
            <a:r>
              <a:rPr lang="en-US" dirty="0">
                <a:latin typeface="Times New Roman" panose="02020603050405020304" pitchFamily="18" charset="0"/>
                <a:cs typeface="Times New Roman" panose="02020603050405020304" pitchFamily="18" charset="0"/>
              </a:rPr>
              <a:t> XV – XVI,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Anh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Anh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endPar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B09E075-4734-64C4-F0F5-7CBC4148D5F3}"/>
              </a:ext>
            </a:extLst>
          </p:cNvPr>
          <p:cNvSpPr txBox="1"/>
          <p:nvPr/>
        </p:nvSpPr>
        <p:spPr>
          <a:xfrm>
            <a:off x="5004246" y="3095160"/>
            <a:ext cx="6707643" cy="458074"/>
          </a:xfrm>
          <a:prstGeom prst="rect">
            <a:avLst/>
          </a:prstGeom>
          <a:noFill/>
        </p:spPr>
        <p:txBody>
          <a:bodyPr wrap="square">
            <a:spAutoFit/>
          </a:bodyPr>
          <a:lstStyle/>
          <a:p>
            <a:pPr marL="457200" marR="0">
              <a:lnSpc>
                <a:spcPct val="150000"/>
              </a:lnSpc>
              <a:spcBef>
                <a:spcPts val="0"/>
              </a:spcBef>
              <a:spcAft>
                <a:spcPts val="0"/>
              </a:spcAft>
            </a:pPr>
            <a:r>
              <a:rPr lang="en-US">
                <a:latin typeface="Times New Roman" panose="02020603050405020304" pitchFamily="18" charset="0"/>
                <a:cs typeface="Times New Roman" panose="02020603050405020304" pitchFamily="18" charset="0"/>
              </a:rPr>
              <a:t>Tháng 8/1642, cách mạng bùng nổ ở Anh</a:t>
            </a:r>
            <a:endPar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37D11AF-3209-9D93-1306-BCE4737EE95C}"/>
              </a:ext>
            </a:extLst>
          </p:cNvPr>
          <p:cNvSpPr txBox="1"/>
          <p:nvPr/>
        </p:nvSpPr>
        <p:spPr>
          <a:xfrm>
            <a:off x="5004245" y="3827580"/>
            <a:ext cx="6707643" cy="646331"/>
          </a:xfrm>
          <a:prstGeom prst="rect">
            <a:avLst/>
          </a:prstGeom>
          <a:noFill/>
        </p:spPr>
        <p:txBody>
          <a:bodyPr wrap="square">
            <a:spAutoFit/>
          </a:bodyPr>
          <a:lstStyle/>
          <a:p>
            <a:pPr marL="457200" marR="0">
              <a:spcBef>
                <a:spcPts val="0"/>
              </a:spcBef>
              <a:spcAft>
                <a:spcPts val="0"/>
              </a:spcAft>
            </a:pPr>
            <a:r>
              <a:rPr lang="vi-VN" dirty="0">
                <a:latin typeface="Times New Roman" panose="02020603050405020304" pitchFamily="18" charset="0"/>
                <a:cs typeface="Times New Roman" panose="02020603050405020304" pitchFamily="18" charset="0"/>
              </a:rPr>
              <a:t>CMTS do giai cấp tư sản hoặc tầng lớp đại diện cho phương thức sản xuất TBCN lãnh đạo.</a:t>
            </a:r>
            <a:endPar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EA1D1B7-C519-992B-FE91-AF957F2D9B21}"/>
              </a:ext>
            </a:extLst>
          </p:cNvPr>
          <p:cNvSpPr txBox="1"/>
          <p:nvPr/>
        </p:nvSpPr>
        <p:spPr>
          <a:xfrm>
            <a:off x="5004244" y="4523569"/>
            <a:ext cx="6707643" cy="923330"/>
          </a:xfrm>
          <a:prstGeom prst="rect">
            <a:avLst/>
          </a:prstGeom>
          <a:noFill/>
        </p:spPr>
        <p:txBody>
          <a:bodyPr wrap="square">
            <a:spAutoFit/>
          </a:bodyPr>
          <a:lstStyle/>
          <a:p>
            <a:pPr marL="457200" marR="0">
              <a:spcBef>
                <a:spcPts val="0"/>
              </a:spcBef>
              <a:spcAft>
                <a:spcPts val="0"/>
              </a:spcAft>
            </a:pPr>
            <a:r>
              <a:rPr lang="vi-VN" dirty="0">
                <a:latin typeface="Times New Roman" panose="02020603050405020304" pitchFamily="18" charset="0"/>
                <a:cs typeface="Times New Roman" panose="02020603050405020304" pitchFamily="18" charset="0"/>
              </a:rPr>
              <a:t>- CMTS Anh thắng lợi</a:t>
            </a:r>
          </a:p>
          <a:p>
            <a:pPr marL="457200" marR="0">
              <a:spcBef>
                <a:spcPts val="0"/>
              </a:spcBef>
              <a:spcAft>
                <a:spcPts val="0"/>
              </a:spcAft>
            </a:pP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CMTS Anh là cuộc cách mạng tư sản không triệt để.</a:t>
            </a:r>
          </a:p>
          <a:p>
            <a:pPr marL="457200" marR="0">
              <a:spcBef>
                <a:spcPts val="0"/>
              </a:spcBef>
              <a:spcAft>
                <a:spcPts val="0"/>
              </a:spcAft>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CMTS Anh là thắng lợi của chế độ XH mới </a:t>
            </a:r>
          </a:p>
        </p:txBody>
      </p:sp>
      <p:sp>
        <p:nvSpPr>
          <p:cNvPr id="16" name="TextBox 15">
            <a:extLst>
              <a:ext uri="{FF2B5EF4-FFF2-40B4-BE49-F238E27FC236}">
                <a16:creationId xmlns:a16="http://schemas.microsoft.com/office/drawing/2014/main" id="{79C42860-71E6-1F13-9C2A-EB2EE5E67DF7}"/>
              </a:ext>
            </a:extLst>
          </p:cNvPr>
          <p:cNvSpPr txBox="1"/>
          <p:nvPr/>
        </p:nvSpPr>
        <p:spPr>
          <a:xfrm>
            <a:off x="4957012" y="5484629"/>
            <a:ext cx="6940337" cy="646331"/>
          </a:xfrm>
          <a:prstGeom prst="rect">
            <a:avLst/>
          </a:prstGeom>
          <a:noFill/>
        </p:spPr>
        <p:txBody>
          <a:bodyPr wrap="square">
            <a:spAutoFit/>
          </a:bodyPr>
          <a:lstStyle/>
          <a:p>
            <a:pPr marL="457200" marR="0">
              <a:spcBef>
                <a:spcPts val="0"/>
              </a:spcBef>
              <a:spcAft>
                <a:spcPts val="0"/>
              </a:spcAft>
            </a:pPr>
            <a:r>
              <a:rPr lang="vi-VN" dirty="0">
                <a:latin typeface="Times New Roman" panose="02020603050405020304" pitchFamily="18" charset="0"/>
                <a:cs typeface="Times New Roman" panose="02020603050405020304" pitchFamily="18" charset="0"/>
              </a:rPr>
              <a:t>CMTS Anh mở đường cho CNTB ở Anh phát triển mạnh mẽ, đồng thời cổ vũ cho nhận dân các nước Âu –Mỹ đứng lên làm cách mạng.</a:t>
            </a:r>
          </a:p>
        </p:txBody>
      </p:sp>
    </p:spTree>
    <p:extLst>
      <p:ext uri="{BB962C8B-B14F-4D97-AF65-F5344CB8AC3E}">
        <p14:creationId xmlns:p14="http://schemas.microsoft.com/office/powerpoint/2010/main" val="3204969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8"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489A1D5-CB3D-975F-3E81-CF288515F7B4}"/>
              </a:ext>
            </a:extLst>
          </p:cNvPr>
          <p:cNvSpPr txBox="1"/>
          <p:nvPr/>
        </p:nvSpPr>
        <p:spPr>
          <a:xfrm>
            <a:off x="-333067" y="1220189"/>
            <a:ext cx="5337313"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1. Cách mạng tư sản Anh</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CEA65D7-8FAD-0B45-1F95-5756EAF876FA}"/>
              </a:ext>
            </a:extLst>
          </p:cNvPr>
          <p:cNvSpPr txBox="1"/>
          <p:nvPr/>
        </p:nvSpPr>
        <p:spPr>
          <a:xfrm>
            <a:off x="-333067" y="1649531"/>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2. Chiến tranh giành độc lập của 13 thuộc địa Anh ở Bắc Mỹ</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7455B03F-85E5-784E-6016-ACFDE6968FE5}"/>
              </a:ext>
            </a:extLst>
          </p:cNvPr>
          <p:cNvSpPr txBox="1"/>
          <p:nvPr/>
        </p:nvSpPr>
        <p:spPr>
          <a:xfrm>
            <a:off x="3745148" y="2368856"/>
            <a:ext cx="5826869" cy="579967"/>
          </a:xfrm>
          <a:prstGeom prst="rect">
            <a:avLst/>
          </a:prstGeom>
          <a:noFill/>
        </p:spPr>
        <p:txBody>
          <a:bodyPr wrap="square">
            <a:spAutoFit/>
          </a:bodyPr>
          <a:lstStyle/>
          <a:p>
            <a:pPr marL="457200" marR="0">
              <a:lnSpc>
                <a:spcPct val="150000"/>
              </a:lnSpc>
              <a:spcBef>
                <a:spcPts val="0"/>
              </a:spcBef>
              <a:spcAft>
                <a:spcPts val="0"/>
              </a:spcAft>
            </a:pPr>
            <a:r>
              <a:rPr lang="en-US" sz="2400" b="1" dirty="0">
                <a:solidFill>
                  <a:srgbClr val="002060"/>
                </a:solidFill>
                <a:latin typeface="Times New Roman" panose="02020603050405020304" pitchFamily="18" charset="0"/>
                <a:ea typeface="Times New Roman" panose="02020603050405020304" pitchFamily="18" charset="0"/>
              </a:rPr>
              <a:t>CHIA SẺ NHÓM ĐÔI</a:t>
            </a:r>
            <a:r>
              <a:rPr lang="vi-VN" sz="2400" b="1" dirty="0">
                <a:solidFill>
                  <a:srgbClr val="002060"/>
                </a:solidFill>
                <a:latin typeface="Times New Roman" panose="02020603050405020304" pitchFamily="18" charset="0"/>
                <a:ea typeface="Times New Roman" panose="02020603050405020304" pitchFamily="18" charset="0"/>
              </a:rPr>
              <a:t> (10 phút)</a:t>
            </a:r>
            <a:r>
              <a:rPr lang="en-US" sz="2400" b="1" dirty="0">
                <a:solidFill>
                  <a:srgbClr val="002060"/>
                </a:solidFill>
                <a:latin typeface="Times New Roman" panose="02020603050405020304" pitchFamily="18" charset="0"/>
                <a:ea typeface="Times New Roman" panose="02020603050405020304" pitchFamily="18" charset="0"/>
              </a:rPr>
              <a:t> </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C90CD574-B789-E71C-ACDF-33BCDCC6CEA1}"/>
              </a:ext>
            </a:extLst>
          </p:cNvPr>
          <p:cNvSpPr txBox="1"/>
          <p:nvPr/>
        </p:nvSpPr>
        <p:spPr>
          <a:xfrm>
            <a:off x="1945232" y="3172986"/>
            <a:ext cx="9368035" cy="2308324"/>
          </a:xfrm>
          <a:prstGeom prst="rect">
            <a:avLst/>
          </a:prstGeom>
          <a:noFill/>
          <a:ln w="15875">
            <a:solidFill>
              <a:schemeClr val="bg1">
                <a:lumMod val="50000"/>
              </a:schemeClr>
            </a:solidFill>
            <a:prstDash val="dash"/>
          </a:ln>
        </p:spPr>
        <p:txBody>
          <a:bodyPr wrap="square">
            <a:spAutoFit/>
          </a:bodyPr>
          <a:lstStyle/>
          <a:p>
            <a:pPr marL="457200" marR="0">
              <a:spcBef>
                <a:spcPts val="0"/>
              </a:spcBef>
              <a:spcAft>
                <a:spcPts val="0"/>
              </a:spcAft>
            </a:pP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Tại sao nhân dân thuộc địa Anh ở Bắc Mỹ quyết định tiến hành cuộc Chiến tranh giành độc lập? Theo em, xung đột quan trọng nhất giữa đế quốc Anh với nhân dân các thuộc địa Anh ở Bắc Mỹ là gì?</a:t>
            </a:r>
          </a:p>
          <a:p>
            <a:pPr marL="457200" marR="0">
              <a:spcBef>
                <a:spcPts val="0"/>
              </a:spcBef>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Cuộc chiến giành độc lập của 13 thuộc địa Anh ở Bắc Mỹ đã đạt được những kết quả gì? Trình bày ý nghĩa, tính chất và đặc điểm của cuộc chiến tranh? </a:t>
            </a:r>
            <a:endPar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224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CEA65D7-8FAD-0B45-1F95-5756EAF876FA}"/>
              </a:ext>
            </a:extLst>
          </p:cNvPr>
          <p:cNvSpPr txBox="1"/>
          <p:nvPr/>
        </p:nvSpPr>
        <p:spPr>
          <a:xfrm>
            <a:off x="-206608" y="939177"/>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2. Chiến tranh giành độc lập của 13 thuộc địa Anh ở Bắc Mỹ</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6D653A9A-69E0-33A8-9611-DFD95E978FFD}"/>
              </a:ext>
            </a:extLst>
          </p:cNvPr>
          <p:cNvSpPr txBox="1"/>
          <p:nvPr/>
        </p:nvSpPr>
        <p:spPr>
          <a:xfrm>
            <a:off x="372680" y="1397732"/>
            <a:ext cx="11793166" cy="3785652"/>
          </a:xfrm>
          <a:prstGeom prst="rect">
            <a:avLst/>
          </a:prstGeom>
          <a:noFill/>
        </p:spPr>
        <p:txBody>
          <a:bodyPr wrap="square">
            <a:spAutoFit/>
          </a:bodyPr>
          <a:lstStyle/>
          <a:p>
            <a:pPr marL="0" marR="0">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a. </a:t>
            </a:r>
            <a:r>
              <a:rPr lang="en-US" sz="2400" b="1" dirty="0" err="1">
                <a:solidFill>
                  <a:srgbClr val="000000"/>
                </a:solidFill>
                <a:effectLst/>
                <a:latin typeface="Times New Roman" panose="02020603050405020304" pitchFamily="18" charset="0"/>
                <a:ea typeface="Times New Roman" panose="02020603050405020304" pitchFamily="18" charset="0"/>
              </a:rPr>
              <a:t>Nguyên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nhân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bùng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nổ</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1603 – 1732,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rPr>
              <a:t>xâm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lên</a:t>
            </a:r>
            <a:r>
              <a:rPr lang="en-US" sz="2400" dirty="0">
                <a:effectLst/>
                <a:latin typeface="Times New Roman" panose="02020603050405020304" pitchFamily="18" charset="0"/>
                <a:ea typeface="Times New Roman" panose="02020603050405020304" pitchFamily="18" charset="0"/>
              </a:rPr>
              <a:t> 13 </a:t>
            </a:r>
            <a:r>
              <a:rPr lang="en-US" sz="2400" dirty="0" err="1">
                <a:effectLst/>
                <a:latin typeface="Times New Roman" panose="02020603050405020304" pitchFamily="18" charset="0"/>
                <a:ea typeface="Times New Roman" panose="02020603050405020304" pitchFamily="18" charset="0"/>
              </a:rPr>
              <a:t>thuôc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kỉ</a:t>
            </a:r>
            <a:r>
              <a:rPr lang="en-US" sz="2400" dirty="0">
                <a:effectLst/>
                <a:latin typeface="Times New Roman" panose="02020603050405020304" pitchFamily="18" charset="0"/>
                <a:ea typeface="Times New Roman" panose="02020603050405020304" pitchFamily="18" charset="0"/>
              </a:rPr>
              <a:t> XVIII, </a:t>
            </a:r>
            <a:r>
              <a:rPr lang="en-US" sz="2400" dirty="0" err="1">
                <a:effectLst/>
                <a:latin typeface="Times New Roman" panose="02020603050405020304" pitchFamily="18" charset="0"/>
                <a:ea typeface="Times New Roman" panose="02020603050405020304" pitchFamily="18" charset="0"/>
              </a:rPr>
              <a:t>kinh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rPr>
              <a:t> TBCN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13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triển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quốc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triển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13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nặng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nề</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Tháng</a:t>
            </a:r>
            <a:r>
              <a:rPr lang="en-US" sz="2400" dirty="0">
                <a:effectLst/>
                <a:latin typeface="Times New Roman" panose="02020603050405020304" pitchFamily="18" charset="0"/>
                <a:ea typeface="Times New Roman" panose="02020603050405020304" pitchFamily="18" charset="0"/>
              </a:rPr>
              <a:t> 12/1773,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tấn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3 </a:t>
            </a:r>
            <a:r>
              <a:rPr lang="en-US" sz="2400" dirty="0" err="1">
                <a:effectLst/>
                <a:latin typeface="Times New Roman" panose="02020603050405020304" pitchFamily="18" charset="0"/>
                <a:ea typeface="Times New Roman" panose="02020603050405020304" pitchFamily="18" charset="0"/>
              </a:rPr>
              <a:t>tàu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chở</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chè</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Anh ở </a:t>
            </a:r>
            <a:r>
              <a:rPr lang="en-US" sz="2400" dirty="0" err="1">
                <a:effectLst/>
                <a:latin typeface="Times New Roman" panose="02020603050405020304" pitchFamily="18" charset="0"/>
                <a:ea typeface="Times New Roman" panose="02020603050405020304" pitchFamily="18" charset="0"/>
              </a:rPr>
              <a:t>Bô-xtơn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lệnh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tỏa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cảng</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- 1774,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đòi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rPr>
              <a:t>xóa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bỏ</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luật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cấm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chuẩn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áp</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err="1">
                <a:effectLst/>
                <a:latin typeface="Times New Roman" panose="02020603050405020304" pitchFamily="18" charset="0"/>
                <a:ea typeface="Times New Roman" panose="02020603050405020304" pitchFamily="18" charset="0"/>
              </a:rPr>
              <a:t>Tháng</a:t>
            </a:r>
            <a:r>
              <a:rPr lang="en-US" sz="2400" dirty="0">
                <a:effectLst/>
                <a:latin typeface="Times New Roman" panose="02020603050405020304" pitchFamily="18" charset="0"/>
                <a:ea typeface="Times New Roman" panose="02020603050405020304" pitchFamily="18" charset="0"/>
              </a:rPr>
              <a:t> 4/1775,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bùng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nổ</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373027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left)">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left)">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left)">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left)">
                                      <p:cBhvr>
                                        <p:cTn id="3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CEA65D7-8FAD-0B45-1F95-5756EAF876FA}"/>
              </a:ext>
            </a:extLst>
          </p:cNvPr>
          <p:cNvSpPr txBox="1"/>
          <p:nvPr/>
        </p:nvSpPr>
        <p:spPr>
          <a:xfrm>
            <a:off x="-206608" y="939177"/>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2. Chiến tranh giành độc lập của 13 thuộc địa Anh ở Bắc Mỹ</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6D653A9A-69E0-33A8-9611-DFD95E978FFD}"/>
              </a:ext>
            </a:extLst>
          </p:cNvPr>
          <p:cNvSpPr txBox="1"/>
          <p:nvPr/>
        </p:nvSpPr>
        <p:spPr>
          <a:xfrm>
            <a:off x="285131" y="1457876"/>
            <a:ext cx="11793166" cy="5262979"/>
          </a:xfrm>
          <a:prstGeom prst="rect">
            <a:avLst/>
          </a:prstGeom>
          <a:noFill/>
        </p:spPr>
        <p:txBody>
          <a:bodyPr wrap="square">
            <a:spAutoFit/>
          </a:bodyPr>
          <a:lstStyle/>
          <a:p>
            <a:pPr marL="0" marR="0">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a. </a:t>
            </a:r>
            <a:r>
              <a:rPr lang="en-US" sz="2400" b="1" dirty="0" err="1">
                <a:solidFill>
                  <a:srgbClr val="000000"/>
                </a:solidFill>
                <a:effectLst/>
                <a:latin typeface="Times New Roman" panose="02020603050405020304" pitchFamily="18" charset="0"/>
                <a:ea typeface="Times New Roman" panose="02020603050405020304" pitchFamily="18" charset="0"/>
              </a:rPr>
              <a:t>Nguyên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nhân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bùng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nổ</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b</a:t>
            </a:r>
            <a:r>
              <a:rPr lang="en-US" sz="2400"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tính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đặc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điểm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rPr>
              <a:t> ý </a:t>
            </a:r>
            <a:r>
              <a:rPr lang="en-US" sz="2400" b="1"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phủ</a:t>
            </a:r>
            <a:r>
              <a:rPr lang="en-US" sz="2400" dirty="0">
                <a:effectLst/>
                <a:latin typeface="Times New Roman" panose="02020603050405020304" pitchFamily="18" charset="0"/>
                <a:ea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rPr>
              <a:t>buộc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13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địa</a:t>
            </a:r>
            <a:r>
              <a:rPr lang="en-US" sz="2400" dirty="0">
                <a:effectLst/>
                <a:latin typeface="Times New Roman" panose="02020603050405020304" pitchFamily="18" charset="0"/>
                <a:ea typeface="Times New Roman" panose="02020603050405020304" pitchFamily="18" charset="0"/>
              </a:rPr>
              <a:t> ở </a:t>
            </a:r>
            <a:r>
              <a:rPr lang="en-US" sz="2400" dirty="0" err="1">
                <a:effectLst/>
                <a:latin typeface="Times New Roman" panose="02020603050405020304" pitchFamily="18" charset="0"/>
                <a:ea typeface="Times New Roman" panose="02020603050405020304" pitchFamily="18" charset="0"/>
              </a:rPr>
              <a:t>Bắc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chủng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quốc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rPr>
              <a:t> (1776).</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Tính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đặc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CMTS</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diễn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duoiws</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phóng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tộc</a:t>
            </a:r>
            <a:r>
              <a:rPr lang="en-US" sz="2400" dirty="0">
                <a:effectLst/>
                <a:latin typeface="Times New Roman" panose="02020603050405020304" pitchFamily="18" charset="0"/>
                <a:ea typeface="Times New Roman" panose="02020603050405020304" pitchFamily="18" charset="0"/>
              </a:rPr>
              <a:t>, do </a:t>
            </a:r>
            <a:r>
              <a:rPr lang="en-US" sz="2400" dirty="0" err="1">
                <a:effectLst/>
                <a:latin typeface="Times New Roman" panose="02020603050405020304" pitchFamily="18" charset="0"/>
                <a:ea typeface="Times New Roman" panose="02020603050405020304" pitchFamily="18" charset="0"/>
              </a:rPr>
              <a:t>giai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cấp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phụ</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nữ</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Ý </a:t>
            </a:r>
            <a:r>
              <a:rPr lang="en-US" sz="2400" b="1"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13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địa</a:t>
            </a:r>
            <a:r>
              <a:rPr lang="en-US" sz="2400" dirty="0">
                <a:effectLst/>
                <a:latin typeface="Times New Roman" panose="02020603050405020304" pitchFamily="18" charset="0"/>
                <a:ea typeface="Times New Roman" panose="02020603050405020304" pitchFamily="18" charset="0"/>
              </a:rPr>
              <a:t> Anh ở </a:t>
            </a:r>
            <a:r>
              <a:rPr lang="en-US" sz="2400" dirty="0" err="1">
                <a:effectLst/>
                <a:latin typeface="Times New Roman" panose="02020603050405020304" pitchFamily="18" charset="0"/>
                <a:ea typeface="Times New Roman" panose="02020603050405020304" pitchFamily="18" charset="0"/>
              </a:rPr>
              <a:t>Bắc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triển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mẽ</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châu</a:t>
            </a:r>
            <a:r>
              <a:rPr lang="en-US" sz="2400" dirty="0">
                <a:effectLst/>
                <a:latin typeface="Times New Roman" panose="02020603050405020304" pitchFamily="18" charset="0"/>
                <a:ea typeface="Times New Roman" panose="02020603050405020304" pitchFamily="18" charset="0"/>
              </a:rPr>
              <a:t> ÂU, </a:t>
            </a:r>
            <a:r>
              <a:rPr lang="en-US" sz="2400" dirty="0" err="1">
                <a:effectLst/>
                <a:latin typeface="Times New Roman" panose="02020603050405020304" pitchFamily="18" charset="0"/>
                <a:ea typeface="Times New Roman" panose="02020603050405020304" pitchFamily="18" charset="0"/>
              </a:rPr>
              <a:t>châu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đẩy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rPr>
              <a:t> ở </a:t>
            </a:r>
            <a:r>
              <a:rPr lang="en-US" sz="2400" dirty="0" err="1">
                <a:effectLst/>
                <a:latin typeface="Times New Roman" panose="02020603050405020304" pitchFamily="18" charset="0"/>
                <a:ea typeface="Times New Roman" panose="02020603050405020304" pitchFamily="18" charset="0"/>
              </a:rPr>
              <a:t>châu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ở </a:t>
            </a:r>
            <a:r>
              <a:rPr lang="en-US" sz="2400" dirty="0" err="1">
                <a:effectLst/>
                <a:latin typeface="Times New Roman" panose="02020603050405020304" pitchFamily="18" charset="0"/>
                <a:ea typeface="Times New Roman" panose="02020603050405020304" pitchFamily="18" charset="0"/>
              </a:rPr>
              <a:t>khu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Mỹ</a:t>
            </a:r>
            <a:r>
              <a:rPr lang="en-US" sz="2400" dirty="0">
                <a:effectLst/>
                <a:latin typeface="Times New Roman" panose="02020603050405020304" pitchFamily="18" charset="0"/>
                <a:ea typeface="Times New Roman" panose="02020603050405020304" pitchFamily="18" charset="0"/>
              </a:rPr>
              <a:t> La-</a:t>
            </a:r>
            <a:r>
              <a:rPr lang="en-US" sz="2400" dirty="0" err="1">
                <a:effectLst/>
                <a:latin typeface="Times New Roman" panose="02020603050405020304" pitchFamily="18" charset="0"/>
                <a:ea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011845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wipe(left)">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wipe(left)">
                                      <p:cBhvr>
                                        <p:cTn id="12" dur="5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3" end="3"/>
                                            </p:txEl>
                                          </p:spTgt>
                                        </p:tgtEl>
                                        <p:attrNameLst>
                                          <p:attrName>style.visibility</p:attrName>
                                        </p:attrNameLst>
                                      </p:cBhvr>
                                      <p:to>
                                        <p:strVal val="visible"/>
                                      </p:to>
                                    </p:set>
                                    <p:animEffect transition="in" filter="wipe(left)">
                                      <p:cBhvr>
                                        <p:cTn id="17" dur="500"/>
                                        <p:tgtEl>
                                          <p:spTgt spid="1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4" end="4"/>
                                            </p:txEl>
                                          </p:spTgt>
                                        </p:tgtEl>
                                        <p:attrNameLst>
                                          <p:attrName>style.visibility</p:attrName>
                                        </p:attrNameLst>
                                      </p:cBhvr>
                                      <p:to>
                                        <p:strVal val="visible"/>
                                      </p:to>
                                    </p:set>
                                    <p:animEffect transition="in" filter="wipe(left)">
                                      <p:cBhvr>
                                        <p:cTn id="22" dur="500"/>
                                        <p:tgtEl>
                                          <p:spTgt spid="1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animEffect transition="in" filter="wipe(left)">
                                      <p:cBhvr>
                                        <p:cTn id="27" dur="500"/>
                                        <p:tgtEl>
                                          <p:spTgt spid="1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xEl>
                                              <p:pRg st="6" end="6"/>
                                            </p:txEl>
                                          </p:spTgt>
                                        </p:tgtEl>
                                        <p:attrNameLst>
                                          <p:attrName>style.visibility</p:attrName>
                                        </p:attrNameLst>
                                      </p:cBhvr>
                                      <p:to>
                                        <p:strVal val="visible"/>
                                      </p:to>
                                    </p:set>
                                    <p:animEffect transition="in" filter="wipe(left)">
                                      <p:cBhvr>
                                        <p:cTn id="32" dur="500"/>
                                        <p:tgtEl>
                                          <p:spTgt spid="1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xEl>
                                              <p:pRg st="7" end="7"/>
                                            </p:txEl>
                                          </p:spTgt>
                                        </p:tgtEl>
                                        <p:attrNameLst>
                                          <p:attrName>style.visibility</p:attrName>
                                        </p:attrNameLst>
                                      </p:cBhvr>
                                      <p:to>
                                        <p:strVal val="visible"/>
                                      </p:to>
                                    </p:set>
                                    <p:animEffect transition="in" filter="wipe(left)">
                                      <p:cBhvr>
                                        <p:cTn id="37" dur="500"/>
                                        <p:tgtEl>
                                          <p:spTgt spid="1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xEl>
                                              <p:pRg st="8" end="8"/>
                                            </p:txEl>
                                          </p:spTgt>
                                        </p:tgtEl>
                                        <p:attrNameLst>
                                          <p:attrName>style.visibility</p:attrName>
                                        </p:attrNameLst>
                                      </p:cBhvr>
                                      <p:to>
                                        <p:strVal val="visible"/>
                                      </p:to>
                                    </p:set>
                                    <p:animEffect transition="in" filter="wipe(left)">
                                      <p:cBhvr>
                                        <p:cTn id="42"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CEA65D7-8FAD-0B45-1F95-5756EAF876FA}"/>
              </a:ext>
            </a:extLst>
          </p:cNvPr>
          <p:cNvSpPr txBox="1"/>
          <p:nvPr/>
        </p:nvSpPr>
        <p:spPr>
          <a:xfrm>
            <a:off x="-206608" y="1107748"/>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2. Chiến tranh giành độc lập của 13 thuộc địa Anh ở Bắc Mỹ</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03E14E3-51D8-4F1A-5C7F-E64A798D3600}"/>
              </a:ext>
            </a:extLst>
          </p:cNvPr>
          <p:cNvSpPr txBox="1"/>
          <p:nvPr/>
        </p:nvSpPr>
        <p:spPr>
          <a:xfrm>
            <a:off x="-206608" y="1491877"/>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3. Cách mạng tư sản Pháp</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6816C0B-D762-A4D5-4AEF-00B1290C1C41}"/>
              </a:ext>
            </a:extLst>
          </p:cNvPr>
          <p:cNvSpPr txBox="1"/>
          <p:nvPr/>
        </p:nvSpPr>
        <p:spPr>
          <a:xfrm>
            <a:off x="321013" y="1999560"/>
            <a:ext cx="11760740" cy="2120068"/>
          </a:xfrm>
          <a:prstGeom prst="rect">
            <a:avLst/>
          </a:prstGeom>
          <a:noFill/>
        </p:spPr>
        <p:txBody>
          <a:bodyPr wrap="square">
            <a:spAutoFit/>
          </a:bodyPr>
          <a:lstStyle/>
          <a:p>
            <a:pPr marL="0" marR="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 </a:t>
            </a:r>
            <a:r>
              <a:rPr lang="en-US" sz="1800" b="1" dirty="0" err="1">
                <a:solidFill>
                  <a:srgbClr val="000000"/>
                </a:solidFill>
                <a:effectLst/>
                <a:latin typeface="Times New Roman" panose="02020603050405020304" pitchFamily="18" charset="0"/>
                <a:ea typeface="Times New Roman" panose="02020603050405020304" pitchFamily="18" charset="0"/>
              </a:rPr>
              <a:t>Nguyên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nhân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bùng</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nổ</a:t>
            </a:r>
            <a:endParaRPr lang="en-US" sz="16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Về</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kinh</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tế</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Thế</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kỉ</a:t>
            </a:r>
            <a:r>
              <a:rPr lang="en-US" sz="1800" dirty="0">
                <a:solidFill>
                  <a:srgbClr val="000000"/>
                </a:solidFill>
                <a:effectLst/>
                <a:latin typeface="Times New Roman" panose="02020603050405020304" pitchFamily="18" charset="0"/>
                <a:ea typeface="Times New Roman" panose="02020603050405020304" pitchFamily="18" charset="0"/>
              </a:rPr>
              <a:t> XVIII,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hậu</a:t>
            </a:r>
            <a:r>
              <a:rPr lang="en-US" sz="1800" dirty="0">
                <a:effectLst/>
                <a:latin typeface="Times New Roman" panose="02020603050405020304" pitchFamily="18" charset="0"/>
                <a:ea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rPr>
              <a:t>châu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nghiệp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hậu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kém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nghiệp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bởi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hụt</a:t>
            </a:r>
            <a:r>
              <a:rPr lang="en-US" sz="1800" dirty="0">
                <a:effectLst/>
                <a:latin typeface="Times New Roman" panose="02020603050405020304" pitchFamily="18" charset="0"/>
                <a:ea typeface="Times New Roman" panose="02020603050405020304" pitchFamily="18" charset="0"/>
              </a:rPr>
              <a:t>. Trong </a:t>
            </a:r>
            <a:r>
              <a:rPr lang="en-US" sz="1800" dirty="0" err="1">
                <a:effectLst/>
                <a:latin typeface="Times New Roman" panose="02020603050405020304" pitchFamily="18" charset="0"/>
                <a:ea typeface="Times New Roman" panose="02020603050405020304" pitchFamily="18" charset="0"/>
              </a:rPr>
              <a:t>khi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càng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khoét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D3F047B-9E17-40CA-7131-CA6D1948F79E}"/>
              </a:ext>
            </a:extLst>
          </p:cNvPr>
          <p:cNvSpPr txBox="1"/>
          <p:nvPr/>
        </p:nvSpPr>
        <p:spPr>
          <a:xfrm>
            <a:off x="321013" y="4057107"/>
            <a:ext cx="6206246" cy="646331"/>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Về</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chính</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trị</a:t>
            </a:r>
            <a:r>
              <a:rPr lang="en-US" sz="1800" b="1" i="1" dirty="0">
                <a:solidFill>
                  <a:srgbClr val="000000"/>
                </a:solidFill>
                <a:effectLst/>
                <a:latin typeface="Times New Roman" panose="02020603050405020304" pitchFamily="18" charset="0"/>
                <a:ea typeface="Times New Roman" panose="02020603050405020304" pitchFamily="18" charset="0"/>
              </a:rPr>
              <a:t> - </a:t>
            </a:r>
            <a:r>
              <a:rPr lang="en-US" sz="1800" b="1" i="1" dirty="0" err="1">
                <a:solidFill>
                  <a:srgbClr val="000000"/>
                </a:solidFill>
                <a:effectLst/>
                <a:latin typeface="Times New Roman" panose="02020603050405020304" pitchFamily="18" charset="0"/>
                <a:ea typeface="Times New Roman" panose="02020603050405020304" pitchFamily="18" charset="0"/>
              </a:rPr>
              <a:t>xã</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Trong </a:t>
            </a:r>
            <a:r>
              <a:rPr lang="en-US" sz="1800" dirty="0" err="1">
                <a:solidFill>
                  <a:srgbClr val="000000"/>
                </a:solidFill>
                <a:effectLst/>
                <a:latin typeface="Times New Roman" panose="02020603050405020304" pitchFamily="18" charset="0"/>
                <a:ea typeface="Times New Roman" panose="02020603050405020304" pitchFamily="18" charset="0"/>
              </a:rPr>
              <a:t>xã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tồn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tại</a:t>
            </a:r>
            <a:r>
              <a:rPr lang="en-US" sz="1800" dirty="0">
                <a:solidFill>
                  <a:srgbClr val="000000"/>
                </a:solidFill>
                <a:effectLst/>
                <a:latin typeface="Times New Roman" panose="02020603050405020304" pitchFamily="18" charset="0"/>
                <a:ea typeface="Times New Roman" panose="02020603050405020304" pitchFamily="18" charset="0"/>
              </a:rPr>
              <a:t> 3 </a:t>
            </a:r>
            <a:r>
              <a:rPr lang="en-US" sz="1800" dirty="0" err="1">
                <a:solidFill>
                  <a:srgbClr val="000000"/>
                </a:solidFill>
                <a:effectLst/>
                <a:latin typeface="Times New Roman" panose="02020603050405020304" pitchFamily="18" charset="0"/>
                <a:ea typeface="Times New Roman" panose="02020603050405020304" pitchFamily="18" charset="0"/>
              </a:rPr>
              <a:t>đẳng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cấp</a:t>
            </a:r>
            <a:endParaRPr lang="en-US" sz="1600" dirty="0">
              <a:effectLst/>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78514B1A-F4B0-BFC5-1E74-D2709CA3B610}"/>
              </a:ext>
            </a:extLst>
          </p:cNvPr>
          <p:cNvPicPr>
            <a:picLocks noChangeAspect="1"/>
          </p:cNvPicPr>
          <p:nvPr/>
        </p:nvPicPr>
        <p:blipFill rotWithShape="1">
          <a:blip r:embed="rId2"/>
          <a:srcRect b="67866"/>
          <a:stretch/>
        </p:blipFill>
        <p:spPr bwMode="auto">
          <a:xfrm>
            <a:off x="679393" y="4767653"/>
            <a:ext cx="3667411" cy="1443439"/>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86359145-5D17-79BB-8078-CA413BAEA3BB}"/>
              </a:ext>
            </a:extLst>
          </p:cNvPr>
          <p:cNvPicPr>
            <a:picLocks noChangeAspect="1"/>
          </p:cNvPicPr>
          <p:nvPr/>
        </p:nvPicPr>
        <p:blipFill rotWithShape="1">
          <a:blip r:embed="rId2"/>
          <a:srcRect t="31415" b="36451"/>
          <a:stretch/>
        </p:blipFill>
        <p:spPr bwMode="auto">
          <a:xfrm>
            <a:off x="4346804" y="4767653"/>
            <a:ext cx="3667411" cy="1451385"/>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AB93600E-BB4A-9C7E-BFC6-7C3BECC28689}"/>
              </a:ext>
            </a:extLst>
          </p:cNvPr>
          <p:cNvPicPr>
            <a:picLocks noChangeAspect="1"/>
          </p:cNvPicPr>
          <p:nvPr/>
        </p:nvPicPr>
        <p:blipFill rotWithShape="1">
          <a:blip r:embed="rId2"/>
          <a:srcRect t="62737"/>
          <a:stretch/>
        </p:blipFill>
        <p:spPr bwMode="auto">
          <a:xfrm>
            <a:off x="8093117" y="4703438"/>
            <a:ext cx="3667411" cy="1515600"/>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BA24710D-60A4-F941-62F2-FBBE051F5151}"/>
              </a:ext>
            </a:extLst>
          </p:cNvPr>
          <p:cNvSpPr txBox="1"/>
          <p:nvPr/>
        </p:nvSpPr>
        <p:spPr>
          <a:xfrm>
            <a:off x="2227634" y="6220732"/>
            <a:ext cx="7567823" cy="646331"/>
          </a:xfrm>
          <a:prstGeom prst="rect">
            <a:avLst/>
          </a:prstGeom>
          <a:noFill/>
        </p:spPr>
        <p:txBody>
          <a:bodyPr wrap="square">
            <a:spAutoFit/>
          </a:bodyPr>
          <a:lstStyle/>
          <a:p>
            <a:pPr marL="0" marR="0" algn="ctr">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=&gt;  </a:t>
            </a:r>
            <a:r>
              <a:rPr lang="en-US" sz="1800" i="1" dirty="0" err="1">
                <a:solidFill>
                  <a:srgbClr val="0070C0"/>
                </a:solidFill>
                <a:effectLst/>
                <a:latin typeface="Times New Roman" panose="02020603050405020304" pitchFamily="18" charset="0"/>
                <a:ea typeface="Times New Roman" panose="02020603050405020304" pitchFamily="18" charset="0"/>
              </a:rPr>
              <a:t>Trật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tự</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đẳng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cấp</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ngày</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càng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khoét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sâu</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mâu</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thuẫn</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trong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xã</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hội</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Đẳng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cấp</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thứ</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bất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bình</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với</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chính</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sách</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của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nhà</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vua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và</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hai</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đẳng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cấp</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trên</a:t>
            </a:r>
            <a:r>
              <a:rPr lang="en-US" sz="1800" i="1" dirty="0">
                <a:solidFill>
                  <a:srgbClr val="0070C0"/>
                </a:solidFill>
                <a:effectLst/>
                <a:latin typeface="Times New Roman" panose="02020603050405020304" pitchFamily="18" charset="0"/>
                <a:ea typeface="Times New Roman" panose="02020603050405020304" pitchFamily="18" charset="0"/>
              </a:rPr>
              <a:t>.</a:t>
            </a:r>
            <a:endParaRPr lang="en-US" sz="1600" i="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7340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nodeType="clickEffect">
                                  <p:stCondLst>
                                    <p:cond delay="0"/>
                                  </p:stCondLst>
                                  <p:childTnLst>
                                    <p:anim calcmode="lin" valueType="num">
                                      <p:cBhvr>
                                        <p:cTn id="40" dur="1000"/>
                                        <p:tgtEl>
                                          <p:spTgt spid="10"/>
                                        </p:tgtEl>
                                        <p:attrNameLst>
                                          <p:attrName>ppt_w</p:attrName>
                                        </p:attrNameLst>
                                      </p:cBhvr>
                                      <p:tavLst>
                                        <p:tav tm="0">
                                          <p:val>
                                            <p:strVal val="ppt_w"/>
                                          </p:val>
                                        </p:tav>
                                        <p:tav tm="100000">
                                          <p:val>
                                            <p:fltVal val="0"/>
                                          </p:val>
                                        </p:tav>
                                      </p:tavLst>
                                    </p:anim>
                                    <p:anim calcmode="lin" valueType="num">
                                      <p:cBhvr>
                                        <p:cTn id="41" dur="1000"/>
                                        <p:tgtEl>
                                          <p:spTgt spid="10"/>
                                        </p:tgtEl>
                                        <p:attrNameLst>
                                          <p:attrName>ppt_h</p:attrName>
                                        </p:attrNameLst>
                                      </p:cBhvr>
                                      <p:tavLst>
                                        <p:tav tm="0">
                                          <p:val>
                                            <p:strVal val="ppt_h"/>
                                          </p:val>
                                        </p:tav>
                                        <p:tav tm="100000">
                                          <p:val>
                                            <p:fltVal val="0"/>
                                          </p:val>
                                        </p:tav>
                                      </p:tavLst>
                                    </p:anim>
                                    <p:anim calcmode="lin" valueType="num">
                                      <p:cBhvr>
                                        <p:cTn id="42" dur="1000"/>
                                        <p:tgtEl>
                                          <p:spTgt spid="10"/>
                                        </p:tgtEl>
                                        <p:attrNameLst>
                                          <p:attrName>style.rotation</p:attrName>
                                        </p:attrNameLst>
                                      </p:cBhvr>
                                      <p:tavLst>
                                        <p:tav tm="0">
                                          <p:val>
                                            <p:fltVal val="0"/>
                                          </p:val>
                                        </p:tav>
                                        <p:tav tm="100000">
                                          <p:val>
                                            <p:fltVal val="90"/>
                                          </p:val>
                                        </p:tav>
                                      </p:tavLst>
                                    </p:anim>
                                    <p:animEffect transition="out" filter="fade">
                                      <p:cBhvr>
                                        <p:cTn id="43" dur="1000"/>
                                        <p:tgtEl>
                                          <p:spTgt spid="10"/>
                                        </p:tgtEl>
                                      </p:cBhvr>
                                    </p:animEffect>
                                    <p:set>
                                      <p:cBhvr>
                                        <p:cTn id="44" dur="1" fill="hold">
                                          <p:stCondLst>
                                            <p:cond delay="999"/>
                                          </p:stCondLst>
                                        </p:cTn>
                                        <p:tgtEl>
                                          <p:spTgt spid="10"/>
                                        </p:tgtEl>
                                        <p:attrNameLst>
                                          <p:attrName>style.visibility</p:attrName>
                                        </p:attrNameLst>
                                      </p:cBhvr>
                                      <p:to>
                                        <p:strVal val="hidden"/>
                                      </p:to>
                                    </p:set>
                                  </p:childTnLst>
                                </p:cTn>
                              </p:par>
                              <p:par>
                                <p:cTn id="45" presetID="31" presetClass="exit" presetSubtype="0" fill="hold" nodeType="withEffect">
                                  <p:stCondLst>
                                    <p:cond delay="0"/>
                                  </p:stCondLst>
                                  <p:childTnLst>
                                    <p:anim calcmode="lin" valueType="num">
                                      <p:cBhvr>
                                        <p:cTn id="46" dur="1000"/>
                                        <p:tgtEl>
                                          <p:spTgt spid="11"/>
                                        </p:tgtEl>
                                        <p:attrNameLst>
                                          <p:attrName>ppt_w</p:attrName>
                                        </p:attrNameLst>
                                      </p:cBhvr>
                                      <p:tavLst>
                                        <p:tav tm="0">
                                          <p:val>
                                            <p:strVal val="ppt_w"/>
                                          </p:val>
                                        </p:tav>
                                        <p:tav tm="100000">
                                          <p:val>
                                            <p:fltVal val="0"/>
                                          </p:val>
                                        </p:tav>
                                      </p:tavLst>
                                    </p:anim>
                                    <p:anim calcmode="lin" valueType="num">
                                      <p:cBhvr>
                                        <p:cTn id="47" dur="1000"/>
                                        <p:tgtEl>
                                          <p:spTgt spid="11"/>
                                        </p:tgtEl>
                                        <p:attrNameLst>
                                          <p:attrName>ppt_h</p:attrName>
                                        </p:attrNameLst>
                                      </p:cBhvr>
                                      <p:tavLst>
                                        <p:tav tm="0">
                                          <p:val>
                                            <p:strVal val="ppt_h"/>
                                          </p:val>
                                        </p:tav>
                                        <p:tav tm="100000">
                                          <p:val>
                                            <p:fltVal val="0"/>
                                          </p:val>
                                        </p:tav>
                                      </p:tavLst>
                                    </p:anim>
                                    <p:anim calcmode="lin" valueType="num">
                                      <p:cBhvr>
                                        <p:cTn id="48" dur="1000"/>
                                        <p:tgtEl>
                                          <p:spTgt spid="11"/>
                                        </p:tgtEl>
                                        <p:attrNameLst>
                                          <p:attrName>style.rotation</p:attrName>
                                        </p:attrNameLst>
                                      </p:cBhvr>
                                      <p:tavLst>
                                        <p:tav tm="0">
                                          <p:val>
                                            <p:fltVal val="0"/>
                                          </p:val>
                                        </p:tav>
                                        <p:tav tm="100000">
                                          <p:val>
                                            <p:fltVal val="90"/>
                                          </p:val>
                                        </p:tav>
                                      </p:tavLst>
                                    </p:anim>
                                    <p:animEffect transition="out" filter="fade">
                                      <p:cBhvr>
                                        <p:cTn id="49" dur="1000"/>
                                        <p:tgtEl>
                                          <p:spTgt spid="11"/>
                                        </p:tgtEl>
                                      </p:cBhvr>
                                    </p:animEffect>
                                    <p:set>
                                      <p:cBhvr>
                                        <p:cTn id="50" dur="1" fill="hold">
                                          <p:stCondLst>
                                            <p:cond delay="999"/>
                                          </p:stCondLst>
                                        </p:cTn>
                                        <p:tgtEl>
                                          <p:spTgt spid="11"/>
                                        </p:tgtEl>
                                        <p:attrNameLst>
                                          <p:attrName>style.visibility</p:attrName>
                                        </p:attrNameLst>
                                      </p:cBhvr>
                                      <p:to>
                                        <p:strVal val="hidden"/>
                                      </p:to>
                                    </p:set>
                                  </p:childTnLst>
                                </p:cTn>
                              </p:par>
                              <p:par>
                                <p:cTn id="51" presetID="31" presetClass="exit" presetSubtype="0" fill="hold" nodeType="withEffect">
                                  <p:stCondLst>
                                    <p:cond delay="0"/>
                                  </p:stCondLst>
                                  <p:childTnLst>
                                    <p:anim calcmode="lin" valueType="num">
                                      <p:cBhvr>
                                        <p:cTn id="52" dur="1000"/>
                                        <p:tgtEl>
                                          <p:spTgt spid="12"/>
                                        </p:tgtEl>
                                        <p:attrNameLst>
                                          <p:attrName>ppt_w</p:attrName>
                                        </p:attrNameLst>
                                      </p:cBhvr>
                                      <p:tavLst>
                                        <p:tav tm="0">
                                          <p:val>
                                            <p:strVal val="ppt_w"/>
                                          </p:val>
                                        </p:tav>
                                        <p:tav tm="100000">
                                          <p:val>
                                            <p:fltVal val="0"/>
                                          </p:val>
                                        </p:tav>
                                      </p:tavLst>
                                    </p:anim>
                                    <p:anim calcmode="lin" valueType="num">
                                      <p:cBhvr>
                                        <p:cTn id="53" dur="1000"/>
                                        <p:tgtEl>
                                          <p:spTgt spid="12"/>
                                        </p:tgtEl>
                                        <p:attrNameLst>
                                          <p:attrName>ppt_h</p:attrName>
                                        </p:attrNameLst>
                                      </p:cBhvr>
                                      <p:tavLst>
                                        <p:tav tm="0">
                                          <p:val>
                                            <p:strVal val="ppt_h"/>
                                          </p:val>
                                        </p:tav>
                                        <p:tav tm="100000">
                                          <p:val>
                                            <p:fltVal val="0"/>
                                          </p:val>
                                        </p:tav>
                                      </p:tavLst>
                                    </p:anim>
                                    <p:anim calcmode="lin" valueType="num">
                                      <p:cBhvr>
                                        <p:cTn id="54" dur="1000"/>
                                        <p:tgtEl>
                                          <p:spTgt spid="12"/>
                                        </p:tgtEl>
                                        <p:attrNameLst>
                                          <p:attrName>style.rotation</p:attrName>
                                        </p:attrNameLst>
                                      </p:cBhvr>
                                      <p:tavLst>
                                        <p:tav tm="0">
                                          <p:val>
                                            <p:fltVal val="0"/>
                                          </p:val>
                                        </p:tav>
                                        <p:tav tm="100000">
                                          <p:val>
                                            <p:fltVal val="90"/>
                                          </p:val>
                                        </p:tav>
                                      </p:tavLst>
                                    </p:anim>
                                    <p:animEffect transition="out" filter="fade">
                                      <p:cBhvr>
                                        <p:cTn id="55" dur="1000"/>
                                        <p:tgtEl>
                                          <p:spTgt spid="12"/>
                                        </p:tgtEl>
                                      </p:cBhvr>
                                    </p:animEffect>
                                    <p:set>
                                      <p:cBhvr>
                                        <p:cTn id="56" dur="1" fill="hold">
                                          <p:stCondLst>
                                            <p:cond delay="999"/>
                                          </p:stCondLst>
                                        </p:cTn>
                                        <p:tgtEl>
                                          <p:spTgt spid="12"/>
                                        </p:tgtEl>
                                        <p:attrNameLst>
                                          <p:attrName>style.visibility</p:attrName>
                                        </p:attrNameLst>
                                      </p:cBhvr>
                                      <p:to>
                                        <p:strVal val="hidden"/>
                                      </p:to>
                                    </p:set>
                                  </p:childTnLst>
                                </p:cTn>
                              </p:par>
                              <p:par>
                                <p:cTn id="57" presetID="22" presetClass="entr" presetSubtype="8"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33416-54D7-9A5F-6C4A-731EF38B0B16}"/>
              </a:ext>
            </a:extLst>
          </p:cNvPr>
          <p:cNvSpPr txBox="1"/>
          <p:nvPr/>
        </p:nvSpPr>
        <p:spPr>
          <a:xfrm>
            <a:off x="2405164" y="137145"/>
            <a:ext cx="7945066" cy="707886"/>
          </a:xfrm>
          <a:prstGeom prst="rect">
            <a:avLst/>
          </a:prstGeom>
          <a:noFill/>
        </p:spPr>
        <p:txBody>
          <a:bodyPr wrap="square">
            <a:spAutoFit/>
          </a:bodyPr>
          <a:lstStyle/>
          <a:p>
            <a:pPr marL="0" marR="0" indent="-90170" algn="ctr">
              <a:spcBef>
                <a:spcPts val="0"/>
              </a:spcBef>
              <a:spcAft>
                <a:spcPts val="0"/>
              </a:spcAft>
            </a:pPr>
            <a:r>
              <a:rPr lang="vi-VN" sz="2000" b="1" dirty="0">
                <a:effectLst/>
                <a:latin typeface="Times New Roman" panose="02020603050405020304" pitchFamily="18" charset="0"/>
                <a:ea typeface="Times New Roman" panose="02020603050405020304" pitchFamily="18" charset="0"/>
              </a:rPr>
              <a:t>CHƯƠNG I. </a:t>
            </a:r>
            <a:r>
              <a:rPr lang="en-US" sz="2000" b="1" dirty="0">
                <a:effectLst/>
                <a:latin typeface="Times New Roman" panose="02020603050405020304" pitchFamily="18" charset="0"/>
                <a:ea typeface="Times New Roman" panose="02020603050405020304" pitchFamily="18" charset="0"/>
              </a:rPr>
              <a:t>CHÂU ÂU VÀ BẮC MĨ </a:t>
            </a:r>
            <a:endParaRPr lang="en-US" sz="2000" dirty="0">
              <a:effectLst/>
              <a:latin typeface="Times New Roman" panose="02020603050405020304" pitchFamily="18" charset="0"/>
              <a:ea typeface="Times New Roman" panose="02020603050405020304" pitchFamily="18" charset="0"/>
            </a:endParaRPr>
          </a:p>
          <a:p>
            <a:pPr marL="0" marR="0" indent="-90170" algn="ctr">
              <a:spcBef>
                <a:spcPts val="0"/>
              </a:spcBef>
              <a:spcAft>
                <a:spcPts val="0"/>
              </a:spcAft>
            </a:pPr>
            <a:r>
              <a:rPr lang="en-US" sz="2000" b="1" dirty="0">
                <a:effectLst/>
                <a:latin typeface="Times New Roman" panose="02020603050405020304" pitchFamily="18" charset="0"/>
                <a:ea typeface="Times New Roman" panose="02020603050405020304" pitchFamily="18" charset="0"/>
              </a:rPr>
              <a:t>TỪ NỬA SAU THẾ KỈ XVI ĐẾN THẾ KỈ XVII</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B94A1F-16F0-E6EE-099D-A293C4055A2D}"/>
              </a:ext>
            </a:extLst>
          </p:cNvPr>
          <p:cNvSpPr txBox="1"/>
          <p:nvPr/>
        </p:nvSpPr>
        <p:spPr>
          <a:xfrm>
            <a:off x="826638" y="689846"/>
            <a:ext cx="10885251" cy="498663"/>
          </a:xfrm>
          <a:prstGeom prst="rect">
            <a:avLst/>
          </a:prstGeom>
          <a:noFill/>
        </p:spPr>
        <p:txBody>
          <a:bodyPr wrap="square">
            <a:spAutoFit/>
          </a:bodyPr>
          <a:lstStyle/>
          <a:p>
            <a:pPr marL="457200" marR="0" algn="ctr">
              <a:lnSpc>
                <a:spcPct val="150000"/>
              </a:lnSpc>
              <a:spcBef>
                <a:spcPts val="0"/>
              </a:spcBef>
              <a:spcAft>
                <a:spcPts val="0"/>
              </a:spcAft>
            </a:pPr>
            <a:r>
              <a:rPr lang="vi-VN" sz="2000" b="1" dirty="0">
                <a:solidFill>
                  <a:srgbClr val="0070C0"/>
                </a:solidFill>
                <a:effectLst/>
                <a:latin typeface="Times New Roman" panose="02020603050405020304" pitchFamily="18" charset="0"/>
                <a:ea typeface="Times New Roman" panose="02020603050405020304" pitchFamily="18" charset="0"/>
              </a:rPr>
              <a:t>Bài 1</a:t>
            </a:r>
            <a:r>
              <a:rPr lang="en-US" b="1" dirty="0">
                <a:latin typeface="Times New Roman" panose="02020603050405020304" pitchFamily="18" charset="0"/>
                <a:ea typeface="Times New Roman" panose="02020603050405020304" pitchFamily="18" charset="0"/>
              </a:rPr>
              <a:t> </a:t>
            </a:r>
            <a:r>
              <a:rPr lang="en-US" sz="2000" b="1" dirty="0">
                <a:solidFill>
                  <a:srgbClr val="0070C0"/>
                </a:solidFill>
                <a:effectLst/>
                <a:latin typeface="Times New Roman" panose="02020603050405020304" pitchFamily="18" charset="0"/>
                <a:ea typeface="Times New Roman" panose="02020603050405020304" pitchFamily="18" charset="0"/>
              </a:rPr>
              <a:t>CÁC CUỘC CÁCH MẠNG TƯ SẢN Ở CHÂU ÂU VÀ BẮC MĨ</a:t>
            </a:r>
            <a:endParaRPr lang="en-US" b="1"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CEA65D7-8FAD-0B45-1F95-5756EAF876FA}"/>
              </a:ext>
            </a:extLst>
          </p:cNvPr>
          <p:cNvSpPr txBox="1"/>
          <p:nvPr/>
        </p:nvSpPr>
        <p:spPr>
          <a:xfrm>
            <a:off x="-206608" y="1107748"/>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2. Chiến tranh giành độc lập của 13 thuộc địa Anh ở Bắc Mỹ</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03E14E3-51D8-4F1A-5C7F-E64A798D3600}"/>
              </a:ext>
            </a:extLst>
          </p:cNvPr>
          <p:cNvSpPr txBox="1"/>
          <p:nvPr/>
        </p:nvSpPr>
        <p:spPr>
          <a:xfrm>
            <a:off x="-206608" y="1491877"/>
            <a:ext cx="11435077" cy="579967"/>
          </a:xfrm>
          <a:prstGeom prst="rect">
            <a:avLst/>
          </a:prstGeom>
          <a:noFill/>
        </p:spPr>
        <p:txBody>
          <a:bodyPr wrap="square">
            <a:spAutoFit/>
          </a:bodyPr>
          <a:lstStyle/>
          <a:p>
            <a:pPr marL="457200" marR="0">
              <a:lnSpc>
                <a:spcPct val="150000"/>
              </a:lnSpc>
              <a:spcBef>
                <a:spcPts val="0"/>
              </a:spcBef>
              <a:spcAft>
                <a:spcPts val="0"/>
              </a:spcAft>
            </a:pPr>
            <a:r>
              <a:rPr lang="vi-VN" sz="2400" b="1" dirty="0">
                <a:solidFill>
                  <a:srgbClr val="002060"/>
                </a:solidFill>
                <a:latin typeface="Times New Roman" panose="02020603050405020304" pitchFamily="18" charset="0"/>
                <a:ea typeface="Times New Roman" panose="02020603050405020304" pitchFamily="18" charset="0"/>
              </a:rPr>
              <a:t>3. Cách mạng tư sản Pháp</a:t>
            </a:r>
            <a:endParaRPr lang="en-US" sz="2000" b="1" dirty="0">
              <a:solidFill>
                <a:srgbClr val="00206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6816C0B-D762-A4D5-4AEF-00B1290C1C41}"/>
              </a:ext>
            </a:extLst>
          </p:cNvPr>
          <p:cNvSpPr txBox="1"/>
          <p:nvPr/>
        </p:nvSpPr>
        <p:spPr>
          <a:xfrm>
            <a:off x="321013" y="1999560"/>
            <a:ext cx="11760740" cy="2120068"/>
          </a:xfrm>
          <a:prstGeom prst="rect">
            <a:avLst/>
          </a:prstGeom>
          <a:noFill/>
        </p:spPr>
        <p:txBody>
          <a:bodyPr wrap="square">
            <a:spAutoFit/>
          </a:bodyPr>
          <a:lstStyle/>
          <a:p>
            <a:pPr marL="0" marR="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 </a:t>
            </a:r>
            <a:r>
              <a:rPr lang="en-US" sz="1800" b="1" dirty="0" err="1">
                <a:solidFill>
                  <a:srgbClr val="000000"/>
                </a:solidFill>
                <a:effectLst/>
                <a:latin typeface="Times New Roman" panose="02020603050405020304" pitchFamily="18" charset="0"/>
                <a:ea typeface="Times New Roman" panose="02020603050405020304" pitchFamily="18" charset="0"/>
              </a:rPr>
              <a:t>Nguyên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nhân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bùng</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nổ</a:t>
            </a:r>
            <a:endParaRPr lang="en-US" sz="16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Về</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kinh</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tế</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Thế</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kỉ</a:t>
            </a:r>
            <a:r>
              <a:rPr lang="en-US" sz="1800" dirty="0">
                <a:solidFill>
                  <a:srgbClr val="000000"/>
                </a:solidFill>
                <a:effectLst/>
                <a:latin typeface="Times New Roman" panose="02020603050405020304" pitchFamily="18" charset="0"/>
                <a:ea typeface="Times New Roman" panose="02020603050405020304" pitchFamily="18" charset="0"/>
              </a:rPr>
              <a:t> XVIII,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hậu</a:t>
            </a:r>
            <a:r>
              <a:rPr lang="en-US" sz="1800" dirty="0">
                <a:effectLst/>
                <a:latin typeface="Times New Roman" panose="02020603050405020304" pitchFamily="18" charset="0"/>
                <a:ea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rPr>
              <a:t>châu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nghiệp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hậu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kém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nghiệp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bởi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hụt</a:t>
            </a:r>
            <a:r>
              <a:rPr lang="en-US" sz="1800" dirty="0">
                <a:effectLst/>
                <a:latin typeface="Times New Roman" panose="02020603050405020304" pitchFamily="18" charset="0"/>
                <a:ea typeface="Times New Roman" panose="02020603050405020304" pitchFamily="18" charset="0"/>
              </a:rPr>
              <a:t>. Trong </a:t>
            </a:r>
            <a:r>
              <a:rPr lang="en-US" sz="1800" dirty="0" err="1">
                <a:effectLst/>
                <a:latin typeface="Times New Roman" panose="02020603050405020304" pitchFamily="18" charset="0"/>
                <a:ea typeface="Times New Roman" panose="02020603050405020304" pitchFamily="18" charset="0"/>
              </a:rPr>
              <a:t>khi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càng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khoét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D3F047B-9E17-40CA-7131-CA6D1948F79E}"/>
              </a:ext>
            </a:extLst>
          </p:cNvPr>
          <p:cNvSpPr txBox="1"/>
          <p:nvPr/>
        </p:nvSpPr>
        <p:spPr>
          <a:xfrm>
            <a:off x="321013" y="4057107"/>
            <a:ext cx="6206246" cy="646331"/>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Về</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chính</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trị</a:t>
            </a:r>
            <a:r>
              <a:rPr lang="en-US" sz="1800" b="1" i="1" dirty="0">
                <a:solidFill>
                  <a:srgbClr val="000000"/>
                </a:solidFill>
                <a:effectLst/>
                <a:latin typeface="Times New Roman" panose="02020603050405020304" pitchFamily="18" charset="0"/>
                <a:ea typeface="Times New Roman" panose="02020603050405020304" pitchFamily="18" charset="0"/>
              </a:rPr>
              <a:t> - </a:t>
            </a:r>
            <a:r>
              <a:rPr lang="en-US" sz="1800" b="1" i="1" dirty="0" err="1">
                <a:solidFill>
                  <a:srgbClr val="000000"/>
                </a:solidFill>
                <a:effectLst/>
                <a:latin typeface="Times New Roman" panose="02020603050405020304" pitchFamily="18" charset="0"/>
                <a:ea typeface="Times New Roman" panose="02020603050405020304" pitchFamily="18" charset="0"/>
              </a:rPr>
              <a:t>xã</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Trong </a:t>
            </a:r>
            <a:r>
              <a:rPr lang="en-US" sz="1800" dirty="0" err="1">
                <a:solidFill>
                  <a:srgbClr val="000000"/>
                </a:solidFill>
                <a:effectLst/>
                <a:latin typeface="Times New Roman" panose="02020603050405020304" pitchFamily="18" charset="0"/>
                <a:ea typeface="Times New Roman" panose="02020603050405020304" pitchFamily="18" charset="0"/>
              </a:rPr>
              <a:t>xã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tồn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tại</a:t>
            </a:r>
            <a:r>
              <a:rPr lang="en-US" sz="1800" dirty="0">
                <a:solidFill>
                  <a:srgbClr val="000000"/>
                </a:solidFill>
                <a:effectLst/>
                <a:latin typeface="Times New Roman" panose="02020603050405020304" pitchFamily="18" charset="0"/>
                <a:ea typeface="Times New Roman" panose="02020603050405020304" pitchFamily="18" charset="0"/>
              </a:rPr>
              <a:t> 3 </a:t>
            </a:r>
            <a:r>
              <a:rPr lang="en-US" sz="1800" dirty="0" err="1">
                <a:solidFill>
                  <a:srgbClr val="000000"/>
                </a:solidFill>
                <a:effectLst/>
                <a:latin typeface="Times New Roman" panose="02020603050405020304" pitchFamily="18" charset="0"/>
                <a:ea typeface="Times New Roman" panose="02020603050405020304" pitchFamily="18" charset="0"/>
              </a:rPr>
              <a:t>đẳng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cấp</a:t>
            </a:r>
            <a:endParaRPr lang="en-US" sz="16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BA24710D-60A4-F941-62F2-FBBE051F5151}"/>
              </a:ext>
            </a:extLst>
          </p:cNvPr>
          <p:cNvSpPr txBox="1"/>
          <p:nvPr/>
        </p:nvSpPr>
        <p:spPr>
          <a:xfrm>
            <a:off x="321013" y="4691427"/>
            <a:ext cx="10126493" cy="646331"/>
          </a:xfrm>
          <a:prstGeom prst="rect">
            <a:avLst/>
          </a:prstGeom>
          <a:noFill/>
        </p:spPr>
        <p:txBody>
          <a:bodyPr wrap="square">
            <a:spAutoFit/>
          </a:bodyPr>
          <a:lstStyle/>
          <a:p>
            <a:pPr marL="0" marR="0">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=&gt;  </a:t>
            </a:r>
            <a:r>
              <a:rPr lang="en-US" sz="1800" i="1" dirty="0" err="1">
                <a:solidFill>
                  <a:srgbClr val="0070C0"/>
                </a:solidFill>
                <a:effectLst/>
                <a:latin typeface="Times New Roman" panose="02020603050405020304" pitchFamily="18" charset="0"/>
                <a:ea typeface="Times New Roman" panose="02020603050405020304" pitchFamily="18" charset="0"/>
              </a:rPr>
              <a:t>Trật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tự</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đẳng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cấp</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ngày</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càng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khoét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sâu</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mâu</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thuẫn</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trong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xã</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hội</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Đẳng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cấp</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thứ</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bất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bình</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với</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chính</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sách</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của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nhà</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vua</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và</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hai</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đẳng</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cấp</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trên</a:t>
            </a:r>
            <a:r>
              <a:rPr lang="en-US" sz="1800" i="1" dirty="0">
                <a:solidFill>
                  <a:srgbClr val="0070C0"/>
                </a:solidFill>
                <a:effectLst/>
                <a:latin typeface="Times New Roman" panose="02020603050405020304" pitchFamily="18" charset="0"/>
                <a:ea typeface="Times New Roman" panose="02020603050405020304" pitchFamily="18" charset="0"/>
              </a:rPr>
              <a:t>.</a:t>
            </a:r>
            <a:endParaRPr lang="en-US" sz="1600" i="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02841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2591</Words>
  <PresentationFormat>Widescreen</PresentationFormat>
  <Paragraphs>159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2023-07-31T03:08:21Z</dcterms:created>
  <dcterms:modified xsi:type="dcterms:W3CDTF">2023-07-31T09:10:10Z</dcterms:modified>
</cp:coreProperties>
</file>