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4"/>
  </p:notesMasterIdLst>
  <p:sldIdLst>
    <p:sldId id="1180" r:id="rId2"/>
    <p:sldId id="1165" r:id="rId3"/>
    <p:sldId id="1220" r:id="rId4"/>
    <p:sldId id="1185" r:id="rId5"/>
    <p:sldId id="1222" r:id="rId6"/>
    <p:sldId id="1221" r:id="rId7"/>
    <p:sldId id="1197" r:id="rId8"/>
    <p:sldId id="1212" r:id="rId9"/>
    <p:sldId id="1218" r:id="rId10"/>
    <p:sldId id="1198" r:id="rId11"/>
    <p:sldId id="1199" r:id="rId12"/>
    <p:sldId id="1223" r:id="rId13"/>
    <p:sldId id="1224" r:id="rId14"/>
    <p:sldId id="1205" r:id="rId15"/>
    <p:sldId id="1207" r:id="rId16"/>
    <p:sldId id="1209" r:id="rId17"/>
    <p:sldId id="1214" r:id="rId18"/>
    <p:sldId id="1210" r:id="rId19"/>
    <p:sldId id="1206" r:id="rId20"/>
    <p:sldId id="1219" r:id="rId21"/>
    <p:sldId id="1193" r:id="rId22"/>
    <p:sldId id="120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FFF00"/>
    <a:srgbClr val="006600"/>
    <a:srgbClr val="FF6600"/>
    <a:srgbClr val="0000FF"/>
    <a:srgbClr val="FFFFFF"/>
    <a:srgbClr val="3333FF"/>
    <a:srgbClr val="FF33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11" autoAdjust="0"/>
    <p:restoredTop sz="94049" autoAdjust="0"/>
  </p:normalViewPr>
  <p:slideViewPr>
    <p:cSldViewPr>
      <p:cViewPr varScale="1">
        <p:scale>
          <a:sx n="65" d="100"/>
          <a:sy n="65" d="100"/>
        </p:scale>
        <p:origin x="636" y="56"/>
      </p:cViewPr>
      <p:guideLst>
        <p:guide orient="horz" pos="2160"/>
        <p:guide pos="3840"/>
      </p:guideLst>
    </p:cSldViewPr>
  </p:slideViewPr>
  <p:outlineViewPr>
    <p:cViewPr>
      <p:scale>
        <a:sx n="33" d="100"/>
        <a:sy n="33" d="100"/>
      </p:scale>
      <p:origin x="0" y="0"/>
    </p:cViewPr>
  </p:outlineViewPr>
  <p:notesTextViewPr>
    <p:cViewPr>
      <p:scale>
        <a:sx n="200" d="100"/>
        <a:sy n="200" d="100"/>
      </p:scale>
      <p:origin x="0" y="0"/>
    </p:cViewPr>
  </p:notesTextViewPr>
  <p:sorterViewPr>
    <p:cViewPr varScale="1">
      <p:scale>
        <a:sx n="1" d="1"/>
        <a:sy n="1" d="1"/>
      </p:scale>
      <p:origin x="0" y="-822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6/22/2022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hyperlink" Target="http://naturallyhealthyandgorgeous.wordpress.com/2012/01/10/antioxidant-tuesdays-red-delicious-apples/" TargetMode="External"/><Relationship Id="rId3" Type="http://schemas.openxmlformats.org/officeDocument/2006/relationships/image" Target="../media/image11.png"/><Relationship Id="rId7" Type="http://schemas.openxmlformats.org/officeDocument/2006/relationships/image" Target="../media/image27.jpg"/><Relationship Id="rId12" Type="http://schemas.openxmlformats.org/officeDocument/2006/relationships/image" Target="../media/image30.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6.wmf"/><Relationship Id="rId11" Type="http://schemas.openxmlformats.org/officeDocument/2006/relationships/hyperlink" Target="http://blogs.walkerart.org/design/2010/05/03/collective-imagination-campaign" TargetMode="External"/><Relationship Id="rId5" Type="http://schemas.openxmlformats.org/officeDocument/2006/relationships/oleObject" Target="../embeddings/oleObject1.bin"/><Relationship Id="rId10" Type="http://schemas.openxmlformats.org/officeDocument/2006/relationships/image" Target="../media/image29.png"/><Relationship Id="rId4" Type="http://schemas.openxmlformats.org/officeDocument/2006/relationships/image" Target="../media/image13.png"/><Relationship Id="rId9"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8.jpg"/><Relationship Id="rId4" Type="http://schemas.openxmlformats.org/officeDocument/2006/relationships/image" Target="../media/image37.jp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3.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11.png"/><Relationship Id="rId7" Type="http://schemas.openxmlformats.org/officeDocument/2006/relationships/image" Target="../media/image48.jp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gif"/><Relationship Id="rId4" Type="http://schemas.openxmlformats.org/officeDocument/2006/relationships/image" Target="../media/image13.png"/><Relationship Id="rId9" Type="http://schemas.openxmlformats.org/officeDocument/2006/relationships/image" Target="../media/image50.jpe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11.png"/><Relationship Id="rId7" Type="http://schemas.openxmlformats.org/officeDocument/2006/relationships/image" Target="../media/image55.jp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2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hyperlink" Target="http://tmjpainandtreatment.com/2014/09/answers-to-questions-about-tmj-disorders/" TargetMode="External"/><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image" Target="../media/image60.jpe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8.jp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png"/><Relationship Id="rId7" Type="http://schemas.openxmlformats.org/officeDocument/2006/relationships/image" Target="../media/image21.jp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C53C3-D45F-460C-813C-04E463970913}"/>
              </a:ext>
            </a:extLst>
          </p:cNvPr>
          <p:cNvSpPr>
            <a:spLocks noGrp="1"/>
          </p:cNvSpPr>
          <p:nvPr>
            <p:ph type="title"/>
          </p:nvPr>
        </p:nvSpPr>
        <p:spPr/>
        <p:txBody>
          <a:bodyPr/>
          <a:lstStyle/>
          <a:p>
            <a:endParaRPr lang="en-US"/>
          </a:p>
        </p:txBody>
      </p:sp>
      <p:pic>
        <p:nvPicPr>
          <p:cNvPr id="9" name="Content Placeholder 8" descr="A galaxy in space&#10;&#10;Description automatically generated with medium confidence">
            <a:extLst>
              <a:ext uri="{FF2B5EF4-FFF2-40B4-BE49-F238E27FC236}">
                <a16:creationId xmlns:a16="http://schemas.microsoft.com/office/drawing/2014/main" id="{25646E0D-96FF-43CD-A882-97423609D45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a:effectLst>
            <a:softEdge rad="112500"/>
          </a:effectLst>
        </p:spPr>
      </p:pic>
      <p:sp>
        <p:nvSpPr>
          <p:cNvPr id="11" name="Rectangle 8">
            <a:extLst>
              <a:ext uri="{FF2B5EF4-FFF2-40B4-BE49-F238E27FC236}">
                <a16:creationId xmlns:a16="http://schemas.microsoft.com/office/drawing/2014/main" id="{0199C8A0-2F38-4B53-BCD2-3CD0E3E71A4E}"/>
              </a:ext>
            </a:extLst>
          </p:cNvPr>
          <p:cNvSpPr>
            <a:spLocks noChangeArrowheads="1"/>
          </p:cNvSpPr>
          <p:nvPr/>
        </p:nvSpPr>
        <p:spPr bwMode="auto">
          <a:xfrm>
            <a:off x="0" y="2772834"/>
            <a:ext cx="12192000" cy="1113891"/>
          </a:xfrm>
          <a:prstGeom prst="rect">
            <a:avLst/>
          </a:prstGeom>
          <a:solidFill>
            <a:schemeClr val="bg1">
              <a:alpha val="59000"/>
            </a:schemeClr>
          </a:solidFill>
          <a:ln>
            <a:noFill/>
          </a:ln>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2" name="TextBox 10">
            <a:extLst>
              <a:ext uri="{FF2B5EF4-FFF2-40B4-BE49-F238E27FC236}">
                <a16:creationId xmlns:a16="http://schemas.microsoft.com/office/drawing/2014/main" id="{D3F23508-502C-46EB-93E0-8C668CECE503}"/>
              </a:ext>
            </a:extLst>
          </p:cNvPr>
          <p:cNvSpPr>
            <a:spLocks noChangeArrowheads="1"/>
          </p:cNvSpPr>
          <p:nvPr>
            <p:custDataLst>
              <p:tags r:id="rId1"/>
            </p:custDataLst>
          </p:nvPr>
        </p:nvSpPr>
        <p:spPr bwMode="auto">
          <a:xfrm>
            <a:off x="-457200" y="2904130"/>
            <a:ext cx="13299712" cy="85129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4400" b="1">
                <a:solidFill>
                  <a:srgbClr val="7030A0"/>
                </a:solidFill>
                <a:ea typeface="ＭＳ Ｐゴシック" panose="020B0600070205080204" pitchFamily="50" charset="-128"/>
              </a:rPr>
              <a:t>Khái quát về môn vật lý</a:t>
            </a:r>
            <a:endParaRPr lang="en-US" altLang="en-US" sz="4400" b="1">
              <a:solidFill>
                <a:srgbClr val="7030A0"/>
              </a:solidFill>
            </a:endParaRPr>
          </a:p>
        </p:txBody>
      </p:sp>
      <p:sp>
        <p:nvSpPr>
          <p:cNvPr id="13" name="TextBox 11">
            <a:extLst>
              <a:ext uri="{FF2B5EF4-FFF2-40B4-BE49-F238E27FC236}">
                <a16:creationId xmlns:a16="http://schemas.microsoft.com/office/drawing/2014/main" id="{7256F1AE-5AA5-47C5-BEC3-F3D0DE112D73}"/>
              </a:ext>
            </a:extLst>
          </p:cNvPr>
          <p:cNvSpPr>
            <a:spLocks noChangeArrowheads="1"/>
          </p:cNvSpPr>
          <p:nvPr>
            <p:custDataLst>
              <p:tags r:id="rId2"/>
            </p:custDataLst>
          </p:nvPr>
        </p:nvSpPr>
        <p:spPr bwMode="auto">
          <a:xfrm>
            <a:off x="-228600" y="2754467"/>
            <a:ext cx="1869712" cy="6469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b="1" i="1">
                <a:latin typeface="Times New Roman" panose="02020603050405020304" pitchFamily="18" charset="0"/>
                <a:cs typeface="Times New Roman" panose="02020603050405020304" pitchFamily="18" charset="0"/>
              </a:rPr>
              <a:t>Bài 1:</a:t>
            </a:r>
          </a:p>
        </p:txBody>
      </p:sp>
    </p:spTree>
    <p:extLst>
      <p:ext uri="{BB962C8B-B14F-4D97-AF65-F5344CB8AC3E}">
        <p14:creationId xmlns:p14="http://schemas.microsoft.com/office/powerpoint/2010/main" val="854687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1041723" cy="551822"/>
            <a:chOff x="-3007" y="2231322"/>
            <a:chExt cx="10973307"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8" y="2280389"/>
              <a:ext cx="10684192" cy="708275"/>
              <a:chOff x="564747" y="3403331"/>
              <a:chExt cx="5501860"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5501860"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Đối tượng – mục tiêu – phương pháp nghiên cứu vật lí</a:t>
              </a:r>
              <a:endParaRPr lang="en-US" sz="2800" dirty="0">
                <a:cs typeface="Arial" panose="020B0604020202020204" pitchFamily="34" charset="0"/>
              </a:endParaRPr>
            </a:p>
          </p:txBody>
        </p:sp>
      </p:gr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52711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Phương pháp nghiên cứu của Vật lí</a:t>
            </a:r>
          </a:p>
        </p:txBody>
      </p:sp>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897" y="1600200"/>
            <a:ext cx="5912103" cy="1871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3215300D-3E6F-48F6-9E0B-CED1A2593D0F}"/>
              </a:ext>
            </a:extLst>
          </p:cNvPr>
          <p:cNvSpPr txBox="1"/>
          <p:nvPr/>
        </p:nvSpPr>
        <p:spPr>
          <a:xfrm>
            <a:off x="457200" y="1686342"/>
            <a:ext cx="5334001" cy="1785104"/>
          </a:xfrm>
          <a:prstGeom prst="rect">
            <a:avLst/>
          </a:prstGeom>
          <a:noFill/>
        </p:spPr>
        <p:txBody>
          <a:bodyPr wrap="square">
            <a:spAutoFit/>
          </a:bodyPr>
          <a:lstStyle/>
          <a:p>
            <a:pPr marL="0" marR="0" algn="just">
              <a:spcBef>
                <a:spcPts val="0"/>
              </a:spcBef>
            </a:pPr>
            <a:r>
              <a:rPr lang="en-US" sz="2200">
                <a:solidFill>
                  <a:srgbClr val="FF0000"/>
                </a:solidFill>
                <a:latin typeface="Arial" panose="020B0604020202020204" pitchFamily="34" charset="0"/>
                <a:ea typeface="Times New Roman" panose="02020603050405020304" pitchFamily="18" charset="0"/>
              </a:rPr>
              <a:t>D</a:t>
            </a:r>
            <a:r>
              <a:rPr lang="en-US" sz="2200">
                <a:solidFill>
                  <a:srgbClr val="FF0000"/>
                </a:solidFill>
                <a:effectLst/>
                <a:latin typeface="Arial" panose="020B0604020202020204" pitchFamily="34" charset="0"/>
                <a:ea typeface="Times New Roman" panose="02020603050405020304" pitchFamily="18" charset="0"/>
              </a:rPr>
              <a:t>ùng thí nghiệm </a:t>
            </a:r>
            <a:r>
              <a:rPr lang="en-US" sz="2200">
                <a:solidFill>
                  <a:srgbClr val="000000"/>
                </a:solidFill>
                <a:effectLst/>
                <a:latin typeface="Arial" panose="020B0604020202020204" pitchFamily="34" charset="0"/>
                <a:ea typeface="Times New Roman" panose="02020603050405020304" pitchFamily="18" charset="0"/>
              </a:rPr>
              <a:t>để phát hiện kết quả mới, giúp kiểm chứng, hoàn thiện, bổ sung hay bác bỏ giả thuyết nào đó. Kết quả mới này cần được giải thích bằng lí thuyết đã biết hoặc lí thuyết mới. </a:t>
            </a:r>
          </a:p>
        </p:txBody>
      </p:sp>
      <p:sp>
        <p:nvSpPr>
          <p:cNvPr id="20" name="TextBox 19">
            <a:extLst>
              <a:ext uri="{FF2B5EF4-FFF2-40B4-BE49-F238E27FC236}">
                <a16:creationId xmlns:a16="http://schemas.microsoft.com/office/drawing/2014/main" id="{C2199F77-A9D4-44B2-BDA3-1F0F3730F58A}"/>
              </a:ext>
            </a:extLst>
          </p:cNvPr>
          <p:cNvSpPr txBox="1"/>
          <p:nvPr/>
        </p:nvSpPr>
        <p:spPr>
          <a:xfrm>
            <a:off x="586593" y="1147764"/>
            <a:ext cx="4495800" cy="477054"/>
          </a:xfrm>
          <a:prstGeom prst="rect">
            <a:avLst/>
          </a:prstGeom>
          <a:noFill/>
        </p:spPr>
        <p:txBody>
          <a:bodyPr wrap="square">
            <a:spAutoFit/>
          </a:bodyPr>
          <a:lstStyle/>
          <a:p>
            <a:pPr marL="342900" indent="-342900" algn="ctr">
              <a:buFont typeface="Wingdings" panose="05000000000000000000" pitchFamily="2" charset="2"/>
              <a:buChar char="Ø"/>
            </a:pPr>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Phương pháp thực nghiệm </a:t>
            </a:r>
            <a:endParaRPr lang="en-US" sz="2500" i="1">
              <a:solidFill>
                <a:srgbClr val="00B050"/>
              </a:solidFill>
            </a:endParaRPr>
          </a:p>
        </p:txBody>
      </p:sp>
      <p:pic>
        <p:nvPicPr>
          <p:cNvPr id="36" name="Picture 5" descr="empty-blue-rectangle">
            <a:extLst>
              <a:ext uri="{FF2B5EF4-FFF2-40B4-BE49-F238E27FC236}">
                <a16:creationId xmlns:a16="http://schemas.microsoft.com/office/drawing/2014/main" id="{0D48068A-A6AC-4E0D-AA45-39660F9C19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625872"/>
            <a:ext cx="6019800" cy="1842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a:extLst>
              <a:ext uri="{FF2B5EF4-FFF2-40B4-BE49-F238E27FC236}">
                <a16:creationId xmlns:a16="http://schemas.microsoft.com/office/drawing/2014/main" id="{1CEF1AB1-32D8-4071-86D0-C02B4C4AFE1D}"/>
              </a:ext>
            </a:extLst>
          </p:cNvPr>
          <p:cNvSpPr txBox="1"/>
          <p:nvPr/>
        </p:nvSpPr>
        <p:spPr>
          <a:xfrm>
            <a:off x="6616260" y="1753850"/>
            <a:ext cx="5042340" cy="1446550"/>
          </a:xfrm>
          <a:prstGeom prst="rect">
            <a:avLst/>
          </a:prstGeom>
          <a:noFill/>
        </p:spPr>
        <p:txBody>
          <a:bodyPr wrap="square">
            <a:spAutoFit/>
          </a:bodyPr>
          <a:lstStyle/>
          <a:p>
            <a:pPr marL="0" marR="0" algn="just">
              <a:spcBef>
                <a:spcPts val="0"/>
              </a:spcBef>
            </a:pPr>
            <a:r>
              <a:rPr lang="en-US" sz="2200">
                <a:solidFill>
                  <a:srgbClr val="FF0000"/>
                </a:solidFill>
                <a:latin typeface="Arial" panose="020B0604020202020204" pitchFamily="34" charset="0"/>
                <a:ea typeface="Times New Roman" panose="02020603050405020304" pitchFamily="18" charset="0"/>
              </a:rPr>
              <a:t>S</a:t>
            </a:r>
            <a:r>
              <a:rPr lang="en-US" sz="2200">
                <a:solidFill>
                  <a:srgbClr val="FF0000"/>
                </a:solidFill>
                <a:effectLst/>
                <a:latin typeface="Arial" panose="020B0604020202020204" pitchFamily="34" charset="0"/>
                <a:ea typeface="Times New Roman" panose="02020603050405020304" pitchFamily="18" charset="0"/>
              </a:rPr>
              <a:t>ử dụng ngôn ngữ toán học và suy luận lí thuyết </a:t>
            </a:r>
            <a:r>
              <a:rPr lang="en-US" sz="2200">
                <a:solidFill>
                  <a:srgbClr val="000000"/>
                </a:solidFill>
                <a:effectLst/>
                <a:latin typeface="Arial" panose="020B0604020202020204" pitchFamily="34" charset="0"/>
                <a:ea typeface="Times New Roman" panose="02020603050405020304" pitchFamily="18" charset="0"/>
              </a:rPr>
              <a:t>để phát hiện một kết quả mới. Kết quả mới này cần được kiểm chứng bằng thực nghiệm</a:t>
            </a:r>
            <a:endPar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graphicFrame>
        <p:nvGraphicFramePr>
          <p:cNvPr id="39" name="Object 3">
            <a:extLst>
              <a:ext uri="{FF2B5EF4-FFF2-40B4-BE49-F238E27FC236}">
                <a16:creationId xmlns:a16="http://schemas.microsoft.com/office/drawing/2014/main" id="{FEA63FC2-39D7-4580-98F4-B5118B9FA16F}"/>
              </a:ext>
            </a:extLst>
          </p:cNvPr>
          <p:cNvGraphicFramePr>
            <a:graphicFrameLocks noChangeAspect="1"/>
          </p:cNvGraphicFramePr>
          <p:nvPr>
            <p:extLst>
              <p:ext uri="{D42A27DB-BD31-4B8C-83A1-F6EECF244321}">
                <p14:modId xmlns:p14="http://schemas.microsoft.com/office/powerpoint/2010/main" val="898361707"/>
              </p:ext>
            </p:extLst>
          </p:nvPr>
        </p:nvGraphicFramePr>
        <p:xfrm>
          <a:off x="7162800" y="3990975"/>
          <a:ext cx="2402205" cy="1114425"/>
        </p:xfrm>
        <a:graphic>
          <a:graphicData uri="http://schemas.openxmlformats.org/presentationml/2006/ole">
            <mc:AlternateContent xmlns:mc="http://schemas.openxmlformats.org/markup-compatibility/2006">
              <mc:Choice xmlns:v="urn:schemas-microsoft-com:vml" Requires="v">
                <p:oleObj r:id="rId5" imgW="927100" imgH="431800" progId="Equation.DSMT4">
                  <p:embed/>
                </p:oleObj>
              </mc:Choice>
              <mc:Fallback>
                <p:oleObj r:id="rId5" imgW="927100" imgH="431800" progId="Equation.DSMT4">
                  <p:embed/>
                  <p:pic>
                    <p:nvPicPr>
                      <p:cNvPr id="42"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3990975"/>
                        <a:ext cx="2402205" cy="1114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6" name="Content Placeholder 8" descr="A picture containing sky&#10;&#10;Description automatically generated">
            <a:extLst>
              <a:ext uri="{FF2B5EF4-FFF2-40B4-BE49-F238E27FC236}">
                <a16:creationId xmlns:a16="http://schemas.microsoft.com/office/drawing/2014/main" id="{36F0C1EB-AC27-47EA-877F-88D0099DB73E}"/>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l="4306" r="2331" b="10340"/>
          <a:stretch/>
        </p:blipFill>
        <p:spPr>
          <a:xfrm>
            <a:off x="1319773" y="3961325"/>
            <a:ext cx="3818733" cy="2295097"/>
          </a:xfrm>
        </p:spPr>
      </p:pic>
      <p:sp>
        <p:nvSpPr>
          <p:cNvPr id="57" name="Rectangle 56">
            <a:extLst>
              <a:ext uri="{FF2B5EF4-FFF2-40B4-BE49-F238E27FC236}">
                <a16:creationId xmlns:a16="http://schemas.microsoft.com/office/drawing/2014/main" id="{588EF090-767A-46C2-BAFB-FDB93BAAFEBF}"/>
              </a:ext>
            </a:extLst>
          </p:cNvPr>
          <p:cNvSpPr/>
          <p:nvPr/>
        </p:nvSpPr>
        <p:spPr>
          <a:xfrm>
            <a:off x="358193" y="3590865"/>
            <a:ext cx="1994456" cy="400110"/>
          </a:xfrm>
          <a:prstGeom prst="rect">
            <a:avLst/>
          </a:prstGeom>
        </p:spPr>
        <p:txBody>
          <a:bodyPr wrap="none">
            <a:spAutoFit/>
          </a:bodyPr>
          <a:lstStyle/>
          <a:p>
            <a:pPr marL="514350" indent="-514350" algn="ctr"/>
            <a:r>
              <a:rPr lang="en-US" sz="2000">
                <a:latin typeface="Arial" panose="020B0604020202020204" pitchFamily="34" charset="0"/>
                <a:cs typeface="Arial" panose="020B0604020202020204" pitchFamily="34" charset="0"/>
              </a:rPr>
              <a:t>Vd: Lực đàn hồi</a:t>
            </a:r>
          </a:p>
        </p:txBody>
      </p:sp>
      <p:sp>
        <p:nvSpPr>
          <p:cNvPr id="34" name="TextBox 33">
            <a:extLst>
              <a:ext uri="{FF2B5EF4-FFF2-40B4-BE49-F238E27FC236}">
                <a16:creationId xmlns:a16="http://schemas.microsoft.com/office/drawing/2014/main" id="{9044FD88-0CF6-4DE6-A912-2D4D2ADBA38B}"/>
              </a:ext>
            </a:extLst>
          </p:cNvPr>
          <p:cNvSpPr txBox="1"/>
          <p:nvPr/>
        </p:nvSpPr>
        <p:spPr>
          <a:xfrm>
            <a:off x="1145667" y="6406437"/>
            <a:ext cx="9523693" cy="430887"/>
          </a:xfrm>
          <a:prstGeom prst="rect">
            <a:avLst/>
          </a:prstGeom>
          <a:noFill/>
        </p:spPr>
        <p:txBody>
          <a:bodyPr wrap="square">
            <a:spAutoFit/>
          </a:bodyPr>
          <a:lstStyle/>
          <a:p>
            <a:pPr algn="ctr"/>
            <a:r>
              <a:rPr lang="en-US" sz="2200" i="1">
                <a:solidFill>
                  <a:srgbClr val="7030A0"/>
                </a:solidFill>
                <a:effectLst/>
                <a:latin typeface="Arial" panose="020B0604020202020204" pitchFamily="34" charset="0"/>
                <a:ea typeface="Times New Roman" panose="02020603050405020304" pitchFamily="18" charset="0"/>
                <a:sym typeface="Symbol" panose="05050102010706020507" pitchFamily="18" charset="2"/>
              </a:rPr>
              <a:t> </a:t>
            </a:r>
            <a:r>
              <a:rPr lang="en-US" sz="2200" i="1">
                <a:solidFill>
                  <a:srgbClr val="7030A0"/>
                </a:solidFill>
                <a:effectLst/>
                <a:latin typeface="Arial" panose="020B0604020202020204" pitchFamily="34" charset="0"/>
                <a:ea typeface="Times New Roman" panose="02020603050405020304" pitchFamily="18" charset="0"/>
              </a:rPr>
              <a:t>Hai PP hỗ trợ cho nhau, trong đó PP thực nghiệm có tính quyết định.</a:t>
            </a:r>
            <a:endParaRPr lang="en-US" sz="2200" i="1">
              <a:solidFill>
                <a:srgbClr val="7030A0"/>
              </a:solidFill>
            </a:endParaRPr>
          </a:p>
        </p:txBody>
      </p:sp>
      <p:sp>
        <p:nvSpPr>
          <p:cNvPr id="35" name="TextBox 34">
            <a:extLst>
              <a:ext uri="{FF2B5EF4-FFF2-40B4-BE49-F238E27FC236}">
                <a16:creationId xmlns:a16="http://schemas.microsoft.com/office/drawing/2014/main" id="{FCF0A65A-5C90-458F-BE7B-80922A8718A0}"/>
              </a:ext>
            </a:extLst>
          </p:cNvPr>
          <p:cNvSpPr txBox="1"/>
          <p:nvPr/>
        </p:nvSpPr>
        <p:spPr>
          <a:xfrm>
            <a:off x="6616260" y="1163463"/>
            <a:ext cx="4495800" cy="477054"/>
          </a:xfrm>
          <a:prstGeom prst="rect">
            <a:avLst/>
          </a:prstGeom>
          <a:noFill/>
        </p:spPr>
        <p:txBody>
          <a:bodyPr wrap="square">
            <a:spAutoFit/>
          </a:bodyPr>
          <a:lstStyle/>
          <a:p>
            <a:pPr marL="342900" indent="-342900" algn="ctr">
              <a:buFont typeface="Wingdings" panose="05000000000000000000" pitchFamily="2" charset="2"/>
              <a:buChar char="Ø"/>
            </a:pPr>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Phương pháp lí thuyết</a:t>
            </a:r>
            <a:endParaRPr lang="en-US" sz="2500" i="1">
              <a:solidFill>
                <a:srgbClr val="00B050"/>
              </a:solidFill>
            </a:endParaRPr>
          </a:p>
        </p:txBody>
      </p:sp>
      <p:sp>
        <p:nvSpPr>
          <p:cNvPr id="38" name="Rectangle 37">
            <a:extLst>
              <a:ext uri="{FF2B5EF4-FFF2-40B4-BE49-F238E27FC236}">
                <a16:creationId xmlns:a16="http://schemas.microsoft.com/office/drawing/2014/main" id="{F49F6EF9-4A19-45B8-9877-E579AA5164F4}"/>
              </a:ext>
            </a:extLst>
          </p:cNvPr>
          <p:cNvSpPr/>
          <p:nvPr/>
        </p:nvSpPr>
        <p:spPr>
          <a:xfrm>
            <a:off x="6447350" y="3609929"/>
            <a:ext cx="2079415" cy="400110"/>
          </a:xfrm>
          <a:prstGeom prst="rect">
            <a:avLst/>
          </a:prstGeom>
        </p:spPr>
        <p:txBody>
          <a:bodyPr wrap="none">
            <a:spAutoFit/>
          </a:bodyPr>
          <a:lstStyle/>
          <a:p>
            <a:pPr marL="514350" indent="-514350" algn="ctr"/>
            <a:r>
              <a:rPr lang="en-US" sz="2000" u="sng">
                <a:latin typeface="Arial" panose="020B0604020202020204" pitchFamily="34" charset="0"/>
                <a:cs typeface="Arial" panose="020B0604020202020204" pitchFamily="34" charset="0"/>
              </a:rPr>
              <a:t>Vd: Lực hấp dẫn</a:t>
            </a:r>
          </a:p>
        </p:txBody>
      </p:sp>
      <p:grpSp>
        <p:nvGrpSpPr>
          <p:cNvPr id="40" name="Group 39">
            <a:extLst>
              <a:ext uri="{FF2B5EF4-FFF2-40B4-BE49-F238E27FC236}">
                <a16:creationId xmlns:a16="http://schemas.microsoft.com/office/drawing/2014/main" id="{82F8CC20-8756-4610-82D8-21BA4D0CCECE}"/>
              </a:ext>
            </a:extLst>
          </p:cNvPr>
          <p:cNvGrpSpPr/>
          <p:nvPr/>
        </p:nvGrpSpPr>
        <p:grpSpPr>
          <a:xfrm>
            <a:off x="6715792" y="3622040"/>
            <a:ext cx="4790408" cy="2778760"/>
            <a:chOff x="3537896" y="3621271"/>
            <a:chExt cx="5218185" cy="3032417"/>
          </a:xfrm>
        </p:grpSpPr>
        <p:pic>
          <p:nvPicPr>
            <p:cNvPr id="41" name="Picture 8" descr="http://mccutcheonsblog.files.wordpress.com/2011/09/red_delicious_apple.jpg">
              <a:hlinkClick r:id="rId8"/>
              <a:extLst>
                <a:ext uri="{FF2B5EF4-FFF2-40B4-BE49-F238E27FC236}">
                  <a16:creationId xmlns:a16="http://schemas.microsoft.com/office/drawing/2014/main" id="{A3ACDA9E-EE12-4A77-976A-41E50F4DF1E8}"/>
                </a:ext>
              </a:extLst>
            </p:cNvPr>
            <p:cNvPicPr>
              <a:picLocks noChangeAspect="1" noChangeArrowheads="1"/>
            </p:cNvPicPr>
            <p:nvPr/>
          </p:nvPicPr>
          <p:blipFill>
            <a:blip r:embed="rId9" cstate="print"/>
            <a:srcRect/>
            <a:stretch>
              <a:fillRect/>
            </a:stretch>
          </p:blipFill>
          <p:spPr bwMode="auto">
            <a:xfrm rot="5134778">
              <a:off x="7525144" y="3621271"/>
              <a:ext cx="459697" cy="459698"/>
            </a:xfrm>
            <a:prstGeom prst="rect">
              <a:avLst/>
            </a:prstGeom>
            <a:noFill/>
          </p:spPr>
        </p:pic>
        <p:pic>
          <p:nvPicPr>
            <p:cNvPr id="42" name="Picture 2" descr="http://convergenceconsultinggroup.com/wp-content/uploads/2013/10/Services_Comprehensive_sm.jpg">
              <a:extLst>
                <a:ext uri="{FF2B5EF4-FFF2-40B4-BE49-F238E27FC236}">
                  <a16:creationId xmlns:a16="http://schemas.microsoft.com/office/drawing/2014/main" id="{B470808A-901D-491E-8D81-F338B0752564}"/>
                </a:ext>
              </a:extLst>
            </p:cNvPr>
            <p:cNvPicPr>
              <a:picLocks noChangeAspect="1" noChangeArrowheads="1"/>
            </p:cNvPicPr>
            <p:nvPr/>
          </p:nvPicPr>
          <p:blipFill>
            <a:blip r:embed="rId10" cstate="print"/>
            <a:srcRect/>
            <a:stretch>
              <a:fillRect/>
            </a:stretch>
          </p:blipFill>
          <p:spPr bwMode="auto">
            <a:xfrm>
              <a:off x="6528823" y="4426430"/>
              <a:ext cx="2227258" cy="2227258"/>
            </a:xfrm>
            <a:prstGeom prst="rect">
              <a:avLst/>
            </a:prstGeom>
            <a:noFill/>
          </p:spPr>
        </p:pic>
        <p:pic>
          <p:nvPicPr>
            <p:cNvPr id="45" name="Picture 44" descr="http://blogs.walkerart.org/design/files/2010/05/moon.jpg">
              <a:hlinkClick r:id="rId11"/>
              <a:extLst>
                <a:ext uri="{FF2B5EF4-FFF2-40B4-BE49-F238E27FC236}">
                  <a16:creationId xmlns:a16="http://schemas.microsoft.com/office/drawing/2014/main" id="{B56FBBFC-6068-4060-8DAB-CDE9C17324DB}"/>
                </a:ext>
              </a:extLst>
            </p:cNvPr>
            <p:cNvPicPr>
              <a:picLocks noChangeAspect="1" noChangeArrowheads="1"/>
            </p:cNvPicPr>
            <p:nvPr/>
          </p:nvPicPr>
          <p:blipFill>
            <a:blip r:embed="rId12" cstate="print"/>
            <a:srcRect r="2393" b="4762"/>
            <a:stretch>
              <a:fillRect/>
            </a:stretch>
          </p:blipFill>
          <p:spPr bwMode="auto">
            <a:xfrm rot="4004411">
              <a:off x="3537896" y="4939968"/>
              <a:ext cx="1118109" cy="1118109"/>
            </a:xfrm>
            <a:prstGeom prst="rect">
              <a:avLst/>
            </a:prstGeom>
            <a:noFill/>
          </p:spPr>
        </p:pic>
        <p:cxnSp>
          <p:nvCxnSpPr>
            <p:cNvPr id="55" name="Straight Arrow Connector 54">
              <a:extLst>
                <a:ext uri="{FF2B5EF4-FFF2-40B4-BE49-F238E27FC236}">
                  <a16:creationId xmlns:a16="http://schemas.microsoft.com/office/drawing/2014/main" id="{39F88318-D573-48F8-B423-A81460790EEE}"/>
                </a:ext>
              </a:extLst>
            </p:cNvPr>
            <p:cNvCxnSpPr/>
            <p:nvPr/>
          </p:nvCxnSpPr>
          <p:spPr bwMode="auto">
            <a:xfrm>
              <a:off x="7758524" y="3851565"/>
              <a:ext cx="0" cy="274146"/>
            </a:xfrm>
            <a:prstGeom prst="straightConnector1">
              <a:avLst/>
            </a:prstGeom>
            <a:solidFill>
              <a:schemeClr val="accent1"/>
            </a:solidFill>
            <a:ln w="28575" cap="flat" cmpd="sng" algn="ctr">
              <a:solidFill>
                <a:srgbClr val="C00000"/>
              </a:solidFill>
              <a:prstDash val="solid"/>
              <a:round/>
              <a:headEnd type="none" w="med" len="med"/>
              <a:tailEnd type="arrow"/>
            </a:ln>
            <a:effectLst/>
          </p:spPr>
        </p:cxnSp>
        <p:cxnSp>
          <p:nvCxnSpPr>
            <p:cNvPr id="58" name="Straight Arrow Connector 57">
              <a:extLst>
                <a:ext uri="{FF2B5EF4-FFF2-40B4-BE49-F238E27FC236}">
                  <a16:creationId xmlns:a16="http://schemas.microsoft.com/office/drawing/2014/main" id="{2A771EB1-B948-4AD3-88F5-E574BD18C1A6}"/>
                </a:ext>
              </a:extLst>
            </p:cNvPr>
            <p:cNvCxnSpPr/>
            <p:nvPr/>
          </p:nvCxnSpPr>
          <p:spPr bwMode="auto">
            <a:xfrm flipV="1">
              <a:off x="7733314" y="5257800"/>
              <a:ext cx="0" cy="277999"/>
            </a:xfrm>
            <a:prstGeom prst="straightConnector1">
              <a:avLst/>
            </a:prstGeom>
            <a:solidFill>
              <a:schemeClr val="accent1"/>
            </a:solidFill>
            <a:ln w="28575" cap="flat" cmpd="sng" algn="ctr">
              <a:solidFill>
                <a:srgbClr val="C00000"/>
              </a:solidFill>
              <a:prstDash val="solid"/>
              <a:round/>
              <a:headEnd type="none" w="med" len="med"/>
              <a:tailEnd type="arrow"/>
            </a:ln>
            <a:effectLst/>
          </p:spPr>
        </p:cxnSp>
        <p:cxnSp>
          <p:nvCxnSpPr>
            <p:cNvPr id="59" name="Straight Arrow Connector 58">
              <a:extLst>
                <a:ext uri="{FF2B5EF4-FFF2-40B4-BE49-F238E27FC236}">
                  <a16:creationId xmlns:a16="http://schemas.microsoft.com/office/drawing/2014/main" id="{F13DC7A8-BAAA-4343-A2DE-AFDCB9294511}"/>
                </a:ext>
              </a:extLst>
            </p:cNvPr>
            <p:cNvCxnSpPr/>
            <p:nvPr/>
          </p:nvCxnSpPr>
          <p:spPr bwMode="auto">
            <a:xfrm flipV="1">
              <a:off x="4100945" y="5535799"/>
              <a:ext cx="554182" cy="1"/>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60" name="Straight Arrow Connector 59">
              <a:extLst>
                <a:ext uri="{FF2B5EF4-FFF2-40B4-BE49-F238E27FC236}">
                  <a16:creationId xmlns:a16="http://schemas.microsoft.com/office/drawing/2014/main" id="{6DAF7C89-251E-4519-B1DE-21E09CEDB072}"/>
                </a:ext>
              </a:extLst>
            </p:cNvPr>
            <p:cNvCxnSpPr/>
            <p:nvPr/>
          </p:nvCxnSpPr>
          <p:spPr bwMode="auto">
            <a:xfrm flipH="1" flipV="1">
              <a:off x="7038109" y="5535802"/>
              <a:ext cx="686675" cy="1"/>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grpSp>
      <p:sp>
        <p:nvSpPr>
          <p:cNvPr id="61" name="Rectangle: Rounded Corners 60">
            <a:extLst>
              <a:ext uri="{FF2B5EF4-FFF2-40B4-BE49-F238E27FC236}">
                <a16:creationId xmlns:a16="http://schemas.microsoft.com/office/drawing/2014/main" id="{35D21FD7-06D3-4A87-94CE-D98BF48A61F2}"/>
              </a:ext>
            </a:extLst>
          </p:cNvPr>
          <p:cNvSpPr/>
          <p:nvPr/>
        </p:nvSpPr>
        <p:spPr>
          <a:xfrm>
            <a:off x="358193" y="3594495"/>
            <a:ext cx="5549321" cy="2752785"/>
          </a:xfrm>
          <a:prstGeom prst="roundRect">
            <a:avLst>
              <a:gd name="adj" fmla="val 8564"/>
            </a:avLst>
          </a:prstGeom>
          <a:noFill/>
          <a:ln cmpd="dbl">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62" name="Rectangle: Rounded Corners 61">
            <a:extLst>
              <a:ext uri="{FF2B5EF4-FFF2-40B4-BE49-F238E27FC236}">
                <a16:creationId xmlns:a16="http://schemas.microsoft.com/office/drawing/2014/main" id="{B4732AB7-41BF-4C3B-A18D-E951CA8CD2CE}"/>
              </a:ext>
            </a:extLst>
          </p:cNvPr>
          <p:cNvSpPr/>
          <p:nvPr/>
        </p:nvSpPr>
        <p:spPr>
          <a:xfrm>
            <a:off x="6362769" y="3581446"/>
            <a:ext cx="5600631" cy="2752785"/>
          </a:xfrm>
          <a:prstGeom prst="roundRect">
            <a:avLst>
              <a:gd name="adj" fmla="val 8564"/>
            </a:avLst>
          </a:prstGeom>
          <a:noFill/>
          <a:ln cmpd="dbl">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Tree>
    <p:extLst>
      <p:ext uri="{BB962C8B-B14F-4D97-AF65-F5344CB8AC3E}">
        <p14:creationId xmlns:p14="http://schemas.microsoft.com/office/powerpoint/2010/main" val="1646943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57" grpId="0"/>
      <p:bldP spid="34" grpId="0"/>
      <p:bldP spid="35" grpId="0"/>
      <p:bldP spid="38" grpId="0"/>
      <p:bldP spid="61" grpId="0" animBg="1"/>
      <p:bldP spid="6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CD2E9FAD-BB87-4833-6941-615A97C10AD3}"/>
              </a:ext>
            </a:extLst>
          </p:cNvPr>
          <p:cNvSpPr/>
          <p:nvPr/>
        </p:nvSpPr>
        <p:spPr>
          <a:xfrm>
            <a:off x="864425" y="2058656"/>
            <a:ext cx="2166335" cy="1659582"/>
          </a:xfrm>
          <a:custGeom>
            <a:avLst/>
            <a:gdLst>
              <a:gd name="connsiteX0" fmla="*/ 0 w 2166335"/>
              <a:gd name="connsiteY0" fmla="*/ 165958 h 1659582"/>
              <a:gd name="connsiteX1" fmla="*/ 165958 w 2166335"/>
              <a:gd name="connsiteY1" fmla="*/ 0 h 1659582"/>
              <a:gd name="connsiteX2" fmla="*/ 2000377 w 2166335"/>
              <a:gd name="connsiteY2" fmla="*/ 0 h 1659582"/>
              <a:gd name="connsiteX3" fmla="*/ 2166335 w 2166335"/>
              <a:gd name="connsiteY3" fmla="*/ 165958 h 1659582"/>
              <a:gd name="connsiteX4" fmla="*/ 2166335 w 2166335"/>
              <a:gd name="connsiteY4" fmla="*/ 1493624 h 1659582"/>
              <a:gd name="connsiteX5" fmla="*/ 2000377 w 2166335"/>
              <a:gd name="connsiteY5" fmla="*/ 1659582 h 1659582"/>
              <a:gd name="connsiteX6" fmla="*/ 165958 w 2166335"/>
              <a:gd name="connsiteY6" fmla="*/ 1659582 h 1659582"/>
              <a:gd name="connsiteX7" fmla="*/ 0 w 2166335"/>
              <a:gd name="connsiteY7" fmla="*/ 1493624 h 1659582"/>
              <a:gd name="connsiteX8" fmla="*/ 0 w 2166335"/>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6335" h="1659582">
                <a:moveTo>
                  <a:pt x="0" y="165958"/>
                </a:moveTo>
                <a:cubicBezTo>
                  <a:pt x="0" y="74302"/>
                  <a:pt x="74302" y="0"/>
                  <a:pt x="165958" y="0"/>
                </a:cubicBezTo>
                <a:lnTo>
                  <a:pt x="2000377" y="0"/>
                </a:lnTo>
                <a:cubicBezTo>
                  <a:pt x="2092033" y="0"/>
                  <a:pt x="2166335" y="74302"/>
                  <a:pt x="2166335" y="165958"/>
                </a:cubicBezTo>
                <a:lnTo>
                  <a:pt x="2166335" y="1493624"/>
                </a:lnTo>
                <a:cubicBezTo>
                  <a:pt x="2166335" y="1585280"/>
                  <a:pt x="2092033" y="1659582"/>
                  <a:pt x="2000377" y="1659582"/>
                </a:cubicBezTo>
                <a:lnTo>
                  <a:pt x="165958" y="1659582"/>
                </a:lnTo>
                <a:cubicBezTo>
                  <a:pt x="74302" y="1659582"/>
                  <a:pt x="0" y="1585280"/>
                  <a:pt x="0" y="1493624"/>
                </a:cubicBezTo>
                <a:lnTo>
                  <a:pt x="0" y="165958"/>
                </a:lnTo>
                <a:close/>
              </a:path>
            </a:pathLst>
          </a:cu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Quan sát hiện tượng để xác định đối tượng nghiên cứu</a:t>
            </a:r>
          </a:p>
        </p:txBody>
      </p:sp>
      <p:sp>
        <p:nvSpPr>
          <p:cNvPr id="16" name="Freeform: Shape 15">
            <a:extLst>
              <a:ext uri="{FF2B5EF4-FFF2-40B4-BE49-F238E27FC236}">
                <a16:creationId xmlns:a16="http://schemas.microsoft.com/office/drawing/2014/main" id="{A4261380-4E1B-D271-E29F-BDC7B9C7422E}"/>
              </a:ext>
            </a:extLst>
          </p:cNvPr>
          <p:cNvSpPr/>
          <p:nvPr/>
        </p:nvSpPr>
        <p:spPr>
          <a:xfrm>
            <a:off x="3274166" y="2545467"/>
            <a:ext cx="586385" cy="685960"/>
          </a:xfrm>
          <a:custGeom>
            <a:avLst/>
            <a:gdLst>
              <a:gd name="connsiteX0" fmla="*/ 0 w 586385"/>
              <a:gd name="connsiteY0" fmla="*/ 137192 h 685960"/>
              <a:gd name="connsiteX1" fmla="*/ 293193 w 586385"/>
              <a:gd name="connsiteY1" fmla="*/ 137192 h 685960"/>
              <a:gd name="connsiteX2" fmla="*/ 293193 w 586385"/>
              <a:gd name="connsiteY2" fmla="*/ 0 h 685960"/>
              <a:gd name="connsiteX3" fmla="*/ 586385 w 586385"/>
              <a:gd name="connsiteY3" fmla="*/ 342980 h 685960"/>
              <a:gd name="connsiteX4" fmla="*/ 293193 w 586385"/>
              <a:gd name="connsiteY4" fmla="*/ 685960 h 685960"/>
              <a:gd name="connsiteX5" fmla="*/ 293193 w 586385"/>
              <a:gd name="connsiteY5" fmla="*/ 548768 h 685960"/>
              <a:gd name="connsiteX6" fmla="*/ 0 w 586385"/>
              <a:gd name="connsiteY6" fmla="*/ 548768 h 685960"/>
              <a:gd name="connsiteX7" fmla="*/ 0 w 586385"/>
              <a:gd name="connsiteY7" fmla="*/ 137192 h 68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385" h="685960">
                <a:moveTo>
                  <a:pt x="0" y="137192"/>
                </a:moveTo>
                <a:lnTo>
                  <a:pt x="293193" y="137192"/>
                </a:lnTo>
                <a:lnTo>
                  <a:pt x="293193" y="0"/>
                </a:lnTo>
                <a:lnTo>
                  <a:pt x="586385" y="342980"/>
                </a:lnTo>
                <a:lnTo>
                  <a:pt x="293193" y="685960"/>
                </a:lnTo>
                <a:lnTo>
                  <a:pt x="293193" y="548768"/>
                </a:lnTo>
                <a:lnTo>
                  <a:pt x="0" y="548768"/>
                </a:lnTo>
                <a:lnTo>
                  <a:pt x="0" y="137192"/>
                </a:lnTo>
                <a:close/>
              </a:path>
            </a:pathLst>
          </a:cu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
            <a:scrgbClr r="0" g="0" b="0"/>
          </a:fillRef>
          <a:effectRef idx="0">
            <a:scrgbClr r="0" g="0" b="0"/>
          </a:effectRef>
          <a:fontRef idx="minor">
            <a:schemeClr val="lt1"/>
          </a:fontRef>
        </p:style>
        <p:txBody>
          <a:bodyPr spcFirstLastPara="0" vert="horz" wrap="square" lIns="0" tIns="137192" rIns="175915" bIns="137192"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panose="020B0604020202020204" pitchFamily="34" charset="0"/>
              <a:cs typeface="Arial" panose="020B0604020202020204" pitchFamily="34" charset="0"/>
            </a:endParaRPr>
          </a:p>
        </p:txBody>
      </p:sp>
      <p:sp>
        <p:nvSpPr>
          <p:cNvPr id="17" name="Freeform: Shape 16">
            <a:extLst>
              <a:ext uri="{FF2B5EF4-FFF2-40B4-BE49-F238E27FC236}">
                <a16:creationId xmlns:a16="http://schemas.microsoft.com/office/drawing/2014/main" id="{45D28049-A846-C897-B072-E391C8C50FD8}"/>
              </a:ext>
            </a:extLst>
          </p:cNvPr>
          <p:cNvSpPr/>
          <p:nvPr/>
        </p:nvSpPr>
        <p:spPr>
          <a:xfrm>
            <a:off x="4137149" y="2058656"/>
            <a:ext cx="2765970" cy="1659582"/>
          </a:xfrm>
          <a:custGeom>
            <a:avLst/>
            <a:gdLst>
              <a:gd name="connsiteX0" fmla="*/ 0 w 2765970"/>
              <a:gd name="connsiteY0" fmla="*/ 165958 h 1659582"/>
              <a:gd name="connsiteX1" fmla="*/ 165958 w 2765970"/>
              <a:gd name="connsiteY1" fmla="*/ 0 h 1659582"/>
              <a:gd name="connsiteX2" fmla="*/ 2600012 w 2765970"/>
              <a:gd name="connsiteY2" fmla="*/ 0 h 1659582"/>
              <a:gd name="connsiteX3" fmla="*/ 2765970 w 2765970"/>
              <a:gd name="connsiteY3" fmla="*/ 165958 h 1659582"/>
              <a:gd name="connsiteX4" fmla="*/ 2765970 w 2765970"/>
              <a:gd name="connsiteY4" fmla="*/ 1493624 h 1659582"/>
              <a:gd name="connsiteX5" fmla="*/ 2600012 w 2765970"/>
              <a:gd name="connsiteY5" fmla="*/ 1659582 h 1659582"/>
              <a:gd name="connsiteX6" fmla="*/ 165958 w 2765970"/>
              <a:gd name="connsiteY6" fmla="*/ 1659582 h 1659582"/>
              <a:gd name="connsiteX7" fmla="*/ 0 w 2765970"/>
              <a:gd name="connsiteY7" fmla="*/ 1493624 h 1659582"/>
              <a:gd name="connsiteX8" fmla="*/ 0 w 276597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5970" h="1659582">
                <a:moveTo>
                  <a:pt x="0" y="165958"/>
                </a:moveTo>
                <a:cubicBezTo>
                  <a:pt x="0" y="74302"/>
                  <a:pt x="74302" y="0"/>
                  <a:pt x="165958" y="0"/>
                </a:cubicBezTo>
                <a:lnTo>
                  <a:pt x="2600012" y="0"/>
                </a:lnTo>
                <a:cubicBezTo>
                  <a:pt x="2691668" y="0"/>
                  <a:pt x="2765970" y="74302"/>
                  <a:pt x="2765970" y="165958"/>
                </a:cubicBezTo>
                <a:lnTo>
                  <a:pt x="2765970" y="1493624"/>
                </a:lnTo>
                <a:cubicBezTo>
                  <a:pt x="2765970" y="1585280"/>
                  <a:pt x="2691668" y="1659582"/>
                  <a:pt x="2600012" y="1659582"/>
                </a:cubicBezTo>
                <a:lnTo>
                  <a:pt x="165958" y="1659582"/>
                </a:lnTo>
                <a:cubicBezTo>
                  <a:pt x="74302" y="1659582"/>
                  <a:pt x="0" y="1585280"/>
                  <a:pt x="0" y="1493624"/>
                </a:cubicBezTo>
                <a:lnTo>
                  <a:pt x="0" y="165958"/>
                </a:lnTo>
                <a:close/>
              </a:path>
            </a:pathLst>
          </a:cu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Đối chiếu với các lí thuyết đang có để </a:t>
            </a:r>
          </a:p>
          <a:p>
            <a:pPr marL="0" lvl="0" indent="0" algn="ctr"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đề xuất giả thuyết nghiên cứu</a:t>
            </a:r>
          </a:p>
        </p:txBody>
      </p:sp>
      <p:sp>
        <p:nvSpPr>
          <p:cNvPr id="18" name="Freeform: Shape 17">
            <a:extLst>
              <a:ext uri="{FF2B5EF4-FFF2-40B4-BE49-F238E27FC236}">
                <a16:creationId xmlns:a16="http://schemas.microsoft.com/office/drawing/2014/main" id="{0C341178-5C6F-E6E9-20B1-912B0B071746}"/>
              </a:ext>
            </a:extLst>
          </p:cNvPr>
          <p:cNvSpPr/>
          <p:nvPr/>
        </p:nvSpPr>
        <p:spPr>
          <a:xfrm>
            <a:off x="7146525" y="2545467"/>
            <a:ext cx="586385" cy="685960"/>
          </a:xfrm>
          <a:custGeom>
            <a:avLst/>
            <a:gdLst>
              <a:gd name="connsiteX0" fmla="*/ 0 w 586385"/>
              <a:gd name="connsiteY0" fmla="*/ 137192 h 685960"/>
              <a:gd name="connsiteX1" fmla="*/ 293193 w 586385"/>
              <a:gd name="connsiteY1" fmla="*/ 137192 h 685960"/>
              <a:gd name="connsiteX2" fmla="*/ 293193 w 586385"/>
              <a:gd name="connsiteY2" fmla="*/ 0 h 685960"/>
              <a:gd name="connsiteX3" fmla="*/ 586385 w 586385"/>
              <a:gd name="connsiteY3" fmla="*/ 342980 h 685960"/>
              <a:gd name="connsiteX4" fmla="*/ 293193 w 586385"/>
              <a:gd name="connsiteY4" fmla="*/ 685960 h 685960"/>
              <a:gd name="connsiteX5" fmla="*/ 293193 w 586385"/>
              <a:gd name="connsiteY5" fmla="*/ 548768 h 685960"/>
              <a:gd name="connsiteX6" fmla="*/ 0 w 586385"/>
              <a:gd name="connsiteY6" fmla="*/ 548768 h 685960"/>
              <a:gd name="connsiteX7" fmla="*/ 0 w 586385"/>
              <a:gd name="connsiteY7" fmla="*/ 137192 h 68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385" h="685960">
                <a:moveTo>
                  <a:pt x="0" y="137192"/>
                </a:moveTo>
                <a:lnTo>
                  <a:pt x="293193" y="137192"/>
                </a:lnTo>
                <a:lnTo>
                  <a:pt x="293193" y="0"/>
                </a:lnTo>
                <a:lnTo>
                  <a:pt x="586385" y="342980"/>
                </a:lnTo>
                <a:lnTo>
                  <a:pt x="293193" y="685960"/>
                </a:lnTo>
                <a:lnTo>
                  <a:pt x="293193" y="548768"/>
                </a:lnTo>
                <a:lnTo>
                  <a:pt x="0" y="548768"/>
                </a:lnTo>
                <a:lnTo>
                  <a:pt x="0" y="137192"/>
                </a:lnTo>
                <a:close/>
              </a:path>
            </a:pathLst>
          </a:cu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
            <a:scrgbClr r="0" g="0" b="0"/>
          </a:fillRef>
          <a:effectRef idx="0">
            <a:scrgbClr r="0" g="0" b="0"/>
          </a:effectRef>
          <a:fontRef idx="minor">
            <a:schemeClr val="lt1"/>
          </a:fontRef>
        </p:style>
        <p:txBody>
          <a:bodyPr spcFirstLastPara="0" vert="horz" wrap="square" lIns="0" tIns="137192" rIns="175915" bIns="137192"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panose="020B0604020202020204" pitchFamily="34" charset="0"/>
              <a:cs typeface="Arial" panose="020B0604020202020204" pitchFamily="34" charset="0"/>
            </a:endParaRPr>
          </a:p>
        </p:txBody>
      </p:sp>
      <p:sp>
        <p:nvSpPr>
          <p:cNvPr id="19" name="Freeform: Shape 18">
            <a:extLst>
              <a:ext uri="{FF2B5EF4-FFF2-40B4-BE49-F238E27FC236}">
                <a16:creationId xmlns:a16="http://schemas.microsoft.com/office/drawing/2014/main" id="{B8105821-A6FA-4749-1445-56E7E11F0C49}"/>
              </a:ext>
            </a:extLst>
          </p:cNvPr>
          <p:cNvSpPr/>
          <p:nvPr/>
        </p:nvSpPr>
        <p:spPr>
          <a:xfrm>
            <a:off x="8009508" y="2058656"/>
            <a:ext cx="2765970" cy="1659582"/>
          </a:xfrm>
          <a:custGeom>
            <a:avLst/>
            <a:gdLst>
              <a:gd name="connsiteX0" fmla="*/ 0 w 2765970"/>
              <a:gd name="connsiteY0" fmla="*/ 165958 h 1659582"/>
              <a:gd name="connsiteX1" fmla="*/ 165958 w 2765970"/>
              <a:gd name="connsiteY1" fmla="*/ 0 h 1659582"/>
              <a:gd name="connsiteX2" fmla="*/ 2600012 w 2765970"/>
              <a:gd name="connsiteY2" fmla="*/ 0 h 1659582"/>
              <a:gd name="connsiteX3" fmla="*/ 2765970 w 2765970"/>
              <a:gd name="connsiteY3" fmla="*/ 165958 h 1659582"/>
              <a:gd name="connsiteX4" fmla="*/ 2765970 w 2765970"/>
              <a:gd name="connsiteY4" fmla="*/ 1493624 h 1659582"/>
              <a:gd name="connsiteX5" fmla="*/ 2600012 w 2765970"/>
              <a:gd name="connsiteY5" fmla="*/ 1659582 h 1659582"/>
              <a:gd name="connsiteX6" fmla="*/ 165958 w 2765970"/>
              <a:gd name="connsiteY6" fmla="*/ 1659582 h 1659582"/>
              <a:gd name="connsiteX7" fmla="*/ 0 w 2765970"/>
              <a:gd name="connsiteY7" fmla="*/ 1493624 h 1659582"/>
              <a:gd name="connsiteX8" fmla="*/ 0 w 276597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5970" h="1659582">
                <a:moveTo>
                  <a:pt x="0" y="165958"/>
                </a:moveTo>
                <a:cubicBezTo>
                  <a:pt x="0" y="74302"/>
                  <a:pt x="74302" y="0"/>
                  <a:pt x="165958" y="0"/>
                </a:cubicBezTo>
                <a:lnTo>
                  <a:pt x="2600012" y="0"/>
                </a:lnTo>
                <a:cubicBezTo>
                  <a:pt x="2691668" y="0"/>
                  <a:pt x="2765970" y="74302"/>
                  <a:pt x="2765970" y="165958"/>
                </a:cubicBezTo>
                <a:lnTo>
                  <a:pt x="2765970" y="1493624"/>
                </a:lnTo>
                <a:cubicBezTo>
                  <a:pt x="2765970" y="1585280"/>
                  <a:pt x="2691668" y="1659582"/>
                  <a:pt x="2600012" y="1659582"/>
                </a:cubicBezTo>
                <a:lnTo>
                  <a:pt x="165958" y="1659582"/>
                </a:lnTo>
                <a:cubicBezTo>
                  <a:pt x="74302" y="1659582"/>
                  <a:pt x="0" y="1585280"/>
                  <a:pt x="0" y="1493624"/>
                </a:cubicBezTo>
                <a:lnTo>
                  <a:pt x="0" y="165958"/>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Thiết kế, xây dựng mô hình lí thuyết hoặc mô hình thực nghiệm để kiểm chứng giả thuyết</a:t>
            </a:r>
          </a:p>
        </p:txBody>
      </p:sp>
      <p:sp>
        <p:nvSpPr>
          <p:cNvPr id="20" name="Freeform: Shape 19">
            <a:extLst>
              <a:ext uri="{FF2B5EF4-FFF2-40B4-BE49-F238E27FC236}">
                <a16:creationId xmlns:a16="http://schemas.microsoft.com/office/drawing/2014/main" id="{27824CD4-5083-AE73-5681-9AE302279CDE}"/>
              </a:ext>
            </a:extLst>
          </p:cNvPr>
          <p:cNvSpPr/>
          <p:nvPr/>
        </p:nvSpPr>
        <p:spPr>
          <a:xfrm>
            <a:off x="9049512" y="3961644"/>
            <a:ext cx="685961" cy="586386"/>
          </a:xfrm>
          <a:custGeom>
            <a:avLst/>
            <a:gdLst>
              <a:gd name="connsiteX0" fmla="*/ 0 w 586385"/>
              <a:gd name="connsiteY0" fmla="*/ 137192 h 685960"/>
              <a:gd name="connsiteX1" fmla="*/ 293193 w 586385"/>
              <a:gd name="connsiteY1" fmla="*/ 137192 h 685960"/>
              <a:gd name="connsiteX2" fmla="*/ 293193 w 586385"/>
              <a:gd name="connsiteY2" fmla="*/ 0 h 685960"/>
              <a:gd name="connsiteX3" fmla="*/ 586385 w 586385"/>
              <a:gd name="connsiteY3" fmla="*/ 342980 h 685960"/>
              <a:gd name="connsiteX4" fmla="*/ 293193 w 586385"/>
              <a:gd name="connsiteY4" fmla="*/ 685960 h 685960"/>
              <a:gd name="connsiteX5" fmla="*/ 293193 w 586385"/>
              <a:gd name="connsiteY5" fmla="*/ 548768 h 685960"/>
              <a:gd name="connsiteX6" fmla="*/ 0 w 586385"/>
              <a:gd name="connsiteY6" fmla="*/ 548768 h 685960"/>
              <a:gd name="connsiteX7" fmla="*/ 0 w 586385"/>
              <a:gd name="connsiteY7" fmla="*/ 137192 h 68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385" h="685960">
                <a:moveTo>
                  <a:pt x="469108" y="1"/>
                </a:moveTo>
                <a:lnTo>
                  <a:pt x="469108" y="342981"/>
                </a:lnTo>
                <a:lnTo>
                  <a:pt x="586385" y="342981"/>
                </a:lnTo>
                <a:lnTo>
                  <a:pt x="293193" y="685959"/>
                </a:lnTo>
                <a:lnTo>
                  <a:pt x="0" y="342981"/>
                </a:lnTo>
                <a:lnTo>
                  <a:pt x="117277" y="342981"/>
                </a:lnTo>
                <a:lnTo>
                  <a:pt x="117277" y="1"/>
                </a:lnTo>
                <a:lnTo>
                  <a:pt x="469108" y="1"/>
                </a:lnTo>
                <a:close/>
              </a:path>
            </a:pathLst>
          </a:cu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
            <a:scrgbClr r="0" g="0" b="0"/>
          </a:fillRef>
          <a:effectRef idx="0">
            <a:scrgbClr r="0" g="0" b="0"/>
          </a:effectRef>
          <a:fontRef idx="minor">
            <a:schemeClr val="lt1"/>
          </a:fontRef>
        </p:style>
        <p:txBody>
          <a:bodyPr spcFirstLastPara="0" vert="horz" wrap="square" lIns="137193" tIns="1" rIns="137192" bIns="175915"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panose="020B0604020202020204" pitchFamily="34" charset="0"/>
              <a:cs typeface="Arial" panose="020B0604020202020204" pitchFamily="34" charset="0"/>
            </a:endParaRPr>
          </a:p>
        </p:txBody>
      </p:sp>
      <p:sp>
        <p:nvSpPr>
          <p:cNvPr id="21" name="Freeform: Shape 20">
            <a:extLst>
              <a:ext uri="{FF2B5EF4-FFF2-40B4-BE49-F238E27FC236}">
                <a16:creationId xmlns:a16="http://schemas.microsoft.com/office/drawing/2014/main" id="{7B48766B-F8D3-7F34-67CF-D3A66AB8EBE3}"/>
              </a:ext>
            </a:extLst>
          </p:cNvPr>
          <p:cNvSpPr/>
          <p:nvPr/>
        </p:nvSpPr>
        <p:spPr>
          <a:xfrm>
            <a:off x="8009508" y="4824627"/>
            <a:ext cx="2765970" cy="1659582"/>
          </a:xfrm>
          <a:custGeom>
            <a:avLst/>
            <a:gdLst>
              <a:gd name="connsiteX0" fmla="*/ 0 w 2765970"/>
              <a:gd name="connsiteY0" fmla="*/ 165958 h 1659582"/>
              <a:gd name="connsiteX1" fmla="*/ 165958 w 2765970"/>
              <a:gd name="connsiteY1" fmla="*/ 0 h 1659582"/>
              <a:gd name="connsiteX2" fmla="*/ 2600012 w 2765970"/>
              <a:gd name="connsiteY2" fmla="*/ 0 h 1659582"/>
              <a:gd name="connsiteX3" fmla="*/ 2765970 w 2765970"/>
              <a:gd name="connsiteY3" fmla="*/ 165958 h 1659582"/>
              <a:gd name="connsiteX4" fmla="*/ 2765970 w 2765970"/>
              <a:gd name="connsiteY4" fmla="*/ 1493624 h 1659582"/>
              <a:gd name="connsiteX5" fmla="*/ 2600012 w 2765970"/>
              <a:gd name="connsiteY5" fmla="*/ 1659582 h 1659582"/>
              <a:gd name="connsiteX6" fmla="*/ 165958 w 2765970"/>
              <a:gd name="connsiteY6" fmla="*/ 1659582 h 1659582"/>
              <a:gd name="connsiteX7" fmla="*/ 0 w 2765970"/>
              <a:gd name="connsiteY7" fmla="*/ 1493624 h 1659582"/>
              <a:gd name="connsiteX8" fmla="*/ 0 w 276597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5970" h="1659582">
                <a:moveTo>
                  <a:pt x="0" y="165958"/>
                </a:moveTo>
                <a:cubicBezTo>
                  <a:pt x="0" y="74302"/>
                  <a:pt x="74302" y="0"/>
                  <a:pt x="165958" y="0"/>
                </a:cubicBezTo>
                <a:lnTo>
                  <a:pt x="2600012" y="0"/>
                </a:lnTo>
                <a:cubicBezTo>
                  <a:pt x="2691668" y="0"/>
                  <a:pt x="2765970" y="74302"/>
                  <a:pt x="2765970" y="165958"/>
                </a:cubicBezTo>
                <a:lnTo>
                  <a:pt x="2765970" y="1493624"/>
                </a:lnTo>
                <a:cubicBezTo>
                  <a:pt x="2765970" y="1585280"/>
                  <a:pt x="2691668" y="1659582"/>
                  <a:pt x="2600012" y="1659582"/>
                </a:cubicBezTo>
                <a:lnTo>
                  <a:pt x="165958" y="1659582"/>
                </a:lnTo>
                <a:cubicBezTo>
                  <a:pt x="74302" y="1659582"/>
                  <a:pt x="0" y="1585280"/>
                  <a:pt x="0" y="1493624"/>
                </a:cubicBezTo>
                <a:lnTo>
                  <a:pt x="0" y="165958"/>
                </a:lnTo>
                <a:close/>
              </a:path>
            </a:pathLst>
          </a:cu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Tính toán theo mô hình lí thuyết hoặc thực hiện thí nghiệm để thu thập dữ liệu</a:t>
            </a:r>
          </a:p>
        </p:txBody>
      </p:sp>
      <p:sp>
        <p:nvSpPr>
          <p:cNvPr id="22" name="Freeform: Shape 21">
            <a:extLst>
              <a:ext uri="{FF2B5EF4-FFF2-40B4-BE49-F238E27FC236}">
                <a16:creationId xmlns:a16="http://schemas.microsoft.com/office/drawing/2014/main" id="{905D045B-E6D3-49B8-C142-DDFBED1FD9E3}"/>
              </a:ext>
            </a:extLst>
          </p:cNvPr>
          <p:cNvSpPr/>
          <p:nvPr/>
        </p:nvSpPr>
        <p:spPr>
          <a:xfrm>
            <a:off x="7179717" y="5311438"/>
            <a:ext cx="586385" cy="685960"/>
          </a:xfrm>
          <a:custGeom>
            <a:avLst/>
            <a:gdLst>
              <a:gd name="connsiteX0" fmla="*/ 0 w 586385"/>
              <a:gd name="connsiteY0" fmla="*/ 137192 h 685960"/>
              <a:gd name="connsiteX1" fmla="*/ 293193 w 586385"/>
              <a:gd name="connsiteY1" fmla="*/ 137192 h 685960"/>
              <a:gd name="connsiteX2" fmla="*/ 293193 w 586385"/>
              <a:gd name="connsiteY2" fmla="*/ 0 h 685960"/>
              <a:gd name="connsiteX3" fmla="*/ 586385 w 586385"/>
              <a:gd name="connsiteY3" fmla="*/ 342980 h 685960"/>
              <a:gd name="connsiteX4" fmla="*/ 293193 w 586385"/>
              <a:gd name="connsiteY4" fmla="*/ 685960 h 685960"/>
              <a:gd name="connsiteX5" fmla="*/ 293193 w 586385"/>
              <a:gd name="connsiteY5" fmla="*/ 548768 h 685960"/>
              <a:gd name="connsiteX6" fmla="*/ 0 w 586385"/>
              <a:gd name="connsiteY6" fmla="*/ 548768 h 685960"/>
              <a:gd name="connsiteX7" fmla="*/ 0 w 586385"/>
              <a:gd name="connsiteY7" fmla="*/ 137192 h 68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385" h="685960">
                <a:moveTo>
                  <a:pt x="586385" y="548768"/>
                </a:moveTo>
                <a:lnTo>
                  <a:pt x="293192" y="548768"/>
                </a:lnTo>
                <a:lnTo>
                  <a:pt x="293192" y="685960"/>
                </a:lnTo>
                <a:lnTo>
                  <a:pt x="0" y="342980"/>
                </a:lnTo>
                <a:lnTo>
                  <a:pt x="293192" y="0"/>
                </a:lnTo>
                <a:lnTo>
                  <a:pt x="293192" y="137192"/>
                </a:lnTo>
                <a:lnTo>
                  <a:pt x="586385" y="137192"/>
                </a:lnTo>
                <a:lnTo>
                  <a:pt x="586385" y="548768"/>
                </a:lnTo>
                <a:close/>
              </a:path>
            </a:pathLst>
          </a:cu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
            <a:scrgbClr r="0" g="0" b="0"/>
          </a:fillRef>
          <a:effectRef idx="0">
            <a:scrgbClr r="0" g="0" b="0"/>
          </a:effectRef>
          <a:fontRef idx="minor">
            <a:schemeClr val="lt1"/>
          </a:fontRef>
        </p:style>
        <p:txBody>
          <a:bodyPr spcFirstLastPara="0" vert="horz" wrap="square" lIns="175915" tIns="137192" rIns="0" bIns="137191"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panose="020B0604020202020204" pitchFamily="34" charset="0"/>
              <a:cs typeface="Arial" panose="020B0604020202020204" pitchFamily="34" charset="0"/>
            </a:endParaRPr>
          </a:p>
        </p:txBody>
      </p:sp>
      <p:sp>
        <p:nvSpPr>
          <p:cNvPr id="23" name="Freeform: Shape 22">
            <a:extLst>
              <a:ext uri="{FF2B5EF4-FFF2-40B4-BE49-F238E27FC236}">
                <a16:creationId xmlns:a16="http://schemas.microsoft.com/office/drawing/2014/main" id="{E33794BC-2F8A-6DAC-1D26-418DF84E371E}"/>
              </a:ext>
            </a:extLst>
          </p:cNvPr>
          <p:cNvSpPr/>
          <p:nvPr/>
        </p:nvSpPr>
        <p:spPr>
          <a:xfrm>
            <a:off x="4137149" y="4824627"/>
            <a:ext cx="2765970" cy="1659582"/>
          </a:xfrm>
          <a:custGeom>
            <a:avLst/>
            <a:gdLst>
              <a:gd name="connsiteX0" fmla="*/ 0 w 2765970"/>
              <a:gd name="connsiteY0" fmla="*/ 165958 h 1659582"/>
              <a:gd name="connsiteX1" fmla="*/ 165958 w 2765970"/>
              <a:gd name="connsiteY1" fmla="*/ 0 h 1659582"/>
              <a:gd name="connsiteX2" fmla="*/ 2600012 w 2765970"/>
              <a:gd name="connsiteY2" fmla="*/ 0 h 1659582"/>
              <a:gd name="connsiteX3" fmla="*/ 2765970 w 2765970"/>
              <a:gd name="connsiteY3" fmla="*/ 165958 h 1659582"/>
              <a:gd name="connsiteX4" fmla="*/ 2765970 w 2765970"/>
              <a:gd name="connsiteY4" fmla="*/ 1493624 h 1659582"/>
              <a:gd name="connsiteX5" fmla="*/ 2600012 w 2765970"/>
              <a:gd name="connsiteY5" fmla="*/ 1659582 h 1659582"/>
              <a:gd name="connsiteX6" fmla="*/ 165958 w 2765970"/>
              <a:gd name="connsiteY6" fmla="*/ 1659582 h 1659582"/>
              <a:gd name="connsiteX7" fmla="*/ 0 w 2765970"/>
              <a:gd name="connsiteY7" fmla="*/ 1493624 h 1659582"/>
              <a:gd name="connsiteX8" fmla="*/ 0 w 276597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5970" h="1659582">
                <a:moveTo>
                  <a:pt x="0" y="165958"/>
                </a:moveTo>
                <a:cubicBezTo>
                  <a:pt x="0" y="74302"/>
                  <a:pt x="74302" y="0"/>
                  <a:pt x="165958" y="0"/>
                </a:cubicBezTo>
                <a:lnTo>
                  <a:pt x="2600012" y="0"/>
                </a:lnTo>
                <a:cubicBezTo>
                  <a:pt x="2691668" y="0"/>
                  <a:pt x="2765970" y="74302"/>
                  <a:pt x="2765970" y="165958"/>
                </a:cubicBezTo>
                <a:lnTo>
                  <a:pt x="2765970" y="1493624"/>
                </a:lnTo>
                <a:cubicBezTo>
                  <a:pt x="2765970" y="1585280"/>
                  <a:pt x="2691668" y="1659582"/>
                  <a:pt x="2600012" y="1659582"/>
                </a:cubicBezTo>
                <a:lnTo>
                  <a:pt x="165958" y="1659582"/>
                </a:lnTo>
                <a:cubicBezTo>
                  <a:pt x="74302" y="1659582"/>
                  <a:pt x="0" y="1585280"/>
                  <a:pt x="0" y="1493624"/>
                </a:cubicBezTo>
                <a:lnTo>
                  <a:pt x="0" y="165958"/>
                </a:lnTo>
                <a:close/>
              </a:path>
            </a:pathLst>
          </a:custGeom>
          <a:solidFill>
            <a:srgbClr val="92D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Xử lí số liệu và phân tích kết quả để xác nhận, điều chỉnh, bổ sung hay loại bỏ giả thuyết ban đầu</a:t>
            </a:r>
          </a:p>
        </p:txBody>
      </p:sp>
      <p:sp>
        <p:nvSpPr>
          <p:cNvPr id="24" name="Freeform: Shape 23">
            <a:extLst>
              <a:ext uri="{FF2B5EF4-FFF2-40B4-BE49-F238E27FC236}">
                <a16:creationId xmlns:a16="http://schemas.microsoft.com/office/drawing/2014/main" id="{3B86438C-D43D-3359-BE99-1DF6892E0DF7}"/>
              </a:ext>
            </a:extLst>
          </p:cNvPr>
          <p:cNvSpPr/>
          <p:nvPr/>
        </p:nvSpPr>
        <p:spPr>
          <a:xfrm>
            <a:off x="3307358" y="5311437"/>
            <a:ext cx="586386" cy="685961"/>
          </a:xfrm>
          <a:custGeom>
            <a:avLst/>
            <a:gdLst>
              <a:gd name="connsiteX0" fmla="*/ 0 w 586385"/>
              <a:gd name="connsiteY0" fmla="*/ 137192 h 685960"/>
              <a:gd name="connsiteX1" fmla="*/ 293193 w 586385"/>
              <a:gd name="connsiteY1" fmla="*/ 137192 h 685960"/>
              <a:gd name="connsiteX2" fmla="*/ 293193 w 586385"/>
              <a:gd name="connsiteY2" fmla="*/ 0 h 685960"/>
              <a:gd name="connsiteX3" fmla="*/ 586385 w 586385"/>
              <a:gd name="connsiteY3" fmla="*/ 342980 h 685960"/>
              <a:gd name="connsiteX4" fmla="*/ 293193 w 586385"/>
              <a:gd name="connsiteY4" fmla="*/ 685960 h 685960"/>
              <a:gd name="connsiteX5" fmla="*/ 293193 w 586385"/>
              <a:gd name="connsiteY5" fmla="*/ 548768 h 685960"/>
              <a:gd name="connsiteX6" fmla="*/ 0 w 586385"/>
              <a:gd name="connsiteY6" fmla="*/ 548768 h 685960"/>
              <a:gd name="connsiteX7" fmla="*/ 0 w 586385"/>
              <a:gd name="connsiteY7" fmla="*/ 137192 h 68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385" h="685960">
                <a:moveTo>
                  <a:pt x="586385" y="548768"/>
                </a:moveTo>
                <a:lnTo>
                  <a:pt x="293192" y="548768"/>
                </a:lnTo>
                <a:lnTo>
                  <a:pt x="293192" y="685960"/>
                </a:lnTo>
                <a:lnTo>
                  <a:pt x="0" y="342980"/>
                </a:lnTo>
                <a:lnTo>
                  <a:pt x="293192" y="0"/>
                </a:lnTo>
                <a:lnTo>
                  <a:pt x="293192" y="137192"/>
                </a:lnTo>
                <a:lnTo>
                  <a:pt x="586385" y="137192"/>
                </a:lnTo>
                <a:lnTo>
                  <a:pt x="586385" y="548768"/>
                </a:lnTo>
                <a:close/>
              </a:path>
            </a:pathLst>
          </a:cu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
            <a:scrgbClr r="0" g="0" b="0"/>
          </a:fillRef>
          <a:effectRef idx="0">
            <a:scrgbClr r="0" g="0" b="0"/>
          </a:effectRef>
          <a:fontRef idx="minor">
            <a:schemeClr val="lt1"/>
          </a:fontRef>
        </p:style>
        <p:txBody>
          <a:bodyPr spcFirstLastPara="0" vert="horz" wrap="square" lIns="175915" tIns="137193" rIns="1" bIns="137191"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panose="020B0604020202020204" pitchFamily="34" charset="0"/>
              <a:cs typeface="Arial" panose="020B0604020202020204" pitchFamily="34" charset="0"/>
            </a:endParaRPr>
          </a:p>
        </p:txBody>
      </p:sp>
      <p:sp>
        <p:nvSpPr>
          <p:cNvPr id="25" name="Freeform: Shape 24">
            <a:extLst>
              <a:ext uri="{FF2B5EF4-FFF2-40B4-BE49-F238E27FC236}">
                <a16:creationId xmlns:a16="http://schemas.microsoft.com/office/drawing/2014/main" id="{87F012A2-C0EC-4387-B3E9-264435D169A5}"/>
              </a:ext>
            </a:extLst>
          </p:cNvPr>
          <p:cNvSpPr/>
          <p:nvPr/>
        </p:nvSpPr>
        <p:spPr>
          <a:xfrm>
            <a:off x="806920" y="4824627"/>
            <a:ext cx="2223840" cy="1659582"/>
          </a:xfrm>
          <a:custGeom>
            <a:avLst/>
            <a:gdLst>
              <a:gd name="connsiteX0" fmla="*/ 0 w 2223840"/>
              <a:gd name="connsiteY0" fmla="*/ 165958 h 1659582"/>
              <a:gd name="connsiteX1" fmla="*/ 165958 w 2223840"/>
              <a:gd name="connsiteY1" fmla="*/ 0 h 1659582"/>
              <a:gd name="connsiteX2" fmla="*/ 2057882 w 2223840"/>
              <a:gd name="connsiteY2" fmla="*/ 0 h 1659582"/>
              <a:gd name="connsiteX3" fmla="*/ 2223840 w 2223840"/>
              <a:gd name="connsiteY3" fmla="*/ 165958 h 1659582"/>
              <a:gd name="connsiteX4" fmla="*/ 2223840 w 2223840"/>
              <a:gd name="connsiteY4" fmla="*/ 1493624 h 1659582"/>
              <a:gd name="connsiteX5" fmla="*/ 2057882 w 2223840"/>
              <a:gd name="connsiteY5" fmla="*/ 1659582 h 1659582"/>
              <a:gd name="connsiteX6" fmla="*/ 165958 w 2223840"/>
              <a:gd name="connsiteY6" fmla="*/ 1659582 h 1659582"/>
              <a:gd name="connsiteX7" fmla="*/ 0 w 2223840"/>
              <a:gd name="connsiteY7" fmla="*/ 1493624 h 1659582"/>
              <a:gd name="connsiteX8" fmla="*/ 0 w 222384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3840" h="1659582">
                <a:moveTo>
                  <a:pt x="0" y="165958"/>
                </a:moveTo>
                <a:cubicBezTo>
                  <a:pt x="0" y="74302"/>
                  <a:pt x="74302" y="0"/>
                  <a:pt x="165958" y="0"/>
                </a:cubicBezTo>
                <a:lnTo>
                  <a:pt x="2057882" y="0"/>
                </a:lnTo>
                <a:cubicBezTo>
                  <a:pt x="2149538" y="0"/>
                  <a:pt x="2223840" y="74302"/>
                  <a:pt x="2223840" y="165958"/>
                </a:cubicBezTo>
                <a:lnTo>
                  <a:pt x="2223840" y="1493624"/>
                </a:lnTo>
                <a:cubicBezTo>
                  <a:pt x="2223840" y="1585280"/>
                  <a:pt x="2149538" y="1659582"/>
                  <a:pt x="2057882" y="1659582"/>
                </a:cubicBezTo>
                <a:lnTo>
                  <a:pt x="165958" y="1659582"/>
                </a:lnTo>
                <a:cubicBezTo>
                  <a:pt x="74302" y="1659582"/>
                  <a:pt x="0" y="1585280"/>
                  <a:pt x="0" y="1493624"/>
                </a:cubicBezTo>
                <a:lnTo>
                  <a:pt x="0" y="165958"/>
                </a:lnTo>
                <a:close/>
              </a:path>
            </a:pathLst>
          </a:cu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Rút ra kết luận.</a:t>
            </a:r>
          </a:p>
        </p:txBody>
      </p:sp>
      <p:grpSp>
        <p:nvGrpSpPr>
          <p:cNvPr id="3" name="Group 2">
            <a:extLst>
              <a:ext uri="{FF2B5EF4-FFF2-40B4-BE49-F238E27FC236}">
                <a16:creationId xmlns:a16="http://schemas.microsoft.com/office/drawing/2014/main" id="{EE3137D4-B80C-46FD-A336-3DE345022FB1}"/>
              </a:ext>
            </a:extLst>
          </p:cNvPr>
          <p:cNvGrpSpPr/>
          <p:nvPr/>
        </p:nvGrpSpPr>
        <p:grpSpPr>
          <a:xfrm>
            <a:off x="-107020" y="65599"/>
            <a:ext cx="11041723" cy="551822"/>
            <a:chOff x="-3007" y="2231322"/>
            <a:chExt cx="10973307" cy="770302"/>
          </a:xfrm>
        </p:grpSpPr>
        <p:grpSp>
          <p:nvGrpSpPr>
            <p:cNvPr id="5" name="Group 70">
              <a:extLst>
                <a:ext uri="{FF2B5EF4-FFF2-40B4-BE49-F238E27FC236}">
                  <a16:creationId xmlns:a16="http://schemas.microsoft.com/office/drawing/2014/main" id="{F022AB1C-740C-43E4-815D-8931EC4392FE}"/>
                </a:ext>
              </a:extLst>
            </p:cNvPr>
            <p:cNvGrpSpPr>
              <a:grpSpLocks/>
            </p:cNvGrpSpPr>
            <p:nvPr/>
          </p:nvGrpSpPr>
          <p:grpSpPr bwMode="auto">
            <a:xfrm>
              <a:off x="286108" y="2280389"/>
              <a:ext cx="10684192" cy="708275"/>
              <a:chOff x="564747" y="3403331"/>
              <a:chExt cx="5501860" cy="1364238"/>
            </a:xfrm>
          </p:grpSpPr>
          <p:pic>
            <p:nvPicPr>
              <p:cNvPr id="8" name="Picture 8" descr="empty-green-rectangle">
                <a:extLst>
                  <a:ext uri="{FF2B5EF4-FFF2-40B4-BE49-F238E27FC236}">
                    <a16:creationId xmlns:a16="http://schemas.microsoft.com/office/drawing/2014/main" id="{C96103EB-1796-4E05-AFE1-BA81B546B1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5501860"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8DCA3208-F3A8-4AFA-AE13-40D9DFF327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9D44AA2B-174F-40FF-BBBE-C4A97F49CE85}"/>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C8976FD6-7914-4AA9-8D58-D0D22E8C0AAD}"/>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Đối tượng – mục tiêu – phương pháp nghiên cứu vật lí</a:t>
              </a:r>
              <a:endParaRPr lang="en-US" sz="2800" dirty="0">
                <a:cs typeface="Arial" panose="020B0604020202020204" pitchFamily="34" charset="0"/>
              </a:endParaRPr>
            </a:p>
          </p:txBody>
        </p:sp>
      </p:grpSp>
      <p:grpSp>
        <p:nvGrpSpPr>
          <p:cNvPr id="10" name="Group 9">
            <a:extLst>
              <a:ext uri="{FF2B5EF4-FFF2-40B4-BE49-F238E27FC236}">
                <a16:creationId xmlns:a16="http://schemas.microsoft.com/office/drawing/2014/main" id="{A12DA53D-DCAA-4976-9EDA-66CAD1685F50}"/>
              </a:ext>
            </a:extLst>
          </p:cNvPr>
          <p:cNvGrpSpPr/>
          <p:nvPr/>
        </p:nvGrpSpPr>
        <p:grpSpPr>
          <a:xfrm>
            <a:off x="338942" y="731676"/>
            <a:ext cx="785094" cy="325264"/>
            <a:chOff x="5867400" y="402866"/>
            <a:chExt cx="785094" cy="406303"/>
          </a:xfrm>
        </p:grpSpPr>
        <p:sp>
          <p:nvSpPr>
            <p:cNvPr id="11" name="Arrow: Pentagon 10">
              <a:extLst>
                <a:ext uri="{FF2B5EF4-FFF2-40B4-BE49-F238E27FC236}">
                  <a16:creationId xmlns:a16="http://schemas.microsoft.com/office/drawing/2014/main" id="{2674A84B-41B0-417C-B43C-F3BFF416A543}"/>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Chevron 11">
              <a:extLst>
                <a:ext uri="{FF2B5EF4-FFF2-40B4-BE49-F238E27FC236}">
                  <a16:creationId xmlns:a16="http://schemas.microsoft.com/office/drawing/2014/main" id="{0D0C5A2A-2262-4BD2-A21E-7C7EF22BFD1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3" name="Text Box 13">
            <a:extLst>
              <a:ext uri="{FF2B5EF4-FFF2-40B4-BE49-F238E27FC236}">
                <a16:creationId xmlns:a16="http://schemas.microsoft.com/office/drawing/2014/main" id="{A039B90C-BE90-4C07-839E-9F208C40C84A}"/>
              </a:ext>
            </a:extLst>
          </p:cNvPr>
          <p:cNvSpPr txBox="1">
            <a:spLocks noChangeArrowheads="1"/>
          </p:cNvSpPr>
          <p:nvPr/>
        </p:nvSpPr>
        <p:spPr bwMode="auto">
          <a:xfrm>
            <a:off x="1129682" y="666498"/>
            <a:ext cx="52711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Phương pháp nghiên cứu của Vật lí</a:t>
            </a:r>
          </a:p>
        </p:txBody>
      </p:sp>
      <p:sp>
        <p:nvSpPr>
          <p:cNvPr id="14" name="TextBox 13">
            <a:extLst>
              <a:ext uri="{FF2B5EF4-FFF2-40B4-BE49-F238E27FC236}">
                <a16:creationId xmlns:a16="http://schemas.microsoft.com/office/drawing/2014/main" id="{04029538-6461-4A4A-93FF-2033DD6DEE90}"/>
              </a:ext>
            </a:extLst>
          </p:cNvPr>
          <p:cNvSpPr txBox="1"/>
          <p:nvPr/>
        </p:nvSpPr>
        <p:spPr>
          <a:xfrm>
            <a:off x="381000" y="1199346"/>
            <a:ext cx="6185336" cy="477054"/>
          </a:xfrm>
          <a:prstGeom prst="rect">
            <a:avLst/>
          </a:prstGeom>
          <a:noFill/>
        </p:spPr>
        <p:txBody>
          <a:bodyPr wrap="square">
            <a:spAutoFit/>
          </a:bodyPr>
          <a:lstStyle/>
          <a:p>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Tìm hiểu tự nhiên dưới góc độ Vật lí</a:t>
            </a:r>
            <a:endParaRPr lang="en-US" sz="2500" i="1">
              <a:solidFill>
                <a:srgbClr val="00B050"/>
              </a:solidFill>
            </a:endParaRPr>
          </a:p>
        </p:txBody>
      </p:sp>
    </p:spTree>
    <p:extLst>
      <p:ext uri="{BB962C8B-B14F-4D97-AF65-F5344CB8AC3E}">
        <p14:creationId xmlns:p14="http://schemas.microsoft.com/office/powerpoint/2010/main" val="33038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FD994CFE-0E48-4078-9BA3-BF9F62246DCF}"/>
              </a:ext>
            </a:extLst>
          </p:cNvPr>
          <p:cNvSpPr/>
          <p:nvPr/>
        </p:nvSpPr>
        <p:spPr>
          <a:xfrm>
            <a:off x="4382254" y="3972591"/>
            <a:ext cx="457200" cy="4480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56">
            <a:extLst>
              <a:ext uri="{FF2B5EF4-FFF2-40B4-BE49-F238E27FC236}">
                <a16:creationId xmlns:a16="http://schemas.microsoft.com/office/drawing/2014/main" id="{BA4F22A2-9441-44EB-BB44-82E101932683}"/>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3" name="Rounded Rectangle 57">
              <a:extLst>
                <a:ext uri="{FF2B5EF4-FFF2-40B4-BE49-F238E27FC236}">
                  <a16:creationId xmlns:a16="http://schemas.microsoft.com/office/drawing/2014/main" id="{EE30BFB1-17E9-4417-A0B9-F0F176387B34}"/>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4" name="Rounded Rectangle 4">
              <a:extLst>
                <a:ext uri="{FF2B5EF4-FFF2-40B4-BE49-F238E27FC236}">
                  <a16:creationId xmlns:a16="http://schemas.microsoft.com/office/drawing/2014/main" id="{0D806A42-9F1C-4A11-BE2A-BC5CFB0DD4B5}"/>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25" name="Rectangle: Rounded Corners 24">
            <a:extLst>
              <a:ext uri="{FF2B5EF4-FFF2-40B4-BE49-F238E27FC236}">
                <a16:creationId xmlns:a16="http://schemas.microsoft.com/office/drawing/2014/main" id="{D0BC9B00-EAF4-41B2-883C-D0679014D3E1}"/>
              </a:ext>
            </a:extLst>
          </p:cNvPr>
          <p:cNvSpPr/>
          <p:nvPr/>
        </p:nvSpPr>
        <p:spPr>
          <a:xfrm>
            <a:off x="838200" y="762000"/>
            <a:ext cx="10744200" cy="1195330"/>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26" name="Text Box 29">
            <a:extLst>
              <a:ext uri="{FF2B5EF4-FFF2-40B4-BE49-F238E27FC236}">
                <a16:creationId xmlns:a16="http://schemas.microsoft.com/office/drawing/2014/main" id="{81D4D661-F7F0-4092-9C54-75854A42FBC1}"/>
              </a:ext>
            </a:extLst>
          </p:cNvPr>
          <p:cNvSpPr txBox="1">
            <a:spLocks noChangeArrowheads="1"/>
          </p:cNvSpPr>
          <p:nvPr/>
        </p:nvSpPr>
        <p:spPr bwMode="auto">
          <a:xfrm>
            <a:off x="1380570" y="788611"/>
            <a:ext cx="1004220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400" i="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Quan sát hình và phân tích ảnh hưởng của Vật lí trong một số lĩnh vực. Từ đó, trình bày ưu điểm của việc ứng dụng Vật lí vào đời sống so với các phương pháp truyền thống ở các lĩnh vực trên.</a:t>
            </a:r>
            <a:endParaRPr lang="en-US" sz="1800" i="1">
              <a:solidFill>
                <a:srgbClr val="0070C0"/>
              </a:solidFill>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27" name="Picture 26" descr="A picture containing logo&#10;&#10;Description automatically generated">
            <a:extLst>
              <a:ext uri="{FF2B5EF4-FFF2-40B4-BE49-F238E27FC236}">
                <a16:creationId xmlns:a16="http://schemas.microsoft.com/office/drawing/2014/main" id="{0064FAED-7CAB-4195-A5F4-0D96729AD09E}"/>
              </a:ext>
            </a:extLst>
          </p:cNvPr>
          <p:cNvPicPr>
            <a:picLocks noChangeAspect="1"/>
          </p:cNvPicPr>
          <p:nvPr/>
        </p:nvPicPr>
        <p:blipFill rotWithShape="1">
          <a:blip r:embed="rId2">
            <a:extLst>
              <a:ext uri="{28A0092B-C50C-407E-A947-70E740481C1C}">
                <a14:useLocalDpi xmlns:a14="http://schemas.microsoft.com/office/drawing/2010/main" val="0"/>
              </a:ext>
            </a:extLst>
          </a:blip>
          <a:srcRect l="24000" t="14445" r="24866" b="23333"/>
          <a:stretch/>
        </p:blipFill>
        <p:spPr>
          <a:xfrm>
            <a:off x="274809" y="444989"/>
            <a:ext cx="1126782" cy="1069488"/>
          </a:xfrm>
          <a:prstGeom prst="rect">
            <a:avLst/>
          </a:prstGeom>
        </p:spPr>
      </p:pic>
      <p:sp>
        <p:nvSpPr>
          <p:cNvPr id="30" name="TextBox 29">
            <a:extLst>
              <a:ext uri="{FF2B5EF4-FFF2-40B4-BE49-F238E27FC236}">
                <a16:creationId xmlns:a16="http://schemas.microsoft.com/office/drawing/2014/main" id="{0948FB06-713F-4DF9-8701-EFACD2DB7FAE}"/>
              </a:ext>
            </a:extLst>
          </p:cNvPr>
          <p:cNvSpPr txBox="1"/>
          <p:nvPr/>
        </p:nvSpPr>
        <p:spPr>
          <a:xfrm>
            <a:off x="382965" y="3032820"/>
            <a:ext cx="1995210" cy="369332"/>
          </a:xfrm>
          <a:prstGeom prst="rect">
            <a:avLst/>
          </a:prstGeom>
          <a:noFill/>
        </p:spPr>
        <p:txBody>
          <a:bodyPr wrap="square">
            <a:spAutoFit/>
          </a:bodyPr>
          <a:lstStyle/>
          <a:p>
            <a:r>
              <a:rPr lang="en-US" i="1">
                <a:solidFill>
                  <a:srgbClr val="000000"/>
                </a:solidFill>
                <a:latin typeface="Arial" panose="020B0604020202020204" pitchFamily="34" charset="0"/>
                <a:ea typeface="Times New Roman" panose="02020603050405020304" pitchFamily="18" charset="0"/>
              </a:rPr>
              <a:t>T</a:t>
            </a:r>
            <a:r>
              <a:rPr lang="en-US" sz="1800" i="1">
                <a:solidFill>
                  <a:srgbClr val="000000"/>
                </a:solidFill>
                <a:effectLst/>
                <a:latin typeface="Arial" panose="020B0604020202020204" pitchFamily="34" charset="0"/>
                <a:ea typeface="Times New Roman" panose="02020603050405020304" pitchFamily="18" charset="0"/>
              </a:rPr>
              <a:t>hông tin liên lạc </a:t>
            </a:r>
            <a:endParaRPr lang="en-US"/>
          </a:p>
        </p:txBody>
      </p:sp>
      <p:pic>
        <p:nvPicPr>
          <p:cNvPr id="7" name="Picture 6" descr="Diagram&#10;&#10;Description automatically generated">
            <a:extLst>
              <a:ext uri="{FF2B5EF4-FFF2-40B4-BE49-F238E27FC236}">
                <a16:creationId xmlns:a16="http://schemas.microsoft.com/office/drawing/2014/main" id="{F58AF26F-2381-41EA-AEEB-D0B2A81DC6A0}"/>
              </a:ext>
            </a:extLst>
          </p:cNvPr>
          <p:cNvPicPr>
            <a:picLocks noChangeAspect="1"/>
          </p:cNvPicPr>
          <p:nvPr/>
        </p:nvPicPr>
        <p:blipFill rotWithShape="1">
          <a:blip r:embed="rId3">
            <a:extLst>
              <a:ext uri="{28A0092B-C50C-407E-A947-70E740481C1C}">
                <a14:useLocalDpi xmlns:a14="http://schemas.microsoft.com/office/drawing/2010/main" val="0"/>
              </a:ext>
            </a:extLst>
          </a:blip>
          <a:srcRect l="12726" t="-686" r="1" b="12501"/>
          <a:stretch/>
        </p:blipFill>
        <p:spPr>
          <a:xfrm>
            <a:off x="6592520" y="2274341"/>
            <a:ext cx="3906112" cy="2146269"/>
          </a:xfrm>
          <a:prstGeom prst="rect">
            <a:avLst/>
          </a:prstGeom>
          <a:ln>
            <a:noFill/>
          </a:ln>
          <a:effectLst>
            <a:softEdge rad="112500"/>
          </a:effectLst>
        </p:spPr>
      </p:pic>
      <p:pic>
        <p:nvPicPr>
          <p:cNvPr id="9" name="Picture 8" descr="A close-up of a hand&#10;&#10;Description automatically generated with low confidence">
            <a:extLst>
              <a:ext uri="{FF2B5EF4-FFF2-40B4-BE49-F238E27FC236}">
                <a16:creationId xmlns:a16="http://schemas.microsoft.com/office/drawing/2014/main" id="{6D8F7853-1147-43E5-AAF6-542080E71FDD}"/>
              </a:ext>
            </a:extLst>
          </p:cNvPr>
          <p:cNvPicPr>
            <a:picLocks noChangeAspect="1"/>
          </p:cNvPicPr>
          <p:nvPr/>
        </p:nvPicPr>
        <p:blipFill rotWithShape="1">
          <a:blip r:embed="rId4">
            <a:extLst>
              <a:ext uri="{28A0092B-C50C-407E-A947-70E740481C1C}">
                <a14:useLocalDpi xmlns:a14="http://schemas.microsoft.com/office/drawing/2010/main" val="0"/>
              </a:ext>
            </a:extLst>
          </a:blip>
          <a:srcRect l="1173" t="-523" r="-111" b="1011"/>
          <a:stretch/>
        </p:blipFill>
        <p:spPr>
          <a:xfrm>
            <a:off x="2378072" y="4512086"/>
            <a:ext cx="3942593" cy="2282527"/>
          </a:xfrm>
          <a:prstGeom prst="rect">
            <a:avLst/>
          </a:prstGeom>
          <a:ln>
            <a:noFill/>
          </a:ln>
          <a:effectLst>
            <a:softEdge rad="112500"/>
          </a:effectLst>
        </p:spPr>
      </p:pic>
      <p:pic>
        <p:nvPicPr>
          <p:cNvPr id="11" name="Picture 10" descr="A picture containing device&#10;&#10;Description automatically generated">
            <a:extLst>
              <a:ext uri="{FF2B5EF4-FFF2-40B4-BE49-F238E27FC236}">
                <a16:creationId xmlns:a16="http://schemas.microsoft.com/office/drawing/2014/main" id="{C9746FC3-DB21-4C82-AA0D-E599F3FEEE4A}"/>
              </a:ext>
            </a:extLst>
          </p:cNvPr>
          <p:cNvPicPr>
            <a:picLocks noChangeAspect="1"/>
          </p:cNvPicPr>
          <p:nvPr/>
        </p:nvPicPr>
        <p:blipFill rotWithShape="1">
          <a:blip r:embed="rId5">
            <a:extLst>
              <a:ext uri="{28A0092B-C50C-407E-A947-70E740481C1C}">
                <a14:useLocalDpi xmlns:a14="http://schemas.microsoft.com/office/drawing/2010/main" val="0"/>
              </a:ext>
            </a:extLst>
          </a:blip>
          <a:srcRect t="2897" r="1271" b="7649"/>
          <a:stretch/>
        </p:blipFill>
        <p:spPr>
          <a:xfrm>
            <a:off x="6556039" y="4578475"/>
            <a:ext cx="3779202" cy="2279525"/>
          </a:xfrm>
          <a:prstGeom prst="rect">
            <a:avLst/>
          </a:prstGeom>
          <a:ln>
            <a:noFill/>
          </a:ln>
          <a:effectLst>
            <a:softEdge rad="112500"/>
          </a:effectLst>
        </p:spPr>
      </p:pic>
      <p:pic>
        <p:nvPicPr>
          <p:cNvPr id="3" name="Picture 2" descr="A bird standing on a ledge&#10;&#10;Description automatically generated with low confidence">
            <a:extLst>
              <a:ext uri="{FF2B5EF4-FFF2-40B4-BE49-F238E27FC236}">
                <a16:creationId xmlns:a16="http://schemas.microsoft.com/office/drawing/2014/main" id="{8F9FAB16-4F31-4E22-B9F6-9DEE936771B1}"/>
              </a:ext>
            </a:extLst>
          </p:cNvPr>
          <p:cNvPicPr>
            <a:picLocks noChangeAspect="1"/>
          </p:cNvPicPr>
          <p:nvPr/>
        </p:nvPicPr>
        <p:blipFill rotWithShape="1">
          <a:blip r:embed="rId6">
            <a:extLst>
              <a:ext uri="{28A0092B-C50C-407E-A947-70E740481C1C}">
                <a14:useLocalDpi xmlns:a14="http://schemas.microsoft.com/office/drawing/2010/main" val="0"/>
              </a:ext>
            </a:extLst>
          </a:blip>
          <a:srcRect l="7760" t="23215"/>
          <a:stretch/>
        </p:blipFill>
        <p:spPr>
          <a:xfrm>
            <a:off x="2378072" y="2219008"/>
            <a:ext cx="3870328" cy="2266439"/>
          </a:xfrm>
          <a:prstGeom prst="rect">
            <a:avLst/>
          </a:prstGeom>
          <a:ln>
            <a:noFill/>
          </a:ln>
          <a:effectLst>
            <a:softEdge rad="112500"/>
          </a:effectLst>
        </p:spPr>
      </p:pic>
      <p:sp>
        <p:nvSpPr>
          <p:cNvPr id="35" name="TextBox 34">
            <a:extLst>
              <a:ext uri="{FF2B5EF4-FFF2-40B4-BE49-F238E27FC236}">
                <a16:creationId xmlns:a16="http://schemas.microsoft.com/office/drawing/2014/main" id="{035E8376-E00E-47B1-9362-3071857E0CBF}"/>
              </a:ext>
            </a:extLst>
          </p:cNvPr>
          <p:cNvSpPr txBox="1"/>
          <p:nvPr/>
        </p:nvSpPr>
        <p:spPr>
          <a:xfrm>
            <a:off x="46620" y="5184697"/>
            <a:ext cx="2331452" cy="369332"/>
          </a:xfrm>
          <a:prstGeom prst="rect">
            <a:avLst/>
          </a:prstGeom>
          <a:noFill/>
        </p:spPr>
        <p:txBody>
          <a:bodyPr wrap="square">
            <a:spAutoFit/>
          </a:bodyPr>
          <a:lstStyle/>
          <a:p>
            <a:pPr algn="ctr"/>
            <a:r>
              <a:rPr lang="en-US" i="1">
                <a:solidFill>
                  <a:srgbClr val="000000"/>
                </a:solidFill>
                <a:latin typeface="Arial" panose="020B0604020202020204" pitchFamily="34" charset="0"/>
                <a:ea typeface="Times New Roman" panose="02020603050405020304" pitchFamily="18" charset="0"/>
              </a:rPr>
              <a:t>Chẩn đoán bệnh</a:t>
            </a:r>
            <a:endParaRPr lang="en-US"/>
          </a:p>
        </p:txBody>
      </p:sp>
    </p:spTree>
    <p:extLst>
      <p:ext uri="{BB962C8B-B14F-4D97-AF65-F5344CB8AC3E}">
        <p14:creationId xmlns:p14="http://schemas.microsoft.com/office/powerpoint/2010/main" val="279943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ransport, plane, outdoor, satellite&#10;&#10;Description automatically generated">
            <a:extLst>
              <a:ext uri="{FF2B5EF4-FFF2-40B4-BE49-F238E27FC236}">
                <a16:creationId xmlns:a16="http://schemas.microsoft.com/office/drawing/2014/main" id="{C5D1C80D-F757-4DDF-993C-CE21998151C2}"/>
              </a:ext>
            </a:extLst>
          </p:cNvPr>
          <p:cNvPicPr>
            <a:picLocks noChangeAspect="1"/>
          </p:cNvPicPr>
          <p:nvPr/>
        </p:nvPicPr>
        <p:blipFill rotWithShape="1">
          <a:blip r:embed="rId2">
            <a:extLst>
              <a:ext uri="{28A0092B-C50C-407E-A947-70E740481C1C}">
                <a14:useLocalDpi xmlns:a14="http://schemas.microsoft.com/office/drawing/2010/main" val="0"/>
              </a:ext>
            </a:extLst>
          </a:blip>
          <a:srcRect l="1615" t="14918" r="543" b="4957"/>
          <a:stretch/>
        </p:blipFill>
        <p:spPr>
          <a:xfrm>
            <a:off x="7200738" y="4420229"/>
            <a:ext cx="4222037" cy="2283393"/>
          </a:xfrm>
          <a:prstGeom prst="rect">
            <a:avLst/>
          </a:prstGeom>
          <a:ln>
            <a:noFill/>
          </a:ln>
          <a:effectLst>
            <a:softEdge rad="112500"/>
          </a:effectLst>
        </p:spPr>
      </p:pic>
      <p:pic>
        <p:nvPicPr>
          <p:cNvPr id="10" name="Picture 9">
            <a:extLst>
              <a:ext uri="{FF2B5EF4-FFF2-40B4-BE49-F238E27FC236}">
                <a16:creationId xmlns:a16="http://schemas.microsoft.com/office/drawing/2014/main" id="{DE069678-89A0-4FD5-9E85-BA37A8A8B287}"/>
              </a:ext>
            </a:extLst>
          </p:cNvPr>
          <p:cNvPicPr>
            <a:picLocks noChangeAspect="1"/>
          </p:cNvPicPr>
          <p:nvPr/>
        </p:nvPicPr>
        <p:blipFill rotWithShape="1">
          <a:blip r:embed="rId3">
            <a:extLst>
              <a:ext uri="{28A0092B-C50C-407E-A947-70E740481C1C}">
                <a14:useLocalDpi xmlns:a14="http://schemas.microsoft.com/office/drawing/2010/main" val="0"/>
              </a:ext>
            </a:extLst>
          </a:blip>
          <a:srcRect l="8594" t="671" r="8781" b="2842"/>
          <a:stretch/>
        </p:blipFill>
        <p:spPr>
          <a:xfrm>
            <a:off x="2802109" y="2073174"/>
            <a:ext cx="4258613" cy="2243950"/>
          </a:xfrm>
          <a:prstGeom prst="rect">
            <a:avLst/>
          </a:prstGeom>
          <a:ln>
            <a:noFill/>
          </a:ln>
          <a:effectLst>
            <a:softEdge rad="112500"/>
          </a:effectLst>
        </p:spPr>
      </p:pic>
      <p:pic>
        <p:nvPicPr>
          <p:cNvPr id="14" name="Picture 13" descr="A machine on the white cover&#10;&#10;Description automatically generated with low confidence">
            <a:extLst>
              <a:ext uri="{FF2B5EF4-FFF2-40B4-BE49-F238E27FC236}">
                <a16:creationId xmlns:a16="http://schemas.microsoft.com/office/drawing/2014/main" id="{6C3F08C2-B7E6-49F3-872E-1CD63A4BA78D}"/>
              </a:ext>
            </a:extLst>
          </p:cNvPr>
          <p:cNvPicPr>
            <a:picLocks noChangeAspect="1"/>
          </p:cNvPicPr>
          <p:nvPr/>
        </p:nvPicPr>
        <p:blipFill rotWithShape="1">
          <a:blip r:embed="rId4">
            <a:extLst>
              <a:ext uri="{28A0092B-C50C-407E-A947-70E740481C1C}">
                <a14:useLocalDpi xmlns:a14="http://schemas.microsoft.com/office/drawing/2010/main" val="0"/>
              </a:ext>
            </a:extLst>
          </a:blip>
          <a:srcRect l="5084" t="4153" r="993" b="21427"/>
          <a:stretch/>
        </p:blipFill>
        <p:spPr>
          <a:xfrm>
            <a:off x="7192272" y="2105023"/>
            <a:ext cx="3947152" cy="2314863"/>
          </a:xfrm>
          <a:prstGeom prst="rect">
            <a:avLst/>
          </a:prstGeom>
          <a:ln>
            <a:noFill/>
          </a:ln>
          <a:effectLst>
            <a:softEdge rad="112500"/>
          </a:effectLst>
        </p:spPr>
      </p:pic>
      <p:pic>
        <p:nvPicPr>
          <p:cNvPr id="16" name="Picture 15" descr="A person standing on a hill looking at the stars in the sky&#10;&#10;Description automatically generated with low confidence">
            <a:extLst>
              <a:ext uri="{FF2B5EF4-FFF2-40B4-BE49-F238E27FC236}">
                <a16:creationId xmlns:a16="http://schemas.microsoft.com/office/drawing/2014/main" id="{AE7B6DAF-DC64-4A75-ABD3-41E42D4FC2D9}"/>
              </a:ext>
            </a:extLst>
          </p:cNvPr>
          <p:cNvPicPr>
            <a:picLocks noChangeAspect="1"/>
          </p:cNvPicPr>
          <p:nvPr/>
        </p:nvPicPr>
        <p:blipFill rotWithShape="1">
          <a:blip r:embed="rId5">
            <a:extLst>
              <a:ext uri="{28A0092B-C50C-407E-A947-70E740481C1C}">
                <a14:useLocalDpi xmlns:a14="http://schemas.microsoft.com/office/drawing/2010/main" val="0"/>
              </a:ext>
            </a:extLst>
          </a:blip>
          <a:srcRect l="16184" t="24092" r="6848" b="6157"/>
          <a:stretch/>
        </p:blipFill>
        <p:spPr>
          <a:xfrm>
            <a:off x="2912895" y="4425603"/>
            <a:ext cx="4147826" cy="2305529"/>
          </a:xfrm>
          <a:prstGeom prst="rect">
            <a:avLst/>
          </a:prstGeom>
          <a:ln>
            <a:noFill/>
          </a:ln>
          <a:effectLst>
            <a:softEdge rad="112500"/>
          </a:effectLst>
        </p:spPr>
      </p:pic>
      <p:grpSp>
        <p:nvGrpSpPr>
          <p:cNvPr id="22" name="Group 56">
            <a:extLst>
              <a:ext uri="{FF2B5EF4-FFF2-40B4-BE49-F238E27FC236}">
                <a16:creationId xmlns:a16="http://schemas.microsoft.com/office/drawing/2014/main" id="{BA4F22A2-9441-44EB-BB44-82E101932683}"/>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3" name="Rounded Rectangle 57">
              <a:extLst>
                <a:ext uri="{FF2B5EF4-FFF2-40B4-BE49-F238E27FC236}">
                  <a16:creationId xmlns:a16="http://schemas.microsoft.com/office/drawing/2014/main" id="{EE30BFB1-17E9-4417-A0B9-F0F176387B34}"/>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4" name="Rounded Rectangle 4">
              <a:extLst>
                <a:ext uri="{FF2B5EF4-FFF2-40B4-BE49-F238E27FC236}">
                  <a16:creationId xmlns:a16="http://schemas.microsoft.com/office/drawing/2014/main" id="{0D806A42-9F1C-4A11-BE2A-BC5CFB0DD4B5}"/>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25" name="Rectangle: Rounded Corners 24">
            <a:extLst>
              <a:ext uri="{FF2B5EF4-FFF2-40B4-BE49-F238E27FC236}">
                <a16:creationId xmlns:a16="http://schemas.microsoft.com/office/drawing/2014/main" id="{D0BC9B00-EAF4-41B2-883C-D0679014D3E1}"/>
              </a:ext>
            </a:extLst>
          </p:cNvPr>
          <p:cNvSpPr/>
          <p:nvPr/>
        </p:nvSpPr>
        <p:spPr>
          <a:xfrm>
            <a:off x="838200" y="762000"/>
            <a:ext cx="10744200" cy="1195330"/>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26" name="Text Box 29">
            <a:extLst>
              <a:ext uri="{FF2B5EF4-FFF2-40B4-BE49-F238E27FC236}">
                <a16:creationId xmlns:a16="http://schemas.microsoft.com/office/drawing/2014/main" id="{81D4D661-F7F0-4092-9C54-75854A42FBC1}"/>
              </a:ext>
            </a:extLst>
          </p:cNvPr>
          <p:cNvSpPr txBox="1">
            <a:spLocks noChangeArrowheads="1"/>
          </p:cNvSpPr>
          <p:nvPr/>
        </p:nvSpPr>
        <p:spPr bwMode="auto">
          <a:xfrm>
            <a:off x="1380570" y="788611"/>
            <a:ext cx="1004220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400" i="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Quan sát hình và phân tích ảnh hưởng của Vật lí trong một số lĩnh vực. Từ đó, trình bày ưu điểm của việc ứng dụng Vật lí vào đời sống so với các phương pháp truyền thống ở các lĩnh vực trên.</a:t>
            </a:r>
            <a:endParaRPr lang="en-US" sz="1800" i="1">
              <a:solidFill>
                <a:srgbClr val="0070C0"/>
              </a:solidFill>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27" name="Picture 26" descr="A picture containing logo&#10;&#10;Description automatically generated">
            <a:extLst>
              <a:ext uri="{FF2B5EF4-FFF2-40B4-BE49-F238E27FC236}">
                <a16:creationId xmlns:a16="http://schemas.microsoft.com/office/drawing/2014/main" id="{0064FAED-7CAB-4195-A5F4-0D96729AD09E}"/>
              </a:ext>
            </a:extLst>
          </p:cNvPr>
          <p:cNvPicPr>
            <a:picLocks noChangeAspect="1"/>
          </p:cNvPicPr>
          <p:nvPr/>
        </p:nvPicPr>
        <p:blipFill rotWithShape="1">
          <a:blip r:embed="rId6">
            <a:extLst>
              <a:ext uri="{28A0092B-C50C-407E-A947-70E740481C1C}">
                <a14:useLocalDpi xmlns:a14="http://schemas.microsoft.com/office/drawing/2010/main" val="0"/>
              </a:ext>
            </a:extLst>
          </a:blip>
          <a:srcRect l="24000" t="14445" r="24866" b="23333"/>
          <a:stretch/>
        </p:blipFill>
        <p:spPr>
          <a:xfrm>
            <a:off x="274809" y="444989"/>
            <a:ext cx="1126782" cy="1069488"/>
          </a:xfrm>
          <a:prstGeom prst="rect">
            <a:avLst/>
          </a:prstGeom>
        </p:spPr>
      </p:pic>
      <p:sp>
        <p:nvSpPr>
          <p:cNvPr id="32" name="TextBox 31">
            <a:extLst>
              <a:ext uri="{FF2B5EF4-FFF2-40B4-BE49-F238E27FC236}">
                <a16:creationId xmlns:a16="http://schemas.microsoft.com/office/drawing/2014/main" id="{BA8284F7-ABEA-4219-9C1F-7524135B9B0C}"/>
              </a:ext>
            </a:extLst>
          </p:cNvPr>
          <p:cNvSpPr txBox="1"/>
          <p:nvPr/>
        </p:nvSpPr>
        <p:spPr>
          <a:xfrm>
            <a:off x="274809" y="2814583"/>
            <a:ext cx="2514600" cy="369332"/>
          </a:xfrm>
          <a:prstGeom prst="rect">
            <a:avLst/>
          </a:prstGeom>
          <a:noFill/>
        </p:spPr>
        <p:txBody>
          <a:bodyPr wrap="square">
            <a:spAutoFit/>
          </a:bodyPr>
          <a:lstStyle/>
          <a:p>
            <a:pPr algn="ctr"/>
            <a:r>
              <a:rPr lang="en-US" i="1">
                <a:solidFill>
                  <a:srgbClr val="000000"/>
                </a:solidFill>
                <a:latin typeface="Arial" panose="020B0604020202020204" pitchFamily="34" charset="0"/>
                <a:ea typeface="Times New Roman" panose="02020603050405020304" pitchFamily="18" charset="0"/>
              </a:rPr>
              <a:t>Q</a:t>
            </a:r>
            <a:r>
              <a:rPr lang="en-US" sz="1800" i="1">
                <a:solidFill>
                  <a:srgbClr val="000000"/>
                </a:solidFill>
                <a:effectLst/>
                <a:latin typeface="Arial" panose="020B0604020202020204" pitchFamily="34" charset="0"/>
                <a:ea typeface="Times New Roman" panose="02020603050405020304" pitchFamily="18" charset="0"/>
              </a:rPr>
              <a:t>uy trình đóng gói</a:t>
            </a:r>
            <a:endParaRPr lang="en-US"/>
          </a:p>
        </p:txBody>
      </p:sp>
      <p:sp>
        <p:nvSpPr>
          <p:cNvPr id="34" name="TextBox 33">
            <a:extLst>
              <a:ext uri="{FF2B5EF4-FFF2-40B4-BE49-F238E27FC236}">
                <a16:creationId xmlns:a16="http://schemas.microsoft.com/office/drawing/2014/main" id="{E9128C8D-2A32-4DD2-BD33-41E963E4EF70}"/>
              </a:ext>
            </a:extLst>
          </p:cNvPr>
          <p:cNvSpPr txBox="1"/>
          <p:nvPr/>
        </p:nvSpPr>
        <p:spPr>
          <a:xfrm>
            <a:off x="457957" y="4953000"/>
            <a:ext cx="2331452" cy="369332"/>
          </a:xfrm>
          <a:prstGeom prst="rect">
            <a:avLst/>
          </a:prstGeom>
          <a:noFill/>
        </p:spPr>
        <p:txBody>
          <a:bodyPr wrap="square">
            <a:spAutoFit/>
          </a:bodyPr>
          <a:lstStyle/>
          <a:p>
            <a:pPr algn="ctr"/>
            <a:r>
              <a:rPr lang="en-US" i="1">
                <a:solidFill>
                  <a:srgbClr val="000000"/>
                </a:solidFill>
                <a:latin typeface="Arial" panose="020B0604020202020204" pitchFamily="34" charset="0"/>
                <a:ea typeface="Times New Roman" panose="02020603050405020304" pitchFamily="18" charset="0"/>
              </a:rPr>
              <a:t>Q</a:t>
            </a:r>
            <a:r>
              <a:rPr lang="en-US" sz="1800" i="1">
                <a:solidFill>
                  <a:srgbClr val="000000"/>
                </a:solidFill>
                <a:effectLst/>
                <a:latin typeface="Arial" panose="020B0604020202020204" pitchFamily="34" charset="0"/>
                <a:ea typeface="Times New Roman" panose="02020603050405020304" pitchFamily="18" charset="0"/>
              </a:rPr>
              <a:t>uan sát thiên văn</a:t>
            </a:r>
            <a:endParaRPr lang="en-US"/>
          </a:p>
        </p:txBody>
      </p:sp>
    </p:spTree>
    <p:extLst>
      <p:ext uri="{BB962C8B-B14F-4D97-AF65-F5344CB8AC3E}">
        <p14:creationId xmlns:p14="http://schemas.microsoft.com/office/powerpoint/2010/main" val="117039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2222819" cy="551822"/>
            <a:chOff x="-3007" y="2231322"/>
            <a:chExt cx="12147085"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8" y="2280389"/>
              <a:ext cx="11857970" cy="708275"/>
              <a:chOff x="564747" y="3403331"/>
              <a:chExt cx="610630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610630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3" y="2231322"/>
              <a:ext cx="10404780" cy="713191"/>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600" i="1">
                  <a:cs typeface="Arial" panose="020B0604020202020204" pitchFamily="34" charset="0"/>
                </a:rPr>
                <a:t>Ảnh hưởng của vật lí đến một số lĩnh vực trong đời sống và kĩ thuật</a:t>
              </a:r>
              <a:endParaRPr lang="en-US" sz="2600" dirty="0">
                <a:cs typeface="Arial" panose="020B0604020202020204" pitchFamily="34" charset="0"/>
              </a:endParaRPr>
            </a:p>
          </p:txBody>
        </p:sp>
      </p:gr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70237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Ảnh hưởng của Vật lý trong một số lĩnh vực </a:t>
            </a:r>
          </a:p>
        </p:txBody>
      </p:sp>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1" y="1600200"/>
            <a:ext cx="11931901" cy="1025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3215300D-3E6F-48F6-9E0B-CED1A2593D0F}"/>
              </a:ext>
            </a:extLst>
          </p:cNvPr>
          <p:cNvSpPr txBox="1"/>
          <p:nvPr/>
        </p:nvSpPr>
        <p:spPr>
          <a:xfrm>
            <a:off x="542310" y="1645453"/>
            <a:ext cx="10887690" cy="861774"/>
          </a:xfrm>
          <a:prstGeom prst="rect">
            <a:avLst/>
          </a:prstGeom>
          <a:noFill/>
        </p:spPr>
        <p:txBody>
          <a:bodyPr wrap="square">
            <a:spAutoFit/>
          </a:bodyPr>
          <a:lstStyle/>
          <a:p>
            <a:pPr marL="0" marR="0" algn="ctr">
              <a:spcBef>
                <a:spcPts val="0"/>
              </a:spcBef>
            </a:pPr>
            <a:r>
              <a:rPr lang="en-US" sz="2500">
                <a:solidFill>
                  <a:srgbClr val="000000"/>
                </a:solidFill>
                <a:latin typeface="Arial" panose="020B0604020202020204" pitchFamily="34" charset="0"/>
                <a:ea typeface="Times New Roman" panose="02020603050405020304" pitchFamily="18" charset="0"/>
              </a:rPr>
              <a:t>N</a:t>
            </a:r>
            <a:r>
              <a:rPr lang="en-US" sz="2500">
                <a:solidFill>
                  <a:srgbClr val="000000"/>
                </a:solidFill>
                <a:effectLst/>
                <a:latin typeface="Arial" panose="020B0604020202020204" pitchFamily="34" charset="0"/>
                <a:ea typeface="Times New Roman" panose="02020603050405020304" pitchFamily="18" charset="0"/>
              </a:rPr>
              <a:t>ền tảng internet kết hợp với điện thoại thông minh và một số thiết bị công nghệ đã tạo ra một phương tiện thông tin liên lạc vô cùng hữu ích. </a:t>
            </a:r>
          </a:p>
        </p:txBody>
      </p:sp>
      <p:sp>
        <p:nvSpPr>
          <p:cNvPr id="20" name="TextBox 19">
            <a:extLst>
              <a:ext uri="{FF2B5EF4-FFF2-40B4-BE49-F238E27FC236}">
                <a16:creationId xmlns:a16="http://schemas.microsoft.com/office/drawing/2014/main" id="{C2199F77-A9D4-44B2-BDA3-1F0F3730F58A}"/>
              </a:ext>
            </a:extLst>
          </p:cNvPr>
          <p:cNvSpPr txBox="1"/>
          <p:nvPr/>
        </p:nvSpPr>
        <p:spPr>
          <a:xfrm>
            <a:off x="381000" y="1122295"/>
            <a:ext cx="6185336" cy="477054"/>
          </a:xfrm>
          <a:prstGeom prst="rect">
            <a:avLst/>
          </a:prstGeom>
          <a:noFill/>
        </p:spPr>
        <p:txBody>
          <a:bodyPr wrap="square">
            <a:spAutoFit/>
          </a:bodyPr>
          <a:lstStyle/>
          <a:p>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Thông tin liên lạc</a:t>
            </a:r>
            <a:endParaRPr lang="en-US" sz="2500" i="1">
              <a:solidFill>
                <a:srgbClr val="00B050"/>
              </a:solidFill>
            </a:endParaRPr>
          </a:p>
        </p:txBody>
      </p:sp>
      <p:pic>
        <p:nvPicPr>
          <p:cNvPr id="36" name="Content Placeholder 4" descr="A picture containing text&#10;&#10;Description automatically generated">
            <a:extLst>
              <a:ext uri="{FF2B5EF4-FFF2-40B4-BE49-F238E27FC236}">
                <a16:creationId xmlns:a16="http://schemas.microsoft.com/office/drawing/2014/main" id="{42DB415A-1C58-487C-A1D4-E9B5107C5677}"/>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184339" y="2787242"/>
            <a:ext cx="5677717" cy="3193716"/>
          </a:xfrm>
          <a:prstGeom prst="rect">
            <a:avLst/>
          </a:prstGeom>
          <a:ln>
            <a:noFill/>
          </a:ln>
          <a:effectLst>
            <a:softEdge rad="112500"/>
          </a:effectLst>
        </p:spPr>
      </p:pic>
      <p:pic>
        <p:nvPicPr>
          <p:cNvPr id="3" name="Picture 2" descr="A picture containing text, electronics&#10;&#10;Description automatically generated">
            <a:extLst>
              <a:ext uri="{FF2B5EF4-FFF2-40B4-BE49-F238E27FC236}">
                <a16:creationId xmlns:a16="http://schemas.microsoft.com/office/drawing/2014/main" id="{C31645CB-AB28-4164-9FAD-116F9505B0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310" y="2787242"/>
            <a:ext cx="5545669" cy="3216488"/>
          </a:xfrm>
          <a:prstGeom prst="rect">
            <a:avLst/>
          </a:prstGeom>
          <a:ln>
            <a:noFill/>
          </a:ln>
          <a:effectLst>
            <a:softEdge rad="112500"/>
          </a:effectLst>
        </p:spPr>
      </p:pic>
      <p:sp>
        <p:nvSpPr>
          <p:cNvPr id="18" name="TextBox 17">
            <a:extLst>
              <a:ext uri="{FF2B5EF4-FFF2-40B4-BE49-F238E27FC236}">
                <a16:creationId xmlns:a16="http://schemas.microsoft.com/office/drawing/2014/main" id="{3BC4051F-D036-D123-3F1A-EC6BE79296FF}"/>
              </a:ext>
            </a:extLst>
          </p:cNvPr>
          <p:cNvSpPr txBox="1"/>
          <p:nvPr/>
        </p:nvSpPr>
        <p:spPr>
          <a:xfrm>
            <a:off x="691703" y="5985822"/>
            <a:ext cx="10154961" cy="646331"/>
          </a:xfrm>
          <a:prstGeom prst="rect">
            <a:avLst/>
          </a:prstGeom>
          <a:noFill/>
        </p:spPr>
        <p:txBody>
          <a:bodyPr wrap="square">
            <a:spAutoFit/>
          </a:bodyPr>
          <a:lstStyle/>
          <a:p>
            <a:pPr marL="0" marR="0" algn="ctr">
              <a:spcBef>
                <a:spcPts val="0"/>
              </a:spcBef>
            </a:pPr>
            <a:r>
              <a:rPr lang="en-US" sz="1800">
                <a:solidFill>
                  <a:srgbClr val="000000"/>
                </a:solidFill>
                <a:latin typeface="Arial" panose="020B0604020202020204" pitchFamily="34" charset="0"/>
                <a:ea typeface="Times New Roman" panose="02020603050405020304" pitchFamily="18" charset="0"/>
              </a:rPr>
              <a:t>VD: </a:t>
            </a:r>
            <a:r>
              <a:rPr lang="en-US" sz="1800">
                <a:solidFill>
                  <a:srgbClr val="000000"/>
                </a:solidFill>
                <a:effectLst/>
                <a:latin typeface="Arial" panose="020B0604020202020204" pitchFamily="34" charset="0"/>
                <a:ea typeface="Times New Roman" panose="02020603050405020304" pitchFamily="18" charset="0"/>
              </a:rPr>
              <a:t>Tin tức, tiếng nói, hình ảnh được truyền đi nhanh chóng đến mọi nơi trên thế giới</a:t>
            </a:r>
          </a:p>
          <a:p>
            <a:pPr marL="0" marR="0" algn="ctr">
              <a:spcBef>
                <a:spcPts val="0"/>
              </a:spcBef>
            </a:pPr>
            <a:r>
              <a:rPr lang="en-US" sz="1800">
                <a:solidFill>
                  <a:srgbClr val="000000"/>
                </a:solidFill>
                <a:effectLst/>
                <a:latin typeface="Arial" panose="020B0604020202020204" pitchFamily="34" charset="0"/>
                <a:ea typeface="Times New Roman" panose="02020603050405020304" pitchFamily="18" charset="0"/>
              </a:rPr>
              <a:t> </a:t>
            </a:r>
            <a:r>
              <a:rPr lang="en-US" sz="18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a:t>
            </a:r>
            <a:r>
              <a:rPr lang="en-US" sz="1800">
                <a:solidFill>
                  <a:srgbClr val="000000"/>
                </a:solidFill>
                <a:effectLst/>
                <a:latin typeface="Arial" panose="020B0604020202020204" pitchFamily="34" charset="0"/>
                <a:ea typeface="Times New Roman" panose="02020603050405020304" pitchFamily="18" charset="0"/>
              </a:rPr>
              <a:t> thế giới hiện nay trở nên “phẳng” hơn.</a:t>
            </a:r>
            <a:endPar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782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2222819" cy="551822"/>
            <a:chOff x="-3007" y="2231322"/>
            <a:chExt cx="12147085"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8" y="2280389"/>
              <a:ext cx="11857970" cy="708275"/>
              <a:chOff x="564747" y="3403331"/>
              <a:chExt cx="610630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610630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3" y="2231322"/>
              <a:ext cx="10404780" cy="713191"/>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600" i="1">
                  <a:cs typeface="Arial" panose="020B0604020202020204" pitchFamily="34" charset="0"/>
                </a:rPr>
                <a:t>Ảnh hưởng của vật lí đến một số lĩnh vực trong đời sống và kĩ thuật</a:t>
              </a:r>
              <a:endParaRPr lang="en-US" sz="2600" dirty="0">
                <a:cs typeface="Arial" panose="020B0604020202020204" pitchFamily="34" charset="0"/>
              </a:endParaRPr>
            </a:p>
          </p:txBody>
        </p:sp>
      </p:gr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70237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Ảnh hưởng của Vật lý trong một số lĩnh vực </a:t>
            </a:r>
          </a:p>
        </p:txBody>
      </p:sp>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600200"/>
            <a:ext cx="12115800" cy="123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3215300D-3E6F-48F6-9E0B-CED1A2593D0F}"/>
              </a:ext>
            </a:extLst>
          </p:cNvPr>
          <p:cNvSpPr txBox="1"/>
          <p:nvPr/>
        </p:nvSpPr>
        <p:spPr>
          <a:xfrm>
            <a:off x="542310" y="1645453"/>
            <a:ext cx="11268690" cy="1107996"/>
          </a:xfrm>
          <a:prstGeom prst="rect">
            <a:avLst/>
          </a:prstGeom>
          <a:noFill/>
        </p:spPr>
        <p:txBody>
          <a:bodyPr wrap="square">
            <a:spAutoFit/>
          </a:bodyPr>
          <a:lstStyle/>
          <a:p>
            <a:pPr marL="0" marR="0" algn="ctr">
              <a:spcBef>
                <a:spcPts val="0"/>
              </a:spcBef>
            </a:pPr>
            <a:r>
              <a:rPr lang="en-US" sz="2200" b="1"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 lí là động lực của các cuộc cách mạng công nghiệp</a:t>
            </a:r>
            <a:r>
              <a:rPr lang="en-US" sz="22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Nhờ vậy, nền sản xuất thủ công nhỏ lẻ được chuyển thành nền sản xuất dây chuyền, tự động hoá </a:t>
            </a:r>
          </a:p>
          <a:p>
            <a:pPr marL="0" marR="0" algn="ctr">
              <a:spcBef>
                <a:spcPts val="0"/>
              </a:spcBef>
            </a:pPr>
            <a:r>
              <a:rPr lang="en-US" sz="22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 </a:t>
            </a:r>
            <a:r>
              <a:rPr lang="en-US" sz="22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Từ đó giải phóng sức lao động của con người. </a:t>
            </a:r>
          </a:p>
        </p:txBody>
      </p:sp>
      <p:sp>
        <p:nvSpPr>
          <p:cNvPr id="20" name="TextBox 19">
            <a:extLst>
              <a:ext uri="{FF2B5EF4-FFF2-40B4-BE49-F238E27FC236}">
                <a16:creationId xmlns:a16="http://schemas.microsoft.com/office/drawing/2014/main" id="{C2199F77-A9D4-44B2-BDA3-1F0F3730F58A}"/>
              </a:ext>
            </a:extLst>
          </p:cNvPr>
          <p:cNvSpPr txBox="1"/>
          <p:nvPr/>
        </p:nvSpPr>
        <p:spPr>
          <a:xfrm>
            <a:off x="381000" y="1122295"/>
            <a:ext cx="6185336" cy="477054"/>
          </a:xfrm>
          <a:prstGeom prst="rect">
            <a:avLst/>
          </a:prstGeom>
          <a:noFill/>
        </p:spPr>
        <p:txBody>
          <a:bodyPr wrap="square">
            <a:spAutoFit/>
          </a:bodyPr>
          <a:lstStyle/>
          <a:p>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Công nghiệp</a:t>
            </a:r>
            <a:endParaRPr lang="en-US" sz="2500" i="1">
              <a:solidFill>
                <a:srgbClr val="00B050"/>
              </a:solidFill>
            </a:endParaRPr>
          </a:p>
        </p:txBody>
      </p:sp>
      <p:pic>
        <p:nvPicPr>
          <p:cNvPr id="12" name="Picture 11" descr="Diagram, engineering drawing&#10;&#10;Description automatically generated">
            <a:extLst>
              <a:ext uri="{FF2B5EF4-FFF2-40B4-BE49-F238E27FC236}">
                <a16:creationId xmlns:a16="http://schemas.microsoft.com/office/drawing/2014/main" id="{7C630746-0647-48F5-92B5-DA3DF24AC1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707" y="3103581"/>
            <a:ext cx="3818244" cy="2542951"/>
          </a:xfrm>
          <a:prstGeom prst="rect">
            <a:avLst/>
          </a:prstGeom>
          <a:ln>
            <a:noFill/>
          </a:ln>
          <a:effectLst>
            <a:softEdge rad="112500"/>
          </a:effectLst>
        </p:spPr>
      </p:pic>
      <p:pic>
        <p:nvPicPr>
          <p:cNvPr id="14" name="Picture 13" descr="A screen shot of a computer&#10;&#10;Description automatically generated with low confidence">
            <a:extLst>
              <a:ext uri="{FF2B5EF4-FFF2-40B4-BE49-F238E27FC236}">
                <a16:creationId xmlns:a16="http://schemas.microsoft.com/office/drawing/2014/main" id="{5A6D3EE7-AC68-48FA-850F-A1365DD659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84931" y="3127833"/>
            <a:ext cx="3843120" cy="2567203"/>
          </a:xfrm>
          <a:prstGeom prst="rect">
            <a:avLst/>
          </a:prstGeom>
          <a:ln>
            <a:noFill/>
          </a:ln>
          <a:effectLst>
            <a:softEdge rad="112500"/>
          </a:effectLst>
        </p:spPr>
      </p:pic>
      <p:pic>
        <p:nvPicPr>
          <p:cNvPr id="21" name="Picture 20" descr="A picture containing LEGO, toy&#10;&#10;Description automatically generated">
            <a:extLst>
              <a:ext uri="{FF2B5EF4-FFF2-40B4-BE49-F238E27FC236}">
                <a16:creationId xmlns:a16="http://schemas.microsoft.com/office/drawing/2014/main" id="{6BCAB3B2-8549-4796-B6B3-B57805DD0244}"/>
              </a:ext>
            </a:extLst>
          </p:cNvPr>
          <p:cNvPicPr>
            <a:picLocks noChangeAspect="1"/>
          </p:cNvPicPr>
          <p:nvPr/>
        </p:nvPicPr>
        <p:blipFill rotWithShape="1">
          <a:blip r:embed="rId7">
            <a:extLst>
              <a:ext uri="{28A0092B-C50C-407E-A947-70E740481C1C}">
                <a14:useLocalDpi xmlns:a14="http://schemas.microsoft.com/office/drawing/2010/main" val="0"/>
              </a:ext>
            </a:extLst>
          </a:blip>
          <a:srcRect l="29375" t="4885" r="6875" b="13517"/>
          <a:stretch/>
        </p:blipFill>
        <p:spPr>
          <a:xfrm>
            <a:off x="8122920" y="3178666"/>
            <a:ext cx="3867525" cy="2567203"/>
          </a:xfrm>
          <a:prstGeom prst="rect">
            <a:avLst/>
          </a:prstGeom>
          <a:ln>
            <a:noFill/>
          </a:ln>
          <a:effectLst>
            <a:softEdge rad="112500"/>
          </a:effectLst>
        </p:spPr>
      </p:pic>
      <p:sp>
        <p:nvSpPr>
          <p:cNvPr id="19" name="TextBox 18">
            <a:extLst>
              <a:ext uri="{FF2B5EF4-FFF2-40B4-BE49-F238E27FC236}">
                <a16:creationId xmlns:a16="http://schemas.microsoft.com/office/drawing/2014/main" id="{025BED2A-5C01-B752-A0D7-B42F5A0B5DC9}"/>
              </a:ext>
            </a:extLst>
          </p:cNvPr>
          <p:cNvSpPr txBox="1"/>
          <p:nvPr/>
        </p:nvSpPr>
        <p:spPr>
          <a:xfrm>
            <a:off x="1219200" y="5824318"/>
            <a:ext cx="9457320" cy="734368"/>
          </a:xfrm>
          <a:prstGeom prst="rect">
            <a:avLst/>
          </a:prstGeom>
          <a:noFill/>
        </p:spPr>
        <p:txBody>
          <a:bodyPr wrap="square">
            <a:spAutoFit/>
          </a:bodyPr>
          <a:lstStyle/>
          <a:p>
            <a:pPr marL="0" marR="0" algn="ctr">
              <a:lnSpc>
                <a:spcPct val="107000"/>
              </a:lnSpc>
              <a:spcBef>
                <a:spcPts val="0"/>
              </a:spcBef>
              <a:spcAft>
                <a:spcPts val="500"/>
              </a:spcAft>
            </a:pPr>
            <a:r>
              <a:rPr lang="en-US" sz="2000" i="1">
                <a:solidFill>
                  <a:srgbClr val="000000"/>
                </a:solidFill>
                <a:latin typeface="Arial" panose="020B0604020202020204" pitchFamily="34" charset="0"/>
                <a:ea typeface="Times New Roman" panose="02020603050405020304" pitchFamily="18" charset="0"/>
                <a:cs typeface="Times New Roman" panose="02020603050405020304" pitchFamily="18" charset="0"/>
              </a:rPr>
              <a:t>VD: h</a:t>
            </a:r>
            <a:r>
              <a:rPr lang="en-US" sz="20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iện nay, công nghiệp sản xuất đang bước vào thời kì 4.0 với cốt lõi là Internet vạn vật (IoT) và điện toán đám mây.</a:t>
            </a:r>
            <a:endParaRPr lang="en-US" sz="20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54406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2222819" cy="551822"/>
            <a:chOff x="-3007" y="2231322"/>
            <a:chExt cx="12147085"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8" y="2280389"/>
              <a:ext cx="11857970" cy="708275"/>
              <a:chOff x="564747" y="3403331"/>
              <a:chExt cx="610630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610630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3" y="2231322"/>
              <a:ext cx="10404780" cy="713191"/>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600" i="1">
                  <a:cs typeface="Arial" panose="020B0604020202020204" pitchFamily="34" charset="0"/>
                </a:rPr>
                <a:t>Ảnh hưởng của vật lí đến một số lĩnh vực trong đời sống và kĩ thuật</a:t>
              </a:r>
              <a:endParaRPr lang="en-US" sz="2600" dirty="0">
                <a:cs typeface="Arial" panose="020B0604020202020204" pitchFamily="34" charset="0"/>
              </a:endParaRPr>
            </a:p>
          </p:txBody>
        </p:sp>
      </p:gr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70237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Ảnh hưởng của Vật lý trong một số lĩnh vực </a:t>
            </a:r>
          </a:p>
        </p:txBody>
      </p:sp>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569275"/>
            <a:ext cx="12115800" cy="216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3215300D-3E6F-48F6-9E0B-CED1A2593D0F}"/>
              </a:ext>
            </a:extLst>
          </p:cNvPr>
          <p:cNvSpPr txBox="1"/>
          <p:nvPr/>
        </p:nvSpPr>
        <p:spPr>
          <a:xfrm>
            <a:off x="475800" y="1577884"/>
            <a:ext cx="11224652" cy="1446550"/>
          </a:xfrm>
          <a:prstGeom prst="rect">
            <a:avLst/>
          </a:prstGeom>
          <a:noFill/>
        </p:spPr>
        <p:txBody>
          <a:bodyPr wrap="square">
            <a:spAutoFit/>
          </a:bodyPr>
          <a:lstStyle/>
          <a:p>
            <a:pPr marL="231775" marR="0" indent="-174625">
              <a:spcBef>
                <a:spcPts val="0"/>
              </a:spcBef>
              <a:buFont typeface="Arial" panose="020B0604020202020204" pitchFamily="34" charset="0"/>
              <a:buChar char="•"/>
            </a:pPr>
            <a:r>
              <a:rPr lang="en-US" sz="2200">
                <a:solidFill>
                  <a:srgbClr val="000000"/>
                </a:solidFill>
                <a:effectLst/>
                <a:latin typeface="Arial" panose="020B0604020202020204" pitchFamily="34" charset="0"/>
                <a:ea typeface="Times New Roman" panose="02020603050405020304" pitchFamily="18" charset="0"/>
              </a:rPr>
              <a:t>Ứng dụng Vật lí giúp chuyển đổi quá trình canh tác truyền thống thành các phương pháp hiện đại với năng suất vượt trội nhờ vào máy móc cơ khí tự động hoá. </a:t>
            </a:r>
            <a:endParaRPr lang="en-US" sz="2200">
              <a:solidFill>
                <a:srgbClr val="000000"/>
              </a:solidFill>
              <a:latin typeface="Arial" panose="020B0604020202020204" pitchFamily="34" charset="0"/>
              <a:ea typeface="Times New Roman" panose="02020603050405020304" pitchFamily="18" charset="0"/>
            </a:endParaRPr>
          </a:p>
          <a:p>
            <a:pPr marL="231775" marR="0" indent="-174625">
              <a:spcBef>
                <a:spcPts val="0"/>
              </a:spcBef>
              <a:buFont typeface="Arial" panose="020B0604020202020204" pitchFamily="34" charset="0"/>
              <a:buChar char="•"/>
            </a:pPr>
            <a:r>
              <a:rPr lang="en-US" sz="2200">
                <a:solidFill>
                  <a:srgbClr val="000000"/>
                </a:solidFill>
                <a:effectLst/>
                <a:latin typeface="Arial" panose="020B0604020202020204" pitchFamily="34" charset="0"/>
                <a:ea typeface="Times New Roman" panose="02020603050405020304" pitchFamily="18" charset="0"/>
              </a:rPr>
              <a:t> </a:t>
            </a:r>
            <a:r>
              <a:rPr lang="en-US" sz="2200">
                <a:solidFill>
                  <a:srgbClr val="000000"/>
                </a:solidFill>
                <a:latin typeface="Arial" panose="020B0604020202020204" pitchFamily="34" charset="0"/>
                <a:ea typeface="Times New Roman" panose="02020603050405020304" pitchFamily="18" charset="0"/>
              </a:rPr>
              <a:t>V</a:t>
            </a:r>
            <a:r>
              <a:rPr lang="en-US" sz="2200">
                <a:solidFill>
                  <a:srgbClr val="000000"/>
                </a:solidFill>
                <a:effectLst/>
                <a:latin typeface="Arial" panose="020B0604020202020204" pitchFamily="34" charset="0"/>
                <a:ea typeface="Times New Roman" panose="02020603050405020304" pitchFamily="18" charset="0"/>
              </a:rPr>
              <a:t>iệc tạo ra các giống cây trồng có đặc tính ưu việc dựa vào đột biển bằng việc chiếu xạ cũng ngày càng phổ biến. </a:t>
            </a:r>
          </a:p>
        </p:txBody>
      </p:sp>
      <p:sp>
        <p:nvSpPr>
          <p:cNvPr id="20" name="TextBox 19">
            <a:extLst>
              <a:ext uri="{FF2B5EF4-FFF2-40B4-BE49-F238E27FC236}">
                <a16:creationId xmlns:a16="http://schemas.microsoft.com/office/drawing/2014/main" id="{C2199F77-A9D4-44B2-BDA3-1F0F3730F58A}"/>
              </a:ext>
            </a:extLst>
          </p:cNvPr>
          <p:cNvSpPr txBox="1"/>
          <p:nvPr/>
        </p:nvSpPr>
        <p:spPr>
          <a:xfrm>
            <a:off x="381000" y="1122295"/>
            <a:ext cx="6185336" cy="477054"/>
          </a:xfrm>
          <a:prstGeom prst="rect">
            <a:avLst/>
          </a:prstGeom>
          <a:noFill/>
        </p:spPr>
        <p:txBody>
          <a:bodyPr wrap="square">
            <a:spAutoFit/>
          </a:bodyPr>
          <a:lstStyle/>
          <a:p>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Nông nghiệp</a:t>
            </a:r>
            <a:endParaRPr lang="en-US" sz="2500" i="1">
              <a:solidFill>
                <a:srgbClr val="00B050"/>
              </a:solidFill>
            </a:endParaRPr>
          </a:p>
        </p:txBody>
      </p:sp>
      <p:pic>
        <p:nvPicPr>
          <p:cNvPr id="18" name="Picture 17" descr="A picture containing grass, sky, outdoor, standing&#10;&#10;Description automatically generated">
            <a:extLst>
              <a:ext uri="{FF2B5EF4-FFF2-40B4-BE49-F238E27FC236}">
                <a16:creationId xmlns:a16="http://schemas.microsoft.com/office/drawing/2014/main" id="{D4BDD169-D129-4A00-AB6B-6770AB0028C2}"/>
              </a:ext>
            </a:extLst>
          </p:cNvPr>
          <p:cNvPicPr>
            <a:picLocks noChangeAspect="1"/>
          </p:cNvPicPr>
          <p:nvPr/>
        </p:nvPicPr>
        <p:blipFill rotWithShape="1">
          <a:blip r:embed="rId5">
            <a:extLst>
              <a:ext uri="{28A0092B-C50C-407E-A947-70E740481C1C}">
                <a14:useLocalDpi xmlns:a14="http://schemas.microsoft.com/office/drawing/2010/main" val="0"/>
              </a:ext>
            </a:extLst>
          </a:blip>
          <a:srcRect l="-807" t="8613" r="-125" b="13488"/>
          <a:stretch/>
        </p:blipFill>
        <p:spPr>
          <a:xfrm>
            <a:off x="4504620" y="3782417"/>
            <a:ext cx="7481259" cy="2694583"/>
          </a:xfrm>
          <a:prstGeom prst="rect">
            <a:avLst/>
          </a:prstGeom>
          <a:ln>
            <a:noFill/>
          </a:ln>
          <a:effectLst>
            <a:softEdge rad="112500"/>
          </a:effectLst>
        </p:spPr>
      </p:pic>
      <p:pic>
        <p:nvPicPr>
          <p:cNvPr id="3" name="Picture 2" descr="A picture containing text, grass, outdoor&#10;&#10;Description automatically generated">
            <a:extLst>
              <a:ext uri="{FF2B5EF4-FFF2-40B4-BE49-F238E27FC236}">
                <a16:creationId xmlns:a16="http://schemas.microsoft.com/office/drawing/2014/main" id="{09ADCB07-F239-4103-9E8B-49C78D01F9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7700" y="3764724"/>
            <a:ext cx="4114304" cy="2712276"/>
          </a:xfrm>
          <a:prstGeom prst="rect">
            <a:avLst/>
          </a:prstGeom>
          <a:ln>
            <a:noFill/>
          </a:ln>
          <a:effectLst>
            <a:softEdge rad="112500"/>
          </a:effectLst>
        </p:spPr>
      </p:pic>
      <p:sp>
        <p:nvSpPr>
          <p:cNvPr id="19" name="TextBox 18">
            <a:extLst>
              <a:ext uri="{FF2B5EF4-FFF2-40B4-BE49-F238E27FC236}">
                <a16:creationId xmlns:a16="http://schemas.microsoft.com/office/drawing/2014/main" id="{504818B2-D5D4-4078-B208-176A4A19D419}"/>
              </a:ext>
            </a:extLst>
          </p:cNvPr>
          <p:cNvSpPr txBox="1"/>
          <p:nvPr/>
        </p:nvSpPr>
        <p:spPr>
          <a:xfrm>
            <a:off x="2781300" y="6477000"/>
            <a:ext cx="6629400" cy="369332"/>
          </a:xfrm>
          <a:prstGeom prst="rect">
            <a:avLst/>
          </a:prstGeom>
          <a:noFill/>
        </p:spPr>
        <p:txBody>
          <a:bodyPr wrap="square">
            <a:spAutoFit/>
          </a:bodyPr>
          <a:lstStyle/>
          <a:p>
            <a:pPr algn="ctr"/>
            <a:r>
              <a:rPr lang="en-US" sz="1800">
                <a:solidFill>
                  <a:srgbClr val="7030A0"/>
                </a:solidFill>
                <a:effectLst/>
                <a:latin typeface="Arial" panose="020B0604020202020204" pitchFamily="34" charset="0"/>
                <a:ea typeface="Times New Roman" panose="02020603050405020304" pitchFamily="18" charset="0"/>
              </a:rPr>
              <a:t>Công nghệ cảm biến trong việc kiểm soát chất lượng nông sản</a:t>
            </a:r>
            <a:endParaRPr lang="en-US">
              <a:solidFill>
                <a:srgbClr val="7030A0"/>
              </a:solidFill>
            </a:endParaRPr>
          </a:p>
        </p:txBody>
      </p:sp>
      <p:sp>
        <p:nvSpPr>
          <p:cNvPr id="21" name="TextBox 20">
            <a:extLst>
              <a:ext uri="{FF2B5EF4-FFF2-40B4-BE49-F238E27FC236}">
                <a16:creationId xmlns:a16="http://schemas.microsoft.com/office/drawing/2014/main" id="{4E7D9DFC-E52E-AC3F-D869-1D8B171AA71B}"/>
              </a:ext>
            </a:extLst>
          </p:cNvPr>
          <p:cNvSpPr txBox="1"/>
          <p:nvPr/>
        </p:nvSpPr>
        <p:spPr>
          <a:xfrm>
            <a:off x="475800" y="2886370"/>
            <a:ext cx="10709852" cy="769441"/>
          </a:xfrm>
          <a:prstGeom prst="rect">
            <a:avLst/>
          </a:prstGeom>
          <a:noFill/>
        </p:spPr>
        <p:txBody>
          <a:bodyPr wrap="square">
            <a:spAutoFit/>
          </a:bodyPr>
          <a:lstStyle/>
          <a:p>
            <a:pPr marL="231775" marR="0" indent="-174625">
              <a:spcBef>
                <a:spcPts val="0"/>
              </a:spcBef>
              <a:buFont typeface="Arial" panose="020B0604020202020204" pitchFamily="34" charset="0"/>
              <a:buChar char="•"/>
            </a:pPr>
            <a:r>
              <a:rPr lang="en-US" sz="2200">
                <a:solidFill>
                  <a:srgbClr val="000000"/>
                </a:solidFill>
                <a:effectLst/>
                <a:latin typeface="Arial" panose="020B0604020202020204" pitchFamily="34" charset="0"/>
                <a:ea typeface="Times New Roman" panose="02020603050405020304" pitchFamily="18" charset="0"/>
              </a:rPr>
              <a:t>Công nghệ cảm biến không dây cũng giúp cho quá trình kiểm soát chất lượng nông sản được thuận tiện và đạt hiệu quả cao</a:t>
            </a:r>
            <a:endParaRPr lang="en-US" sz="22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75235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2222819" cy="551822"/>
            <a:chOff x="-3007" y="2231322"/>
            <a:chExt cx="12147085"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8" y="2280389"/>
              <a:ext cx="11857970" cy="708275"/>
              <a:chOff x="564747" y="3403331"/>
              <a:chExt cx="610630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610630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3" y="2231322"/>
              <a:ext cx="10404780" cy="713191"/>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600" i="1">
                  <a:cs typeface="Arial" panose="020B0604020202020204" pitchFamily="34" charset="0"/>
                </a:rPr>
                <a:t>Ảnh hưởng của vật lí đến một số lĩnh vực trong đời sống và kĩ thuật</a:t>
              </a:r>
              <a:endParaRPr lang="en-US" sz="2600" dirty="0">
                <a:cs typeface="Arial" panose="020B0604020202020204" pitchFamily="34" charset="0"/>
              </a:endParaRPr>
            </a:p>
          </p:txBody>
        </p:sp>
      </p:gr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81335"/>
            <a:ext cx="70237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Ảnh hưởng của Vật lý trong một số lĩnh vực </a:t>
            </a:r>
          </a:p>
        </p:txBody>
      </p:sp>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265" y="1531333"/>
            <a:ext cx="12129135" cy="951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3215300D-3E6F-48F6-9E0B-CED1A2593D0F}"/>
              </a:ext>
            </a:extLst>
          </p:cNvPr>
          <p:cNvSpPr txBox="1"/>
          <p:nvPr/>
        </p:nvSpPr>
        <p:spPr>
          <a:xfrm>
            <a:off x="617815" y="1580088"/>
            <a:ext cx="11358920" cy="1107996"/>
          </a:xfrm>
          <a:prstGeom prst="rect">
            <a:avLst/>
          </a:prstGeom>
          <a:noFill/>
        </p:spPr>
        <p:txBody>
          <a:bodyPr wrap="square">
            <a:spAutoFit/>
          </a:bodyPr>
          <a:lstStyle/>
          <a:p>
            <a:r>
              <a:rPr lang="en-US" sz="2200" i="1">
                <a:solidFill>
                  <a:srgbClr val="000000"/>
                </a:solidFill>
                <a:effectLst/>
                <a:latin typeface="Arial" panose="020B0604020202020204" pitchFamily="34" charset="0"/>
                <a:ea typeface="Times New Roman" panose="02020603050405020304" pitchFamily="18" charset="0"/>
              </a:rPr>
              <a:t>Việc tìm hiểu kiến thức vật lí cũng </a:t>
            </a:r>
            <a:r>
              <a:rPr lang="en-US" sz="2200" b="1" i="1">
                <a:solidFill>
                  <a:srgbClr val="000000"/>
                </a:solidFill>
                <a:effectLst/>
                <a:latin typeface="Arial" panose="020B0604020202020204" pitchFamily="34" charset="0"/>
                <a:ea typeface="Times New Roman" panose="02020603050405020304" pitchFamily="18" charset="0"/>
              </a:rPr>
              <a:t>tạo ra những phương pháp mới, những thiết bị hiện đại</a:t>
            </a:r>
            <a:r>
              <a:rPr lang="en-US" sz="2200" i="1">
                <a:solidFill>
                  <a:srgbClr val="000000"/>
                </a:solidFill>
                <a:effectLst/>
                <a:latin typeface="Arial" panose="020B0604020202020204" pitchFamily="34" charset="0"/>
                <a:ea typeface="Times New Roman" panose="02020603050405020304" pitchFamily="18" charset="0"/>
              </a:rPr>
              <a:t>, tối tân giúp các nhà nghiên cứu tìm hiểu sâu hơn về vật chất, năng lượng, vũ trụ. </a:t>
            </a:r>
          </a:p>
          <a:p>
            <a:pPr marL="0" marR="0"/>
            <a:r>
              <a:rPr lang="en-US" sz="22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i="1">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0" name="TextBox 19">
            <a:extLst>
              <a:ext uri="{FF2B5EF4-FFF2-40B4-BE49-F238E27FC236}">
                <a16:creationId xmlns:a16="http://schemas.microsoft.com/office/drawing/2014/main" id="{C2199F77-A9D4-44B2-BDA3-1F0F3730F58A}"/>
              </a:ext>
            </a:extLst>
          </p:cNvPr>
          <p:cNvSpPr txBox="1"/>
          <p:nvPr/>
        </p:nvSpPr>
        <p:spPr>
          <a:xfrm>
            <a:off x="381000" y="1066800"/>
            <a:ext cx="3733800" cy="477054"/>
          </a:xfrm>
          <a:prstGeom prst="rect">
            <a:avLst/>
          </a:prstGeom>
          <a:noFill/>
        </p:spPr>
        <p:txBody>
          <a:bodyPr wrap="square">
            <a:spAutoFit/>
          </a:bodyPr>
          <a:lstStyle/>
          <a:p>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Nghiên cứu khoa học</a:t>
            </a:r>
            <a:endParaRPr lang="en-US" sz="2500" i="1">
              <a:solidFill>
                <a:srgbClr val="00B050"/>
              </a:solidFill>
            </a:endParaRPr>
          </a:p>
        </p:txBody>
      </p:sp>
      <p:sp>
        <p:nvSpPr>
          <p:cNvPr id="21" name="TextBox 20">
            <a:extLst>
              <a:ext uri="{FF2B5EF4-FFF2-40B4-BE49-F238E27FC236}">
                <a16:creationId xmlns:a16="http://schemas.microsoft.com/office/drawing/2014/main" id="{FC26851C-97AF-4AE3-AF7A-41A96E6585C4}"/>
              </a:ext>
            </a:extLst>
          </p:cNvPr>
          <p:cNvSpPr txBox="1"/>
          <p:nvPr/>
        </p:nvSpPr>
        <p:spPr>
          <a:xfrm>
            <a:off x="175877" y="6211669"/>
            <a:ext cx="5410019" cy="646331"/>
          </a:xfrm>
          <a:prstGeom prst="rect">
            <a:avLst/>
          </a:prstGeom>
          <a:noFill/>
        </p:spPr>
        <p:txBody>
          <a:bodyPr wrap="square">
            <a:spAutoFit/>
          </a:bodyPr>
          <a:lstStyle/>
          <a:p>
            <a:pPr algn="ctr"/>
            <a:r>
              <a:rPr lang="en-US" sz="18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Kính hiển vi điện tử phóng lớn ảnh hàng trăm nghìn lần giúp quan sát vi khuẩn, virus; </a:t>
            </a:r>
            <a:endParaRPr lang="en-US"/>
          </a:p>
        </p:txBody>
      </p:sp>
      <p:sp>
        <p:nvSpPr>
          <p:cNvPr id="27" name="TextBox 26">
            <a:extLst>
              <a:ext uri="{FF2B5EF4-FFF2-40B4-BE49-F238E27FC236}">
                <a16:creationId xmlns:a16="http://schemas.microsoft.com/office/drawing/2014/main" id="{A94316E1-A47B-4D99-BE26-DA3D71186394}"/>
              </a:ext>
            </a:extLst>
          </p:cNvPr>
          <p:cNvSpPr txBox="1"/>
          <p:nvPr/>
        </p:nvSpPr>
        <p:spPr>
          <a:xfrm>
            <a:off x="7499970" y="6211669"/>
            <a:ext cx="3208361" cy="646331"/>
          </a:xfrm>
          <a:prstGeom prst="rect">
            <a:avLst/>
          </a:prstGeom>
          <a:noFill/>
        </p:spPr>
        <p:txBody>
          <a:bodyPr wrap="square">
            <a:spAutoFit/>
          </a:bodyPr>
          <a:lstStyle/>
          <a:p>
            <a:pPr algn="ctr"/>
            <a:r>
              <a:rPr lang="en-US" sz="18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Nhiễu xạ tia X giúp khám phá cấu trúc của phân tử DNA</a:t>
            </a:r>
            <a:endParaRPr lang="en-US"/>
          </a:p>
        </p:txBody>
      </p:sp>
      <p:pic>
        <p:nvPicPr>
          <p:cNvPr id="15" name="Picture 14" descr="Diagram&#10;&#10;Description automatically generated">
            <a:extLst>
              <a:ext uri="{FF2B5EF4-FFF2-40B4-BE49-F238E27FC236}">
                <a16:creationId xmlns:a16="http://schemas.microsoft.com/office/drawing/2014/main" id="{1921B202-5184-4D81-92D1-AB54E5BD6B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9848" y="2738655"/>
            <a:ext cx="4558483" cy="3029723"/>
          </a:xfrm>
          <a:prstGeom prst="rect">
            <a:avLst/>
          </a:prstGeom>
        </p:spPr>
      </p:pic>
      <p:pic>
        <p:nvPicPr>
          <p:cNvPr id="30" name="Picture 29" descr="Shape, circle&#10;&#10;Description automatically generated">
            <a:extLst>
              <a:ext uri="{FF2B5EF4-FFF2-40B4-BE49-F238E27FC236}">
                <a16:creationId xmlns:a16="http://schemas.microsoft.com/office/drawing/2014/main" id="{243B8190-9A22-4D10-9F57-FBEBB39B05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96400" y="4371201"/>
            <a:ext cx="2518479" cy="1397177"/>
          </a:xfrm>
          <a:prstGeom prst="rect">
            <a:avLst/>
          </a:prstGeom>
        </p:spPr>
      </p:pic>
      <p:pic>
        <p:nvPicPr>
          <p:cNvPr id="35" name="Picture 34" descr="A picture containing microscope, indoor, floor, wall&#10;&#10;Description automatically generated">
            <a:extLst>
              <a:ext uri="{FF2B5EF4-FFF2-40B4-BE49-F238E27FC236}">
                <a16:creationId xmlns:a16="http://schemas.microsoft.com/office/drawing/2014/main" id="{2D93E68D-2CDB-4D47-A6A6-143366532AE6}"/>
              </a:ext>
            </a:extLst>
          </p:cNvPr>
          <p:cNvPicPr>
            <a:picLocks noChangeAspect="1"/>
          </p:cNvPicPr>
          <p:nvPr/>
        </p:nvPicPr>
        <p:blipFill rotWithShape="1">
          <a:blip r:embed="rId7">
            <a:extLst>
              <a:ext uri="{28A0092B-C50C-407E-A947-70E740481C1C}">
                <a14:useLocalDpi xmlns:a14="http://schemas.microsoft.com/office/drawing/2010/main" val="0"/>
              </a:ext>
            </a:extLst>
          </a:blip>
          <a:srcRect l="1664" t="5367" r="-54" b="4696"/>
          <a:stretch/>
        </p:blipFill>
        <p:spPr>
          <a:xfrm>
            <a:off x="304800" y="2852440"/>
            <a:ext cx="3124200" cy="3295518"/>
          </a:xfrm>
          <a:prstGeom prst="rect">
            <a:avLst/>
          </a:prstGeom>
        </p:spPr>
      </p:pic>
      <p:grpSp>
        <p:nvGrpSpPr>
          <p:cNvPr id="22" name="Group 21">
            <a:extLst>
              <a:ext uri="{FF2B5EF4-FFF2-40B4-BE49-F238E27FC236}">
                <a16:creationId xmlns:a16="http://schemas.microsoft.com/office/drawing/2014/main" id="{48E8956F-F526-42E7-A8C2-55F3B972C3A4}"/>
              </a:ext>
            </a:extLst>
          </p:cNvPr>
          <p:cNvGrpSpPr/>
          <p:nvPr/>
        </p:nvGrpSpPr>
        <p:grpSpPr>
          <a:xfrm>
            <a:off x="3455121" y="2750668"/>
            <a:ext cx="2945679" cy="1985130"/>
            <a:chOff x="71043" y="1156337"/>
            <a:chExt cx="4952487" cy="3274230"/>
          </a:xfrm>
        </p:grpSpPr>
        <p:pic>
          <p:nvPicPr>
            <p:cNvPr id="25" name="Content Placeholder 4" descr="A picture containing cake, decorated, plant, close&#10;&#10;Description automatically generated">
              <a:extLst>
                <a:ext uri="{FF2B5EF4-FFF2-40B4-BE49-F238E27FC236}">
                  <a16:creationId xmlns:a16="http://schemas.microsoft.com/office/drawing/2014/main" id="{7F86C11E-6193-4637-B625-0278CDA7CC64}"/>
                </a:ext>
              </a:extLst>
            </p:cNvPr>
            <p:cNvPicPr>
              <a:picLocks noChangeAspect="1"/>
            </p:cNvPicPr>
            <p:nvPr/>
          </p:nvPicPr>
          <p:blipFill rotWithShape="1">
            <a:blip r:embed="rId8">
              <a:extLst>
                <a:ext uri="{28A0092B-C50C-407E-A947-70E740481C1C}">
                  <a14:useLocalDpi xmlns:a14="http://schemas.microsoft.com/office/drawing/2010/main" val="0"/>
                </a:ext>
              </a:extLst>
            </a:blip>
            <a:srcRect l="-333" t="131" r="543"/>
            <a:stretch/>
          </p:blipFill>
          <p:spPr>
            <a:xfrm>
              <a:off x="71043" y="1156337"/>
              <a:ext cx="3953107" cy="3274230"/>
            </a:xfrm>
            <a:prstGeom prst="rect">
              <a:avLst/>
            </a:prstGeom>
            <a:ln>
              <a:noFill/>
            </a:ln>
            <a:effectLst>
              <a:softEdge rad="112500"/>
            </a:effectLst>
          </p:spPr>
        </p:pic>
        <p:sp>
          <p:nvSpPr>
            <p:cNvPr id="28" name="Text Box 15">
              <a:extLst>
                <a:ext uri="{FF2B5EF4-FFF2-40B4-BE49-F238E27FC236}">
                  <a16:creationId xmlns:a16="http://schemas.microsoft.com/office/drawing/2014/main" id="{47624160-C1CD-429D-B327-280D9D62F161}"/>
                </a:ext>
              </a:extLst>
            </p:cNvPr>
            <p:cNvSpPr txBox="1">
              <a:spLocks noChangeArrowheads="1"/>
            </p:cNvSpPr>
            <p:nvPr/>
          </p:nvSpPr>
          <p:spPr bwMode="auto">
            <a:xfrm>
              <a:off x="984929" y="3829209"/>
              <a:ext cx="4038601" cy="456876"/>
            </a:xfrm>
            <a:prstGeom prst="rect">
              <a:avLst/>
            </a:prstGeom>
            <a:noFill/>
            <a:ln w="9525">
              <a:noFill/>
              <a:miter lim="800000"/>
              <a:headEnd/>
              <a:tailEnd/>
            </a:ln>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50000"/>
                </a:spcBef>
                <a:buClrTx/>
                <a:buFontTx/>
                <a:buNone/>
              </a:pPr>
              <a:r>
                <a:rPr lang="en-GB" altLang="en-US" sz="1200">
                  <a:solidFill>
                    <a:schemeClr val="bg1"/>
                  </a:solidFill>
                  <a:cs typeface="Arial" panose="020B0604020202020204" pitchFamily="34" charset="0"/>
                </a:rPr>
                <a:t>Virus corona</a:t>
              </a:r>
              <a:endParaRPr lang="en-US" altLang="en-US" sz="1200">
                <a:solidFill>
                  <a:schemeClr val="bg1"/>
                </a:solidFill>
                <a:cs typeface="Arial" panose="020B0604020202020204" pitchFamily="34" charset="0"/>
              </a:endParaRPr>
            </a:p>
          </p:txBody>
        </p:sp>
      </p:grpSp>
      <p:grpSp>
        <p:nvGrpSpPr>
          <p:cNvPr id="29" name="Group 28">
            <a:extLst>
              <a:ext uri="{FF2B5EF4-FFF2-40B4-BE49-F238E27FC236}">
                <a16:creationId xmlns:a16="http://schemas.microsoft.com/office/drawing/2014/main" id="{25F9658C-5C49-4E9B-AF01-1504DEBE5A74}"/>
              </a:ext>
            </a:extLst>
          </p:cNvPr>
          <p:cNvGrpSpPr/>
          <p:nvPr/>
        </p:nvGrpSpPr>
        <p:grpSpPr>
          <a:xfrm>
            <a:off x="3504118" y="4641848"/>
            <a:ext cx="3058634" cy="1660021"/>
            <a:chOff x="3534704" y="3858549"/>
            <a:chExt cx="2379416" cy="1230553"/>
          </a:xfrm>
        </p:grpSpPr>
        <p:pic>
          <p:nvPicPr>
            <p:cNvPr id="34" name="Picture 3" descr="090518CL2anh1">
              <a:extLst>
                <a:ext uri="{FF2B5EF4-FFF2-40B4-BE49-F238E27FC236}">
                  <a16:creationId xmlns:a16="http://schemas.microsoft.com/office/drawing/2014/main" id="{8A8BF88C-724B-4BC0-8209-DF39BDBCA91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34704" y="3858549"/>
              <a:ext cx="1757307" cy="1230553"/>
            </a:xfrm>
            <a:prstGeom prst="rect">
              <a:avLst/>
            </a:prstGeom>
            <a:ln>
              <a:noFill/>
            </a:ln>
            <a:effectLst>
              <a:softEdge rad="112500"/>
            </a:effectLst>
          </p:spPr>
        </p:pic>
        <p:sp>
          <p:nvSpPr>
            <p:cNvPr id="36" name="Text Box 15">
              <a:extLst>
                <a:ext uri="{FF2B5EF4-FFF2-40B4-BE49-F238E27FC236}">
                  <a16:creationId xmlns:a16="http://schemas.microsoft.com/office/drawing/2014/main" id="{D0601E4A-72D3-4ECD-A1B4-C7949EB442A0}"/>
                </a:ext>
              </a:extLst>
            </p:cNvPr>
            <p:cNvSpPr txBox="1">
              <a:spLocks noChangeArrowheads="1"/>
            </p:cNvSpPr>
            <p:nvPr/>
          </p:nvSpPr>
          <p:spPr bwMode="auto">
            <a:xfrm>
              <a:off x="3871831" y="4844130"/>
              <a:ext cx="2042289" cy="205336"/>
            </a:xfrm>
            <a:prstGeom prst="rect">
              <a:avLst/>
            </a:prstGeom>
            <a:noFill/>
            <a:ln w="9525">
              <a:noFill/>
              <a:miter lim="800000"/>
              <a:headEnd/>
              <a:tailEnd/>
            </a:ln>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50000"/>
                </a:spcBef>
                <a:buClrTx/>
                <a:buFontTx/>
                <a:buNone/>
              </a:pPr>
              <a:r>
                <a:rPr lang="en-GB" altLang="en-US" sz="1200">
                  <a:solidFill>
                    <a:schemeClr val="bg1"/>
                  </a:solidFill>
                  <a:cs typeface="Arial" panose="020B0604020202020204" pitchFamily="34" charset="0"/>
                </a:rPr>
                <a:t>Hồng cầu</a:t>
              </a:r>
              <a:endParaRPr lang="en-US" altLang="en-US" sz="1200">
                <a:solidFill>
                  <a:schemeClr val="bg1"/>
                </a:solidFill>
                <a:cs typeface="Arial" panose="020B0604020202020204" pitchFamily="34" charset="0"/>
              </a:endParaRPr>
            </a:p>
          </p:txBody>
        </p:sp>
      </p:grpSp>
    </p:spTree>
    <p:extLst>
      <p:ext uri="{BB962C8B-B14F-4D97-AF65-F5344CB8AC3E}">
        <p14:creationId xmlns:p14="http://schemas.microsoft.com/office/powerpoint/2010/main" val="254099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2222819" cy="551822"/>
            <a:chOff x="-3007" y="2231322"/>
            <a:chExt cx="12147085"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8" y="2280389"/>
              <a:ext cx="11857970" cy="708275"/>
              <a:chOff x="564747" y="3403331"/>
              <a:chExt cx="610630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610630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3" y="2231322"/>
              <a:ext cx="10404780" cy="713191"/>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600" i="1">
                  <a:cs typeface="Arial" panose="020B0604020202020204" pitchFamily="34" charset="0"/>
                </a:rPr>
                <a:t>Ảnh hưởng của vật lí đến một số lĩnh vực trong đời sống và kĩ thuật</a:t>
              </a:r>
              <a:endParaRPr lang="en-US" sz="2600" dirty="0">
                <a:cs typeface="Arial" panose="020B0604020202020204" pitchFamily="34" charset="0"/>
              </a:endParaRPr>
            </a:p>
          </p:txBody>
        </p:sp>
      </p:gr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81335"/>
            <a:ext cx="70237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Ảnh hưởng của Vật lý trong một số lĩnh vực </a:t>
            </a:r>
          </a:p>
        </p:txBody>
      </p:sp>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76543"/>
            <a:ext cx="12129135" cy="938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3215300D-3E6F-48F6-9E0B-CED1A2593D0F}"/>
              </a:ext>
            </a:extLst>
          </p:cNvPr>
          <p:cNvSpPr txBox="1"/>
          <p:nvPr/>
        </p:nvSpPr>
        <p:spPr>
          <a:xfrm>
            <a:off x="564830" y="1668959"/>
            <a:ext cx="11430001" cy="769441"/>
          </a:xfrm>
          <a:prstGeom prst="rect">
            <a:avLst/>
          </a:prstGeom>
          <a:noFill/>
        </p:spPr>
        <p:txBody>
          <a:bodyPr wrap="square">
            <a:spAutoFit/>
          </a:bodyPr>
          <a:lstStyle/>
          <a:p>
            <a:r>
              <a:rPr lang="en-US" sz="2200" i="1">
                <a:solidFill>
                  <a:srgbClr val="000000"/>
                </a:solidFill>
                <a:effectLst/>
                <a:latin typeface="Arial" panose="020B0604020202020204" pitchFamily="34" charset="0"/>
                <a:ea typeface="Times New Roman" panose="02020603050405020304" pitchFamily="18" charset="0"/>
              </a:rPr>
              <a:t>Việc tìm hiểu kiến thức vật lí cũng </a:t>
            </a:r>
            <a:r>
              <a:rPr lang="en-US" sz="2200" b="1" i="1">
                <a:solidFill>
                  <a:srgbClr val="000000"/>
                </a:solidFill>
                <a:effectLst/>
                <a:latin typeface="Arial" panose="020B0604020202020204" pitchFamily="34" charset="0"/>
                <a:ea typeface="Times New Roman" panose="02020603050405020304" pitchFamily="18" charset="0"/>
              </a:rPr>
              <a:t>tạo ra những phương pháp mới, những thiết bị hiện đại, </a:t>
            </a:r>
            <a:r>
              <a:rPr lang="en-US" sz="2200" i="1">
                <a:solidFill>
                  <a:srgbClr val="000000"/>
                </a:solidFill>
                <a:effectLst/>
                <a:latin typeface="Arial" panose="020B0604020202020204" pitchFamily="34" charset="0"/>
                <a:ea typeface="Times New Roman" panose="02020603050405020304" pitchFamily="18" charset="0"/>
              </a:rPr>
              <a:t>tối tân giúp các nhà nghiên cứu tìm hiểu sâu hơn về vật chất, năng lượng, vũ trụ. </a:t>
            </a:r>
          </a:p>
        </p:txBody>
      </p:sp>
      <p:sp>
        <p:nvSpPr>
          <p:cNvPr id="20" name="TextBox 19">
            <a:extLst>
              <a:ext uri="{FF2B5EF4-FFF2-40B4-BE49-F238E27FC236}">
                <a16:creationId xmlns:a16="http://schemas.microsoft.com/office/drawing/2014/main" id="{C2199F77-A9D4-44B2-BDA3-1F0F3730F58A}"/>
              </a:ext>
            </a:extLst>
          </p:cNvPr>
          <p:cNvSpPr txBox="1"/>
          <p:nvPr/>
        </p:nvSpPr>
        <p:spPr>
          <a:xfrm>
            <a:off x="381000" y="1066800"/>
            <a:ext cx="3733800" cy="477054"/>
          </a:xfrm>
          <a:prstGeom prst="rect">
            <a:avLst/>
          </a:prstGeom>
          <a:noFill/>
        </p:spPr>
        <p:txBody>
          <a:bodyPr wrap="square">
            <a:spAutoFit/>
          </a:bodyPr>
          <a:lstStyle/>
          <a:p>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Nghiên cứu khoa học</a:t>
            </a:r>
            <a:endParaRPr lang="en-US" sz="2500" i="1">
              <a:solidFill>
                <a:srgbClr val="00B050"/>
              </a:solidFill>
            </a:endParaRPr>
          </a:p>
        </p:txBody>
      </p:sp>
      <p:sp>
        <p:nvSpPr>
          <p:cNvPr id="19" name="TextBox 18">
            <a:extLst>
              <a:ext uri="{FF2B5EF4-FFF2-40B4-BE49-F238E27FC236}">
                <a16:creationId xmlns:a16="http://schemas.microsoft.com/office/drawing/2014/main" id="{6ECEB9EF-94D9-4319-9705-F12805038ECA}"/>
              </a:ext>
            </a:extLst>
          </p:cNvPr>
          <p:cNvSpPr txBox="1"/>
          <p:nvPr/>
        </p:nvSpPr>
        <p:spPr>
          <a:xfrm>
            <a:off x="2187708" y="5791200"/>
            <a:ext cx="7583663" cy="646331"/>
          </a:xfrm>
          <a:prstGeom prst="rect">
            <a:avLst/>
          </a:prstGeom>
          <a:noFill/>
        </p:spPr>
        <p:txBody>
          <a:bodyPr wrap="square">
            <a:spAutoFit/>
          </a:bodyPr>
          <a:lstStyle/>
          <a:p>
            <a:pPr algn="ctr"/>
            <a:r>
              <a:rPr lang="en-US" sz="1800" dirty="0" err="1">
                <a:solidFill>
                  <a:srgbClr val="000000"/>
                </a:solidFill>
                <a:effectLst/>
                <a:latin typeface="Arial" panose="020B0604020202020204" pitchFamily="34" charset="0"/>
                <a:ea typeface="Times New Roman" panose="02020603050405020304" pitchFamily="18" charset="0"/>
              </a:rPr>
              <a:t>Kính</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thiên</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văn</a:t>
            </a:r>
            <a:r>
              <a:rPr lang="en-US" sz="1800" dirty="0">
                <a:solidFill>
                  <a:srgbClr val="000000"/>
                </a:solidFill>
                <a:effectLst/>
                <a:latin typeface="Arial" panose="020B0604020202020204" pitchFamily="34" charset="0"/>
                <a:ea typeface="Times New Roman" panose="02020603050405020304" pitchFamily="18" charset="0"/>
              </a:rPr>
              <a:t> Hubble bay </a:t>
            </a:r>
            <a:r>
              <a:rPr lang="en-US" sz="1800" dirty="0" err="1">
                <a:solidFill>
                  <a:srgbClr val="000000"/>
                </a:solidFill>
                <a:effectLst/>
                <a:latin typeface="Arial" panose="020B0604020202020204" pitchFamily="34" charset="0"/>
                <a:ea typeface="Times New Roman" panose="02020603050405020304" pitchFamily="18" charset="0"/>
              </a:rPr>
              <a:t>quanh</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Trái</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Đất</a:t>
            </a:r>
            <a:r>
              <a:rPr lang="en-US" sz="1800" dirty="0">
                <a:solidFill>
                  <a:srgbClr val="000000"/>
                </a:solidFill>
                <a:effectLst/>
                <a:latin typeface="Arial" panose="020B0604020202020204" pitchFamily="34" charset="0"/>
                <a:ea typeface="Times New Roman" panose="02020603050405020304" pitchFamily="18" charset="0"/>
              </a:rPr>
              <a:t> ở </a:t>
            </a:r>
            <a:r>
              <a:rPr lang="en-US" sz="1800" dirty="0" err="1">
                <a:solidFill>
                  <a:srgbClr val="000000"/>
                </a:solidFill>
                <a:effectLst/>
                <a:latin typeface="Arial" panose="020B0604020202020204" pitchFamily="34" charset="0"/>
                <a:ea typeface="Times New Roman" panose="02020603050405020304" pitchFamily="18" charset="0"/>
              </a:rPr>
              <a:t>độ</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cao</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hơn</a:t>
            </a:r>
            <a:r>
              <a:rPr lang="en-US" sz="1800" dirty="0">
                <a:solidFill>
                  <a:srgbClr val="000000"/>
                </a:solidFill>
                <a:effectLst/>
                <a:latin typeface="Arial" panose="020B0604020202020204" pitchFamily="34" charset="0"/>
                <a:ea typeface="Times New Roman" panose="02020603050405020304" pitchFamily="18" charset="0"/>
              </a:rPr>
              <a:t> 600 km</a:t>
            </a:r>
            <a:r>
              <a:rPr lang="en-US" dirty="0">
                <a:solidFill>
                  <a:srgbClr val="000000"/>
                </a:solidFill>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giúp</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chụp</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ảnh</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của</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các</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thiên</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hà</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cách</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xa</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Trái</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Đất</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hơn</a:t>
            </a:r>
            <a:r>
              <a:rPr lang="en-US" sz="1800" dirty="0">
                <a:solidFill>
                  <a:srgbClr val="000000"/>
                </a:solidFill>
                <a:effectLst/>
                <a:latin typeface="Arial" panose="020B0604020202020204" pitchFamily="34" charset="0"/>
                <a:ea typeface="Times New Roman" panose="02020603050405020304" pitchFamily="18" charset="0"/>
              </a:rPr>
              <a:t> 13 </a:t>
            </a:r>
            <a:r>
              <a:rPr lang="en-US" sz="1800" dirty="0" err="1">
                <a:solidFill>
                  <a:srgbClr val="000000"/>
                </a:solidFill>
                <a:effectLst/>
                <a:latin typeface="Arial" panose="020B0604020202020204" pitchFamily="34" charset="0"/>
                <a:ea typeface="Times New Roman" panose="02020603050405020304" pitchFamily="18" charset="0"/>
              </a:rPr>
              <a:t>tỉ</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năm</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ánh</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sáng</a:t>
            </a:r>
            <a:endParaRPr lang="en-US" sz="2200" dirty="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17" name="Picture 16" descr="A space shuttle in space&#10;&#10;Description automatically generated with low confidence">
            <a:extLst>
              <a:ext uri="{FF2B5EF4-FFF2-40B4-BE49-F238E27FC236}">
                <a16:creationId xmlns:a16="http://schemas.microsoft.com/office/drawing/2014/main" id="{01991B62-7E86-4C61-87A4-9C3E9DC21815}"/>
              </a:ext>
            </a:extLst>
          </p:cNvPr>
          <p:cNvPicPr>
            <a:picLocks noChangeAspect="1"/>
          </p:cNvPicPr>
          <p:nvPr/>
        </p:nvPicPr>
        <p:blipFill rotWithShape="1">
          <a:blip r:embed="rId5">
            <a:extLst>
              <a:ext uri="{28A0092B-C50C-407E-A947-70E740481C1C}">
                <a14:useLocalDpi xmlns:a14="http://schemas.microsoft.com/office/drawing/2010/main" val="0"/>
              </a:ext>
            </a:extLst>
          </a:blip>
          <a:srcRect l="9303" t="1547" r="15797" b="-1"/>
          <a:stretch/>
        </p:blipFill>
        <p:spPr>
          <a:xfrm>
            <a:off x="381000" y="2830460"/>
            <a:ext cx="3661523" cy="2866100"/>
          </a:xfrm>
          <a:prstGeom prst="rect">
            <a:avLst/>
          </a:prstGeom>
          <a:ln>
            <a:noFill/>
          </a:ln>
          <a:effectLst>
            <a:softEdge rad="112500"/>
          </a:effectLst>
        </p:spPr>
      </p:pic>
      <p:pic>
        <p:nvPicPr>
          <p:cNvPr id="37" name="Picture 36" descr="A group of stars in space&#10;&#10;Description automatically generated with low confidence">
            <a:extLst>
              <a:ext uri="{FF2B5EF4-FFF2-40B4-BE49-F238E27FC236}">
                <a16:creationId xmlns:a16="http://schemas.microsoft.com/office/drawing/2014/main" id="{D0473E55-8F19-44B1-A65D-9C151D1027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15847" y="2758255"/>
            <a:ext cx="3217123" cy="2938306"/>
          </a:xfrm>
          <a:prstGeom prst="rect">
            <a:avLst/>
          </a:prstGeom>
          <a:ln>
            <a:noFill/>
          </a:ln>
          <a:effectLst>
            <a:softEdge rad="112500"/>
          </a:effectLst>
        </p:spPr>
      </p:pic>
      <p:pic>
        <p:nvPicPr>
          <p:cNvPr id="40" name="Content Placeholder 8" descr="A galaxy in space&#10;&#10;Description automatically generated with medium confidence">
            <a:extLst>
              <a:ext uri="{FF2B5EF4-FFF2-40B4-BE49-F238E27FC236}">
                <a16:creationId xmlns:a16="http://schemas.microsoft.com/office/drawing/2014/main" id="{C0967664-0C23-4470-96BD-1DA7B958951A}"/>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l="7582" t="-592" r="3310" b="541"/>
          <a:stretch/>
        </p:blipFill>
        <p:spPr>
          <a:xfrm>
            <a:off x="3943816" y="2755335"/>
            <a:ext cx="4672031" cy="2950755"/>
          </a:xfrm>
          <a:prstGeom prst="rect">
            <a:avLst/>
          </a:prstGeom>
          <a:ln>
            <a:noFill/>
          </a:ln>
          <a:effectLst>
            <a:softEdge rad="112500"/>
          </a:effectLst>
        </p:spPr>
      </p:pic>
    </p:spTree>
    <p:extLst>
      <p:ext uri="{BB962C8B-B14F-4D97-AF65-F5344CB8AC3E}">
        <p14:creationId xmlns:p14="http://schemas.microsoft.com/office/powerpoint/2010/main" val="249317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2222819" cy="551822"/>
            <a:chOff x="-3007" y="2231322"/>
            <a:chExt cx="12147085"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8" y="2280389"/>
              <a:ext cx="11857970" cy="708275"/>
              <a:chOff x="564747" y="3403331"/>
              <a:chExt cx="610630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610630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3" y="2231322"/>
              <a:ext cx="10404780" cy="713191"/>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600" i="1">
                  <a:cs typeface="Arial" panose="020B0604020202020204" pitchFamily="34" charset="0"/>
                </a:rPr>
                <a:t>Ảnh hưởng của vật lí đến một số lĩnh vực trong đời sống và kĩ thuật</a:t>
              </a:r>
              <a:endParaRPr lang="en-US" sz="2600" dirty="0">
                <a:cs typeface="Arial" panose="020B0604020202020204" pitchFamily="34" charset="0"/>
              </a:endParaRPr>
            </a:p>
          </p:txBody>
        </p:sp>
      </p:gr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70237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Ảnh hưởng của Vật lý trong một số lĩnh vực </a:t>
            </a:r>
          </a:p>
        </p:txBody>
      </p:sp>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42" y="1620155"/>
            <a:ext cx="1228424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3215300D-3E6F-48F6-9E0B-CED1A2593D0F}"/>
              </a:ext>
            </a:extLst>
          </p:cNvPr>
          <p:cNvSpPr txBox="1"/>
          <p:nvPr/>
        </p:nvSpPr>
        <p:spPr>
          <a:xfrm>
            <a:off x="315227" y="1751957"/>
            <a:ext cx="11490053" cy="1107996"/>
          </a:xfrm>
          <a:prstGeom prst="rect">
            <a:avLst/>
          </a:prstGeom>
          <a:noFill/>
        </p:spPr>
        <p:txBody>
          <a:bodyPr wrap="square">
            <a:spAutoFit/>
          </a:bodyPr>
          <a:lstStyle/>
          <a:p>
            <a:pPr marL="0" marR="0" algn="ctr">
              <a:spcBef>
                <a:spcPts val="0"/>
              </a:spcBef>
            </a:pPr>
            <a:r>
              <a:rPr lang="en-US" sz="2200" dirty="0" err="1">
                <a:solidFill>
                  <a:srgbClr val="000000"/>
                </a:solidFill>
                <a:effectLst/>
                <a:latin typeface="Arial" panose="020B0604020202020204" pitchFamily="34" charset="0"/>
                <a:ea typeface="Times New Roman" panose="02020603050405020304" pitchFamily="18" charset="0"/>
              </a:rPr>
              <a:t>Các</a:t>
            </a:r>
            <a:r>
              <a:rPr lang="en-US" sz="2200" dirty="0">
                <a:solidFill>
                  <a:srgbClr val="000000"/>
                </a:solidFill>
                <a:effectLst/>
                <a:latin typeface="Arial" panose="020B0604020202020204" pitchFamily="34" charset="0"/>
                <a:ea typeface="Times New Roman" panose="02020603050405020304" pitchFamily="18" charset="0"/>
              </a:rPr>
              <a:t> PP </a:t>
            </a:r>
            <a:r>
              <a:rPr lang="en-US" sz="2200" dirty="0" err="1">
                <a:solidFill>
                  <a:srgbClr val="000000"/>
                </a:solidFill>
                <a:effectLst/>
                <a:latin typeface="Arial" panose="020B0604020202020204" pitchFamily="34" charset="0"/>
                <a:ea typeface="Times New Roman" panose="02020603050405020304" pitchFamily="18" charset="0"/>
              </a:rPr>
              <a:t>chẩn</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đoán</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và</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chữa</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bệnh</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có</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áp</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dụng</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kiến</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thức</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vật</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lí</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như</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phép</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nội</a:t>
            </a:r>
            <a:r>
              <a:rPr lang="en-US" sz="2200" dirty="0">
                <a:solidFill>
                  <a:srgbClr val="000000"/>
                </a:solidFill>
                <a:effectLst/>
                <a:latin typeface="Arial" panose="020B0604020202020204" pitchFamily="34" charset="0"/>
                <a:ea typeface="Times New Roman" panose="02020603050405020304" pitchFamily="18" charset="0"/>
              </a:rPr>
              <a:t> soi, </a:t>
            </a:r>
            <a:r>
              <a:rPr lang="en-US" sz="2200" dirty="0" err="1">
                <a:solidFill>
                  <a:srgbClr val="000000"/>
                </a:solidFill>
                <a:effectLst/>
                <a:latin typeface="Arial" panose="020B0604020202020204" pitchFamily="34" charset="0"/>
                <a:ea typeface="Times New Roman" panose="02020603050405020304" pitchFamily="18" charset="0"/>
              </a:rPr>
              <a:t>chụp</a:t>
            </a:r>
            <a:r>
              <a:rPr lang="en-US" sz="2200" dirty="0">
                <a:solidFill>
                  <a:srgbClr val="000000"/>
                </a:solidFill>
                <a:effectLst/>
                <a:latin typeface="Arial" panose="020B0604020202020204" pitchFamily="34" charset="0"/>
                <a:ea typeface="Times New Roman" panose="02020603050405020304" pitchFamily="18" charset="0"/>
              </a:rPr>
              <a:t> X-</a:t>
            </a:r>
            <a:r>
              <a:rPr lang="en-US" sz="2200" dirty="0" err="1">
                <a:solidFill>
                  <a:srgbClr val="000000"/>
                </a:solidFill>
                <a:effectLst/>
                <a:latin typeface="Arial" panose="020B0604020202020204" pitchFamily="34" charset="0"/>
                <a:ea typeface="Times New Roman" panose="02020603050405020304" pitchFamily="18" charset="0"/>
              </a:rPr>
              <a:t>quang</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chụp</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cắt</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lớp</a:t>
            </a:r>
            <a:r>
              <a:rPr lang="en-US" sz="2200" dirty="0">
                <a:solidFill>
                  <a:srgbClr val="000000"/>
                </a:solidFill>
                <a:effectLst/>
                <a:latin typeface="Arial" panose="020B0604020202020204" pitchFamily="34" charset="0"/>
                <a:ea typeface="Times New Roman" panose="02020603050405020304" pitchFamily="18" charset="0"/>
              </a:rPr>
              <a:t> vi </a:t>
            </a:r>
            <a:r>
              <a:rPr lang="en-US" sz="2200" dirty="0" err="1">
                <a:solidFill>
                  <a:srgbClr val="000000"/>
                </a:solidFill>
                <a:effectLst/>
                <a:latin typeface="Arial" panose="020B0604020202020204" pitchFamily="34" charset="0"/>
                <a:ea typeface="Times New Roman" panose="02020603050405020304" pitchFamily="18" charset="0"/>
              </a:rPr>
              <a:t>tính</a:t>
            </a:r>
            <a:r>
              <a:rPr lang="en-US" sz="2200" dirty="0">
                <a:solidFill>
                  <a:srgbClr val="000000"/>
                </a:solidFill>
                <a:effectLst/>
                <a:latin typeface="Arial" panose="020B0604020202020204" pitchFamily="34" charset="0"/>
                <a:ea typeface="Times New Roman" panose="02020603050405020304" pitchFamily="18" charset="0"/>
              </a:rPr>
              <a:t> (CT), </a:t>
            </a:r>
            <a:r>
              <a:rPr lang="en-US" sz="2200" dirty="0" err="1">
                <a:solidFill>
                  <a:srgbClr val="000000"/>
                </a:solidFill>
                <a:effectLst/>
                <a:latin typeface="Arial" panose="020B0604020202020204" pitchFamily="34" charset="0"/>
                <a:ea typeface="Times New Roman" panose="02020603050405020304" pitchFamily="18" charset="0"/>
              </a:rPr>
              <a:t>chụp</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cộng</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hưởng</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từ</a:t>
            </a:r>
            <a:r>
              <a:rPr lang="en-US" sz="2200" dirty="0">
                <a:solidFill>
                  <a:srgbClr val="000000"/>
                </a:solidFill>
                <a:effectLst/>
                <a:latin typeface="Arial" panose="020B0604020202020204" pitchFamily="34" charset="0"/>
                <a:ea typeface="Times New Roman" panose="02020603050405020304" pitchFamily="18" charset="0"/>
              </a:rPr>
              <a:t> (MRI), </a:t>
            </a:r>
            <a:r>
              <a:rPr lang="en-US" sz="2200" dirty="0" err="1">
                <a:solidFill>
                  <a:srgbClr val="000000"/>
                </a:solidFill>
                <a:effectLst/>
                <a:latin typeface="Arial" panose="020B0604020202020204" pitchFamily="34" charset="0"/>
                <a:ea typeface="Times New Roman" panose="02020603050405020304" pitchFamily="18" charset="0"/>
              </a:rPr>
              <a:t>xạ</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trị</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đã</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giúp</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cho</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việc</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chẩn</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đoán</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và</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chữa</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trị</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của</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bác</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sĩ</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đạt</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hiệu</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quả</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cao</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 </a:t>
            </a:r>
            <a:r>
              <a:rPr lang="en-US" sz="2200" dirty="0" err="1">
                <a:solidFill>
                  <a:srgbClr val="000000"/>
                </a:solidFill>
                <a:effectLst/>
                <a:latin typeface="Arial" panose="020B0604020202020204" pitchFamily="34" charset="0"/>
                <a:ea typeface="Times New Roman" panose="02020603050405020304" pitchFamily="18" charset="0"/>
              </a:rPr>
              <a:t>sức</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khoẻ</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của</a:t>
            </a:r>
            <a:r>
              <a:rPr lang="en-US" sz="2200" dirty="0">
                <a:solidFill>
                  <a:srgbClr val="000000"/>
                </a:solidFill>
                <a:effectLst/>
                <a:latin typeface="Arial" panose="020B0604020202020204" pitchFamily="34" charset="0"/>
                <a:ea typeface="Times New Roman" panose="02020603050405020304" pitchFamily="18" charset="0"/>
              </a:rPr>
              <a:t> con </a:t>
            </a:r>
            <a:r>
              <a:rPr lang="en-US" sz="2200" dirty="0" err="1">
                <a:solidFill>
                  <a:srgbClr val="000000"/>
                </a:solidFill>
                <a:effectLst/>
                <a:latin typeface="Arial" panose="020B0604020202020204" pitchFamily="34" charset="0"/>
                <a:ea typeface="Times New Roman" panose="02020603050405020304" pitchFamily="18" charset="0"/>
              </a:rPr>
              <a:t>người</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ngày</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càng</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tăng</a:t>
            </a:r>
            <a:endPar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C2199F77-A9D4-44B2-BDA3-1F0F3730F58A}"/>
              </a:ext>
            </a:extLst>
          </p:cNvPr>
          <p:cNvSpPr txBox="1"/>
          <p:nvPr/>
        </p:nvSpPr>
        <p:spPr>
          <a:xfrm>
            <a:off x="381000" y="1122295"/>
            <a:ext cx="6185336" cy="477054"/>
          </a:xfrm>
          <a:prstGeom prst="rect">
            <a:avLst/>
          </a:prstGeom>
          <a:noFill/>
        </p:spPr>
        <p:txBody>
          <a:bodyPr wrap="square">
            <a:spAutoFit/>
          </a:bodyPr>
          <a:lstStyle/>
          <a:p>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Y tế</a:t>
            </a:r>
            <a:endParaRPr lang="en-US" sz="2500" i="1">
              <a:solidFill>
                <a:srgbClr val="00B050"/>
              </a:solidFill>
            </a:endParaRPr>
          </a:p>
        </p:txBody>
      </p:sp>
      <p:pic>
        <p:nvPicPr>
          <p:cNvPr id="10" name="Picture 9" descr="A person in a hospital bed&#10;&#10;Description automatically generated with low confidence">
            <a:extLst>
              <a:ext uri="{FF2B5EF4-FFF2-40B4-BE49-F238E27FC236}">
                <a16:creationId xmlns:a16="http://schemas.microsoft.com/office/drawing/2014/main" id="{DA68B06A-80AA-40FB-B158-69D52FFD42C3}"/>
              </a:ext>
            </a:extLst>
          </p:cNvPr>
          <p:cNvPicPr>
            <a:picLocks noChangeAspect="1"/>
          </p:cNvPicPr>
          <p:nvPr/>
        </p:nvPicPr>
        <p:blipFill rotWithShape="1">
          <a:blip r:embed="rId5">
            <a:extLst>
              <a:ext uri="{28A0092B-C50C-407E-A947-70E740481C1C}">
                <a14:useLocalDpi xmlns:a14="http://schemas.microsoft.com/office/drawing/2010/main" val="0"/>
              </a:ext>
            </a:extLst>
          </a:blip>
          <a:srcRect l="16125" t="2454" r="675" b="3672"/>
          <a:stretch/>
        </p:blipFill>
        <p:spPr>
          <a:xfrm>
            <a:off x="3828347" y="3357190"/>
            <a:ext cx="3962400" cy="2914902"/>
          </a:xfrm>
          <a:prstGeom prst="rect">
            <a:avLst/>
          </a:prstGeom>
          <a:ln>
            <a:noFill/>
          </a:ln>
          <a:effectLst>
            <a:softEdge rad="112500"/>
          </a:effectLst>
        </p:spPr>
      </p:pic>
      <p:pic>
        <p:nvPicPr>
          <p:cNvPr id="12" name="Picture 11" descr="A close-up of a human skeleton&#10;&#10;Description automatically generated with low confidence">
            <a:extLst>
              <a:ext uri="{FF2B5EF4-FFF2-40B4-BE49-F238E27FC236}">
                <a16:creationId xmlns:a16="http://schemas.microsoft.com/office/drawing/2014/main" id="{1F56456D-C48D-4061-824B-A331DAA53C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2784" y="3453759"/>
            <a:ext cx="924016" cy="924016"/>
          </a:xfrm>
          <a:prstGeom prst="rect">
            <a:avLst/>
          </a:prstGeom>
        </p:spPr>
      </p:pic>
      <p:pic>
        <p:nvPicPr>
          <p:cNvPr id="14" name="Picture 13" descr="A person in a hospital bed&#10;&#10;Description automatically generated with low confidence">
            <a:extLst>
              <a:ext uri="{FF2B5EF4-FFF2-40B4-BE49-F238E27FC236}">
                <a16:creationId xmlns:a16="http://schemas.microsoft.com/office/drawing/2014/main" id="{07FBF6F1-2C6F-4115-878F-816320ADC8D0}"/>
              </a:ext>
            </a:extLst>
          </p:cNvPr>
          <p:cNvPicPr>
            <a:picLocks noChangeAspect="1"/>
          </p:cNvPicPr>
          <p:nvPr/>
        </p:nvPicPr>
        <p:blipFill rotWithShape="1">
          <a:blip r:embed="rId7">
            <a:extLst>
              <a:ext uri="{28A0092B-C50C-407E-A947-70E740481C1C}">
                <a14:useLocalDpi xmlns:a14="http://schemas.microsoft.com/office/drawing/2010/main" val="0"/>
              </a:ext>
            </a:extLst>
          </a:blip>
          <a:srcRect l="8246" t="2076" r="16000"/>
          <a:stretch/>
        </p:blipFill>
        <p:spPr>
          <a:xfrm>
            <a:off x="7851624" y="3402107"/>
            <a:ext cx="3977371" cy="2879187"/>
          </a:xfrm>
          <a:prstGeom prst="rect">
            <a:avLst/>
          </a:prstGeom>
          <a:ln>
            <a:noFill/>
          </a:ln>
          <a:effectLst>
            <a:softEdge rad="112500"/>
          </a:effectLst>
        </p:spPr>
      </p:pic>
      <p:sp>
        <p:nvSpPr>
          <p:cNvPr id="25" name="TextBox 24">
            <a:extLst>
              <a:ext uri="{FF2B5EF4-FFF2-40B4-BE49-F238E27FC236}">
                <a16:creationId xmlns:a16="http://schemas.microsoft.com/office/drawing/2014/main" id="{4EFAF8B4-FEE7-4F5D-BE97-4940A8C7B218}"/>
              </a:ext>
            </a:extLst>
          </p:cNvPr>
          <p:cNvSpPr txBox="1"/>
          <p:nvPr/>
        </p:nvSpPr>
        <p:spPr>
          <a:xfrm>
            <a:off x="4368270" y="6260068"/>
            <a:ext cx="3023130" cy="369332"/>
          </a:xfrm>
          <a:prstGeom prst="rect">
            <a:avLst/>
          </a:prstGeom>
          <a:noFill/>
        </p:spPr>
        <p:txBody>
          <a:bodyPr wrap="square">
            <a:spAutoFit/>
          </a:bodyPr>
          <a:lstStyle/>
          <a:p>
            <a:r>
              <a:rPr lang="en-US">
                <a:solidFill>
                  <a:srgbClr val="000000"/>
                </a:solidFill>
                <a:latin typeface="Arial" panose="020B0604020202020204" pitchFamily="34" charset="0"/>
                <a:ea typeface="Times New Roman" panose="02020603050405020304" pitchFamily="18" charset="0"/>
              </a:rPr>
              <a:t>C</a:t>
            </a:r>
            <a:r>
              <a:rPr lang="en-US" sz="1800">
                <a:solidFill>
                  <a:srgbClr val="000000"/>
                </a:solidFill>
                <a:effectLst/>
                <a:latin typeface="Arial" panose="020B0604020202020204" pitchFamily="34" charset="0"/>
                <a:ea typeface="Times New Roman" panose="02020603050405020304" pitchFamily="18" charset="0"/>
              </a:rPr>
              <a:t>hụp cộng hưởng từ (MRI) </a:t>
            </a:r>
            <a:endParaRPr lang="en-US"/>
          </a:p>
        </p:txBody>
      </p:sp>
      <p:sp>
        <p:nvSpPr>
          <p:cNvPr id="27" name="TextBox 26">
            <a:extLst>
              <a:ext uri="{FF2B5EF4-FFF2-40B4-BE49-F238E27FC236}">
                <a16:creationId xmlns:a16="http://schemas.microsoft.com/office/drawing/2014/main" id="{C0DE9047-E0FC-4F85-86AD-5CB27A859A3A}"/>
              </a:ext>
            </a:extLst>
          </p:cNvPr>
          <p:cNvSpPr txBox="1"/>
          <p:nvPr/>
        </p:nvSpPr>
        <p:spPr>
          <a:xfrm>
            <a:off x="8382000" y="6248400"/>
            <a:ext cx="3023130" cy="369332"/>
          </a:xfrm>
          <a:prstGeom prst="rect">
            <a:avLst/>
          </a:prstGeom>
          <a:noFill/>
        </p:spPr>
        <p:txBody>
          <a:bodyPr wrap="square">
            <a:spAutoFit/>
          </a:bodyPr>
          <a:lstStyle/>
          <a:p>
            <a:pPr algn="ctr"/>
            <a:r>
              <a:rPr lang="en-US" sz="1800">
                <a:solidFill>
                  <a:srgbClr val="000000"/>
                </a:solidFill>
                <a:effectLst/>
                <a:latin typeface="Arial" panose="020B0604020202020204" pitchFamily="34" charset="0"/>
                <a:ea typeface="Times New Roman" panose="02020603050405020304" pitchFamily="18" charset="0"/>
              </a:rPr>
              <a:t>Xạ trị</a:t>
            </a:r>
            <a:endParaRPr lang="en-US"/>
          </a:p>
        </p:txBody>
      </p:sp>
      <p:sp>
        <p:nvSpPr>
          <p:cNvPr id="28" name="TextBox 27">
            <a:extLst>
              <a:ext uri="{FF2B5EF4-FFF2-40B4-BE49-F238E27FC236}">
                <a16:creationId xmlns:a16="http://schemas.microsoft.com/office/drawing/2014/main" id="{D28075D1-31B6-47E2-89FA-3549186D5BA2}"/>
              </a:ext>
            </a:extLst>
          </p:cNvPr>
          <p:cNvSpPr txBox="1"/>
          <p:nvPr/>
        </p:nvSpPr>
        <p:spPr>
          <a:xfrm>
            <a:off x="414688" y="6275465"/>
            <a:ext cx="3023130" cy="369332"/>
          </a:xfrm>
          <a:prstGeom prst="rect">
            <a:avLst/>
          </a:prstGeom>
          <a:noFill/>
        </p:spPr>
        <p:txBody>
          <a:bodyPr wrap="square">
            <a:spAutoFit/>
          </a:bodyPr>
          <a:lstStyle/>
          <a:p>
            <a:pPr algn="ctr"/>
            <a:r>
              <a:rPr lang="en-US" sz="1800">
                <a:solidFill>
                  <a:srgbClr val="000000"/>
                </a:solidFill>
                <a:effectLst/>
                <a:latin typeface="Arial" panose="020B0604020202020204" pitchFamily="34" charset="0"/>
                <a:ea typeface="Times New Roman" panose="02020603050405020304" pitchFamily="18" charset="0"/>
              </a:rPr>
              <a:t>Chụp X - quang</a:t>
            </a:r>
            <a:endParaRPr lang="en-US"/>
          </a:p>
        </p:txBody>
      </p:sp>
      <p:pic>
        <p:nvPicPr>
          <p:cNvPr id="19" name="Picture 18" descr="A picture containing text, indoor, person&#10;&#10;Description automatically generated">
            <a:extLst>
              <a:ext uri="{FF2B5EF4-FFF2-40B4-BE49-F238E27FC236}">
                <a16:creationId xmlns:a16="http://schemas.microsoft.com/office/drawing/2014/main" id="{910F5162-6A36-4B78-AA91-B63C22CD0C0F}"/>
              </a:ext>
            </a:extLst>
          </p:cNvPr>
          <p:cNvPicPr>
            <a:picLocks noChangeAspect="1"/>
          </p:cNvPicPr>
          <p:nvPr/>
        </p:nvPicPr>
        <p:blipFill rotWithShape="1">
          <a:blip r:embed="rId8">
            <a:extLst>
              <a:ext uri="{28A0092B-C50C-407E-A947-70E740481C1C}">
                <a14:useLocalDpi xmlns:a14="http://schemas.microsoft.com/office/drawing/2010/main" val="0"/>
              </a:ext>
            </a:extLst>
          </a:blip>
          <a:srcRect t="756" r="6892"/>
          <a:stretch/>
        </p:blipFill>
        <p:spPr>
          <a:xfrm>
            <a:off x="287956" y="3429000"/>
            <a:ext cx="3418573" cy="2805791"/>
          </a:xfrm>
          <a:prstGeom prst="rect">
            <a:avLst/>
          </a:prstGeom>
          <a:ln>
            <a:noFill/>
          </a:ln>
          <a:effectLst>
            <a:softEdge rad="112500"/>
          </a:effectLst>
        </p:spPr>
      </p:pic>
    </p:spTree>
    <p:extLst>
      <p:ext uri="{BB962C8B-B14F-4D97-AF65-F5344CB8AC3E}">
        <p14:creationId xmlns:p14="http://schemas.microsoft.com/office/powerpoint/2010/main" val="351172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pic>
        <p:nvPicPr>
          <p:cNvPr id="16" name="Picture 15" descr="Graphical user interface&#10;&#10;Description automatically generated with medium confidence">
            <a:extLst>
              <a:ext uri="{FF2B5EF4-FFF2-40B4-BE49-F238E27FC236}">
                <a16:creationId xmlns:a16="http://schemas.microsoft.com/office/drawing/2014/main" id="{FDE503E4-7347-4DE3-B831-9FB19B1A5431}"/>
              </a:ext>
            </a:extLst>
          </p:cNvPr>
          <p:cNvPicPr>
            <a:picLocks noChangeAspect="1"/>
          </p:cNvPicPr>
          <p:nvPr/>
        </p:nvPicPr>
        <p:blipFill rotWithShape="1">
          <a:blip r:embed="rId2">
            <a:extLst>
              <a:ext uri="{28A0092B-C50C-407E-A947-70E740481C1C}">
                <a14:useLocalDpi xmlns:a14="http://schemas.microsoft.com/office/drawing/2010/main" val="0"/>
              </a:ext>
            </a:extLst>
          </a:blip>
          <a:srcRect l="8825" t="389" r="7830" b="1"/>
          <a:stretch/>
        </p:blipFill>
        <p:spPr>
          <a:xfrm>
            <a:off x="511305" y="2394159"/>
            <a:ext cx="11375895" cy="3625641"/>
          </a:xfrm>
          <a:prstGeom prst="rect">
            <a:avLst/>
          </a:prstGeom>
          <a:ln>
            <a:noFill/>
          </a:ln>
          <a:effectLst>
            <a:softEdge rad="112500"/>
          </a:effectLst>
        </p:spPr>
      </p:pic>
      <p:sp>
        <p:nvSpPr>
          <p:cNvPr id="11" name="Rectangle: Rounded Corners 10">
            <a:extLst>
              <a:ext uri="{FF2B5EF4-FFF2-40B4-BE49-F238E27FC236}">
                <a16:creationId xmlns:a16="http://schemas.microsoft.com/office/drawing/2014/main" id="{2C509900-4AC3-45EA-A45F-EC1B97DE1172}"/>
              </a:ext>
            </a:extLst>
          </p:cNvPr>
          <p:cNvSpPr/>
          <p:nvPr/>
        </p:nvSpPr>
        <p:spPr>
          <a:xfrm>
            <a:off x="641722" y="877424"/>
            <a:ext cx="11275469" cy="1179976"/>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1009185" y="906959"/>
            <a:ext cx="10954215" cy="1107996"/>
          </a:xfrm>
          <a:prstGeom prst="rect">
            <a:avLst/>
          </a:prstGeom>
          <a:noFill/>
          <a:ln>
            <a:noFill/>
          </a:ln>
          <a:effectLst/>
        </p:spPr>
        <p:txBody>
          <a:bodyPr wrap="square">
            <a:spAutoFit/>
          </a:bodyPr>
          <a:lstStyle/>
          <a:p>
            <a:pPr marL="0" marR="0" algn="ctr">
              <a:spcBef>
                <a:spcPts val="0"/>
              </a:spcBef>
            </a:pPr>
            <a:r>
              <a:rPr lang="en-US" sz="2200" i="1">
                <a:effectLst/>
                <a:latin typeface="Arial" panose="020B0604020202020204" pitchFamily="34" charset="0"/>
                <a:ea typeface="Times New Roman" panose="02020603050405020304" pitchFamily="18" charset="0"/>
                <a:cs typeface="Times New Roman" panose="02020603050405020304" pitchFamily="18" charset="0"/>
              </a:rPr>
              <a:t>Ở cấp THCS, các em đã tìm hiểu về lực, năng lượng, âm thanh, </a:t>
            </a:r>
          </a:p>
          <a:p>
            <a:pPr marL="0" marR="0" algn="ctr">
              <a:spcBef>
                <a:spcPts val="0"/>
              </a:spcBef>
            </a:pPr>
            <a:r>
              <a:rPr lang="en-US" sz="2200" i="1">
                <a:effectLst/>
                <a:latin typeface="Arial" panose="020B0604020202020204" pitchFamily="34" charset="0"/>
                <a:ea typeface="Times New Roman" panose="02020603050405020304" pitchFamily="18" charset="0"/>
                <a:cs typeface="Times New Roman" panose="02020603050405020304" pitchFamily="18" charset="0"/>
              </a:rPr>
              <a:t>ánh sáng, điện, từ, ... tất cả đều thuộc môn Vật lí. Vậy,</a:t>
            </a:r>
            <a:r>
              <a:rPr lang="en-US" sz="2200" i="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p>
          <a:p>
            <a:pPr marL="0" marR="0" algn="ctr">
              <a:spcBef>
                <a:spcPts val="0"/>
              </a:spcBef>
            </a:pPr>
            <a:r>
              <a:rPr lang="en-US" sz="2200" i="1">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Vật lí nghiên cứu gì? để làm gì? bằng cách nào?</a:t>
            </a:r>
            <a:endParaRPr lang="en-US" sz="2200">
              <a:solidFill>
                <a:srgbClr val="C00000"/>
              </a:solidFill>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13" name="Picture 12" descr="Logo&#10;&#10;Description automatically generated with low confidence">
            <a:extLst>
              <a:ext uri="{FF2B5EF4-FFF2-40B4-BE49-F238E27FC236}">
                <a16:creationId xmlns:a16="http://schemas.microsoft.com/office/drawing/2014/main" id="{85DF560F-AAC5-486B-9A0A-5FCE4FB07E8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559" b="93824" l="10000" r="90000">
                        <a14:foregroundMark x1="43889" y1="11912" x2="43889" y2="11912"/>
                        <a14:foregroundMark x1="28333" y1="16912" x2="34778" y2="10735"/>
                        <a14:foregroundMark x1="34778" y1="10735" x2="53667" y2="7059"/>
                        <a14:foregroundMark x1="53667" y1="7059" x2="63222" y2="9559"/>
                        <a14:foregroundMark x1="63222" y1="9559" x2="72222" y2="17500"/>
                        <a14:foregroundMark x1="26778" y1="81176" x2="34333" y2="89853"/>
                        <a14:foregroundMark x1="34333" y1="89853" x2="43556" y2="93824"/>
                        <a14:foregroundMark x1="43556" y1="93824" x2="61778" y2="89706"/>
                        <a14:foregroundMark x1="61778" y1="89706" x2="68778" y2="86618"/>
                        <a14:foregroundMark x1="68778" y1="86618" x2="74222" y2="81765"/>
                        <a14:foregroundMark x1="74222" y1="81765" x2="75222" y2="76765"/>
                        <a14:backgroundMark x1="53000" y1="10588" x2="53000" y2="10588"/>
                      </a14:backgroundRemoval>
                    </a14:imgEffect>
                  </a14:imgLayer>
                </a14:imgProps>
              </a:ext>
              <a:ext uri="{28A0092B-C50C-407E-A947-70E740481C1C}">
                <a14:useLocalDpi xmlns:a14="http://schemas.microsoft.com/office/drawing/2010/main" val="0"/>
              </a:ext>
            </a:extLst>
          </a:blip>
          <a:stretch>
            <a:fillRect/>
          </a:stretch>
        </p:blipFill>
        <p:spPr>
          <a:xfrm>
            <a:off x="52823" y="385899"/>
            <a:ext cx="1177798" cy="889892"/>
          </a:xfrm>
          <a:prstGeom prst="rect">
            <a:avLst/>
          </a:prstGeom>
        </p:spPr>
      </p:pic>
    </p:spTree>
    <p:extLst>
      <p:ext uri="{BB962C8B-B14F-4D97-AF65-F5344CB8AC3E}">
        <p14:creationId xmlns:p14="http://schemas.microsoft.com/office/powerpoint/2010/main" val="42392497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2222819" cy="551822"/>
            <a:chOff x="-3007" y="2231322"/>
            <a:chExt cx="12147085"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8" y="2280389"/>
              <a:ext cx="11857970" cy="708275"/>
              <a:chOff x="564747" y="3403331"/>
              <a:chExt cx="610630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610630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3" y="2231322"/>
              <a:ext cx="10404780" cy="713191"/>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600" i="1">
                  <a:cs typeface="Arial" panose="020B0604020202020204" pitchFamily="34" charset="0"/>
                </a:rPr>
                <a:t>Ảnh hưởng của vật lí đến một số lĩnh vực trong đời sống và kĩ thuật</a:t>
              </a:r>
              <a:endParaRPr lang="en-US" sz="2600" dirty="0">
                <a:cs typeface="Arial" panose="020B0604020202020204" pitchFamily="34" charset="0"/>
              </a:endParaRPr>
            </a:p>
          </p:txBody>
        </p:sp>
      </p:gr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70237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Ảnh hưởng của Vật lý trong một số lĩnh vực </a:t>
            </a:r>
          </a:p>
        </p:txBody>
      </p:sp>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137409"/>
            <a:ext cx="12192000" cy="1858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DA8FD279-CD5C-4ABB-A834-C59852D064F0}"/>
              </a:ext>
            </a:extLst>
          </p:cNvPr>
          <p:cNvSpPr txBox="1"/>
          <p:nvPr/>
        </p:nvSpPr>
        <p:spPr>
          <a:xfrm>
            <a:off x="506622" y="1213453"/>
            <a:ext cx="11178755" cy="738664"/>
          </a:xfrm>
          <a:prstGeom prst="rect">
            <a:avLst/>
          </a:prstGeom>
          <a:noFill/>
        </p:spPr>
        <p:txBody>
          <a:bodyPr wrap="square">
            <a:spAutoFit/>
          </a:bodyPr>
          <a:lstStyle/>
          <a:p>
            <a:pPr marL="287338" indent="-287338" algn="just" defTabSz="1095376">
              <a:buClr>
                <a:schemeClr val="tx2"/>
              </a:buClr>
              <a:buSzPct val="95000"/>
              <a:buBlip>
                <a:blip r:embed="rId5"/>
              </a:buBlip>
              <a:defRPr/>
            </a:pPr>
            <a:r>
              <a:rPr lang="en-US" sz="21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a:t>
            </a:r>
            <a:r>
              <a:rPr lang="en-US" sz="2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lí</a:t>
            </a:r>
            <a:r>
              <a:rPr lang="en-US" sz="2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2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tác</a:t>
            </a:r>
            <a:r>
              <a:rPr lang="en-US" sz="2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động</a:t>
            </a:r>
            <a:r>
              <a:rPr lang="en-US" sz="2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làm</a:t>
            </a:r>
            <a:r>
              <a:rPr lang="en-US" sz="2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thay</a:t>
            </a:r>
            <a:r>
              <a:rPr lang="en-US" sz="2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đổi</a:t>
            </a:r>
            <a:r>
              <a:rPr lang="en-US" sz="2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mọi</a:t>
            </a:r>
            <a:r>
              <a:rPr lang="en-US" sz="2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lĩnh</a:t>
            </a:r>
            <a:r>
              <a:rPr lang="en-US" sz="2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vực</a:t>
            </a:r>
            <a:r>
              <a:rPr lang="en-US" sz="2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hoạt</a:t>
            </a:r>
            <a:r>
              <a:rPr lang="en-US" sz="2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động</a:t>
            </a:r>
            <a:r>
              <a:rPr lang="en-US" sz="2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con </a:t>
            </a:r>
            <a:r>
              <a:rPr lang="en-US" sz="21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người</a:t>
            </a:r>
            <a:r>
              <a:rPr lang="en-US" sz="2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a:p>
            <a:pPr marL="287338" indent="-287338" algn="just" defTabSz="1095376">
              <a:buClr>
                <a:schemeClr val="tx2"/>
              </a:buClr>
              <a:buSzPct val="95000"/>
              <a:buBlip>
                <a:blip r:embed="rId5"/>
              </a:buBlip>
              <a:defRPr/>
            </a:pPr>
            <a:r>
              <a:rPr lang="en-US" sz="21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Dựa</a:t>
            </a:r>
            <a:r>
              <a:rPr lang="en-US" sz="2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trên</a:t>
            </a:r>
            <a:r>
              <a:rPr lang="en-US" sz="2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nền</a:t>
            </a:r>
            <a:r>
              <a:rPr lang="en-US" sz="2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tảng</a:t>
            </a:r>
            <a:r>
              <a:rPr lang="en-US" sz="2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a:t>
            </a:r>
            <a:r>
              <a:rPr lang="en-US" sz="2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lí</a:t>
            </a:r>
            <a:r>
              <a:rPr lang="en-US" sz="2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2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cộng</a:t>
            </a:r>
            <a:r>
              <a:rPr lang="en-US" sz="2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nghệ</a:t>
            </a:r>
            <a:r>
              <a:rPr lang="en-US" sz="2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mới</a:t>
            </a:r>
            <a:r>
              <a:rPr lang="en-US" sz="2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2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sáng</a:t>
            </a:r>
            <a:r>
              <a:rPr lang="en-US" sz="2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tạo</a:t>
            </a:r>
            <a:r>
              <a:rPr lang="en-US" sz="2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với</a:t>
            </a:r>
            <a:r>
              <a:rPr lang="en-US" sz="2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vũ</a:t>
            </a:r>
            <a:r>
              <a:rPr lang="en-US" sz="2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bão</a:t>
            </a:r>
            <a:r>
              <a:rPr lang="en-US" sz="2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r>
              <a:rPr lang="en-US" sz="2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p:txBody>
      </p:sp>
      <p:pic>
        <p:nvPicPr>
          <p:cNvPr id="3" name="Picture 2">
            <a:extLst>
              <a:ext uri="{FF2B5EF4-FFF2-40B4-BE49-F238E27FC236}">
                <a16:creationId xmlns:a16="http://schemas.microsoft.com/office/drawing/2014/main" id="{3AC87F2D-7BE8-40CE-A614-E5001FB21E1C}"/>
              </a:ext>
            </a:extLst>
          </p:cNvPr>
          <p:cNvPicPr>
            <a:picLocks noChangeAspect="1"/>
          </p:cNvPicPr>
          <p:nvPr/>
        </p:nvPicPr>
        <p:blipFill>
          <a:blip r:embed="rId6"/>
          <a:stretch>
            <a:fillRect/>
          </a:stretch>
        </p:blipFill>
        <p:spPr>
          <a:xfrm>
            <a:off x="1124036" y="2995811"/>
            <a:ext cx="9430363" cy="3770458"/>
          </a:xfrm>
          <a:prstGeom prst="rect">
            <a:avLst/>
          </a:prstGeom>
        </p:spPr>
      </p:pic>
      <p:sp>
        <p:nvSpPr>
          <p:cNvPr id="15" name="TextBox 14">
            <a:extLst>
              <a:ext uri="{FF2B5EF4-FFF2-40B4-BE49-F238E27FC236}">
                <a16:creationId xmlns:a16="http://schemas.microsoft.com/office/drawing/2014/main" id="{3D468929-0816-8EC4-5E21-EC22EBC1422E}"/>
              </a:ext>
            </a:extLst>
          </p:cNvPr>
          <p:cNvSpPr txBox="1"/>
          <p:nvPr/>
        </p:nvSpPr>
        <p:spPr>
          <a:xfrm>
            <a:off x="506623" y="1924915"/>
            <a:ext cx="10923378" cy="1061829"/>
          </a:xfrm>
          <a:prstGeom prst="rect">
            <a:avLst/>
          </a:prstGeom>
          <a:noFill/>
        </p:spPr>
        <p:txBody>
          <a:bodyPr wrap="square">
            <a:spAutoFit/>
          </a:bodyPr>
          <a:lstStyle/>
          <a:p>
            <a:pPr marL="287338" indent="-287338" algn="just" defTabSz="1095376">
              <a:buClr>
                <a:schemeClr val="tx2"/>
              </a:buClr>
              <a:buSzPct val="95000"/>
              <a:buBlip>
                <a:blip r:embed="rId5"/>
              </a:buBlip>
              <a:defRPr/>
            </a:pPr>
            <a:r>
              <a:rPr lang="en-US" sz="2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Kiến thức vật lí trong các phân ngành được áp dụng kết hợp để tạo ra kết quả tối ưu.</a:t>
            </a:r>
          </a:p>
          <a:p>
            <a:pPr marL="287338" indent="-287338" algn="just" defTabSz="1095376">
              <a:buClr>
                <a:schemeClr val="tx2"/>
              </a:buClr>
              <a:buSzPct val="95000"/>
              <a:buBlip>
                <a:blip r:embed="rId5"/>
              </a:buBlip>
              <a:defRPr/>
            </a:pPr>
            <a:r>
              <a:rPr lang="en-US" sz="2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Các kĩ năng vật lí như tính chính xác, đúng thời điểm và thời lượng, quan sát, suy luận nhạy bén,... đã thành kĩ năng sống cần có của con người hiện đại.</a:t>
            </a:r>
            <a:endParaRPr lang="en-US" sz="21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58080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27" name="Rectangle: Rounded Corners 26">
            <a:extLst>
              <a:ext uri="{FF2B5EF4-FFF2-40B4-BE49-F238E27FC236}">
                <a16:creationId xmlns:a16="http://schemas.microsoft.com/office/drawing/2014/main" id="{28EB5D71-93B6-47FD-ABD3-87613A88B5E4}"/>
              </a:ext>
            </a:extLst>
          </p:cNvPr>
          <p:cNvSpPr/>
          <p:nvPr/>
        </p:nvSpPr>
        <p:spPr>
          <a:xfrm>
            <a:off x="641722" y="838923"/>
            <a:ext cx="11275469" cy="950739"/>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29" name="Picture 28" descr="A picture containing logo&#10;&#10;Description automatically generated">
            <a:extLst>
              <a:ext uri="{FF2B5EF4-FFF2-40B4-BE49-F238E27FC236}">
                <a16:creationId xmlns:a16="http://schemas.microsoft.com/office/drawing/2014/main" id="{24091F2F-3F27-48F3-9716-5EE7E425E14B}"/>
              </a:ext>
            </a:extLst>
          </p:cNvPr>
          <p:cNvPicPr>
            <a:picLocks noChangeAspect="1"/>
          </p:cNvPicPr>
          <p:nvPr/>
        </p:nvPicPr>
        <p:blipFill rotWithShape="1">
          <a:blip r:embed="rId2">
            <a:extLst>
              <a:ext uri="{28A0092B-C50C-407E-A947-70E740481C1C}">
                <a14:useLocalDpi xmlns:a14="http://schemas.microsoft.com/office/drawing/2010/main" val="0"/>
              </a:ext>
            </a:extLst>
          </a:blip>
          <a:srcRect l="24000" t="14445" r="24866" b="23333"/>
          <a:stretch/>
        </p:blipFill>
        <p:spPr>
          <a:xfrm>
            <a:off x="107413" y="204455"/>
            <a:ext cx="1126782" cy="1069488"/>
          </a:xfrm>
          <a:prstGeom prst="rect">
            <a:avLst/>
          </a:prstGeom>
        </p:spPr>
      </p:pic>
      <p:sp>
        <p:nvSpPr>
          <p:cNvPr id="13" name="TextBox 12">
            <a:extLst>
              <a:ext uri="{FF2B5EF4-FFF2-40B4-BE49-F238E27FC236}">
                <a16:creationId xmlns:a16="http://schemas.microsoft.com/office/drawing/2014/main" id="{88F51466-F777-4BE0-BB32-3EF0A8D9277B}"/>
              </a:ext>
            </a:extLst>
          </p:cNvPr>
          <p:cNvSpPr txBox="1"/>
          <p:nvPr/>
        </p:nvSpPr>
        <p:spPr>
          <a:xfrm>
            <a:off x="1143000" y="5931138"/>
            <a:ext cx="4984008" cy="400110"/>
          </a:xfrm>
          <a:prstGeom prst="rect">
            <a:avLst/>
          </a:prstGeom>
          <a:noFill/>
        </p:spPr>
        <p:txBody>
          <a:bodyPr wrap="square">
            <a:spAutoFit/>
          </a:bodyPr>
          <a:lstStyle/>
          <a:p>
            <a:pPr algn="ctr"/>
            <a:r>
              <a:rPr lang="en-US" sz="20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Châu Âu về đêm (ảnh chụp từ vệ tinh)</a:t>
            </a:r>
            <a:endParaRPr lang="en-US" sz="2000" i="1"/>
          </a:p>
        </p:txBody>
      </p:sp>
      <p:sp>
        <p:nvSpPr>
          <p:cNvPr id="14" name="Text Box 29">
            <a:extLst>
              <a:ext uri="{FF2B5EF4-FFF2-40B4-BE49-F238E27FC236}">
                <a16:creationId xmlns:a16="http://schemas.microsoft.com/office/drawing/2014/main" id="{DC846194-5E7A-4E79-9CAB-27CC1C2BDE95}"/>
              </a:ext>
            </a:extLst>
          </p:cNvPr>
          <p:cNvSpPr txBox="1">
            <a:spLocks noChangeArrowheads="1"/>
          </p:cNvSpPr>
          <p:nvPr/>
        </p:nvSpPr>
        <p:spPr bwMode="auto">
          <a:xfrm>
            <a:off x="762000" y="926862"/>
            <a:ext cx="11129791" cy="86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ý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kiến</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nhận</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định</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điện</a:t>
            </a:r>
            <a:r>
              <a:rPr lang="en-US" sz="2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năng</a:t>
            </a:r>
            <a:r>
              <a:rPr lang="en-US" sz="2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thành</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tựu</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cốt</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lõi</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huyết</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mạch</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lí</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cho</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nền</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văn</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minh</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nhân</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loại</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Trình</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bày</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quan</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điểm</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em</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về</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nhận</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định</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này</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15" name="Picture 14" descr="A view of the earth from space&#10;&#10;Description automatically generated with low confidence">
            <a:extLst>
              <a:ext uri="{FF2B5EF4-FFF2-40B4-BE49-F238E27FC236}">
                <a16:creationId xmlns:a16="http://schemas.microsoft.com/office/drawing/2014/main" id="{A4B9801C-F0FB-47B8-88DB-66F2E4E9998B}"/>
              </a:ext>
            </a:extLst>
          </p:cNvPr>
          <p:cNvPicPr>
            <a:picLocks noChangeAspect="1"/>
          </p:cNvPicPr>
          <p:nvPr/>
        </p:nvPicPr>
        <p:blipFill rotWithShape="1">
          <a:blip r:embed="rId3">
            <a:extLst>
              <a:ext uri="{28A0092B-C50C-407E-A947-70E740481C1C}">
                <a14:useLocalDpi xmlns:a14="http://schemas.microsoft.com/office/drawing/2010/main" val="0"/>
              </a:ext>
            </a:extLst>
          </a:blip>
          <a:srcRect l="3741" t="257"/>
          <a:stretch/>
        </p:blipFill>
        <p:spPr>
          <a:xfrm>
            <a:off x="371127" y="1922619"/>
            <a:ext cx="5755881" cy="3984073"/>
          </a:xfrm>
          <a:prstGeom prst="rect">
            <a:avLst/>
          </a:prstGeom>
          <a:ln>
            <a:noFill/>
          </a:ln>
          <a:effectLst>
            <a:softEdge rad="112500"/>
          </a:effectLst>
        </p:spPr>
      </p:pic>
      <p:pic>
        <p:nvPicPr>
          <p:cNvPr id="16" name="Content Placeholder 6" descr="A view of the earth from space&#10;&#10;Description automatically generated with medium confidence">
            <a:extLst>
              <a:ext uri="{FF2B5EF4-FFF2-40B4-BE49-F238E27FC236}">
                <a16:creationId xmlns:a16="http://schemas.microsoft.com/office/drawing/2014/main" id="{C4B08708-6D00-46A6-8A7F-4C3E85D70C1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199772" y="1927201"/>
            <a:ext cx="5608401" cy="3979491"/>
          </a:xfrm>
          <a:prstGeom prst="rect">
            <a:avLst/>
          </a:prstGeom>
          <a:ln>
            <a:noFill/>
          </a:ln>
          <a:effectLst>
            <a:softEdge rad="112500"/>
          </a:effectLst>
        </p:spPr>
      </p:pic>
      <p:sp>
        <p:nvSpPr>
          <p:cNvPr id="17" name="TextBox 16">
            <a:extLst>
              <a:ext uri="{FF2B5EF4-FFF2-40B4-BE49-F238E27FC236}">
                <a16:creationId xmlns:a16="http://schemas.microsoft.com/office/drawing/2014/main" id="{007517DF-D723-4C46-8FD1-DB82C4415F64}"/>
              </a:ext>
            </a:extLst>
          </p:cNvPr>
          <p:cNvSpPr txBox="1"/>
          <p:nvPr/>
        </p:nvSpPr>
        <p:spPr>
          <a:xfrm>
            <a:off x="7010400" y="5931138"/>
            <a:ext cx="4343400" cy="400110"/>
          </a:xfrm>
          <a:prstGeom prst="rect">
            <a:avLst/>
          </a:prstGeom>
          <a:noFill/>
        </p:spPr>
        <p:txBody>
          <a:bodyPr wrap="square">
            <a:spAutoFit/>
          </a:bodyPr>
          <a:lstStyle/>
          <a:p>
            <a:pPr algn="ctr"/>
            <a:r>
              <a:rPr lang="en-US" sz="20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Châu Á về đêm (ảnh chụp từ vệ tinh)</a:t>
            </a:r>
            <a:endParaRPr lang="en-US" sz="2000" i="1"/>
          </a:p>
        </p:txBody>
      </p:sp>
    </p:spTree>
    <p:extLst>
      <p:ext uri="{BB962C8B-B14F-4D97-AF65-F5344CB8AC3E}">
        <p14:creationId xmlns:p14="http://schemas.microsoft.com/office/powerpoint/2010/main" val="15768381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6">
            <a:extLst>
              <a:ext uri="{FF2B5EF4-FFF2-40B4-BE49-F238E27FC236}">
                <a16:creationId xmlns:a16="http://schemas.microsoft.com/office/drawing/2014/main" id="{94B9E731-8A7E-4167-84CB-A1AA44134C33}"/>
              </a:ext>
            </a:extLst>
          </p:cNvPr>
          <p:cNvGrpSpPr/>
          <p:nvPr/>
        </p:nvGrpSpPr>
        <p:grpSpPr>
          <a:xfrm>
            <a:off x="4762500" y="110487"/>
            <a:ext cx="2667000" cy="470657"/>
            <a:chOff x="2193" y="0"/>
            <a:chExt cx="2245706" cy="1239104"/>
          </a:xfrm>
          <a:solidFill>
            <a:srgbClr val="002060"/>
          </a:solidFill>
          <a:scene3d>
            <a:camera prst="orthographicFront"/>
            <a:lightRig rig="threePt" dir="t">
              <a:rot lat="0" lon="0" rev="7500000"/>
            </a:lightRig>
          </a:scene3d>
        </p:grpSpPr>
        <p:sp>
          <p:nvSpPr>
            <p:cNvPr id="4" name="Rounded Rectangle 57">
              <a:extLst>
                <a:ext uri="{FF2B5EF4-FFF2-40B4-BE49-F238E27FC236}">
                  <a16:creationId xmlns:a16="http://schemas.microsoft.com/office/drawing/2014/main" id="{2193C112-1E65-41E2-97B3-B3D65D9F63F1}"/>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5" name="Rounded Rectangle 4">
              <a:extLst>
                <a:ext uri="{FF2B5EF4-FFF2-40B4-BE49-F238E27FC236}">
                  <a16:creationId xmlns:a16="http://schemas.microsoft.com/office/drawing/2014/main" id="{D1B155D7-DC00-459A-8492-B3AA72BC0374}"/>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Bài tập</a:t>
              </a:r>
            </a:p>
          </p:txBody>
        </p:sp>
      </p:grpSp>
      <p:pic>
        <p:nvPicPr>
          <p:cNvPr id="11" name="Picture 4" descr="empty-blue-rectangle">
            <a:extLst>
              <a:ext uri="{FF2B5EF4-FFF2-40B4-BE49-F238E27FC236}">
                <a16:creationId xmlns:a16="http://schemas.microsoft.com/office/drawing/2014/main" id="{DA1E7E00-4991-474D-A243-86A7273E6EE0}"/>
              </a:ext>
            </a:extLst>
          </p:cNvPr>
          <p:cNvPicPr>
            <a:picLocks noChangeAspect="1" noChangeArrowheads="1"/>
          </p:cNvPicPr>
          <p:nvPr/>
        </p:nvPicPr>
        <p:blipFill>
          <a:blip r:embed="rId2"/>
          <a:srcRect/>
          <a:stretch>
            <a:fillRect/>
          </a:stretch>
        </p:blipFill>
        <p:spPr bwMode="auto">
          <a:xfrm>
            <a:off x="533400" y="678859"/>
            <a:ext cx="11734800" cy="2445341"/>
          </a:xfrm>
          <a:prstGeom prst="rect">
            <a:avLst/>
          </a:prstGeom>
          <a:noFill/>
          <a:ln w="9525">
            <a:noFill/>
            <a:miter lim="800000"/>
            <a:headEnd/>
            <a:tailEnd/>
          </a:ln>
        </p:spPr>
      </p:pic>
      <p:sp>
        <p:nvSpPr>
          <p:cNvPr id="14" name="TextBox 13">
            <a:extLst>
              <a:ext uri="{FF2B5EF4-FFF2-40B4-BE49-F238E27FC236}">
                <a16:creationId xmlns:a16="http://schemas.microsoft.com/office/drawing/2014/main" id="{678211A8-D450-4929-A470-1E0552AFDFD0}"/>
              </a:ext>
            </a:extLst>
          </p:cNvPr>
          <p:cNvSpPr txBox="1"/>
          <p:nvPr/>
        </p:nvSpPr>
        <p:spPr>
          <a:xfrm>
            <a:off x="1011739" y="798470"/>
            <a:ext cx="10646861" cy="2206117"/>
          </a:xfrm>
          <a:prstGeom prst="rect">
            <a:avLst/>
          </a:prstGeom>
          <a:noFill/>
        </p:spPr>
        <p:txBody>
          <a:bodyPr wrap="square">
            <a:spAutoFit/>
          </a:bodyPr>
          <a:lstStyle/>
          <a:p>
            <a:pPr marL="0" marR="0" algn="just">
              <a:lnSpc>
                <a:spcPct val="107000"/>
              </a:lnSpc>
              <a:spcBef>
                <a:spcPts val="0"/>
              </a:spcBef>
              <a:spcAft>
                <a:spcPts val="500"/>
              </a:spcAft>
            </a:pPr>
            <a:r>
              <a:rPr lang="en-US" sz="21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Vào đầu thế kỉ XX, J. J. Thomson đã đề xuất </a:t>
            </a:r>
            <a:r>
              <a:rPr lang="en-US" sz="2100" i="1">
                <a:solidFill>
                  <a:srgbClr val="000000"/>
                </a:solidFill>
                <a:effectLst/>
                <a:latin typeface="Arial" panose="020B0604020202020204" pitchFamily="34" charset="0"/>
                <a:ea typeface="Times New Roman" panose="02020603050405020304" pitchFamily="18" charset="0"/>
              </a:rPr>
              <a:t>mô hình cấu tạo nguyên tử gồm các electron phân bố đều trong một khối điện dương kết cấu tựa như khối mây. Để kiểm chứng giả thuyết này, E. Rutherford đã sử dụng tia alpha gồm các hạt mang điện dương bắn vào các nguyên tử kim loại vàng. Kết quả của thí nghiệm đã bác bỏ giả thuyết của Thomson, đồng thời đã giúp khám phá ra hạt nhân nguyên tử. </a:t>
            </a:r>
          </a:p>
          <a:p>
            <a:pPr marL="0" marR="0" algn="just">
              <a:lnSpc>
                <a:spcPct val="107000"/>
              </a:lnSpc>
              <a:spcBef>
                <a:spcPts val="0"/>
              </a:spcBef>
              <a:spcAft>
                <a:spcPts val="500"/>
              </a:spcAft>
            </a:pPr>
            <a:r>
              <a:rPr lang="en-US" sz="2100" b="1" i="1">
                <a:solidFill>
                  <a:srgbClr val="000000"/>
                </a:solidFill>
                <a:effectLst/>
                <a:latin typeface="Arial" panose="020B0604020202020204" pitchFamily="34" charset="0"/>
                <a:ea typeface="Times New Roman" panose="02020603050405020304" pitchFamily="18" charset="0"/>
              </a:rPr>
              <a:t>Rutherford đã vận dụng PP nghiên cứu nào để nghiên cứu vấn đề này? Giải thích. </a:t>
            </a:r>
            <a:endParaRPr lang="en-US" sz="2100" b="1" i="1">
              <a:effectLst/>
              <a:latin typeface="Arial" panose="020B0604020202020204" pitchFamily="34" charset="0"/>
              <a:ea typeface="游明朝" panose="02020400000000000000" pitchFamily="18" charset="-128"/>
              <a:cs typeface="Arial" panose="020B0604020202020204" pitchFamily="34" charset="0"/>
            </a:endParaRPr>
          </a:p>
        </p:txBody>
      </p:sp>
      <p:pic>
        <p:nvPicPr>
          <p:cNvPr id="17" name="Picture 16" descr="http://tmjpainandtreatment.com/wp-content/uploads/2014/09/little-man-with-red-question-mark.jpg">
            <a:hlinkClick r:id="rId3"/>
            <a:extLst>
              <a:ext uri="{FF2B5EF4-FFF2-40B4-BE49-F238E27FC236}">
                <a16:creationId xmlns:a16="http://schemas.microsoft.com/office/drawing/2014/main" id="{5EC3E064-D03B-4370-9AF7-95A421DB7E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9331"/>
            <a:ext cx="783797" cy="1104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Diagram&#10;&#10;Description automatically generated">
            <a:extLst>
              <a:ext uri="{FF2B5EF4-FFF2-40B4-BE49-F238E27FC236}">
                <a16:creationId xmlns:a16="http://schemas.microsoft.com/office/drawing/2014/main" id="{8191B8D6-3B5A-B1D1-F66A-1B82CD5172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6400" y="3149865"/>
            <a:ext cx="8153400" cy="3636420"/>
          </a:xfrm>
          <a:prstGeom prst="rect">
            <a:avLst/>
          </a:prstGeom>
        </p:spPr>
      </p:pic>
    </p:spTree>
    <p:extLst>
      <p:ext uri="{BB962C8B-B14F-4D97-AF65-F5344CB8AC3E}">
        <p14:creationId xmlns:p14="http://schemas.microsoft.com/office/powerpoint/2010/main" val="1147810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A8DA23E5-C024-4BA9-8355-C631ACAFD8F1}"/>
              </a:ext>
            </a:extLst>
          </p:cNvPr>
          <p:cNvGrpSpPr/>
          <p:nvPr/>
        </p:nvGrpSpPr>
        <p:grpSpPr>
          <a:xfrm>
            <a:off x="364559" y="1628209"/>
            <a:ext cx="11385482" cy="1483693"/>
            <a:chOff x="814136" y="1383432"/>
            <a:chExt cx="10920664" cy="1483693"/>
          </a:xfrm>
        </p:grpSpPr>
        <p:sp>
          <p:nvSpPr>
            <p:cNvPr id="4" name="Rectangle 3">
              <a:extLst>
                <a:ext uri="{FF2B5EF4-FFF2-40B4-BE49-F238E27FC236}">
                  <a16:creationId xmlns:a16="http://schemas.microsoft.com/office/drawing/2014/main" id="{96288159-4FA3-4BE9-84F0-2BE639CB1DB7}"/>
                </a:ext>
              </a:extLst>
            </p:cNvPr>
            <p:cNvSpPr/>
            <p:nvPr/>
          </p:nvSpPr>
          <p:spPr>
            <a:xfrm>
              <a:off x="4742849" y="1383432"/>
              <a:ext cx="1981200" cy="496904"/>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latin typeface="Arial" panose="020B0604020202020204" pitchFamily="34" charset="0"/>
                  <a:cs typeface="Arial" panose="020B0604020202020204" pitchFamily="34" charset="0"/>
                </a:rPr>
                <a:t>Vật lý</a:t>
              </a:r>
            </a:p>
          </p:txBody>
        </p:sp>
        <p:sp>
          <p:nvSpPr>
            <p:cNvPr id="5" name="Rectangle 4">
              <a:extLst>
                <a:ext uri="{FF2B5EF4-FFF2-40B4-BE49-F238E27FC236}">
                  <a16:creationId xmlns:a16="http://schemas.microsoft.com/office/drawing/2014/main" id="{982B2824-C713-4434-9371-269F63BC2BAF}"/>
                </a:ext>
              </a:extLst>
            </p:cNvPr>
            <p:cNvSpPr/>
            <p:nvPr/>
          </p:nvSpPr>
          <p:spPr>
            <a:xfrm>
              <a:off x="814136" y="2362200"/>
              <a:ext cx="2005264" cy="496904"/>
            </a:xfrm>
            <a:prstGeom prst="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latin typeface="Arial" panose="020B0604020202020204" pitchFamily="34" charset="0"/>
                  <a:cs typeface="Arial" panose="020B0604020202020204" pitchFamily="34" charset="0"/>
                </a:rPr>
                <a:t>Cơ học</a:t>
              </a:r>
            </a:p>
          </p:txBody>
        </p:sp>
        <p:sp>
          <p:nvSpPr>
            <p:cNvPr id="6" name="Rectangle 5">
              <a:extLst>
                <a:ext uri="{FF2B5EF4-FFF2-40B4-BE49-F238E27FC236}">
                  <a16:creationId xmlns:a16="http://schemas.microsoft.com/office/drawing/2014/main" id="{3BB82467-9D5B-4D1B-B1DD-DE7595A48D94}"/>
                </a:ext>
              </a:extLst>
            </p:cNvPr>
            <p:cNvSpPr/>
            <p:nvPr/>
          </p:nvSpPr>
          <p:spPr>
            <a:xfrm>
              <a:off x="3657600" y="2362200"/>
              <a:ext cx="1905000" cy="496904"/>
            </a:xfrm>
            <a:prstGeom prst="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latin typeface="Arial" panose="020B0604020202020204" pitchFamily="34" charset="0"/>
                  <a:cs typeface="Arial" panose="020B0604020202020204" pitchFamily="34" charset="0"/>
                </a:rPr>
                <a:t>Nhiệt</a:t>
              </a:r>
            </a:p>
          </p:txBody>
        </p:sp>
        <p:sp>
          <p:nvSpPr>
            <p:cNvPr id="7" name="Rectangle 6">
              <a:extLst>
                <a:ext uri="{FF2B5EF4-FFF2-40B4-BE49-F238E27FC236}">
                  <a16:creationId xmlns:a16="http://schemas.microsoft.com/office/drawing/2014/main" id="{66ADA3FB-5722-440E-89F6-9519CBCBBEFD}"/>
                </a:ext>
              </a:extLst>
            </p:cNvPr>
            <p:cNvSpPr/>
            <p:nvPr/>
          </p:nvSpPr>
          <p:spPr>
            <a:xfrm>
              <a:off x="6776586" y="2370221"/>
              <a:ext cx="1905000" cy="496904"/>
            </a:xfrm>
            <a:prstGeom prst="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latin typeface="Arial" panose="020B0604020202020204" pitchFamily="34" charset="0"/>
                  <a:cs typeface="Arial" panose="020B0604020202020204" pitchFamily="34" charset="0"/>
                </a:rPr>
                <a:t>Điện-từ</a:t>
              </a:r>
            </a:p>
          </p:txBody>
        </p:sp>
        <p:sp>
          <p:nvSpPr>
            <p:cNvPr id="8" name="Rectangle 7">
              <a:extLst>
                <a:ext uri="{FF2B5EF4-FFF2-40B4-BE49-F238E27FC236}">
                  <a16:creationId xmlns:a16="http://schemas.microsoft.com/office/drawing/2014/main" id="{0CBAF9AF-D3F0-4C51-8147-47CDDB4E0BDB}"/>
                </a:ext>
              </a:extLst>
            </p:cNvPr>
            <p:cNvSpPr/>
            <p:nvPr/>
          </p:nvSpPr>
          <p:spPr>
            <a:xfrm>
              <a:off x="9829800" y="2370221"/>
              <a:ext cx="1905000" cy="496904"/>
            </a:xfrm>
            <a:prstGeom prst="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latin typeface="Arial" panose="020B0604020202020204" pitchFamily="34" charset="0"/>
                  <a:cs typeface="Arial" panose="020B0604020202020204" pitchFamily="34" charset="0"/>
                </a:rPr>
                <a:t>Quang học</a:t>
              </a:r>
            </a:p>
          </p:txBody>
        </p:sp>
        <p:cxnSp>
          <p:nvCxnSpPr>
            <p:cNvPr id="10" name="Connector: Elbow 9">
              <a:extLst>
                <a:ext uri="{FF2B5EF4-FFF2-40B4-BE49-F238E27FC236}">
                  <a16:creationId xmlns:a16="http://schemas.microsoft.com/office/drawing/2014/main" id="{A5AA6844-D590-460D-8345-53A524EB7506}"/>
                </a:ext>
              </a:extLst>
            </p:cNvPr>
            <p:cNvCxnSpPr>
              <a:cxnSpLocks/>
            </p:cNvCxnSpPr>
            <p:nvPr/>
          </p:nvCxnSpPr>
          <p:spPr>
            <a:xfrm rot="5400000">
              <a:off x="3704376" y="351577"/>
              <a:ext cx="457200" cy="3564047"/>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1" name="Connector: Elbow 10">
              <a:extLst>
                <a:ext uri="{FF2B5EF4-FFF2-40B4-BE49-F238E27FC236}">
                  <a16:creationId xmlns:a16="http://schemas.microsoft.com/office/drawing/2014/main" id="{7C70DD5D-D678-424F-A415-BDE9A98B8822}"/>
                </a:ext>
              </a:extLst>
            </p:cNvPr>
            <p:cNvCxnSpPr>
              <a:cxnSpLocks/>
            </p:cNvCxnSpPr>
            <p:nvPr/>
          </p:nvCxnSpPr>
          <p:spPr>
            <a:xfrm>
              <a:off x="5715000" y="2133600"/>
              <a:ext cx="5143500" cy="236621"/>
            </a:xfrm>
            <a:prstGeom prst="bentConnector2">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A34FC337-921C-42F0-A96A-DD75C68000BB}"/>
                </a:ext>
              </a:extLst>
            </p:cNvPr>
            <p:cNvCxnSpPr>
              <a:cxnSpLocks/>
            </p:cNvCxnSpPr>
            <p:nvPr/>
          </p:nvCxnSpPr>
          <p:spPr>
            <a:xfrm>
              <a:off x="5733449" y="2134989"/>
              <a:ext cx="2153251" cy="229402"/>
            </a:xfrm>
            <a:prstGeom prst="bentConnector2">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E63ED02A-268E-47E3-8250-D0E5E7D5EAEB}"/>
                </a:ext>
              </a:extLst>
            </p:cNvPr>
            <p:cNvCxnSpPr>
              <a:cxnSpLocks/>
              <a:endCxn id="6" idx="0"/>
            </p:cNvCxnSpPr>
            <p:nvPr/>
          </p:nvCxnSpPr>
          <p:spPr>
            <a:xfrm rot="10800000" flipV="1">
              <a:off x="4610101" y="2132798"/>
              <a:ext cx="579721" cy="229402"/>
            </a:xfrm>
            <a:prstGeom prst="bentConnector2">
              <a:avLst/>
            </a:prstGeom>
            <a:ln w="19050">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972800" cy="531989"/>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28" name="Picture 27" descr="A picture containing logo&#10;&#10;Description automatically generated">
            <a:extLst>
              <a:ext uri="{FF2B5EF4-FFF2-40B4-BE49-F238E27FC236}">
                <a16:creationId xmlns:a16="http://schemas.microsoft.com/office/drawing/2014/main" id="{BE2FCF62-34C1-493B-94E6-06A45E3E98FA}"/>
              </a:ext>
            </a:extLst>
          </p:cNvPr>
          <p:cNvPicPr>
            <a:picLocks noChangeAspect="1"/>
          </p:cNvPicPr>
          <p:nvPr/>
        </p:nvPicPr>
        <p:blipFill rotWithShape="1">
          <a:blip r:embed="rId2">
            <a:extLst>
              <a:ext uri="{28A0092B-C50C-407E-A947-70E740481C1C}">
                <a14:useLocalDpi xmlns:a14="http://schemas.microsoft.com/office/drawing/2010/main" val="0"/>
              </a:ext>
            </a:extLst>
          </a:blip>
          <a:srcRect l="24000" t="14445" r="24866" b="23333"/>
          <a:stretch/>
        </p:blipFill>
        <p:spPr>
          <a:xfrm>
            <a:off x="432851" y="398396"/>
            <a:ext cx="793052" cy="752727"/>
          </a:xfrm>
          <a:prstGeom prst="rect">
            <a:avLst/>
          </a:prstGeom>
        </p:spPr>
      </p:pic>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029414" y="818931"/>
            <a:ext cx="10790409"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200" i="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Nêu đối tượng nghiên cứu từng phân ngành sau của vật lí: cơ, nhiệt, điện-từ, quang</a:t>
            </a:r>
            <a:endParaRPr lang="en-US" sz="2200" i="1">
              <a:solidFill>
                <a:srgbClr val="0070C0"/>
              </a:solidFill>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38" name="Picture 37" descr="Diagram, schematic&#10;&#10;Description automatically generated">
            <a:extLst>
              <a:ext uri="{FF2B5EF4-FFF2-40B4-BE49-F238E27FC236}">
                <a16:creationId xmlns:a16="http://schemas.microsoft.com/office/drawing/2014/main" id="{36DD98F7-6814-41EC-A57E-0C34C3F983A0}"/>
              </a:ext>
            </a:extLst>
          </p:cNvPr>
          <p:cNvPicPr>
            <a:picLocks noChangeAspect="1"/>
          </p:cNvPicPr>
          <p:nvPr/>
        </p:nvPicPr>
        <p:blipFill rotWithShape="1">
          <a:blip r:embed="rId3">
            <a:extLst>
              <a:ext uri="{28A0092B-C50C-407E-A947-70E740481C1C}">
                <a14:useLocalDpi xmlns:a14="http://schemas.microsoft.com/office/drawing/2010/main" val="0"/>
              </a:ext>
            </a:extLst>
          </a:blip>
          <a:srcRect r="1250" b="28889"/>
          <a:stretch/>
        </p:blipFill>
        <p:spPr>
          <a:xfrm>
            <a:off x="9298145" y="3463475"/>
            <a:ext cx="2810912" cy="1138597"/>
          </a:xfrm>
          <a:prstGeom prst="rect">
            <a:avLst/>
          </a:prstGeom>
        </p:spPr>
      </p:pic>
      <p:pic>
        <p:nvPicPr>
          <p:cNvPr id="40" name="Picture 39" descr="A picture containing water, nature, lake, shore&#10;&#10;Description automatically generated">
            <a:extLst>
              <a:ext uri="{FF2B5EF4-FFF2-40B4-BE49-F238E27FC236}">
                <a16:creationId xmlns:a16="http://schemas.microsoft.com/office/drawing/2014/main" id="{1403A918-001E-4B7E-94F7-76D942A5F0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145" y="4672655"/>
            <a:ext cx="2815910" cy="1226932"/>
          </a:xfrm>
          <a:prstGeom prst="rect">
            <a:avLst/>
          </a:prstGeom>
        </p:spPr>
      </p:pic>
      <p:pic>
        <p:nvPicPr>
          <p:cNvPr id="3" name="Picture 2">
            <a:extLst>
              <a:ext uri="{FF2B5EF4-FFF2-40B4-BE49-F238E27FC236}">
                <a16:creationId xmlns:a16="http://schemas.microsoft.com/office/drawing/2014/main" id="{C5722E34-2F86-470A-A295-2A904D069E3E}"/>
              </a:ext>
            </a:extLst>
          </p:cNvPr>
          <p:cNvPicPr>
            <a:picLocks noChangeAspect="1"/>
          </p:cNvPicPr>
          <p:nvPr/>
        </p:nvPicPr>
        <p:blipFill>
          <a:blip r:embed="rId5"/>
          <a:stretch>
            <a:fillRect/>
          </a:stretch>
        </p:blipFill>
        <p:spPr>
          <a:xfrm>
            <a:off x="152732" y="3209237"/>
            <a:ext cx="2302441" cy="2785669"/>
          </a:xfrm>
          <a:prstGeom prst="rect">
            <a:avLst/>
          </a:prstGeom>
        </p:spPr>
      </p:pic>
      <p:pic>
        <p:nvPicPr>
          <p:cNvPr id="27" name="Picture 26" descr="A picture containing indoor&#10;&#10;Description automatically generated">
            <a:extLst>
              <a:ext uri="{FF2B5EF4-FFF2-40B4-BE49-F238E27FC236}">
                <a16:creationId xmlns:a16="http://schemas.microsoft.com/office/drawing/2014/main" id="{CA5449C3-2C4B-610E-9D49-D5FCC8F490BA}"/>
              </a:ext>
            </a:extLst>
          </p:cNvPr>
          <p:cNvPicPr>
            <a:picLocks noChangeAspect="1"/>
          </p:cNvPicPr>
          <p:nvPr/>
        </p:nvPicPr>
        <p:blipFill rotWithShape="1">
          <a:blip r:embed="rId6">
            <a:extLst>
              <a:ext uri="{28A0092B-C50C-407E-A947-70E740481C1C}">
                <a14:useLocalDpi xmlns:a14="http://schemas.microsoft.com/office/drawing/2010/main" val="0"/>
              </a:ext>
            </a:extLst>
          </a:blip>
          <a:srcRect l="23659" r="7466" b="2222"/>
          <a:stretch/>
        </p:blipFill>
        <p:spPr>
          <a:xfrm>
            <a:off x="6013823" y="3476309"/>
            <a:ext cx="3116485" cy="2423278"/>
          </a:xfrm>
          <a:prstGeom prst="rect">
            <a:avLst/>
          </a:prstGeom>
          <a:ln>
            <a:noFill/>
          </a:ln>
          <a:effectLst>
            <a:softEdge rad="112500"/>
          </a:effectLst>
        </p:spPr>
      </p:pic>
      <p:pic>
        <p:nvPicPr>
          <p:cNvPr id="31" name="Picture 30" descr="Diagram&#10;&#10;Description automatically generated">
            <a:extLst>
              <a:ext uri="{FF2B5EF4-FFF2-40B4-BE49-F238E27FC236}">
                <a16:creationId xmlns:a16="http://schemas.microsoft.com/office/drawing/2014/main" id="{BCA6BD03-F62B-4FF5-FC5A-407192B664E8}"/>
              </a:ext>
            </a:extLst>
          </p:cNvPr>
          <p:cNvPicPr>
            <a:picLocks noChangeAspect="1"/>
          </p:cNvPicPr>
          <p:nvPr/>
        </p:nvPicPr>
        <p:blipFill rotWithShape="1">
          <a:blip r:embed="rId7">
            <a:extLst>
              <a:ext uri="{28A0092B-C50C-407E-A947-70E740481C1C}">
                <a14:useLocalDpi xmlns:a14="http://schemas.microsoft.com/office/drawing/2010/main" val="0"/>
              </a:ext>
            </a:extLst>
          </a:blip>
          <a:srcRect l="49277" t="511" r="1149" b="10785"/>
          <a:stretch/>
        </p:blipFill>
        <p:spPr>
          <a:xfrm>
            <a:off x="2875932" y="3591304"/>
            <a:ext cx="2840622" cy="2308283"/>
          </a:xfrm>
          <a:prstGeom prst="rect">
            <a:avLst/>
          </a:prstGeom>
        </p:spPr>
      </p:pic>
    </p:spTree>
    <p:extLst>
      <p:ext uri="{BB962C8B-B14F-4D97-AF65-F5344CB8AC3E}">
        <p14:creationId xmlns:p14="http://schemas.microsoft.com/office/powerpoint/2010/main" val="1866075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1041723" cy="551822"/>
            <a:chOff x="-3007" y="2231322"/>
            <a:chExt cx="10973307"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8" y="2280389"/>
              <a:ext cx="10684192" cy="708275"/>
              <a:chOff x="564747" y="3403331"/>
              <a:chExt cx="5501860"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5501860"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Đối tượng – mục tiêu – phương pháp nghiên cứu vật lí</a:t>
              </a:r>
              <a:endParaRPr lang="en-US" sz="2800" dirty="0">
                <a:cs typeface="Arial" panose="020B0604020202020204" pitchFamily="34" charset="0"/>
              </a:endParaRPr>
            </a:p>
          </p:txBody>
        </p:sp>
      </p:gr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49663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Đối tượng nghiên cứu của Vật lí</a:t>
            </a:r>
          </a:p>
        </p:txBody>
      </p:sp>
      <p:sp>
        <p:nvSpPr>
          <p:cNvPr id="26" name="TextBox 25">
            <a:extLst>
              <a:ext uri="{FF2B5EF4-FFF2-40B4-BE49-F238E27FC236}">
                <a16:creationId xmlns:a16="http://schemas.microsoft.com/office/drawing/2014/main" id="{3215300D-3E6F-48F6-9E0B-CED1A2593D0F}"/>
              </a:ext>
            </a:extLst>
          </p:cNvPr>
          <p:cNvSpPr txBox="1"/>
          <p:nvPr/>
        </p:nvSpPr>
        <p:spPr>
          <a:xfrm>
            <a:off x="2054795" y="5525086"/>
            <a:ext cx="7777610" cy="707886"/>
          </a:xfrm>
          <a:prstGeom prst="rect">
            <a:avLst/>
          </a:prstGeom>
          <a:noFill/>
        </p:spPr>
        <p:txBody>
          <a:bodyPr wrap="square">
            <a:spAutoFit/>
          </a:bodyPr>
          <a:lstStyle/>
          <a:p>
            <a:pPr marL="0" marR="0" algn="ctr">
              <a:spcBef>
                <a:spcPts val="0"/>
              </a:spcBef>
            </a:pPr>
            <a:r>
              <a:rPr lang="en-US" sz="20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Vào năm 1905, nhà vật lý vĩ đại Albert Einstein đã đưa ra được biểu thức mô tả mối liên hệ giữa năng lượng và khối lượng </a:t>
            </a:r>
            <a:endParaRPr lang="en-US" sz="200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27" name="Content Placeholder 8" descr="A galaxy in space&#10;&#10;Description automatically generated with medium confidence">
            <a:extLst>
              <a:ext uri="{FF2B5EF4-FFF2-40B4-BE49-F238E27FC236}">
                <a16:creationId xmlns:a16="http://schemas.microsoft.com/office/drawing/2014/main" id="{88EBE253-BD06-44FD-954A-2168FC8AC8B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269836" y="2338646"/>
            <a:ext cx="5676899" cy="3193255"/>
          </a:xfrm>
          <a:prstGeom prst="rect">
            <a:avLst/>
          </a:prstGeom>
          <a:ln>
            <a:noFill/>
          </a:ln>
          <a:effectLst>
            <a:softEdge rad="112500"/>
          </a:effectLst>
        </p:spPr>
      </p:pic>
      <p:grpSp>
        <p:nvGrpSpPr>
          <p:cNvPr id="2" name="Group 1">
            <a:extLst>
              <a:ext uri="{FF2B5EF4-FFF2-40B4-BE49-F238E27FC236}">
                <a16:creationId xmlns:a16="http://schemas.microsoft.com/office/drawing/2014/main" id="{B08A2B17-5915-4B9C-825C-764CC75B4917}"/>
              </a:ext>
            </a:extLst>
          </p:cNvPr>
          <p:cNvGrpSpPr/>
          <p:nvPr/>
        </p:nvGrpSpPr>
        <p:grpSpPr>
          <a:xfrm>
            <a:off x="767615" y="2286189"/>
            <a:ext cx="4266366" cy="3304603"/>
            <a:chOff x="558663" y="1201950"/>
            <a:chExt cx="4915317" cy="3750423"/>
          </a:xfrm>
        </p:grpSpPr>
        <p:pic>
          <p:nvPicPr>
            <p:cNvPr id="25" name="Picture 24" descr="A picture containing person, person&#10;&#10;Description automatically generated">
              <a:extLst>
                <a:ext uri="{FF2B5EF4-FFF2-40B4-BE49-F238E27FC236}">
                  <a16:creationId xmlns:a16="http://schemas.microsoft.com/office/drawing/2014/main" id="{D71EA3B4-D699-4AB3-A100-6BA539C14DCD}"/>
                </a:ext>
              </a:extLst>
            </p:cNvPr>
            <p:cNvPicPr>
              <a:picLocks noChangeAspect="1"/>
            </p:cNvPicPr>
            <p:nvPr/>
          </p:nvPicPr>
          <p:blipFill rotWithShape="1">
            <a:blip r:embed="rId5">
              <a:extLst>
                <a:ext uri="{28A0092B-C50C-407E-A947-70E740481C1C}">
                  <a14:useLocalDpi xmlns:a14="http://schemas.microsoft.com/office/drawing/2010/main" val="0"/>
                </a:ext>
              </a:extLst>
            </a:blip>
            <a:srcRect t="-2898" r="24248" b="-1"/>
            <a:stretch/>
          </p:blipFill>
          <p:spPr>
            <a:xfrm>
              <a:off x="558663" y="1201950"/>
              <a:ext cx="4417605" cy="3750423"/>
            </a:xfrm>
            <a:prstGeom prst="rect">
              <a:avLst/>
            </a:prstGeom>
            <a:ln>
              <a:noFill/>
            </a:ln>
            <a:effectLst>
              <a:softEdge rad="112500"/>
            </a:effectLst>
          </p:spPr>
        </p:pic>
        <p:sp>
          <p:nvSpPr>
            <p:cNvPr id="30" name="TextBox 29">
              <a:extLst>
                <a:ext uri="{FF2B5EF4-FFF2-40B4-BE49-F238E27FC236}">
                  <a16:creationId xmlns:a16="http://schemas.microsoft.com/office/drawing/2014/main" id="{ABBB6922-FEBD-4EB1-A5D3-35B4F85279B8}"/>
                </a:ext>
              </a:extLst>
            </p:cNvPr>
            <p:cNvSpPr txBox="1"/>
            <p:nvPr/>
          </p:nvSpPr>
          <p:spPr>
            <a:xfrm>
              <a:off x="1430550" y="4529665"/>
              <a:ext cx="4043430" cy="349299"/>
            </a:xfrm>
            <a:prstGeom prst="rect">
              <a:avLst/>
            </a:prstGeom>
            <a:noFill/>
          </p:spPr>
          <p:txBody>
            <a:bodyPr wrap="square">
              <a:spAutoFit/>
            </a:bodyPr>
            <a:lstStyle/>
            <a:p>
              <a:pPr algn="ctr"/>
              <a:r>
                <a:rPr lang="en-US" sz="1400">
                  <a:solidFill>
                    <a:schemeClr val="bg1"/>
                  </a:solidFill>
                  <a:effectLst/>
                  <a:latin typeface="Arial" panose="020B0604020202020204" pitchFamily="34" charset="0"/>
                  <a:ea typeface="Times New Roman" panose="02020603050405020304" pitchFamily="18" charset="0"/>
                </a:rPr>
                <a:t>Albert Einstein (1879 - 1955)</a:t>
              </a:r>
              <a:endParaRPr lang="en-US" sz="1400">
                <a:solidFill>
                  <a:schemeClr val="bg1"/>
                </a:solidFill>
              </a:endParaRPr>
            </a:p>
          </p:txBody>
        </p:sp>
      </p:grpSp>
      <p:sp>
        <p:nvSpPr>
          <p:cNvPr id="35" name="TextBox 34">
            <a:extLst>
              <a:ext uri="{FF2B5EF4-FFF2-40B4-BE49-F238E27FC236}">
                <a16:creationId xmlns:a16="http://schemas.microsoft.com/office/drawing/2014/main" id="{F46AE9D4-1B9B-4843-958E-66FBF891DB6D}"/>
              </a:ext>
            </a:extLst>
          </p:cNvPr>
          <p:cNvSpPr txBox="1"/>
          <p:nvPr/>
        </p:nvSpPr>
        <p:spPr>
          <a:xfrm>
            <a:off x="8622632" y="2524469"/>
            <a:ext cx="2260750" cy="553998"/>
          </a:xfrm>
          <a:prstGeom prst="rect">
            <a:avLst/>
          </a:prstGeom>
          <a:noFill/>
        </p:spPr>
        <p:txBody>
          <a:bodyPr wrap="square">
            <a:spAutoFit/>
          </a:bodyPr>
          <a:lstStyle/>
          <a:p>
            <a:pPr algn="ctr"/>
            <a:r>
              <a:rPr lang="en-US" sz="3000" i="1">
                <a:solidFill>
                  <a:srgbClr val="FFFF00"/>
                </a:solidFill>
                <a:effectLst/>
                <a:latin typeface="Arial" panose="020B0604020202020204" pitchFamily="34" charset="0"/>
                <a:ea typeface="Times New Roman" panose="02020603050405020304" pitchFamily="18" charset="0"/>
              </a:rPr>
              <a:t>E = mc</a:t>
            </a:r>
            <a:r>
              <a:rPr lang="en-US" sz="3000" i="1" baseline="30000">
                <a:solidFill>
                  <a:srgbClr val="FFFF00"/>
                </a:solidFill>
                <a:effectLst/>
                <a:latin typeface="Arial" panose="020B0604020202020204" pitchFamily="34" charset="0"/>
                <a:ea typeface="Times New Roman" panose="02020603050405020304" pitchFamily="18" charset="0"/>
              </a:rPr>
              <a:t>2</a:t>
            </a:r>
            <a:endParaRPr lang="en-US" sz="3000" i="1" baseline="30000">
              <a:solidFill>
                <a:srgbClr val="FFFF00"/>
              </a:solidFill>
            </a:endParaRPr>
          </a:p>
        </p:txBody>
      </p:sp>
      <p:grpSp>
        <p:nvGrpSpPr>
          <p:cNvPr id="3" name="Group 2">
            <a:extLst>
              <a:ext uri="{FF2B5EF4-FFF2-40B4-BE49-F238E27FC236}">
                <a16:creationId xmlns:a16="http://schemas.microsoft.com/office/drawing/2014/main" id="{1A770EB8-D78E-4FD1-9B02-287413E6ABDB}"/>
              </a:ext>
            </a:extLst>
          </p:cNvPr>
          <p:cNvGrpSpPr/>
          <p:nvPr/>
        </p:nvGrpSpPr>
        <p:grpSpPr>
          <a:xfrm>
            <a:off x="457200" y="1234154"/>
            <a:ext cx="10972800" cy="1008908"/>
            <a:chOff x="834244" y="1897873"/>
            <a:chExt cx="10363510" cy="1030041"/>
          </a:xfrm>
        </p:grpSpPr>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4244" y="1897873"/>
              <a:ext cx="10363510" cy="103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82005080-8100-4A7D-8DFA-70510769E294}"/>
                </a:ext>
              </a:extLst>
            </p:cNvPr>
            <p:cNvSpPr txBox="1"/>
            <p:nvPr/>
          </p:nvSpPr>
          <p:spPr>
            <a:xfrm>
              <a:off x="1326068" y="2001907"/>
              <a:ext cx="8711507" cy="744237"/>
            </a:xfrm>
            <a:prstGeom prst="rect">
              <a:avLst/>
            </a:prstGeom>
            <a:noFill/>
          </p:spPr>
          <p:txBody>
            <a:bodyPr wrap="square">
              <a:spAutoFit/>
            </a:bodyPr>
            <a:lstStyle/>
            <a:p>
              <a:pPr algn="ct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Đối tượng nghiên cứu của Vật lí gồm: các dạng vận động của </a:t>
              </a:r>
            </a:p>
            <a:p>
              <a:pPr algn="ctr"/>
              <a:r>
                <a:rPr lang="en-US" sz="2500" i="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VẬT CHẤT </a:t>
              </a: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 </a:t>
              </a:r>
              <a:r>
                <a:rPr lang="en-US" sz="2500" i="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NĂNG LƯỢNG</a:t>
              </a:r>
              <a:endParaRPr lang="en-US" sz="2500" i="1">
                <a:solidFill>
                  <a:srgbClr val="FF0000"/>
                </a:solidFill>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21" name="TextBox 20">
            <a:extLst>
              <a:ext uri="{FF2B5EF4-FFF2-40B4-BE49-F238E27FC236}">
                <a16:creationId xmlns:a16="http://schemas.microsoft.com/office/drawing/2014/main" id="{2FE53B23-DE4F-4715-9226-C55D49EF1F25}"/>
              </a:ext>
            </a:extLst>
          </p:cNvPr>
          <p:cNvSpPr txBox="1"/>
          <p:nvPr/>
        </p:nvSpPr>
        <p:spPr>
          <a:xfrm>
            <a:off x="373433" y="6499760"/>
            <a:ext cx="11315077" cy="358240"/>
          </a:xfrm>
          <a:prstGeom prst="rect">
            <a:avLst/>
          </a:prstGeom>
          <a:noFill/>
        </p:spPr>
        <p:txBody>
          <a:bodyPr wrap="square">
            <a:spAutoFit/>
          </a:bodyPr>
          <a:lstStyle/>
          <a:p>
            <a:pPr marL="0" marR="0">
              <a:lnSpc>
                <a:spcPct val="107000"/>
              </a:lnSpc>
              <a:spcBef>
                <a:spcPts val="0"/>
              </a:spcBef>
              <a:spcAft>
                <a:spcPts val="500"/>
              </a:spcAft>
            </a:pPr>
            <a:r>
              <a:rPr lang="en-US" sz="17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r>
              <a:rPr lang="en-US" sz="17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a:t>
            </a:r>
            <a:r>
              <a:rPr lang="en-US" sz="17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7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lí</a:t>
            </a:r>
            <a:r>
              <a:rPr lang="en-US" sz="17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7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17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7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môn</a:t>
            </a:r>
            <a:r>
              <a:rPr lang="en-US" sz="17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khoa </a:t>
            </a:r>
            <a:r>
              <a:rPr lang="en-US" sz="17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học</a:t>
            </a:r>
            <a:r>
              <a:rPr lang="en-US" sz="17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7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tìm</a:t>
            </a:r>
            <a:r>
              <a:rPr lang="en-US" sz="17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7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hiểu</a:t>
            </a:r>
            <a:r>
              <a:rPr lang="en-US" sz="17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7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về</a:t>
            </a:r>
            <a:r>
              <a:rPr lang="en-US" sz="17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7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thế</a:t>
            </a:r>
            <a:r>
              <a:rPr lang="en-US" sz="17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7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giới</a:t>
            </a:r>
            <a:r>
              <a:rPr lang="en-US" sz="17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7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tự</a:t>
            </a:r>
            <a:r>
              <a:rPr lang="en-US" sz="17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7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nhiên</a:t>
            </a:r>
            <a:r>
              <a:rPr lang="en-US" sz="17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7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tiếng</a:t>
            </a:r>
            <a:r>
              <a:rPr lang="en-US" sz="17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Hy </a:t>
            </a:r>
            <a:r>
              <a:rPr lang="en-US" sz="17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Lạp</a:t>
            </a:r>
            <a:r>
              <a:rPr lang="en-US" sz="17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7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a:t>
            </a:r>
            <a:r>
              <a:rPr lang="en-US" sz="17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7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lí</a:t>
            </a:r>
            <a:r>
              <a:rPr lang="en-US" sz="17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7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cũng</a:t>
            </a:r>
            <a:r>
              <a:rPr lang="en-US" sz="17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7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17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7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nghĩa</a:t>
            </a:r>
            <a:r>
              <a:rPr lang="en-US" sz="17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7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17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7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kiến</a:t>
            </a:r>
            <a:r>
              <a:rPr lang="en-US" sz="17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7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thức</a:t>
            </a:r>
            <a:r>
              <a:rPr lang="en-US" sz="17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7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về</a:t>
            </a:r>
            <a:r>
              <a:rPr lang="en-US" sz="17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7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tự</a:t>
            </a:r>
            <a:r>
              <a:rPr lang="en-US" sz="17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7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nhiên</a:t>
            </a:r>
            <a:r>
              <a:rPr lang="en-US" sz="17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1700" i="1" dirty="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420946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5"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1041723" cy="551822"/>
            <a:chOff x="-3007" y="2231322"/>
            <a:chExt cx="10973307"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8" y="2280389"/>
              <a:ext cx="10684192" cy="708275"/>
              <a:chOff x="564747" y="3403331"/>
              <a:chExt cx="5501860"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5501860"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Đối tượng – mục tiêu – phương pháp nghiên cứu vật lí</a:t>
              </a:r>
              <a:endParaRPr lang="en-US" sz="2800" dirty="0">
                <a:cs typeface="Arial" panose="020B0604020202020204" pitchFamily="34" charset="0"/>
              </a:endParaRPr>
            </a:p>
          </p:txBody>
        </p:sp>
      </p:gr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49663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Mục tiêu nghiên cứu của Vật lí</a:t>
            </a:r>
          </a:p>
        </p:txBody>
      </p:sp>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1" y="1251027"/>
            <a:ext cx="12115800" cy="1187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3215300D-3E6F-48F6-9E0B-CED1A2593D0F}"/>
              </a:ext>
            </a:extLst>
          </p:cNvPr>
          <p:cNvSpPr txBox="1"/>
          <p:nvPr/>
        </p:nvSpPr>
        <p:spPr>
          <a:xfrm>
            <a:off x="457200" y="1397616"/>
            <a:ext cx="11246573" cy="830612"/>
          </a:xfrm>
          <a:prstGeom prst="rect">
            <a:avLst/>
          </a:prstGeom>
          <a:noFill/>
        </p:spPr>
        <p:txBody>
          <a:bodyPr wrap="square">
            <a:spAutoFit/>
          </a:bodyPr>
          <a:lstStyle/>
          <a:p>
            <a:pPr marL="0" marR="0" algn="ctr">
              <a:lnSpc>
                <a:spcPct val="107000"/>
              </a:lnSpc>
              <a:spcBef>
                <a:spcPts val="0"/>
              </a:spcBef>
              <a:spcAft>
                <a:spcPts val="500"/>
              </a:spcAft>
            </a:pPr>
            <a:r>
              <a:rPr lang="en-US" sz="2300">
                <a:solidFill>
                  <a:srgbClr val="000000"/>
                </a:solidFill>
                <a:effectLst/>
                <a:latin typeface="Arial" panose="020B0604020202020204" pitchFamily="34" charset="0"/>
                <a:ea typeface="Times New Roman" panose="02020603050405020304" pitchFamily="18" charset="0"/>
              </a:rPr>
              <a:t>Mục tiêu của Vật lí là khám phá ra quy luật tổng quát nhất chi phối sự vận động của vật chất và năng lượng, cũng như tương tác giữa chúng ở mọi cấp độ: vi mô, vĩ mô</a:t>
            </a:r>
            <a:endParaRPr lang="en-US" sz="230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16" name="Content Placeholder 4" descr="A picture containing diagram&#10;&#10;Description automatically generated">
            <a:extLst>
              <a:ext uri="{FF2B5EF4-FFF2-40B4-BE49-F238E27FC236}">
                <a16:creationId xmlns:a16="http://schemas.microsoft.com/office/drawing/2014/main" id="{DACFCE6A-9DD7-4ABA-AD17-AF4B7A85F37A}"/>
              </a:ext>
            </a:extLst>
          </p:cNvPr>
          <p:cNvPicPr>
            <a:picLocks noChangeAspect="1"/>
          </p:cNvPicPr>
          <p:nvPr/>
        </p:nvPicPr>
        <p:blipFill rotWithShape="1">
          <a:blip r:embed="rId5">
            <a:extLst>
              <a:ext uri="{28A0092B-C50C-407E-A947-70E740481C1C}">
                <a14:useLocalDpi xmlns:a14="http://schemas.microsoft.com/office/drawing/2010/main" val="0"/>
              </a:ext>
            </a:extLst>
          </a:blip>
          <a:srcRect t="-174" r="11098"/>
          <a:stretch/>
        </p:blipFill>
        <p:spPr>
          <a:xfrm>
            <a:off x="419098" y="2528871"/>
            <a:ext cx="5638800" cy="3574018"/>
          </a:xfrm>
          <a:prstGeom prst="rect">
            <a:avLst/>
          </a:prstGeom>
          <a:ln>
            <a:noFill/>
          </a:ln>
          <a:effectLst>
            <a:softEdge rad="112500"/>
          </a:effectLst>
        </p:spPr>
      </p:pic>
      <p:sp>
        <p:nvSpPr>
          <p:cNvPr id="17" name="TextBox 16">
            <a:extLst>
              <a:ext uri="{FF2B5EF4-FFF2-40B4-BE49-F238E27FC236}">
                <a16:creationId xmlns:a16="http://schemas.microsoft.com/office/drawing/2014/main" id="{BEF2662D-E484-4A92-9EF7-3B31ECC09157}"/>
              </a:ext>
            </a:extLst>
          </p:cNvPr>
          <p:cNvSpPr txBox="1"/>
          <p:nvPr/>
        </p:nvSpPr>
        <p:spPr>
          <a:xfrm>
            <a:off x="3354478" y="6363216"/>
            <a:ext cx="6096000" cy="430887"/>
          </a:xfrm>
          <a:prstGeom prst="rect">
            <a:avLst/>
          </a:prstGeom>
          <a:noFill/>
        </p:spPr>
        <p:txBody>
          <a:bodyPr wrap="square">
            <a:spAutoFit/>
          </a:bodyPr>
          <a:lstStyle/>
          <a:p>
            <a:pPr algn="ctr"/>
            <a:r>
              <a:rPr lang="en-US" sz="2200" i="1">
                <a:solidFill>
                  <a:srgbClr val="000000"/>
                </a:solidFill>
                <a:effectLst/>
                <a:latin typeface="Arial" panose="020B0604020202020204" pitchFamily="34" charset="0"/>
                <a:ea typeface="Times New Roman" panose="02020603050405020304" pitchFamily="18" charset="0"/>
              </a:rPr>
              <a:t>Minh hoạ các cấp độ của vật chất </a:t>
            </a:r>
            <a:endParaRPr lang="en-US" sz="2200" i="1"/>
          </a:p>
        </p:txBody>
      </p:sp>
      <p:pic>
        <p:nvPicPr>
          <p:cNvPr id="3" name="Picture 2">
            <a:extLst>
              <a:ext uri="{FF2B5EF4-FFF2-40B4-BE49-F238E27FC236}">
                <a16:creationId xmlns:a16="http://schemas.microsoft.com/office/drawing/2014/main" id="{CD285433-322B-1D2F-5851-C570FEFD52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4101" y="2471287"/>
            <a:ext cx="5600697" cy="3574018"/>
          </a:xfrm>
          <a:prstGeom prst="rect">
            <a:avLst/>
          </a:prstGeom>
          <a:ln>
            <a:noFill/>
          </a:ln>
          <a:effectLst>
            <a:softEdge rad="112500"/>
          </a:effectLst>
        </p:spPr>
      </p:pic>
      <p:sp>
        <p:nvSpPr>
          <p:cNvPr id="18" name="TextBox 17">
            <a:extLst>
              <a:ext uri="{FF2B5EF4-FFF2-40B4-BE49-F238E27FC236}">
                <a16:creationId xmlns:a16="http://schemas.microsoft.com/office/drawing/2014/main" id="{534FD5CA-238A-9C0A-67C0-9CF9CD7DA73B}"/>
              </a:ext>
            </a:extLst>
          </p:cNvPr>
          <p:cNvSpPr txBox="1"/>
          <p:nvPr/>
        </p:nvSpPr>
        <p:spPr>
          <a:xfrm>
            <a:off x="7534777" y="5966498"/>
            <a:ext cx="3783276" cy="338554"/>
          </a:xfrm>
          <a:prstGeom prst="rect">
            <a:avLst/>
          </a:prstGeom>
          <a:noFill/>
        </p:spPr>
        <p:txBody>
          <a:bodyPr wrap="square">
            <a:spAutoFit/>
          </a:bodyPr>
          <a:lstStyle/>
          <a:p>
            <a:pPr algn="ctr"/>
            <a:r>
              <a:rPr lang="en-US" sz="160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Vĩ mô: các vật chuyển động</a:t>
            </a:r>
            <a:endParaRPr lang="en-US" sz="1600">
              <a:solidFill>
                <a:srgbClr val="002060"/>
              </a:solidFill>
            </a:endParaRPr>
          </a:p>
        </p:txBody>
      </p:sp>
      <p:sp>
        <p:nvSpPr>
          <p:cNvPr id="19" name="TextBox 18">
            <a:extLst>
              <a:ext uri="{FF2B5EF4-FFF2-40B4-BE49-F238E27FC236}">
                <a16:creationId xmlns:a16="http://schemas.microsoft.com/office/drawing/2014/main" id="{90ABD283-705A-FE55-9882-9165D626C98F}"/>
              </a:ext>
            </a:extLst>
          </p:cNvPr>
          <p:cNvSpPr txBox="1"/>
          <p:nvPr/>
        </p:nvSpPr>
        <p:spPr>
          <a:xfrm>
            <a:off x="831838" y="5986946"/>
            <a:ext cx="4047625" cy="338554"/>
          </a:xfrm>
          <a:prstGeom prst="rect">
            <a:avLst/>
          </a:prstGeom>
          <a:noFill/>
        </p:spPr>
        <p:txBody>
          <a:bodyPr wrap="square">
            <a:spAutoFit/>
          </a:bodyPr>
          <a:lstStyle/>
          <a:p>
            <a:pPr algn="ctr"/>
            <a:r>
              <a:rPr lang="en-US" sz="160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Vi mô: các nguyên tử, phân tử</a:t>
            </a:r>
            <a:endParaRPr lang="en-US" sz="1600">
              <a:solidFill>
                <a:srgbClr val="002060"/>
              </a:solidFill>
            </a:endParaRPr>
          </a:p>
        </p:txBody>
      </p:sp>
    </p:spTree>
    <p:extLst>
      <p:ext uri="{BB962C8B-B14F-4D97-AF65-F5344CB8AC3E}">
        <p14:creationId xmlns:p14="http://schemas.microsoft.com/office/powerpoint/2010/main" val="245781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1041723" cy="551822"/>
            <a:chOff x="-3007" y="2231322"/>
            <a:chExt cx="10973307"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8" y="2280389"/>
              <a:ext cx="10684192" cy="708275"/>
              <a:chOff x="564747" y="3403331"/>
              <a:chExt cx="5501860"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5501860"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Đối tượng – mục tiêu – phương pháp nghiên cứu vật lí</a:t>
              </a:r>
              <a:endParaRPr lang="en-US" sz="2800" dirty="0">
                <a:cs typeface="Arial" panose="020B0604020202020204" pitchFamily="34" charset="0"/>
              </a:endParaRPr>
            </a:p>
          </p:txBody>
        </p:sp>
      </p:gr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49663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Mục tiêu nghiên cứu của Vật lí</a:t>
            </a:r>
          </a:p>
        </p:txBody>
      </p:sp>
      <p:grpSp>
        <p:nvGrpSpPr>
          <p:cNvPr id="2" name="Group 1">
            <a:extLst>
              <a:ext uri="{FF2B5EF4-FFF2-40B4-BE49-F238E27FC236}">
                <a16:creationId xmlns:a16="http://schemas.microsoft.com/office/drawing/2014/main" id="{EE7C9C83-7BA4-BC1F-984E-2F5A3E9A42B5}"/>
              </a:ext>
            </a:extLst>
          </p:cNvPr>
          <p:cNvGrpSpPr/>
          <p:nvPr/>
        </p:nvGrpSpPr>
        <p:grpSpPr>
          <a:xfrm>
            <a:off x="53848" y="5475857"/>
            <a:ext cx="12084303" cy="1023023"/>
            <a:chOff x="183897" y="1948776"/>
            <a:chExt cx="12084303" cy="1023023"/>
          </a:xfrm>
        </p:grpSpPr>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897" y="1948776"/>
              <a:ext cx="12084303" cy="102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3215300D-3E6F-48F6-9E0B-CED1A2593D0F}"/>
                </a:ext>
              </a:extLst>
            </p:cNvPr>
            <p:cNvSpPr txBox="1"/>
            <p:nvPr/>
          </p:nvSpPr>
          <p:spPr>
            <a:xfrm>
              <a:off x="610782" y="1998415"/>
              <a:ext cx="11246573" cy="861774"/>
            </a:xfrm>
            <a:prstGeom prst="rect">
              <a:avLst/>
            </a:prstGeom>
            <a:noFill/>
          </p:spPr>
          <p:txBody>
            <a:bodyPr wrap="square">
              <a:spAutoFit/>
            </a:bodyPr>
            <a:lstStyle/>
            <a:p>
              <a:pPr marR="0" algn="ctr">
                <a:spcBef>
                  <a:spcPts val="0"/>
                </a:spcBef>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Học tập vật lí giúp học sinh hiểu được các quy luật của tự nhiên, vận dụng kiến thức vào cuộc sống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hình thành các năng lực khoa học công nghệ</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pic>
        <p:nvPicPr>
          <p:cNvPr id="11" name="Picture 10" descr="Map&#10;&#10;Description automatically generated">
            <a:extLst>
              <a:ext uri="{FF2B5EF4-FFF2-40B4-BE49-F238E27FC236}">
                <a16:creationId xmlns:a16="http://schemas.microsoft.com/office/drawing/2014/main" id="{071EDCDC-DAAE-4AE0-B947-C1A360CD1F14}"/>
              </a:ext>
            </a:extLst>
          </p:cNvPr>
          <p:cNvPicPr>
            <a:picLocks noChangeAspect="1"/>
          </p:cNvPicPr>
          <p:nvPr/>
        </p:nvPicPr>
        <p:blipFill rotWithShape="1">
          <a:blip r:embed="rId5">
            <a:extLst>
              <a:ext uri="{28A0092B-C50C-407E-A947-70E740481C1C}">
                <a14:useLocalDpi xmlns:a14="http://schemas.microsoft.com/office/drawing/2010/main" val="0"/>
              </a:ext>
            </a:extLst>
          </a:blip>
          <a:srcRect l="14363" t="-1655" r="21629" b="1655"/>
          <a:stretch/>
        </p:blipFill>
        <p:spPr>
          <a:xfrm>
            <a:off x="244218" y="1334859"/>
            <a:ext cx="3386953" cy="2976413"/>
          </a:xfrm>
          <a:prstGeom prst="rect">
            <a:avLst/>
          </a:prstGeom>
          <a:ln>
            <a:noFill/>
          </a:ln>
          <a:effectLst>
            <a:softEdge rad="112500"/>
          </a:effectLst>
        </p:spPr>
      </p:pic>
      <p:pic>
        <p:nvPicPr>
          <p:cNvPr id="13" name="Picture 12" descr="A picture containing outdoor&#10;&#10;Description automatically generated">
            <a:extLst>
              <a:ext uri="{FF2B5EF4-FFF2-40B4-BE49-F238E27FC236}">
                <a16:creationId xmlns:a16="http://schemas.microsoft.com/office/drawing/2014/main" id="{F185D49D-BD79-4057-BE5B-D9B8E4070F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25022" y="1365299"/>
            <a:ext cx="3968549" cy="2976413"/>
          </a:xfrm>
          <a:prstGeom prst="rect">
            <a:avLst/>
          </a:prstGeom>
          <a:ln>
            <a:noFill/>
          </a:ln>
          <a:effectLst>
            <a:softEdge rad="112500"/>
          </a:effectLst>
        </p:spPr>
      </p:pic>
      <p:pic>
        <p:nvPicPr>
          <p:cNvPr id="18" name="Picture 17" descr="A picture containing satellite&#10;&#10;Description automatically generated">
            <a:extLst>
              <a:ext uri="{FF2B5EF4-FFF2-40B4-BE49-F238E27FC236}">
                <a16:creationId xmlns:a16="http://schemas.microsoft.com/office/drawing/2014/main" id="{82F3DE45-6D7B-456D-8B17-4BC5B43DBB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16943" y="1365299"/>
            <a:ext cx="4496228" cy="2995612"/>
          </a:xfrm>
          <a:prstGeom prst="rect">
            <a:avLst/>
          </a:prstGeom>
          <a:ln>
            <a:noFill/>
          </a:ln>
          <a:effectLst>
            <a:softEdge rad="112500"/>
          </a:effectLst>
        </p:spPr>
      </p:pic>
      <p:sp>
        <p:nvSpPr>
          <p:cNvPr id="19" name="TextBox 18">
            <a:extLst>
              <a:ext uri="{FF2B5EF4-FFF2-40B4-BE49-F238E27FC236}">
                <a16:creationId xmlns:a16="http://schemas.microsoft.com/office/drawing/2014/main" id="{E8373A9E-9F3B-DA59-0772-96164F3FF19C}"/>
              </a:ext>
            </a:extLst>
          </p:cNvPr>
          <p:cNvSpPr txBox="1"/>
          <p:nvPr/>
        </p:nvSpPr>
        <p:spPr>
          <a:xfrm>
            <a:off x="480733" y="4506739"/>
            <a:ext cx="11547295" cy="400110"/>
          </a:xfrm>
          <a:prstGeom prst="rect">
            <a:avLst/>
          </a:prstGeom>
          <a:noFill/>
        </p:spPr>
        <p:txBody>
          <a:bodyPr wrap="square">
            <a:spAutoFit/>
          </a:bodyPr>
          <a:lstStyle/>
          <a:p>
            <a:pPr marR="0">
              <a:spcBef>
                <a:spcPts val="0"/>
              </a:spcBef>
            </a:pP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 lí giúp con người giải thích và tiên đoán được rất nhiều hiện tượng tự nhiên (sét, bão, mưa…). </a:t>
            </a:r>
          </a:p>
        </p:txBody>
      </p:sp>
    </p:spTree>
    <p:extLst>
      <p:ext uri="{BB962C8B-B14F-4D97-AF65-F5344CB8AC3E}">
        <p14:creationId xmlns:p14="http://schemas.microsoft.com/office/powerpoint/2010/main" val="363120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1041723" cy="551822"/>
            <a:chOff x="-3007" y="2231322"/>
            <a:chExt cx="10973307"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8" y="2280389"/>
              <a:ext cx="10684192" cy="708275"/>
              <a:chOff x="564747" y="3403331"/>
              <a:chExt cx="5501860"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5501860"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Đối tượng – mục tiêu – phương pháp nghiên cứu vật lí</a:t>
              </a:r>
              <a:endParaRPr lang="en-US" sz="2800" dirty="0">
                <a:cs typeface="Arial" panose="020B0604020202020204" pitchFamily="34" charset="0"/>
              </a:endParaRPr>
            </a:p>
          </p:txBody>
        </p:sp>
      </p:gr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52711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Phương pháp nghiên cứu của Vật lí</a:t>
            </a:r>
          </a:p>
        </p:txBody>
      </p:sp>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897" y="1600200"/>
            <a:ext cx="12084303" cy="925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3215300D-3E6F-48F6-9E0B-CED1A2593D0F}"/>
              </a:ext>
            </a:extLst>
          </p:cNvPr>
          <p:cNvSpPr txBox="1"/>
          <p:nvPr/>
        </p:nvSpPr>
        <p:spPr>
          <a:xfrm>
            <a:off x="640627" y="1639836"/>
            <a:ext cx="10179773" cy="885755"/>
          </a:xfrm>
          <a:prstGeom prst="rect">
            <a:avLst/>
          </a:prstGeom>
          <a:noFill/>
        </p:spPr>
        <p:txBody>
          <a:bodyPr wrap="square">
            <a:spAutoFit/>
          </a:bodyPr>
          <a:lstStyle/>
          <a:p>
            <a:pPr marL="0" marR="0" algn="ctr">
              <a:spcBef>
                <a:spcPts val="0"/>
              </a:spcBef>
            </a:pP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Thí</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nghiệm</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về</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sự</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rơi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thực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hiện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bởi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Galileo Galilei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ví</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dụ</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cho</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phương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pháp</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thực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nghiệm</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p:txBody>
      </p:sp>
      <p:sp>
        <p:nvSpPr>
          <p:cNvPr id="20" name="TextBox 19">
            <a:extLst>
              <a:ext uri="{FF2B5EF4-FFF2-40B4-BE49-F238E27FC236}">
                <a16:creationId xmlns:a16="http://schemas.microsoft.com/office/drawing/2014/main" id="{C2199F77-A9D4-44B2-BDA3-1F0F3730F58A}"/>
              </a:ext>
            </a:extLst>
          </p:cNvPr>
          <p:cNvSpPr txBox="1"/>
          <p:nvPr/>
        </p:nvSpPr>
        <p:spPr>
          <a:xfrm>
            <a:off x="381000" y="1122295"/>
            <a:ext cx="6185336" cy="477054"/>
          </a:xfrm>
          <a:prstGeom prst="rect">
            <a:avLst/>
          </a:prstGeom>
          <a:noFill/>
        </p:spPr>
        <p:txBody>
          <a:bodyPr wrap="square">
            <a:spAutoFit/>
          </a:bodyPr>
          <a:lstStyle/>
          <a:p>
            <a:r>
              <a:rPr lang="en-US" sz="2500" i="1" dirty="0" err="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Phương</a:t>
            </a:r>
            <a:r>
              <a:rPr lang="en-US" sz="2500" i="1" dirty="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pháp</a:t>
            </a:r>
            <a:r>
              <a:rPr lang="en-US" sz="2500" i="1" dirty="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thực</a:t>
            </a:r>
            <a:r>
              <a:rPr lang="en-US" sz="2500" i="1" dirty="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nghiệm</a:t>
            </a:r>
            <a:r>
              <a:rPr lang="en-US" sz="2500" i="1" dirty="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2500" i="1" dirty="0">
              <a:solidFill>
                <a:srgbClr val="00B050"/>
              </a:solidFill>
            </a:endParaRPr>
          </a:p>
        </p:txBody>
      </p:sp>
      <p:sp>
        <p:nvSpPr>
          <p:cNvPr id="22" name="TextBox 21">
            <a:extLst>
              <a:ext uri="{FF2B5EF4-FFF2-40B4-BE49-F238E27FC236}">
                <a16:creationId xmlns:a16="http://schemas.microsoft.com/office/drawing/2014/main" id="{B4EAB004-ED30-43F6-9A06-69A6832DB165}"/>
              </a:ext>
            </a:extLst>
          </p:cNvPr>
          <p:cNvSpPr txBox="1"/>
          <p:nvPr/>
        </p:nvSpPr>
        <p:spPr>
          <a:xfrm>
            <a:off x="457200" y="6042989"/>
            <a:ext cx="11277600" cy="646331"/>
          </a:xfrm>
          <a:prstGeom prst="rect">
            <a:avLst/>
          </a:prstGeom>
          <a:noFill/>
        </p:spPr>
        <p:txBody>
          <a:bodyPr wrap="square">
            <a:spAutoFit/>
          </a:bodyPr>
          <a:lstStyle/>
          <a:p>
            <a:pPr marL="0" marR="0" algn="ctr">
              <a:spcBef>
                <a:spcPts val="0"/>
              </a:spcBef>
            </a:pPr>
            <a:r>
              <a:rPr lang="en-US">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Tại tháp nghiêng Pisa, Galilei đã thả rơi hai vật có khối lượng khác nhau (nhưng cùng hình dạng) cho thấy hai vật rơi và chạm đất cùng lúc. Điều này đã bác bỏ quan niệm vật nặng rơi nhanh hơn vật nhẹ</a:t>
            </a:r>
            <a:endParaRPr lang="en-US">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25" name="Picture 24" descr="A picture containing sky, outdoor, building, tower&#10;&#10;Description automatically generated">
            <a:extLst>
              <a:ext uri="{FF2B5EF4-FFF2-40B4-BE49-F238E27FC236}">
                <a16:creationId xmlns:a16="http://schemas.microsoft.com/office/drawing/2014/main" id="{6842379F-410D-42C2-8DEF-E8761D617C1A}"/>
              </a:ext>
            </a:extLst>
          </p:cNvPr>
          <p:cNvPicPr>
            <a:picLocks noChangeAspect="1"/>
          </p:cNvPicPr>
          <p:nvPr/>
        </p:nvPicPr>
        <p:blipFill rotWithShape="1">
          <a:blip r:embed="rId5">
            <a:extLst>
              <a:ext uri="{28A0092B-C50C-407E-A947-70E740481C1C}">
                <a14:useLocalDpi xmlns:a14="http://schemas.microsoft.com/office/drawing/2010/main" val="0"/>
              </a:ext>
            </a:extLst>
          </a:blip>
          <a:srcRect l="14854" r="8227"/>
          <a:stretch/>
        </p:blipFill>
        <p:spPr>
          <a:xfrm>
            <a:off x="6388668" y="2588294"/>
            <a:ext cx="2590800" cy="3368195"/>
          </a:xfrm>
          <a:prstGeom prst="rect">
            <a:avLst/>
          </a:prstGeom>
        </p:spPr>
      </p:pic>
      <p:pic>
        <p:nvPicPr>
          <p:cNvPr id="27" name="Picture 26" descr="A picture containing graphical user interface&#10;&#10;Description automatically generated">
            <a:extLst>
              <a:ext uri="{FF2B5EF4-FFF2-40B4-BE49-F238E27FC236}">
                <a16:creationId xmlns:a16="http://schemas.microsoft.com/office/drawing/2014/main" id="{5049EBAC-1184-4997-91D5-092C43103889}"/>
              </a:ext>
            </a:extLst>
          </p:cNvPr>
          <p:cNvPicPr>
            <a:picLocks noChangeAspect="1"/>
          </p:cNvPicPr>
          <p:nvPr/>
        </p:nvPicPr>
        <p:blipFill rotWithShape="1">
          <a:blip r:embed="rId6">
            <a:extLst>
              <a:ext uri="{28A0092B-C50C-407E-A947-70E740481C1C}">
                <a14:useLocalDpi xmlns:a14="http://schemas.microsoft.com/office/drawing/2010/main" val="0"/>
              </a:ext>
            </a:extLst>
          </a:blip>
          <a:srcRect l="19476" t="23837" r="11708" b="4446"/>
          <a:stretch/>
        </p:blipFill>
        <p:spPr>
          <a:xfrm>
            <a:off x="9272752" y="2567175"/>
            <a:ext cx="2590800" cy="3344642"/>
          </a:xfrm>
          <a:prstGeom prst="rect">
            <a:avLst/>
          </a:prstGeom>
        </p:spPr>
      </p:pic>
      <p:pic>
        <p:nvPicPr>
          <p:cNvPr id="28" name="Picture 27" descr="A picture containing sky, grass, outdoor, building&#10;&#10;Description automatically generated">
            <a:extLst>
              <a:ext uri="{FF2B5EF4-FFF2-40B4-BE49-F238E27FC236}">
                <a16:creationId xmlns:a16="http://schemas.microsoft.com/office/drawing/2014/main" id="{AAB1ABF2-B630-4BB8-AD1D-0FE5A76D99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1308" y="2591411"/>
            <a:ext cx="2690892" cy="3363615"/>
          </a:xfrm>
          <a:prstGeom prst="rect">
            <a:avLst/>
          </a:prstGeom>
        </p:spPr>
      </p:pic>
      <p:grpSp>
        <p:nvGrpSpPr>
          <p:cNvPr id="29" name="Group 28">
            <a:extLst>
              <a:ext uri="{FF2B5EF4-FFF2-40B4-BE49-F238E27FC236}">
                <a16:creationId xmlns:a16="http://schemas.microsoft.com/office/drawing/2014/main" id="{B2641FA7-9466-4468-B89F-E534E761E590}"/>
              </a:ext>
            </a:extLst>
          </p:cNvPr>
          <p:cNvGrpSpPr/>
          <p:nvPr/>
        </p:nvGrpSpPr>
        <p:grpSpPr>
          <a:xfrm>
            <a:off x="609600" y="2644084"/>
            <a:ext cx="3008593" cy="3267733"/>
            <a:chOff x="577027" y="1250242"/>
            <a:chExt cx="2823002" cy="3010055"/>
          </a:xfrm>
        </p:grpSpPr>
        <p:pic>
          <p:nvPicPr>
            <p:cNvPr id="30" name="Picture 29" descr="A picture containing text, person, person, dark&#10;&#10;Description automatically generated">
              <a:extLst>
                <a:ext uri="{FF2B5EF4-FFF2-40B4-BE49-F238E27FC236}">
                  <a16:creationId xmlns:a16="http://schemas.microsoft.com/office/drawing/2014/main" id="{916673E9-4F31-4993-A2A1-CB901675E4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0112" y="1250242"/>
              <a:ext cx="2361687" cy="3000733"/>
            </a:xfrm>
            <a:prstGeom prst="rect">
              <a:avLst/>
            </a:prstGeom>
          </p:spPr>
        </p:pic>
        <p:sp>
          <p:nvSpPr>
            <p:cNvPr id="34" name="TextBox 33">
              <a:extLst>
                <a:ext uri="{FF2B5EF4-FFF2-40B4-BE49-F238E27FC236}">
                  <a16:creationId xmlns:a16="http://schemas.microsoft.com/office/drawing/2014/main" id="{7BDEE778-361F-4405-A3F8-A215208F0148}"/>
                </a:ext>
              </a:extLst>
            </p:cNvPr>
            <p:cNvSpPr txBox="1"/>
            <p:nvPr/>
          </p:nvSpPr>
          <p:spPr>
            <a:xfrm>
              <a:off x="577027" y="3952520"/>
              <a:ext cx="2823002" cy="307777"/>
            </a:xfrm>
            <a:prstGeom prst="rect">
              <a:avLst/>
            </a:prstGeom>
            <a:noFill/>
          </p:spPr>
          <p:txBody>
            <a:bodyPr wrap="square">
              <a:spAutoFit/>
            </a:bodyPr>
            <a:lstStyle/>
            <a:p>
              <a:r>
                <a:rPr lang="en-US" altLang="en-US" sz="1400" i="1">
                  <a:solidFill>
                    <a:schemeClr val="bg1"/>
                  </a:solidFill>
                  <a:latin typeface="Arial" panose="020B0604020202020204" pitchFamily="34" charset="0"/>
                  <a:cs typeface="Arial" panose="020B0604020202020204" pitchFamily="34" charset="0"/>
                </a:rPr>
                <a:t>Galileo Galilei, 1564 - 1642</a:t>
              </a:r>
              <a:endParaRPr lang="en-US" sz="1400">
                <a:solidFill>
                  <a:schemeClr val="bg1"/>
                </a:solidFill>
              </a:endParaRPr>
            </a:p>
          </p:txBody>
        </p:sp>
      </p:grpSp>
    </p:spTree>
    <p:extLst>
      <p:ext uri="{BB962C8B-B14F-4D97-AF65-F5344CB8AC3E}">
        <p14:creationId xmlns:p14="http://schemas.microsoft.com/office/powerpoint/2010/main" val="363433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1041723" cy="551822"/>
            <a:chOff x="-3007" y="2231322"/>
            <a:chExt cx="10973307"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8" y="2280389"/>
              <a:ext cx="10684192" cy="708275"/>
              <a:chOff x="564747" y="3403331"/>
              <a:chExt cx="5501860"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5501860"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Đối tượng – mục tiêu – phương pháp nghiên cứu vật lí</a:t>
              </a:r>
              <a:endParaRPr lang="en-US" sz="2800" dirty="0">
                <a:cs typeface="Arial" panose="020B0604020202020204" pitchFamily="34" charset="0"/>
              </a:endParaRPr>
            </a:p>
          </p:txBody>
        </p:sp>
      </p:gr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52711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Phương pháp nghiên cứu của Vật lí</a:t>
            </a:r>
          </a:p>
        </p:txBody>
      </p:sp>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1" y="1600200"/>
            <a:ext cx="12115800" cy="92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3215300D-3E6F-48F6-9E0B-CED1A2593D0F}"/>
              </a:ext>
            </a:extLst>
          </p:cNvPr>
          <p:cNvSpPr txBox="1"/>
          <p:nvPr/>
        </p:nvSpPr>
        <p:spPr>
          <a:xfrm>
            <a:off x="456240" y="1654998"/>
            <a:ext cx="11421510" cy="769441"/>
          </a:xfrm>
          <a:prstGeom prst="rect">
            <a:avLst/>
          </a:prstGeom>
          <a:noFill/>
        </p:spPr>
        <p:txBody>
          <a:bodyPr wrap="square">
            <a:spAutoFit/>
          </a:bodyPr>
          <a:lstStyle/>
          <a:p>
            <a:pPr marL="0" marR="0" algn="ctr">
              <a:spcBef>
                <a:spcPts val="0"/>
              </a:spcBef>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Lí thuyết vật lí được xây dựng dựa trên các quan sát ban đầu và trực giác của các nhà vật lí, trong nhiều trường hợp có tính định hướng và dẫn dắt cho thực nghiệm kiểm chứng.</a:t>
            </a:r>
          </a:p>
        </p:txBody>
      </p:sp>
      <p:sp>
        <p:nvSpPr>
          <p:cNvPr id="20" name="TextBox 19">
            <a:extLst>
              <a:ext uri="{FF2B5EF4-FFF2-40B4-BE49-F238E27FC236}">
                <a16:creationId xmlns:a16="http://schemas.microsoft.com/office/drawing/2014/main" id="{C2199F77-A9D4-44B2-BDA3-1F0F3730F58A}"/>
              </a:ext>
            </a:extLst>
          </p:cNvPr>
          <p:cNvSpPr txBox="1"/>
          <p:nvPr/>
        </p:nvSpPr>
        <p:spPr>
          <a:xfrm>
            <a:off x="381000" y="1122295"/>
            <a:ext cx="6185336" cy="477054"/>
          </a:xfrm>
          <a:prstGeom prst="rect">
            <a:avLst/>
          </a:prstGeom>
          <a:noFill/>
        </p:spPr>
        <p:txBody>
          <a:bodyPr wrap="square">
            <a:spAutoFit/>
          </a:bodyPr>
          <a:lstStyle/>
          <a:p>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Phương pháp lí thuyết</a:t>
            </a:r>
            <a:endParaRPr lang="en-US" sz="2500" i="1">
              <a:solidFill>
                <a:srgbClr val="00B050"/>
              </a:solidFill>
            </a:endParaRPr>
          </a:p>
        </p:txBody>
      </p:sp>
      <p:sp>
        <p:nvSpPr>
          <p:cNvPr id="35" name="TextBox 34">
            <a:extLst>
              <a:ext uri="{FF2B5EF4-FFF2-40B4-BE49-F238E27FC236}">
                <a16:creationId xmlns:a16="http://schemas.microsoft.com/office/drawing/2014/main" id="{6F06AAC9-CC6D-4C5D-B8E3-20731BAE2B79}"/>
              </a:ext>
            </a:extLst>
          </p:cNvPr>
          <p:cNvSpPr txBox="1"/>
          <p:nvPr/>
        </p:nvSpPr>
        <p:spPr>
          <a:xfrm>
            <a:off x="73968" y="6245501"/>
            <a:ext cx="11803782" cy="400110"/>
          </a:xfrm>
          <a:prstGeom prst="rect">
            <a:avLst/>
          </a:prstGeom>
          <a:noFill/>
        </p:spPr>
        <p:txBody>
          <a:bodyPr wrap="square">
            <a:spAutoFit/>
          </a:bodyPr>
          <a:lstStyle/>
          <a:p>
            <a:pPr algn="ctr"/>
            <a:r>
              <a:rPr lang="en-US" sz="2000" i="1">
                <a:solidFill>
                  <a:srgbClr val="000000"/>
                </a:solidFill>
                <a:effectLst/>
                <a:latin typeface="Arial" panose="020B0604020202020204" pitchFamily="34" charset="0"/>
                <a:ea typeface="游明朝" panose="02020400000000000000" pitchFamily="18" charset="-128"/>
                <a:cs typeface="Times New Roman" panose="02020603050405020304" pitchFamily="18" charset="0"/>
              </a:rPr>
              <a:t>VD: Việc</a:t>
            </a:r>
            <a:r>
              <a:rPr lang="en-US" sz="20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dự đoán sự tồn tại của Hải Vương tinh (thế kỉ XIX) dựa vào phương pháp lí thuyết</a:t>
            </a:r>
            <a:endParaRPr lang="en-US" sz="2000" i="1"/>
          </a:p>
        </p:txBody>
      </p:sp>
      <p:pic>
        <p:nvPicPr>
          <p:cNvPr id="36" name="Picture 35">
            <a:extLst>
              <a:ext uri="{FF2B5EF4-FFF2-40B4-BE49-F238E27FC236}">
                <a16:creationId xmlns:a16="http://schemas.microsoft.com/office/drawing/2014/main" id="{FCD61ADE-664F-4ADF-B849-6EB21350EAF5}"/>
              </a:ext>
            </a:extLst>
          </p:cNvPr>
          <p:cNvPicPr>
            <a:picLocks noChangeAspect="1"/>
          </p:cNvPicPr>
          <p:nvPr/>
        </p:nvPicPr>
        <p:blipFill rotWithShape="1">
          <a:blip r:embed="rId5"/>
          <a:srcRect l="5597" t="1610" r="4734" b="17791"/>
          <a:stretch/>
        </p:blipFill>
        <p:spPr>
          <a:xfrm>
            <a:off x="741639" y="2607219"/>
            <a:ext cx="6172200" cy="3638282"/>
          </a:xfrm>
          <a:prstGeom prst="rect">
            <a:avLst/>
          </a:prstGeom>
          <a:ln>
            <a:noFill/>
          </a:ln>
          <a:effectLst>
            <a:softEdge rad="112500"/>
          </a:effectLst>
        </p:spPr>
      </p:pic>
      <p:sp>
        <p:nvSpPr>
          <p:cNvPr id="18" name="TextBox 17">
            <a:extLst>
              <a:ext uri="{FF2B5EF4-FFF2-40B4-BE49-F238E27FC236}">
                <a16:creationId xmlns:a16="http://schemas.microsoft.com/office/drawing/2014/main" id="{20EF23C1-DF6C-4784-87C2-4E71FE85F235}"/>
              </a:ext>
            </a:extLst>
          </p:cNvPr>
          <p:cNvSpPr txBox="1"/>
          <p:nvPr/>
        </p:nvSpPr>
        <p:spPr>
          <a:xfrm>
            <a:off x="7067414" y="3073688"/>
            <a:ext cx="4656761" cy="2862322"/>
          </a:xfrm>
          <a:prstGeom prst="rect">
            <a:avLst/>
          </a:prstGeom>
          <a:noFill/>
        </p:spPr>
        <p:txBody>
          <a:bodyPr wrap="square">
            <a:spAutoFit/>
          </a:bodyPr>
          <a:lstStyle/>
          <a:p>
            <a:pPr marL="287338" indent="-287338" algn="just" defTabSz="1095376">
              <a:buClr>
                <a:schemeClr val="tx2"/>
              </a:buClr>
              <a:buSzPct val="95000"/>
              <a:buBlip>
                <a:blip r:embed="rId6"/>
              </a:buBlip>
              <a:defRPr/>
            </a:pPr>
            <a:r>
              <a:rPr lang="en-US" i="1">
                <a:latin typeface="Arial" panose="020B0604020202020204" pitchFamily="34" charset="0"/>
                <a:cs typeface="Arial" panose="020B0604020202020204" pitchFamily="34" charset="0"/>
              </a:rPr>
              <a:t>Từ việc phát hiện ra những bất th</a:t>
            </a:r>
            <a:r>
              <a:rPr lang="vi-VN" i="1">
                <a:latin typeface="Arial" panose="020B0604020202020204" pitchFamily="34" charset="0"/>
                <a:cs typeface="Arial" panose="020B0604020202020204" pitchFamily="34" charset="0"/>
              </a:rPr>
              <a:t>ư</a:t>
            </a:r>
            <a:r>
              <a:rPr lang="en-US" i="1">
                <a:latin typeface="Arial" panose="020B0604020202020204" pitchFamily="34" charset="0"/>
                <a:cs typeface="Arial" panose="020B0604020202020204" pitchFamily="34" charset="0"/>
              </a:rPr>
              <a:t>ờng nhỏ đó trong chuyển động của Thiên v</a:t>
            </a:r>
            <a:r>
              <a:rPr lang="vi-VN" i="1">
                <a:latin typeface="Arial" panose="020B0604020202020204" pitchFamily="34" charset="0"/>
                <a:cs typeface="Arial" panose="020B0604020202020204" pitchFamily="34" charset="0"/>
              </a:rPr>
              <a:t>ư</a:t>
            </a:r>
            <a:r>
              <a:rPr lang="en-US" i="1">
                <a:latin typeface="Arial" panose="020B0604020202020204" pitchFamily="34" charset="0"/>
                <a:cs typeface="Arial" panose="020B0604020202020204" pitchFamily="34" charset="0"/>
              </a:rPr>
              <a:t>ơng tinh, 2 nhà thiên văn Adams (Anh) và Le Verrier (Pháp) đã kết luận rằng có một hành tinh X ch</a:t>
            </a:r>
            <a:r>
              <a:rPr lang="vi-VN" i="1">
                <a:latin typeface="Arial" panose="020B0604020202020204" pitchFamily="34" charset="0"/>
                <a:cs typeface="Arial" panose="020B0604020202020204" pitchFamily="34" charset="0"/>
              </a:rPr>
              <a:t>ư</a:t>
            </a:r>
            <a:r>
              <a:rPr lang="en-US" i="1">
                <a:latin typeface="Arial" panose="020B0604020202020204" pitchFamily="34" charset="0"/>
                <a:cs typeface="Arial" panose="020B0604020202020204" pitchFamily="34" charset="0"/>
              </a:rPr>
              <a:t>a đ</a:t>
            </a:r>
            <a:r>
              <a:rPr lang="vi-VN" i="1">
                <a:latin typeface="Arial" panose="020B0604020202020204" pitchFamily="34" charset="0"/>
                <a:cs typeface="Arial" panose="020B0604020202020204" pitchFamily="34" charset="0"/>
              </a:rPr>
              <a:t>ư</a:t>
            </a:r>
            <a:r>
              <a:rPr lang="en-US" i="1">
                <a:latin typeface="Arial" panose="020B0604020202020204" pitchFamily="34" charset="0"/>
                <a:cs typeface="Arial" panose="020B0604020202020204" pitchFamily="34" charset="0"/>
              </a:rPr>
              <a:t>ợc phát hiện</a:t>
            </a:r>
          </a:p>
          <a:p>
            <a:pPr marL="287338" indent="-287338" algn="just" defTabSz="1095376">
              <a:buClr>
                <a:schemeClr val="tx2"/>
              </a:buClr>
              <a:buSzPct val="95000"/>
              <a:buBlip>
                <a:blip r:embed="rId6"/>
              </a:buBlip>
              <a:defRPr/>
            </a:pPr>
            <a:r>
              <a:rPr lang="en-US" i="1">
                <a:latin typeface="Arial" panose="020B0604020202020204" pitchFamily="34" charset="0"/>
                <a:cs typeface="Arial" panose="020B0604020202020204" pitchFamily="34" charset="0"/>
              </a:rPr>
              <a:t>Dựa trên tính toán lí thuyết, Le Verrier đã chỉ ra vị trí của hành tinh X</a:t>
            </a:r>
          </a:p>
          <a:p>
            <a:pPr marL="287338" indent="-287338" algn="just" defTabSz="1095376">
              <a:buClr>
                <a:schemeClr val="tx2"/>
              </a:buClr>
              <a:buSzPct val="95000"/>
              <a:buBlip>
                <a:blip r:embed="rId6"/>
              </a:buBlip>
              <a:defRPr/>
            </a:pPr>
            <a:r>
              <a:rPr lang="en-US" i="1">
                <a:latin typeface="Arial" panose="020B0604020202020204" pitchFamily="34" charset="0"/>
                <a:cs typeface="Arial" panose="020B0604020202020204" pitchFamily="34" charset="0"/>
              </a:rPr>
              <a:t>Năm 1846, đài thiên văn Berlin và Cambridge đã quan sát đ</a:t>
            </a:r>
            <a:r>
              <a:rPr lang="vi-VN" i="1">
                <a:latin typeface="Arial" panose="020B0604020202020204" pitchFamily="34" charset="0"/>
                <a:cs typeface="Arial" panose="020B0604020202020204" pitchFamily="34" charset="0"/>
              </a:rPr>
              <a:t>ư</a:t>
            </a:r>
            <a:r>
              <a:rPr lang="en-US" i="1">
                <a:latin typeface="Arial" panose="020B0604020202020204" pitchFamily="34" charset="0"/>
                <a:cs typeface="Arial" panose="020B0604020202020204" pitchFamily="34" charset="0"/>
              </a:rPr>
              <a:t>ợc hành tinh này đúng nh</a:t>
            </a:r>
            <a:r>
              <a:rPr lang="vi-VN" i="1">
                <a:latin typeface="Arial" panose="020B0604020202020204" pitchFamily="34" charset="0"/>
                <a:cs typeface="Arial" panose="020B0604020202020204" pitchFamily="34" charset="0"/>
              </a:rPr>
              <a:t>ư</a:t>
            </a:r>
            <a:r>
              <a:rPr lang="en-US" i="1">
                <a:latin typeface="Arial" panose="020B0604020202020204" pitchFamily="34" charset="0"/>
                <a:cs typeface="Arial" panose="020B0604020202020204" pitchFamily="34" charset="0"/>
              </a:rPr>
              <a:t> dự đoán của Le Verrier</a:t>
            </a:r>
          </a:p>
        </p:txBody>
      </p:sp>
    </p:spTree>
    <p:extLst>
      <p:ext uri="{BB962C8B-B14F-4D97-AF65-F5344CB8AC3E}">
        <p14:creationId xmlns:p14="http://schemas.microsoft.com/office/powerpoint/2010/main" val="148116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1041723" cy="551822"/>
            <a:chOff x="-3007" y="2231322"/>
            <a:chExt cx="10973307"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8" y="2280389"/>
              <a:ext cx="10684192" cy="708275"/>
              <a:chOff x="564747" y="3403331"/>
              <a:chExt cx="5501860"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5501860"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Đối tượng – mục tiêu – phương pháp nghiên cứu vật lí</a:t>
              </a:r>
              <a:endParaRPr lang="en-US" sz="2800" dirty="0">
                <a:cs typeface="Arial" panose="020B0604020202020204" pitchFamily="34" charset="0"/>
              </a:endParaRPr>
            </a:p>
          </p:txBody>
        </p:sp>
      </p:gr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52711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Phương pháp nghiên cứu của Vật lí</a:t>
            </a:r>
          </a:p>
        </p:txBody>
      </p:sp>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620" y="1642321"/>
            <a:ext cx="5823380" cy="509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C2199F77-A9D4-44B2-BDA3-1F0F3730F58A}"/>
              </a:ext>
            </a:extLst>
          </p:cNvPr>
          <p:cNvSpPr txBox="1"/>
          <p:nvPr/>
        </p:nvSpPr>
        <p:spPr>
          <a:xfrm>
            <a:off x="381000" y="1122295"/>
            <a:ext cx="6185336" cy="477054"/>
          </a:xfrm>
          <a:prstGeom prst="rect">
            <a:avLst/>
          </a:prstGeom>
          <a:noFill/>
        </p:spPr>
        <p:txBody>
          <a:bodyPr wrap="square">
            <a:spAutoFit/>
          </a:bodyPr>
          <a:lstStyle/>
          <a:p>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Phương pháp lí thuyết</a:t>
            </a:r>
            <a:endParaRPr lang="en-US" sz="2500" i="1">
              <a:solidFill>
                <a:srgbClr val="00B050"/>
              </a:solidFill>
            </a:endParaRPr>
          </a:p>
        </p:txBody>
      </p:sp>
      <p:sp>
        <p:nvSpPr>
          <p:cNvPr id="19" name="TextBox 18">
            <a:extLst>
              <a:ext uri="{FF2B5EF4-FFF2-40B4-BE49-F238E27FC236}">
                <a16:creationId xmlns:a16="http://schemas.microsoft.com/office/drawing/2014/main" id="{1D6B0071-7DE0-4F52-8735-C7403BEC9B45}"/>
              </a:ext>
            </a:extLst>
          </p:cNvPr>
          <p:cNvSpPr txBox="1"/>
          <p:nvPr/>
        </p:nvSpPr>
        <p:spPr>
          <a:xfrm>
            <a:off x="616271" y="1774047"/>
            <a:ext cx="4964503" cy="1785104"/>
          </a:xfrm>
          <a:prstGeom prst="rect">
            <a:avLst/>
          </a:prstGeom>
          <a:noFill/>
        </p:spPr>
        <p:txBody>
          <a:bodyPr wrap="square">
            <a:spAutoFit/>
          </a:bodyPr>
          <a:lstStyle/>
          <a:p>
            <a:pPr marL="287338" indent="-287338" algn="just" defTabSz="1095376">
              <a:spcAft>
                <a:spcPts val="600"/>
              </a:spcAft>
              <a:buClr>
                <a:schemeClr val="tx2"/>
              </a:buClr>
              <a:buSzPct val="95000"/>
              <a:buBlip>
                <a:blip r:embed="rId5"/>
              </a:buBlip>
              <a:defRPr/>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Việc hình thành lí thuyết phụ thuộc rất nhiều yếu tố: dữ liệu quan sát ban đầu, trực giác của nhà khoa học, sự hoàn thiện của công cụ toán học, tính toán tỉ mỉ,...</a:t>
            </a:r>
          </a:p>
        </p:txBody>
      </p:sp>
      <p:pic>
        <p:nvPicPr>
          <p:cNvPr id="3" name="Picture 2">
            <a:extLst>
              <a:ext uri="{FF2B5EF4-FFF2-40B4-BE49-F238E27FC236}">
                <a16:creationId xmlns:a16="http://schemas.microsoft.com/office/drawing/2014/main" id="{37C06D7C-E812-44A7-BB84-F2D94A0A11A8}"/>
              </a:ext>
            </a:extLst>
          </p:cNvPr>
          <p:cNvPicPr>
            <a:picLocks noChangeAspect="1"/>
          </p:cNvPicPr>
          <p:nvPr/>
        </p:nvPicPr>
        <p:blipFill>
          <a:blip r:embed="rId6"/>
          <a:stretch>
            <a:fillRect/>
          </a:stretch>
        </p:blipFill>
        <p:spPr>
          <a:xfrm>
            <a:off x="6545745" y="838200"/>
            <a:ext cx="5612496" cy="5954201"/>
          </a:xfrm>
          <a:prstGeom prst="rect">
            <a:avLst/>
          </a:prstGeom>
        </p:spPr>
      </p:pic>
      <p:sp>
        <p:nvSpPr>
          <p:cNvPr id="16" name="TextBox 15">
            <a:extLst>
              <a:ext uri="{FF2B5EF4-FFF2-40B4-BE49-F238E27FC236}">
                <a16:creationId xmlns:a16="http://schemas.microsoft.com/office/drawing/2014/main" id="{E839A8BC-39DE-6B7B-AA13-3054DFF9F616}"/>
              </a:ext>
            </a:extLst>
          </p:cNvPr>
          <p:cNvSpPr txBox="1"/>
          <p:nvPr/>
        </p:nvSpPr>
        <p:spPr>
          <a:xfrm>
            <a:off x="635943" y="4398420"/>
            <a:ext cx="4964503" cy="1908215"/>
          </a:xfrm>
          <a:prstGeom prst="rect">
            <a:avLst/>
          </a:prstGeom>
          <a:noFill/>
        </p:spPr>
        <p:txBody>
          <a:bodyPr wrap="square">
            <a:spAutoFit/>
          </a:bodyPr>
          <a:lstStyle/>
          <a:p>
            <a:pPr marL="287338" indent="-287338" algn="just" defTabSz="1095376">
              <a:spcAft>
                <a:spcPts val="600"/>
              </a:spcAft>
              <a:buClr>
                <a:schemeClr val="tx2"/>
              </a:buClr>
              <a:buSzPct val="95000"/>
              <a:buBlip>
                <a:blip r:embed="rId5"/>
              </a:buBlip>
              <a:defRPr/>
            </a:pPr>
            <a:r>
              <a:rPr lang="en-US" sz="2200">
                <a:solidFill>
                  <a:srgbClr val="000000"/>
                </a:solidFill>
                <a:latin typeface="Arial" panose="020B0604020202020204" pitchFamily="34" charset="0"/>
                <a:ea typeface="Times New Roman" panose="02020603050405020304" pitchFamily="18" charset="0"/>
                <a:cs typeface="Times New Roman" panose="02020603050405020304" pitchFamily="18" charset="0"/>
              </a:rPr>
              <a:t>M</a:t>
            </a: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ột thí nghiệm không phù hợp với lí thuyết </a:t>
            </a:r>
            <a:r>
              <a:rPr lang="en-US" sz="220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a:t>
            </a: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lí thuyết đó bị bác bỏ</a:t>
            </a:r>
            <a:r>
              <a:rPr lang="en-US" sz="220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p>
          <a:p>
            <a:pPr algn="just" defTabSz="1095376">
              <a:spcAft>
                <a:spcPts val="600"/>
              </a:spcAft>
              <a:buClr>
                <a:schemeClr val="tx2"/>
              </a:buClr>
              <a:buSzPct val="95000"/>
              <a:defRPr/>
            </a:pPr>
            <a:r>
              <a:rPr lang="en-US" sz="220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 </a:t>
            </a:r>
            <a:r>
              <a:rPr lang="en-US" sz="2200">
                <a:solidFill>
                  <a:srgbClr val="000000"/>
                </a:solidFill>
                <a:latin typeface="Arial" panose="020B0604020202020204" pitchFamily="34" charset="0"/>
                <a:ea typeface="Times New Roman" panose="02020603050405020304" pitchFamily="18" charset="0"/>
                <a:cs typeface="Times New Roman" panose="02020603050405020304" pitchFamily="18" charset="0"/>
              </a:rPr>
              <a:t>phải </a:t>
            </a: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xây dựng lại lí thuyết mới phù hợp với thực nghiệm.</a:t>
            </a:r>
          </a:p>
          <a:p>
            <a:pPr algn="ctr" defTabSz="1095376">
              <a:spcAft>
                <a:spcPts val="600"/>
              </a:spcAft>
              <a:buClr>
                <a:schemeClr val="tx2"/>
              </a:buClr>
              <a:buSzPct val="95000"/>
              <a:defRPr/>
            </a:pPr>
            <a:r>
              <a:rPr lang="en-US" sz="2000" b="1">
                <a:solidFill>
                  <a:srgbClr val="FF0000"/>
                </a:solidFill>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Đó là c</a:t>
            </a:r>
            <a:r>
              <a:rPr lang="en-US" sz="2000" b="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on đường nghiên cứu khoa học</a:t>
            </a:r>
            <a:r>
              <a:rPr lang="en-US" sz="20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000">
              <a:solidFill>
                <a:srgbClr val="FF0000"/>
              </a:solidFill>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7" name="TextBox 16">
            <a:extLst>
              <a:ext uri="{FF2B5EF4-FFF2-40B4-BE49-F238E27FC236}">
                <a16:creationId xmlns:a16="http://schemas.microsoft.com/office/drawing/2014/main" id="{417C0602-8538-543B-6548-8EFF240C93A1}"/>
              </a:ext>
            </a:extLst>
          </p:cNvPr>
          <p:cNvSpPr txBox="1"/>
          <p:nvPr/>
        </p:nvSpPr>
        <p:spPr>
          <a:xfrm>
            <a:off x="616271" y="3558187"/>
            <a:ext cx="4964503" cy="769441"/>
          </a:xfrm>
          <a:prstGeom prst="rect">
            <a:avLst/>
          </a:prstGeom>
          <a:noFill/>
        </p:spPr>
        <p:txBody>
          <a:bodyPr wrap="square">
            <a:spAutoFit/>
          </a:bodyPr>
          <a:lstStyle/>
          <a:p>
            <a:pPr marL="287338" indent="-287338" algn="just" defTabSz="1095376">
              <a:spcAft>
                <a:spcPts val="600"/>
              </a:spcAft>
              <a:buClr>
                <a:schemeClr val="tx2"/>
              </a:buClr>
              <a:buSzPct val="95000"/>
              <a:buBlip>
                <a:blip r:embed="rId5"/>
              </a:buBlip>
              <a:defRPr/>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Thực nghiệm kiểm chứng càng nhiều</a:t>
            </a:r>
            <a:r>
              <a:rPr lang="en-US" sz="220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 </a:t>
            </a: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lí thuyết càng đúng</a:t>
            </a:r>
          </a:p>
        </p:txBody>
      </p:sp>
    </p:spTree>
    <p:extLst>
      <p:ext uri="{BB962C8B-B14F-4D97-AF65-F5344CB8AC3E}">
        <p14:creationId xmlns:p14="http://schemas.microsoft.com/office/powerpoint/2010/main" val="74425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6" grpId="0"/>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5025</TotalTime>
  <Words>2077</Words>
  <PresentationFormat>Widescreen</PresentationFormat>
  <Paragraphs>148</Paragraphs>
  <Slides>22</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9" baseType="lpstr">
      <vt:lpstr>Arial</vt:lpstr>
      <vt:lpstr>Calibri</vt:lpstr>
      <vt:lpstr>Calibri Light</vt:lpstr>
      <vt:lpstr>Times New Roman</vt:lpstr>
      <vt:lpstr>Wingdings</vt:lpstr>
      <vt:lpstr>Office Theme</vt:lpstr>
      <vt:lpstr>Equation.DSMT4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2007-10-27T08:09:53Z</dcterms:created>
  <dcterms:modified xsi:type="dcterms:W3CDTF">2022-06-22T04:04:44Z</dcterms:modified>
</cp:coreProperties>
</file>