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0" r:id="rId2"/>
    <p:sldId id="349" r:id="rId3"/>
    <p:sldId id="302" r:id="rId4"/>
    <p:sldId id="292" r:id="rId5"/>
    <p:sldId id="258" r:id="rId6"/>
    <p:sldId id="334" r:id="rId7"/>
    <p:sldId id="356" r:id="rId8"/>
    <p:sldId id="368" r:id="rId9"/>
    <p:sldId id="370" r:id="rId10"/>
    <p:sldId id="371" r:id="rId11"/>
    <p:sldId id="337" r:id="rId12"/>
    <p:sldId id="384" r:id="rId13"/>
    <p:sldId id="358" r:id="rId14"/>
    <p:sldId id="372" r:id="rId15"/>
    <p:sldId id="373" r:id="rId16"/>
    <p:sldId id="374" r:id="rId17"/>
    <p:sldId id="376" r:id="rId18"/>
    <p:sldId id="377" r:id="rId19"/>
    <p:sldId id="378" r:id="rId20"/>
    <p:sldId id="379" r:id="rId21"/>
    <p:sldId id="380" r:id="rId22"/>
    <p:sldId id="366" r:id="rId23"/>
    <p:sldId id="257" r:id="rId24"/>
    <p:sldId id="361" r:id="rId25"/>
    <p:sldId id="381" r:id="rId26"/>
    <p:sldId id="382" r:id="rId27"/>
    <p:sldId id="383" r:id="rId28"/>
    <p:sldId id="315" r:id="rId29"/>
    <p:sldId id="386" r:id="rId30"/>
    <p:sldId id="331" r:id="rId31"/>
    <p:sldId id="295" r:id="rId32"/>
    <p:sldId id="329" r:id="rId33"/>
    <p:sldId id="34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89425" autoAdjust="0"/>
  </p:normalViewPr>
  <p:slideViewPr>
    <p:cSldViewPr snapToGrid="0">
      <p:cViewPr varScale="1">
        <p:scale>
          <a:sx n="67" d="100"/>
          <a:sy n="67" d="100"/>
        </p:scale>
        <p:origin x="92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47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textbox: pre-speaking to hear the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63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Cắt</a:t>
            </a:r>
            <a:r>
              <a:rPr lang="en-US" dirty="0"/>
              <a:t>: Would you like some pizza (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lesson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47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Cắt</a:t>
            </a:r>
            <a:r>
              <a:rPr lang="en-US" dirty="0"/>
              <a:t>: Would you like some fries (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lesson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25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Cắt</a:t>
            </a:r>
            <a:r>
              <a:rPr lang="en-US" dirty="0"/>
              <a:t>: Would you like some pizza (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lesson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3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Divide class into 2 groups. Each turn, The teacher turn the wheel to see how much point for each turn and the group will choose the question. 1 member from each group come in front, face the class-&gt;  the T click on the question the group chose-&gt; the member in front has to ask question to find out what is missing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79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49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07E7C-F078-49B4-AEDE-494C76FE3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89011-17CD-44D3-9C47-81F08AA56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534F1-65F7-4C9E-8468-2897C81F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4C83-0843-44C2-958E-F38B60ADD49B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C5DCE-F5E3-4BA2-8DE8-C2D81AEAB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6CB53-4BA7-4B5D-B2B3-28717AA91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FB96-8D94-4DBB-85C6-FB0589037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2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FF3B26-D602-44CC-83E7-D7A6F495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4C83-0843-44C2-958E-F38B60ADD49B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A0DAD7-74C2-418F-8341-2BC2E24D4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6573E-5789-4800-8FC9-E90FEF364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FB96-8D94-4DBB-85C6-FB0589037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1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audio" Target="../media/audio1.wav"/><Relationship Id="rId7" Type="http://schemas.openxmlformats.org/officeDocument/2006/relationships/slide" Target="slide2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wmf"/><Relationship Id="rId11" Type="http://schemas.openxmlformats.org/officeDocument/2006/relationships/slide" Target="slide28.xml"/><Relationship Id="rId5" Type="http://schemas.openxmlformats.org/officeDocument/2006/relationships/image" Target="../media/image28.jpeg"/><Relationship Id="rId10" Type="http://schemas.openxmlformats.org/officeDocument/2006/relationships/slide" Target="slide27.xml"/><Relationship Id="rId4" Type="http://schemas.openxmlformats.org/officeDocument/2006/relationships/image" Target="../media/image27.png"/><Relationship Id="rId9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audio" Target="../media/audio3.wav"/><Relationship Id="rId9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3.wav"/><Relationship Id="rId7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slide" Target="slide23.xml"/><Relationship Id="rId5" Type="http://schemas.openxmlformats.org/officeDocument/2006/relationships/image" Target="../media/image34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3.wav"/><Relationship Id="rId7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slide" Target="slide23.xml"/><Relationship Id="rId5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3.wav"/><Relationship Id="rId7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slide" Target="slide23.xml"/><Relationship Id="rId5" Type="http://schemas.openxmlformats.org/officeDocument/2006/relationships/image" Target="../media/image36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eduhome.com.vn/DHALesson?idGrade=3&amp;idSubject=1&amp;idSeries=119&amp;idTheme=1068&amp;IdLevel=2&amp;idThemeServer=7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8: Food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118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D3-TRACK 63">
            <a:hlinkClick r:id="" action="ppaction://media"/>
            <a:extLst>
              <a:ext uri="{FF2B5EF4-FFF2-40B4-BE49-F238E27FC236}">
                <a16:creationId xmlns:a16="http://schemas.microsoft.com/office/drawing/2014/main" id="{9F1AA1F1-6A54-410F-86AD-97A2CB3139D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802" end="3057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9769" y="594383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7C8A68-4411-488D-9F4F-D6FE9EBAC139}"/>
              </a:ext>
            </a:extLst>
          </p:cNvPr>
          <p:cNvSpPr txBox="1"/>
          <p:nvPr/>
        </p:nvSpPr>
        <p:spPr>
          <a:xfrm>
            <a:off x="493814" y="680763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6DEBF-86CE-4D16-83CA-EFE854A68B3F}"/>
              </a:ext>
            </a:extLst>
          </p:cNvPr>
          <p:cNvSpPr txBox="1"/>
          <p:nvPr/>
        </p:nvSpPr>
        <p:spPr>
          <a:xfrm>
            <a:off x="3177915" y="462606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Listen and write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E4D21-9C0F-4864-99DD-BD29F0E0CB02}"/>
              </a:ext>
            </a:extLst>
          </p:cNvPr>
          <p:cNvSpPr txBox="1"/>
          <p:nvPr/>
        </p:nvSpPr>
        <p:spPr>
          <a:xfrm>
            <a:off x="3796130" y="3871217"/>
            <a:ext cx="6873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Yes, please.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438BF-69E2-40DA-98FB-BEFE7E8429D7}"/>
              </a:ext>
            </a:extLst>
          </p:cNvPr>
          <p:cNvSpPr txBox="1"/>
          <p:nvPr/>
        </p:nvSpPr>
        <p:spPr>
          <a:xfrm>
            <a:off x="3177915" y="1844566"/>
            <a:ext cx="5619244" cy="78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CA43C-C4B4-4121-A786-0B055F568D34}"/>
              </a:ext>
            </a:extLst>
          </p:cNvPr>
          <p:cNvSpPr txBox="1"/>
          <p:nvPr/>
        </p:nvSpPr>
        <p:spPr>
          <a:xfrm>
            <a:off x="3177915" y="2176841"/>
            <a:ext cx="7763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______  _______ .</a:t>
            </a:r>
          </a:p>
        </p:txBody>
      </p:sp>
    </p:spTree>
    <p:extLst>
      <p:ext uri="{BB962C8B-B14F-4D97-AF65-F5344CB8AC3E}">
        <p14:creationId xmlns:p14="http://schemas.microsoft.com/office/powerpoint/2010/main" val="294670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862470" y="2196548"/>
            <a:ext cx="464157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Structure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Would you like some…..?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- Yes, please.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- No, thank you.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7C8A68-4411-488D-9F4F-D6FE9EBAC139}"/>
              </a:ext>
            </a:extLst>
          </p:cNvPr>
          <p:cNvSpPr txBox="1"/>
          <p:nvPr/>
        </p:nvSpPr>
        <p:spPr>
          <a:xfrm>
            <a:off x="257330" y="462605"/>
            <a:ext cx="2692699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While-Speaking</a:t>
            </a:r>
          </a:p>
        </p:txBody>
      </p:sp>
    </p:spTree>
    <p:extLst>
      <p:ext uri="{BB962C8B-B14F-4D97-AF65-F5344CB8AC3E}">
        <p14:creationId xmlns:p14="http://schemas.microsoft.com/office/powerpoint/2010/main" val="85454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AFFF76-F35B-4AD5-ACB6-7A206625E421}"/>
              </a:ext>
            </a:extLst>
          </p:cNvPr>
          <p:cNvSpPr txBox="1"/>
          <p:nvPr/>
        </p:nvSpPr>
        <p:spPr>
          <a:xfrm>
            <a:off x="4097885" y="353114"/>
            <a:ext cx="29493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Match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EE76B1-3511-42FB-AD39-B65D65A3E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016" y="936972"/>
            <a:ext cx="3479243" cy="378753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973FAC-9FF4-409B-9D89-36E88144E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41" y="1217485"/>
            <a:ext cx="3235641" cy="350701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5F91CE-0E4D-445E-8930-0144A433555C}"/>
              </a:ext>
            </a:extLst>
          </p:cNvPr>
          <p:cNvSpPr txBox="1"/>
          <p:nvPr/>
        </p:nvSpPr>
        <p:spPr>
          <a:xfrm>
            <a:off x="857495" y="5317349"/>
            <a:ext cx="324039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No, thank 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8AFCD2-6464-4636-886A-9960B7777133}"/>
              </a:ext>
            </a:extLst>
          </p:cNvPr>
          <p:cNvSpPr txBox="1"/>
          <p:nvPr/>
        </p:nvSpPr>
        <p:spPr>
          <a:xfrm>
            <a:off x="7684015" y="5317349"/>
            <a:ext cx="3479244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Yes, please.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CC9E403-1C2E-4BA9-9E2D-F65A6BB6E510}"/>
              </a:ext>
            </a:extLst>
          </p:cNvPr>
          <p:cNvCxnSpPr/>
          <p:nvPr/>
        </p:nvCxnSpPr>
        <p:spPr>
          <a:xfrm>
            <a:off x="4264382" y="3310759"/>
            <a:ext cx="3829735" cy="20065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4BD3FC9-D485-425A-B0CA-486478A735FB}"/>
              </a:ext>
            </a:extLst>
          </p:cNvPr>
          <p:cNvCxnSpPr/>
          <p:nvPr/>
        </p:nvCxnSpPr>
        <p:spPr>
          <a:xfrm flipH="1">
            <a:off x="3657600" y="3121572"/>
            <a:ext cx="4026415" cy="21957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flipH="1">
            <a:off x="4975391" y="5963680"/>
            <a:ext cx="225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picture</a:t>
            </a:r>
          </a:p>
        </p:txBody>
      </p:sp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AFFF76-F35B-4AD5-ACB6-7A206625E421}"/>
              </a:ext>
            </a:extLst>
          </p:cNvPr>
          <p:cNvSpPr txBox="1"/>
          <p:nvPr/>
        </p:nvSpPr>
        <p:spPr>
          <a:xfrm>
            <a:off x="4097885" y="353114"/>
            <a:ext cx="29493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Match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5F91CE-0E4D-445E-8930-0144A433555C}"/>
              </a:ext>
            </a:extLst>
          </p:cNvPr>
          <p:cNvSpPr txBox="1"/>
          <p:nvPr/>
        </p:nvSpPr>
        <p:spPr>
          <a:xfrm>
            <a:off x="857495" y="5317349"/>
            <a:ext cx="324039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No, thank 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8AFCD2-6464-4636-886A-9960B7777133}"/>
              </a:ext>
            </a:extLst>
          </p:cNvPr>
          <p:cNvSpPr txBox="1"/>
          <p:nvPr/>
        </p:nvSpPr>
        <p:spPr>
          <a:xfrm>
            <a:off x="7684015" y="5317349"/>
            <a:ext cx="3479244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Yes, please.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CC9E403-1C2E-4BA9-9E2D-F65A6BB6E510}"/>
              </a:ext>
            </a:extLst>
          </p:cNvPr>
          <p:cNvCxnSpPr/>
          <p:nvPr/>
        </p:nvCxnSpPr>
        <p:spPr>
          <a:xfrm>
            <a:off x="4264382" y="3310759"/>
            <a:ext cx="3829735" cy="20065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4BD3FC9-D485-425A-B0CA-486478A735FB}"/>
              </a:ext>
            </a:extLst>
          </p:cNvPr>
          <p:cNvCxnSpPr/>
          <p:nvPr/>
        </p:nvCxnSpPr>
        <p:spPr>
          <a:xfrm flipH="1">
            <a:off x="3657600" y="3121572"/>
            <a:ext cx="4026415" cy="21957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E78B557-0800-474A-9BC4-0BE97468A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58" y="1333018"/>
            <a:ext cx="3829735" cy="349463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ADFCA9-C4D6-4D2A-BAD4-6BCA3F30A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821" y="1229869"/>
            <a:ext cx="4164108" cy="387032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19795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AFFF76-F35B-4AD5-ACB6-7A206625E421}"/>
              </a:ext>
            </a:extLst>
          </p:cNvPr>
          <p:cNvSpPr txBox="1"/>
          <p:nvPr/>
        </p:nvSpPr>
        <p:spPr>
          <a:xfrm>
            <a:off x="4264382" y="384561"/>
            <a:ext cx="29493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Match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5F91CE-0E4D-445E-8930-0144A433555C}"/>
              </a:ext>
            </a:extLst>
          </p:cNvPr>
          <p:cNvSpPr txBox="1"/>
          <p:nvPr/>
        </p:nvSpPr>
        <p:spPr>
          <a:xfrm>
            <a:off x="1015462" y="5503942"/>
            <a:ext cx="324039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No, thank 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8AFCD2-6464-4636-886A-9960B7777133}"/>
              </a:ext>
            </a:extLst>
          </p:cNvPr>
          <p:cNvSpPr txBox="1"/>
          <p:nvPr/>
        </p:nvSpPr>
        <p:spPr>
          <a:xfrm>
            <a:off x="7684015" y="5317349"/>
            <a:ext cx="3479244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Yes, please.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CC9E403-1C2E-4BA9-9E2D-F65A6BB6E510}"/>
              </a:ext>
            </a:extLst>
          </p:cNvPr>
          <p:cNvCxnSpPr>
            <a:cxnSpLocks/>
          </p:cNvCxnSpPr>
          <p:nvPr/>
        </p:nvCxnSpPr>
        <p:spPr>
          <a:xfrm>
            <a:off x="4068079" y="3260785"/>
            <a:ext cx="4026038" cy="20565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4BD3FC9-D485-425A-B0CA-486478A735FB}"/>
              </a:ext>
            </a:extLst>
          </p:cNvPr>
          <p:cNvCxnSpPr>
            <a:cxnSpLocks/>
          </p:cNvCxnSpPr>
          <p:nvPr/>
        </p:nvCxnSpPr>
        <p:spPr>
          <a:xfrm flipH="1">
            <a:off x="3997658" y="3122762"/>
            <a:ext cx="4096459" cy="2313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3D91E2A-3E7E-4B99-BEC1-78DBAA684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86" y="1030892"/>
            <a:ext cx="3756758" cy="42185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87F8C5-D25E-4BB8-9A36-1BDAA2691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293" y="1030892"/>
            <a:ext cx="3931386" cy="393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6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85ECD3-B738-4DBC-8422-936DD9961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698" y="900964"/>
            <a:ext cx="8705850" cy="16836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AB722B-F046-4DE1-9279-E87F3B60C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08" y="2146148"/>
            <a:ext cx="4022671" cy="42545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BCA02F-D793-49D6-9712-E81632457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89" y="387731"/>
            <a:ext cx="56483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02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27AEC9-3E48-4DB0-8ADB-DEF086DB1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89" y="450795"/>
            <a:ext cx="5648325" cy="942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9435DE-A215-445A-8E50-B94604D94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976" y="922282"/>
            <a:ext cx="4669714" cy="468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7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CC6B4C-3D83-4088-BCF7-2BFEC77AA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22282"/>
            <a:ext cx="5293765" cy="52937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73DEE7-88AD-46AE-8F56-52AF02DD1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34" y="277374"/>
            <a:ext cx="56483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40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73DEE7-88AD-46AE-8F56-52AF02DD1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34" y="277374"/>
            <a:ext cx="5648325" cy="942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235F83-B4F3-46BE-9DD8-F9A457D0F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058" y="1430719"/>
            <a:ext cx="5000789" cy="482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98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9031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61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73DEE7-88AD-46AE-8F56-52AF02DD1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34" y="277374"/>
            <a:ext cx="5648325" cy="942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9476E6-58BD-4F1A-853B-C70FB6956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92981"/>
            <a:ext cx="5217894" cy="542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90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73DEE7-88AD-46AE-8F56-52AF02DD1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34" y="277374"/>
            <a:ext cx="5648325" cy="942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BA14C5-8635-4099-A1B3-25F854682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737" y="593081"/>
            <a:ext cx="5132497" cy="540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04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04" y="397032"/>
            <a:ext cx="3332637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Post speaking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ABC1FA-1468-4B8B-98E8-042B9675D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953" y="1043363"/>
            <a:ext cx="9612205" cy="51730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7C8D43-E285-4DB7-B938-948C67D7B3C6}"/>
              </a:ext>
            </a:extLst>
          </p:cNvPr>
          <p:cNvSpPr txBox="1"/>
          <p:nvPr/>
        </p:nvSpPr>
        <p:spPr>
          <a:xfrm>
            <a:off x="4813740" y="567559"/>
            <a:ext cx="64113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F0"/>
                </a:solidFill>
              </a:rPr>
              <a:t>Guess the food by asking questions</a:t>
            </a:r>
          </a:p>
        </p:txBody>
      </p:sp>
    </p:spTree>
    <p:extLst>
      <p:ext uri="{BB962C8B-B14F-4D97-AF65-F5344CB8AC3E}">
        <p14:creationId xmlns:p14="http://schemas.microsoft.com/office/powerpoint/2010/main" val="3240595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>
            <a:extLst>
              <a:ext uri="{FF2B5EF4-FFF2-40B4-BE49-F238E27FC236}">
                <a16:creationId xmlns:a16="http://schemas.microsoft.com/office/drawing/2014/main" id="{A482F874-9E2B-4A79-BBAE-D2B155C77494}"/>
              </a:ext>
            </a:extLst>
          </p:cNvPr>
          <p:cNvGrpSpPr>
            <a:grpSpLocks/>
          </p:cNvGrpSpPr>
          <p:nvPr/>
        </p:nvGrpSpPr>
        <p:grpSpPr bwMode="auto">
          <a:xfrm>
            <a:off x="1102248" y="10665"/>
            <a:ext cx="5174208" cy="4525964"/>
            <a:chOff x="-48" y="122"/>
            <a:chExt cx="3333" cy="3094"/>
          </a:xfrm>
        </p:grpSpPr>
        <p:pic>
          <p:nvPicPr>
            <p:cNvPr id="16405" name="Picture 6" descr="wheel">
              <a:extLst>
                <a:ext uri="{FF2B5EF4-FFF2-40B4-BE49-F238E27FC236}">
                  <a16:creationId xmlns:a16="http://schemas.microsoft.com/office/drawing/2014/main" id="{75FF094A-CBAB-4662-9784-22104BDE7D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122"/>
              <a:ext cx="3333" cy="3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6" name="Text Box 17">
              <a:extLst>
                <a:ext uri="{FF2B5EF4-FFF2-40B4-BE49-F238E27FC236}">
                  <a16:creationId xmlns:a16="http://schemas.microsoft.com/office/drawing/2014/main" id="{00D64B8D-0816-47AA-9BD6-A8162CE3AB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793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60</a:t>
              </a:r>
            </a:p>
          </p:txBody>
        </p:sp>
        <p:sp>
          <p:nvSpPr>
            <p:cNvPr id="16407" name="Text Box 18">
              <a:extLst>
                <a:ext uri="{FF2B5EF4-FFF2-40B4-BE49-F238E27FC236}">
                  <a16:creationId xmlns:a16="http://schemas.microsoft.com/office/drawing/2014/main" id="{7BBE37FB-97C3-4FC4-8FC2-4855C63D4C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607111">
              <a:off x="2208" y="2467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 dirty="0">
                  <a:latin typeface="Verdana" panose="020B0604030504040204" pitchFamily="34" charset="0"/>
                </a:rPr>
                <a:t>70</a:t>
              </a:r>
            </a:p>
          </p:txBody>
        </p:sp>
        <p:sp>
          <p:nvSpPr>
            <p:cNvPr id="16408" name="Text Box 19">
              <a:extLst>
                <a:ext uri="{FF2B5EF4-FFF2-40B4-BE49-F238E27FC236}">
                  <a16:creationId xmlns:a16="http://schemas.microsoft.com/office/drawing/2014/main" id="{CE412B24-EC82-4BF0-8BC4-EF37D98639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174897">
              <a:off x="2626" y="1680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 dirty="0">
                  <a:latin typeface="Verdana" panose="020B0604030504040204" pitchFamily="34" charset="0"/>
                </a:rPr>
                <a:t>80</a:t>
              </a:r>
            </a:p>
          </p:txBody>
        </p:sp>
        <p:sp>
          <p:nvSpPr>
            <p:cNvPr id="16409" name="Text Box 20">
              <a:extLst>
                <a:ext uri="{FF2B5EF4-FFF2-40B4-BE49-F238E27FC236}">
                  <a16:creationId xmlns:a16="http://schemas.microsoft.com/office/drawing/2014/main" id="{846724BC-F9D8-4684-A260-6D136DD94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501125">
              <a:off x="576" y="2467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50</a:t>
              </a:r>
            </a:p>
          </p:txBody>
        </p:sp>
        <p:sp>
          <p:nvSpPr>
            <p:cNvPr id="16410" name="Text Box 21">
              <a:extLst>
                <a:ext uri="{FF2B5EF4-FFF2-40B4-BE49-F238E27FC236}">
                  <a16:creationId xmlns:a16="http://schemas.microsoft.com/office/drawing/2014/main" id="{ECD1AAA0-F119-4A2A-B9E1-C3DD4F6D68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111" y="1699"/>
              <a:ext cx="72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40</a:t>
              </a:r>
            </a:p>
          </p:txBody>
        </p:sp>
        <p:sp>
          <p:nvSpPr>
            <p:cNvPr id="16411" name="Text Box 22">
              <a:extLst>
                <a:ext uri="{FF2B5EF4-FFF2-40B4-BE49-F238E27FC236}">
                  <a16:creationId xmlns:a16="http://schemas.microsoft.com/office/drawing/2014/main" id="{A1227E6A-41B3-469C-A01A-F970DA25DA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7307390">
              <a:off x="351" y="897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30</a:t>
              </a:r>
            </a:p>
          </p:txBody>
        </p:sp>
        <p:sp>
          <p:nvSpPr>
            <p:cNvPr id="16412" name="Text Box 23">
              <a:extLst>
                <a:ext uri="{FF2B5EF4-FFF2-40B4-BE49-F238E27FC236}">
                  <a16:creationId xmlns:a16="http://schemas.microsoft.com/office/drawing/2014/main" id="{082068B5-23A0-4856-9599-6BFE6F3E1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330568">
              <a:off x="960" y="307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20</a:t>
              </a:r>
            </a:p>
          </p:txBody>
        </p:sp>
        <p:sp>
          <p:nvSpPr>
            <p:cNvPr id="16413" name="Text Box 24">
              <a:extLst>
                <a:ext uri="{FF2B5EF4-FFF2-40B4-BE49-F238E27FC236}">
                  <a16:creationId xmlns:a16="http://schemas.microsoft.com/office/drawing/2014/main" id="{5F1B8299-21D2-4504-976B-A8CA84C33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9881433">
              <a:off x="1728" y="288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10</a:t>
              </a:r>
            </a:p>
          </p:txBody>
        </p:sp>
        <p:sp>
          <p:nvSpPr>
            <p:cNvPr id="16414" name="Text Box 25">
              <a:extLst>
                <a:ext uri="{FF2B5EF4-FFF2-40B4-BE49-F238E27FC236}">
                  <a16:creationId xmlns:a16="http://schemas.microsoft.com/office/drawing/2014/main" id="{EA04BE64-68A4-47E2-868D-CA863BC45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387321">
              <a:off x="2357" y="919"/>
              <a:ext cx="83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100</a:t>
              </a:r>
            </a:p>
          </p:txBody>
        </p:sp>
        <p:sp>
          <p:nvSpPr>
            <p:cNvPr id="16415" name="Oval 26" descr="Bouquet">
              <a:extLst>
                <a:ext uri="{FF2B5EF4-FFF2-40B4-BE49-F238E27FC236}">
                  <a16:creationId xmlns:a16="http://schemas.microsoft.com/office/drawing/2014/main" id="{E01742CB-0FE1-487E-9789-99F969635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296"/>
              <a:ext cx="1056" cy="816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16403" name="Picture 29" descr="j0232284">
            <a:extLst>
              <a:ext uri="{FF2B5EF4-FFF2-40B4-BE49-F238E27FC236}">
                <a16:creationId xmlns:a16="http://schemas.microsoft.com/office/drawing/2014/main" id="{0613C158-AB9A-48FB-ABEE-805ABE4B8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4754" y="5001559"/>
            <a:ext cx="1701527" cy="119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Line 3">
            <a:extLst>
              <a:ext uri="{FF2B5EF4-FFF2-40B4-BE49-F238E27FC236}">
                <a16:creationId xmlns:a16="http://schemas.microsoft.com/office/drawing/2014/main" id="{57C239C0-8EAE-4393-A460-7193337BAA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89352" y="4715753"/>
            <a:ext cx="0" cy="88263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CF37EDF-2A88-479A-99F7-60D06D5ED0BE}"/>
              </a:ext>
            </a:extLst>
          </p:cNvPr>
          <p:cNvSpPr/>
          <p:nvPr/>
        </p:nvSpPr>
        <p:spPr>
          <a:xfrm>
            <a:off x="2668434" y="5722568"/>
            <a:ext cx="2176691" cy="6209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/>
            <a:r>
              <a:rPr lang="en-US" altLang="en-US" sz="2500" b="1" dirty="0">
                <a:solidFill>
                  <a:schemeClr val="bg1"/>
                </a:solidFill>
                <a:latin typeface="Verdana" panose="020B0604030504040204" pitchFamily="34" charset="0"/>
              </a:rPr>
              <a:t>Points</a:t>
            </a:r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F7CA1B-5E2B-4B50-94F1-EE7D230B262B}"/>
              </a:ext>
            </a:extLst>
          </p:cNvPr>
          <p:cNvSpPr txBox="1"/>
          <p:nvPr/>
        </p:nvSpPr>
        <p:spPr>
          <a:xfrm>
            <a:off x="7428093" y="5179557"/>
            <a:ext cx="4460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F0"/>
                </a:solidFill>
              </a:rPr>
              <a:t>Click here to spin the wheel and choose the question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08987EF-BBC5-4446-99B4-677EB98EACF3}"/>
              </a:ext>
            </a:extLst>
          </p:cNvPr>
          <p:cNvSpPr/>
          <p:nvPr/>
        </p:nvSpPr>
        <p:spPr>
          <a:xfrm rot="10800000">
            <a:off x="6666281" y="5522007"/>
            <a:ext cx="679835" cy="330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8F38EF-C9CC-4F5E-B4A8-2CD7588EEB0D}"/>
              </a:ext>
            </a:extLst>
          </p:cNvPr>
          <p:cNvSpPr txBox="1"/>
          <p:nvPr/>
        </p:nvSpPr>
        <p:spPr>
          <a:xfrm>
            <a:off x="7693570" y="1257984"/>
            <a:ext cx="3105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hlinkClick r:id="rId7" action="ppaction://hlinksldjump"/>
              </a:rPr>
              <a:t>Question 1</a:t>
            </a:r>
            <a:endParaRPr lang="en-US" sz="3000" dirty="0"/>
          </a:p>
          <a:p>
            <a:endParaRPr lang="en-US" sz="3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189AA2-90A1-42AF-8435-12F3AEC3D0DD}"/>
              </a:ext>
            </a:extLst>
          </p:cNvPr>
          <p:cNvSpPr txBox="1"/>
          <p:nvPr/>
        </p:nvSpPr>
        <p:spPr>
          <a:xfrm>
            <a:off x="7714746" y="1731241"/>
            <a:ext cx="2454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hlinkClick r:id="rId8" action="ppaction://hlinksldjump"/>
              </a:rPr>
              <a:t>Question 2</a:t>
            </a:r>
            <a:endParaRPr lang="en-US" sz="3000" dirty="0"/>
          </a:p>
          <a:p>
            <a:endParaRPr lang="en-US" sz="3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B8C6984-9FE6-4525-B9A0-9D40F3C71AC1}"/>
              </a:ext>
            </a:extLst>
          </p:cNvPr>
          <p:cNvSpPr txBox="1"/>
          <p:nvPr/>
        </p:nvSpPr>
        <p:spPr>
          <a:xfrm>
            <a:off x="7740868" y="2251795"/>
            <a:ext cx="2449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hlinkClick r:id="rId9" action="ppaction://hlinksldjump"/>
              </a:rPr>
              <a:t>Question 3</a:t>
            </a:r>
            <a:endParaRPr lang="en-US" sz="3000" dirty="0"/>
          </a:p>
          <a:p>
            <a:endParaRPr lang="en-US" sz="3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F37EAA-3D2E-4E15-84A1-C3969AEDD7B6}"/>
              </a:ext>
            </a:extLst>
          </p:cNvPr>
          <p:cNvSpPr txBox="1"/>
          <p:nvPr/>
        </p:nvSpPr>
        <p:spPr>
          <a:xfrm>
            <a:off x="7762678" y="2781031"/>
            <a:ext cx="2449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hlinkClick r:id="rId10" action="ppaction://hlinksldjump"/>
              </a:rPr>
              <a:t>Question 4</a:t>
            </a:r>
            <a:endParaRPr lang="en-US" sz="3000" dirty="0"/>
          </a:p>
          <a:p>
            <a:endParaRPr lang="en-US" sz="3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49B604-2B40-4DD1-9169-9CD7A739CB70}"/>
              </a:ext>
            </a:extLst>
          </p:cNvPr>
          <p:cNvSpPr txBox="1"/>
          <p:nvPr/>
        </p:nvSpPr>
        <p:spPr>
          <a:xfrm>
            <a:off x="265295" y="4660808"/>
            <a:ext cx="25366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F0"/>
                </a:solidFill>
                <a:hlinkClick r:id="rId11" action="ppaction://hlinksldjump"/>
              </a:rPr>
              <a:t>Click here to go to the consolidation </a:t>
            </a:r>
            <a:endParaRPr lang="en-US" sz="30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0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37B3E2-D3B4-452F-9CCE-150219467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208" y="500828"/>
            <a:ext cx="6452558" cy="58222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7BAB68-C25B-4B31-86F5-865D61645A2E}"/>
              </a:ext>
            </a:extLst>
          </p:cNvPr>
          <p:cNvSpPr txBox="1"/>
          <p:nvPr/>
        </p:nvSpPr>
        <p:spPr>
          <a:xfrm>
            <a:off x="273271" y="488731"/>
            <a:ext cx="3401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F0"/>
                </a:solidFill>
              </a:rPr>
              <a:t>Guess the food by asking 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E621DE-2327-4DA2-9CFD-6CAD378B96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9534" y="686547"/>
            <a:ext cx="1469636" cy="1635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B6D5E6-1D3B-45AB-BE8E-EF86EE3925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6233" y="2712739"/>
            <a:ext cx="1748287" cy="12964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C091F9-3C10-40EE-A3AD-3E9A440DDE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5698" y="4009221"/>
            <a:ext cx="1689356" cy="1276839"/>
          </a:xfrm>
          <a:prstGeom prst="rect">
            <a:avLst/>
          </a:prstGeom>
        </p:spPr>
      </p:pic>
      <p:sp>
        <p:nvSpPr>
          <p:cNvPr id="7" name="Arrow: Curved Up 6">
            <a:hlinkClick r:id="rId9" action="ppaction://hlinksldjump"/>
            <a:extLst>
              <a:ext uri="{FF2B5EF4-FFF2-40B4-BE49-F238E27FC236}">
                <a16:creationId xmlns:a16="http://schemas.microsoft.com/office/drawing/2014/main" id="{A562E3AC-98F3-4C3E-A21D-9B0AD2FAAD6D}"/>
              </a:ext>
            </a:extLst>
          </p:cNvPr>
          <p:cNvSpPr/>
          <p:nvPr/>
        </p:nvSpPr>
        <p:spPr>
          <a:xfrm>
            <a:off x="273271" y="5814204"/>
            <a:ext cx="520359" cy="50885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9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82FBEA-E1D8-47D2-9BF6-5206B4DE0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994" y="327836"/>
            <a:ext cx="6729414" cy="60720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8DC85-8A75-42E2-A845-94AF1B334914}"/>
              </a:ext>
            </a:extLst>
          </p:cNvPr>
          <p:cNvSpPr txBox="1"/>
          <p:nvPr/>
        </p:nvSpPr>
        <p:spPr>
          <a:xfrm>
            <a:off x="273271" y="488731"/>
            <a:ext cx="3401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F0"/>
                </a:solidFill>
              </a:rPr>
              <a:t>Guess the food by asking 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56BE91-56D5-41F4-8151-1F5B10F9B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0224" y="488731"/>
            <a:ext cx="1845874" cy="1638987"/>
          </a:xfrm>
          <a:prstGeom prst="rect">
            <a:avLst/>
          </a:prstGeom>
        </p:spPr>
      </p:pic>
      <p:sp>
        <p:nvSpPr>
          <p:cNvPr id="7" name="Arrow: Curved Up 6">
            <a:hlinkClick r:id="rId6" action="ppaction://hlinksldjump"/>
            <a:extLst>
              <a:ext uri="{FF2B5EF4-FFF2-40B4-BE49-F238E27FC236}">
                <a16:creationId xmlns:a16="http://schemas.microsoft.com/office/drawing/2014/main" id="{9A28F71E-DB4F-4383-9498-29E5351329BE}"/>
              </a:ext>
            </a:extLst>
          </p:cNvPr>
          <p:cNvSpPr/>
          <p:nvPr/>
        </p:nvSpPr>
        <p:spPr>
          <a:xfrm>
            <a:off x="273271" y="5814204"/>
            <a:ext cx="520359" cy="50885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9C7784-D67E-4A90-9D0A-C0AFC99681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6233" y="2712739"/>
            <a:ext cx="1748287" cy="12964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50A535-2170-4E3C-8018-7D643AB53D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5698" y="4009221"/>
            <a:ext cx="1689356" cy="127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8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E228FC-5132-43F4-B35B-A38C972FD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103" y="421448"/>
            <a:ext cx="6666313" cy="60151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B58483-7763-4A3F-9762-024F75E2823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5536" y="707366"/>
            <a:ext cx="1700343" cy="14147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23A49C-39C9-4BA3-A113-2C3B52A7F155}"/>
              </a:ext>
            </a:extLst>
          </p:cNvPr>
          <p:cNvSpPr txBox="1"/>
          <p:nvPr/>
        </p:nvSpPr>
        <p:spPr>
          <a:xfrm>
            <a:off x="273271" y="488731"/>
            <a:ext cx="3401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F0"/>
                </a:solidFill>
              </a:rPr>
              <a:t>Guess the food by asking questions</a:t>
            </a:r>
          </a:p>
        </p:txBody>
      </p:sp>
      <p:sp>
        <p:nvSpPr>
          <p:cNvPr id="7" name="Arrow: Curved Up 6">
            <a:hlinkClick r:id="rId6" action="ppaction://hlinksldjump"/>
            <a:extLst>
              <a:ext uri="{FF2B5EF4-FFF2-40B4-BE49-F238E27FC236}">
                <a16:creationId xmlns:a16="http://schemas.microsoft.com/office/drawing/2014/main" id="{12DDCB5A-76BB-4305-B385-CD47E69252E9}"/>
              </a:ext>
            </a:extLst>
          </p:cNvPr>
          <p:cNvSpPr/>
          <p:nvPr/>
        </p:nvSpPr>
        <p:spPr>
          <a:xfrm>
            <a:off x="273271" y="5814204"/>
            <a:ext cx="520359" cy="50885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0027EF-A881-4B8A-B9ED-6B60854A83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6233" y="2712739"/>
            <a:ext cx="1748287" cy="12964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A4CB8E-B3D7-4172-8905-0DB8FE8060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5698" y="4009221"/>
            <a:ext cx="1689356" cy="127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5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DA2934-3E48-4B2E-A283-64E35B187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827" y="289560"/>
            <a:ext cx="6979173" cy="62974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870CB2-ED39-42C7-8FF9-B2E63150540A}"/>
              </a:ext>
            </a:extLst>
          </p:cNvPr>
          <p:cNvSpPr txBox="1"/>
          <p:nvPr/>
        </p:nvSpPr>
        <p:spPr>
          <a:xfrm>
            <a:off x="273271" y="488731"/>
            <a:ext cx="3401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F0"/>
                </a:solidFill>
              </a:rPr>
              <a:t>Guess the food by asking 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55FA11-B21C-41C5-A9E0-A06C3EF442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2186" y="586317"/>
            <a:ext cx="1815233" cy="1553034"/>
          </a:xfrm>
          <a:prstGeom prst="rect">
            <a:avLst/>
          </a:prstGeom>
        </p:spPr>
      </p:pic>
      <p:sp>
        <p:nvSpPr>
          <p:cNvPr id="7" name="Arrow: Curved Up 6">
            <a:hlinkClick r:id="rId6" action="ppaction://hlinksldjump"/>
            <a:extLst>
              <a:ext uri="{FF2B5EF4-FFF2-40B4-BE49-F238E27FC236}">
                <a16:creationId xmlns:a16="http://schemas.microsoft.com/office/drawing/2014/main" id="{A9C51C97-C9A1-4DB7-BF2A-541B5B3BBCD4}"/>
              </a:ext>
            </a:extLst>
          </p:cNvPr>
          <p:cNvSpPr/>
          <p:nvPr/>
        </p:nvSpPr>
        <p:spPr>
          <a:xfrm>
            <a:off x="273271" y="5814204"/>
            <a:ext cx="520359" cy="50885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CE1D69-F2D6-4E7D-A535-0846B522FE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6233" y="2712739"/>
            <a:ext cx="1748287" cy="12964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9AE4A3-BE7C-41DC-AE68-58CD0042CB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5698" y="4009221"/>
            <a:ext cx="1689356" cy="127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777532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231838" y="3493302"/>
            <a:ext cx="1994995" cy="6158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Click here to play the games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574" y="1838626"/>
            <a:ext cx="9075591" cy="401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70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Vocabulary: </a:t>
            </a:r>
            <a:r>
              <a:rPr lang="en-US" sz="3600" dirty="0">
                <a:solidFill>
                  <a:srgbClr val="0070C0"/>
                </a:solidFill>
              </a:rPr>
              <a:t>Practice the vocabularies learnt earlier in the lesson.</a:t>
            </a:r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Practice structures: </a:t>
            </a: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                         </a:t>
            </a:r>
            <a:r>
              <a:rPr lang="en-US" sz="3600" i="1" dirty="0">
                <a:solidFill>
                  <a:srgbClr val="00B050"/>
                </a:solidFill>
                <a:ea typeface="Times New Roman" panose="02020603050405020304" pitchFamily="18" charset="0"/>
              </a:rPr>
              <a:t>Would you like some ____?</a:t>
            </a:r>
          </a:p>
          <a:p>
            <a:r>
              <a:rPr lang="en-US" sz="3600" i="1" dirty="0">
                <a:solidFill>
                  <a:srgbClr val="00B050"/>
                </a:solidFill>
                <a:ea typeface="Times New Roman" panose="02020603050405020304" pitchFamily="18" charset="0"/>
              </a:rPr>
              <a:t>                           Yes, please.</a:t>
            </a:r>
          </a:p>
          <a:p>
            <a:r>
              <a:rPr lang="en-US" sz="3600" i="1" dirty="0">
                <a:solidFill>
                  <a:srgbClr val="00B050"/>
                </a:solidFill>
                <a:ea typeface="Times New Roman" panose="02020603050405020304" pitchFamily="18" charset="0"/>
              </a:rPr>
              <a:t>                           No, thank you.</a:t>
            </a:r>
            <a:endParaRPr lang="en-US" i="1" dirty="0">
              <a:solidFill>
                <a:srgbClr val="00B05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4269" y="1616401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Would you like some ____?</a:t>
            </a: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Yes, please.</a:t>
            </a: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No, thank you.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83)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54)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119 SB)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880558" y="539649"/>
            <a:ext cx="6404663" cy="5788545"/>
          </a:xfrm>
          <a:prstGeom prst="roundRect">
            <a:avLst>
              <a:gd name="adj" fmla="val 10194"/>
            </a:avLst>
          </a:prstGeom>
          <a:solidFill>
            <a:srgbClr val="00B0F0"/>
          </a:solidFill>
          <a:ln w="76200" algn="ctr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2439483" y="2964620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en-GB" altLang="en-US" sz="6500" dirty="0">
                <a:latin typeface="Arial Black" panose="020B0A04020102020204" pitchFamily="34" charset="0"/>
              </a:rPr>
              <a:t>i</a:t>
            </a:r>
            <a:endParaRPr lang="en-US" altLang="en-US" sz="6500" dirty="0">
              <a:latin typeface="Arial Black" panose="020B0A04020102020204" pitchFamily="34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3588833" y="2964620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en-GB" altLang="en-US" sz="6500" dirty="0">
                <a:latin typeface="Arial Black" panose="020B0A04020102020204" pitchFamily="34" charset="0"/>
              </a:rPr>
              <a:t>z</a:t>
            </a:r>
            <a:endParaRPr lang="en-US" altLang="en-US" sz="6500" dirty="0">
              <a:latin typeface="Arial Black" panose="020B0A04020102020204" pitchFamily="34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4730245" y="2964620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en-GB" altLang="en-US" sz="6500" dirty="0">
                <a:latin typeface="Arial Black" panose="020B0A04020102020204" pitchFamily="34" charset="0"/>
              </a:rPr>
              <a:t>z</a:t>
            </a:r>
            <a:endParaRPr lang="en-US" altLang="en-US" sz="6500" dirty="0">
              <a:latin typeface="Arial Black" panose="020B0A04020102020204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279020" y="2964620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en-GB" altLang="en-US" sz="6500" dirty="0">
                <a:latin typeface="Arial Black" panose="020B0A04020102020204" pitchFamily="34" charset="0"/>
              </a:rPr>
              <a:t>p</a:t>
            </a:r>
            <a:endParaRPr lang="en-US" altLang="en-US" sz="6500" dirty="0">
              <a:latin typeface="Arial Black" panose="020B0A04020102020204" pitchFamily="34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439483" y="4115558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en-GB" altLang="en-US" sz="6500" dirty="0">
                <a:latin typeface="Arial Black" panose="020B0A04020102020204" pitchFamily="34" charset="0"/>
              </a:rPr>
              <a:t>f</a:t>
            </a:r>
            <a:endParaRPr lang="en-US" altLang="en-US" sz="6500" dirty="0">
              <a:latin typeface="Arial Black" panose="020B0A04020102020204" pitchFamily="34" charset="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588833" y="4115558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en-GB" altLang="en-US" sz="6500" dirty="0">
                <a:latin typeface="Arial Black" panose="020B0A04020102020204" pitchFamily="34" charset="0"/>
              </a:rPr>
              <a:t>i</a:t>
            </a:r>
            <a:endParaRPr lang="en-US" altLang="en-US" sz="6500" dirty="0">
              <a:latin typeface="Arial Black" panose="020B0A04020102020204" pitchFamily="34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4730245" y="4115558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en-GB" altLang="en-US" sz="6500" dirty="0">
                <a:latin typeface="Arial Black" panose="020B0A04020102020204" pitchFamily="34" charset="0"/>
              </a:rPr>
              <a:t>s</a:t>
            </a:r>
            <a:endParaRPr lang="en-US" altLang="en-US" sz="6500" dirty="0">
              <a:latin typeface="Arial Black" panose="020B0A04020102020204" pitchFamily="34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1279020" y="4115558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en-GB" altLang="en-US" sz="6500" dirty="0">
                <a:latin typeface="Arial Black" panose="020B0A04020102020204" pitchFamily="34" charset="0"/>
              </a:rPr>
              <a:t>e</a:t>
            </a:r>
            <a:endParaRPr lang="en-US" altLang="en-US" sz="6500" dirty="0">
              <a:latin typeface="Arial Black" panose="020B0A04020102020204" pitchFamily="34" charset="0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2439483" y="657983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en-GB" altLang="en-US" sz="6500" dirty="0">
                <a:latin typeface="Arial Black" panose="020B0A04020102020204" pitchFamily="34" charset="0"/>
              </a:rPr>
              <a:t>a</a:t>
            </a:r>
            <a:endParaRPr lang="en-US" altLang="en-US" sz="6500" dirty="0">
              <a:latin typeface="Arial Black" panose="020B0A04020102020204" pitchFamily="34" charset="0"/>
            </a:endParaRP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3588833" y="657983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en-GB" altLang="en-US" sz="6500" dirty="0">
                <a:latin typeface="Arial Black" panose="020B0A04020102020204" pitchFamily="34" charset="0"/>
              </a:rPr>
              <a:t>k</a:t>
            </a:r>
            <a:endParaRPr lang="en-US" altLang="en-US" sz="6500" dirty="0">
              <a:latin typeface="Arial Black" panose="020B0A04020102020204" pitchFamily="34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4730245" y="657983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en-GB" altLang="en-US" sz="6500" dirty="0">
                <a:latin typeface="Arial Black" panose="020B0A04020102020204" pitchFamily="34" charset="0"/>
              </a:rPr>
              <a:t>e</a:t>
            </a:r>
            <a:endParaRPr lang="en-US" altLang="en-US" sz="6500" dirty="0">
              <a:latin typeface="Arial Black" panose="020B0A04020102020204" pitchFamily="34" charset="0"/>
            </a:endParaRP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1279020" y="657983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en-GB" altLang="en-US" sz="6500" dirty="0">
                <a:latin typeface="Arial Black" panose="020B0A04020102020204" pitchFamily="34" charset="0"/>
              </a:rPr>
              <a:t>c</a:t>
            </a:r>
            <a:endParaRPr lang="en-US" altLang="en-US" sz="6500" dirty="0">
              <a:latin typeface="Arial Black" panose="020B0A04020102020204" pitchFamily="34" charset="0"/>
            </a:endParaRP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2439483" y="1808920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en-GB" altLang="en-US" sz="6500" dirty="0">
                <a:latin typeface="Arial Black" panose="020B0A04020102020204" pitchFamily="34" charset="0"/>
              </a:rPr>
              <a:t>p</a:t>
            </a:r>
            <a:endParaRPr lang="en-US" altLang="en-US" sz="6500" dirty="0">
              <a:latin typeface="Arial Black" panose="020B0A04020102020204" pitchFamily="34" charset="0"/>
            </a:endParaRP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3588833" y="1808920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en-GB" altLang="en-US" sz="6500" dirty="0">
                <a:latin typeface="Arial Black" panose="020B0A04020102020204" pitchFamily="34" charset="0"/>
              </a:rPr>
              <a:t>p</a:t>
            </a:r>
            <a:endParaRPr lang="en-US" altLang="en-US" sz="6500" dirty="0">
              <a:latin typeface="Arial Black" panose="020B0A04020102020204" pitchFamily="34" charset="0"/>
            </a:endParaRP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4730245" y="1808920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en-GB" altLang="en-US" sz="6500" dirty="0">
                <a:latin typeface="Arial Black" panose="020B0A04020102020204" pitchFamily="34" charset="0"/>
              </a:rPr>
              <a:t>l</a:t>
            </a:r>
            <a:endParaRPr lang="en-US" altLang="en-US" sz="6500" dirty="0">
              <a:latin typeface="Arial Black" panose="020B0A04020102020204" pitchFamily="34" charset="0"/>
            </a:endParaRP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1279020" y="1808920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en-GB" altLang="en-US" sz="6500" dirty="0">
                <a:latin typeface="Arial Black" panose="020B0A04020102020204" pitchFamily="34" charset="0"/>
              </a:rPr>
              <a:t>a</a:t>
            </a:r>
            <a:endParaRPr lang="en-US" altLang="en-US" sz="6500" dirty="0">
              <a:latin typeface="Arial Black" panose="020B0A04020102020204" pitchFamily="34" charset="0"/>
            </a:endParaRPr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>
            <a:off x="5874833" y="2966208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en-US" altLang="en-US" sz="6500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5874833" y="4117145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en-US" altLang="en-US" sz="6500" dirty="0">
                <a:latin typeface="Arial Black" panose="020B0A04020102020204" pitchFamily="34" charset="0"/>
              </a:rPr>
              <a:t>h</a:t>
            </a:r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auto">
          <a:xfrm>
            <a:off x="5874833" y="659570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en-GB" altLang="en-US" sz="6500" dirty="0" err="1">
                <a:latin typeface="Arial Black" panose="020B0A04020102020204" pitchFamily="34" charset="0"/>
              </a:rPr>
              <a:t>i</a:t>
            </a:r>
            <a:endParaRPr lang="en-US" altLang="en-US" sz="6500" dirty="0">
              <a:latin typeface="Arial Black" panose="020B0A04020102020204" pitchFamily="34" charset="0"/>
            </a:endParaRPr>
          </a:p>
        </p:txBody>
      </p:sp>
      <p:sp>
        <p:nvSpPr>
          <p:cNvPr id="22" name="AutoShape 23"/>
          <p:cNvSpPr>
            <a:spLocks noChangeArrowheads="1"/>
          </p:cNvSpPr>
          <p:nvPr/>
        </p:nvSpPr>
        <p:spPr bwMode="auto">
          <a:xfrm>
            <a:off x="5874833" y="1810508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en-US" altLang="en-US" sz="6500" dirty="0"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23" name="AutoShape 24"/>
          <p:cNvSpPr>
            <a:spLocks noChangeArrowheads="1"/>
          </p:cNvSpPr>
          <p:nvPr/>
        </p:nvSpPr>
        <p:spPr bwMode="auto">
          <a:xfrm>
            <a:off x="2441070" y="5260145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en-GB" altLang="en-US" sz="6500" dirty="0">
                <a:latin typeface="Arial Black" panose="020B0A04020102020204" pitchFamily="34" charset="0"/>
              </a:rPr>
              <a:t>g</a:t>
            </a:r>
            <a:endParaRPr lang="en-US" altLang="en-US" sz="6500" dirty="0">
              <a:latin typeface="Arial Black" panose="020B0A04020102020204" pitchFamily="34" charset="0"/>
            </a:endParaRPr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auto">
          <a:xfrm>
            <a:off x="3590420" y="5260145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en-GB" altLang="en-US" sz="6500" dirty="0">
                <a:latin typeface="Arial Black" panose="020B0A04020102020204" pitchFamily="34" charset="0"/>
              </a:rPr>
              <a:t>g</a:t>
            </a:r>
            <a:endParaRPr lang="en-US" altLang="en-US" sz="6500" dirty="0">
              <a:latin typeface="Arial Black" panose="020B0A04020102020204" pitchFamily="34" charset="0"/>
            </a:endParaRPr>
          </a:p>
        </p:txBody>
      </p:sp>
      <p:sp>
        <p:nvSpPr>
          <p:cNvPr id="25" name="AutoShape 26"/>
          <p:cNvSpPr>
            <a:spLocks noChangeArrowheads="1"/>
          </p:cNvSpPr>
          <p:nvPr/>
        </p:nvSpPr>
        <p:spPr bwMode="auto">
          <a:xfrm>
            <a:off x="4731833" y="5260145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en-GB" altLang="en-US" sz="6500" dirty="0">
                <a:latin typeface="Arial Black" panose="020B0A04020102020204" pitchFamily="34" charset="0"/>
              </a:rPr>
              <a:t>u</a:t>
            </a:r>
            <a:endParaRPr lang="en-US" altLang="en-US" sz="6500" dirty="0">
              <a:latin typeface="Arial Black" panose="020B0A04020102020204" pitchFamily="34" charset="0"/>
            </a:endParaRPr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1280608" y="5260145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en-GB" altLang="en-US" sz="6500" dirty="0">
                <a:latin typeface="Arial Black" panose="020B0A04020102020204" pitchFamily="34" charset="0"/>
              </a:rPr>
              <a:t>e</a:t>
            </a:r>
            <a:endParaRPr lang="en-US" altLang="en-US" sz="6500" dirty="0">
              <a:latin typeface="Arial Black" panose="020B0A04020102020204" pitchFamily="34" charset="0"/>
            </a:endParaRPr>
          </a:p>
        </p:txBody>
      </p:sp>
      <p:sp>
        <p:nvSpPr>
          <p:cNvPr id="27" name="AutoShape 28"/>
          <p:cNvSpPr>
            <a:spLocks noChangeArrowheads="1"/>
          </p:cNvSpPr>
          <p:nvPr/>
        </p:nvSpPr>
        <p:spPr bwMode="auto">
          <a:xfrm>
            <a:off x="5876420" y="5261733"/>
            <a:ext cx="810782" cy="66164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/>
              </a:gs>
              <a:gs pos="100000">
                <a:srgbClr val="DDDDDD"/>
              </a:gs>
            </a:gsLst>
            <a:path path="shape">
              <a:fillToRect l="50000" t="50000" r="50000" b="50000"/>
            </a:path>
          </a:gra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r>
              <a:rPr lang="en-GB" altLang="en-US" sz="6500" dirty="0">
                <a:latin typeface="Arial Black" panose="020B0A04020102020204" pitchFamily="34" charset="0"/>
              </a:rPr>
              <a:t>n</a:t>
            </a:r>
            <a:endParaRPr lang="en-US" altLang="en-US" sz="6500" dirty="0">
              <a:latin typeface="Arial Black" panose="020B0A04020102020204" pitchFamily="34" charset="0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8514415" y="351962"/>
            <a:ext cx="3295051" cy="145695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solidFill>
              <a:srgbClr val="00B0F0"/>
            </a:solidFill>
            <a:round/>
            <a:headEnd/>
            <a:tailEnd/>
          </a:ln>
          <a:effectLst/>
        </p:spPr>
        <p:txBody>
          <a:bodyPr wrap="none" anchor="ctr" anchorCtr="1"/>
          <a:lstStyle/>
          <a:p>
            <a:r>
              <a:rPr lang="en-GB" altLang="en-US" sz="3400" dirty="0">
                <a:latin typeface="Arial Black" panose="020B0A04020102020204" pitchFamily="34" charset="0"/>
              </a:rPr>
              <a:t>Let’s find </a:t>
            </a:r>
          </a:p>
          <a:p>
            <a:r>
              <a:rPr lang="en-GB" altLang="en-US" sz="3400" dirty="0">
                <a:latin typeface="Arial Black" panose="020B0A04020102020204" pitchFamily="34" charset="0"/>
              </a:rPr>
              <a:t>the food!</a:t>
            </a:r>
            <a:endParaRPr lang="en-US" altLang="en-US" sz="3400" dirty="0">
              <a:latin typeface="Arial Black" panose="020B0A040201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46DD95-2DF1-4F13-A1FE-0E3920217CA5}"/>
              </a:ext>
            </a:extLst>
          </p:cNvPr>
          <p:cNvSpPr txBox="1"/>
          <p:nvPr/>
        </p:nvSpPr>
        <p:spPr>
          <a:xfrm>
            <a:off x="7615851" y="4725915"/>
            <a:ext cx="41936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F0"/>
                </a:solidFill>
              </a:rPr>
              <a:t>Click on the first letter of each word to see the name of food.</a:t>
            </a:r>
          </a:p>
        </p:txBody>
      </p:sp>
    </p:spTree>
    <p:extLst>
      <p:ext uri="{BB962C8B-B14F-4D97-AF65-F5344CB8AC3E}">
        <p14:creationId xmlns:p14="http://schemas.microsoft.com/office/powerpoint/2010/main" val="176514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remove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6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1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45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6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0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6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animClr clrSpc="rgb" dir="cw">
                                      <p:cBhvr>
                                        <p:cTn id="63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set>
                                      <p:cBhvr>
                                        <p:cTn id="64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set>
                                      <p:cBhvr>
                                        <p:cTn id="69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animClr clrSpc="rgb" dir="cw">
                                      <p:cBhvr>
                                        <p:cTn id="73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set>
                                      <p:cBhvr>
                                        <p:cTn id="74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animClr clrSpc="rgb" dir="cw">
                                      <p:cBhvr>
                                        <p:cTn id="78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  <p:set>
                                      <p:cBhvr>
                                        <p:cTn id="79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0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6" dur="10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7" dur="10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1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6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1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10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09" dur="10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0" dur="10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10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14" dur="10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5" dur="10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19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20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D3-TRACK 63">
            <a:hlinkClick r:id="" action="ppaction://media"/>
            <a:extLst>
              <a:ext uri="{FF2B5EF4-FFF2-40B4-BE49-F238E27FC236}">
                <a16:creationId xmlns:a16="http://schemas.microsoft.com/office/drawing/2014/main" id="{7176EEB6-4D4A-4BF4-9D47-6441AC87A2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33" end="6995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0899" y="805775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7C8A68-4411-488D-9F4F-D6FE9EBAC139}"/>
              </a:ext>
            </a:extLst>
          </p:cNvPr>
          <p:cNvSpPr txBox="1"/>
          <p:nvPr/>
        </p:nvSpPr>
        <p:spPr>
          <a:xfrm>
            <a:off x="174045" y="787409"/>
            <a:ext cx="2422807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6DEBF-86CE-4D16-83CA-EFE854A68B3F}"/>
              </a:ext>
            </a:extLst>
          </p:cNvPr>
          <p:cNvSpPr txBox="1"/>
          <p:nvPr/>
        </p:nvSpPr>
        <p:spPr>
          <a:xfrm>
            <a:off x="3523205" y="464244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Listen and write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E4D21-9C0F-4864-99DD-BD29F0E0CB02}"/>
              </a:ext>
            </a:extLst>
          </p:cNvPr>
          <p:cNvSpPr txBox="1"/>
          <p:nvPr/>
        </p:nvSpPr>
        <p:spPr>
          <a:xfrm>
            <a:off x="2188047" y="3942190"/>
            <a:ext cx="8721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Would you like some pizza, Mrs. Brown?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438BF-69E2-40DA-98FB-BEFE7E8429D7}"/>
              </a:ext>
            </a:extLst>
          </p:cNvPr>
          <p:cNvSpPr txBox="1"/>
          <p:nvPr/>
        </p:nvSpPr>
        <p:spPr>
          <a:xfrm>
            <a:off x="3177915" y="1844566"/>
            <a:ext cx="5619244" cy="78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CA43C-C4B4-4121-A786-0B055F568D34}"/>
              </a:ext>
            </a:extLst>
          </p:cNvPr>
          <p:cNvSpPr txBox="1"/>
          <p:nvPr/>
        </p:nvSpPr>
        <p:spPr>
          <a:xfrm>
            <a:off x="819807" y="1915537"/>
            <a:ext cx="10878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______  _______ _______ ______  _______Mrs. Brown?</a:t>
            </a:r>
          </a:p>
        </p:txBody>
      </p:sp>
    </p:spTree>
    <p:extLst>
      <p:ext uri="{BB962C8B-B14F-4D97-AF65-F5344CB8AC3E}">
        <p14:creationId xmlns:p14="http://schemas.microsoft.com/office/powerpoint/2010/main" val="234539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D3-TRACK 63">
            <a:hlinkClick r:id="" action="ppaction://media"/>
            <a:extLst>
              <a:ext uri="{FF2B5EF4-FFF2-40B4-BE49-F238E27FC236}">
                <a16:creationId xmlns:a16="http://schemas.microsoft.com/office/drawing/2014/main" id="{14EFEB2E-EA82-4704-B955-1FFB82CDD08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0668" end="411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286" y="1006461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7C8A68-4411-488D-9F4F-D6FE9EBAC139}"/>
              </a:ext>
            </a:extLst>
          </p:cNvPr>
          <p:cNvSpPr txBox="1"/>
          <p:nvPr/>
        </p:nvSpPr>
        <p:spPr>
          <a:xfrm>
            <a:off x="257331" y="1108937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6DEBF-86CE-4D16-83CA-EFE854A68B3F}"/>
              </a:ext>
            </a:extLst>
          </p:cNvPr>
          <p:cNvSpPr txBox="1"/>
          <p:nvPr/>
        </p:nvSpPr>
        <p:spPr>
          <a:xfrm>
            <a:off x="3177915" y="462606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Listen and write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E4D21-9C0F-4864-99DD-BD29F0E0CB02}"/>
              </a:ext>
            </a:extLst>
          </p:cNvPr>
          <p:cNvSpPr txBox="1"/>
          <p:nvPr/>
        </p:nvSpPr>
        <p:spPr>
          <a:xfrm>
            <a:off x="4209393" y="3871217"/>
            <a:ext cx="6873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No, thank you, Alfie.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438BF-69E2-40DA-98FB-BEFE7E8429D7}"/>
              </a:ext>
            </a:extLst>
          </p:cNvPr>
          <p:cNvSpPr txBox="1"/>
          <p:nvPr/>
        </p:nvSpPr>
        <p:spPr>
          <a:xfrm>
            <a:off x="3177915" y="1844566"/>
            <a:ext cx="5619244" cy="78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CA43C-C4B4-4121-A786-0B055F568D34}"/>
              </a:ext>
            </a:extLst>
          </p:cNvPr>
          <p:cNvSpPr txBox="1"/>
          <p:nvPr/>
        </p:nvSpPr>
        <p:spPr>
          <a:xfrm>
            <a:off x="3735695" y="2467000"/>
            <a:ext cx="472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______  _______,Alfie .</a:t>
            </a:r>
          </a:p>
        </p:txBody>
      </p:sp>
    </p:spTree>
    <p:extLst>
      <p:ext uri="{BB962C8B-B14F-4D97-AF65-F5344CB8AC3E}">
        <p14:creationId xmlns:p14="http://schemas.microsoft.com/office/powerpoint/2010/main" val="269462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3-TRACK 63">
            <a:hlinkClick r:id="" action="ppaction://media"/>
            <a:extLst>
              <a:ext uri="{FF2B5EF4-FFF2-40B4-BE49-F238E27FC236}">
                <a16:creationId xmlns:a16="http://schemas.microsoft.com/office/drawing/2014/main" id="{95E14326-C523-49BE-8BCE-2E7A0B72E7F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277" end="4384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3286" y="419416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7C8A68-4411-488D-9F4F-D6FE9EBAC139}"/>
              </a:ext>
            </a:extLst>
          </p:cNvPr>
          <p:cNvSpPr txBox="1"/>
          <p:nvPr/>
        </p:nvSpPr>
        <p:spPr>
          <a:xfrm>
            <a:off x="257331" y="462606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6DEBF-86CE-4D16-83CA-EFE854A68B3F}"/>
              </a:ext>
            </a:extLst>
          </p:cNvPr>
          <p:cNvSpPr txBox="1"/>
          <p:nvPr/>
        </p:nvSpPr>
        <p:spPr>
          <a:xfrm>
            <a:off x="3177915" y="462606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Listen and write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E4D21-9C0F-4864-99DD-BD29F0E0CB02}"/>
              </a:ext>
            </a:extLst>
          </p:cNvPr>
          <p:cNvSpPr txBox="1"/>
          <p:nvPr/>
        </p:nvSpPr>
        <p:spPr>
          <a:xfrm>
            <a:off x="2550654" y="3891075"/>
            <a:ext cx="7838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Would you like some fries, Lucy?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438BF-69E2-40DA-98FB-BEFE7E8429D7}"/>
              </a:ext>
            </a:extLst>
          </p:cNvPr>
          <p:cNvSpPr txBox="1"/>
          <p:nvPr/>
        </p:nvSpPr>
        <p:spPr>
          <a:xfrm>
            <a:off x="3177915" y="1844566"/>
            <a:ext cx="5619244" cy="78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CA43C-C4B4-4121-A786-0B055F568D34}"/>
              </a:ext>
            </a:extLst>
          </p:cNvPr>
          <p:cNvSpPr txBox="1"/>
          <p:nvPr/>
        </p:nvSpPr>
        <p:spPr>
          <a:xfrm>
            <a:off x="828852" y="2011944"/>
            <a:ext cx="10601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______  _______ _______ ______  _______,Lucy?</a:t>
            </a:r>
          </a:p>
        </p:txBody>
      </p:sp>
    </p:spTree>
    <p:extLst>
      <p:ext uri="{BB962C8B-B14F-4D97-AF65-F5344CB8AC3E}">
        <p14:creationId xmlns:p14="http://schemas.microsoft.com/office/powerpoint/2010/main" val="98589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4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6786</TotalTime>
  <Words>545</Words>
  <Application>Microsoft Office PowerPoint</Application>
  <PresentationFormat>Màn hình rộng</PresentationFormat>
  <Paragraphs>135</Paragraphs>
  <Slides>33</Slides>
  <Notes>8</Notes>
  <HiddenSlides>0</HiddenSlides>
  <MMClips>4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33</vt:i4>
      </vt:variant>
    </vt:vector>
  </HeadingPairs>
  <TitlesOfParts>
    <vt:vector size="38" baseType="lpstr">
      <vt:lpstr>Arial</vt:lpstr>
      <vt:lpstr>Arial Black</vt:lpstr>
      <vt:lpstr>Calibri</vt:lpstr>
      <vt:lpstr>Verdana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148</cp:revision>
  <dcterms:created xsi:type="dcterms:W3CDTF">2020-12-08T03:17:05Z</dcterms:created>
  <dcterms:modified xsi:type="dcterms:W3CDTF">2022-08-02T02:33:09Z</dcterms:modified>
</cp:coreProperties>
</file>