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0"/>
  </p:notesMasterIdLst>
  <p:sldIdLst>
    <p:sldId id="271" r:id="rId2"/>
    <p:sldId id="350" r:id="rId3"/>
    <p:sldId id="324" r:id="rId4"/>
    <p:sldId id="316" r:id="rId5"/>
    <p:sldId id="343" r:id="rId6"/>
    <p:sldId id="311" r:id="rId7"/>
    <p:sldId id="351" r:id="rId8"/>
    <p:sldId id="345" r:id="rId9"/>
    <p:sldId id="342" r:id="rId10"/>
    <p:sldId id="346" r:id="rId11"/>
    <p:sldId id="347" r:id="rId12"/>
    <p:sldId id="352" r:id="rId13"/>
    <p:sldId id="348" r:id="rId14"/>
    <p:sldId id="353" r:id="rId15"/>
    <p:sldId id="349" r:id="rId16"/>
    <p:sldId id="325" r:id="rId17"/>
    <p:sldId id="317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532"/>
    <a:srgbClr val="E0A4A5"/>
    <a:srgbClr val="000000"/>
    <a:srgbClr val="61953D"/>
    <a:srgbClr val="5E913B"/>
    <a:srgbClr val="5C8E3A"/>
    <a:srgbClr val="E36427"/>
    <a:srgbClr val="D98F91"/>
    <a:srgbClr val="CB6466"/>
    <a:srgbClr val="4CB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36" autoAdjust="0"/>
    <p:restoredTop sz="94196" autoAdjust="0"/>
  </p:normalViewPr>
  <p:slideViewPr>
    <p:cSldViewPr snapToGrid="0" showGuides="1">
      <p:cViewPr varScale="1">
        <p:scale>
          <a:sx n="112" d="100"/>
          <a:sy n="112" d="100"/>
        </p:scale>
        <p:origin x="12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81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03985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94421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84919" y="1091608"/>
            <a:ext cx="100512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</a:rPr>
              <a:t>Complete the sentences using these words and phrases.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D4234A-90F3-D647-960F-AA3E78127C55}"/>
              </a:ext>
            </a:extLst>
          </p:cNvPr>
          <p:cNvSpPr txBox="1"/>
          <p:nvPr/>
        </p:nvSpPr>
        <p:spPr>
          <a:xfrm>
            <a:off x="247219" y="2841657"/>
            <a:ext cx="116975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E4000"/>
                </a:solidFill>
                <a:effectLst/>
              </a:rPr>
              <a:t>1. </a:t>
            </a:r>
            <a:r>
              <a:rPr lang="en-US" sz="2800" dirty="0">
                <a:effectLst/>
              </a:rPr>
              <a:t>Country leaders are meeting to discuss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______________</a:t>
            </a:r>
            <a:r>
              <a:rPr lang="en-US" sz="2800" dirty="0">
                <a:effectLst/>
              </a:rPr>
              <a:t>, such as climate change and land use, in the region.</a:t>
            </a:r>
          </a:p>
          <a:p>
            <a:r>
              <a:rPr lang="en-US" sz="2800" dirty="0">
                <a:solidFill>
                  <a:srgbClr val="EE4000"/>
                </a:solidFill>
                <a:effectLst/>
              </a:rPr>
              <a:t>2. </a:t>
            </a:r>
            <a:r>
              <a:rPr lang="en-US" sz="2800" dirty="0">
                <a:effectLst/>
              </a:rPr>
              <a:t>Using renewable energy is the best way to </a:t>
            </a:r>
            <a:r>
              <a:rPr lang="en-US" sz="2800" dirty="0" smtClean="0">
                <a:effectLst/>
              </a:rPr>
              <a:t>reduce </a:t>
            </a:r>
            <a:r>
              <a:rPr lang="en-US" sz="2800" dirty="0" smtClean="0">
                <a:solidFill>
                  <a:srgbClr val="455B63"/>
                </a:solidFill>
                <a:effectLst/>
              </a:rPr>
              <a:t>_____________ </a:t>
            </a:r>
            <a:r>
              <a:rPr lang="en-US" sz="2800" dirty="0" smtClean="0">
                <a:effectLst/>
              </a:rPr>
              <a:t>emissions</a:t>
            </a:r>
            <a:r>
              <a:rPr lang="en-US" sz="2800" dirty="0">
                <a:effectLst/>
              </a:rPr>
              <a:t>.</a:t>
            </a:r>
          </a:p>
          <a:p>
            <a:r>
              <a:rPr lang="en-US" sz="2800" dirty="0">
                <a:solidFill>
                  <a:srgbClr val="EE4000"/>
                </a:solidFill>
                <a:effectLst/>
              </a:rPr>
              <a:t>3. </a:t>
            </a:r>
            <a:r>
              <a:rPr lang="en-US" sz="2800" dirty="0">
                <a:effectLst/>
              </a:rPr>
              <a:t>The company provides training sessions to improve the managers'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_______________</a:t>
            </a:r>
            <a:r>
              <a:rPr lang="en-US" sz="2800" dirty="0">
                <a:effectLst/>
              </a:rPr>
              <a:t>.</a:t>
            </a:r>
          </a:p>
          <a:p>
            <a:r>
              <a:rPr lang="en-US" sz="2800" dirty="0">
                <a:solidFill>
                  <a:srgbClr val="EE4000"/>
                </a:solidFill>
                <a:effectLst/>
              </a:rPr>
              <a:t>4. </a:t>
            </a:r>
            <a:r>
              <a:rPr lang="en-US" sz="2800" dirty="0">
                <a:effectLst/>
              </a:rPr>
              <a:t>Young people need the right skills and knowledge to be able to make a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____________ </a:t>
            </a:r>
            <a:r>
              <a:rPr lang="en-US" sz="2800" dirty="0">
                <a:effectLst/>
              </a:rPr>
              <a:t>to the economy.</a:t>
            </a:r>
          </a:p>
          <a:p>
            <a:r>
              <a:rPr lang="en-US" sz="2800" dirty="0">
                <a:solidFill>
                  <a:srgbClr val="EE4000"/>
                </a:solidFill>
                <a:effectLst/>
              </a:rPr>
              <a:t>5. </a:t>
            </a:r>
            <a:r>
              <a:rPr lang="en-US" sz="2800" dirty="0" smtClean="0">
                <a:solidFill>
                  <a:srgbClr val="455B63"/>
                </a:solidFill>
                <a:effectLst/>
              </a:rPr>
              <a:t>___________</a:t>
            </a:r>
            <a:r>
              <a:rPr lang="en-US" sz="2800" dirty="0" smtClean="0">
                <a:effectLst/>
              </a:rPr>
              <a:t>, </a:t>
            </a:r>
            <a:r>
              <a:rPr lang="en-US" sz="2800" dirty="0">
                <a:effectLst/>
              </a:rPr>
              <a:t>such as carbon dioxide and methane, are known </a:t>
            </a:r>
            <a:r>
              <a:rPr lang="en-US" sz="2800" dirty="0" smtClean="0">
                <a:effectLst/>
              </a:rPr>
              <a:t>as greenhouse </a:t>
            </a:r>
            <a:r>
              <a:rPr lang="en-US" sz="2800" dirty="0">
                <a:effectLst/>
              </a:rPr>
              <a:t>gases</a:t>
            </a:r>
            <a:r>
              <a:rPr lang="en-US" sz="2800" dirty="0" smtClean="0">
                <a:effectLst/>
              </a:rPr>
              <a:t>.</a:t>
            </a:r>
            <a:endParaRPr lang="en-US" sz="2800" dirty="0">
              <a:effectLst/>
            </a:endParaRPr>
          </a:p>
        </p:txBody>
      </p:sp>
      <p:pic>
        <p:nvPicPr>
          <p:cNvPr id="10" name="Picture 9" descr="Text&#10;&#10;Description automatically generated with low confidence">
            <a:extLst>
              <a:ext uri="{FF2B5EF4-FFF2-40B4-BE49-F238E27FC236}">
                <a16:creationId xmlns:a16="http://schemas.microsoft.com/office/drawing/2014/main" id="{3C752FDF-6F93-3345-BB9F-2A27F2066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055" y="1563475"/>
            <a:ext cx="8612447" cy="126452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8C69A7C-BB56-C049-A85E-F5C7D71DFCCC}"/>
              </a:ext>
            </a:extLst>
          </p:cNvPr>
          <p:cNvSpPr txBox="1"/>
          <p:nvPr/>
        </p:nvSpPr>
        <p:spPr>
          <a:xfrm>
            <a:off x="6385895" y="2827068"/>
            <a:ext cx="234968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current issues</a:t>
            </a:r>
            <a:endParaRPr lang="x-none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AA19DC0-CACF-DE4C-98DD-FC5A3A9414E7}"/>
              </a:ext>
            </a:extLst>
          </p:cNvPr>
          <p:cNvSpPr txBox="1"/>
          <p:nvPr/>
        </p:nvSpPr>
        <p:spPr>
          <a:xfrm>
            <a:off x="7758353" y="3692104"/>
            <a:ext cx="27352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greenhouse gas</a:t>
            </a:r>
            <a:endParaRPr lang="x-none" sz="3000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ADEFA5-910E-4248-8447-7E59C2009EC1}"/>
              </a:ext>
            </a:extLst>
          </p:cNvPr>
          <p:cNvSpPr txBox="1"/>
          <p:nvPr/>
        </p:nvSpPr>
        <p:spPr>
          <a:xfrm>
            <a:off x="275604" y="4527755"/>
            <a:ext cx="26386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leadership </a:t>
            </a:r>
            <a:r>
              <a:rPr lang="vi-VN" sz="30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skills</a:t>
            </a:r>
            <a:endParaRPr lang="x-none" sz="30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9BE84D-41B0-D643-B97E-6AE5EAF04AD2}"/>
              </a:ext>
            </a:extLst>
          </p:cNvPr>
          <p:cNvSpPr txBox="1"/>
          <p:nvPr/>
        </p:nvSpPr>
        <p:spPr>
          <a:xfrm>
            <a:off x="414555" y="5394059"/>
            <a:ext cx="21223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0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contribut</a:t>
            </a:r>
            <a:r>
              <a:rPr lang="en-US" sz="30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ion</a:t>
            </a:r>
            <a:endParaRPr lang="x-none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B1C39B9-607D-EA49-A18C-EF86E1550DC2}"/>
              </a:ext>
            </a:extLst>
          </p:cNvPr>
          <p:cNvSpPr txBox="1"/>
          <p:nvPr/>
        </p:nvSpPr>
        <p:spPr>
          <a:xfrm>
            <a:off x="806325" y="5817982"/>
            <a:ext cx="17428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Pollutants</a:t>
            </a:r>
            <a:endParaRPr lang="x-none" sz="30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68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84919" y="1163324"/>
            <a:ext cx="87603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</a:rPr>
              <a:t>Put the verbs in brackets in the correct forms.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F3599E-D970-1043-9151-FB6F20C3A6B2}"/>
              </a:ext>
            </a:extLst>
          </p:cNvPr>
          <p:cNvSpPr txBox="1"/>
          <p:nvPr/>
        </p:nvSpPr>
        <p:spPr>
          <a:xfrm>
            <a:off x="494438" y="1993936"/>
            <a:ext cx="109457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EE4000"/>
                </a:solidFill>
                <a:effectLst/>
              </a:rPr>
              <a:t>1. </a:t>
            </a:r>
            <a:r>
              <a:rPr lang="en-US" sz="3200" dirty="0">
                <a:effectLst/>
              </a:rPr>
              <a:t>Tourists enjoy (buy) </a:t>
            </a:r>
            <a:r>
              <a:rPr lang="en-US" sz="3200" dirty="0">
                <a:solidFill>
                  <a:srgbClr val="455B63"/>
                </a:solidFill>
                <a:effectLst/>
              </a:rPr>
              <a:t>__________ </a:t>
            </a:r>
            <a:r>
              <a:rPr lang="en-US" sz="3200" dirty="0">
                <a:effectLst/>
              </a:rPr>
              <a:t>handmade souvenirs on their trips to ASEAN countries.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EE4000"/>
                </a:solidFill>
                <a:effectLst/>
              </a:rPr>
              <a:t>2. </a:t>
            </a:r>
            <a:r>
              <a:rPr lang="en-US" sz="3200" dirty="0">
                <a:effectLst/>
              </a:rPr>
              <a:t>(feel) </a:t>
            </a:r>
            <a:r>
              <a:rPr lang="en-US" sz="3200" dirty="0">
                <a:solidFill>
                  <a:srgbClr val="455B63"/>
                </a:solidFill>
                <a:effectLst/>
              </a:rPr>
              <a:t>__________ </a:t>
            </a:r>
            <a:r>
              <a:rPr lang="en-US" sz="3200" dirty="0">
                <a:effectLst/>
              </a:rPr>
              <a:t>confident about her English, Mia decided to enter the English-speaking competition at her school.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EE4000"/>
                </a:solidFill>
                <a:effectLst/>
              </a:rPr>
              <a:t>3. </a:t>
            </a:r>
            <a:r>
              <a:rPr lang="en-US" sz="3200" dirty="0">
                <a:effectLst/>
              </a:rPr>
              <a:t>I decided (reduce) </a:t>
            </a:r>
            <a:r>
              <a:rPr lang="en-US" sz="3200" dirty="0">
                <a:solidFill>
                  <a:srgbClr val="455B63"/>
                </a:solidFill>
                <a:effectLst/>
              </a:rPr>
              <a:t>__________ </a:t>
            </a:r>
            <a:r>
              <a:rPr lang="en-US" sz="3200" dirty="0">
                <a:effectLst/>
              </a:rPr>
              <a:t>my carbon footprint by cycling to school</a:t>
            </a:r>
            <a:r>
              <a:rPr lang="en-US" sz="3200" dirty="0" smtClean="0">
                <a:effectLst/>
              </a:rPr>
              <a:t>.</a:t>
            </a:r>
            <a:endParaRPr lang="en-US" sz="3200" dirty="0">
              <a:effectLst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644037-E917-EE4B-9C58-C639BA95B332}"/>
              </a:ext>
            </a:extLst>
          </p:cNvPr>
          <p:cNvSpPr txBox="1"/>
          <p:nvPr/>
        </p:nvSpPr>
        <p:spPr>
          <a:xfrm>
            <a:off x="4582016" y="2170388"/>
            <a:ext cx="13083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buying</a:t>
            </a:r>
            <a:endParaRPr lang="x-none" sz="32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E2258C-E3B8-E34A-B26E-A036691A53A1}"/>
              </a:ext>
            </a:extLst>
          </p:cNvPr>
          <p:cNvSpPr txBox="1"/>
          <p:nvPr/>
        </p:nvSpPr>
        <p:spPr>
          <a:xfrm>
            <a:off x="2170565" y="3671318"/>
            <a:ext cx="13744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Feeling</a:t>
            </a:r>
            <a:endParaRPr lang="x-none" sz="32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32D7FA-CA43-B949-922B-9AF86D6B4830}"/>
              </a:ext>
            </a:extLst>
          </p:cNvPr>
          <p:cNvSpPr txBox="1"/>
          <p:nvPr/>
        </p:nvSpPr>
        <p:spPr>
          <a:xfrm>
            <a:off x="4160363" y="5134050"/>
            <a:ext cx="1778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reduce</a:t>
            </a:r>
            <a:endParaRPr lang="x-none" sz="32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0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84919" y="1163324"/>
            <a:ext cx="87603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</a:rPr>
              <a:t>Put the verbs in brackets in the correct forms.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F3599E-D970-1043-9151-FB6F20C3A6B2}"/>
              </a:ext>
            </a:extLst>
          </p:cNvPr>
          <p:cNvSpPr txBox="1"/>
          <p:nvPr/>
        </p:nvSpPr>
        <p:spPr>
          <a:xfrm>
            <a:off x="623110" y="2291848"/>
            <a:ext cx="10945779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smtClean="0">
                <a:solidFill>
                  <a:srgbClr val="EE4000"/>
                </a:solidFill>
                <a:effectLst/>
              </a:rPr>
              <a:t>4</a:t>
            </a:r>
            <a:r>
              <a:rPr lang="en-US" sz="3600" dirty="0">
                <a:solidFill>
                  <a:srgbClr val="EE4000"/>
                </a:solidFill>
                <a:effectLst/>
              </a:rPr>
              <a:t>. </a:t>
            </a:r>
            <a:r>
              <a:rPr lang="en-US" sz="3600" dirty="0">
                <a:effectLst/>
              </a:rPr>
              <a:t>Because air pollution levels rise in the city, doctors recommend (wear) </a:t>
            </a:r>
            <a:r>
              <a:rPr lang="en-US" sz="3600" dirty="0">
                <a:solidFill>
                  <a:srgbClr val="455B63"/>
                </a:solidFill>
                <a:effectLst/>
              </a:rPr>
              <a:t>__________ </a:t>
            </a:r>
            <a:r>
              <a:rPr lang="en-US" sz="3600" dirty="0">
                <a:effectLst/>
              </a:rPr>
              <a:t>masks </a:t>
            </a:r>
            <a:r>
              <a:rPr lang="en-US" sz="3600" dirty="0" smtClean="0">
                <a:effectLst/>
              </a:rPr>
              <a:t>outdoors.</a:t>
            </a:r>
            <a:endParaRPr lang="en-US" sz="3600" dirty="0"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rgbClr val="EE4000"/>
                </a:solidFill>
                <a:effectLst/>
              </a:rPr>
              <a:t>5. </a:t>
            </a:r>
            <a:r>
              <a:rPr lang="en-US" sz="3600" dirty="0">
                <a:effectLst/>
              </a:rPr>
              <a:t>World leaders need (work) </a:t>
            </a:r>
            <a:r>
              <a:rPr lang="en-US" sz="3600" dirty="0">
                <a:solidFill>
                  <a:srgbClr val="455B63"/>
                </a:solidFill>
                <a:effectLst/>
              </a:rPr>
              <a:t>__________ </a:t>
            </a:r>
            <a:r>
              <a:rPr lang="en-US" sz="3600" dirty="0">
                <a:effectLst/>
              </a:rPr>
              <a:t>together to solve big health and environmental problems</a:t>
            </a:r>
            <a:r>
              <a:rPr lang="en-US" sz="3600" dirty="0" smtClean="0">
                <a:effectLst/>
              </a:rPr>
              <a:t>.</a:t>
            </a:r>
            <a:endParaRPr lang="en-US" sz="3600" dirty="0">
              <a:effectLst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C608B18-6749-7D49-BDD5-2DD04E0FF53D}"/>
              </a:ext>
            </a:extLst>
          </p:cNvPr>
          <p:cNvSpPr txBox="1"/>
          <p:nvPr/>
        </p:nvSpPr>
        <p:spPr>
          <a:xfrm>
            <a:off x="4664153" y="3310749"/>
            <a:ext cx="1687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wearing</a:t>
            </a:r>
            <a:endParaRPr lang="x-none" sz="36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E1A930-9B00-D445-AB2E-43B59AB7B056}"/>
              </a:ext>
            </a:extLst>
          </p:cNvPr>
          <p:cNvSpPr txBox="1"/>
          <p:nvPr/>
        </p:nvSpPr>
        <p:spPr>
          <a:xfrm>
            <a:off x="7086082" y="4152747"/>
            <a:ext cx="1621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work</a:t>
            </a:r>
            <a:endParaRPr lang="x-none" sz="36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89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53388" y="991896"/>
            <a:ext cx="108339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Rewrite the sentences using gerunds or participle clauses.</a:t>
            </a:r>
            <a:r>
              <a:rPr lang="x-none" sz="4400" dirty="0">
                <a:effectLst/>
              </a:rPr>
              <a:t> </a:t>
            </a:r>
            <a:endParaRPr lang="en-US" sz="4400" b="1" dirty="0"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BB6C8C-9AA8-884C-BB3A-5013AB899519}"/>
              </a:ext>
            </a:extLst>
          </p:cNvPr>
          <p:cNvSpPr txBox="1"/>
          <p:nvPr/>
        </p:nvSpPr>
        <p:spPr>
          <a:xfrm>
            <a:off x="351003" y="1888399"/>
            <a:ext cx="115346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EE4000"/>
                </a:solidFill>
                <a:effectLst/>
                <a:cs typeface="Calibri" panose="020F0502020204030204" pitchFamily="34" charset="0"/>
              </a:rPr>
              <a:t>1. </a:t>
            </a:r>
            <a:r>
              <a:rPr lang="en-US" sz="3200" dirty="0">
                <a:effectLst/>
                <a:cs typeface="Calibri" panose="020F0502020204030204" pitchFamily="34" charset="0"/>
              </a:rPr>
              <a:t>If you use an online dictionary in this way, you can learn many new words.</a:t>
            </a:r>
          </a:p>
          <a:p>
            <a:r>
              <a:rPr lang="en-US" sz="3200" dirty="0" smtClean="0">
                <a:cs typeface="Calibri" panose="020F0502020204030204" pitchFamily="34" charset="0"/>
                <a:sym typeface="Symbol" panose="05050102010706020507" pitchFamily="18" charset="2"/>
              </a:rPr>
              <a:t> </a:t>
            </a:r>
            <a:r>
              <a:rPr lang="en-US" sz="3200" dirty="0" smtClean="0">
                <a:effectLst/>
                <a:cs typeface="Calibri" panose="020F0502020204030204" pitchFamily="34" charset="0"/>
              </a:rPr>
              <a:t> </a:t>
            </a:r>
            <a:r>
              <a:rPr lang="en-US" sz="3200" dirty="0" smtClean="0">
                <a:solidFill>
                  <a:srgbClr val="455B63"/>
                </a:solidFill>
                <a:effectLst/>
                <a:cs typeface="Calibri" panose="020F0502020204030204" pitchFamily="34" charset="0"/>
              </a:rPr>
              <a:t>__________________</a:t>
            </a:r>
            <a:r>
              <a:rPr lang="en-US" sz="3200" dirty="0" smtClean="0">
                <a:effectLst/>
                <a:cs typeface="Calibri" panose="020F0502020204030204" pitchFamily="34" charset="0"/>
              </a:rPr>
              <a:t>, </a:t>
            </a:r>
            <a:r>
              <a:rPr lang="en-US" sz="3200" dirty="0">
                <a:effectLst/>
                <a:cs typeface="Calibri" panose="020F0502020204030204" pitchFamily="34" charset="0"/>
              </a:rPr>
              <a:t>an online dictionary can help you learn many new words.</a:t>
            </a:r>
          </a:p>
          <a:p>
            <a:r>
              <a:rPr lang="en-US" sz="3200" dirty="0">
                <a:solidFill>
                  <a:srgbClr val="EE4000"/>
                </a:solidFill>
                <a:effectLst/>
                <a:cs typeface="Calibri" panose="020F0502020204030204" pitchFamily="34" charset="0"/>
              </a:rPr>
              <a:t>2. </a:t>
            </a:r>
            <a:r>
              <a:rPr lang="en-US" sz="3200" dirty="0">
                <a:effectLst/>
                <a:cs typeface="Calibri" panose="020F0502020204030204" pitchFamily="34" charset="0"/>
              </a:rPr>
              <a:t>It was wonderful to go on the ASEAN tour.</a:t>
            </a:r>
          </a:p>
          <a:p>
            <a:r>
              <a:rPr lang="en-US" sz="3200" dirty="0">
                <a:cs typeface="Calibri" panose="020F0502020204030204" pitchFamily="34" charset="0"/>
                <a:sym typeface="Symbol" panose="05050102010706020507" pitchFamily="18" charset="2"/>
              </a:rPr>
              <a:t></a:t>
            </a:r>
            <a:r>
              <a:rPr lang="en-US" sz="3200" dirty="0" smtClean="0">
                <a:effectLst/>
                <a:cs typeface="Calibri" panose="020F0502020204030204" pitchFamily="34" charset="0"/>
              </a:rPr>
              <a:t> </a:t>
            </a:r>
            <a:r>
              <a:rPr lang="en-US" sz="3200" dirty="0">
                <a:solidFill>
                  <a:srgbClr val="455B63"/>
                </a:solidFill>
                <a:effectLst/>
                <a:cs typeface="Calibri" panose="020F0502020204030204" pitchFamily="34" charset="0"/>
              </a:rPr>
              <a:t>______________________ </a:t>
            </a:r>
            <a:r>
              <a:rPr lang="en-US" sz="3200" dirty="0">
                <a:effectLst/>
                <a:cs typeface="Calibri" panose="020F0502020204030204" pitchFamily="34" charset="0"/>
              </a:rPr>
              <a:t>was a wonderful experience.</a:t>
            </a:r>
          </a:p>
          <a:p>
            <a:r>
              <a:rPr lang="en-US" sz="3200" dirty="0">
                <a:solidFill>
                  <a:srgbClr val="EE4000"/>
                </a:solidFill>
                <a:effectLst/>
                <a:cs typeface="Calibri" panose="020F0502020204030204" pitchFamily="34" charset="0"/>
              </a:rPr>
              <a:t>3. </a:t>
            </a:r>
            <a:r>
              <a:rPr lang="en-US" sz="3200" dirty="0">
                <a:effectLst/>
                <a:cs typeface="Calibri" panose="020F0502020204030204" pitchFamily="34" charset="0"/>
              </a:rPr>
              <a:t>The farmers cut down the trees, and started using the land for growing crops.</a:t>
            </a:r>
          </a:p>
          <a:p>
            <a:r>
              <a:rPr lang="en-US" sz="3200" dirty="0">
                <a:cs typeface="Calibri" panose="020F0502020204030204" pitchFamily="34" charset="0"/>
                <a:sym typeface="Symbol" panose="05050102010706020507" pitchFamily="18" charset="2"/>
              </a:rPr>
              <a:t></a:t>
            </a:r>
            <a:r>
              <a:rPr lang="en-US" sz="3200" dirty="0" smtClean="0">
                <a:effectLst/>
                <a:cs typeface="Calibri" panose="020F0502020204030204" pitchFamily="34" charset="0"/>
              </a:rPr>
              <a:t> </a:t>
            </a:r>
            <a:r>
              <a:rPr lang="en-US" sz="3200" dirty="0" smtClean="0">
                <a:solidFill>
                  <a:srgbClr val="455B63"/>
                </a:solidFill>
                <a:effectLst/>
                <a:cs typeface="Calibri" panose="020F0502020204030204" pitchFamily="34" charset="0"/>
              </a:rPr>
              <a:t>______________________</a:t>
            </a:r>
            <a:r>
              <a:rPr lang="en-US" sz="3200" dirty="0" smtClean="0">
                <a:effectLst/>
                <a:cs typeface="Calibri" panose="020F0502020204030204" pitchFamily="34" charset="0"/>
              </a:rPr>
              <a:t>, </a:t>
            </a:r>
            <a:r>
              <a:rPr lang="en-US" sz="3200" dirty="0">
                <a:effectLst/>
                <a:cs typeface="Calibri" panose="020F0502020204030204" pitchFamily="34" charset="0"/>
              </a:rPr>
              <a:t>the farmers started using the land for growing crops</a:t>
            </a:r>
            <a:r>
              <a:rPr lang="en-US" sz="3200" dirty="0" smtClean="0">
                <a:effectLst/>
                <a:cs typeface="Calibri" panose="020F0502020204030204" pitchFamily="34" charset="0"/>
              </a:rPr>
              <a:t>.</a:t>
            </a:r>
            <a:endParaRPr lang="en-US" sz="3200" dirty="0">
              <a:effectLst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E9D985-E793-E24F-A445-3D032D288CA6}"/>
              </a:ext>
            </a:extLst>
          </p:cNvPr>
          <p:cNvSpPr txBox="1"/>
          <p:nvPr/>
        </p:nvSpPr>
        <p:spPr>
          <a:xfrm>
            <a:off x="1206128" y="2874284"/>
            <a:ext cx="31486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U</a:t>
            </a:r>
            <a:r>
              <a:rPr lang="x-none" sz="32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sed</a:t>
            </a:r>
            <a:r>
              <a:rPr lang="vi-VN" sz="32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in this way</a:t>
            </a:r>
            <a:r>
              <a:rPr lang="x-none" sz="3200" dirty="0">
                <a:solidFill>
                  <a:srgbClr val="FF0000"/>
                </a:solidFill>
                <a:effectLst/>
                <a:cs typeface="Calibri" panose="020F0502020204030204" pitchFamily="34" charset="0"/>
              </a:rPr>
              <a:t> </a:t>
            </a:r>
            <a:endParaRPr lang="x-none" sz="3200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C2D7FF-78A3-9648-B6A5-3E330F9FA0FA}"/>
              </a:ext>
            </a:extLst>
          </p:cNvPr>
          <p:cNvSpPr txBox="1"/>
          <p:nvPr/>
        </p:nvSpPr>
        <p:spPr>
          <a:xfrm>
            <a:off x="1089178" y="4346535"/>
            <a:ext cx="4454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Going on the ASEAN tour</a:t>
            </a:r>
            <a:r>
              <a:rPr lang="x-none" sz="3200" dirty="0">
                <a:solidFill>
                  <a:srgbClr val="FF0000"/>
                </a:solidFill>
                <a:effectLst/>
                <a:cs typeface="Calibri" panose="020F0502020204030204" pitchFamily="34" charset="0"/>
              </a:rPr>
              <a:t> </a:t>
            </a:r>
            <a:endParaRPr lang="x-none" sz="3200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FCA161-4EDC-554F-ABAF-C40E49FC68AE}"/>
              </a:ext>
            </a:extLst>
          </p:cNvPr>
          <p:cNvSpPr txBox="1"/>
          <p:nvPr/>
        </p:nvSpPr>
        <p:spPr>
          <a:xfrm>
            <a:off x="1206128" y="5818786"/>
            <a:ext cx="4185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x-none" sz="32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utting down the trees</a:t>
            </a:r>
            <a:r>
              <a:rPr lang="x-none" sz="3200" dirty="0">
                <a:solidFill>
                  <a:srgbClr val="FF0000"/>
                </a:solidFill>
                <a:effectLst/>
                <a:cs typeface="Calibri" panose="020F0502020204030204" pitchFamily="34" charset="0"/>
              </a:rPr>
              <a:t> </a:t>
            </a:r>
            <a:endParaRPr lang="x-none" sz="3200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07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53388" y="991896"/>
            <a:ext cx="108339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Rewrite the sentences using gerunds or participle clauses.</a:t>
            </a:r>
            <a:r>
              <a:rPr lang="x-none" sz="4400" dirty="0">
                <a:effectLst/>
              </a:rPr>
              <a:t> </a:t>
            </a:r>
            <a:endParaRPr lang="en-US" sz="4400" b="1" dirty="0"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BB6C8C-9AA8-884C-BB3A-5013AB899519}"/>
              </a:ext>
            </a:extLst>
          </p:cNvPr>
          <p:cNvSpPr txBox="1"/>
          <p:nvPr/>
        </p:nvSpPr>
        <p:spPr>
          <a:xfrm>
            <a:off x="494438" y="2254468"/>
            <a:ext cx="115346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EE4000"/>
                </a:solidFill>
                <a:effectLst/>
              </a:rPr>
              <a:t>4</a:t>
            </a:r>
            <a:r>
              <a:rPr lang="en-US" sz="3600" dirty="0">
                <a:solidFill>
                  <a:srgbClr val="EE4000"/>
                </a:solidFill>
                <a:effectLst/>
              </a:rPr>
              <a:t>. </a:t>
            </a:r>
            <a:r>
              <a:rPr lang="en-US" sz="3600" dirty="0">
                <a:effectLst/>
              </a:rPr>
              <a:t>The sun warms the earth’s surface, which releases heat into the air.</a:t>
            </a:r>
          </a:p>
          <a:p>
            <a:r>
              <a:rPr lang="en-US" sz="3600" dirty="0">
                <a:cs typeface="Calibri" panose="020F0502020204030204" pitchFamily="34" charset="0"/>
                <a:sym typeface="Symbol" panose="05050102010706020507" pitchFamily="18" charset="2"/>
              </a:rPr>
              <a:t></a:t>
            </a:r>
            <a:r>
              <a:rPr lang="en-US" sz="3600" dirty="0" smtClean="0">
                <a:effectLst/>
              </a:rPr>
              <a:t> </a:t>
            </a:r>
            <a:r>
              <a:rPr lang="en-US" sz="3600" dirty="0" smtClean="0">
                <a:solidFill>
                  <a:srgbClr val="455B63"/>
                </a:solidFill>
                <a:effectLst/>
              </a:rPr>
              <a:t>____________________</a:t>
            </a:r>
            <a:r>
              <a:rPr lang="en-US" sz="3600" dirty="0" smtClean="0">
                <a:effectLst/>
              </a:rPr>
              <a:t>, </a:t>
            </a:r>
            <a:r>
              <a:rPr lang="en-US" sz="3600" dirty="0">
                <a:effectLst/>
              </a:rPr>
              <a:t>the earth’s surface releases heat into the air.</a:t>
            </a:r>
          </a:p>
          <a:p>
            <a:r>
              <a:rPr lang="en-US" sz="3600" dirty="0">
                <a:solidFill>
                  <a:srgbClr val="EE4000"/>
                </a:solidFill>
                <a:effectLst/>
              </a:rPr>
              <a:t>5. </a:t>
            </a:r>
            <a:r>
              <a:rPr lang="en-US" sz="3600" dirty="0">
                <a:effectLst/>
              </a:rPr>
              <a:t>She usually prepares the guest list for all conferences.</a:t>
            </a:r>
          </a:p>
          <a:p>
            <a:r>
              <a:rPr lang="en-US" sz="3600" dirty="0">
                <a:cs typeface="Calibri" panose="020F0502020204030204" pitchFamily="34" charset="0"/>
                <a:sym typeface="Symbol" panose="05050102010706020507" pitchFamily="18" charset="2"/>
              </a:rPr>
              <a:t></a:t>
            </a:r>
            <a:r>
              <a:rPr lang="en-US" sz="3600" dirty="0" smtClean="0">
                <a:effectLst/>
              </a:rPr>
              <a:t> </a:t>
            </a:r>
            <a:r>
              <a:rPr lang="en-US" sz="3600" dirty="0">
                <a:effectLst/>
              </a:rPr>
              <a:t>She is responsible for </a:t>
            </a:r>
            <a:r>
              <a:rPr lang="en-US" sz="3600" dirty="0" smtClean="0">
                <a:solidFill>
                  <a:srgbClr val="455B63"/>
                </a:solidFill>
                <a:effectLst/>
              </a:rPr>
              <a:t>______________________ </a:t>
            </a:r>
            <a:r>
              <a:rPr lang="en-US" sz="3600" dirty="0">
                <a:effectLst/>
              </a:rPr>
              <a:t>for all conferences.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A891F0-652A-EA4A-AFC6-787B760C61A0}"/>
              </a:ext>
            </a:extLst>
          </p:cNvPr>
          <p:cNvSpPr txBox="1"/>
          <p:nvPr/>
        </p:nvSpPr>
        <p:spPr>
          <a:xfrm>
            <a:off x="1553388" y="3376243"/>
            <a:ext cx="3986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Warmed by the Sun </a:t>
            </a:r>
            <a:endParaRPr lang="x-none" sz="36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F9A513-8D4A-E742-9905-1152B8D73499}"/>
              </a:ext>
            </a:extLst>
          </p:cNvPr>
          <p:cNvSpPr txBox="1"/>
          <p:nvPr/>
        </p:nvSpPr>
        <p:spPr>
          <a:xfrm>
            <a:off x="5352362" y="4988958"/>
            <a:ext cx="4602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preparing the guest list</a:t>
            </a:r>
            <a:r>
              <a:rPr lang="x-none" sz="3600" dirty="0">
                <a:solidFill>
                  <a:srgbClr val="FF0000"/>
                </a:solidFill>
                <a:effectLst/>
              </a:rPr>
              <a:t> </a:t>
            </a:r>
            <a:endParaRPr lang="x-none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26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21857" y="1054139"/>
            <a:ext cx="108339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Circle the underlined part that is incorrect in each of the following sentences. Then correct it.</a:t>
            </a:r>
            <a:r>
              <a:rPr lang="x-none" sz="2800" dirty="0">
                <a:effectLst/>
              </a:rPr>
              <a:t> </a:t>
            </a:r>
            <a:endParaRPr lang="en-US" sz="2800" b="1" dirty="0"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pic>
        <p:nvPicPr>
          <p:cNvPr id="14" name="Picture 1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BD04546-854F-374F-A152-C29ECD911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6" y="2276276"/>
            <a:ext cx="12095774" cy="4311365"/>
          </a:xfrm>
          <a:prstGeom prst="rect">
            <a:avLst/>
          </a:prstGeom>
        </p:spPr>
      </p:pic>
      <p:sp>
        <p:nvSpPr>
          <p:cNvPr id="15" name="Donut 14">
            <a:extLst>
              <a:ext uri="{FF2B5EF4-FFF2-40B4-BE49-F238E27FC236}">
                <a16:creationId xmlns:a16="http://schemas.microsoft.com/office/drawing/2014/main" id="{CFDAAFDC-9E79-DD45-9A8E-D343F9D3D60D}"/>
              </a:ext>
            </a:extLst>
          </p:cNvPr>
          <p:cNvSpPr/>
          <p:nvPr/>
        </p:nvSpPr>
        <p:spPr>
          <a:xfrm>
            <a:off x="3615034" y="2709501"/>
            <a:ext cx="522514" cy="446500"/>
          </a:xfrm>
          <a:prstGeom prst="donut">
            <a:avLst>
              <a:gd name="adj" fmla="val 7842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20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B412AD-29AD-B144-A5C8-48EC32FFDE47}"/>
              </a:ext>
            </a:extLst>
          </p:cNvPr>
          <p:cNvSpPr txBox="1"/>
          <p:nvPr/>
        </p:nvSpPr>
        <p:spPr>
          <a:xfrm>
            <a:off x="5604805" y="2283115"/>
            <a:ext cx="2065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→</a:t>
            </a:r>
            <a:r>
              <a:rPr lang="en-US" sz="2800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collecting</a:t>
            </a:r>
            <a:r>
              <a:rPr lang="x-none" sz="2800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x-none" sz="28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Donut 17">
            <a:extLst>
              <a:ext uri="{FF2B5EF4-FFF2-40B4-BE49-F238E27FC236}">
                <a16:creationId xmlns:a16="http://schemas.microsoft.com/office/drawing/2014/main" id="{C3E7C3BF-0AED-1C43-B658-5B98CC3913CA}"/>
              </a:ext>
            </a:extLst>
          </p:cNvPr>
          <p:cNvSpPr/>
          <p:nvPr/>
        </p:nvSpPr>
        <p:spPr>
          <a:xfrm>
            <a:off x="5195630" y="3548605"/>
            <a:ext cx="522514" cy="446500"/>
          </a:xfrm>
          <a:prstGeom prst="donut">
            <a:avLst>
              <a:gd name="adj" fmla="val 7842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200">
              <a:solidFill>
                <a:srgbClr val="FF0000"/>
              </a:solidFill>
            </a:endParaRPr>
          </a:p>
        </p:txBody>
      </p:sp>
      <p:sp>
        <p:nvSpPr>
          <p:cNvPr id="19" name="Donut 18">
            <a:extLst>
              <a:ext uri="{FF2B5EF4-FFF2-40B4-BE49-F238E27FC236}">
                <a16:creationId xmlns:a16="http://schemas.microsoft.com/office/drawing/2014/main" id="{0595E2B7-34C8-7142-94EA-AB7176FFFCE3}"/>
              </a:ext>
            </a:extLst>
          </p:cNvPr>
          <p:cNvSpPr/>
          <p:nvPr/>
        </p:nvSpPr>
        <p:spPr>
          <a:xfrm>
            <a:off x="1016208" y="4330931"/>
            <a:ext cx="522514" cy="446500"/>
          </a:xfrm>
          <a:prstGeom prst="donut">
            <a:avLst>
              <a:gd name="adj" fmla="val 7842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200">
              <a:solidFill>
                <a:srgbClr val="FF0000"/>
              </a:solidFill>
            </a:endParaRPr>
          </a:p>
        </p:txBody>
      </p:sp>
      <p:sp>
        <p:nvSpPr>
          <p:cNvPr id="20" name="Donut 19">
            <a:extLst>
              <a:ext uri="{FF2B5EF4-FFF2-40B4-BE49-F238E27FC236}">
                <a16:creationId xmlns:a16="http://schemas.microsoft.com/office/drawing/2014/main" id="{D500120C-934D-C64B-99C5-A4508C3C9B2D}"/>
              </a:ext>
            </a:extLst>
          </p:cNvPr>
          <p:cNvSpPr/>
          <p:nvPr/>
        </p:nvSpPr>
        <p:spPr>
          <a:xfrm>
            <a:off x="4265525" y="5164205"/>
            <a:ext cx="522514" cy="446500"/>
          </a:xfrm>
          <a:prstGeom prst="donut">
            <a:avLst>
              <a:gd name="adj" fmla="val 7842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200">
              <a:solidFill>
                <a:srgbClr val="FF0000"/>
              </a:solidFill>
            </a:endParaRPr>
          </a:p>
        </p:txBody>
      </p:sp>
      <p:sp>
        <p:nvSpPr>
          <p:cNvPr id="21" name="Donut 20">
            <a:extLst>
              <a:ext uri="{FF2B5EF4-FFF2-40B4-BE49-F238E27FC236}">
                <a16:creationId xmlns:a16="http://schemas.microsoft.com/office/drawing/2014/main" id="{A5559660-74F4-3E49-A7AD-64D0F9B349F5}"/>
              </a:ext>
            </a:extLst>
          </p:cNvPr>
          <p:cNvSpPr/>
          <p:nvPr/>
        </p:nvSpPr>
        <p:spPr>
          <a:xfrm>
            <a:off x="5792757" y="5975737"/>
            <a:ext cx="522514" cy="446500"/>
          </a:xfrm>
          <a:prstGeom prst="donut">
            <a:avLst>
              <a:gd name="adj" fmla="val 7842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20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27613D-93CC-C84D-9635-87F4BF1D5A8A}"/>
              </a:ext>
            </a:extLst>
          </p:cNvPr>
          <p:cNvSpPr txBox="1"/>
          <p:nvPr/>
        </p:nvSpPr>
        <p:spPr>
          <a:xfrm>
            <a:off x="7656356" y="3156001"/>
            <a:ext cx="1818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→ </a:t>
            </a:r>
            <a:r>
              <a:rPr lang="vi-VN" sz="2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injuring</a:t>
            </a:r>
            <a:r>
              <a:rPr lang="x-none" sz="2800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x-none" sz="28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694840-0527-CC41-A711-73730BA71AA2}"/>
              </a:ext>
            </a:extLst>
          </p:cNvPr>
          <p:cNvSpPr txBox="1"/>
          <p:nvPr/>
        </p:nvSpPr>
        <p:spPr>
          <a:xfrm>
            <a:off x="1544530" y="4292571"/>
            <a:ext cx="2593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→ </a:t>
            </a:r>
            <a:r>
              <a:rPr lang="vi-VN" sz="2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Embarrassed</a:t>
            </a:r>
            <a:r>
              <a:rPr lang="x-none" sz="2800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x-none" sz="28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BD67DAB-4689-0946-8515-803CCBE99C24}"/>
              </a:ext>
            </a:extLst>
          </p:cNvPr>
          <p:cNvSpPr txBox="1"/>
          <p:nvPr/>
        </p:nvSpPr>
        <p:spPr>
          <a:xfrm>
            <a:off x="4895285" y="5087446"/>
            <a:ext cx="1723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→ </a:t>
            </a:r>
            <a:r>
              <a:rPr lang="vi-VN" sz="2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getting</a:t>
            </a:r>
            <a:r>
              <a:rPr lang="x-none" sz="2800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x-none" sz="28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649C83E-AAFF-D942-8E7F-00AD43A9A23A}"/>
              </a:ext>
            </a:extLst>
          </p:cNvPr>
          <p:cNvSpPr txBox="1"/>
          <p:nvPr/>
        </p:nvSpPr>
        <p:spPr>
          <a:xfrm>
            <a:off x="5992876" y="6291298"/>
            <a:ext cx="1891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→ </a:t>
            </a:r>
            <a:r>
              <a:rPr lang="x-none" sz="2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cheered</a:t>
            </a:r>
            <a:r>
              <a:rPr lang="x-none" sz="2800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x-none" sz="28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56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8" grpId="0" animBg="1"/>
      <p:bldP spid="19" grpId="0" animBg="1"/>
      <p:bldP spid="20" grpId="0" animBg="1"/>
      <p:bldP spid="21" grpId="0" animBg="1"/>
      <p:bldP spid="23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377925" y="1969986"/>
            <a:ext cx="10124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What have you learnt today?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cs typeface="Arial" panose="020B0604020202020204" pitchFamily="34" charset="0"/>
              </a:rPr>
              <a:t>Pronunciation: </a:t>
            </a:r>
            <a:r>
              <a:rPr lang="en-GB" sz="2800" dirty="0"/>
              <a:t>word stress, sentence stress and elision </a:t>
            </a:r>
            <a:r>
              <a:rPr lang="x-none" sz="2800" dirty="0"/>
              <a:t> </a:t>
            </a:r>
            <a:endParaRPr lang="en-GB" sz="2800" dirty="0"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cs typeface="Arial" panose="020B0604020202020204" pitchFamily="34" charset="0"/>
              </a:rPr>
              <a:t>Vocabulary of Unit 4 and 5</a:t>
            </a:r>
            <a:endParaRPr lang="en-US" sz="2800" dirty="0"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cs typeface="Arial" panose="020B0604020202020204" pitchFamily="34" charset="0"/>
              </a:rPr>
              <a:t>Grammar of Unit 4 and </a:t>
            </a:r>
            <a:r>
              <a:rPr lang="en-GB" sz="2800" dirty="0" smtClean="0">
                <a:cs typeface="Arial" panose="020B0604020202020204" pitchFamily="34" charset="0"/>
              </a:rPr>
              <a:t>5</a:t>
            </a:r>
            <a:endParaRPr lang="en-US" sz="2800" dirty="0"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+mn-lt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+mn-lt"/>
                <a:cs typeface="Arial" panose="020B0604020202020204" pitchFamily="34" charset="0"/>
              </a:rPr>
              <a:t>Prepare for Review </a:t>
            </a:r>
            <a:r>
              <a:rPr lang="en-GB" sz="2800" dirty="0" smtClean="0">
                <a:latin typeface="+mn-lt"/>
                <a:cs typeface="Arial" panose="020B0604020202020204" pitchFamily="34" charset="0"/>
              </a:rPr>
              <a:t>2 - </a:t>
            </a:r>
            <a:r>
              <a:rPr lang="en-GB" sz="2800" smtClean="0">
                <a:latin typeface="+mn-lt"/>
                <a:cs typeface="Arial" panose="020B0604020202020204" pitchFamily="34" charset="0"/>
              </a:rPr>
              <a:t>Skills </a:t>
            </a:r>
            <a:r>
              <a:rPr lang="en-GB" smtClean="0">
                <a:latin typeface="+mn-lt"/>
                <a:cs typeface="Arial" panose="020B0604020202020204" pitchFamily="34" charset="0"/>
              </a:rPr>
              <a:t>– Listening and Speaking</a:t>
            </a:r>
            <a:r>
              <a:rPr lang="en-GB" sz="2800" smtClean="0">
                <a:latin typeface="+mn-lt"/>
                <a:cs typeface="Arial" panose="020B0604020202020204" pitchFamily="34" charset="0"/>
              </a:rPr>
              <a:t>.</a:t>
            </a:r>
            <a:endParaRPr lang="en-GB" sz="2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hoclieu.vn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facebook.com</a:t>
            </a:r>
            <a:r>
              <a:rPr lang="en-US" sz="1600" b="1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www.tienganhglobalsuccess.vn</a:t>
            </a:r>
            <a:endParaRPr lang="en-US" sz="1600" b="1" i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LANGUAGE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26532"/>
                </a:solidFill>
                <a:latin typeface="Bookman Old Style" pitchFamily="18" charset="0"/>
              </a:rPr>
              <a:t>LESSON I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(UNITS 4-5)</a:t>
            </a:r>
            <a:endParaRPr lang="en-US" sz="48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789" y="177153"/>
            <a:ext cx="2106667" cy="1538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REVIEW </a:t>
            </a:r>
            <a:endParaRPr lang="en-US" sz="4000" dirty="0" smtClean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6205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2066866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PRONUNCIATION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55801" y="3248963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VOCABULARY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44085" y="1147818"/>
            <a:ext cx="5310787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</a:t>
            </a:r>
            <a:r>
              <a:rPr lang="en-GB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Name </a:t>
            </a:r>
            <a:r>
              <a:rPr lang="en-GB" sz="1800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ASEAN </a:t>
            </a:r>
            <a:r>
              <a:rPr lang="en-GB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countries </a:t>
            </a:r>
            <a:endParaRPr lang="x-none" sz="18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19892" y="2047511"/>
            <a:ext cx="5334980" cy="8799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Underline the stressed </a:t>
            </a:r>
            <a:r>
              <a:rPr lang="en-US" sz="1800" dirty="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words.</a:t>
            </a:r>
            <a:endParaRPr lang="x-none" dirty="0">
              <a:solidFill>
                <a:schemeClr val="tx1"/>
              </a:solidFill>
              <a:effectLst/>
            </a:endParaRP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</a:t>
            </a:r>
            <a:r>
              <a:rPr lang="x-none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Underline</a:t>
            </a:r>
            <a:r>
              <a:rPr lang="vi-VN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words</a:t>
            </a:r>
            <a:r>
              <a:rPr lang="vi-VN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w</a:t>
            </a:r>
            <a:r>
              <a:rPr lang="x-none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ith</a:t>
            </a:r>
            <a:r>
              <a:rPr lang="vi-VN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elision</a:t>
            </a:r>
            <a:r>
              <a:rPr lang="en-US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x-none" sz="1800" dirty="0" smtClean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18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Curved Connector 27"/>
          <p:cNvCxnSpPr>
            <a:cxnSpLocks/>
            <a:stCxn id="22" idx="3"/>
            <a:endCxn id="23" idx="0"/>
          </p:cNvCxnSpPr>
          <p:nvPr/>
        </p:nvCxnSpPr>
        <p:spPr>
          <a:xfrm>
            <a:off x="3331669" y="1484975"/>
            <a:ext cx="768064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cxnSpLocks/>
            <a:stCxn id="23" idx="1"/>
            <a:endCxn id="24" idx="0"/>
          </p:cNvCxnSpPr>
          <p:nvPr/>
        </p:nvCxnSpPr>
        <p:spPr>
          <a:xfrm rot="10800000" flipV="1">
            <a:off x="2231168" y="2559985"/>
            <a:ext cx="835132" cy="688977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GRAMMAR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644085" y="5804698"/>
            <a:ext cx="5310787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206534" y="3604066"/>
            <a:ext cx="835132" cy="1059997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Facebook K&amp;T" panose="02040603050506020204" pitchFamily="18" charset="0"/>
              </a:rPr>
              <a:t>GETTING STARTED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26532"/>
                </a:solidFill>
                <a:latin typeface="Bookman Old Style" pitchFamily="18" charset="0"/>
              </a:rPr>
              <a:t>LESSON 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9C8C109-DD63-2C4C-98C6-0E47DE2ADCD8}"/>
              </a:ext>
            </a:extLst>
          </p:cNvPr>
          <p:cNvSpPr/>
          <p:nvPr/>
        </p:nvSpPr>
        <p:spPr>
          <a:xfrm>
            <a:off x="5619889" y="3195050"/>
            <a:ext cx="5334983" cy="8799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</a:t>
            </a:r>
            <a:r>
              <a:rPr lang="en-GB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Find the missing </a:t>
            </a:r>
            <a:r>
              <a:rPr lang="en-GB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letters.</a:t>
            </a:r>
            <a:endParaRPr lang="x-none" dirty="0">
              <a:solidFill>
                <a:schemeClr val="tx1"/>
              </a:solidFill>
              <a:effectLst/>
            </a:endParaRP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</a:t>
            </a:r>
            <a:r>
              <a:rPr lang="en-GB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Complete the sentences</a:t>
            </a:r>
            <a:endParaRPr lang="x-none" sz="18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7C99CEF-5386-B849-94D3-103D2948FDD0}"/>
              </a:ext>
            </a:extLst>
          </p:cNvPr>
          <p:cNvSpPr/>
          <p:nvPr/>
        </p:nvSpPr>
        <p:spPr>
          <a:xfrm>
            <a:off x="5619891" y="4246574"/>
            <a:ext cx="5334982" cy="13474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Put the verbs in brackets in the correct forms.</a:t>
            </a:r>
            <a:r>
              <a:rPr lang="x-none" dirty="0">
                <a:solidFill>
                  <a:schemeClr val="tx1"/>
                </a:solidFill>
                <a:effectLst/>
              </a:rPr>
              <a:t> 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Rewrite the </a:t>
            </a:r>
            <a:r>
              <a:rPr lang="en-US" sz="1800" dirty="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sentences.</a:t>
            </a:r>
            <a:r>
              <a:rPr lang="x-none" dirty="0" smtClean="0">
                <a:solidFill>
                  <a:schemeClr val="tx1"/>
                </a:solidFill>
                <a:effectLst/>
              </a:rPr>
              <a:t> </a:t>
            </a:r>
            <a:endParaRPr lang="x-none" dirty="0">
              <a:solidFill>
                <a:schemeClr val="tx1"/>
              </a:solidFill>
              <a:effectLst/>
            </a:endParaRP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x-none" dirty="0">
                <a:solidFill>
                  <a:schemeClr val="tx1"/>
                </a:solidFill>
                <a:effectLst/>
              </a:rPr>
              <a:t>Task 3: </a:t>
            </a:r>
            <a:r>
              <a:rPr 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Find the mistakes.</a:t>
            </a:r>
            <a:r>
              <a:rPr lang="x-none" dirty="0" smtClean="0">
                <a:solidFill>
                  <a:schemeClr val="tx1"/>
                </a:solidFill>
                <a:effectLst/>
              </a:rPr>
              <a:t> </a:t>
            </a:r>
            <a:endParaRPr lang="x-none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89576" y="2200203"/>
            <a:ext cx="10919011" cy="38372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en-US" sz="4000" dirty="0"/>
              <a:t>Work in 4 groups. </a:t>
            </a:r>
          </a:p>
          <a:p>
            <a:pPr marL="342900" indent="-342900">
              <a:buFontTx/>
              <a:buChar char="-"/>
            </a:pPr>
            <a:r>
              <a:rPr lang="en-US" sz="4000" dirty="0"/>
              <a:t>Each group is given </a:t>
            </a:r>
            <a:r>
              <a:rPr lang="en-GB" sz="4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 set of pictures about ASEAN countries’ </a:t>
            </a:r>
            <a:r>
              <a:rPr lang="en-GB" sz="4000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flags.</a:t>
            </a:r>
            <a:endParaRPr lang="x-none" sz="4000" dirty="0">
              <a:effectLst/>
            </a:endParaRPr>
          </a:p>
          <a:p>
            <a:pPr marL="342900" indent="-342900">
              <a:buFontTx/>
              <a:buChar char="-"/>
            </a:pPr>
            <a:r>
              <a:rPr lang="en-US" sz="4000" dirty="0"/>
              <a:t>Write </a:t>
            </a:r>
            <a:r>
              <a:rPr lang="en-GB" sz="4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the name of the countries below the </a:t>
            </a:r>
            <a:r>
              <a:rPr lang="en-GB" sz="4000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flags.</a:t>
            </a:r>
            <a:endParaRPr lang="en-GB" sz="40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4000" dirty="0"/>
              <a:t>The fastest team with correct answers is the winner. 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07818" y="1088852"/>
            <a:ext cx="6682529" cy="91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Name </a:t>
            </a:r>
            <a:r>
              <a:rPr lang="en-GB" sz="4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ASEAN </a:t>
            </a:r>
            <a:r>
              <a:rPr lang="en-GB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countries </a:t>
            </a:r>
            <a:endParaRPr lang="x-none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63" y="1031846"/>
            <a:ext cx="12029337" cy="4588778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0C3F471E-F752-524E-8D00-D58B68A0B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1109299-016D-C24D-9186-B9334DDED007}"/>
              </a:ext>
            </a:extLst>
          </p:cNvPr>
          <p:cNvSpPr/>
          <p:nvPr/>
        </p:nvSpPr>
        <p:spPr>
          <a:xfrm>
            <a:off x="589725" y="2915853"/>
            <a:ext cx="1211519" cy="4271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3A34A37-04A1-8D46-993E-528031127BB3}"/>
              </a:ext>
            </a:extLst>
          </p:cNvPr>
          <p:cNvSpPr/>
          <p:nvPr/>
        </p:nvSpPr>
        <p:spPr>
          <a:xfrm>
            <a:off x="3040658" y="2915853"/>
            <a:ext cx="1211519" cy="4271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8BC66BF-B2ED-F544-AA98-87D04F0D05AE}"/>
              </a:ext>
            </a:extLst>
          </p:cNvPr>
          <p:cNvSpPr/>
          <p:nvPr/>
        </p:nvSpPr>
        <p:spPr>
          <a:xfrm>
            <a:off x="5571571" y="2899075"/>
            <a:ext cx="1211519" cy="4271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BC493D8-9562-9845-97A5-5B7240BA8741}"/>
              </a:ext>
            </a:extLst>
          </p:cNvPr>
          <p:cNvSpPr/>
          <p:nvPr/>
        </p:nvSpPr>
        <p:spPr>
          <a:xfrm>
            <a:off x="8022504" y="2899075"/>
            <a:ext cx="1211519" cy="4271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7BF24C9-C120-0B4D-A954-058A9D1A87FA}"/>
              </a:ext>
            </a:extLst>
          </p:cNvPr>
          <p:cNvSpPr/>
          <p:nvPr/>
        </p:nvSpPr>
        <p:spPr>
          <a:xfrm>
            <a:off x="10473437" y="2915853"/>
            <a:ext cx="1211519" cy="4271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74C8109-B424-EC47-A177-89899B3981F3}"/>
              </a:ext>
            </a:extLst>
          </p:cNvPr>
          <p:cNvSpPr/>
          <p:nvPr/>
        </p:nvSpPr>
        <p:spPr>
          <a:xfrm>
            <a:off x="589724" y="5227020"/>
            <a:ext cx="1211519" cy="4271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53CCE74-2FAE-824D-A047-0FCFFB0F83D3}"/>
              </a:ext>
            </a:extLst>
          </p:cNvPr>
          <p:cNvSpPr/>
          <p:nvPr/>
        </p:nvSpPr>
        <p:spPr>
          <a:xfrm>
            <a:off x="3040658" y="5193464"/>
            <a:ext cx="1211519" cy="4271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CD9C9B0-7860-1E4A-8F72-71A7B0CDB3C7}"/>
              </a:ext>
            </a:extLst>
          </p:cNvPr>
          <p:cNvSpPr/>
          <p:nvPr/>
        </p:nvSpPr>
        <p:spPr>
          <a:xfrm>
            <a:off x="5571570" y="5193464"/>
            <a:ext cx="1211519" cy="4271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BA9442C-301A-B74B-9F61-6B5FD136871C}"/>
              </a:ext>
            </a:extLst>
          </p:cNvPr>
          <p:cNvSpPr/>
          <p:nvPr/>
        </p:nvSpPr>
        <p:spPr>
          <a:xfrm>
            <a:off x="8022503" y="5193464"/>
            <a:ext cx="1211519" cy="4271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AF48A6B-FBBF-934E-95A5-681FB8AF3540}"/>
              </a:ext>
            </a:extLst>
          </p:cNvPr>
          <p:cNvSpPr/>
          <p:nvPr/>
        </p:nvSpPr>
        <p:spPr>
          <a:xfrm>
            <a:off x="10410242" y="5193464"/>
            <a:ext cx="1211519" cy="4271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90795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358034" y="1090960"/>
            <a:ext cx="1083396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Underline </a:t>
            </a:r>
            <a:r>
              <a:rPr lang="en-US" sz="3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stressed words in each one. Then mark the stressed syllables in these words. </a:t>
            </a:r>
            <a:endParaRPr lang="en-US" sz="32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682B4D-D870-D64C-B28E-B5EFC6832426}"/>
              </a:ext>
            </a:extLst>
          </p:cNvPr>
          <p:cNvSpPr txBox="1"/>
          <p:nvPr/>
        </p:nvSpPr>
        <p:spPr>
          <a:xfrm>
            <a:off x="286871" y="2386551"/>
            <a:ext cx="1190512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</a:t>
            </a:r>
            <a:r>
              <a:rPr lang="en-US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x-none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arth 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 getting warmer and warmer.</a:t>
            </a:r>
          </a:p>
          <a:p>
            <a:pPr>
              <a:lnSpc>
                <a:spcPct val="150000"/>
              </a:lnSpc>
              <a:tabLst>
                <a:tab pos="562610" algn="l"/>
              </a:tabLst>
            </a:pPr>
            <a:r>
              <a:rPr lang="vi-VN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There will be </a:t>
            </a:r>
            <a:r>
              <a:rPr lang="en-US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more </a:t>
            </a:r>
            <a:r>
              <a:rPr lang="vi-VN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floods </a:t>
            </a:r>
            <a:r>
              <a:rPr lang="vi-VN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 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storm</a:t>
            </a:r>
            <a:r>
              <a:rPr lang="vi-VN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 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the coming years</a:t>
            </a:r>
            <a:r>
              <a:rPr lang="vi-VN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x-none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ASEAN has 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helped its members to </a:t>
            </a:r>
            <a:r>
              <a:rPr lang="vi-VN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achiev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 economic growth.</a:t>
            </a:r>
          </a:p>
          <a:p>
            <a:pPr>
              <a:lnSpc>
                <a:spcPct val="150000"/>
              </a:lnSpc>
            </a:pP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4. The burning of coal and oil releases a lot of carbon dioxide into the </a:t>
            </a:r>
            <a:r>
              <a:rPr lang="x-none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air</a:t>
            </a:r>
            <a:r>
              <a:rPr lang="en-US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x-none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Track 40.mp3" descr="Track 40.mp3">
            <a:hlinkClick r:id="" action="ppaction://media"/>
            <a:extLst>
              <a:ext uri="{FF2B5EF4-FFF2-40B4-BE49-F238E27FC236}">
                <a16:creationId xmlns:a16="http://schemas.microsoft.com/office/drawing/2014/main" id="{B90127D5-C39A-794D-9F4B-EC4802953F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57766" y="8040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358034" y="1090960"/>
            <a:ext cx="1083396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Underline </a:t>
            </a:r>
            <a:r>
              <a:rPr lang="en-US" sz="3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stressed words in each one. Then mark the stressed syllables in these words. </a:t>
            </a:r>
            <a:endParaRPr lang="en-US" sz="32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682B4D-D870-D64C-B28E-B5EFC6832426}"/>
              </a:ext>
            </a:extLst>
          </p:cNvPr>
          <p:cNvSpPr txBox="1"/>
          <p:nvPr/>
        </p:nvSpPr>
        <p:spPr>
          <a:xfrm>
            <a:off x="0" y="2386551"/>
            <a:ext cx="1219200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</a:t>
            </a:r>
            <a:r>
              <a:rPr lang="en-US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x-none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arth 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 </a:t>
            </a:r>
            <a:r>
              <a:rPr lang="en-US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‘</a:t>
            </a:r>
            <a:r>
              <a:rPr lang="x-none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getting </a:t>
            </a:r>
            <a:r>
              <a:rPr lang="en-US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‘</a:t>
            </a:r>
            <a:r>
              <a:rPr lang="x-none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warmer 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 </a:t>
            </a:r>
            <a:r>
              <a:rPr lang="en-US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‘</a:t>
            </a:r>
            <a:r>
              <a:rPr lang="x-none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warmer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  <a:tabLst>
                <a:tab pos="562610" algn="l"/>
              </a:tabLst>
            </a:pPr>
            <a:r>
              <a:rPr lang="vi-VN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There will be </a:t>
            </a:r>
            <a:r>
              <a:rPr lang="en-US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more </a:t>
            </a:r>
            <a:r>
              <a:rPr lang="vi-VN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floods </a:t>
            </a:r>
            <a:r>
              <a:rPr lang="vi-VN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 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storm</a:t>
            </a:r>
            <a:r>
              <a:rPr lang="vi-VN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 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the </a:t>
            </a:r>
            <a:r>
              <a:rPr lang="en-US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‘</a:t>
            </a:r>
            <a:r>
              <a:rPr lang="x-none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coming 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years</a:t>
            </a:r>
            <a:r>
              <a:rPr lang="vi-VN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x-none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</a:t>
            </a:r>
            <a:r>
              <a:rPr lang="en-US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‘</a:t>
            </a:r>
            <a:r>
              <a:rPr lang="vi-VN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ASEAN </a:t>
            </a:r>
            <a:r>
              <a:rPr lang="vi-VN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has 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helped its </a:t>
            </a:r>
            <a:r>
              <a:rPr lang="en-US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‘</a:t>
            </a:r>
            <a:r>
              <a:rPr lang="x-none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members 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</a:t>
            </a:r>
            <a:r>
              <a:rPr lang="vi-VN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achiev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 </a:t>
            </a:r>
            <a:r>
              <a:rPr lang="x-none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eco</a:t>
            </a:r>
            <a:r>
              <a:rPr lang="en-US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’</a:t>
            </a:r>
            <a:r>
              <a:rPr lang="x-none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nomic 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growth.</a:t>
            </a:r>
          </a:p>
          <a:p>
            <a:pPr>
              <a:lnSpc>
                <a:spcPct val="150000"/>
              </a:lnSpc>
            </a:pP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4. The </a:t>
            </a:r>
            <a:r>
              <a:rPr lang="en-US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‘</a:t>
            </a:r>
            <a:r>
              <a:rPr lang="x-none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burning 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 coal and oil releases a lot of </a:t>
            </a:r>
            <a:r>
              <a:rPr lang="en-US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‘</a:t>
            </a:r>
            <a:r>
              <a:rPr lang="x-none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carbon di</a:t>
            </a:r>
            <a:r>
              <a:rPr lang="en-US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’</a:t>
            </a:r>
            <a:r>
              <a:rPr lang="x-none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oxide 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into the </a:t>
            </a:r>
            <a:r>
              <a:rPr lang="x-none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air</a:t>
            </a:r>
            <a:r>
              <a:rPr lang="en-US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x-none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326778" y="3137647"/>
            <a:ext cx="968188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895603" y="3137647"/>
            <a:ext cx="654422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447873" y="3137647"/>
            <a:ext cx="968188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983505" y="3137647"/>
            <a:ext cx="968188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049385" y="3935507"/>
            <a:ext cx="968188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143079" y="3944472"/>
            <a:ext cx="1164031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178064" y="3935507"/>
            <a:ext cx="1164031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741973" y="3944472"/>
            <a:ext cx="968188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290423" y="3944474"/>
            <a:ext cx="968188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64861" y="4796117"/>
            <a:ext cx="403119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771772" y="4778186"/>
            <a:ext cx="124442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744006" y="4778187"/>
            <a:ext cx="1782302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437061" y="4778188"/>
            <a:ext cx="702892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669482" y="4778187"/>
            <a:ext cx="1782302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0614822" y="4778188"/>
            <a:ext cx="1344096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416429" y="5593975"/>
            <a:ext cx="968188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470728" y="5593975"/>
            <a:ext cx="744069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060578" y="5593975"/>
            <a:ext cx="587188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082557" y="5593975"/>
            <a:ext cx="744069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642413" y="5593975"/>
            <a:ext cx="587188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813689" y="5593975"/>
            <a:ext cx="587188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0614822" y="5593975"/>
            <a:ext cx="403119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703380" y="6400799"/>
            <a:ext cx="403119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92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91173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1345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123951" y="1111574"/>
            <a:ext cx="111208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Underline</a:t>
            </a:r>
            <a:r>
              <a:rPr lang="vi-VN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words</a:t>
            </a:r>
            <a:r>
              <a:rPr lang="vi-VN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w</a:t>
            </a:r>
            <a:r>
              <a:rPr lang="x-none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ith</a:t>
            </a:r>
            <a:r>
              <a:rPr lang="vi-VN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elision</a:t>
            </a:r>
            <a:r>
              <a:rPr lang="x-none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x-none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 the following sentences. </a:t>
            </a:r>
            <a:endParaRPr lang="en-US" sz="32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682B4D-D870-D64C-B28E-B5EFC6832426}"/>
              </a:ext>
            </a:extLst>
          </p:cNvPr>
          <p:cNvSpPr txBox="1"/>
          <p:nvPr/>
        </p:nvSpPr>
        <p:spPr>
          <a:xfrm>
            <a:off x="197128" y="1942186"/>
            <a:ext cx="1147583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</a:t>
            </a:r>
            <a:r>
              <a:rPr lang="vi-VN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The young ASEAN leaders had many </a:t>
            </a:r>
            <a:r>
              <a:rPr lang="x-none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different 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ideas.</a:t>
            </a:r>
          </a:p>
          <a:p>
            <a:pPr>
              <a:lnSpc>
                <a:spcPct val="200000"/>
              </a:lnSpc>
            </a:pP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</a:t>
            </a:r>
            <a:r>
              <a:rPr lang="vi-VN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It’s very easy to use digital </a:t>
            </a:r>
            <a:r>
              <a:rPr lang="x-none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cameras</a:t>
            </a:r>
            <a:r>
              <a:rPr lang="vi-VN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x-none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</a:t>
            </a:r>
            <a:r>
              <a:rPr lang="vi-VN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She’s giving a talk about the </a:t>
            </a:r>
            <a:r>
              <a:rPr lang="x-none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history 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 </a:t>
            </a:r>
            <a:r>
              <a:rPr lang="x-none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chocolate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8. We’ll have our discussion on ASEAN in the </a:t>
            </a:r>
            <a:r>
              <a:rPr lang="x-none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library tonight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x-none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x-none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9160B14-E4A5-BC4C-A116-7BE1C0DA62D0}"/>
              </a:ext>
            </a:extLst>
          </p:cNvPr>
          <p:cNvCxnSpPr/>
          <p:nvPr/>
        </p:nvCxnSpPr>
        <p:spPr>
          <a:xfrm>
            <a:off x="7467599" y="2885692"/>
            <a:ext cx="167640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Track 41.mp3" descr="Track 41.mp3">
            <a:hlinkClick r:id="" action="ppaction://media"/>
            <a:extLst>
              <a:ext uri="{FF2B5EF4-FFF2-40B4-BE49-F238E27FC236}">
                <a16:creationId xmlns:a16="http://schemas.microsoft.com/office/drawing/2014/main" id="{9C041B52-1E78-8D4E-9330-7C796BE061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46369" y="80401"/>
            <a:ext cx="812800" cy="81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26433" y="1739573"/>
            <a:ext cx="2272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d</a:t>
            </a:r>
            <a:r>
              <a:rPr lang="en-US" sz="3600" dirty="0" smtClean="0">
                <a:solidFill>
                  <a:srgbClr val="00B050"/>
                </a:solidFill>
              </a:rPr>
              <a:t>iff(e)rent</a:t>
            </a:r>
            <a:endParaRPr lang="en-US" sz="3600" dirty="0">
              <a:solidFill>
                <a:srgbClr val="00B050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9160B14-E4A5-BC4C-A116-7BE1C0DA62D0}"/>
              </a:ext>
            </a:extLst>
          </p:cNvPr>
          <p:cNvCxnSpPr/>
          <p:nvPr/>
        </p:nvCxnSpPr>
        <p:spPr>
          <a:xfrm>
            <a:off x="5662391" y="3997214"/>
            <a:ext cx="167640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48327" y="2974215"/>
            <a:ext cx="2272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cam(e)</a:t>
            </a:r>
            <a:r>
              <a:rPr lang="en-US" sz="3600" dirty="0" err="1" smtClean="0">
                <a:solidFill>
                  <a:srgbClr val="00B050"/>
                </a:solidFill>
              </a:rPr>
              <a:t>ras</a:t>
            </a:r>
            <a:endParaRPr lang="en-US" sz="3600" dirty="0">
              <a:solidFill>
                <a:srgbClr val="00B050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9160B14-E4A5-BC4C-A116-7BE1C0DA62D0}"/>
              </a:ext>
            </a:extLst>
          </p:cNvPr>
          <p:cNvCxnSpPr/>
          <p:nvPr/>
        </p:nvCxnSpPr>
        <p:spPr>
          <a:xfrm>
            <a:off x="5953741" y="5064116"/>
            <a:ext cx="136145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160B14-E4A5-BC4C-A116-7BE1C0DA62D0}"/>
              </a:ext>
            </a:extLst>
          </p:cNvPr>
          <p:cNvCxnSpPr/>
          <p:nvPr/>
        </p:nvCxnSpPr>
        <p:spPr>
          <a:xfrm>
            <a:off x="7820409" y="5072138"/>
            <a:ext cx="187810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845459" y="4077346"/>
            <a:ext cx="4941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</a:rPr>
              <a:t>hist</a:t>
            </a:r>
            <a:r>
              <a:rPr lang="en-US" sz="3600" dirty="0" smtClean="0">
                <a:solidFill>
                  <a:srgbClr val="00B050"/>
                </a:solidFill>
              </a:rPr>
              <a:t>(o)</a:t>
            </a:r>
            <a:r>
              <a:rPr lang="en-US" sz="3600" dirty="0" err="1" smtClean="0">
                <a:solidFill>
                  <a:srgbClr val="00B050"/>
                </a:solidFill>
              </a:rPr>
              <a:t>ry</a:t>
            </a:r>
            <a:r>
              <a:rPr lang="en-US" sz="3600" dirty="0" smtClean="0">
                <a:solidFill>
                  <a:srgbClr val="00B050"/>
                </a:solidFill>
              </a:rPr>
              <a:t> 	choc(o)late</a:t>
            </a:r>
            <a:endParaRPr lang="en-US" sz="3600" dirty="0">
              <a:solidFill>
                <a:srgbClr val="00B050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9160B14-E4A5-BC4C-A116-7BE1C0DA62D0}"/>
              </a:ext>
            </a:extLst>
          </p:cNvPr>
          <p:cNvCxnSpPr/>
          <p:nvPr/>
        </p:nvCxnSpPr>
        <p:spPr>
          <a:xfrm>
            <a:off x="8544541" y="6184704"/>
            <a:ext cx="131663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9160B14-E4A5-BC4C-A116-7BE1C0DA62D0}"/>
              </a:ext>
            </a:extLst>
          </p:cNvPr>
          <p:cNvCxnSpPr/>
          <p:nvPr/>
        </p:nvCxnSpPr>
        <p:spPr>
          <a:xfrm>
            <a:off x="9990770" y="6184704"/>
            <a:ext cx="136145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820408" y="5193201"/>
            <a:ext cx="3852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</a:rPr>
              <a:t>libr</a:t>
            </a:r>
            <a:r>
              <a:rPr lang="en-US" sz="3600" dirty="0" smtClean="0">
                <a:solidFill>
                  <a:srgbClr val="00B050"/>
                </a:solidFill>
              </a:rPr>
              <a:t>(a)</a:t>
            </a:r>
            <a:r>
              <a:rPr lang="en-US" sz="3600" dirty="0" err="1" smtClean="0">
                <a:solidFill>
                  <a:srgbClr val="00B050"/>
                </a:solidFill>
              </a:rPr>
              <a:t>ry</a:t>
            </a:r>
            <a:r>
              <a:rPr lang="en-US" sz="3600" dirty="0" smtClean="0">
                <a:solidFill>
                  <a:srgbClr val="00B050"/>
                </a:solidFill>
              </a:rPr>
              <a:t>     t(o)night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5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9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  <p:bldP spid="20" grpId="0"/>
      <p:bldP spid="25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4433" y="1039711"/>
            <a:ext cx="449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6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12821" y="1086651"/>
            <a:ext cx="103742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effectLst/>
                <a:ea typeface="Calibri" panose="020F0502020204030204" pitchFamily="34" charset="0"/>
              </a:rPr>
              <a:t>Find the missing letters.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08F46E-A6E5-6047-8E25-28DC19696D57}"/>
              </a:ext>
            </a:extLst>
          </p:cNvPr>
          <p:cNvSpPr txBox="1"/>
          <p:nvPr/>
        </p:nvSpPr>
        <p:spPr>
          <a:xfrm>
            <a:off x="425174" y="1570758"/>
            <a:ext cx="113416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>
                <a:effectLst/>
              </a:rPr>
              <a:t>1. Bl</a:t>
            </a:r>
            <a:r>
              <a:rPr lang="en-US" sz="3200" u="sng" dirty="0">
                <a:solidFill>
                  <a:srgbClr val="00B0F0"/>
                </a:solidFill>
                <a:effectLst/>
              </a:rPr>
              <a:t>ack</a:t>
            </a:r>
            <a:r>
              <a:rPr lang="en-US" sz="3200" dirty="0">
                <a:effectLst/>
              </a:rPr>
              <a:t> c</a:t>
            </a:r>
            <a:r>
              <a:rPr lang="en-US" sz="3200" u="sng" dirty="0">
                <a:solidFill>
                  <a:srgbClr val="00B0F0"/>
                </a:solidFill>
                <a:effectLst/>
              </a:rPr>
              <a:t>arbon</a:t>
            </a:r>
            <a:r>
              <a:rPr lang="en-US" sz="3200" dirty="0">
                <a:effectLst/>
              </a:rPr>
              <a:t>               </a:t>
            </a:r>
            <a:r>
              <a:rPr lang="en-US" sz="3200" dirty="0" smtClean="0">
                <a:effectLst/>
              </a:rPr>
              <a:t>contributes </a:t>
            </a:r>
            <a:r>
              <a:rPr lang="en-US" sz="3200" dirty="0">
                <a:effectLst/>
              </a:rPr>
              <a:t>to global warming.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effectLst/>
              </a:rPr>
              <a:t>2. </a:t>
            </a:r>
            <a:r>
              <a:rPr lang="en-US" sz="3200" dirty="0" smtClean="0">
                <a:effectLst/>
              </a:rPr>
              <a:t>World </a:t>
            </a:r>
            <a:r>
              <a:rPr lang="en-US" sz="3200" dirty="0">
                <a:effectLst/>
              </a:rPr>
              <a:t>leaders agreed on reducing CO2 </a:t>
            </a:r>
            <a:r>
              <a:rPr lang="en-US" sz="3200" dirty="0" err="1">
                <a:effectLst/>
              </a:rPr>
              <a:t>em</a:t>
            </a:r>
            <a:r>
              <a:rPr lang="en-US" sz="3200" dirty="0" smtClean="0">
                <a:effectLst/>
              </a:rPr>
              <a:t>_____                   </a:t>
            </a:r>
            <a:r>
              <a:rPr lang="en-US" sz="3200" dirty="0">
                <a:effectLst/>
              </a:rPr>
              <a:t>and </a:t>
            </a:r>
            <a:r>
              <a:rPr lang="en-US" sz="3200" dirty="0" smtClean="0">
                <a:effectLst/>
              </a:rPr>
              <a:t>ending </a:t>
            </a:r>
            <a:r>
              <a:rPr lang="en-US" sz="3200" dirty="0" err="1" smtClean="0">
                <a:effectLst/>
              </a:rPr>
              <a:t>def</a:t>
            </a:r>
            <a:r>
              <a:rPr lang="en-US" sz="3200" dirty="0" smtClean="0">
                <a:effectLst/>
              </a:rPr>
              <a:t>_________                  at </a:t>
            </a:r>
            <a:r>
              <a:rPr lang="en-US" sz="3200" dirty="0">
                <a:effectLst/>
              </a:rPr>
              <a:t>the COP.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effectLst/>
              </a:rPr>
              <a:t>3. </a:t>
            </a:r>
            <a:r>
              <a:rPr lang="en-US" sz="3200" dirty="0" smtClean="0">
                <a:effectLst/>
              </a:rPr>
              <a:t>The </a:t>
            </a:r>
            <a:r>
              <a:rPr lang="en-US" sz="3200" dirty="0">
                <a:effectLst/>
              </a:rPr>
              <a:t>burning of </a:t>
            </a:r>
            <a:r>
              <a:rPr lang="en-US" sz="3200" dirty="0" err="1">
                <a:effectLst/>
              </a:rPr>
              <a:t>fos</a:t>
            </a:r>
            <a:r>
              <a:rPr lang="en-US" sz="3200" dirty="0" smtClean="0">
                <a:effectLst/>
              </a:rPr>
              <a:t>__ _____                        has </a:t>
            </a:r>
            <a:r>
              <a:rPr lang="en-US" sz="3200" dirty="0">
                <a:effectLst/>
              </a:rPr>
              <a:t>increased the amount </a:t>
            </a:r>
            <a:r>
              <a:rPr lang="en-US" sz="3200" dirty="0"/>
              <a:t>of </a:t>
            </a:r>
            <a:r>
              <a:rPr lang="en-US" sz="3200" dirty="0" err="1"/>
              <a:t>gre</a:t>
            </a:r>
            <a:r>
              <a:rPr lang="en-US" sz="3200" dirty="0"/>
              <a:t>_______ </a:t>
            </a:r>
            <a:r>
              <a:rPr lang="en-US" sz="3200" dirty="0" smtClean="0"/>
              <a:t>_____		in </a:t>
            </a:r>
            <a:r>
              <a:rPr lang="en-US" sz="3200" dirty="0"/>
              <a:t>the earth’s atmosphere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2D2F7F-C5B7-9F4B-A74A-597D6546F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124" y="1638520"/>
            <a:ext cx="1148886" cy="10201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6E5061-E01A-9941-8A18-CEF8C57CC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5236" y="2548611"/>
            <a:ext cx="1484745" cy="9962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D85E75-AD11-8743-83C5-A9853E7C3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6010" y="3595190"/>
            <a:ext cx="1303758" cy="8719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DB7736-6FB9-7A4D-97AA-9BCC847594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562" y="5540534"/>
            <a:ext cx="1372077" cy="974897"/>
          </a:xfrm>
          <a:prstGeom prst="rect">
            <a:avLst/>
          </a:prstGeom>
        </p:spPr>
      </p:pic>
      <p:pic>
        <p:nvPicPr>
          <p:cNvPr id="14" name="Picture 13" descr="Graphical user interface&#10;&#10;Description automatically generated">
            <a:extLst>
              <a:ext uri="{FF2B5EF4-FFF2-40B4-BE49-F238E27FC236}">
                <a16:creationId xmlns:a16="http://schemas.microsoft.com/office/drawing/2014/main" id="{A78AB307-395D-D74B-AD73-E886FB58EB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768" y="4483567"/>
            <a:ext cx="1896434" cy="95964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4CDB2D2-679C-EC4F-8447-93E2D3F1E140}"/>
              </a:ext>
            </a:extLst>
          </p:cNvPr>
          <p:cNvSpPr txBox="1"/>
          <p:nvPr/>
        </p:nvSpPr>
        <p:spPr>
          <a:xfrm>
            <a:off x="7847704" y="2916192"/>
            <a:ext cx="1287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 smtClean="0">
                <a:solidFill>
                  <a:srgbClr val="FF0000"/>
                </a:solidFill>
              </a:rPr>
              <a:t>ission</a:t>
            </a:r>
            <a:r>
              <a:rPr lang="en-US" sz="3200" dirty="0" smtClean="0">
                <a:solidFill>
                  <a:srgbClr val="FF0000"/>
                </a:solidFill>
              </a:rPr>
              <a:t>s</a:t>
            </a:r>
            <a:endParaRPr lang="x-none" sz="32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0ADE1F-AB24-684A-AD4E-F7507F9A3682}"/>
              </a:ext>
            </a:extLst>
          </p:cNvPr>
          <p:cNvSpPr txBox="1"/>
          <p:nvPr/>
        </p:nvSpPr>
        <p:spPr>
          <a:xfrm>
            <a:off x="2219830" y="3898792"/>
            <a:ext cx="1889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orestation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9D124C-FE7C-934D-BD4F-6C7CA4C1E783}"/>
              </a:ext>
            </a:extLst>
          </p:cNvPr>
          <p:cNvSpPr txBox="1"/>
          <p:nvPr/>
        </p:nvSpPr>
        <p:spPr>
          <a:xfrm>
            <a:off x="3842105" y="4857875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il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4BE95B-72EF-E548-BA61-16DC382242E7}"/>
              </a:ext>
            </a:extLst>
          </p:cNvPr>
          <p:cNvSpPr txBox="1"/>
          <p:nvPr/>
        </p:nvSpPr>
        <p:spPr>
          <a:xfrm>
            <a:off x="4419106" y="4864175"/>
            <a:ext cx="9845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fuels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61E3A3-AC86-1A46-B85D-4B2E5BD23EDE}"/>
              </a:ext>
            </a:extLst>
          </p:cNvPr>
          <p:cNvSpPr txBox="1"/>
          <p:nvPr/>
        </p:nvSpPr>
        <p:spPr>
          <a:xfrm>
            <a:off x="2792770" y="5833736"/>
            <a:ext cx="1617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enhouse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A687E5-3903-DE4C-898E-3182DC8C33C6}"/>
              </a:ext>
            </a:extLst>
          </p:cNvPr>
          <p:cNvSpPr txBox="1"/>
          <p:nvPr/>
        </p:nvSpPr>
        <p:spPr>
          <a:xfrm>
            <a:off x="4365213" y="5819920"/>
            <a:ext cx="1092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gases</a:t>
            </a:r>
          </a:p>
        </p:txBody>
      </p:sp>
    </p:spTree>
    <p:extLst>
      <p:ext uri="{BB962C8B-B14F-4D97-AF65-F5344CB8AC3E}">
        <p14:creationId xmlns:p14="http://schemas.microsoft.com/office/powerpoint/2010/main" val="295477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2940</TotalTime>
  <Words>904</Words>
  <PresentationFormat>Widescreen</PresentationFormat>
  <Paragraphs>140</Paragraphs>
  <Slides>18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Adobe Gothic Std B</vt:lpstr>
      <vt:lpstr>Montserrat Medium</vt:lpstr>
      <vt:lpstr>Arial</vt:lpstr>
      <vt:lpstr>Bookman Old Style</vt:lpstr>
      <vt:lpstr>Calibri</vt:lpstr>
      <vt:lpstr>Calibri Light</vt:lpstr>
      <vt:lpstr>Myriad Pro</vt:lpstr>
      <vt:lpstr>Symbol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2023-07-07T02:41:57Z</dcterms:modified>
</cp:coreProperties>
</file>