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10" r:id="rId5"/>
  </p:sldMasterIdLst>
  <p:notesMasterIdLst>
    <p:notesMasterId r:id="rId19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7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67" d="100"/>
          <a:sy n="67" d="100"/>
        </p:scale>
        <p:origin x="-150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E9B8B-1E76-4352-B0AF-9046D4E69ED2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CE52F-2340-4ABD-8BCA-A43FCCD64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79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025CEC-2ABC-4E79-BB53-CF7F3C7D9C4B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>
                <a:defRPr/>
              </a:pPr>
              <a:t>13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856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4826E7-AF39-4B13-BF98-E623110D2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6211B1-A567-4E74-8756-A7AACC118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D910D3-8772-416D-A29C-1B77031D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E90DEE-BF93-4E2D-92C6-59878431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DD32F1-2712-4E7F-88B7-EF8E4F16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0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5A4C55-D89C-4A7E-AFC2-45C3AA2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64C444-6F6B-45E7-AEC9-0A15B15AF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04587B-F718-4D7D-A631-F4D3FCCF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5FFC70-55A3-4C9F-A9B1-F2FE147D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F91F72-0232-4300-A40B-F9B01CB0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F449F87-83CF-4313-8D1B-F3F59759B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57617A9-7D00-4C21-BC1D-74BD907D9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45DE6C-242E-48A0-AB09-5FAD3BF4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AAE92D-61B8-4CFC-B70B-C975DF27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3A4797-FE24-490E-88FB-52CA385E3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65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6" y="2007"/>
            <a:ext cx="912437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4725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76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30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37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28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25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341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7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B6562F-4914-4AED-B32F-8ED66EF0D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45F97C-C177-4DEA-A0C7-7064D0783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920EE5-9FC5-4892-BF21-E6A695F35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9EB51A-3F72-419F-843A-D6C0423A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A3B834-0E0F-4D05-BB5A-28E52BC3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15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05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02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35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65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64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80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3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5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43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3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091F5D-D4AA-4F73-92E6-4ABF0DC8E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20014C-8345-416C-8D56-FB2B48969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EFBF07-65E6-484B-BDC5-180BF939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4EFF6B-2B9B-4045-A011-E92321EFB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10A07E-868E-4F5A-AB01-59B6A276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4351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28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90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17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37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969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093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661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142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237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53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D6DBDA-3812-444A-B70F-06E1D4CE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A391E7-AC72-497E-A9DD-6CA7AC8FD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CD34EF-68C8-486B-B46B-9B704A026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58A7BB-80B9-45B9-8B2A-8D5CA27C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ECAFCC-25C7-42FC-98C2-EDC11894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B87CA6-5FC9-43FD-884D-3B9067D7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65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270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213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61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695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933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661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43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>
                <a:solidFill>
                  <a:prstClr val="black"/>
                </a:solidFill>
              </a:rPr>
              <a:pPr/>
              <a:t>2023/10/4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648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117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>
                <a:solidFill>
                  <a:prstClr val="black"/>
                </a:solidFill>
              </a:rPr>
              <a:pPr/>
              <a:t>2023/10/4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1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997258-D923-49A4-BCB8-86800A5D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63E696-8378-4449-A340-55D05CB76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1B5099-EA01-4678-BF41-CEC64A21C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EE1A7B2-4F29-4F40-BD01-106A1D22B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1098351-0136-4E59-A271-3F7AC30AC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C4CEF2D-4BF7-4A69-AC48-A086A439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00E981-C6C7-4CA7-9727-BAC27F24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6E3A639-D128-456E-AFFB-2F3F2436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333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>
                <a:solidFill>
                  <a:prstClr val="black"/>
                </a:solidFill>
              </a:rPr>
              <a:pPr/>
              <a:t>2023/10/4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001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>
                <a:solidFill>
                  <a:prstClr val="black"/>
                </a:solidFill>
              </a:rPr>
              <a:pPr/>
              <a:t>2023/10/4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698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>
                <a:solidFill>
                  <a:prstClr val="black"/>
                </a:solidFill>
              </a:rPr>
              <a:pPr/>
              <a:t>2023/10/4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44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>
                <a:solidFill>
                  <a:prstClr val="black"/>
                </a:solidFill>
              </a:rPr>
              <a:pPr/>
              <a:t>2023/10/4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971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>
                <a:solidFill>
                  <a:prstClr val="black"/>
                </a:solidFill>
              </a:rPr>
              <a:pPr/>
              <a:t>2023/10/4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202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>
                <a:solidFill>
                  <a:prstClr val="black"/>
                </a:solidFill>
              </a:rPr>
              <a:pPr/>
              <a:t>2023/10/4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051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>
                <a:solidFill>
                  <a:prstClr val="black"/>
                </a:solidFill>
              </a:rPr>
              <a:pPr/>
              <a:t>2023/10/4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139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70D758-B7B9-4DED-B743-BADC1EC10344}" type="datetimeFigureOut">
              <a:rPr lang="zh-CN" altLang="en-US" smtClean="0">
                <a:solidFill>
                  <a:prstClr val="black"/>
                </a:solidFill>
              </a:rPr>
              <a:pPr/>
              <a:t>2023/10/4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5D2F86-295F-482E-94FC-F9184B0F3E3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983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/>
                </a:solidFill>
              </a:rPr>
              <a:pPr/>
              <a:t>2023/10/4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5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596F2C-B158-43B5-9C21-549FA9EB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8A75B6-1093-4B83-A120-CB5D372D0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69A1636-0E03-461C-86E1-ACA361AE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173A85B-9D18-40B4-995B-529299CF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9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4AF1590-1BE7-4EE6-8678-6DA9F09B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1B33F8-7E37-412D-A10B-04353C81D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4B5CF0B-9A27-4D3F-BEF4-5B1FB1879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8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A30F68-029F-4F5C-A094-F26F2311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764BEB-AD39-4CA9-B855-F75E016C8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358554-6D02-4637-815A-8BF38C8A5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6A9515-0012-4CFB-BB31-780FDAB9C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2AD2F3-474E-4878-9E95-479F51FAB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14161F-6EAC-4133-ADBC-537BBD8C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3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B599EA-3BD4-4FC4-AB1D-4FB4D1646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987EB16-0937-4373-8C56-F42A8D0C0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4445C1-8166-40AC-BB58-0596441F4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FDEA2E-CD2E-4232-AA35-9A259838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15C09F-536D-450C-BC71-60D4D2B87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5B9392-BB79-4283-96AE-916BB6F2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7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E98CE19-4582-4410-AB6B-CEAC80AD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EC8540-BAB7-4884-8E64-26DFAC586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63674F-496D-4B49-9F02-F149AFB7B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D933F-DB83-42DE-AA03-D5EF6BC86F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EDBF98-2AD8-476E-A013-57C706466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BE7A0C-6226-4B69-B249-2360E65B6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3C2EF-5DB9-4B79-9341-799FBB21EA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2BA4-FC2E-445A-8B82-22519FEA69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F750F-C846-4E93-BFBB-876DF330E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7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3CB42-5BDF-44DE-9435-7006ADA20A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6EE29-2085-4CC1-BEE6-DA19C95D3F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3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2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3AB058DB-C8C4-12B0-0C7F-835D30183B67}"/>
              </a:ext>
            </a:extLst>
          </p:cNvPr>
          <p:cNvSpPr txBox="1"/>
          <p:nvPr userDrawn="1"/>
        </p:nvSpPr>
        <p:spPr>
          <a:xfrm>
            <a:off x="0" y="-1604665"/>
            <a:ext cx="9144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9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slide" Target="slide2.xml"/><Relationship Id="rId3" Type="http://schemas.openxmlformats.org/officeDocument/2006/relationships/image" Target="../media/image8.png"/><Relationship Id="rId21" Type="http://schemas.openxmlformats.org/officeDocument/2006/relationships/image" Target="../media/image24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slide" Target="slide4.xml"/><Relationship Id="rId16" Type="http://schemas.openxmlformats.org/officeDocument/2006/relationships/image" Target="../media/image21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slide" Target="slide8.xml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64FF7E-9971-3305-6D35-00AB84B456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3672" r="9783" b="9565"/>
          <a:stretch/>
        </p:blipFill>
        <p:spPr>
          <a:xfrm>
            <a:off x="0" y="241853"/>
            <a:ext cx="9144000" cy="5814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695BE8-B84A-C319-7199-E4704DEEF312}"/>
              </a:ext>
            </a:extLst>
          </p:cNvPr>
          <p:cNvSpPr txBox="1"/>
          <p:nvPr/>
        </p:nvSpPr>
        <p:spPr>
          <a:xfrm>
            <a:off x="1061115" y="2459508"/>
            <a:ext cx="7021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Tuần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25:</a:t>
            </a:r>
          </a:p>
          <a:p>
            <a:pPr algn="ctr">
              <a:defRPr/>
            </a:pP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70: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Luyện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chung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(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tiết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2)</a:t>
            </a:r>
            <a:endParaRPr lang="en-US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03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" y="76200"/>
            <a:ext cx="9067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6362" y="2133600"/>
            <a:ext cx="6477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u="sng" dirty="0" smtClean="0">
                <a:latin typeface="Times New Roman" pitchFamily="18" charset="0"/>
                <a:cs typeface="Times New Roman" pitchFamily="18" charset="0"/>
              </a:rPr>
              <a:t>Bài giải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Diện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tích của ao nuôi cá là: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40 x 25 = 1000 ( m </a:t>
            </a:r>
            <a:r>
              <a:rPr lang="nl-NL" sz="3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 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Số cá trắm cần mua là: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1000 x 2 = 2000 ( con)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Số cá mè cần thả là: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1000 x 1 = 1000 ( con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nl-NL" sz="3200" u="sng" dirty="0" smtClean="0">
                <a:latin typeface="Times New Roman" pitchFamily="18" charset="0"/>
                <a:cs typeface="Times New Roman" pitchFamily="18" charset="0"/>
              </a:rPr>
              <a:t>Đáp số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: Cá trắm: 2000 con</a:t>
            </a:r>
          </a:p>
          <a:p>
            <a:pPr algn="ctr"/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	Cá mè: 1000 con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457200"/>
            <a:ext cx="8610600" cy="5181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r>
              <a:rPr lang="nl-NL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 tích khu vườn sinh thái dạng hình chữ nhật đó là: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180 x 68 = 12240 ( m</a:t>
            </a:r>
            <a:r>
              <a:rPr lang="nl-NL" sz="40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Mỗi tháng khu vườn tạo ra số ki-lô-gam ô-xi là: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12240 x 2 = 24480 ( kg)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 số:  24480 kg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28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9007CB7-1726-63B3-4E47-89037625B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7746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45511E-7F7E-0148-0DF7-9298AA058478}"/>
              </a:ext>
            </a:extLst>
          </p:cNvPr>
          <p:cNvSpPr txBox="1"/>
          <p:nvPr/>
        </p:nvSpPr>
        <p:spPr>
          <a:xfrm>
            <a:off x="1807111" y="3025694"/>
            <a:ext cx="5677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qua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UTM Avo" panose="02040603050506020204" pitchFamily="18" charset="0"/>
              </a:rPr>
              <a:t>này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335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68" y="-1359507"/>
            <a:ext cx="5548238" cy="57743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419" y="4414836"/>
            <a:ext cx="877826" cy="11704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B19184-A05F-4803-A46C-DF429272D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7" y="-603155"/>
            <a:ext cx="6861665" cy="6858000"/>
          </a:xfrm>
          <a:prstGeom prst="rect">
            <a:avLst/>
          </a:prstGeom>
        </p:spPr>
      </p:pic>
      <p:pic>
        <p:nvPicPr>
          <p:cNvPr id="8" name="图片 7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xmlns="" id="{900C375B-671B-4B15-9467-D9CDFE631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561005" y="771363"/>
            <a:ext cx="2656544" cy="35420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73" y="2538983"/>
            <a:ext cx="877826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280" y="672083"/>
            <a:ext cx="877826" cy="1170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779" y="3026490"/>
            <a:ext cx="2792716" cy="2425534"/>
          </a:xfrm>
          <a:prstGeom prst="rect">
            <a:avLst/>
          </a:prstGeom>
        </p:spPr>
      </p:pic>
      <p:grpSp>
        <p:nvGrpSpPr>
          <p:cNvPr id="14" name="组合 88">
            <a:extLst>
              <a:ext uri="{FF2B5EF4-FFF2-40B4-BE49-F238E27FC236}">
                <a16:creationId xmlns:a16="http://schemas.microsoft.com/office/drawing/2014/main" xmlns="" id="{13588FD3-E0AA-4498-B635-3A8780BE4DC3}"/>
              </a:ext>
            </a:extLst>
          </p:cNvPr>
          <p:cNvGrpSpPr/>
          <p:nvPr/>
        </p:nvGrpSpPr>
        <p:grpSpPr>
          <a:xfrm>
            <a:off x="-182367" y="5787100"/>
            <a:ext cx="9508733" cy="1942215"/>
            <a:chOff x="-178084" y="5403982"/>
            <a:chExt cx="12678310" cy="1942215"/>
          </a:xfrm>
        </p:grpSpPr>
        <p:pic>
          <p:nvPicPr>
            <p:cNvPr id="15" name="图片 84">
              <a:extLst>
                <a:ext uri="{FF2B5EF4-FFF2-40B4-BE49-F238E27FC236}">
                  <a16:creationId xmlns:a16="http://schemas.microsoft.com/office/drawing/2014/main" xmlns="" id="{CD3D52FC-2A35-44B3-BAB1-A234269B78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-17808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图片 85">
              <a:extLst>
                <a:ext uri="{FF2B5EF4-FFF2-40B4-BE49-F238E27FC236}">
                  <a16:creationId xmlns:a16="http://schemas.microsoft.com/office/drawing/2014/main" xmlns="" id="{0EE92E7C-F9AD-4D8B-89F7-C4073B95AE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2688069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图片 86">
              <a:extLst>
                <a:ext uri="{FF2B5EF4-FFF2-40B4-BE49-F238E27FC236}">
                  <a16:creationId xmlns:a16="http://schemas.microsoft.com/office/drawing/2014/main" xmlns="" id="{4B32EDFA-A37E-4100-A255-4E5CEC1BF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5657874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图片 87">
              <a:extLst>
                <a:ext uri="{FF2B5EF4-FFF2-40B4-BE49-F238E27FC236}">
                  <a16:creationId xmlns:a16="http://schemas.microsoft.com/office/drawing/2014/main" xmlns="" id="{5D0BCE7D-2754-4DEE-8F8C-EAF9A79971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81" b="25562"/>
            <a:stretch>
              <a:fillRect/>
            </a:stretch>
          </p:blipFill>
          <p:spPr>
            <a:xfrm>
              <a:off x="8711040" y="5403982"/>
              <a:ext cx="3789186" cy="19422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276478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boneca palito escola | Школьные проекты ...">
            <a:extLst>
              <a:ext uri="{FF2B5EF4-FFF2-40B4-BE49-F238E27FC236}">
                <a16:creationId xmlns:a16="http://schemas.microsoft.com/office/drawing/2014/main" xmlns="" id="{636D8545-0D6C-8912-EA2D-BAEAD28D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361" y="795539"/>
            <a:ext cx="6361278" cy="503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7C0BFF-C836-C02A-8ACA-9B884616B9FB}"/>
              </a:ext>
            </a:extLst>
          </p:cNvPr>
          <p:cNvSpPr txBox="1"/>
          <p:nvPr/>
        </p:nvSpPr>
        <p:spPr>
          <a:xfrm>
            <a:off x="2530265" y="3624511"/>
            <a:ext cx="4767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3164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85" y="1578913"/>
            <a:ext cx="841250" cy="512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768" y="2090983"/>
            <a:ext cx="601220" cy="710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18" y="4352644"/>
            <a:ext cx="774956" cy="609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522" y="207274"/>
            <a:ext cx="756668" cy="664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" y="4699130"/>
            <a:ext cx="1348124" cy="21588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064" y="4330718"/>
            <a:ext cx="1886977" cy="2527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84" y="3114764"/>
            <a:ext cx="1006601" cy="6217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04" y="4836356"/>
            <a:ext cx="656084" cy="816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393" y="6093614"/>
            <a:ext cx="3223121" cy="7643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169" y="5372434"/>
            <a:ext cx="434342" cy="4952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2" y="4692211"/>
            <a:ext cx="486987" cy="578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518" y="5363145"/>
            <a:ext cx="466613" cy="6175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0399" y="2825554"/>
            <a:ext cx="1689902" cy="12001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9902" y="378713"/>
            <a:ext cx="1689902" cy="12001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105" y="3383438"/>
            <a:ext cx="2636331" cy="18816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8968" y="-230721"/>
            <a:ext cx="2168968" cy="15404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1538" y="4692211"/>
            <a:ext cx="1841538" cy="13078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1619" flipH="1">
            <a:off x="9019381" y="6841701"/>
            <a:ext cx="2291365" cy="1627368"/>
          </a:xfrm>
          <a:prstGeom prst="rect">
            <a:avLst/>
          </a:prstGeom>
        </p:spPr>
      </p:pic>
      <p:sp>
        <p:nvSpPr>
          <p:cNvPr id="22" name="5-Point Star 21"/>
          <p:cNvSpPr/>
          <p:nvPr/>
        </p:nvSpPr>
        <p:spPr>
          <a:xfrm>
            <a:off x="4685641" y="5514715"/>
            <a:ext cx="548834" cy="468630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82828" y="2038107"/>
            <a:ext cx="29803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8000" b="1" spc="5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WIN !</a:t>
            </a:r>
          </a:p>
        </p:txBody>
      </p:sp>
      <p:pic>
        <p:nvPicPr>
          <p:cNvPr id="30" name="Picture 2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227" y="1922177"/>
            <a:ext cx="724606" cy="1192580"/>
          </a:xfrm>
          <a:prstGeom prst="rect">
            <a:avLst/>
          </a:prstGeom>
        </p:spPr>
      </p:pic>
      <p:pic>
        <p:nvPicPr>
          <p:cNvPr id="31" name="Picture 30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724" y="1352071"/>
            <a:ext cx="795530" cy="1103378"/>
          </a:xfrm>
          <a:prstGeom prst="rect">
            <a:avLst/>
          </a:prstGeom>
        </p:spPr>
      </p:pic>
      <p:pic>
        <p:nvPicPr>
          <p:cNvPr id="32" name="Picture 3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100" y="2517032"/>
            <a:ext cx="859538" cy="1088138"/>
          </a:xfrm>
          <a:prstGeom prst="rect">
            <a:avLst/>
          </a:prstGeom>
        </p:spPr>
      </p:pic>
      <p:pic>
        <p:nvPicPr>
          <p:cNvPr id="33" name="Picture 3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303" y="5514715"/>
            <a:ext cx="699518" cy="110033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FACF15DD-C7D6-B659-E36A-B299326F5E04}"/>
              </a:ext>
            </a:extLst>
          </p:cNvPr>
          <p:cNvSpPr txBox="1"/>
          <p:nvPr/>
        </p:nvSpPr>
        <p:spPr>
          <a:xfrm>
            <a:off x="1008297" y="-45389"/>
            <a:ext cx="63293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SĂN MỒI</a:t>
            </a:r>
            <a:endParaRPr lang="vi-VN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ũi tên: Phải 2">
            <a:hlinkClick r:id="rId23" action="ppaction://hlinksldjump"/>
            <a:extLst>
              <a:ext uri="{FF2B5EF4-FFF2-40B4-BE49-F238E27FC236}">
                <a16:creationId xmlns:a16="http://schemas.microsoft.com/office/drawing/2014/main" xmlns="" id="{B2887D47-9B2C-E4E3-713E-57A9D78709E2}"/>
              </a:ext>
            </a:extLst>
          </p:cNvPr>
          <p:cNvSpPr/>
          <p:nvPr/>
        </p:nvSpPr>
        <p:spPr>
          <a:xfrm>
            <a:off x="7337660" y="5867676"/>
            <a:ext cx="1666435" cy="9903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0.32578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-0.32578 -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-0.32578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32578 -0.001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0324 L -0.49844 0.01158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0301 L 0.21628 -0.233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8" y="-1157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27 -0.23333 L 0.3487 -0.399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849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873 -0.40926 L 0.50625 -0.142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1298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25 -0.14283 L 0.17942 0.252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41" y="1974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42 0.25208 L 0.49609 0.1847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338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45 -0.00394 L 0.26159 0.0046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41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41 -0.00787 L 0.36979 0.12223 " pathEditMode="relative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71 -0.01875 L 0.45234 -0.0233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-23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96 -0.01134 L 0.25156 -0.0111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02 -0.10486 L -0.44831 -0.3296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-1125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36" y="-120616"/>
            <a:ext cx="6957201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8748" y="895931"/>
            <a:ext cx="6435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3600" dirty="0"/>
              <a:t>Bảng đơn vị đo diện tích từ bé đến lớn là:</a:t>
            </a:r>
            <a:endParaRPr lang="vi-VN" sz="32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6189" y="400188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>
                <a:solidFill>
                  <a:schemeClr val="tx1"/>
                </a:solidFill>
              </a:rPr>
              <a:t>A. m</a:t>
            </a:r>
            <a:r>
              <a:rPr lang="nl-NL" sz="2800" baseline="30000" dirty="0" smtClean="0">
                <a:solidFill>
                  <a:schemeClr val="tx1"/>
                </a:solidFill>
              </a:rPr>
              <a:t>2</a:t>
            </a:r>
            <a:r>
              <a:rPr lang="nl-NL" sz="2800" dirty="0" smtClean="0">
                <a:solidFill>
                  <a:schemeClr val="tx1"/>
                </a:solidFill>
              </a:rPr>
              <a:t> </a:t>
            </a:r>
            <a:r>
              <a:rPr lang="nl-NL" sz="2800" dirty="0">
                <a:solidFill>
                  <a:schemeClr val="tx1"/>
                </a:solidFill>
              </a:rPr>
              <a:t>;</a:t>
            </a:r>
            <a:r>
              <a:rPr lang="nl-NL" sz="2800" baseline="30000" dirty="0">
                <a:solidFill>
                  <a:schemeClr val="tx1"/>
                </a:solidFill>
              </a:rPr>
              <a:t>  </a:t>
            </a:r>
            <a:r>
              <a:rPr lang="nl-NL" sz="2800" dirty="0">
                <a:solidFill>
                  <a:schemeClr val="tx1"/>
                </a:solidFill>
              </a:rPr>
              <a:t>dm</a:t>
            </a:r>
            <a:r>
              <a:rPr lang="nl-NL" sz="2800" baseline="30000" dirty="0">
                <a:solidFill>
                  <a:schemeClr val="tx1"/>
                </a:solidFill>
              </a:rPr>
              <a:t>2 </a:t>
            </a:r>
            <a:r>
              <a:rPr lang="nl-NL" sz="2800" dirty="0">
                <a:solidFill>
                  <a:schemeClr val="tx1"/>
                </a:solidFill>
              </a:rPr>
              <a:t>;</a:t>
            </a:r>
            <a:r>
              <a:rPr lang="nl-NL" sz="2800" baseline="30000" dirty="0">
                <a:solidFill>
                  <a:schemeClr val="tx1"/>
                </a:solidFill>
              </a:rPr>
              <a:t>   </a:t>
            </a:r>
            <a:r>
              <a:rPr lang="nl-NL" sz="2800" dirty="0">
                <a:solidFill>
                  <a:schemeClr val="tx1"/>
                </a:solidFill>
              </a:rPr>
              <a:t>cm</a:t>
            </a:r>
            <a:r>
              <a:rPr lang="nl-NL" sz="2800" baseline="30000" dirty="0">
                <a:solidFill>
                  <a:schemeClr val="tx1"/>
                </a:solidFill>
              </a:rPr>
              <a:t>2 </a:t>
            </a:r>
            <a:r>
              <a:rPr lang="nl-NL" sz="2800" dirty="0">
                <a:solidFill>
                  <a:schemeClr val="tx1"/>
                </a:solidFill>
              </a:rPr>
              <a:t>; mm</a:t>
            </a:r>
            <a:r>
              <a:rPr lang="nl-NL" sz="2800" baseline="30000" dirty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61486" y="400607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>
                <a:solidFill>
                  <a:schemeClr val="tx1"/>
                </a:solidFill>
              </a:rPr>
              <a:t>B. mm</a:t>
            </a:r>
            <a:r>
              <a:rPr lang="nl-NL" sz="2800" baseline="30000" dirty="0" smtClean="0">
                <a:solidFill>
                  <a:schemeClr val="tx1"/>
                </a:solidFill>
              </a:rPr>
              <a:t>2</a:t>
            </a:r>
            <a:r>
              <a:rPr lang="nl-NL" sz="2800" dirty="0" smtClean="0">
                <a:solidFill>
                  <a:schemeClr val="tx1"/>
                </a:solidFill>
              </a:rPr>
              <a:t> </a:t>
            </a:r>
            <a:r>
              <a:rPr lang="nl-NL" sz="2800" dirty="0">
                <a:solidFill>
                  <a:schemeClr val="tx1"/>
                </a:solidFill>
              </a:rPr>
              <a:t>;</a:t>
            </a:r>
            <a:r>
              <a:rPr lang="nl-NL" sz="2800" baseline="30000" dirty="0">
                <a:solidFill>
                  <a:schemeClr val="tx1"/>
                </a:solidFill>
              </a:rPr>
              <a:t>  </a:t>
            </a:r>
            <a:r>
              <a:rPr lang="nl-NL" sz="2800" dirty="0">
                <a:solidFill>
                  <a:schemeClr val="tx1"/>
                </a:solidFill>
              </a:rPr>
              <a:t>c</a:t>
            </a:r>
            <a:r>
              <a:rPr lang="nl-NL" sz="2800" dirty="0" smtClean="0">
                <a:solidFill>
                  <a:schemeClr val="tx1"/>
                </a:solidFill>
              </a:rPr>
              <a:t>m</a:t>
            </a:r>
            <a:r>
              <a:rPr lang="nl-NL" sz="2800" baseline="30000" dirty="0" smtClean="0">
                <a:solidFill>
                  <a:schemeClr val="tx1"/>
                </a:solidFill>
              </a:rPr>
              <a:t>2 </a:t>
            </a:r>
            <a:r>
              <a:rPr lang="nl-NL" sz="2800" dirty="0">
                <a:solidFill>
                  <a:schemeClr val="tx1"/>
                </a:solidFill>
              </a:rPr>
              <a:t>;</a:t>
            </a:r>
            <a:r>
              <a:rPr lang="nl-NL" sz="2800" baseline="30000" dirty="0">
                <a:solidFill>
                  <a:schemeClr val="tx1"/>
                </a:solidFill>
              </a:rPr>
              <a:t>   </a:t>
            </a:r>
            <a:r>
              <a:rPr lang="nl-NL" sz="2800" dirty="0">
                <a:solidFill>
                  <a:schemeClr val="tx1"/>
                </a:solidFill>
              </a:rPr>
              <a:t>d</a:t>
            </a:r>
            <a:r>
              <a:rPr lang="nl-NL" sz="2800" dirty="0" smtClean="0">
                <a:solidFill>
                  <a:schemeClr val="tx1"/>
                </a:solidFill>
              </a:rPr>
              <a:t>m</a:t>
            </a:r>
            <a:r>
              <a:rPr lang="nl-NL" sz="2800" baseline="30000" dirty="0" smtClean="0">
                <a:solidFill>
                  <a:schemeClr val="tx1"/>
                </a:solidFill>
              </a:rPr>
              <a:t>2 </a:t>
            </a:r>
            <a:r>
              <a:rPr lang="nl-NL" sz="2800" dirty="0">
                <a:solidFill>
                  <a:schemeClr val="tx1"/>
                </a:solidFill>
              </a:rPr>
              <a:t>; </a:t>
            </a:r>
            <a:r>
              <a:rPr lang="nl-NL" sz="2800" dirty="0" smtClean="0">
                <a:solidFill>
                  <a:schemeClr val="tx1"/>
                </a:solidFill>
              </a:rPr>
              <a:t>m</a:t>
            </a:r>
            <a:r>
              <a:rPr lang="nl-NL" sz="2800" baseline="300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6189" y="489105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>
                <a:solidFill>
                  <a:schemeClr val="tx1"/>
                </a:solidFill>
              </a:rPr>
              <a:t>C. m</a:t>
            </a:r>
            <a:r>
              <a:rPr lang="nl-NL" sz="2800" baseline="30000" dirty="0" smtClean="0">
                <a:solidFill>
                  <a:schemeClr val="tx1"/>
                </a:solidFill>
              </a:rPr>
              <a:t>2</a:t>
            </a:r>
            <a:r>
              <a:rPr lang="nl-NL" sz="2800" dirty="0" smtClean="0">
                <a:solidFill>
                  <a:schemeClr val="tx1"/>
                </a:solidFill>
              </a:rPr>
              <a:t> </a:t>
            </a:r>
            <a:r>
              <a:rPr lang="nl-NL" sz="2800" dirty="0">
                <a:solidFill>
                  <a:schemeClr val="tx1"/>
                </a:solidFill>
              </a:rPr>
              <a:t>;</a:t>
            </a:r>
            <a:r>
              <a:rPr lang="nl-NL" sz="2800" baseline="30000" dirty="0">
                <a:solidFill>
                  <a:schemeClr val="tx1"/>
                </a:solidFill>
              </a:rPr>
              <a:t>  </a:t>
            </a:r>
            <a:r>
              <a:rPr lang="nl-NL" sz="2800" dirty="0">
                <a:solidFill>
                  <a:schemeClr val="tx1"/>
                </a:solidFill>
              </a:rPr>
              <a:t>c</a:t>
            </a:r>
            <a:r>
              <a:rPr lang="nl-NL" sz="2800" dirty="0" smtClean="0">
                <a:solidFill>
                  <a:schemeClr val="tx1"/>
                </a:solidFill>
              </a:rPr>
              <a:t>m</a:t>
            </a:r>
            <a:r>
              <a:rPr lang="nl-NL" sz="2800" baseline="30000" dirty="0" smtClean="0">
                <a:solidFill>
                  <a:schemeClr val="tx1"/>
                </a:solidFill>
              </a:rPr>
              <a:t>2 </a:t>
            </a:r>
            <a:r>
              <a:rPr lang="nl-NL" sz="2800" dirty="0">
                <a:solidFill>
                  <a:schemeClr val="tx1"/>
                </a:solidFill>
              </a:rPr>
              <a:t>;</a:t>
            </a:r>
            <a:r>
              <a:rPr lang="nl-NL" sz="2800" baseline="30000" dirty="0">
                <a:solidFill>
                  <a:schemeClr val="tx1"/>
                </a:solidFill>
              </a:rPr>
              <a:t>   </a:t>
            </a:r>
            <a:r>
              <a:rPr lang="nl-NL" sz="2800" dirty="0">
                <a:solidFill>
                  <a:schemeClr val="tx1"/>
                </a:solidFill>
              </a:rPr>
              <a:t>m</a:t>
            </a:r>
            <a:r>
              <a:rPr lang="nl-NL" sz="2800" dirty="0" smtClean="0">
                <a:solidFill>
                  <a:schemeClr val="tx1"/>
                </a:solidFill>
              </a:rPr>
              <a:t>m</a:t>
            </a:r>
            <a:r>
              <a:rPr lang="nl-NL" sz="2800" baseline="30000" dirty="0" smtClean="0">
                <a:solidFill>
                  <a:schemeClr val="tx1"/>
                </a:solidFill>
              </a:rPr>
              <a:t>2 </a:t>
            </a:r>
            <a:r>
              <a:rPr lang="nl-NL" sz="2800" dirty="0">
                <a:solidFill>
                  <a:schemeClr val="tx1"/>
                </a:solidFill>
              </a:rPr>
              <a:t>; </a:t>
            </a:r>
            <a:r>
              <a:rPr lang="nl-NL" sz="2800" dirty="0" smtClean="0">
                <a:solidFill>
                  <a:schemeClr val="tx1"/>
                </a:solidFill>
              </a:rPr>
              <a:t>dm</a:t>
            </a:r>
            <a:r>
              <a:rPr lang="nl-NL" sz="2800" baseline="300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61486" y="4895243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 smtClean="0">
                <a:solidFill>
                  <a:schemeClr val="tx1"/>
                </a:solidFill>
              </a:rPr>
              <a:t>D. mm</a:t>
            </a:r>
            <a:r>
              <a:rPr lang="nl-NL" sz="2800" baseline="30000" dirty="0" smtClean="0">
                <a:solidFill>
                  <a:schemeClr val="tx1"/>
                </a:solidFill>
              </a:rPr>
              <a:t>2</a:t>
            </a:r>
            <a:r>
              <a:rPr lang="nl-NL" sz="2800" dirty="0" smtClean="0">
                <a:solidFill>
                  <a:schemeClr val="tx1"/>
                </a:solidFill>
              </a:rPr>
              <a:t> </a:t>
            </a:r>
            <a:r>
              <a:rPr lang="nl-NL" sz="2800" dirty="0">
                <a:solidFill>
                  <a:schemeClr val="tx1"/>
                </a:solidFill>
              </a:rPr>
              <a:t>;</a:t>
            </a:r>
            <a:r>
              <a:rPr lang="nl-NL" sz="2800" baseline="30000" dirty="0">
                <a:solidFill>
                  <a:schemeClr val="tx1"/>
                </a:solidFill>
              </a:rPr>
              <a:t>  </a:t>
            </a:r>
            <a:r>
              <a:rPr lang="nl-NL" sz="2800" dirty="0">
                <a:solidFill>
                  <a:schemeClr val="tx1"/>
                </a:solidFill>
              </a:rPr>
              <a:t>dm</a:t>
            </a:r>
            <a:r>
              <a:rPr lang="nl-NL" sz="2800" baseline="30000" dirty="0">
                <a:solidFill>
                  <a:schemeClr val="tx1"/>
                </a:solidFill>
              </a:rPr>
              <a:t>2 </a:t>
            </a:r>
            <a:r>
              <a:rPr lang="nl-NL" sz="2800" dirty="0">
                <a:solidFill>
                  <a:schemeClr val="tx1"/>
                </a:solidFill>
              </a:rPr>
              <a:t>;</a:t>
            </a:r>
            <a:r>
              <a:rPr lang="nl-NL" sz="2800" baseline="30000" dirty="0">
                <a:solidFill>
                  <a:schemeClr val="tx1"/>
                </a:solidFill>
              </a:rPr>
              <a:t>   </a:t>
            </a:r>
            <a:r>
              <a:rPr lang="nl-NL" sz="2800" dirty="0">
                <a:solidFill>
                  <a:schemeClr val="tx1"/>
                </a:solidFill>
              </a:rPr>
              <a:t>c</a:t>
            </a:r>
            <a:r>
              <a:rPr lang="nl-NL" sz="2800" dirty="0" smtClean="0">
                <a:solidFill>
                  <a:schemeClr val="tx1"/>
                </a:solidFill>
              </a:rPr>
              <a:t>m</a:t>
            </a:r>
            <a:r>
              <a:rPr lang="nl-NL" sz="2800" baseline="30000" dirty="0" smtClean="0">
                <a:solidFill>
                  <a:schemeClr val="tx1"/>
                </a:solidFill>
              </a:rPr>
              <a:t>2 </a:t>
            </a:r>
            <a:r>
              <a:rPr lang="nl-NL" sz="2800" dirty="0">
                <a:solidFill>
                  <a:schemeClr val="tx1"/>
                </a:solidFill>
              </a:rPr>
              <a:t>; </a:t>
            </a:r>
            <a:r>
              <a:rPr lang="nl-NL" sz="2800" dirty="0" smtClean="0">
                <a:solidFill>
                  <a:schemeClr val="tx1"/>
                </a:solidFill>
              </a:rPr>
              <a:t>m</a:t>
            </a:r>
            <a:r>
              <a:rPr lang="nl-NL" sz="2800" baseline="300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93" y="4027364"/>
            <a:ext cx="604292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72883" y="4924418"/>
            <a:ext cx="603402" cy="70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28" y="4936022"/>
            <a:ext cx="603557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28" y="4079036"/>
            <a:ext cx="603557" cy="643793"/>
          </a:xfrm>
          <a:prstGeom prst="rect">
            <a:avLst/>
          </a:prstGeom>
        </p:spPr>
      </p:pic>
      <p:pic>
        <p:nvPicPr>
          <p:cNvPr id="14" name="Picture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926" y="5753099"/>
            <a:ext cx="731522" cy="120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7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91" y="-198853"/>
            <a:ext cx="5992108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0931" y="1265388"/>
            <a:ext cx="5839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Đơn vị đo diện tích mảnh sân nhà em là: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223291" y="3078951"/>
            <a:ext cx="4075250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mm</a:t>
            </a:r>
            <a:r>
              <a:rPr lang="en-US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05749" y="3078951"/>
            <a:ext cx="4755767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294" y="3963934"/>
            <a:ext cx="4075250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cm</a:t>
            </a:r>
            <a:r>
              <a:rPr lang="en-US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05749" y="3968123"/>
            <a:ext cx="4755767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dm</a:t>
            </a:r>
            <a:r>
              <a:rPr lang="en-US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44" y="3175079"/>
            <a:ext cx="604292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637342" y="3979252"/>
            <a:ext cx="603402" cy="70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32" y="4033880"/>
            <a:ext cx="603557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713" y="3263061"/>
            <a:ext cx="603557" cy="643793"/>
          </a:xfrm>
          <a:prstGeom prst="rect">
            <a:avLst/>
          </a:prstGeom>
        </p:spPr>
      </p:pic>
      <p:pic>
        <p:nvPicPr>
          <p:cNvPr id="2" name="Picture 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984" y="5754622"/>
            <a:ext cx="795530" cy="110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4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37" y="-120616"/>
            <a:ext cx="5992108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1258669"/>
            <a:ext cx="5521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7m</a:t>
            </a:r>
            <a:r>
              <a:rPr lang="nl-NL" sz="3600" b="1" baseline="30000" dirty="0"/>
              <a:t>2</a:t>
            </a:r>
            <a:r>
              <a:rPr lang="nl-NL" sz="3600" b="1" dirty="0"/>
              <a:t> 3dm</a:t>
            </a:r>
            <a:r>
              <a:rPr lang="nl-NL" sz="3600" b="1" baseline="30000" dirty="0"/>
              <a:t>2 </a:t>
            </a:r>
            <a:r>
              <a:rPr lang="nl-NL" sz="3600" b="1" dirty="0"/>
              <a:t>= ........... dm</a:t>
            </a:r>
            <a:r>
              <a:rPr lang="nl-NL" sz="3600" b="1" baseline="30000" dirty="0"/>
              <a:t>2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796189" y="400188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A.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73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61486" y="4006071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B. </a:t>
            </a:r>
            <a:r>
              <a:rPr lang="en-US" sz="3200" dirty="0" smtClean="0">
                <a:solidFill>
                  <a:prstClr val="black"/>
                </a:solidFill>
              </a:rPr>
              <a:t>7 03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6189" y="489105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C.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730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61486" y="4895243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7 003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93" y="4027364"/>
            <a:ext cx="604292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872883" y="4924418"/>
            <a:ext cx="603402" cy="70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28" y="4936022"/>
            <a:ext cx="603557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28" y="4079036"/>
            <a:ext cx="603557" cy="643793"/>
          </a:xfrm>
          <a:prstGeom prst="rect">
            <a:avLst/>
          </a:prstGeom>
        </p:spPr>
      </p:pic>
      <p:pic>
        <p:nvPicPr>
          <p:cNvPr id="2" name="Picture 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489" y="5769862"/>
            <a:ext cx="859538" cy="108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4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37" y="-120616"/>
            <a:ext cx="5992108" cy="29284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1798" y="336783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A. </a:t>
            </a:r>
            <a:r>
              <a:rPr lang="en-US" sz="3200" dirty="0" smtClean="0">
                <a:solidFill>
                  <a:prstClr val="black"/>
                </a:solidFill>
              </a:rPr>
              <a:t>865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7094" y="337202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B. </a:t>
            </a:r>
            <a:r>
              <a:rPr lang="en-US" sz="3200" dirty="0" smtClean="0">
                <a:solidFill>
                  <a:prstClr val="black"/>
                </a:solidFill>
              </a:rPr>
              <a:t>8 065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1798" y="425701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C. </a:t>
            </a:r>
            <a:r>
              <a:rPr lang="en-US" sz="3200" dirty="0" smtClean="0">
                <a:solidFill>
                  <a:prstClr val="black"/>
                </a:solidFill>
              </a:rPr>
              <a:t>8 0065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7094" y="4261199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sz="3200" dirty="0" smtClean="0">
                <a:solidFill>
                  <a:prstClr val="black"/>
                </a:solidFill>
              </a:rPr>
              <a:t>8 000 065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604" y="3393318"/>
            <a:ext cx="604292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492" y="4320604"/>
            <a:ext cx="603402" cy="643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36" y="4301978"/>
            <a:ext cx="603557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746" y="3444992"/>
            <a:ext cx="549444" cy="643793"/>
          </a:xfrm>
          <a:prstGeom prst="rect">
            <a:avLst/>
          </a:prstGeom>
        </p:spPr>
      </p:pic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482" y="5757670"/>
            <a:ext cx="699518" cy="11003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1376" y="1258669"/>
            <a:ext cx="5521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8</a:t>
            </a:r>
            <a:r>
              <a:rPr lang="nl-NL" sz="3600" b="1" dirty="0" smtClean="0"/>
              <a:t>m</a:t>
            </a:r>
            <a:r>
              <a:rPr lang="nl-NL" sz="3600" b="1" baseline="30000" dirty="0" smtClean="0"/>
              <a:t>2</a:t>
            </a:r>
            <a:r>
              <a:rPr lang="nl-NL" sz="3600" b="1" dirty="0" smtClean="0"/>
              <a:t> 65cm</a:t>
            </a:r>
            <a:r>
              <a:rPr lang="nl-NL" sz="3600" b="1" baseline="30000" dirty="0" smtClean="0"/>
              <a:t>2 </a:t>
            </a:r>
            <a:r>
              <a:rPr lang="nl-NL" sz="3600" b="1" dirty="0"/>
              <a:t>= ........... </a:t>
            </a:r>
            <a:r>
              <a:rPr lang="nl-NL" sz="3600" b="1" dirty="0" smtClean="0"/>
              <a:t>cm</a:t>
            </a:r>
            <a:r>
              <a:rPr lang="nl-NL" sz="3600" b="1" baseline="30000" dirty="0" smtClean="0"/>
              <a:t>2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8249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boneca palito escola | Школьные проекты ...">
            <a:extLst>
              <a:ext uri="{FF2B5EF4-FFF2-40B4-BE49-F238E27FC236}">
                <a16:creationId xmlns:a16="http://schemas.microsoft.com/office/drawing/2014/main" xmlns="" id="{636D8545-0D6C-8912-EA2D-BAEAD28D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361" y="795535"/>
            <a:ext cx="6361278" cy="503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7C0BFF-C836-C02A-8ACA-9B884616B9FB}"/>
              </a:ext>
            </a:extLst>
          </p:cNvPr>
          <p:cNvSpPr txBox="1"/>
          <p:nvPr/>
        </p:nvSpPr>
        <p:spPr>
          <a:xfrm>
            <a:off x="2776362" y="3828871"/>
            <a:ext cx="4767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Luyện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tập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39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26" y="152400"/>
            <a:ext cx="8623873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457200"/>
            <a:ext cx="8001000" cy="54244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giải:</a:t>
            </a:r>
          </a:p>
          <a:p>
            <a:pPr algn="ctr"/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Chiều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dài hố cát: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25 -13 -2 = 10 ( m)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Chiều rộng hố cát: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12 -7 -2 = 3 ( m)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Diện tích hố cát là: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3 x 10 = 30 ( m</a:t>
            </a:r>
            <a:r>
              <a:rPr lang="nl-NL" sz="3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 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nl-NL" sz="3200" u="sng" dirty="0">
                <a:latin typeface="Times New Roman" pitchFamily="18" charset="0"/>
                <a:cs typeface="Times New Roman" pitchFamily="18" charset="0"/>
              </a:rPr>
              <a:t>Đáp số: 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nl-NL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306</Words>
  <PresentationFormat>On-screen Show (4:3)</PresentationFormat>
  <Paragraphs>51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1_Office Theme</vt:lpstr>
      <vt:lpstr>2_Office Theme</vt:lpstr>
      <vt:lpstr>3_Office Theme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2023-10-04T03:11:58Z</dcterms:modified>
</cp:coreProperties>
</file>