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8" r:id="rId1"/>
    <p:sldMasterId id="2147483754" r:id="rId2"/>
  </p:sldMasterIdLst>
  <p:notesMasterIdLst>
    <p:notesMasterId r:id="rId12"/>
  </p:notesMasterIdLst>
  <p:sldIdLst>
    <p:sldId id="652" r:id="rId3"/>
    <p:sldId id="653" r:id="rId4"/>
    <p:sldId id="654" r:id="rId5"/>
    <p:sldId id="655" r:id="rId6"/>
    <p:sldId id="656" r:id="rId7"/>
    <p:sldId id="657" r:id="rId8"/>
    <p:sldId id="659" r:id="rId9"/>
    <p:sldId id="658" r:id="rId10"/>
    <p:sldId id="660" r:id="rId11"/>
  </p:sldIdLst>
  <p:sldSz cx="24384000" cy="13716000"/>
  <p:notesSz cx="6858000" cy="9144000"/>
  <p:custDataLst>
    <p:tags r:id="rId1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E3E2EC"/>
    <a:srgbClr val="DDDDDD"/>
    <a:srgbClr val="242452"/>
    <a:srgbClr val="E7F7FF"/>
    <a:srgbClr val="D6F7FE"/>
    <a:srgbClr val="EEF7E9"/>
    <a:srgbClr val="135F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139" autoAdjust="0"/>
  </p:normalViewPr>
  <p:slideViewPr>
    <p:cSldViewPr>
      <p:cViewPr varScale="1">
        <p:scale>
          <a:sx n="34" d="100"/>
          <a:sy n="34" d="100"/>
        </p:scale>
        <p:origin x="638" y="5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90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90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95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64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4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31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56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12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54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4319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0163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41751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471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84267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30104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44390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07384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67828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91935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02012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3992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09626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35813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0183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29024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93562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69532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03638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00576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547817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976827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53284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23669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770717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56053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17967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55508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412547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67042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235058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157744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814" r:id="rId12"/>
    <p:sldLayoutId id="2147483813" r:id="rId13"/>
    <p:sldLayoutId id="2147483812" r:id="rId14"/>
    <p:sldLayoutId id="2147483811" r:id="rId15"/>
    <p:sldLayoutId id="2147483810" r:id="rId16"/>
    <p:sldLayoutId id="2147483809" r:id="rId17"/>
    <p:sldLayoutId id="2147483808" r:id="rId18"/>
    <p:sldLayoutId id="2147483807" r:id="rId19"/>
    <p:sldLayoutId id="2147483806" r:id="rId20"/>
    <p:sldLayoutId id="2147483805" r:id="rId21"/>
    <p:sldLayoutId id="2147483804" r:id="rId22"/>
    <p:sldLayoutId id="2147483803" r:id="rId23"/>
    <p:sldLayoutId id="2147483802" r:id="rId24"/>
    <p:sldLayoutId id="2147483801" r:id="rId25"/>
    <p:sldLayoutId id="2147483800" r:id="rId26"/>
    <p:sldLayoutId id="2147483799" r:id="rId27"/>
    <p:sldLayoutId id="2147483798" r:id="rId28"/>
    <p:sldLayoutId id="2147483797" r:id="rId29"/>
    <p:sldLayoutId id="2147483796" r:id="rId30"/>
    <p:sldLayoutId id="2147483795" r:id="rId31"/>
    <p:sldLayoutId id="2147483794" r:id="rId32"/>
    <p:sldLayoutId id="2147483793" r:id="rId33"/>
    <p:sldLayoutId id="2147483792" r:id="rId34"/>
    <p:sldLayoutId id="2147483791" r:id="rId35"/>
    <p:sldLayoutId id="2147483790" r:id="rId36"/>
    <p:sldLayoutId id="2147483789" r:id="rId37"/>
    <p:sldLayoutId id="2147483788" r:id="rId38"/>
    <p:sldLayoutId id="2147483787" r:id="rId39"/>
    <p:sldLayoutId id="2147483786" r:id="rId40"/>
    <p:sldLayoutId id="2147483785" r:id="rId41"/>
    <p:sldLayoutId id="2147483784" r:id="rId42"/>
    <p:sldLayoutId id="2147483783" r:id="rId43"/>
    <p:sldLayoutId id="2147483782" r:id="rId44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0.png"/><Relationship Id="rId9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0.png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0.png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0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wmf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0.pn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wmf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0.png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wmf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0.png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wmf"/><Relationship Id="rId11" Type="http://schemas.openxmlformats.org/officeDocument/2006/relationships/image" Target="../media/image54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0.png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wmf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0.png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0" y="4190284"/>
            <a:ext cx="24490276" cy="11176903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172657" y="2413058"/>
            <a:ext cx="11534903" cy="732718"/>
            <a:chOff x="0" y="834"/>
            <a:chExt cx="61009" cy="2065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>
              <a:off x="7254" y="834"/>
              <a:ext cx="53755" cy="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I.1. HTKT1: KHÁI NIỆM HYPEBOL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1632579"/>
            <a:ext cx="198871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II. KHÁI NIỆM HYPEBOL- PHƯƠNG TRÌNH CHÍNH TẮC CỦA HYPEBOL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110" y="3066334"/>
            <a:ext cx="12822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sz="48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48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dung: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E8EF93-0F4C-CF4F-73E3-2D050A7CC841}"/>
              </a:ext>
            </a:extLst>
          </p:cNvPr>
          <p:cNvCxnSpPr>
            <a:cxnSpLocks/>
          </p:cNvCxnSpPr>
          <p:nvPr/>
        </p:nvCxnSpPr>
        <p:spPr>
          <a:xfrm>
            <a:off x="12676414" y="2231301"/>
            <a:ext cx="0" cy="112560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67">
            <a:extLst>
              <a:ext uri="{FF2B5EF4-FFF2-40B4-BE49-F238E27FC236}">
                <a16:creationId xmlns:a16="http://schemas.microsoft.com/office/drawing/2014/main" id="{FBF7BDEC-22E0-E883-BF9D-E2F435DF8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10F44F1-4F80-A55F-BD4E-1C7CE0C9E71A}"/>
              </a:ext>
            </a:extLst>
          </p:cNvPr>
          <p:cNvGrpSpPr/>
          <p:nvPr/>
        </p:nvGrpSpPr>
        <p:grpSpPr>
          <a:xfrm>
            <a:off x="0" y="0"/>
            <a:ext cx="933450" cy="238125"/>
            <a:chOff x="0" y="-45829"/>
            <a:chExt cx="1492973" cy="407916"/>
          </a:xfrm>
        </p:grpSpPr>
        <p:sp>
          <p:nvSpPr>
            <p:cNvPr id="78" name="TextBox 321">
              <a:extLst>
                <a:ext uri="{FF2B5EF4-FFF2-40B4-BE49-F238E27FC236}">
                  <a16:creationId xmlns:a16="http://schemas.microsoft.com/office/drawing/2014/main" id="{C67582C9-4466-3268-03BE-0A6BC5FC1675}"/>
                </a:ext>
              </a:extLst>
            </p:cNvPr>
            <p:cNvSpPr txBox="1"/>
            <p:nvPr/>
          </p:nvSpPr>
          <p:spPr>
            <a:xfrm>
              <a:off x="516028" y="-45829"/>
              <a:ext cx="976945" cy="4079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>
                  <a:solidFill>
                    <a:srgbClr val="FFD966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BC4CBF6-844E-DCEC-C903-7824FAECEA2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4DEC3854-3792-5A54-FD4F-AD4016C9121B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83" name="Arrow: Pentagon 82">
                  <a:extLst>
                    <a:ext uri="{FF2B5EF4-FFF2-40B4-BE49-F238E27FC236}">
                      <a16:creationId xmlns:a16="http://schemas.microsoft.com/office/drawing/2014/main" id="{52256068-257E-4F33-95EB-9747DF682992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Arrow: Chevron 83">
                  <a:extLst>
                    <a:ext uri="{FF2B5EF4-FFF2-40B4-BE49-F238E27FC236}">
                      <a16:creationId xmlns:a16="http://schemas.microsoft.com/office/drawing/2014/main" id="{0364CE2A-9A60-4A6E-77C9-7683D55544C2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Arrow: Chevron 84">
                  <a:extLst>
                    <a:ext uri="{FF2B5EF4-FFF2-40B4-BE49-F238E27FC236}">
                      <a16:creationId xmlns:a16="http://schemas.microsoft.com/office/drawing/2014/main" id="{2AF4EAEA-4361-37EF-1644-54BC98BEB622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1" name="Flowchart: Terminator 80">
                <a:extLst>
                  <a:ext uri="{FF2B5EF4-FFF2-40B4-BE49-F238E27FC236}">
                    <a16:creationId xmlns:a16="http://schemas.microsoft.com/office/drawing/2014/main" id="{08BDE9BB-B309-CC34-4FAB-4BB624865E6E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EBD183F-E1FC-9E8F-01CE-CB74C2F17FD2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6" name="Rectangle 69">
            <a:extLst>
              <a:ext uri="{FF2B5EF4-FFF2-40B4-BE49-F238E27FC236}">
                <a16:creationId xmlns:a16="http://schemas.microsoft.com/office/drawing/2014/main" id="{75E1C3A7-0D43-B90C-0051-79ABB88D0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8" name="Object 87">
            <a:extLst>
              <a:ext uri="{FF2B5EF4-FFF2-40B4-BE49-F238E27FC236}">
                <a16:creationId xmlns:a16="http://schemas.microsoft.com/office/drawing/2014/main" id="{3DBE76EC-A7B5-FF31-83A7-701F55093F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88" name="Object 87">
                        <a:extLst>
                          <a:ext uri="{FF2B5EF4-FFF2-40B4-BE49-F238E27FC236}">
                            <a16:creationId xmlns:a16="http://schemas.microsoft.com/office/drawing/2014/main" id="{3DBE76EC-A7B5-FF31-83A7-701F55093F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>
            <a:extLst>
              <a:ext uri="{FF2B5EF4-FFF2-40B4-BE49-F238E27FC236}">
                <a16:creationId xmlns:a16="http://schemas.microsoft.com/office/drawing/2014/main" id="{054FDC42-4BA9-97E5-9AEA-E507D707D6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794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7" imgW="177646" imgH="228402" progId="Equation.DSMT4">
                  <p:embed/>
                </p:oleObj>
              </mc:Choice>
              <mc:Fallback>
                <p:oleObj name="Equation" r:id="rId7" imgW="177646" imgH="228402" progId="Equation.DSMT4">
                  <p:embed/>
                  <p:pic>
                    <p:nvPicPr>
                      <p:cNvPr id="89" name="Object 88">
                        <a:extLst>
                          <a:ext uri="{FF2B5EF4-FFF2-40B4-BE49-F238E27FC236}">
                            <a16:creationId xmlns:a16="http://schemas.microsoft.com/office/drawing/2014/main" id="{054FDC42-4BA9-97E5-9AEA-E507D707D6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94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>
            <a:extLst>
              <a:ext uri="{FF2B5EF4-FFF2-40B4-BE49-F238E27FC236}">
                <a16:creationId xmlns:a16="http://schemas.microsoft.com/office/drawing/2014/main" id="{9D17B4E4-9C0E-D821-F54D-2D13D14C5D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017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9" imgW="165028" imgH="228501" progId="Equation.DSMT4">
                  <p:embed/>
                </p:oleObj>
              </mc:Choice>
              <mc:Fallback>
                <p:oleObj name="Equation" r:id="rId9" imgW="165028" imgH="228501" progId="Equation.DSMT4">
                  <p:embed/>
                  <p:pic>
                    <p:nvPicPr>
                      <p:cNvPr id="90" name="Object 89">
                        <a:extLst>
                          <a:ext uri="{FF2B5EF4-FFF2-40B4-BE49-F238E27FC236}">
                            <a16:creationId xmlns:a16="http://schemas.microsoft.com/office/drawing/2014/main" id="{9D17B4E4-9C0E-D821-F54D-2D13D14C5D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17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id="{611FD62B-6990-97A6-755C-F9072A89E5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239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0" imgW="177646" imgH="228402" progId="Equation.DSMT4">
                  <p:embed/>
                </p:oleObj>
              </mc:Choice>
              <mc:Fallback>
                <p:oleObj name="Equation" r:id="rId10" imgW="177646" imgH="228402" progId="Equation.DSMT4">
                  <p:embed/>
                  <p:pic>
                    <p:nvPicPr>
                      <p:cNvPr id="91" name="Object 90">
                        <a:extLst>
                          <a:ext uri="{FF2B5EF4-FFF2-40B4-BE49-F238E27FC236}">
                            <a16:creationId xmlns:a16="http://schemas.microsoft.com/office/drawing/2014/main" id="{611FD62B-6990-97A6-755C-F9072A89E5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39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74">
            <a:extLst>
              <a:ext uri="{FF2B5EF4-FFF2-40B4-BE49-F238E27FC236}">
                <a16:creationId xmlns:a16="http://schemas.microsoft.com/office/drawing/2014/main" id="{C87201ED-B65D-12C2-2A95-EEDD32A62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Đính hai đầu của một sợi dây không đàn hồi vào hai vị trí cố định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75">
            <a:extLst>
              <a:ext uri="{FF2B5EF4-FFF2-40B4-BE49-F238E27FC236}">
                <a16:creationId xmlns:a16="http://schemas.microsoft.com/office/drawing/2014/main" id="{0ED9B0E3-840F-F9EB-45C8-2D736D189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9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76">
            <a:extLst>
              <a:ext uri="{FF2B5EF4-FFF2-40B4-BE49-F238E27FC236}">
                <a16:creationId xmlns:a16="http://schemas.microsoft.com/office/drawing/2014/main" id="{C2652C0D-E2D7-7891-7DBA-F88E3FA0E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trên một mặt bàn (độ dài sợi dây lớn hơn khoảng cách giữa hai điểm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77">
            <a:extLst>
              <a:ext uri="{FF2B5EF4-FFF2-40B4-BE49-F238E27FC236}">
                <a16:creationId xmlns:a16="http://schemas.microsoft.com/office/drawing/2014/main" id="{5840575C-E6FD-C171-F1E2-73378D00C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3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176" name="Group 5175">
            <a:extLst>
              <a:ext uri="{FF2B5EF4-FFF2-40B4-BE49-F238E27FC236}">
                <a16:creationId xmlns:a16="http://schemas.microsoft.com/office/drawing/2014/main" id="{F4DFC0E0-ECEF-E4D6-9B55-6D8C744309A9}"/>
              </a:ext>
            </a:extLst>
          </p:cNvPr>
          <p:cNvGrpSpPr/>
          <p:nvPr/>
        </p:nvGrpSpPr>
        <p:grpSpPr>
          <a:xfrm>
            <a:off x="227583" y="2619226"/>
            <a:ext cx="2494808" cy="1453871"/>
            <a:chOff x="0" y="-45829"/>
            <a:chExt cx="1492973" cy="407916"/>
          </a:xfrm>
        </p:grpSpPr>
        <p:sp>
          <p:nvSpPr>
            <p:cNvPr id="5177" name="TextBox 321">
              <a:extLst>
                <a:ext uri="{FF2B5EF4-FFF2-40B4-BE49-F238E27FC236}">
                  <a16:creationId xmlns:a16="http://schemas.microsoft.com/office/drawing/2014/main" id="{A9B12927-54F8-A442-5340-E839F1EE295E}"/>
                </a:ext>
              </a:extLst>
            </p:cNvPr>
            <p:cNvSpPr txBox="1"/>
            <p:nvPr/>
          </p:nvSpPr>
          <p:spPr>
            <a:xfrm>
              <a:off x="516028" y="-45829"/>
              <a:ext cx="976945" cy="4079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>
                  <a:solidFill>
                    <a:srgbClr val="FFD966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178" name="Group 5177">
              <a:extLst>
                <a:ext uri="{FF2B5EF4-FFF2-40B4-BE49-F238E27FC236}">
                  <a16:creationId xmlns:a16="http://schemas.microsoft.com/office/drawing/2014/main" id="{23B51074-BB6D-3E41-463B-26473DAEFFCC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5179" name="Group 5178">
                <a:extLst>
                  <a:ext uri="{FF2B5EF4-FFF2-40B4-BE49-F238E27FC236}">
                    <a16:creationId xmlns:a16="http://schemas.microsoft.com/office/drawing/2014/main" id="{44C6F17C-F7BC-6491-9397-327541B74A5D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5182" name="Arrow: Pentagon 5181">
                  <a:extLst>
                    <a:ext uri="{FF2B5EF4-FFF2-40B4-BE49-F238E27FC236}">
                      <a16:creationId xmlns:a16="http://schemas.microsoft.com/office/drawing/2014/main" id="{C3A0B957-EEE4-549F-8F26-2751A040B825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83" name="Arrow: Chevron 5182">
                  <a:extLst>
                    <a:ext uri="{FF2B5EF4-FFF2-40B4-BE49-F238E27FC236}">
                      <a16:creationId xmlns:a16="http://schemas.microsoft.com/office/drawing/2014/main" id="{7F5EF930-B346-6934-F1E0-348843DACBED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84" name="Arrow: Chevron 5183">
                  <a:extLst>
                    <a:ext uri="{FF2B5EF4-FFF2-40B4-BE49-F238E27FC236}">
                      <a16:creationId xmlns:a16="http://schemas.microsoft.com/office/drawing/2014/main" id="{867D8415-36D8-F74E-0868-448398E7202F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180" name="Flowchart: Terminator 5179">
                <a:extLst>
                  <a:ext uri="{FF2B5EF4-FFF2-40B4-BE49-F238E27FC236}">
                    <a16:creationId xmlns:a16="http://schemas.microsoft.com/office/drawing/2014/main" id="{8FCE446D-59E1-EEEE-E4A6-821C7B98585E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81" name="Oval 5180">
                <a:extLst>
                  <a:ext uri="{FF2B5EF4-FFF2-40B4-BE49-F238E27FC236}">
                    <a16:creationId xmlns:a16="http://schemas.microsoft.com/office/drawing/2014/main" id="{35329142-FD23-EAA4-794E-170B20084CAA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341A34D-EC7F-08A9-AEA1-86F4526856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03802" y="2667576"/>
            <a:ext cx="10680366" cy="645060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4CC7A39-CD5F-BDBA-C8EF-CE2E26F4AC8F}"/>
              </a:ext>
            </a:extLst>
          </p:cNvPr>
          <p:cNvGrpSpPr/>
          <p:nvPr/>
        </p:nvGrpSpPr>
        <p:grpSpPr>
          <a:xfrm>
            <a:off x="559532" y="7616315"/>
            <a:ext cx="2494808" cy="1453871"/>
            <a:chOff x="0" y="-45829"/>
            <a:chExt cx="1492973" cy="407916"/>
          </a:xfrm>
        </p:grpSpPr>
        <p:sp>
          <p:nvSpPr>
            <p:cNvPr id="16" name="TextBox 321">
              <a:extLst>
                <a:ext uri="{FF2B5EF4-FFF2-40B4-BE49-F238E27FC236}">
                  <a16:creationId xmlns:a16="http://schemas.microsoft.com/office/drawing/2014/main" id="{81BDE490-F0E9-8509-EE89-C71037FD6DAD}"/>
                </a:ext>
              </a:extLst>
            </p:cNvPr>
            <p:cNvSpPr txBox="1"/>
            <p:nvPr/>
          </p:nvSpPr>
          <p:spPr>
            <a:xfrm>
              <a:off x="516028" y="-45829"/>
              <a:ext cx="976945" cy="4079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>
                  <a:solidFill>
                    <a:srgbClr val="FFD966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DF62404-78F8-1296-00EF-990259E2F8C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96D7607C-87AD-7B98-67EC-E67103CBDDE9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6" name="Arrow: Pentagon 25">
                  <a:extLst>
                    <a:ext uri="{FF2B5EF4-FFF2-40B4-BE49-F238E27FC236}">
                      <a16:creationId xmlns:a16="http://schemas.microsoft.com/office/drawing/2014/main" id="{B893B2EC-CABB-E55E-7F37-2482777AAD3F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Arrow: Chevron 26">
                  <a:extLst>
                    <a:ext uri="{FF2B5EF4-FFF2-40B4-BE49-F238E27FC236}">
                      <a16:creationId xmlns:a16="http://schemas.microsoft.com/office/drawing/2014/main" id="{8C07A90D-7FCB-24A4-6297-F4587E14ABB0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Arrow: Chevron 27">
                  <a:extLst>
                    <a:ext uri="{FF2B5EF4-FFF2-40B4-BE49-F238E27FC236}">
                      <a16:creationId xmlns:a16="http://schemas.microsoft.com/office/drawing/2014/main" id="{B8427146-CD7B-35F0-AED8-213ED5F11FE5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2" name="Flowchart: Terminator 21">
                <a:extLst>
                  <a:ext uri="{FF2B5EF4-FFF2-40B4-BE49-F238E27FC236}">
                    <a16:creationId xmlns:a16="http://schemas.microsoft.com/office/drawing/2014/main" id="{9040C62A-4B76-A877-7B3B-5520F89AF1A3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1C5FDBC-C506-BC70-8603-B425027AF5F4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6878D6F-6FE1-434C-5D07-C099D966DEE5}"/>
              </a:ext>
            </a:extLst>
          </p:cNvPr>
          <p:cNvSpPr txBox="1"/>
          <p:nvPr/>
        </p:nvSpPr>
        <p:spPr>
          <a:xfrm flipH="1">
            <a:off x="1689850" y="8079041"/>
            <a:ext cx="1099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endParaRPr lang="en-US" sz="48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D1A912-66D3-4538-FDEC-1CDD74E7DC9E}"/>
                  </a:ext>
                </a:extLst>
              </p:cNvPr>
              <p:cNvSpPr txBox="1"/>
              <p:nvPr/>
            </p:nvSpPr>
            <p:spPr>
              <a:xfrm>
                <a:off x="770294" y="9384090"/>
                <a:ext cx="11879378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fr-FR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D1A912-66D3-4538-FDEC-1CDD74E7D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94" y="9384090"/>
                <a:ext cx="11879378" cy="4154984"/>
              </a:xfrm>
              <a:prstGeom prst="rect">
                <a:avLst/>
              </a:prstGeom>
              <a:blipFill>
                <a:blip r:embed="rId12"/>
                <a:stretch>
                  <a:fillRect l="-2052" t="-2933" b="-5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30FF9B14-D504-8050-7FB5-13F808264760}"/>
              </a:ext>
            </a:extLst>
          </p:cNvPr>
          <p:cNvSpPr txBox="1"/>
          <p:nvPr/>
        </p:nvSpPr>
        <p:spPr>
          <a:xfrm>
            <a:off x="338191" y="4047020"/>
            <a:ext cx="124174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685800" indent="-685800">
              <a:buFontTx/>
              <a:buChar char="-"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685800" indent="-685800">
              <a:buFontTx/>
              <a:buChar char="-"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65EC036-ABB3-0465-0958-BAD3026FEA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54202" y="8910037"/>
            <a:ext cx="8407964" cy="579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30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5" grpId="0"/>
      <p:bldP spid="29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82371" y="1597853"/>
            <a:ext cx="24112478" cy="11176903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-130629" y="2260382"/>
            <a:ext cx="11847903" cy="881329"/>
            <a:chOff x="0" y="923"/>
            <a:chExt cx="61009" cy="1976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>
              <a:off x="7254" y="1025"/>
              <a:ext cx="53755" cy="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I.1. HTKT1: KHÁI NIỆM HYPEBOL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4" y="1374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1632579"/>
            <a:ext cx="198871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II. KHÁI NIỆM HYPEBOL- PHƯƠNG TRÌNH CHÍNH TẮC CỦA HYPEBOL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110" y="3066334"/>
            <a:ext cx="12417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HĐ3:</a:t>
            </a:r>
          </a:p>
        </p:txBody>
      </p:sp>
      <p:sp>
        <p:nvSpPr>
          <p:cNvPr id="76" name="Rectangle 67">
            <a:extLst>
              <a:ext uri="{FF2B5EF4-FFF2-40B4-BE49-F238E27FC236}">
                <a16:creationId xmlns:a16="http://schemas.microsoft.com/office/drawing/2014/main" id="{FBF7BDEC-22E0-E883-BF9D-E2F435DF8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10F44F1-4F80-A55F-BD4E-1C7CE0C9E71A}"/>
              </a:ext>
            </a:extLst>
          </p:cNvPr>
          <p:cNvGrpSpPr/>
          <p:nvPr/>
        </p:nvGrpSpPr>
        <p:grpSpPr>
          <a:xfrm>
            <a:off x="0" y="0"/>
            <a:ext cx="933450" cy="238125"/>
            <a:chOff x="0" y="-45829"/>
            <a:chExt cx="1492973" cy="407916"/>
          </a:xfrm>
        </p:grpSpPr>
        <p:sp>
          <p:nvSpPr>
            <p:cNvPr id="78" name="TextBox 321">
              <a:extLst>
                <a:ext uri="{FF2B5EF4-FFF2-40B4-BE49-F238E27FC236}">
                  <a16:creationId xmlns:a16="http://schemas.microsoft.com/office/drawing/2014/main" id="{C67582C9-4466-3268-03BE-0A6BC5FC1675}"/>
                </a:ext>
              </a:extLst>
            </p:cNvPr>
            <p:cNvSpPr txBox="1"/>
            <p:nvPr/>
          </p:nvSpPr>
          <p:spPr>
            <a:xfrm>
              <a:off x="516028" y="-45829"/>
              <a:ext cx="976945" cy="4079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>
                  <a:solidFill>
                    <a:srgbClr val="FFD966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BC4CBF6-844E-DCEC-C903-7824FAECEA2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4DEC3854-3792-5A54-FD4F-AD4016C9121B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83" name="Arrow: Pentagon 82">
                  <a:extLst>
                    <a:ext uri="{FF2B5EF4-FFF2-40B4-BE49-F238E27FC236}">
                      <a16:creationId xmlns:a16="http://schemas.microsoft.com/office/drawing/2014/main" id="{52256068-257E-4F33-95EB-9747DF682992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Arrow: Chevron 83">
                  <a:extLst>
                    <a:ext uri="{FF2B5EF4-FFF2-40B4-BE49-F238E27FC236}">
                      <a16:creationId xmlns:a16="http://schemas.microsoft.com/office/drawing/2014/main" id="{0364CE2A-9A60-4A6E-77C9-7683D55544C2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Arrow: Chevron 84">
                  <a:extLst>
                    <a:ext uri="{FF2B5EF4-FFF2-40B4-BE49-F238E27FC236}">
                      <a16:creationId xmlns:a16="http://schemas.microsoft.com/office/drawing/2014/main" id="{2AF4EAEA-4361-37EF-1644-54BC98BEB622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1" name="Flowchart: Terminator 80">
                <a:extLst>
                  <a:ext uri="{FF2B5EF4-FFF2-40B4-BE49-F238E27FC236}">
                    <a16:creationId xmlns:a16="http://schemas.microsoft.com/office/drawing/2014/main" id="{08BDE9BB-B309-CC34-4FAB-4BB624865E6E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EBD183F-E1FC-9E8F-01CE-CB74C2F17FD2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6" name="Rectangle 69">
            <a:extLst>
              <a:ext uri="{FF2B5EF4-FFF2-40B4-BE49-F238E27FC236}">
                <a16:creationId xmlns:a16="http://schemas.microsoft.com/office/drawing/2014/main" id="{75E1C3A7-0D43-B90C-0051-79ABB88D0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8" name="Object 87">
            <a:extLst>
              <a:ext uri="{FF2B5EF4-FFF2-40B4-BE49-F238E27FC236}">
                <a16:creationId xmlns:a16="http://schemas.microsoft.com/office/drawing/2014/main" id="{3DBE76EC-A7B5-FF31-83A7-701F55093F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88" name="Object 87">
                        <a:extLst>
                          <a:ext uri="{FF2B5EF4-FFF2-40B4-BE49-F238E27FC236}">
                            <a16:creationId xmlns:a16="http://schemas.microsoft.com/office/drawing/2014/main" id="{3DBE76EC-A7B5-FF31-83A7-701F55093F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>
            <a:extLst>
              <a:ext uri="{FF2B5EF4-FFF2-40B4-BE49-F238E27FC236}">
                <a16:creationId xmlns:a16="http://schemas.microsoft.com/office/drawing/2014/main" id="{054FDC42-4BA9-97E5-9AEA-E507D707D6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794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7" imgW="177646" imgH="228402" progId="Equation.DSMT4">
                  <p:embed/>
                </p:oleObj>
              </mc:Choice>
              <mc:Fallback>
                <p:oleObj name="Equation" r:id="rId7" imgW="177646" imgH="228402" progId="Equation.DSMT4">
                  <p:embed/>
                  <p:pic>
                    <p:nvPicPr>
                      <p:cNvPr id="89" name="Object 88">
                        <a:extLst>
                          <a:ext uri="{FF2B5EF4-FFF2-40B4-BE49-F238E27FC236}">
                            <a16:creationId xmlns:a16="http://schemas.microsoft.com/office/drawing/2014/main" id="{054FDC42-4BA9-97E5-9AEA-E507D707D6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94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>
            <a:extLst>
              <a:ext uri="{FF2B5EF4-FFF2-40B4-BE49-F238E27FC236}">
                <a16:creationId xmlns:a16="http://schemas.microsoft.com/office/drawing/2014/main" id="{9D17B4E4-9C0E-D821-F54D-2D13D14C5D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017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9" imgW="165028" imgH="228501" progId="Equation.DSMT4">
                  <p:embed/>
                </p:oleObj>
              </mc:Choice>
              <mc:Fallback>
                <p:oleObj name="Equation" r:id="rId9" imgW="165028" imgH="228501" progId="Equation.DSMT4">
                  <p:embed/>
                  <p:pic>
                    <p:nvPicPr>
                      <p:cNvPr id="90" name="Object 89">
                        <a:extLst>
                          <a:ext uri="{FF2B5EF4-FFF2-40B4-BE49-F238E27FC236}">
                            <a16:creationId xmlns:a16="http://schemas.microsoft.com/office/drawing/2014/main" id="{9D17B4E4-9C0E-D821-F54D-2D13D14C5D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17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id="{611FD62B-6990-97A6-755C-F9072A89E5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239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0" imgW="177646" imgH="228402" progId="Equation.DSMT4">
                  <p:embed/>
                </p:oleObj>
              </mc:Choice>
              <mc:Fallback>
                <p:oleObj name="Equation" r:id="rId10" imgW="177646" imgH="228402" progId="Equation.DSMT4">
                  <p:embed/>
                  <p:pic>
                    <p:nvPicPr>
                      <p:cNvPr id="91" name="Object 90">
                        <a:extLst>
                          <a:ext uri="{FF2B5EF4-FFF2-40B4-BE49-F238E27FC236}">
                            <a16:creationId xmlns:a16="http://schemas.microsoft.com/office/drawing/2014/main" id="{611FD62B-6990-97A6-755C-F9072A89E5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39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74">
            <a:extLst>
              <a:ext uri="{FF2B5EF4-FFF2-40B4-BE49-F238E27FC236}">
                <a16:creationId xmlns:a16="http://schemas.microsoft.com/office/drawing/2014/main" id="{C87201ED-B65D-12C2-2A95-EEDD32A62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Đính hai đầu của một sợi dây không đàn hồi vào hai vị trí cố định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75">
            <a:extLst>
              <a:ext uri="{FF2B5EF4-FFF2-40B4-BE49-F238E27FC236}">
                <a16:creationId xmlns:a16="http://schemas.microsoft.com/office/drawing/2014/main" id="{0ED9B0E3-840F-F9EB-45C8-2D736D189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9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76">
            <a:extLst>
              <a:ext uri="{FF2B5EF4-FFF2-40B4-BE49-F238E27FC236}">
                <a16:creationId xmlns:a16="http://schemas.microsoft.com/office/drawing/2014/main" id="{C2652C0D-E2D7-7891-7DBA-F88E3FA0E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trên một mặt bàn (độ dài sợi dây lớn hơn khoảng cách giữa hai điểm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77">
            <a:extLst>
              <a:ext uri="{FF2B5EF4-FFF2-40B4-BE49-F238E27FC236}">
                <a16:creationId xmlns:a16="http://schemas.microsoft.com/office/drawing/2014/main" id="{5840575C-E6FD-C171-F1E2-73378D00C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3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176" name="Group 5175">
            <a:extLst>
              <a:ext uri="{FF2B5EF4-FFF2-40B4-BE49-F238E27FC236}">
                <a16:creationId xmlns:a16="http://schemas.microsoft.com/office/drawing/2014/main" id="{F4DFC0E0-ECEF-E4D6-9B55-6D8C744309A9}"/>
              </a:ext>
            </a:extLst>
          </p:cNvPr>
          <p:cNvGrpSpPr/>
          <p:nvPr/>
        </p:nvGrpSpPr>
        <p:grpSpPr>
          <a:xfrm>
            <a:off x="227583" y="2653673"/>
            <a:ext cx="2744217" cy="1495311"/>
            <a:chOff x="0" y="-45829"/>
            <a:chExt cx="1492973" cy="407916"/>
          </a:xfrm>
        </p:grpSpPr>
        <p:sp>
          <p:nvSpPr>
            <p:cNvPr id="5177" name="TextBox 321">
              <a:extLst>
                <a:ext uri="{FF2B5EF4-FFF2-40B4-BE49-F238E27FC236}">
                  <a16:creationId xmlns:a16="http://schemas.microsoft.com/office/drawing/2014/main" id="{A9B12927-54F8-A442-5340-E839F1EE295E}"/>
                </a:ext>
              </a:extLst>
            </p:cNvPr>
            <p:cNvSpPr txBox="1"/>
            <p:nvPr/>
          </p:nvSpPr>
          <p:spPr>
            <a:xfrm>
              <a:off x="516028" y="-45829"/>
              <a:ext cx="976945" cy="4079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>
                  <a:solidFill>
                    <a:srgbClr val="FFD966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HĐ1: </a:t>
              </a:r>
              <a:endParaRPr lang="en-US" sz="12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178" name="Group 5177">
              <a:extLst>
                <a:ext uri="{FF2B5EF4-FFF2-40B4-BE49-F238E27FC236}">
                  <a16:creationId xmlns:a16="http://schemas.microsoft.com/office/drawing/2014/main" id="{23B51074-BB6D-3E41-463B-26473DAEFFCC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5179" name="Group 5178">
                <a:extLst>
                  <a:ext uri="{FF2B5EF4-FFF2-40B4-BE49-F238E27FC236}">
                    <a16:creationId xmlns:a16="http://schemas.microsoft.com/office/drawing/2014/main" id="{44C6F17C-F7BC-6491-9397-327541B74A5D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5182" name="Arrow: Pentagon 5181">
                  <a:extLst>
                    <a:ext uri="{FF2B5EF4-FFF2-40B4-BE49-F238E27FC236}">
                      <a16:creationId xmlns:a16="http://schemas.microsoft.com/office/drawing/2014/main" id="{C3A0B957-EEE4-549F-8F26-2751A040B825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83" name="Arrow: Chevron 5182">
                  <a:extLst>
                    <a:ext uri="{FF2B5EF4-FFF2-40B4-BE49-F238E27FC236}">
                      <a16:creationId xmlns:a16="http://schemas.microsoft.com/office/drawing/2014/main" id="{7F5EF930-B346-6934-F1E0-348843DACBED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84" name="Arrow: Chevron 5183">
                  <a:extLst>
                    <a:ext uri="{FF2B5EF4-FFF2-40B4-BE49-F238E27FC236}">
                      <a16:creationId xmlns:a16="http://schemas.microsoft.com/office/drawing/2014/main" id="{867D8415-36D8-F74E-0868-448398E7202F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180" name="Flowchart: Terminator 5179">
                <a:extLst>
                  <a:ext uri="{FF2B5EF4-FFF2-40B4-BE49-F238E27FC236}">
                    <a16:creationId xmlns:a16="http://schemas.microsoft.com/office/drawing/2014/main" id="{8FCE446D-59E1-EEEE-E4A6-821C7B98585E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81" name="Oval 5180">
                <a:extLst>
                  <a:ext uri="{FF2B5EF4-FFF2-40B4-BE49-F238E27FC236}">
                    <a16:creationId xmlns:a16="http://schemas.microsoft.com/office/drawing/2014/main" id="{35329142-FD23-EAA4-794E-170B20084CAA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0D1A912-66D3-4538-FDEC-1CDD74E7DC9E}"/>
              </a:ext>
            </a:extLst>
          </p:cNvPr>
          <p:cNvSpPr txBox="1"/>
          <p:nvPr/>
        </p:nvSpPr>
        <p:spPr>
          <a:xfrm>
            <a:off x="322636" y="9173840"/>
            <a:ext cx="238789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vùng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0FF9B14-D504-8050-7FB5-13F808264760}"/>
                  </a:ext>
                </a:extLst>
              </p:cNvPr>
              <p:cNvSpPr txBox="1"/>
              <p:nvPr/>
            </p:nvSpPr>
            <p:spPr>
              <a:xfrm>
                <a:off x="207132" y="3820445"/>
                <a:ext cx="24112478" cy="3703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sớm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𝟑𝟒𝟑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𝒔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buAutoNum type="alphaLcParenR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kiếm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𝑴𝑭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𝑴𝑭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𝟔𝟖𝟔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0FF9B14-D504-8050-7FB5-13F808264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32" y="3820445"/>
                <a:ext cx="24112478" cy="3703771"/>
              </a:xfrm>
              <a:prstGeom prst="rect">
                <a:avLst/>
              </a:prstGeom>
              <a:blipFill>
                <a:blip r:embed="rId11"/>
                <a:stretch>
                  <a:fillRect l="-1037" t="-3624" r="-582" b="-6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64F47349-E814-471D-1CE1-4068B21435A1}"/>
              </a:ext>
            </a:extLst>
          </p:cNvPr>
          <p:cNvGrpSpPr/>
          <p:nvPr/>
        </p:nvGrpSpPr>
        <p:grpSpPr>
          <a:xfrm>
            <a:off x="322636" y="8120277"/>
            <a:ext cx="5578199" cy="830997"/>
            <a:chOff x="799849" y="3619583"/>
            <a:chExt cx="5578199" cy="83099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FA56D7C-354E-9C24-C45A-544417213C2A}"/>
                </a:ext>
              </a:extLst>
            </p:cNvPr>
            <p:cNvGrpSpPr/>
            <p:nvPr/>
          </p:nvGrpSpPr>
          <p:grpSpPr>
            <a:xfrm>
              <a:off x="799849" y="3776656"/>
              <a:ext cx="3320733" cy="663247"/>
              <a:chOff x="31572" y="60276"/>
              <a:chExt cx="1196628" cy="197828"/>
            </a:xfrm>
          </p:grpSpPr>
          <p:sp>
            <p:nvSpPr>
              <p:cNvPr id="37" name="Arrow: Pentagon 36">
                <a:extLst>
                  <a:ext uri="{FF2B5EF4-FFF2-40B4-BE49-F238E27FC236}">
                    <a16:creationId xmlns:a16="http://schemas.microsoft.com/office/drawing/2014/main" id="{1C8D7617-73F9-419C-17FF-0719A8B46D4D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Arrow: Chevron 37">
                <a:extLst>
                  <a:ext uri="{FF2B5EF4-FFF2-40B4-BE49-F238E27FC236}">
                    <a16:creationId xmlns:a16="http://schemas.microsoft.com/office/drawing/2014/main" id="{C6542188-B757-17FE-C54F-8E0D00E4FA25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Arrow: Chevron 38">
                <a:extLst>
                  <a:ext uri="{FF2B5EF4-FFF2-40B4-BE49-F238E27FC236}">
                    <a16:creationId xmlns:a16="http://schemas.microsoft.com/office/drawing/2014/main" id="{FAA3A221-447B-858F-8A92-9C2658C4A598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E1E8CE6-938B-2DB7-BB50-EBEFD91E66D6}"/>
                </a:ext>
              </a:extLst>
            </p:cNvPr>
            <p:cNvSpPr txBox="1"/>
            <p:nvPr/>
          </p:nvSpPr>
          <p:spPr>
            <a:xfrm flipH="1">
              <a:off x="1554253" y="3619583"/>
              <a:ext cx="4823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  <a:endParaRPr lang="en-US" sz="4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2941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5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20636" y="1632578"/>
            <a:ext cx="24112478" cy="1177237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340484" y="2345743"/>
            <a:ext cx="11534903" cy="732718"/>
            <a:chOff x="0" y="834"/>
            <a:chExt cx="61009" cy="2065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>
              <a:off x="7254" y="834"/>
              <a:ext cx="53755" cy="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I.1. HTKT1: KHÁI NIỆM HYPEBOL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2"/>
              <a:ext cx="6302" cy="1977"/>
              <a:chOff x="0" y="922"/>
              <a:chExt cx="5783" cy="1977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2"/>
                <a:ext cx="5783" cy="1977"/>
                <a:chOff x="0" y="922"/>
                <a:chExt cx="6476" cy="3029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81" y="922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1632579"/>
            <a:ext cx="198871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II. KHÁI NIỆM HYPEBOL- PHƯƠNG TRÌNH CHÍNH TẮC CỦA HYPEBOL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67">
            <a:extLst>
              <a:ext uri="{FF2B5EF4-FFF2-40B4-BE49-F238E27FC236}">
                <a16:creationId xmlns:a16="http://schemas.microsoft.com/office/drawing/2014/main" id="{FBF7BDEC-22E0-E883-BF9D-E2F435DF8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10F44F1-4F80-A55F-BD4E-1C7CE0C9E71A}"/>
              </a:ext>
            </a:extLst>
          </p:cNvPr>
          <p:cNvGrpSpPr/>
          <p:nvPr/>
        </p:nvGrpSpPr>
        <p:grpSpPr>
          <a:xfrm>
            <a:off x="0" y="0"/>
            <a:ext cx="933450" cy="238125"/>
            <a:chOff x="0" y="-45829"/>
            <a:chExt cx="1492973" cy="407916"/>
          </a:xfrm>
        </p:grpSpPr>
        <p:sp>
          <p:nvSpPr>
            <p:cNvPr id="78" name="TextBox 321">
              <a:extLst>
                <a:ext uri="{FF2B5EF4-FFF2-40B4-BE49-F238E27FC236}">
                  <a16:creationId xmlns:a16="http://schemas.microsoft.com/office/drawing/2014/main" id="{C67582C9-4466-3268-03BE-0A6BC5FC1675}"/>
                </a:ext>
              </a:extLst>
            </p:cNvPr>
            <p:cNvSpPr txBox="1"/>
            <p:nvPr/>
          </p:nvSpPr>
          <p:spPr>
            <a:xfrm>
              <a:off x="516028" y="-45829"/>
              <a:ext cx="976945" cy="4079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>
                  <a:solidFill>
                    <a:srgbClr val="FFD966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BC4CBF6-844E-DCEC-C903-7824FAECEA2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4DEC3854-3792-5A54-FD4F-AD4016C9121B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83" name="Arrow: Pentagon 82">
                  <a:extLst>
                    <a:ext uri="{FF2B5EF4-FFF2-40B4-BE49-F238E27FC236}">
                      <a16:creationId xmlns:a16="http://schemas.microsoft.com/office/drawing/2014/main" id="{52256068-257E-4F33-95EB-9747DF682992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Arrow: Chevron 83">
                  <a:extLst>
                    <a:ext uri="{FF2B5EF4-FFF2-40B4-BE49-F238E27FC236}">
                      <a16:creationId xmlns:a16="http://schemas.microsoft.com/office/drawing/2014/main" id="{0364CE2A-9A60-4A6E-77C9-7683D55544C2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Arrow: Chevron 84">
                  <a:extLst>
                    <a:ext uri="{FF2B5EF4-FFF2-40B4-BE49-F238E27FC236}">
                      <a16:creationId xmlns:a16="http://schemas.microsoft.com/office/drawing/2014/main" id="{2AF4EAEA-4361-37EF-1644-54BC98BEB622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1" name="Flowchart: Terminator 80">
                <a:extLst>
                  <a:ext uri="{FF2B5EF4-FFF2-40B4-BE49-F238E27FC236}">
                    <a16:creationId xmlns:a16="http://schemas.microsoft.com/office/drawing/2014/main" id="{08BDE9BB-B309-CC34-4FAB-4BB624865E6E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EBD183F-E1FC-9E8F-01CE-CB74C2F17FD2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6" name="Rectangle 69">
            <a:extLst>
              <a:ext uri="{FF2B5EF4-FFF2-40B4-BE49-F238E27FC236}">
                <a16:creationId xmlns:a16="http://schemas.microsoft.com/office/drawing/2014/main" id="{75E1C3A7-0D43-B90C-0051-79ABB88D0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8" name="Object 87">
            <a:extLst>
              <a:ext uri="{FF2B5EF4-FFF2-40B4-BE49-F238E27FC236}">
                <a16:creationId xmlns:a16="http://schemas.microsoft.com/office/drawing/2014/main" id="{3DBE76EC-A7B5-FF31-83A7-701F55093F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88" name="Object 87">
                        <a:extLst>
                          <a:ext uri="{FF2B5EF4-FFF2-40B4-BE49-F238E27FC236}">
                            <a16:creationId xmlns:a16="http://schemas.microsoft.com/office/drawing/2014/main" id="{3DBE76EC-A7B5-FF31-83A7-701F55093F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>
            <a:extLst>
              <a:ext uri="{FF2B5EF4-FFF2-40B4-BE49-F238E27FC236}">
                <a16:creationId xmlns:a16="http://schemas.microsoft.com/office/drawing/2014/main" id="{054FDC42-4BA9-97E5-9AEA-E507D707D6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794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7" imgW="177646" imgH="228402" progId="Equation.DSMT4">
                  <p:embed/>
                </p:oleObj>
              </mc:Choice>
              <mc:Fallback>
                <p:oleObj name="Equation" r:id="rId7" imgW="177646" imgH="228402" progId="Equation.DSMT4">
                  <p:embed/>
                  <p:pic>
                    <p:nvPicPr>
                      <p:cNvPr id="89" name="Object 88">
                        <a:extLst>
                          <a:ext uri="{FF2B5EF4-FFF2-40B4-BE49-F238E27FC236}">
                            <a16:creationId xmlns:a16="http://schemas.microsoft.com/office/drawing/2014/main" id="{054FDC42-4BA9-97E5-9AEA-E507D707D6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94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>
            <a:extLst>
              <a:ext uri="{FF2B5EF4-FFF2-40B4-BE49-F238E27FC236}">
                <a16:creationId xmlns:a16="http://schemas.microsoft.com/office/drawing/2014/main" id="{9D17B4E4-9C0E-D821-F54D-2D13D14C5D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017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9" imgW="165028" imgH="228501" progId="Equation.DSMT4">
                  <p:embed/>
                </p:oleObj>
              </mc:Choice>
              <mc:Fallback>
                <p:oleObj name="Equation" r:id="rId9" imgW="165028" imgH="228501" progId="Equation.DSMT4">
                  <p:embed/>
                  <p:pic>
                    <p:nvPicPr>
                      <p:cNvPr id="90" name="Object 89">
                        <a:extLst>
                          <a:ext uri="{FF2B5EF4-FFF2-40B4-BE49-F238E27FC236}">
                            <a16:creationId xmlns:a16="http://schemas.microsoft.com/office/drawing/2014/main" id="{9D17B4E4-9C0E-D821-F54D-2D13D14C5D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17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id="{611FD62B-6990-97A6-755C-F9072A89E5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239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0" imgW="177646" imgH="228402" progId="Equation.DSMT4">
                  <p:embed/>
                </p:oleObj>
              </mc:Choice>
              <mc:Fallback>
                <p:oleObj name="Equation" r:id="rId10" imgW="177646" imgH="228402" progId="Equation.DSMT4">
                  <p:embed/>
                  <p:pic>
                    <p:nvPicPr>
                      <p:cNvPr id="91" name="Object 90">
                        <a:extLst>
                          <a:ext uri="{FF2B5EF4-FFF2-40B4-BE49-F238E27FC236}">
                            <a16:creationId xmlns:a16="http://schemas.microsoft.com/office/drawing/2014/main" id="{611FD62B-6990-97A6-755C-F9072A89E5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39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74">
            <a:extLst>
              <a:ext uri="{FF2B5EF4-FFF2-40B4-BE49-F238E27FC236}">
                <a16:creationId xmlns:a16="http://schemas.microsoft.com/office/drawing/2014/main" id="{C87201ED-B65D-12C2-2A95-EEDD32A62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Đính hai đầu của một sợi dây không đàn hồi vào hai vị trí cố định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75">
            <a:extLst>
              <a:ext uri="{FF2B5EF4-FFF2-40B4-BE49-F238E27FC236}">
                <a16:creationId xmlns:a16="http://schemas.microsoft.com/office/drawing/2014/main" id="{0ED9B0E3-840F-F9EB-45C8-2D736D189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9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76">
            <a:extLst>
              <a:ext uri="{FF2B5EF4-FFF2-40B4-BE49-F238E27FC236}">
                <a16:creationId xmlns:a16="http://schemas.microsoft.com/office/drawing/2014/main" id="{C2652C0D-E2D7-7891-7DBA-F88E3FA0E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trên một mặt bàn (độ dài sợi dây lớn hơn khoảng cách giữa hai điểm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77">
            <a:extLst>
              <a:ext uri="{FF2B5EF4-FFF2-40B4-BE49-F238E27FC236}">
                <a16:creationId xmlns:a16="http://schemas.microsoft.com/office/drawing/2014/main" id="{5840575C-E6FD-C171-F1E2-73378D00C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3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D1A912-66D3-4538-FDEC-1CDD74E7DC9E}"/>
                  </a:ext>
                </a:extLst>
              </p:cNvPr>
              <p:cNvSpPr txBox="1"/>
              <p:nvPr/>
            </p:nvSpPr>
            <p:spPr>
              <a:xfrm>
                <a:off x="293734" y="4655336"/>
                <a:ext cx="11898265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𝑵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(H.7.25).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𝒗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𝑵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D1A912-66D3-4538-FDEC-1CDD74E7D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34" y="4655336"/>
                <a:ext cx="11898265" cy="4154984"/>
              </a:xfrm>
              <a:prstGeom prst="rect">
                <a:avLst/>
              </a:prstGeom>
              <a:blipFill>
                <a:blip r:embed="rId11"/>
                <a:stretch>
                  <a:fillRect l="-2049" t="-3231" b="-6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64F47349-E814-471D-1CE1-4068B21435A1}"/>
              </a:ext>
            </a:extLst>
          </p:cNvPr>
          <p:cNvGrpSpPr/>
          <p:nvPr/>
        </p:nvGrpSpPr>
        <p:grpSpPr>
          <a:xfrm>
            <a:off x="95285" y="3287428"/>
            <a:ext cx="5578199" cy="830997"/>
            <a:chOff x="799849" y="3619583"/>
            <a:chExt cx="5578199" cy="83099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FA56D7C-354E-9C24-C45A-544417213C2A}"/>
                </a:ext>
              </a:extLst>
            </p:cNvPr>
            <p:cNvGrpSpPr/>
            <p:nvPr/>
          </p:nvGrpSpPr>
          <p:grpSpPr>
            <a:xfrm>
              <a:off x="799849" y="3776656"/>
              <a:ext cx="3320733" cy="663247"/>
              <a:chOff x="31572" y="60276"/>
              <a:chExt cx="1196628" cy="197828"/>
            </a:xfrm>
          </p:grpSpPr>
          <p:sp>
            <p:nvSpPr>
              <p:cNvPr id="37" name="Arrow: Pentagon 36">
                <a:extLst>
                  <a:ext uri="{FF2B5EF4-FFF2-40B4-BE49-F238E27FC236}">
                    <a16:creationId xmlns:a16="http://schemas.microsoft.com/office/drawing/2014/main" id="{1C8D7617-73F9-419C-17FF-0719A8B46D4D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Arrow: Chevron 37">
                <a:extLst>
                  <a:ext uri="{FF2B5EF4-FFF2-40B4-BE49-F238E27FC236}">
                    <a16:creationId xmlns:a16="http://schemas.microsoft.com/office/drawing/2014/main" id="{C6542188-B757-17FE-C54F-8E0D00E4FA25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Arrow: Chevron 38">
                <a:extLst>
                  <a:ext uri="{FF2B5EF4-FFF2-40B4-BE49-F238E27FC236}">
                    <a16:creationId xmlns:a16="http://schemas.microsoft.com/office/drawing/2014/main" id="{FAA3A221-447B-858F-8A92-9C2658C4A598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E1E8CE6-938B-2DB7-BB50-EBEFD91E66D6}"/>
                </a:ext>
              </a:extLst>
            </p:cNvPr>
            <p:cNvSpPr txBox="1"/>
            <p:nvPr/>
          </p:nvSpPr>
          <p:spPr>
            <a:xfrm flipH="1">
              <a:off x="1554253" y="3619583"/>
              <a:ext cx="4823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E711705-75EA-7CC2-A00A-B09CAAED22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093279" y="3399870"/>
            <a:ext cx="9285046" cy="5058330"/>
          </a:xfrm>
          <a:prstGeom prst="rect">
            <a:avLst/>
          </a:prstGeom>
        </p:spPr>
      </p:pic>
      <p:grpSp>
        <p:nvGrpSpPr>
          <p:cNvPr id="17" name="Group 320">
            <a:extLst>
              <a:ext uri="{FF2B5EF4-FFF2-40B4-BE49-F238E27FC236}">
                <a16:creationId xmlns:a16="http://schemas.microsoft.com/office/drawing/2014/main" id="{5D781F1F-4353-B75A-F921-3F015E8FA856}"/>
              </a:ext>
            </a:extLst>
          </p:cNvPr>
          <p:cNvGrpSpPr>
            <a:grpSpLocks/>
          </p:cNvGrpSpPr>
          <p:nvPr/>
        </p:nvGrpSpPr>
        <p:grpSpPr bwMode="auto">
          <a:xfrm>
            <a:off x="327447" y="9229762"/>
            <a:ext cx="22315574" cy="886923"/>
            <a:chOff x="0" y="834"/>
            <a:chExt cx="61009" cy="2065"/>
          </a:xfrm>
        </p:grpSpPr>
        <p:sp>
          <p:nvSpPr>
            <p:cNvPr id="19" name="TextBox 321">
              <a:extLst>
                <a:ext uri="{FF2B5EF4-FFF2-40B4-BE49-F238E27FC236}">
                  <a16:creationId xmlns:a16="http://schemas.microsoft.com/office/drawing/2014/main" id="{904DA20C-6F81-9E72-81F1-1CD7042A60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834"/>
              <a:ext cx="53755" cy="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Nhiệm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vụ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tắc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hypebol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58">
              <a:extLst>
                <a:ext uri="{FF2B5EF4-FFF2-40B4-BE49-F238E27FC236}">
                  <a16:creationId xmlns:a16="http://schemas.microsoft.com/office/drawing/2014/main" id="{75F1018C-1B79-99BB-39D7-33805A9AF8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21" name="Group 59">
                <a:extLst>
                  <a:ext uri="{FF2B5EF4-FFF2-40B4-BE49-F238E27FC236}">
                    <a16:creationId xmlns:a16="http://schemas.microsoft.com/office/drawing/2014/main" id="{34BDCD9B-A908-CFA6-78D5-797B4AC787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24" name="Arrow: Pentagon 60">
                  <a:extLst>
                    <a:ext uri="{FF2B5EF4-FFF2-40B4-BE49-F238E27FC236}">
                      <a16:creationId xmlns:a16="http://schemas.microsoft.com/office/drawing/2014/main" id="{F9FB5FD4-70B0-A8DD-0E4F-E4251702C2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Arrow: Chevron 61">
                  <a:extLst>
                    <a:ext uri="{FF2B5EF4-FFF2-40B4-BE49-F238E27FC236}">
                      <a16:creationId xmlns:a16="http://schemas.microsoft.com/office/drawing/2014/main" id="{3AB2DB55-25F1-8813-BC66-826B2AC9CB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Arrow: Chevron 62">
                  <a:extLst>
                    <a:ext uri="{FF2B5EF4-FFF2-40B4-BE49-F238E27FC236}">
                      <a16:creationId xmlns:a16="http://schemas.microsoft.com/office/drawing/2014/main" id="{5D57EAC9-F1D0-5183-7607-701EED9F84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2" name="Flowchart: Terminator 63">
                <a:extLst>
                  <a:ext uri="{FF2B5EF4-FFF2-40B4-BE49-F238E27FC236}">
                    <a16:creationId xmlns:a16="http://schemas.microsoft.com/office/drawing/2014/main" id="{AA4DF20A-D71E-D0BB-8431-CD6AEBC97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Oval 64">
                <a:extLst>
                  <a:ext uri="{FF2B5EF4-FFF2-40B4-BE49-F238E27FC236}">
                    <a16:creationId xmlns:a16="http://schemas.microsoft.com/office/drawing/2014/main" id="{A0471F00-2A74-9F43-BB12-3214533DC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6C6954-F40C-4782-FA36-CD8305903B12}"/>
                  </a:ext>
                </a:extLst>
              </p:cNvPr>
              <p:cNvSpPr txBox="1"/>
              <p:nvPr/>
            </p:nvSpPr>
            <p:spPr>
              <a:xfrm flipH="1">
                <a:off x="1085729" y="10114039"/>
                <a:ext cx="23147385" cy="3132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</m:t>
                    </m:r>
                    <m:sSub>
                      <m:sSub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(H.7.26).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(3)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6C6954-F40C-4782-FA36-CD8305903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85729" y="10114039"/>
                <a:ext cx="23147385" cy="3132076"/>
              </a:xfrm>
              <a:prstGeom prst="rect">
                <a:avLst/>
              </a:prstGeom>
              <a:blipFill>
                <a:blip r:embed="rId13"/>
                <a:stretch>
                  <a:fillRect l="-1053" t="-3891" r="-790" b="-2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551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33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-13006" y="1632579"/>
            <a:ext cx="24112478" cy="1177237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185361" y="2381348"/>
            <a:ext cx="16674604" cy="727235"/>
            <a:chOff x="0" y="922"/>
            <a:chExt cx="78000" cy="1977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 rot="10800000" flipV="1">
              <a:off x="7255" y="922"/>
              <a:ext cx="70745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II.2. HTKT2: PHƯƠNG TRÌNH CHÍNH TẮC HYPEBOL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2"/>
              <a:ext cx="6302" cy="1977"/>
              <a:chOff x="0" y="922"/>
              <a:chExt cx="5783" cy="1977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2"/>
                <a:ext cx="5783" cy="1977"/>
                <a:chOff x="0" y="922"/>
                <a:chExt cx="6476" cy="3029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81" y="922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1632579"/>
            <a:ext cx="198871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II. KHÁI NIỆM HYPEBOL- PHƯƠNG TRÌNH CHÍNH TẮC CỦA HYPEBOL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67">
            <a:extLst>
              <a:ext uri="{FF2B5EF4-FFF2-40B4-BE49-F238E27FC236}">
                <a16:creationId xmlns:a16="http://schemas.microsoft.com/office/drawing/2014/main" id="{FBF7BDEC-22E0-E883-BF9D-E2F435DF8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10F44F1-4F80-A55F-BD4E-1C7CE0C9E71A}"/>
              </a:ext>
            </a:extLst>
          </p:cNvPr>
          <p:cNvGrpSpPr/>
          <p:nvPr/>
        </p:nvGrpSpPr>
        <p:grpSpPr>
          <a:xfrm>
            <a:off x="0" y="0"/>
            <a:ext cx="933450" cy="238125"/>
            <a:chOff x="0" y="-45829"/>
            <a:chExt cx="1492973" cy="407916"/>
          </a:xfrm>
        </p:grpSpPr>
        <p:sp>
          <p:nvSpPr>
            <p:cNvPr id="78" name="TextBox 321">
              <a:extLst>
                <a:ext uri="{FF2B5EF4-FFF2-40B4-BE49-F238E27FC236}">
                  <a16:creationId xmlns:a16="http://schemas.microsoft.com/office/drawing/2014/main" id="{C67582C9-4466-3268-03BE-0A6BC5FC1675}"/>
                </a:ext>
              </a:extLst>
            </p:cNvPr>
            <p:cNvSpPr txBox="1"/>
            <p:nvPr/>
          </p:nvSpPr>
          <p:spPr>
            <a:xfrm>
              <a:off x="516028" y="-45829"/>
              <a:ext cx="976945" cy="4079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>
                  <a:solidFill>
                    <a:srgbClr val="FFD966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BC4CBF6-844E-DCEC-C903-7824FAECEA2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4DEC3854-3792-5A54-FD4F-AD4016C9121B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83" name="Arrow: Pentagon 82">
                  <a:extLst>
                    <a:ext uri="{FF2B5EF4-FFF2-40B4-BE49-F238E27FC236}">
                      <a16:creationId xmlns:a16="http://schemas.microsoft.com/office/drawing/2014/main" id="{52256068-257E-4F33-95EB-9747DF682992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Arrow: Chevron 83">
                  <a:extLst>
                    <a:ext uri="{FF2B5EF4-FFF2-40B4-BE49-F238E27FC236}">
                      <a16:creationId xmlns:a16="http://schemas.microsoft.com/office/drawing/2014/main" id="{0364CE2A-9A60-4A6E-77C9-7683D55544C2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Arrow: Chevron 84">
                  <a:extLst>
                    <a:ext uri="{FF2B5EF4-FFF2-40B4-BE49-F238E27FC236}">
                      <a16:creationId xmlns:a16="http://schemas.microsoft.com/office/drawing/2014/main" id="{2AF4EAEA-4361-37EF-1644-54BC98BEB622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1" name="Flowchart: Terminator 80">
                <a:extLst>
                  <a:ext uri="{FF2B5EF4-FFF2-40B4-BE49-F238E27FC236}">
                    <a16:creationId xmlns:a16="http://schemas.microsoft.com/office/drawing/2014/main" id="{08BDE9BB-B309-CC34-4FAB-4BB624865E6E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EBD183F-E1FC-9E8F-01CE-CB74C2F17FD2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6" name="Rectangle 69">
            <a:extLst>
              <a:ext uri="{FF2B5EF4-FFF2-40B4-BE49-F238E27FC236}">
                <a16:creationId xmlns:a16="http://schemas.microsoft.com/office/drawing/2014/main" id="{75E1C3A7-0D43-B90C-0051-79ABB88D0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8" name="Object 87">
            <a:extLst>
              <a:ext uri="{FF2B5EF4-FFF2-40B4-BE49-F238E27FC236}">
                <a16:creationId xmlns:a16="http://schemas.microsoft.com/office/drawing/2014/main" id="{3DBE76EC-A7B5-FF31-83A7-701F55093F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88" name="Object 87">
                        <a:extLst>
                          <a:ext uri="{FF2B5EF4-FFF2-40B4-BE49-F238E27FC236}">
                            <a16:creationId xmlns:a16="http://schemas.microsoft.com/office/drawing/2014/main" id="{3DBE76EC-A7B5-FF31-83A7-701F55093F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>
            <a:extLst>
              <a:ext uri="{FF2B5EF4-FFF2-40B4-BE49-F238E27FC236}">
                <a16:creationId xmlns:a16="http://schemas.microsoft.com/office/drawing/2014/main" id="{054FDC42-4BA9-97E5-9AEA-E507D707D6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794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7" imgW="177646" imgH="228402" progId="Equation.DSMT4">
                  <p:embed/>
                </p:oleObj>
              </mc:Choice>
              <mc:Fallback>
                <p:oleObj name="Equation" r:id="rId7" imgW="177646" imgH="228402" progId="Equation.DSMT4">
                  <p:embed/>
                  <p:pic>
                    <p:nvPicPr>
                      <p:cNvPr id="89" name="Object 88">
                        <a:extLst>
                          <a:ext uri="{FF2B5EF4-FFF2-40B4-BE49-F238E27FC236}">
                            <a16:creationId xmlns:a16="http://schemas.microsoft.com/office/drawing/2014/main" id="{054FDC42-4BA9-97E5-9AEA-E507D707D6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94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>
            <a:extLst>
              <a:ext uri="{FF2B5EF4-FFF2-40B4-BE49-F238E27FC236}">
                <a16:creationId xmlns:a16="http://schemas.microsoft.com/office/drawing/2014/main" id="{9D17B4E4-9C0E-D821-F54D-2D13D14C5D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017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9" imgW="165028" imgH="228501" progId="Equation.DSMT4">
                  <p:embed/>
                </p:oleObj>
              </mc:Choice>
              <mc:Fallback>
                <p:oleObj name="Equation" r:id="rId9" imgW="165028" imgH="228501" progId="Equation.DSMT4">
                  <p:embed/>
                  <p:pic>
                    <p:nvPicPr>
                      <p:cNvPr id="90" name="Object 89">
                        <a:extLst>
                          <a:ext uri="{FF2B5EF4-FFF2-40B4-BE49-F238E27FC236}">
                            <a16:creationId xmlns:a16="http://schemas.microsoft.com/office/drawing/2014/main" id="{9D17B4E4-9C0E-D821-F54D-2D13D14C5D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17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id="{611FD62B-6990-97A6-755C-F9072A89E5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239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10" imgW="177646" imgH="228402" progId="Equation.DSMT4">
                  <p:embed/>
                </p:oleObj>
              </mc:Choice>
              <mc:Fallback>
                <p:oleObj name="Equation" r:id="rId10" imgW="177646" imgH="228402" progId="Equation.DSMT4">
                  <p:embed/>
                  <p:pic>
                    <p:nvPicPr>
                      <p:cNvPr id="91" name="Object 90">
                        <a:extLst>
                          <a:ext uri="{FF2B5EF4-FFF2-40B4-BE49-F238E27FC236}">
                            <a16:creationId xmlns:a16="http://schemas.microsoft.com/office/drawing/2014/main" id="{611FD62B-6990-97A6-755C-F9072A89E5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39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74">
            <a:extLst>
              <a:ext uri="{FF2B5EF4-FFF2-40B4-BE49-F238E27FC236}">
                <a16:creationId xmlns:a16="http://schemas.microsoft.com/office/drawing/2014/main" id="{C87201ED-B65D-12C2-2A95-EEDD32A62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Đính hai đầu của một sợi dây không đàn hồi vào hai vị trí cố định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75">
            <a:extLst>
              <a:ext uri="{FF2B5EF4-FFF2-40B4-BE49-F238E27FC236}">
                <a16:creationId xmlns:a16="http://schemas.microsoft.com/office/drawing/2014/main" id="{0ED9B0E3-840F-F9EB-45C8-2D736D189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9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76">
            <a:extLst>
              <a:ext uri="{FF2B5EF4-FFF2-40B4-BE49-F238E27FC236}">
                <a16:creationId xmlns:a16="http://schemas.microsoft.com/office/drawing/2014/main" id="{C2652C0D-E2D7-7891-7DBA-F88E3FA0E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trên một mặt bàn (độ dài sợi dây lớn hơn khoảng cách giữa hai điểm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77">
            <a:extLst>
              <a:ext uri="{FF2B5EF4-FFF2-40B4-BE49-F238E27FC236}">
                <a16:creationId xmlns:a16="http://schemas.microsoft.com/office/drawing/2014/main" id="{5840575C-E6FD-C171-F1E2-73378D00C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3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D1A912-66D3-4538-FDEC-1CDD74E7DC9E}"/>
                  </a:ext>
                </a:extLst>
              </p:cNvPr>
              <p:cNvSpPr txBox="1"/>
              <p:nvPr/>
            </p:nvSpPr>
            <p:spPr>
              <a:xfrm>
                <a:off x="839446" y="4245286"/>
                <a:ext cx="12918398" cy="184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4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box>
                          <m:box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4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4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sz="4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box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D1A912-66D3-4538-FDEC-1CDD74E7D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46" y="4245286"/>
                <a:ext cx="12918398" cy="1846852"/>
              </a:xfrm>
              <a:prstGeom prst="rect">
                <a:avLst/>
              </a:prstGeom>
              <a:blipFill>
                <a:blip r:embed="rId11"/>
                <a:stretch>
                  <a:fillRect l="-802" t="-7921" r="-944" b="-8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64F47349-E814-471D-1CE1-4068B21435A1}"/>
              </a:ext>
            </a:extLst>
          </p:cNvPr>
          <p:cNvGrpSpPr/>
          <p:nvPr/>
        </p:nvGrpSpPr>
        <p:grpSpPr>
          <a:xfrm>
            <a:off x="822108" y="3193581"/>
            <a:ext cx="5578199" cy="830997"/>
            <a:chOff x="799849" y="3619583"/>
            <a:chExt cx="5578199" cy="83099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FA56D7C-354E-9C24-C45A-544417213C2A}"/>
                </a:ext>
              </a:extLst>
            </p:cNvPr>
            <p:cNvGrpSpPr/>
            <p:nvPr/>
          </p:nvGrpSpPr>
          <p:grpSpPr>
            <a:xfrm>
              <a:off x="799849" y="3776656"/>
              <a:ext cx="3320733" cy="663247"/>
              <a:chOff x="31572" y="60276"/>
              <a:chExt cx="1196628" cy="197828"/>
            </a:xfrm>
          </p:grpSpPr>
          <p:sp>
            <p:nvSpPr>
              <p:cNvPr id="37" name="Arrow: Pentagon 36">
                <a:extLst>
                  <a:ext uri="{FF2B5EF4-FFF2-40B4-BE49-F238E27FC236}">
                    <a16:creationId xmlns:a16="http://schemas.microsoft.com/office/drawing/2014/main" id="{1C8D7617-73F9-419C-17FF-0719A8B46D4D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Arrow: Chevron 37">
                <a:extLst>
                  <a:ext uri="{FF2B5EF4-FFF2-40B4-BE49-F238E27FC236}">
                    <a16:creationId xmlns:a16="http://schemas.microsoft.com/office/drawing/2014/main" id="{C6542188-B757-17FE-C54F-8E0D00E4FA25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Arrow: Chevron 38">
                <a:extLst>
                  <a:ext uri="{FF2B5EF4-FFF2-40B4-BE49-F238E27FC236}">
                    <a16:creationId xmlns:a16="http://schemas.microsoft.com/office/drawing/2014/main" id="{FAA3A221-447B-858F-8A92-9C2658C4A598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E1E8CE6-938B-2DB7-BB50-EBEFD91E66D6}"/>
                </a:ext>
              </a:extLst>
            </p:cNvPr>
            <p:cNvSpPr txBox="1"/>
            <p:nvPr/>
          </p:nvSpPr>
          <p:spPr>
            <a:xfrm flipH="1">
              <a:off x="1554253" y="3619583"/>
              <a:ext cx="4823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6C6954-F40C-4782-FA36-CD8305903B12}"/>
                  </a:ext>
                </a:extLst>
              </p:cNvPr>
              <p:cNvSpPr txBox="1"/>
              <p:nvPr/>
            </p:nvSpPr>
            <p:spPr>
              <a:xfrm flipH="1">
                <a:off x="469541" y="7266415"/>
                <a:ext cx="23147385" cy="2697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5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5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6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56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6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56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𝟗</m:t>
                            </m:r>
                          </m:den>
                        </m:f>
                        <m:r>
                          <a:rPr lang="en-US" sz="56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box>
                          <m:boxPr>
                            <m:ctrlPr>
                              <a:rPr lang="en-US" sz="5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56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56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6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56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56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𝟏𝟔</m:t>
                                </m:r>
                              </m:den>
                            </m:f>
                          </m:e>
                        </m:box>
                        <m:r>
                          <a:rPr lang="en-US" sz="5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en-US" sz="5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box>
                    <m:r>
                      <a:rPr lang="en-US" sz="56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5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tuyệt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6C6954-F40C-4782-FA36-CD8305903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9541" y="7266415"/>
                <a:ext cx="23147385" cy="2697020"/>
              </a:xfrm>
              <a:prstGeom prst="rect">
                <a:avLst/>
              </a:prstGeom>
              <a:blipFill>
                <a:blip r:embed="rId12"/>
                <a:stretch>
                  <a:fillRect l="-1185" b="-1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C220B749-9CD1-5C81-6C19-5D9FFBA4FC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713791" y="2917677"/>
            <a:ext cx="6893635" cy="438174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B25B8334-290B-7C83-C0DC-9C33B7E2D171}"/>
              </a:ext>
            </a:extLst>
          </p:cNvPr>
          <p:cNvGrpSpPr/>
          <p:nvPr/>
        </p:nvGrpSpPr>
        <p:grpSpPr>
          <a:xfrm>
            <a:off x="243886" y="6254509"/>
            <a:ext cx="5578199" cy="830997"/>
            <a:chOff x="799849" y="3619583"/>
            <a:chExt cx="5578199" cy="83099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A2DCEDA-1639-9E3E-D978-DDEAE56D80F8}"/>
                </a:ext>
              </a:extLst>
            </p:cNvPr>
            <p:cNvGrpSpPr/>
            <p:nvPr/>
          </p:nvGrpSpPr>
          <p:grpSpPr>
            <a:xfrm>
              <a:off x="799849" y="3776656"/>
              <a:ext cx="3320733" cy="663247"/>
              <a:chOff x="31572" y="60276"/>
              <a:chExt cx="1196628" cy="197828"/>
            </a:xfrm>
          </p:grpSpPr>
          <p:sp>
            <p:nvSpPr>
              <p:cNvPr id="40" name="Arrow: Pentagon 39">
                <a:extLst>
                  <a:ext uri="{FF2B5EF4-FFF2-40B4-BE49-F238E27FC236}">
                    <a16:creationId xmlns:a16="http://schemas.microsoft.com/office/drawing/2014/main" id="{F4792A32-44FA-49F6-CA25-3C1819D9D4B6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Arrow: Chevron 40">
                <a:extLst>
                  <a:ext uri="{FF2B5EF4-FFF2-40B4-BE49-F238E27FC236}">
                    <a16:creationId xmlns:a16="http://schemas.microsoft.com/office/drawing/2014/main" id="{6086D3D2-AE3B-DE75-54DD-E6E5A6C0F1D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Arrow: Chevron 41">
                <a:extLst>
                  <a:ext uri="{FF2B5EF4-FFF2-40B4-BE49-F238E27FC236}">
                    <a16:creationId xmlns:a16="http://schemas.microsoft.com/office/drawing/2014/main" id="{81DFD30A-09B6-1A4D-EC4A-10ACACD3571A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0C2BBD2-FE79-6E8C-F451-59C7FBBF47AB}"/>
                </a:ext>
              </a:extLst>
            </p:cNvPr>
            <p:cNvSpPr txBox="1"/>
            <p:nvPr/>
          </p:nvSpPr>
          <p:spPr>
            <a:xfrm flipH="1">
              <a:off x="1554253" y="3619583"/>
              <a:ext cx="4823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9138BFD-5328-FD8F-B31E-1FAEBB7F3F00}"/>
              </a:ext>
            </a:extLst>
          </p:cNvPr>
          <p:cNvGrpSpPr/>
          <p:nvPr/>
        </p:nvGrpSpPr>
        <p:grpSpPr>
          <a:xfrm>
            <a:off x="-194032" y="9934838"/>
            <a:ext cx="5578199" cy="830997"/>
            <a:chOff x="799849" y="3619583"/>
            <a:chExt cx="5578199" cy="830997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7799C67-2C34-0656-913E-A225E3CFDAA0}"/>
                </a:ext>
              </a:extLst>
            </p:cNvPr>
            <p:cNvGrpSpPr/>
            <p:nvPr/>
          </p:nvGrpSpPr>
          <p:grpSpPr>
            <a:xfrm>
              <a:off x="799849" y="3776656"/>
              <a:ext cx="3320733" cy="663247"/>
              <a:chOff x="31572" y="60276"/>
              <a:chExt cx="1196628" cy="197828"/>
            </a:xfrm>
          </p:grpSpPr>
          <p:sp>
            <p:nvSpPr>
              <p:cNvPr id="48" name="Arrow: Pentagon 47">
                <a:extLst>
                  <a:ext uri="{FF2B5EF4-FFF2-40B4-BE49-F238E27FC236}">
                    <a16:creationId xmlns:a16="http://schemas.microsoft.com/office/drawing/2014/main" id="{A937D62B-0C1C-3843-C370-772D6F95CAE4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Arrow: Chevron 48">
                <a:extLst>
                  <a:ext uri="{FF2B5EF4-FFF2-40B4-BE49-F238E27FC236}">
                    <a16:creationId xmlns:a16="http://schemas.microsoft.com/office/drawing/2014/main" id="{801A126F-A36B-8A0A-B16D-220F5BD685EC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Arrow: Chevron 49">
                <a:extLst>
                  <a:ext uri="{FF2B5EF4-FFF2-40B4-BE49-F238E27FC236}">
                    <a16:creationId xmlns:a16="http://schemas.microsoft.com/office/drawing/2014/main" id="{9D5C52A0-4041-5720-4D76-ED1AD458ACC7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B5138CC-85AC-C8FB-9B5C-9DB9A91E8919}"/>
                </a:ext>
              </a:extLst>
            </p:cNvPr>
            <p:cNvSpPr txBox="1"/>
            <p:nvPr/>
          </p:nvSpPr>
          <p:spPr>
            <a:xfrm flipH="1">
              <a:off x="1554253" y="3619583"/>
              <a:ext cx="4823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C1F912E-D9DA-3794-1EF2-9EAC0AFAD254}"/>
                  </a:ext>
                </a:extLst>
              </p:cNvPr>
              <p:cNvSpPr txBox="1"/>
              <p:nvPr/>
            </p:nvSpPr>
            <p:spPr>
              <a:xfrm flipH="1">
                <a:off x="255885" y="10719919"/>
                <a:ext cx="23147385" cy="1058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8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𝐇</m:t>
                    </m:r>
                    <m:r>
                      <a:rPr lang="en-US" sz="48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): </m:t>
                    </m:r>
                    <m:box>
                      <m:boxPr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𝟏𝟒𝟒</m:t>
                            </m:r>
                          </m:den>
                        </m:f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box>
                          <m:box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𝟐𝟓</m:t>
                                </m:r>
                              </m:den>
                            </m:f>
                          </m:e>
                        </m:box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box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(H).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C1F912E-D9DA-3794-1EF2-9EAC0AFAD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5885" y="10719919"/>
                <a:ext cx="23147385" cy="1058431"/>
              </a:xfrm>
              <a:prstGeom prst="rect">
                <a:avLst/>
              </a:prstGeom>
              <a:blipFill>
                <a:blip r:embed="rId14"/>
                <a:stretch>
                  <a:fillRect l="-1211" t="-1156" b="-20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006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33" grpId="0"/>
      <p:bldP spid="27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2550" y="1642487"/>
            <a:ext cx="24112478" cy="1177237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54732" y="2381348"/>
            <a:ext cx="16674604" cy="727235"/>
            <a:chOff x="0" y="922"/>
            <a:chExt cx="78000" cy="1977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 rot="10800000" flipV="1">
              <a:off x="7255" y="922"/>
              <a:ext cx="70745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II.2. HTKT2: PHƯƠNG TRÌNH CHÍNH TẮC HYPEBOL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2"/>
              <a:ext cx="6302" cy="1977"/>
              <a:chOff x="0" y="922"/>
              <a:chExt cx="5783" cy="1977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2"/>
                <a:ext cx="5783" cy="1977"/>
                <a:chOff x="0" y="922"/>
                <a:chExt cx="6476" cy="3029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81" y="922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1632579"/>
            <a:ext cx="198871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II. KHÁI NIỆM HYPEBOL- PHƯƠNG TRÌNH CHÍNH TẮC CỦA HYPEBOL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67">
            <a:extLst>
              <a:ext uri="{FF2B5EF4-FFF2-40B4-BE49-F238E27FC236}">
                <a16:creationId xmlns:a16="http://schemas.microsoft.com/office/drawing/2014/main" id="{FBF7BDEC-22E0-E883-BF9D-E2F435DF8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10F44F1-4F80-A55F-BD4E-1C7CE0C9E71A}"/>
              </a:ext>
            </a:extLst>
          </p:cNvPr>
          <p:cNvGrpSpPr/>
          <p:nvPr/>
        </p:nvGrpSpPr>
        <p:grpSpPr>
          <a:xfrm>
            <a:off x="0" y="0"/>
            <a:ext cx="933450" cy="238125"/>
            <a:chOff x="0" y="-45829"/>
            <a:chExt cx="1492973" cy="407916"/>
          </a:xfrm>
        </p:grpSpPr>
        <p:sp>
          <p:nvSpPr>
            <p:cNvPr id="78" name="TextBox 321">
              <a:extLst>
                <a:ext uri="{FF2B5EF4-FFF2-40B4-BE49-F238E27FC236}">
                  <a16:creationId xmlns:a16="http://schemas.microsoft.com/office/drawing/2014/main" id="{C67582C9-4466-3268-03BE-0A6BC5FC1675}"/>
                </a:ext>
              </a:extLst>
            </p:cNvPr>
            <p:cNvSpPr txBox="1"/>
            <p:nvPr/>
          </p:nvSpPr>
          <p:spPr>
            <a:xfrm>
              <a:off x="516028" y="-45829"/>
              <a:ext cx="976945" cy="4079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>
                  <a:solidFill>
                    <a:srgbClr val="FFD966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BC4CBF6-844E-DCEC-C903-7824FAECEA2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4DEC3854-3792-5A54-FD4F-AD4016C9121B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83" name="Arrow: Pentagon 82">
                  <a:extLst>
                    <a:ext uri="{FF2B5EF4-FFF2-40B4-BE49-F238E27FC236}">
                      <a16:creationId xmlns:a16="http://schemas.microsoft.com/office/drawing/2014/main" id="{52256068-257E-4F33-95EB-9747DF682992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Arrow: Chevron 83">
                  <a:extLst>
                    <a:ext uri="{FF2B5EF4-FFF2-40B4-BE49-F238E27FC236}">
                      <a16:creationId xmlns:a16="http://schemas.microsoft.com/office/drawing/2014/main" id="{0364CE2A-9A60-4A6E-77C9-7683D55544C2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Arrow: Chevron 84">
                  <a:extLst>
                    <a:ext uri="{FF2B5EF4-FFF2-40B4-BE49-F238E27FC236}">
                      <a16:creationId xmlns:a16="http://schemas.microsoft.com/office/drawing/2014/main" id="{2AF4EAEA-4361-37EF-1644-54BC98BEB622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1" name="Flowchart: Terminator 80">
                <a:extLst>
                  <a:ext uri="{FF2B5EF4-FFF2-40B4-BE49-F238E27FC236}">
                    <a16:creationId xmlns:a16="http://schemas.microsoft.com/office/drawing/2014/main" id="{08BDE9BB-B309-CC34-4FAB-4BB624865E6E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EBD183F-E1FC-9E8F-01CE-CB74C2F17FD2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6" name="Rectangle 69">
            <a:extLst>
              <a:ext uri="{FF2B5EF4-FFF2-40B4-BE49-F238E27FC236}">
                <a16:creationId xmlns:a16="http://schemas.microsoft.com/office/drawing/2014/main" id="{75E1C3A7-0D43-B90C-0051-79ABB88D0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8" name="Object 87">
            <a:extLst>
              <a:ext uri="{FF2B5EF4-FFF2-40B4-BE49-F238E27FC236}">
                <a16:creationId xmlns:a16="http://schemas.microsoft.com/office/drawing/2014/main" id="{3DBE76EC-A7B5-FF31-83A7-701F55093F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88" name="Object 87">
                        <a:extLst>
                          <a:ext uri="{FF2B5EF4-FFF2-40B4-BE49-F238E27FC236}">
                            <a16:creationId xmlns:a16="http://schemas.microsoft.com/office/drawing/2014/main" id="{3DBE76EC-A7B5-FF31-83A7-701F55093F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>
            <a:extLst>
              <a:ext uri="{FF2B5EF4-FFF2-40B4-BE49-F238E27FC236}">
                <a16:creationId xmlns:a16="http://schemas.microsoft.com/office/drawing/2014/main" id="{054FDC42-4BA9-97E5-9AEA-E507D707D6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794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7" imgW="177646" imgH="228402" progId="Equation.DSMT4">
                  <p:embed/>
                </p:oleObj>
              </mc:Choice>
              <mc:Fallback>
                <p:oleObj name="Equation" r:id="rId7" imgW="177646" imgH="228402" progId="Equation.DSMT4">
                  <p:embed/>
                  <p:pic>
                    <p:nvPicPr>
                      <p:cNvPr id="89" name="Object 88">
                        <a:extLst>
                          <a:ext uri="{FF2B5EF4-FFF2-40B4-BE49-F238E27FC236}">
                            <a16:creationId xmlns:a16="http://schemas.microsoft.com/office/drawing/2014/main" id="{054FDC42-4BA9-97E5-9AEA-E507D707D6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94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>
            <a:extLst>
              <a:ext uri="{FF2B5EF4-FFF2-40B4-BE49-F238E27FC236}">
                <a16:creationId xmlns:a16="http://schemas.microsoft.com/office/drawing/2014/main" id="{9D17B4E4-9C0E-D821-F54D-2D13D14C5D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017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9" imgW="165028" imgH="228501" progId="Equation.DSMT4">
                  <p:embed/>
                </p:oleObj>
              </mc:Choice>
              <mc:Fallback>
                <p:oleObj name="Equation" r:id="rId9" imgW="165028" imgH="228501" progId="Equation.DSMT4">
                  <p:embed/>
                  <p:pic>
                    <p:nvPicPr>
                      <p:cNvPr id="90" name="Object 89">
                        <a:extLst>
                          <a:ext uri="{FF2B5EF4-FFF2-40B4-BE49-F238E27FC236}">
                            <a16:creationId xmlns:a16="http://schemas.microsoft.com/office/drawing/2014/main" id="{9D17B4E4-9C0E-D821-F54D-2D13D14C5D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17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id="{611FD62B-6990-97A6-755C-F9072A89E5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239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10" imgW="177646" imgH="228402" progId="Equation.DSMT4">
                  <p:embed/>
                </p:oleObj>
              </mc:Choice>
              <mc:Fallback>
                <p:oleObj name="Equation" r:id="rId10" imgW="177646" imgH="228402" progId="Equation.DSMT4">
                  <p:embed/>
                  <p:pic>
                    <p:nvPicPr>
                      <p:cNvPr id="91" name="Object 90">
                        <a:extLst>
                          <a:ext uri="{FF2B5EF4-FFF2-40B4-BE49-F238E27FC236}">
                            <a16:creationId xmlns:a16="http://schemas.microsoft.com/office/drawing/2014/main" id="{611FD62B-6990-97A6-755C-F9072A89E5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39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74">
            <a:extLst>
              <a:ext uri="{FF2B5EF4-FFF2-40B4-BE49-F238E27FC236}">
                <a16:creationId xmlns:a16="http://schemas.microsoft.com/office/drawing/2014/main" id="{C87201ED-B65D-12C2-2A95-EEDD32A62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Đính hai đầu của một sợi dây không đàn hồi vào hai vị trí cố định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75">
            <a:extLst>
              <a:ext uri="{FF2B5EF4-FFF2-40B4-BE49-F238E27FC236}">
                <a16:creationId xmlns:a16="http://schemas.microsoft.com/office/drawing/2014/main" id="{0ED9B0E3-840F-F9EB-45C8-2D736D189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9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76">
            <a:extLst>
              <a:ext uri="{FF2B5EF4-FFF2-40B4-BE49-F238E27FC236}">
                <a16:creationId xmlns:a16="http://schemas.microsoft.com/office/drawing/2014/main" id="{C2652C0D-E2D7-7891-7DBA-F88E3FA0E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trên một mặt bàn (độ dài sợi dây lớn hơn khoảng cách giữa hai điểm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77">
            <a:extLst>
              <a:ext uri="{FF2B5EF4-FFF2-40B4-BE49-F238E27FC236}">
                <a16:creationId xmlns:a16="http://schemas.microsoft.com/office/drawing/2014/main" id="{5840575C-E6FD-C171-F1E2-73378D00C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3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D1A912-66D3-4538-FDEC-1CDD74E7DC9E}"/>
              </a:ext>
            </a:extLst>
          </p:cNvPr>
          <p:cNvSpPr txBox="1"/>
          <p:nvPr/>
        </p:nvSpPr>
        <p:spPr>
          <a:xfrm>
            <a:off x="322636" y="3154816"/>
            <a:ext cx="15984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6C6954-F40C-4782-FA36-CD8305903B12}"/>
                  </a:ext>
                </a:extLst>
              </p:cNvPr>
              <p:cNvSpPr txBox="1"/>
              <p:nvPr/>
            </p:nvSpPr>
            <p:spPr>
              <a:xfrm flipH="1">
                <a:off x="322636" y="4647923"/>
                <a:ext cx="23147385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𝑴𝑭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𝑴𝑭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𝟑𝟒𝟑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𝟔𝟖𝟔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kiếm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𝑴𝑭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𝑴𝑭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𝟔𝟖𝟔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6C6954-F40C-4782-FA36-CD8305903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2636" y="4647923"/>
                <a:ext cx="23147385" cy="3477875"/>
              </a:xfrm>
              <a:prstGeom prst="rect">
                <a:avLst/>
              </a:prstGeom>
              <a:blipFill>
                <a:blip r:embed="rId11"/>
                <a:stretch>
                  <a:fillRect l="-1080" t="-3503" b="-7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320">
            <a:extLst>
              <a:ext uri="{FF2B5EF4-FFF2-40B4-BE49-F238E27FC236}">
                <a16:creationId xmlns:a16="http://schemas.microsoft.com/office/drawing/2014/main" id="{6DB111F3-A48A-450E-099A-B4DA24FD00E6}"/>
              </a:ext>
            </a:extLst>
          </p:cNvPr>
          <p:cNvGrpSpPr>
            <a:grpSpLocks/>
          </p:cNvGrpSpPr>
          <p:nvPr/>
        </p:nvGrpSpPr>
        <p:grpSpPr bwMode="auto">
          <a:xfrm>
            <a:off x="265496" y="4239125"/>
            <a:ext cx="3772276" cy="769395"/>
            <a:chOff x="0" y="776"/>
            <a:chExt cx="20785" cy="2123"/>
          </a:xfrm>
        </p:grpSpPr>
        <p:sp>
          <p:nvSpPr>
            <p:cNvPr id="21" name="TextBox 321">
              <a:extLst>
                <a:ext uri="{FF2B5EF4-FFF2-40B4-BE49-F238E27FC236}">
                  <a16:creationId xmlns:a16="http://schemas.microsoft.com/office/drawing/2014/main" id="{B4A52E53-F1DA-B24D-41B6-2610CF7C4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7255" y="776"/>
              <a:ext cx="13530" cy="1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800" b="1" dirty="0">
                  <a:solidFill>
                    <a:srgbClr val="FFC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HĐ3</a:t>
              </a:r>
              <a:endPara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2" name="Group 58">
              <a:extLst>
                <a:ext uri="{FF2B5EF4-FFF2-40B4-BE49-F238E27FC236}">
                  <a16:creationId xmlns:a16="http://schemas.microsoft.com/office/drawing/2014/main" id="{6AAADE20-1EC6-75FE-2E12-F3F9F812D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2"/>
              <a:ext cx="6302" cy="1977"/>
              <a:chOff x="0" y="922"/>
              <a:chExt cx="5783" cy="1977"/>
            </a:xfrm>
          </p:grpSpPr>
          <p:grpSp>
            <p:nvGrpSpPr>
              <p:cNvPr id="23" name="Group 59">
                <a:extLst>
                  <a:ext uri="{FF2B5EF4-FFF2-40B4-BE49-F238E27FC236}">
                    <a16:creationId xmlns:a16="http://schemas.microsoft.com/office/drawing/2014/main" id="{47B7C3C0-BE4F-2588-0283-F07FE8E4F4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2"/>
                <a:ext cx="5783" cy="1977"/>
                <a:chOff x="0" y="922"/>
                <a:chExt cx="6476" cy="3029"/>
              </a:xfrm>
            </p:grpSpPr>
            <p:sp>
              <p:nvSpPr>
                <p:cNvPr id="26" name="Arrow: Pentagon 60">
                  <a:extLst>
                    <a:ext uri="{FF2B5EF4-FFF2-40B4-BE49-F238E27FC236}">
                      <a16:creationId xmlns:a16="http://schemas.microsoft.com/office/drawing/2014/main" id="{DDF3AA81-9199-E57E-8591-3E8D1D4ADA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Arrow: Chevron 61">
                  <a:extLst>
                    <a:ext uri="{FF2B5EF4-FFF2-40B4-BE49-F238E27FC236}">
                      <a16:creationId xmlns:a16="http://schemas.microsoft.com/office/drawing/2014/main" id="{6B4CA1CB-E41C-6075-ADEB-D7C5A045E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Arrow: Chevron 62">
                  <a:extLst>
                    <a:ext uri="{FF2B5EF4-FFF2-40B4-BE49-F238E27FC236}">
                      <a16:creationId xmlns:a16="http://schemas.microsoft.com/office/drawing/2014/main" id="{A7705946-4151-9A8D-8259-F305ECFCF1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1" y="922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4" name="Flowchart: Terminator 63">
                <a:extLst>
                  <a:ext uri="{FF2B5EF4-FFF2-40B4-BE49-F238E27FC236}">
                    <a16:creationId xmlns:a16="http://schemas.microsoft.com/office/drawing/2014/main" id="{FCC4A454-8FD6-B8ED-2D1D-D74EA8A02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Oval 64">
                <a:extLst>
                  <a:ext uri="{FF2B5EF4-FFF2-40B4-BE49-F238E27FC236}">
                    <a16:creationId xmlns:a16="http://schemas.microsoft.com/office/drawing/2014/main" id="{F7578934-DD7E-1643-4A98-7C83228A5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217D288-AAD2-A29F-FC9C-B0213EA4259E}"/>
                  </a:ext>
                </a:extLst>
              </p:cNvPr>
              <p:cNvSpPr txBox="1"/>
              <p:nvPr/>
            </p:nvSpPr>
            <p:spPr>
              <a:xfrm flipH="1">
                <a:off x="492225" y="8624059"/>
                <a:ext cx="23147385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endParaRPr lang="en-US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Đặt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𝑴𝑭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𝑴𝑭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Hai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217D288-AAD2-A29F-FC9C-B0213EA42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2225" y="8624059"/>
                <a:ext cx="23147385" cy="3477875"/>
              </a:xfrm>
              <a:prstGeom prst="rect">
                <a:avLst/>
              </a:prstGeom>
              <a:blipFill>
                <a:blip r:embed="rId12"/>
                <a:stretch>
                  <a:fillRect l="-1080" t="-3684" r="-790" b="-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708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33" grpId="0"/>
      <p:bldP spid="27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2550" y="1632578"/>
            <a:ext cx="24112478" cy="1177237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54732" y="2381348"/>
            <a:ext cx="16674604" cy="727235"/>
            <a:chOff x="0" y="922"/>
            <a:chExt cx="78000" cy="1977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 rot="10800000" flipV="1">
              <a:off x="7255" y="922"/>
              <a:ext cx="70745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II.2. HTKT2: PHƯƠNG TRÌNH CHÍNH TẮC HYPEBOL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2"/>
              <a:ext cx="6302" cy="1977"/>
              <a:chOff x="0" y="922"/>
              <a:chExt cx="5783" cy="1977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2"/>
                <a:ext cx="5783" cy="1977"/>
                <a:chOff x="0" y="922"/>
                <a:chExt cx="6476" cy="3029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81" y="922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1632579"/>
            <a:ext cx="198871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II. KHÁI NIỆM HYPEBOL- PHƯƠNG TRÌNH CHÍNH TẮC CỦA HYPEBOL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67">
            <a:extLst>
              <a:ext uri="{FF2B5EF4-FFF2-40B4-BE49-F238E27FC236}">
                <a16:creationId xmlns:a16="http://schemas.microsoft.com/office/drawing/2014/main" id="{FBF7BDEC-22E0-E883-BF9D-E2F435DF8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10F44F1-4F80-A55F-BD4E-1C7CE0C9E71A}"/>
              </a:ext>
            </a:extLst>
          </p:cNvPr>
          <p:cNvGrpSpPr/>
          <p:nvPr/>
        </p:nvGrpSpPr>
        <p:grpSpPr>
          <a:xfrm>
            <a:off x="0" y="0"/>
            <a:ext cx="933450" cy="238125"/>
            <a:chOff x="0" y="-45829"/>
            <a:chExt cx="1492973" cy="407916"/>
          </a:xfrm>
        </p:grpSpPr>
        <p:sp>
          <p:nvSpPr>
            <p:cNvPr id="78" name="TextBox 321">
              <a:extLst>
                <a:ext uri="{FF2B5EF4-FFF2-40B4-BE49-F238E27FC236}">
                  <a16:creationId xmlns:a16="http://schemas.microsoft.com/office/drawing/2014/main" id="{C67582C9-4466-3268-03BE-0A6BC5FC1675}"/>
                </a:ext>
              </a:extLst>
            </p:cNvPr>
            <p:cNvSpPr txBox="1"/>
            <p:nvPr/>
          </p:nvSpPr>
          <p:spPr>
            <a:xfrm>
              <a:off x="516028" y="-45829"/>
              <a:ext cx="976945" cy="4079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>
                  <a:solidFill>
                    <a:srgbClr val="FFD966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BC4CBF6-844E-DCEC-C903-7824FAECEA2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4DEC3854-3792-5A54-FD4F-AD4016C9121B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83" name="Arrow: Pentagon 82">
                  <a:extLst>
                    <a:ext uri="{FF2B5EF4-FFF2-40B4-BE49-F238E27FC236}">
                      <a16:creationId xmlns:a16="http://schemas.microsoft.com/office/drawing/2014/main" id="{52256068-257E-4F33-95EB-9747DF682992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Arrow: Chevron 83">
                  <a:extLst>
                    <a:ext uri="{FF2B5EF4-FFF2-40B4-BE49-F238E27FC236}">
                      <a16:creationId xmlns:a16="http://schemas.microsoft.com/office/drawing/2014/main" id="{0364CE2A-9A60-4A6E-77C9-7683D55544C2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Arrow: Chevron 84">
                  <a:extLst>
                    <a:ext uri="{FF2B5EF4-FFF2-40B4-BE49-F238E27FC236}">
                      <a16:creationId xmlns:a16="http://schemas.microsoft.com/office/drawing/2014/main" id="{2AF4EAEA-4361-37EF-1644-54BC98BEB622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1" name="Flowchart: Terminator 80">
                <a:extLst>
                  <a:ext uri="{FF2B5EF4-FFF2-40B4-BE49-F238E27FC236}">
                    <a16:creationId xmlns:a16="http://schemas.microsoft.com/office/drawing/2014/main" id="{08BDE9BB-B309-CC34-4FAB-4BB624865E6E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EBD183F-E1FC-9E8F-01CE-CB74C2F17FD2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6" name="Rectangle 69">
            <a:extLst>
              <a:ext uri="{FF2B5EF4-FFF2-40B4-BE49-F238E27FC236}">
                <a16:creationId xmlns:a16="http://schemas.microsoft.com/office/drawing/2014/main" id="{75E1C3A7-0D43-B90C-0051-79ABB88D0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8" name="Object 87">
            <a:extLst>
              <a:ext uri="{FF2B5EF4-FFF2-40B4-BE49-F238E27FC236}">
                <a16:creationId xmlns:a16="http://schemas.microsoft.com/office/drawing/2014/main" id="{3DBE76EC-A7B5-FF31-83A7-701F55093F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88" name="Object 87">
                        <a:extLst>
                          <a:ext uri="{FF2B5EF4-FFF2-40B4-BE49-F238E27FC236}">
                            <a16:creationId xmlns:a16="http://schemas.microsoft.com/office/drawing/2014/main" id="{3DBE76EC-A7B5-FF31-83A7-701F55093F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>
            <a:extLst>
              <a:ext uri="{FF2B5EF4-FFF2-40B4-BE49-F238E27FC236}">
                <a16:creationId xmlns:a16="http://schemas.microsoft.com/office/drawing/2014/main" id="{054FDC42-4BA9-97E5-9AEA-E507D707D6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794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7" imgW="177646" imgH="228402" progId="Equation.DSMT4">
                  <p:embed/>
                </p:oleObj>
              </mc:Choice>
              <mc:Fallback>
                <p:oleObj name="Equation" r:id="rId7" imgW="177646" imgH="228402" progId="Equation.DSMT4">
                  <p:embed/>
                  <p:pic>
                    <p:nvPicPr>
                      <p:cNvPr id="89" name="Object 88">
                        <a:extLst>
                          <a:ext uri="{FF2B5EF4-FFF2-40B4-BE49-F238E27FC236}">
                            <a16:creationId xmlns:a16="http://schemas.microsoft.com/office/drawing/2014/main" id="{054FDC42-4BA9-97E5-9AEA-E507D707D6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94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>
            <a:extLst>
              <a:ext uri="{FF2B5EF4-FFF2-40B4-BE49-F238E27FC236}">
                <a16:creationId xmlns:a16="http://schemas.microsoft.com/office/drawing/2014/main" id="{9D17B4E4-9C0E-D821-F54D-2D13D14C5D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017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9" imgW="165028" imgH="228501" progId="Equation.DSMT4">
                  <p:embed/>
                </p:oleObj>
              </mc:Choice>
              <mc:Fallback>
                <p:oleObj name="Equation" r:id="rId9" imgW="165028" imgH="228501" progId="Equation.DSMT4">
                  <p:embed/>
                  <p:pic>
                    <p:nvPicPr>
                      <p:cNvPr id="90" name="Object 89">
                        <a:extLst>
                          <a:ext uri="{FF2B5EF4-FFF2-40B4-BE49-F238E27FC236}">
                            <a16:creationId xmlns:a16="http://schemas.microsoft.com/office/drawing/2014/main" id="{9D17B4E4-9C0E-D821-F54D-2D13D14C5D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17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id="{611FD62B-6990-97A6-755C-F9072A89E5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239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0" imgW="177646" imgH="228402" progId="Equation.DSMT4">
                  <p:embed/>
                </p:oleObj>
              </mc:Choice>
              <mc:Fallback>
                <p:oleObj name="Equation" r:id="rId10" imgW="177646" imgH="228402" progId="Equation.DSMT4">
                  <p:embed/>
                  <p:pic>
                    <p:nvPicPr>
                      <p:cNvPr id="91" name="Object 90">
                        <a:extLst>
                          <a:ext uri="{FF2B5EF4-FFF2-40B4-BE49-F238E27FC236}">
                            <a16:creationId xmlns:a16="http://schemas.microsoft.com/office/drawing/2014/main" id="{611FD62B-6990-97A6-755C-F9072A89E5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39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74">
            <a:extLst>
              <a:ext uri="{FF2B5EF4-FFF2-40B4-BE49-F238E27FC236}">
                <a16:creationId xmlns:a16="http://schemas.microsoft.com/office/drawing/2014/main" id="{C87201ED-B65D-12C2-2A95-EEDD32A62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Đính hai đầu của một sợi dây không đàn hồi vào hai vị trí cố định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75">
            <a:extLst>
              <a:ext uri="{FF2B5EF4-FFF2-40B4-BE49-F238E27FC236}">
                <a16:creationId xmlns:a16="http://schemas.microsoft.com/office/drawing/2014/main" id="{0ED9B0E3-840F-F9EB-45C8-2D736D189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9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76">
            <a:extLst>
              <a:ext uri="{FF2B5EF4-FFF2-40B4-BE49-F238E27FC236}">
                <a16:creationId xmlns:a16="http://schemas.microsoft.com/office/drawing/2014/main" id="{C2652C0D-E2D7-7891-7DBA-F88E3FA0E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trên một mặt bàn (độ dài sợi dây lớn hơn khoảng cách giữa hai điểm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77">
            <a:extLst>
              <a:ext uri="{FF2B5EF4-FFF2-40B4-BE49-F238E27FC236}">
                <a16:creationId xmlns:a16="http://schemas.microsoft.com/office/drawing/2014/main" id="{5840575C-E6FD-C171-F1E2-73378D00C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3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D1A912-66D3-4538-FDEC-1CDD74E7DC9E}"/>
              </a:ext>
            </a:extLst>
          </p:cNvPr>
          <p:cNvSpPr txBox="1"/>
          <p:nvPr/>
        </p:nvSpPr>
        <p:spPr>
          <a:xfrm>
            <a:off x="322636" y="3154816"/>
            <a:ext cx="15984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6C6954-F40C-4782-FA36-CD8305903B12}"/>
                  </a:ext>
                </a:extLst>
              </p:cNvPr>
              <p:cNvSpPr txBox="1"/>
              <p:nvPr/>
            </p:nvSpPr>
            <p:spPr>
              <a:xfrm flipH="1">
                <a:off x="-32657" y="5330353"/>
                <a:ext cx="23147385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ý: 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(H.7.23),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𝑴𝑭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𝑴𝑭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𝑴𝑭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𝑴𝑭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 hay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𝑴𝑭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𝑴𝑭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6C6954-F40C-4782-FA36-CD8305903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32657" y="5330353"/>
                <a:ext cx="23147385" cy="2123658"/>
              </a:xfrm>
              <a:prstGeom prst="rect">
                <a:avLst/>
              </a:prstGeom>
              <a:blipFill>
                <a:blip r:embed="rId11"/>
                <a:stretch>
                  <a:fillRect l="-1080" t="-6017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320">
            <a:extLst>
              <a:ext uri="{FF2B5EF4-FFF2-40B4-BE49-F238E27FC236}">
                <a16:creationId xmlns:a16="http://schemas.microsoft.com/office/drawing/2014/main" id="{6DB111F3-A48A-450E-099A-B4DA24FD00E6}"/>
              </a:ext>
            </a:extLst>
          </p:cNvPr>
          <p:cNvGrpSpPr>
            <a:grpSpLocks/>
          </p:cNvGrpSpPr>
          <p:nvPr/>
        </p:nvGrpSpPr>
        <p:grpSpPr bwMode="auto">
          <a:xfrm>
            <a:off x="265496" y="4239125"/>
            <a:ext cx="3772276" cy="769395"/>
            <a:chOff x="0" y="776"/>
            <a:chExt cx="20785" cy="2123"/>
          </a:xfrm>
        </p:grpSpPr>
        <p:sp>
          <p:nvSpPr>
            <p:cNvPr id="21" name="TextBox 321">
              <a:extLst>
                <a:ext uri="{FF2B5EF4-FFF2-40B4-BE49-F238E27FC236}">
                  <a16:creationId xmlns:a16="http://schemas.microsoft.com/office/drawing/2014/main" id="{B4A52E53-F1DA-B24D-41B6-2610CF7C4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7255" y="776"/>
              <a:ext cx="13530" cy="1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800" b="1" dirty="0">
                  <a:solidFill>
                    <a:srgbClr val="FFC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HĐ3</a:t>
              </a:r>
              <a:endPara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2" name="Group 58">
              <a:extLst>
                <a:ext uri="{FF2B5EF4-FFF2-40B4-BE49-F238E27FC236}">
                  <a16:creationId xmlns:a16="http://schemas.microsoft.com/office/drawing/2014/main" id="{6AAADE20-1EC6-75FE-2E12-F3F9F812D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2"/>
              <a:ext cx="6302" cy="1977"/>
              <a:chOff x="0" y="922"/>
              <a:chExt cx="5783" cy="1977"/>
            </a:xfrm>
          </p:grpSpPr>
          <p:grpSp>
            <p:nvGrpSpPr>
              <p:cNvPr id="23" name="Group 59">
                <a:extLst>
                  <a:ext uri="{FF2B5EF4-FFF2-40B4-BE49-F238E27FC236}">
                    <a16:creationId xmlns:a16="http://schemas.microsoft.com/office/drawing/2014/main" id="{47B7C3C0-BE4F-2588-0283-F07FE8E4F4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2"/>
                <a:ext cx="5783" cy="1977"/>
                <a:chOff x="0" y="922"/>
                <a:chExt cx="6476" cy="3029"/>
              </a:xfrm>
            </p:grpSpPr>
            <p:sp>
              <p:nvSpPr>
                <p:cNvPr id="26" name="Arrow: Pentagon 60">
                  <a:extLst>
                    <a:ext uri="{FF2B5EF4-FFF2-40B4-BE49-F238E27FC236}">
                      <a16:creationId xmlns:a16="http://schemas.microsoft.com/office/drawing/2014/main" id="{DDF3AA81-9199-E57E-8591-3E8D1D4ADA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Arrow: Chevron 61">
                  <a:extLst>
                    <a:ext uri="{FF2B5EF4-FFF2-40B4-BE49-F238E27FC236}">
                      <a16:creationId xmlns:a16="http://schemas.microsoft.com/office/drawing/2014/main" id="{6B4CA1CB-E41C-6075-ADEB-D7C5A045E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Arrow: Chevron 62">
                  <a:extLst>
                    <a:ext uri="{FF2B5EF4-FFF2-40B4-BE49-F238E27FC236}">
                      <a16:creationId xmlns:a16="http://schemas.microsoft.com/office/drawing/2014/main" id="{A7705946-4151-9A8D-8259-F305ECFCF1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1" y="922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4" name="Flowchart: Terminator 63">
                <a:extLst>
                  <a:ext uri="{FF2B5EF4-FFF2-40B4-BE49-F238E27FC236}">
                    <a16:creationId xmlns:a16="http://schemas.microsoft.com/office/drawing/2014/main" id="{FCC4A454-8FD6-B8ED-2D1D-D74EA8A02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Oval 64">
                <a:extLst>
                  <a:ext uri="{FF2B5EF4-FFF2-40B4-BE49-F238E27FC236}">
                    <a16:creationId xmlns:a16="http://schemas.microsoft.com/office/drawing/2014/main" id="{F7578934-DD7E-1643-4A98-7C83228A5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217D288-AAD2-A29F-FC9C-B0213EA4259E}"/>
                  </a:ext>
                </a:extLst>
              </p:cNvPr>
              <p:cNvSpPr txBox="1"/>
              <p:nvPr/>
            </p:nvSpPr>
            <p:spPr>
              <a:xfrm flipH="1">
                <a:off x="655510" y="8624059"/>
                <a:ext cx="23147385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(H.7.240. 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 </m:t>
                        </m:r>
                        <m:sSub>
                          <m:sSub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 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𝑴𝑶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𝑴𝑶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⇔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𝑴𝑶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𝑴𝑶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217D288-AAD2-A29F-FC9C-B0213EA42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5510" y="8624059"/>
                <a:ext cx="23147385" cy="4154984"/>
              </a:xfrm>
              <a:prstGeom prst="rect">
                <a:avLst/>
              </a:prstGeom>
              <a:blipFill>
                <a:blip r:embed="rId12"/>
                <a:stretch>
                  <a:fillRect l="-1080" t="-3084" r="-290" b="-6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396A07D1-60FC-15B4-7067-4E216E404C94}"/>
              </a:ext>
            </a:extLst>
          </p:cNvPr>
          <p:cNvGrpSpPr/>
          <p:nvPr/>
        </p:nvGrpSpPr>
        <p:grpSpPr>
          <a:xfrm>
            <a:off x="-32657" y="7793062"/>
            <a:ext cx="5578199" cy="830997"/>
            <a:chOff x="799849" y="3619583"/>
            <a:chExt cx="5578199" cy="83099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C5C6985-D6CA-B234-BD16-149DB64C2980}"/>
                </a:ext>
              </a:extLst>
            </p:cNvPr>
            <p:cNvGrpSpPr/>
            <p:nvPr/>
          </p:nvGrpSpPr>
          <p:grpSpPr>
            <a:xfrm>
              <a:off x="799849" y="3776656"/>
              <a:ext cx="3320733" cy="663247"/>
              <a:chOff x="31572" y="60276"/>
              <a:chExt cx="1196628" cy="197828"/>
            </a:xfrm>
          </p:grpSpPr>
          <p:sp>
            <p:nvSpPr>
              <p:cNvPr id="29" name="Arrow: Pentagon 28">
                <a:extLst>
                  <a:ext uri="{FF2B5EF4-FFF2-40B4-BE49-F238E27FC236}">
                    <a16:creationId xmlns:a16="http://schemas.microsoft.com/office/drawing/2014/main" id="{181717CB-935A-313D-200C-02932AB5A2F3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Arrow: Chevron 29">
                <a:extLst>
                  <a:ext uri="{FF2B5EF4-FFF2-40B4-BE49-F238E27FC236}">
                    <a16:creationId xmlns:a16="http://schemas.microsoft.com/office/drawing/2014/main" id="{3157A894-8537-FD51-88A4-B8F642105149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Arrow: Chevron 30">
                <a:extLst>
                  <a:ext uri="{FF2B5EF4-FFF2-40B4-BE49-F238E27FC236}">
                    <a16:creationId xmlns:a16="http://schemas.microsoft.com/office/drawing/2014/main" id="{3C667AD3-BAE3-5E62-8C4D-4A4087626596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F5A3F4-DC10-2A83-458C-A6F187B0559B}"/>
                </a:ext>
              </a:extLst>
            </p:cNvPr>
            <p:cNvSpPr txBox="1"/>
            <p:nvPr/>
          </p:nvSpPr>
          <p:spPr>
            <a:xfrm flipH="1">
              <a:off x="1554253" y="3619583"/>
              <a:ext cx="4823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4748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33" grpId="0"/>
      <p:bldP spid="27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16790" y="1632579"/>
            <a:ext cx="24112478" cy="1177237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54732" y="2381348"/>
            <a:ext cx="16674604" cy="727235"/>
            <a:chOff x="0" y="922"/>
            <a:chExt cx="78000" cy="1977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 rot="10800000" flipV="1">
              <a:off x="7255" y="922"/>
              <a:ext cx="70745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II.2. HTKT2: PHƯƠNG TRÌNH CHÍNH TẮC HYPEBOL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2"/>
              <a:ext cx="6302" cy="1977"/>
              <a:chOff x="0" y="922"/>
              <a:chExt cx="5783" cy="1977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2"/>
                <a:ext cx="5783" cy="1977"/>
                <a:chOff x="0" y="922"/>
                <a:chExt cx="6476" cy="3029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81" y="922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1632579"/>
            <a:ext cx="198871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II. KHÁI NIỆM HYPEBOL- PHƯƠNG TRÌNH CHÍNH TẮC CỦA HYPEBOL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67">
            <a:extLst>
              <a:ext uri="{FF2B5EF4-FFF2-40B4-BE49-F238E27FC236}">
                <a16:creationId xmlns:a16="http://schemas.microsoft.com/office/drawing/2014/main" id="{FBF7BDEC-22E0-E883-BF9D-E2F435DF8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10F44F1-4F80-A55F-BD4E-1C7CE0C9E71A}"/>
              </a:ext>
            </a:extLst>
          </p:cNvPr>
          <p:cNvGrpSpPr/>
          <p:nvPr/>
        </p:nvGrpSpPr>
        <p:grpSpPr>
          <a:xfrm>
            <a:off x="0" y="0"/>
            <a:ext cx="933450" cy="238125"/>
            <a:chOff x="0" y="-45829"/>
            <a:chExt cx="1492973" cy="407916"/>
          </a:xfrm>
        </p:grpSpPr>
        <p:sp>
          <p:nvSpPr>
            <p:cNvPr id="78" name="TextBox 321">
              <a:extLst>
                <a:ext uri="{FF2B5EF4-FFF2-40B4-BE49-F238E27FC236}">
                  <a16:creationId xmlns:a16="http://schemas.microsoft.com/office/drawing/2014/main" id="{C67582C9-4466-3268-03BE-0A6BC5FC1675}"/>
                </a:ext>
              </a:extLst>
            </p:cNvPr>
            <p:cNvSpPr txBox="1"/>
            <p:nvPr/>
          </p:nvSpPr>
          <p:spPr>
            <a:xfrm>
              <a:off x="516028" y="-45829"/>
              <a:ext cx="976945" cy="4079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>
                  <a:solidFill>
                    <a:srgbClr val="FFD966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BC4CBF6-844E-DCEC-C903-7824FAECEA2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4DEC3854-3792-5A54-FD4F-AD4016C9121B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83" name="Arrow: Pentagon 82">
                  <a:extLst>
                    <a:ext uri="{FF2B5EF4-FFF2-40B4-BE49-F238E27FC236}">
                      <a16:creationId xmlns:a16="http://schemas.microsoft.com/office/drawing/2014/main" id="{52256068-257E-4F33-95EB-9747DF682992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Arrow: Chevron 83">
                  <a:extLst>
                    <a:ext uri="{FF2B5EF4-FFF2-40B4-BE49-F238E27FC236}">
                      <a16:creationId xmlns:a16="http://schemas.microsoft.com/office/drawing/2014/main" id="{0364CE2A-9A60-4A6E-77C9-7683D55544C2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Arrow: Chevron 84">
                  <a:extLst>
                    <a:ext uri="{FF2B5EF4-FFF2-40B4-BE49-F238E27FC236}">
                      <a16:creationId xmlns:a16="http://schemas.microsoft.com/office/drawing/2014/main" id="{2AF4EAEA-4361-37EF-1644-54BC98BEB622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1" name="Flowchart: Terminator 80">
                <a:extLst>
                  <a:ext uri="{FF2B5EF4-FFF2-40B4-BE49-F238E27FC236}">
                    <a16:creationId xmlns:a16="http://schemas.microsoft.com/office/drawing/2014/main" id="{08BDE9BB-B309-CC34-4FAB-4BB624865E6E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EBD183F-E1FC-9E8F-01CE-CB74C2F17FD2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6" name="Rectangle 69">
            <a:extLst>
              <a:ext uri="{FF2B5EF4-FFF2-40B4-BE49-F238E27FC236}">
                <a16:creationId xmlns:a16="http://schemas.microsoft.com/office/drawing/2014/main" id="{75E1C3A7-0D43-B90C-0051-79ABB88D0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8" name="Object 87">
            <a:extLst>
              <a:ext uri="{FF2B5EF4-FFF2-40B4-BE49-F238E27FC236}">
                <a16:creationId xmlns:a16="http://schemas.microsoft.com/office/drawing/2014/main" id="{3DBE76EC-A7B5-FF31-83A7-701F55093F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88" name="Object 87">
                        <a:extLst>
                          <a:ext uri="{FF2B5EF4-FFF2-40B4-BE49-F238E27FC236}">
                            <a16:creationId xmlns:a16="http://schemas.microsoft.com/office/drawing/2014/main" id="{3DBE76EC-A7B5-FF31-83A7-701F55093F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>
            <a:extLst>
              <a:ext uri="{FF2B5EF4-FFF2-40B4-BE49-F238E27FC236}">
                <a16:creationId xmlns:a16="http://schemas.microsoft.com/office/drawing/2014/main" id="{054FDC42-4BA9-97E5-9AEA-E507D707D6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794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7" imgW="177646" imgH="228402" progId="Equation.DSMT4">
                  <p:embed/>
                </p:oleObj>
              </mc:Choice>
              <mc:Fallback>
                <p:oleObj name="Equation" r:id="rId7" imgW="177646" imgH="228402" progId="Equation.DSMT4">
                  <p:embed/>
                  <p:pic>
                    <p:nvPicPr>
                      <p:cNvPr id="89" name="Object 88">
                        <a:extLst>
                          <a:ext uri="{FF2B5EF4-FFF2-40B4-BE49-F238E27FC236}">
                            <a16:creationId xmlns:a16="http://schemas.microsoft.com/office/drawing/2014/main" id="{054FDC42-4BA9-97E5-9AEA-E507D707D6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94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>
            <a:extLst>
              <a:ext uri="{FF2B5EF4-FFF2-40B4-BE49-F238E27FC236}">
                <a16:creationId xmlns:a16="http://schemas.microsoft.com/office/drawing/2014/main" id="{9D17B4E4-9C0E-D821-F54D-2D13D14C5D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017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9" imgW="165028" imgH="228501" progId="Equation.DSMT4">
                  <p:embed/>
                </p:oleObj>
              </mc:Choice>
              <mc:Fallback>
                <p:oleObj name="Equation" r:id="rId9" imgW="165028" imgH="228501" progId="Equation.DSMT4">
                  <p:embed/>
                  <p:pic>
                    <p:nvPicPr>
                      <p:cNvPr id="90" name="Object 89">
                        <a:extLst>
                          <a:ext uri="{FF2B5EF4-FFF2-40B4-BE49-F238E27FC236}">
                            <a16:creationId xmlns:a16="http://schemas.microsoft.com/office/drawing/2014/main" id="{9D17B4E4-9C0E-D821-F54D-2D13D14C5D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17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id="{611FD62B-6990-97A6-755C-F9072A89E5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239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10" imgW="177646" imgH="228402" progId="Equation.DSMT4">
                  <p:embed/>
                </p:oleObj>
              </mc:Choice>
              <mc:Fallback>
                <p:oleObj name="Equation" r:id="rId10" imgW="177646" imgH="228402" progId="Equation.DSMT4">
                  <p:embed/>
                  <p:pic>
                    <p:nvPicPr>
                      <p:cNvPr id="91" name="Object 90">
                        <a:extLst>
                          <a:ext uri="{FF2B5EF4-FFF2-40B4-BE49-F238E27FC236}">
                            <a16:creationId xmlns:a16="http://schemas.microsoft.com/office/drawing/2014/main" id="{611FD62B-6990-97A6-755C-F9072A89E5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39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74">
            <a:extLst>
              <a:ext uri="{FF2B5EF4-FFF2-40B4-BE49-F238E27FC236}">
                <a16:creationId xmlns:a16="http://schemas.microsoft.com/office/drawing/2014/main" id="{C87201ED-B65D-12C2-2A95-EEDD32A62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Đính hai đầu của một sợi dây không đàn hồi vào hai vị trí cố định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75">
            <a:extLst>
              <a:ext uri="{FF2B5EF4-FFF2-40B4-BE49-F238E27FC236}">
                <a16:creationId xmlns:a16="http://schemas.microsoft.com/office/drawing/2014/main" id="{0ED9B0E3-840F-F9EB-45C8-2D736D189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9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76">
            <a:extLst>
              <a:ext uri="{FF2B5EF4-FFF2-40B4-BE49-F238E27FC236}">
                <a16:creationId xmlns:a16="http://schemas.microsoft.com/office/drawing/2014/main" id="{C2652C0D-E2D7-7891-7DBA-F88E3FA0E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trên một mặt bàn (độ dài sợi dây lớn hơn khoảng cách giữa hai điểm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77">
            <a:extLst>
              <a:ext uri="{FF2B5EF4-FFF2-40B4-BE49-F238E27FC236}">
                <a16:creationId xmlns:a16="http://schemas.microsoft.com/office/drawing/2014/main" id="{5840575C-E6FD-C171-F1E2-73378D00C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3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D1A912-66D3-4538-FDEC-1CDD74E7DC9E}"/>
              </a:ext>
            </a:extLst>
          </p:cNvPr>
          <p:cNvSpPr txBox="1"/>
          <p:nvPr/>
        </p:nvSpPr>
        <p:spPr>
          <a:xfrm>
            <a:off x="322636" y="3154816"/>
            <a:ext cx="15984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0" name="Group 320">
            <a:extLst>
              <a:ext uri="{FF2B5EF4-FFF2-40B4-BE49-F238E27FC236}">
                <a16:creationId xmlns:a16="http://schemas.microsoft.com/office/drawing/2014/main" id="{6DB111F3-A48A-450E-099A-B4DA24FD00E6}"/>
              </a:ext>
            </a:extLst>
          </p:cNvPr>
          <p:cNvGrpSpPr>
            <a:grpSpLocks/>
          </p:cNvGrpSpPr>
          <p:nvPr/>
        </p:nvGrpSpPr>
        <p:grpSpPr bwMode="auto">
          <a:xfrm>
            <a:off x="265496" y="4239125"/>
            <a:ext cx="3772276" cy="769395"/>
            <a:chOff x="0" y="776"/>
            <a:chExt cx="20785" cy="2123"/>
          </a:xfrm>
        </p:grpSpPr>
        <p:sp>
          <p:nvSpPr>
            <p:cNvPr id="21" name="TextBox 321">
              <a:extLst>
                <a:ext uri="{FF2B5EF4-FFF2-40B4-BE49-F238E27FC236}">
                  <a16:creationId xmlns:a16="http://schemas.microsoft.com/office/drawing/2014/main" id="{B4A52E53-F1DA-B24D-41B6-2610CF7C4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7255" y="776"/>
              <a:ext cx="13530" cy="1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800" b="1" dirty="0">
                  <a:solidFill>
                    <a:srgbClr val="FFC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HĐ3</a:t>
              </a:r>
              <a:endPara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2" name="Group 58">
              <a:extLst>
                <a:ext uri="{FF2B5EF4-FFF2-40B4-BE49-F238E27FC236}">
                  <a16:creationId xmlns:a16="http://schemas.microsoft.com/office/drawing/2014/main" id="{6AAADE20-1EC6-75FE-2E12-F3F9F812D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2"/>
              <a:ext cx="6302" cy="1977"/>
              <a:chOff x="0" y="922"/>
              <a:chExt cx="5783" cy="1977"/>
            </a:xfrm>
          </p:grpSpPr>
          <p:grpSp>
            <p:nvGrpSpPr>
              <p:cNvPr id="23" name="Group 59">
                <a:extLst>
                  <a:ext uri="{FF2B5EF4-FFF2-40B4-BE49-F238E27FC236}">
                    <a16:creationId xmlns:a16="http://schemas.microsoft.com/office/drawing/2014/main" id="{47B7C3C0-BE4F-2588-0283-F07FE8E4F4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2"/>
                <a:ext cx="5783" cy="1977"/>
                <a:chOff x="0" y="922"/>
                <a:chExt cx="6476" cy="3029"/>
              </a:xfrm>
            </p:grpSpPr>
            <p:sp>
              <p:nvSpPr>
                <p:cNvPr id="26" name="Arrow: Pentagon 60">
                  <a:extLst>
                    <a:ext uri="{FF2B5EF4-FFF2-40B4-BE49-F238E27FC236}">
                      <a16:creationId xmlns:a16="http://schemas.microsoft.com/office/drawing/2014/main" id="{DDF3AA81-9199-E57E-8591-3E8D1D4ADA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Arrow: Chevron 61">
                  <a:extLst>
                    <a:ext uri="{FF2B5EF4-FFF2-40B4-BE49-F238E27FC236}">
                      <a16:creationId xmlns:a16="http://schemas.microsoft.com/office/drawing/2014/main" id="{6B4CA1CB-E41C-6075-ADEB-D7C5A045E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Arrow: Chevron 62">
                  <a:extLst>
                    <a:ext uri="{FF2B5EF4-FFF2-40B4-BE49-F238E27FC236}">
                      <a16:creationId xmlns:a16="http://schemas.microsoft.com/office/drawing/2014/main" id="{A7705946-4151-9A8D-8259-F305ECFCF1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1" y="922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4" name="Flowchart: Terminator 63">
                <a:extLst>
                  <a:ext uri="{FF2B5EF4-FFF2-40B4-BE49-F238E27FC236}">
                    <a16:creationId xmlns:a16="http://schemas.microsoft.com/office/drawing/2014/main" id="{FCC4A454-8FD6-B8ED-2D1D-D74EA8A02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Oval 64">
                <a:extLst>
                  <a:ext uri="{FF2B5EF4-FFF2-40B4-BE49-F238E27FC236}">
                    <a16:creationId xmlns:a16="http://schemas.microsoft.com/office/drawing/2014/main" id="{F7578934-DD7E-1643-4A98-7C83228A5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217D288-AAD2-A29F-FC9C-B0213EA4259E}"/>
                  </a:ext>
                </a:extLst>
              </p:cNvPr>
              <p:cNvSpPr txBox="1"/>
              <p:nvPr/>
            </p:nvSpPr>
            <p:spPr>
              <a:xfrm flipH="1">
                <a:off x="165100" y="6210239"/>
                <a:ext cx="133223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ý: (</a:t>
                </a:r>
                <a:r>
                  <a:rPr lang="en-US" sz="4800" b="1" dirty="0" err="1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800" b="1" dirty="0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</m:t>
                        </m:r>
                      </m:e>
                      <m:sub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</m:t>
                        </m:r>
                      </m:e>
                      <m:sub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</m:t>
                        </m:r>
                      </m:e>
                      <m:sub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217D288-AAD2-A29F-FC9C-B0213EA42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5100" y="6210239"/>
                <a:ext cx="13322300" cy="3046988"/>
              </a:xfrm>
              <a:prstGeom prst="rect">
                <a:avLst/>
              </a:prstGeom>
              <a:blipFill>
                <a:blip r:embed="rId11"/>
                <a:stretch>
                  <a:fillRect l="-2059" t="-4600" b="-9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396A07D1-60FC-15B4-7067-4E216E404C94}"/>
              </a:ext>
            </a:extLst>
          </p:cNvPr>
          <p:cNvGrpSpPr/>
          <p:nvPr/>
        </p:nvGrpSpPr>
        <p:grpSpPr>
          <a:xfrm>
            <a:off x="424312" y="5196447"/>
            <a:ext cx="5578199" cy="830997"/>
            <a:chOff x="799849" y="3619583"/>
            <a:chExt cx="5578199" cy="83099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C5C6985-D6CA-B234-BD16-149DB64C2980}"/>
                </a:ext>
              </a:extLst>
            </p:cNvPr>
            <p:cNvGrpSpPr/>
            <p:nvPr/>
          </p:nvGrpSpPr>
          <p:grpSpPr>
            <a:xfrm>
              <a:off x="799849" y="3776656"/>
              <a:ext cx="3320733" cy="663247"/>
              <a:chOff x="31572" y="60276"/>
              <a:chExt cx="1196628" cy="197828"/>
            </a:xfrm>
          </p:grpSpPr>
          <p:sp>
            <p:nvSpPr>
              <p:cNvPr id="29" name="Arrow: Pentagon 28">
                <a:extLst>
                  <a:ext uri="{FF2B5EF4-FFF2-40B4-BE49-F238E27FC236}">
                    <a16:creationId xmlns:a16="http://schemas.microsoft.com/office/drawing/2014/main" id="{181717CB-935A-313D-200C-02932AB5A2F3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Arrow: Chevron 29">
                <a:extLst>
                  <a:ext uri="{FF2B5EF4-FFF2-40B4-BE49-F238E27FC236}">
                    <a16:creationId xmlns:a16="http://schemas.microsoft.com/office/drawing/2014/main" id="{3157A894-8537-FD51-88A4-B8F642105149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Arrow: Chevron 30">
                <a:extLst>
                  <a:ext uri="{FF2B5EF4-FFF2-40B4-BE49-F238E27FC236}">
                    <a16:creationId xmlns:a16="http://schemas.microsoft.com/office/drawing/2014/main" id="{3C667AD3-BAE3-5E62-8C4D-4A4087626596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F5A3F4-DC10-2A83-458C-A6F187B0559B}"/>
                </a:ext>
              </a:extLst>
            </p:cNvPr>
            <p:cNvSpPr txBox="1"/>
            <p:nvPr/>
          </p:nvSpPr>
          <p:spPr>
            <a:xfrm flipH="1">
              <a:off x="1554253" y="3619583"/>
              <a:ext cx="4823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EBCB1DA-1989-9A87-7291-50B7A08DA7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790020" y="3933395"/>
            <a:ext cx="6926980" cy="57967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6D7C945-EEB7-F68E-9AE0-7E6C496C517A}"/>
              </a:ext>
            </a:extLst>
          </p:cNvPr>
          <p:cNvGrpSpPr/>
          <p:nvPr/>
        </p:nvGrpSpPr>
        <p:grpSpPr>
          <a:xfrm>
            <a:off x="385906" y="9627949"/>
            <a:ext cx="5578199" cy="830997"/>
            <a:chOff x="799849" y="3619583"/>
            <a:chExt cx="5578199" cy="83099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5A10EC8-B5BD-CD3F-DABB-065000E72F89}"/>
                </a:ext>
              </a:extLst>
            </p:cNvPr>
            <p:cNvGrpSpPr/>
            <p:nvPr/>
          </p:nvGrpSpPr>
          <p:grpSpPr>
            <a:xfrm>
              <a:off x="799849" y="3776656"/>
              <a:ext cx="3320733" cy="663247"/>
              <a:chOff x="31572" y="60276"/>
              <a:chExt cx="1196628" cy="197828"/>
            </a:xfrm>
          </p:grpSpPr>
          <p:sp>
            <p:nvSpPr>
              <p:cNvPr id="35" name="Arrow: Pentagon 34">
                <a:extLst>
                  <a:ext uri="{FF2B5EF4-FFF2-40B4-BE49-F238E27FC236}">
                    <a16:creationId xmlns:a16="http://schemas.microsoft.com/office/drawing/2014/main" id="{0FFFAB87-D8B2-7AAF-10DB-A792C0F502C8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Arrow: Chevron 35">
                <a:extLst>
                  <a:ext uri="{FF2B5EF4-FFF2-40B4-BE49-F238E27FC236}">
                    <a16:creationId xmlns:a16="http://schemas.microsoft.com/office/drawing/2014/main" id="{0D323120-2316-5C94-DCD7-795FFE042B02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Arrow: Chevron 36">
                <a:extLst>
                  <a:ext uri="{FF2B5EF4-FFF2-40B4-BE49-F238E27FC236}">
                    <a16:creationId xmlns:a16="http://schemas.microsoft.com/office/drawing/2014/main" id="{08047985-5140-D8D1-6DDF-A397A6C946C5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E4F2C1B-16C1-E9F4-8EC7-D828524A9BFB}"/>
                </a:ext>
              </a:extLst>
            </p:cNvPr>
            <p:cNvSpPr txBox="1"/>
            <p:nvPr/>
          </p:nvSpPr>
          <p:spPr>
            <a:xfrm flipH="1">
              <a:off x="1554253" y="3619583"/>
              <a:ext cx="4823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92D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dirty="0">
                  <a:solidFill>
                    <a:srgbClr val="92D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92D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dirty="0">
                  <a:solidFill>
                    <a:srgbClr val="92D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B7C7C6-55DF-D300-790A-65329BA79081}"/>
                  </a:ext>
                </a:extLst>
              </p:cNvPr>
              <p:cNvSpPr txBox="1"/>
              <p:nvPr/>
            </p:nvSpPr>
            <p:spPr>
              <a:xfrm flipH="1">
                <a:off x="315505" y="10876842"/>
                <a:ext cx="2344753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𝑩𝑴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𝑪𝑵</m:t>
                        </m:r>
                      </m:e>
                    </m:d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𝑫𝑴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𝑫𝑵</m:t>
                        </m:r>
                      </m:e>
                    </m:d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𝑨𝑴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𝑨𝑵</m:t>
                        </m:r>
                      </m:e>
                    </m:d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𝑴𝑵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(H)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𝑴𝑭</m:t>
                            </m:r>
                          </m:e>
                          <m:sub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𝑴𝑭</m:t>
                            </m:r>
                          </m:e>
                          <m:sub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B7C7C6-55DF-D300-790A-65329BA79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5505" y="10876842"/>
                <a:ext cx="23447537" cy="2308324"/>
              </a:xfrm>
              <a:prstGeom prst="rect">
                <a:avLst/>
              </a:prstGeom>
              <a:blipFill>
                <a:blip r:embed="rId13"/>
                <a:stretch>
                  <a:fillRect l="-1196" t="-6332" b="-1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368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33" grpId="0"/>
      <p:bldP spid="52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44202" y="1632579"/>
            <a:ext cx="24112478" cy="1177237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54732" y="2381348"/>
            <a:ext cx="16674604" cy="727235"/>
            <a:chOff x="0" y="922"/>
            <a:chExt cx="78000" cy="1977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 rot="10800000" flipV="1">
              <a:off x="7255" y="922"/>
              <a:ext cx="70745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II.2. HTKT2: PHƯƠNG TRÌNH CHÍNH TẮC HYPEBOL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2"/>
              <a:ext cx="6302" cy="1977"/>
              <a:chOff x="0" y="922"/>
              <a:chExt cx="5783" cy="1977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2"/>
                <a:ext cx="5783" cy="1977"/>
                <a:chOff x="0" y="922"/>
                <a:chExt cx="6476" cy="3029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81" y="922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1632579"/>
            <a:ext cx="195663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II. KHÁI NIỆM HYPEBOL- PHƯƠNG TRÌNH CHÍNH TẮC CỦA HYPEBOL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6" name="Rectangle 67">
            <a:extLst>
              <a:ext uri="{FF2B5EF4-FFF2-40B4-BE49-F238E27FC236}">
                <a16:creationId xmlns:a16="http://schemas.microsoft.com/office/drawing/2014/main" id="{FBF7BDEC-22E0-E883-BF9D-E2F435DF8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10F44F1-4F80-A55F-BD4E-1C7CE0C9E71A}"/>
              </a:ext>
            </a:extLst>
          </p:cNvPr>
          <p:cNvGrpSpPr/>
          <p:nvPr/>
        </p:nvGrpSpPr>
        <p:grpSpPr>
          <a:xfrm>
            <a:off x="0" y="0"/>
            <a:ext cx="933450" cy="238125"/>
            <a:chOff x="0" y="-45829"/>
            <a:chExt cx="1492973" cy="407916"/>
          </a:xfrm>
        </p:grpSpPr>
        <p:sp>
          <p:nvSpPr>
            <p:cNvPr id="78" name="TextBox 321">
              <a:extLst>
                <a:ext uri="{FF2B5EF4-FFF2-40B4-BE49-F238E27FC236}">
                  <a16:creationId xmlns:a16="http://schemas.microsoft.com/office/drawing/2014/main" id="{C67582C9-4466-3268-03BE-0A6BC5FC1675}"/>
                </a:ext>
              </a:extLst>
            </p:cNvPr>
            <p:cNvSpPr txBox="1"/>
            <p:nvPr/>
          </p:nvSpPr>
          <p:spPr>
            <a:xfrm>
              <a:off x="516028" y="-45829"/>
              <a:ext cx="976945" cy="4079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>
                  <a:solidFill>
                    <a:srgbClr val="FFD966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BC4CBF6-844E-DCEC-C903-7824FAECEA2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4DEC3854-3792-5A54-FD4F-AD4016C9121B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83" name="Arrow: Pentagon 82">
                  <a:extLst>
                    <a:ext uri="{FF2B5EF4-FFF2-40B4-BE49-F238E27FC236}">
                      <a16:creationId xmlns:a16="http://schemas.microsoft.com/office/drawing/2014/main" id="{52256068-257E-4F33-95EB-9747DF682992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Arrow: Chevron 83">
                  <a:extLst>
                    <a:ext uri="{FF2B5EF4-FFF2-40B4-BE49-F238E27FC236}">
                      <a16:creationId xmlns:a16="http://schemas.microsoft.com/office/drawing/2014/main" id="{0364CE2A-9A60-4A6E-77C9-7683D55544C2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Arrow: Chevron 84">
                  <a:extLst>
                    <a:ext uri="{FF2B5EF4-FFF2-40B4-BE49-F238E27FC236}">
                      <a16:creationId xmlns:a16="http://schemas.microsoft.com/office/drawing/2014/main" id="{2AF4EAEA-4361-37EF-1644-54BC98BEB622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1" name="Flowchart: Terminator 80">
                <a:extLst>
                  <a:ext uri="{FF2B5EF4-FFF2-40B4-BE49-F238E27FC236}">
                    <a16:creationId xmlns:a16="http://schemas.microsoft.com/office/drawing/2014/main" id="{08BDE9BB-B309-CC34-4FAB-4BB624865E6E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EBD183F-E1FC-9E8F-01CE-CB74C2F17FD2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6" name="Rectangle 69">
            <a:extLst>
              <a:ext uri="{FF2B5EF4-FFF2-40B4-BE49-F238E27FC236}">
                <a16:creationId xmlns:a16="http://schemas.microsoft.com/office/drawing/2014/main" id="{75E1C3A7-0D43-B90C-0051-79ABB88D0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8" name="Object 87">
            <a:extLst>
              <a:ext uri="{FF2B5EF4-FFF2-40B4-BE49-F238E27FC236}">
                <a16:creationId xmlns:a16="http://schemas.microsoft.com/office/drawing/2014/main" id="{3DBE76EC-A7B5-FF31-83A7-701F55093F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88" name="Object 87">
                        <a:extLst>
                          <a:ext uri="{FF2B5EF4-FFF2-40B4-BE49-F238E27FC236}">
                            <a16:creationId xmlns:a16="http://schemas.microsoft.com/office/drawing/2014/main" id="{3DBE76EC-A7B5-FF31-83A7-701F55093F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>
            <a:extLst>
              <a:ext uri="{FF2B5EF4-FFF2-40B4-BE49-F238E27FC236}">
                <a16:creationId xmlns:a16="http://schemas.microsoft.com/office/drawing/2014/main" id="{054FDC42-4BA9-97E5-9AEA-E507D707D6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794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7" imgW="177646" imgH="228402" progId="Equation.DSMT4">
                  <p:embed/>
                </p:oleObj>
              </mc:Choice>
              <mc:Fallback>
                <p:oleObj name="Equation" r:id="rId7" imgW="177646" imgH="228402" progId="Equation.DSMT4">
                  <p:embed/>
                  <p:pic>
                    <p:nvPicPr>
                      <p:cNvPr id="89" name="Object 88">
                        <a:extLst>
                          <a:ext uri="{FF2B5EF4-FFF2-40B4-BE49-F238E27FC236}">
                            <a16:creationId xmlns:a16="http://schemas.microsoft.com/office/drawing/2014/main" id="{054FDC42-4BA9-97E5-9AEA-E507D707D6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94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>
            <a:extLst>
              <a:ext uri="{FF2B5EF4-FFF2-40B4-BE49-F238E27FC236}">
                <a16:creationId xmlns:a16="http://schemas.microsoft.com/office/drawing/2014/main" id="{9D17B4E4-9C0E-D821-F54D-2D13D14C5D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017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9" imgW="165028" imgH="228501" progId="Equation.DSMT4">
                  <p:embed/>
                </p:oleObj>
              </mc:Choice>
              <mc:Fallback>
                <p:oleObj name="Equation" r:id="rId9" imgW="165028" imgH="228501" progId="Equation.DSMT4">
                  <p:embed/>
                  <p:pic>
                    <p:nvPicPr>
                      <p:cNvPr id="90" name="Object 89">
                        <a:extLst>
                          <a:ext uri="{FF2B5EF4-FFF2-40B4-BE49-F238E27FC236}">
                            <a16:creationId xmlns:a16="http://schemas.microsoft.com/office/drawing/2014/main" id="{9D17B4E4-9C0E-D821-F54D-2D13D14C5D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17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id="{611FD62B-6990-97A6-755C-F9072A89E5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239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10" imgW="177646" imgH="228402" progId="Equation.DSMT4">
                  <p:embed/>
                </p:oleObj>
              </mc:Choice>
              <mc:Fallback>
                <p:oleObj name="Equation" r:id="rId10" imgW="177646" imgH="228402" progId="Equation.DSMT4">
                  <p:embed/>
                  <p:pic>
                    <p:nvPicPr>
                      <p:cNvPr id="91" name="Object 90">
                        <a:extLst>
                          <a:ext uri="{FF2B5EF4-FFF2-40B4-BE49-F238E27FC236}">
                            <a16:creationId xmlns:a16="http://schemas.microsoft.com/office/drawing/2014/main" id="{611FD62B-6990-97A6-755C-F9072A89E5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39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74">
            <a:extLst>
              <a:ext uri="{FF2B5EF4-FFF2-40B4-BE49-F238E27FC236}">
                <a16:creationId xmlns:a16="http://schemas.microsoft.com/office/drawing/2014/main" id="{C87201ED-B65D-12C2-2A95-EEDD32A62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Đính hai đầu của một sợi dây không đàn hồi vào hai vị trí cố định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75">
            <a:extLst>
              <a:ext uri="{FF2B5EF4-FFF2-40B4-BE49-F238E27FC236}">
                <a16:creationId xmlns:a16="http://schemas.microsoft.com/office/drawing/2014/main" id="{0ED9B0E3-840F-F9EB-45C8-2D736D189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9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76">
            <a:extLst>
              <a:ext uri="{FF2B5EF4-FFF2-40B4-BE49-F238E27FC236}">
                <a16:creationId xmlns:a16="http://schemas.microsoft.com/office/drawing/2014/main" id="{C2652C0D-E2D7-7891-7DBA-F88E3FA0E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trên một mặt bàn (độ dài sợi dây lớn hơn khoảng cách giữa hai điểm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77">
            <a:extLst>
              <a:ext uri="{FF2B5EF4-FFF2-40B4-BE49-F238E27FC236}">
                <a16:creationId xmlns:a16="http://schemas.microsoft.com/office/drawing/2014/main" id="{5840575C-E6FD-C171-F1E2-73378D00C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3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D1A912-66D3-4538-FDEC-1CDD74E7DC9E}"/>
              </a:ext>
            </a:extLst>
          </p:cNvPr>
          <p:cNvSpPr txBox="1"/>
          <p:nvPr/>
        </p:nvSpPr>
        <p:spPr>
          <a:xfrm>
            <a:off x="322636" y="3154816"/>
            <a:ext cx="15984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0" name="Group 320">
            <a:extLst>
              <a:ext uri="{FF2B5EF4-FFF2-40B4-BE49-F238E27FC236}">
                <a16:creationId xmlns:a16="http://schemas.microsoft.com/office/drawing/2014/main" id="{6DB111F3-A48A-450E-099A-B4DA24FD00E6}"/>
              </a:ext>
            </a:extLst>
          </p:cNvPr>
          <p:cNvGrpSpPr>
            <a:grpSpLocks/>
          </p:cNvGrpSpPr>
          <p:nvPr/>
        </p:nvGrpSpPr>
        <p:grpSpPr bwMode="auto">
          <a:xfrm>
            <a:off x="265496" y="4239125"/>
            <a:ext cx="3772276" cy="769395"/>
            <a:chOff x="0" y="776"/>
            <a:chExt cx="20785" cy="2123"/>
          </a:xfrm>
        </p:grpSpPr>
        <p:sp>
          <p:nvSpPr>
            <p:cNvPr id="21" name="TextBox 321">
              <a:extLst>
                <a:ext uri="{FF2B5EF4-FFF2-40B4-BE49-F238E27FC236}">
                  <a16:creationId xmlns:a16="http://schemas.microsoft.com/office/drawing/2014/main" id="{B4A52E53-F1DA-B24D-41B6-2610CF7C4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7255" y="776"/>
              <a:ext cx="13530" cy="1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800" b="1" dirty="0">
                  <a:solidFill>
                    <a:srgbClr val="FFC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HĐ4</a:t>
              </a:r>
              <a:endPara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2" name="Group 58">
              <a:extLst>
                <a:ext uri="{FF2B5EF4-FFF2-40B4-BE49-F238E27FC236}">
                  <a16:creationId xmlns:a16="http://schemas.microsoft.com/office/drawing/2014/main" id="{6AAADE20-1EC6-75FE-2E12-F3F9F812D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2"/>
              <a:ext cx="6302" cy="1977"/>
              <a:chOff x="0" y="922"/>
              <a:chExt cx="5783" cy="1977"/>
            </a:xfrm>
          </p:grpSpPr>
          <p:grpSp>
            <p:nvGrpSpPr>
              <p:cNvPr id="23" name="Group 59">
                <a:extLst>
                  <a:ext uri="{FF2B5EF4-FFF2-40B4-BE49-F238E27FC236}">
                    <a16:creationId xmlns:a16="http://schemas.microsoft.com/office/drawing/2014/main" id="{47B7C3C0-BE4F-2588-0283-F07FE8E4F4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2"/>
                <a:ext cx="5783" cy="1977"/>
                <a:chOff x="0" y="922"/>
                <a:chExt cx="6476" cy="3029"/>
              </a:xfrm>
            </p:grpSpPr>
            <p:sp>
              <p:nvSpPr>
                <p:cNvPr id="26" name="Arrow: Pentagon 60">
                  <a:extLst>
                    <a:ext uri="{FF2B5EF4-FFF2-40B4-BE49-F238E27FC236}">
                      <a16:creationId xmlns:a16="http://schemas.microsoft.com/office/drawing/2014/main" id="{DDF3AA81-9199-E57E-8591-3E8D1D4ADA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Arrow: Chevron 61">
                  <a:extLst>
                    <a:ext uri="{FF2B5EF4-FFF2-40B4-BE49-F238E27FC236}">
                      <a16:creationId xmlns:a16="http://schemas.microsoft.com/office/drawing/2014/main" id="{6B4CA1CB-E41C-6075-ADEB-D7C5A045E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Arrow: Chevron 62">
                  <a:extLst>
                    <a:ext uri="{FF2B5EF4-FFF2-40B4-BE49-F238E27FC236}">
                      <a16:creationId xmlns:a16="http://schemas.microsoft.com/office/drawing/2014/main" id="{A7705946-4151-9A8D-8259-F305ECFCF1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1" y="922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4" name="Flowchart: Terminator 63">
                <a:extLst>
                  <a:ext uri="{FF2B5EF4-FFF2-40B4-BE49-F238E27FC236}">
                    <a16:creationId xmlns:a16="http://schemas.microsoft.com/office/drawing/2014/main" id="{FCC4A454-8FD6-B8ED-2D1D-D74EA8A02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Oval 64">
                <a:extLst>
                  <a:ext uri="{FF2B5EF4-FFF2-40B4-BE49-F238E27FC236}">
                    <a16:creationId xmlns:a16="http://schemas.microsoft.com/office/drawing/2014/main" id="{F7578934-DD7E-1643-4A98-7C83228A5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217D288-AAD2-A29F-FC9C-B0213EA4259E}"/>
                  </a:ext>
                </a:extLst>
              </p:cNvPr>
              <p:cNvSpPr txBox="1"/>
              <p:nvPr/>
            </p:nvSpPr>
            <p:spPr>
              <a:xfrm flipH="1">
                <a:off x="165098" y="5164934"/>
                <a:ext cx="14111160" cy="4885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(H)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𝑂𝑥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𝑂𝐹</m:t>
                        </m:r>
                      </m:e>
                      <m:sub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(H.7.26).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(H)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800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 smtClean="0">
                                    <a:effectLst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i="1" smtClean="0">
                                        <a:effectLst/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0" i="1" smtClean="0">
                                        <a:effectLst/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𝑥</m:t>
                                    </m:r>
                                    <m:r>
                                      <a:rPr lang="en-US" sz="4800" b="0" i="1" smtClean="0">
                                        <a:effectLst/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+</m:t>
                                    </m:r>
                                    <m:r>
                                      <a:rPr lang="en-US" sz="4800" b="0" i="1" smtClean="0">
                                        <a:effectLst/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b="0" i="1" smtClean="0">
                                    <a:effectLst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b="0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0" i="1" smtClean="0">
                                    <a:effectLst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 smtClean="0">
                                    <a:effectLst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800" b="0" i="1" smtClean="0">
                                    <a:effectLst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𝑥</m:t>
                                    </m:r>
                                    <m:r>
                                      <a:rPr lang="en-US" sz="48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d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(3).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217D288-AAD2-A29F-FC9C-B0213EA42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5098" y="5164934"/>
                <a:ext cx="14111160" cy="4885696"/>
              </a:xfrm>
              <a:prstGeom prst="rect">
                <a:avLst/>
              </a:prstGeom>
              <a:blipFill>
                <a:blip r:embed="rId11"/>
                <a:stretch>
                  <a:fillRect l="-1944" t="-2868" r="-1771" b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F6D7C945-EEB7-F68E-9AE0-7E6C496C517A}"/>
              </a:ext>
            </a:extLst>
          </p:cNvPr>
          <p:cNvGrpSpPr/>
          <p:nvPr/>
        </p:nvGrpSpPr>
        <p:grpSpPr>
          <a:xfrm>
            <a:off x="1605684" y="14584078"/>
            <a:ext cx="5578199" cy="830997"/>
            <a:chOff x="799849" y="3619583"/>
            <a:chExt cx="5578199" cy="83099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5A10EC8-B5BD-CD3F-DABB-065000E72F89}"/>
                </a:ext>
              </a:extLst>
            </p:cNvPr>
            <p:cNvGrpSpPr/>
            <p:nvPr/>
          </p:nvGrpSpPr>
          <p:grpSpPr>
            <a:xfrm>
              <a:off x="799849" y="3776656"/>
              <a:ext cx="3320733" cy="663247"/>
              <a:chOff x="31572" y="60276"/>
              <a:chExt cx="1196628" cy="197828"/>
            </a:xfrm>
          </p:grpSpPr>
          <p:sp>
            <p:nvSpPr>
              <p:cNvPr id="35" name="Arrow: Pentagon 34">
                <a:extLst>
                  <a:ext uri="{FF2B5EF4-FFF2-40B4-BE49-F238E27FC236}">
                    <a16:creationId xmlns:a16="http://schemas.microsoft.com/office/drawing/2014/main" id="{0FFFAB87-D8B2-7AAF-10DB-A792C0F502C8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Arrow: Chevron 35">
                <a:extLst>
                  <a:ext uri="{FF2B5EF4-FFF2-40B4-BE49-F238E27FC236}">
                    <a16:creationId xmlns:a16="http://schemas.microsoft.com/office/drawing/2014/main" id="{0D323120-2316-5C94-DCD7-795FFE042B02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Arrow: Chevron 36">
                <a:extLst>
                  <a:ext uri="{FF2B5EF4-FFF2-40B4-BE49-F238E27FC236}">
                    <a16:creationId xmlns:a16="http://schemas.microsoft.com/office/drawing/2014/main" id="{08047985-5140-D8D1-6DDF-A397A6C946C5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E4F2C1B-16C1-E9F4-8EC7-D828524A9BFB}"/>
                </a:ext>
              </a:extLst>
            </p:cNvPr>
            <p:cNvSpPr txBox="1"/>
            <p:nvPr/>
          </p:nvSpPr>
          <p:spPr>
            <a:xfrm flipH="1">
              <a:off x="1554253" y="3619583"/>
              <a:ext cx="4823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92D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dirty="0">
                  <a:solidFill>
                    <a:srgbClr val="92D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92D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dirty="0">
                  <a:solidFill>
                    <a:srgbClr val="92D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B7C7C6-55DF-D300-790A-65329BA79081}"/>
                  </a:ext>
                </a:extLst>
              </p:cNvPr>
              <p:cNvSpPr txBox="1"/>
              <p:nvPr/>
            </p:nvSpPr>
            <p:spPr>
              <a:xfrm flipH="1">
                <a:off x="322636" y="10328190"/>
                <a:ext cx="23447537" cy="1057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C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800" b="1" dirty="0">
                    <a:solidFill>
                      <a:srgbClr val="FFC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ý: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(3)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box>
                          <m:box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  <m: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=1</m:t>
                        </m:r>
                      </m:e>
                    </m:box>
                    <m:r>
                      <a:rPr lang="en-US" sz="4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  <m:r>
                      <a:rPr lang="en-US" sz="4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B7C7C6-55DF-D300-790A-65329BA79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2636" y="10328190"/>
                <a:ext cx="23447537" cy="1057534"/>
              </a:xfrm>
              <a:prstGeom prst="rect">
                <a:avLst/>
              </a:prstGeom>
              <a:blipFill>
                <a:blip r:embed="rId12"/>
                <a:stretch>
                  <a:fillRect l="-1196" t="-3448" b="-17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C323DE01-1753-6DB0-58C5-710FF410DA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258825" y="3964042"/>
            <a:ext cx="8015288" cy="532779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5B4B8F5-52A1-F02C-47FB-8933E9FC2B93}"/>
              </a:ext>
            </a:extLst>
          </p:cNvPr>
          <p:cNvSpPr txBox="1"/>
          <p:nvPr/>
        </p:nvSpPr>
        <p:spPr>
          <a:xfrm flipH="1">
            <a:off x="521966" y="11554654"/>
            <a:ext cx="23447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8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642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33" grpId="0"/>
      <p:bldP spid="52" grpId="0"/>
      <p:bldP spid="3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22636" y="1574493"/>
            <a:ext cx="24112478" cy="1177237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54732" y="2381348"/>
            <a:ext cx="16674604" cy="727235"/>
            <a:chOff x="0" y="922"/>
            <a:chExt cx="78000" cy="1977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 rot="10800000" flipV="1">
              <a:off x="7255" y="922"/>
              <a:ext cx="70745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II.2. HTKT2: PHƯƠNG TRÌNH CHÍNH TẮC HYPEBOL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2"/>
              <a:ext cx="6302" cy="1977"/>
              <a:chOff x="0" y="922"/>
              <a:chExt cx="5783" cy="1977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2"/>
                <a:ext cx="5783" cy="1977"/>
                <a:chOff x="0" y="922"/>
                <a:chExt cx="6476" cy="3029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81" y="922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1632579"/>
            <a:ext cx="198871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II. KHÁI NIỆM HYPEBOL- PHƯƠNG TRÌNH CHÍNH TẮC CỦA HYPEBOL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67">
            <a:extLst>
              <a:ext uri="{FF2B5EF4-FFF2-40B4-BE49-F238E27FC236}">
                <a16:creationId xmlns:a16="http://schemas.microsoft.com/office/drawing/2014/main" id="{FBF7BDEC-22E0-E883-BF9D-E2F435DF8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10F44F1-4F80-A55F-BD4E-1C7CE0C9E71A}"/>
              </a:ext>
            </a:extLst>
          </p:cNvPr>
          <p:cNvGrpSpPr/>
          <p:nvPr/>
        </p:nvGrpSpPr>
        <p:grpSpPr>
          <a:xfrm>
            <a:off x="0" y="0"/>
            <a:ext cx="933450" cy="238125"/>
            <a:chOff x="0" y="-45829"/>
            <a:chExt cx="1492973" cy="407916"/>
          </a:xfrm>
        </p:grpSpPr>
        <p:sp>
          <p:nvSpPr>
            <p:cNvPr id="78" name="TextBox 321">
              <a:extLst>
                <a:ext uri="{FF2B5EF4-FFF2-40B4-BE49-F238E27FC236}">
                  <a16:creationId xmlns:a16="http://schemas.microsoft.com/office/drawing/2014/main" id="{C67582C9-4466-3268-03BE-0A6BC5FC1675}"/>
                </a:ext>
              </a:extLst>
            </p:cNvPr>
            <p:cNvSpPr txBox="1"/>
            <p:nvPr/>
          </p:nvSpPr>
          <p:spPr>
            <a:xfrm>
              <a:off x="516028" y="-45829"/>
              <a:ext cx="976945" cy="4079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kern="1200">
                  <a:solidFill>
                    <a:srgbClr val="FFD966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BC4CBF6-844E-DCEC-C903-7824FAECEA2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4DEC3854-3792-5A54-FD4F-AD4016C9121B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83" name="Arrow: Pentagon 82">
                  <a:extLst>
                    <a:ext uri="{FF2B5EF4-FFF2-40B4-BE49-F238E27FC236}">
                      <a16:creationId xmlns:a16="http://schemas.microsoft.com/office/drawing/2014/main" id="{52256068-257E-4F33-95EB-9747DF682992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Arrow: Chevron 83">
                  <a:extLst>
                    <a:ext uri="{FF2B5EF4-FFF2-40B4-BE49-F238E27FC236}">
                      <a16:creationId xmlns:a16="http://schemas.microsoft.com/office/drawing/2014/main" id="{0364CE2A-9A60-4A6E-77C9-7683D55544C2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Arrow: Chevron 84">
                  <a:extLst>
                    <a:ext uri="{FF2B5EF4-FFF2-40B4-BE49-F238E27FC236}">
                      <a16:creationId xmlns:a16="http://schemas.microsoft.com/office/drawing/2014/main" id="{2AF4EAEA-4361-37EF-1644-54BC98BEB622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1" name="Flowchart: Terminator 80">
                <a:extLst>
                  <a:ext uri="{FF2B5EF4-FFF2-40B4-BE49-F238E27FC236}">
                    <a16:creationId xmlns:a16="http://schemas.microsoft.com/office/drawing/2014/main" id="{08BDE9BB-B309-CC34-4FAB-4BB624865E6E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EBD183F-E1FC-9E8F-01CE-CB74C2F17FD2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6" name="Rectangle 69">
            <a:extLst>
              <a:ext uri="{FF2B5EF4-FFF2-40B4-BE49-F238E27FC236}">
                <a16:creationId xmlns:a16="http://schemas.microsoft.com/office/drawing/2014/main" id="{75E1C3A7-0D43-B90C-0051-79ABB88D0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8" name="Object 87">
            <a:extLst>
              <a:ext uri="{FF2B5EF4-FFF2-40B4-BE49-F238E27FC236}">
                <a16:creationId xmlns:a16="http://schemas.microsoft.com/office/drawing/2014/main" id="{3DBE76EC-A7B5-FF31-83A7-701F55093F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88" name="Object 87">
                        <a:extLst>
                          <a:ext uri="{FF2B5EF4-FFF2-40B4-BE49-F238E27FC236}">
                            <a16:creationId xmlns:a16="http://schemas.microsoft.com/office/drawing/2014/main" id="{3DBE76EC-A7B5-FF31-83A7-701F55093F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>
            <a:extLst>
              <a:ext uri="{FF2B5EF4-FFF2-40B4-BE49-F238E27FC236}">
                <a16:creationId xmlns:a16="http://schemas.microsoft.com/office/drawing/2014/main" id="{054FDC42-4BA9-97E5-9AEA-E507D707D6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794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7" imgW="177646" imgH="228402" progId="Equation.DSMT4">
                  <p:embed/>
                </p:oleObj>
              </mc:Choice>
              <mc:Fallback>
                <p:oleObj name="Equation" r:id="rId7" imgW="177646" imgH="228402" progId="Equation.DSMT4">
                  <p:embed/>
                  <p:pic>
                    <p:nvPicPr>
                      <p:cNvPr id="89" name="Object 88">
                        <a:extLst>
                          <a:ext uri="{FF2B5EF4-FFF2-40B4-BE49-F238E27FC236}">
                            <a16:creationId xmlns:a16="http://schemas.microsoft.com/office/drawing/2014/main" id="{054FDC42-4BA9-97E5-9AEA-E507D707D6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94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>
            <a:extLst>
              <a:ext uri="{FF2B5EF4-FFF2-40B4-BE49-F238E27FC236}">
                <a16:creationId xmlns:a16="http://schemas.microsoft.com/office/drawing/2014/main" id="{9D17B4E4-9C0E-D821-F54D-2D13D14C5D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01700"/>
          <a:ext cx="1651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9" imgW="165028" imgH="228501" progId="Equation.DSMT4">
                  <p:embed/>
                </p:oleObj>
              </mc:Choice>
              <mc:Fallback>
                <p:oleObj name="Equation" r:id="rId9" imgW="165028" imgH="228501" progId="Equation.DSMT4">
                  <p:embed/>
                  <p:pic>
                    <p:nvPicPr>
                      <p:cNvPr id="90" name="Object 89">
                        <a:extLst>
                          <a:ext uri="{FF2B5EF4-FFF2-40B4-BE49-F238E27FC236}">
                            <a16:creationId xmlns:a16="http://schemas.microsoft.com/office/drawing/2014/main" id="{9D17B4E4-9C0E-D821-F54D-2D13D14C5D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1700"/>
                        <a:ext cx="16510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id="{611FD62B-6990-97A6-755C-F9072A89E5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23950"/>
          <a:ext cx="1841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10" imgW="177646" imgH="228402" progId="Equation.DSMT4">
                  <p:embed/>
                </p:oleObj>
              </mc:Choice>
              <mc:Fallback>
                <p:oleObj name="Equation" r:id="rId10" imgW="177646" imgH="228402" progId="Equation.DSMT4">
                  <p:embed/>
                  <p:pic>
                    <p:nvPicPr>
                      <p:cNvPr id="91" name="Object 90">
                        <a:extLst>
                          <a:ext uri="{FF2B5EF4-FFF2-40B4-BE49-F238E27FC236}">
                            <a16:creationId xmlns:a16="http://schemas.microsoft.com/office/drawing/2014/main" id="{611FD62B-6990-97A6-755C-F9072A89E5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3950"/>
                        <a:ext cx="184150" cy="22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74">
            <a:extLst>
              <a:ext uri="{FF2B5EF4-FFF2-40B4-BE49-F238E27FC236}">
                <a16:creationId xmlns:a16="http://schemas.microsoft.com/office/drawing/2014/main" id="{C87201ED-B65D-12C2-2A95-EEDD32A62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Đính hai đầu của một sợi dây không đàn hồi vào hai vị trí cố định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75">
            <a:extLst>
              <a:ext uri="{FF2B5EF4-FFF2-40B4-BE49-F238E27FC236}">
                <a16:creationId xmlns:a16="http://schemas.microsoft.com/office/drawing/2014/main" id="{0ED9B0E3-840F-F9EB-45C8-2D736D189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9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76">
            <a:extLst>
              <a:ext uri="{FF2B5EF4-FFF2-40B4-BE49-F238E27FC236}">
                <a16:creationId xmlns:a16="http://schemas.microsoft.com/office/drawing/2014/main" id="{C2652C0D-E2D7-7891-7DBA-F88E3FA0E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trên một mặt bàn (độ dài sợi dây lớn hơn khoảng cách giữa hai điểm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77">
            <a:extLst>
              <a:ext uri="{FF2B5EF4-FFF2-40B4-BE49-F238E27FC236}">
                <a16:creationId xmlns:a16="http://schemas.microsoft.com/office/drawing/2014/main" id="{5840575C-E6FD-C171-F1E2-73378D00C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39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0" name="Group 320">
            <a:extLst>
              <a:ext uri="{FF2B5EF4-FFF2-40B4-BE49-F238E27FC236}">
                <a16:creationId xmlns:a16="http://schemas.microsoft.com/office/drawing/2014/main" id="{6DB111F3-A48A-450E-099A-B4DA24FD00E6}"/>
              </a:ext>
            </a:extLst>
          </p:cNvPr>
          <p:cNvGrpSpPr>
            <a:grpSpLocks/>
          </p:cNvGrpSpPr>
          <p:nvPr/>
        </p:nvGrpSpPr>
        <p:grpSpPr bwMode="auto">
          <a:xfrm>
            <a:off x="227583" y="3161047"/>
            <a:ext cx="3772276" cy="769395"/>
            <a:chOff x="0" y="776"/>
            <a:chExt cx="20785" cy="2123"/>
          </a:xfrm>
        </p:grpSpPr>
        <p:sp>
          <p:nvSpPr>
            <p:cNvPr id="21" name="TextBox 321">
              <a:extLst>
                <a:ext uri="{FF2B5EF4-FFF2-40B4-BE49-F238E27FC236}">
                  <a16:creationId xmlns:a16="http://schemas.microsoft.com/office/drawing/2014/main" id="{B4A52E53-F1DA-B24D-41B6-2610CF7C4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7255" y="776"/>
              <a:ext cx="13530" cy="1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800" b="1" dirty="0">
                  <a:solidFill>
                    <a:srgbClr val="FFC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HĐ4</a:t>
              </a:r>
              <a:endPara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2" name="Group 58">
              <a:extLst>
                <a:ext uri="{FF2B5EF4-FFF2-40B4-BE49-F238E27FC236}">
                  <a16:creationId xmlns:a16="http://schemas.microsoft.com/office/drawing/2014/main" id="{6AAADE20-1EC6-75FE-2E12-F3F9F812D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2"/>
              <a:ext cx="6302" cy="1977"/>
              <a:chOff x="0" y="922"/>
              <a:chExt cx="5783" cy="1977"/>
            </a:xfrm>
          </p:grpSpPr>
          <p:grpSp>
            <p:nvGrpSpPr>
              <p:cNvPr id="23" name="Group 59">
                <a:extLst>
                  <a:ext uri="{FF2B5EF4-FFF2-40B4-BE49-F238E27FC236}">
                    <a16:creationId xmlns:a16="http://schemas.microsoft.com/office/drawing/2014/main" id="{47B7C3C0-BE4F-2588-0283-F07FE8E4F4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2"/>
                <a:ext cx="5783" cy="1977"/>
                <a:chOff x="0" y="922"/>
                <a:chExt cx="6476" cy="3029"/>
              </a:xfrm>
            </p:grpSpPr>
            <p:sp>
              <p:nvSpPr>
                <p:cNvPr id="26" name="Arrow: Pentagon 60">
                  <a:extLst>
                    <a:ext uri="{FF2B5EF4-FFF2-40B4-BE49-F238E27FC236}">
                      <a16:creationId xmlns:a16="http://schemas.microsoft.com/office/drawing/2014/main" id="{DDF3AA81-9199-E57E-8591-3E8D1D4ADA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Arrow: Chevron 61">
                  <a:extLst>
                    <a:ext uri="{FF2B5EF4-FFF2-40B4-BE49-F238E27FC236}">
                      <a16:creationId xmlns:a16="http://schemas.microsoft.com/office/drawing/2014/main" id="{6B4CA1CB-E41C-6075-ADEB-D7C5A045E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Arrow: Chevron 62">
                  <a:extLst>
                    <a:ext uri="{FF2B5EF4-FFF2-40B4-BE49-F238E27FC236}">
                      <a16:creationId xmlns:a16="http://schemas.microsoft.com/office/drawing/2014/main" id="{A7705946-4151-9A8D-8259-F305ECFCF1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1" y="922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4" name="Flowchart: Terminator 63">
                <a:extLst>
                  <a:ext uri="{FF2B5EF4-FFF2-40B4-BE49-F238E27FC236}">
                    <a16:creationId xmlns:a16="http://schemas.microsoft.com/office/drawing/2014/main" id="{FCC4A454-8FD6-B8ED-2D1D-D74EA8A02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Oval 64">
                <a:extLst>
                  <a:ext uri="{FF2B5EF4-FFF2-40B4-BE49-F238E27FC236}">
                    <a16:creationId xmlns:a16="http://schemas.microsoft.com/office/drawing/2014/main" id="{F7578934-DD7E-1643-4A98-7C83228A5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217D288-AAD2-A29F-FC9C-B0213EA4259E}"/>
                  </a:ext>
                </a:extLst>
              </p:cNvPr>
              <p:cNvSpPr txBox="1"/>
              <p:nvPr/>
            </p:nvSpPr>
            <p:spPr>
              <a:xfrm flipH="1">
                <a:off x="165100" y="3922196"/>
                <a:ext cx="23804405" cy="2740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d>
                      <m:d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𝑯</m:t>
                        </m:r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𝒄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;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sSub>
                      <m:sSub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𝒄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, </m:t>
                    </m:r>
                    <m:sSub>
                      <m:sSub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𝑴𝑭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𝒄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𝑴𝑭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𝒄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𝑯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𝑴𝑭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𝑴𝑭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𝒄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𝒄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217D288-AAD2-A29F-FC9C-B0213EA42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5100" y="3922196"/>
                <a:ext cx="23804405" cy="2740558"/>
              </a:xfrm>
              <a:prstGeom prst="rect">
                <a:avLst/>
              </a:prstGeom>
              <a:blipFill>
                <a:blip r:embed="rId11"/>
                <a:stretch>
                  <a:fillRect l="-1024" t="-444" b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B7C7C6-55DF-D300-790A-65329BA79081}"/>
                  </a:ext>
                </a:extLst>
              </p:cNvPr>
              <p:cNvSpPr txBox="1"/>
              <p:nvPr/>
            </p:nvSpPr>
            <p:spPr>
              <a:xfrm flipH="1">
                <a:off x="343533" y="6557320"/>
                <a:ext cx="23447537" cy="678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box>
                          <m:box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box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rgbClr val="FFC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(4)</a:t>
                </a:r>
              </a:p>
              <a:p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(4)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tuyệt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(4)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B7C7C6-55DF-D300-790A-65329BA79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3533" y="6557320"/>
                <a:ext cx="23447537" cy="6789551"/>
              </a:xfrm>
              <a:prstGeom prst="rect">
                <a:avLst/>
              </a:prstGeom>
              <a:blipFill>
                <a:blip r:embed="rId12"/>
                <a:stretch>
                  <a:fillRect l="-1040" t="-1887" r="-780" b="-3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F5B4B8F5-52A1-F02C-47FB-8933E9FC2B93}"/>
              </a:ext>
            </a:extLst>
          </p:cNvPr>
          <p:cNvSpPr txBox="1"/>
          <p:nvPr/>
        </p:nvSpPr>
        <p:spPr>
          <a:xfrm flipH="1">
            <a:off x="4876800" y="3241398"/>
            <a:ext cx="10363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8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331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52" grpId="0"/>
      <p:bldP spid="38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-42375347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7983</TotalTime>
  <Words>1850</Words>
  <PresentationFormat>Custom</PresentationFormat>
  <Paragraphs>180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Cascadia Mono</vt:lpstr>
      <vt:lpstr>Tomaho</vt:lpstr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2022-08-20T22:56:57Z</dcterms:modified>
</cp:coreProperties>
</file>