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MKxKQF8lY7ozGP6ro8MUnPOv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988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03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31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70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ac02482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3ac02482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1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95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ac02482b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3ac02482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05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75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721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ac02482b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3ac02482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47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8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310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ac02482bc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3ac02482b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01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05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444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35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59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73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1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69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13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06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2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-59297" y="202338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POP MUSIC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317" y="3707067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3236" y="2023382"/>
            <a:ext cx="5885607" cy="39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1"/>
          <p:cNvCxnSpPr>
            <a:stCxn id="218" idx="3"/>
            <a:endCxn id="219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1247887" y="4488923"/>
            <a:ext cx="10413300" cy="22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 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classical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performance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orchestra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band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Historical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Traditional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hear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have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study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	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990951" y="1382303"/>
            <a:ext cx="114057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appropriate option (A, B, or C) to fill in each gap of the paragraph.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990951" y="1830947"/>
            <a:ext cx="1052358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 do you enjoy? Some people like going to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concerts or listening to an orchestra. The musicians wear very formal clothes, and the audience is silent until the end of the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If you are a fan of rock music, you can dance to the music or sing some rock songs at football stadiums or in parks.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is often played at weddings and parties in many countries. Nowadays, we can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music in shops and lifts. Teenagers even listen to music when they 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Music is everywhere! 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1576207" y="5047392"/>
            <a:ext cx="346353" cy="3518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588771" y="6366603"/>
            <a:ext cx="346353" cy="3518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023019" y="5430478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281270" y="4549970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334179" y="5819026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ac02482bc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3ac02482bc_0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3ac02482bc_0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3ac02482bc_0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3ac02482bc_0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3ac02482bc_0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ac02482bc_0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3ac02482bc_0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3ac02482bc_0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3ac02482bc_0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g13ac02482bc_0_0"/>
          <p:cNvCxnSpPr>
            <a:stCxn id="249" idx="3"/>
            <a:endCxn id="25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g13ac02482bc_0_0"/>
          <p:cNvCxnSpPr>
            <a:stCxn id="250" idx="1"/>
            <a:endCxn id="25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9" name="Google Shape;259;g13ac02482bc_0_0"/>
          <p:cNvCxnSpPr>
            <a:stCxn id="251" idx="3"/>
            <a:endCxn id="25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0" name="Google Shape;260;g13ac02482bc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13ac02482b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3ac02482bc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1086433" y="1199620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Imagine you have just visited a lower secondary school. Ask and answer the questions, using the following suggestions.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2" name="Google Shape;272;p14" descr="Oral Language - Nemours Reading BrightStart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067" y="232708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3386745" y="2267744"/>
            <a:ext cx="6271497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Where the school is.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How many teachers and students there are.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school facilities are.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What school outdoor activities students do.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8008" y="3894667"/>
            <a:ext cx="2973992" cy="29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ac02482bc_0_25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3ac02482bc_0_25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3ac02482bc_0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3ac02482bc_0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ac02482bc_0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ac02482bc_0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ac02482bc_0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ac02482bc_0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ac02482bc_0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ac02482bc_0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g13ac02482bc_0_25"/>
          <p:cNvCxnSpPr>
            <a:stCxn id="282" idx="3"/>
            <a:endCxn id="283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g13ac02482bc_0_25"/>
          <p:cNvCxnSpPr>
            <a:stCxn id="283" idx="1"/>
            <a:endCxn id="284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13ac02482bc_0_25"/>
          <p:cNvCxnSpPr>
            <a:stCxn id="284" idx="3"/>
            <a:endCxn id="285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3" name="Google Shape;293;g13ac02482bc_0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13ac02482bc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3ac02482bc_0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1097723" y="1215984"/>
            <a:ext cx="99992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 man talking about his meal at a restaurant and tick the adjectives you hear.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06" name="Google Shape;3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4178" y="163148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 t="40938" b="41194"/>
          <a:stretch/>
        </p:blipFill>
        <p:spPr>
          <a:xfrm>
            <a:off x="827501" y="4910667"/>
            <a:ext cx="3829050" cy="67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t="22035" b="59204"/>
          <a:stretch/>
        </p:blipFill>
        <p:spPr>
          <a:xfrm>
            <a:off x="827500" y="3623734"/>
            <a:ext cx="382905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5">
            <a:alphaModFix/>
          </a:blip>
          <a:srcRect t="78161" b="2481"/>
          <a:stretch/>
        </p:blipFill>
        <p:spPr>
          <a:xfrm>
            <a:off x="6097351" y="3465690"/>
            <a:ext cx="3829050" cy="73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 rotWithShape="1">
          <a:blip r:embed="rId5">
            <a:alphaModFix/>
          </a:blip>
          <a:srcRect t="3024" b="78513"/>
          <a:stretch/>
        </p:blipFill>
        <p:spPr>
          <a:xfrm>
            <a:off x="827501" y="2449689"/>
            <a:ext cx="3829050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5">
            <a:alphaModFix/>
          </a:blip>
          <a:srcRect t="59306" b="21635"/>
          <a:stretch/>
        </p:blipFill>
        <p:spPr>
          <a:xfrm>
            <a:off x="6096000" y="2241082"/>
            <a:ext cx="3829050" cy="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409" y="1991415"/>
            <a:ext cx="91344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1086434" y="1287151"/>
            <a:ext cx="72668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fill in the gap with ONE word.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5012133" y="2737965"/>
            <a:ext cx="123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salad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5217693" y="3429005"/>
            <a:ext cx="10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7044263" y="3352810"/>
            <a:ext cx="233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6943629" y="4667107"/>
            <a:ext cx="127009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juice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3314" y="125439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ac02482bc_1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3ac02482bc_1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3ac02482bc_1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3ac02482bc_1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ac02482bc_1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ac02482bc_1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ac02482bc_1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ac02482bc_1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ac02482bc_1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ac02482bc_1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g13ac02482bc_1_0"/>
          <p:cNvCxnSpPr>
            <a:stCxn id="334" idx="3"/>
            <a:endCxn id="335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ac02482bc_1_0"/>
          <p:cNvCxnSpPr>
            <a:stCxn id="335" idx="1"/>
            <a:endCxn id="336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g13ac02482bc_1_0"/>
          <p:cNvCxnSpPr>
            <a:stCxn id="336" idx="3"/>
            <a:endCxn id="337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5" name="Google Shape;345;g13ac02482bc_1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13ac02482b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3ac02482bc_1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48" name="Google Shape;348;g13ac02482bc_1_0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g13ac02482bc_1_0"/>
          <p:cNvCxnSpPr>
            <a:stCxn id="337" idx="1"/>
            <a:endCxn id="348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ac02482bc_1_0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1086433" y="1297797"/>
            <a:ext cx="107851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60 words about a meal you had at a restaurant.</a:t>
            </a: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/>
          </a:p>
        </p:txBody>
      </p:sp>
      <p:sp>
        <p:nvSpPr>
          <p:cNvPr id="361" name="Google Shape;361;p19"/>
          <p:cNvSpPr/>
          <p:nvPr/>
        </p:nvSpPr>
        <p:spPr>
          <a:xfrm>
            <a:off x="5202282" y="2526067"/>
            <a:ext cx="633496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Suggested paragraph: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For a starter, I had salad. It was fresh. My main dish was fish. I really enjoyed the spices in it. The vegetables were good, very fresh and tasty. For dessert, I had an ice cream. It’s usually delicious but this time it wasn’t very sweet. So, I didn’t eat much. Then I had a glass of juice. I think the meal was OK.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4">
            <a:alphaModFix/>
          </a:blip>
          <a:srcRect l="5165" t="2067" r="4935"/>
          <a:stretch/>
        </p:blipFill>
        <p:spPr>
          <a:xfrm>
            <a:off x="827500" y="1896217"/>
            <a:ext cx="4374782" cy="48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138667" y="1956980"/>
            <a:ext cx="9729879" cy="4849757"/>
            <a:chOff x="-4069844" y="-624671"/>
            <a:chExt cx="9729879" cy="4849757"/>
          </a:xfrm>
        </p:grpSpPr>
        <p:sp>
          <p:nvSpPr>
            <p:cNvPr id="103" name="Google Shape;103;p2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name="adj1" fmla="val 18900000"/>
                <a:gd name="adj2" fmla="val 2700000"/>
                <a:gd name="adj3" fmla="val 445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ac02482bc_1_25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13ac02482bc_1_25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c02482bc_1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c02482bc_1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c02482bc_1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c02482bc_1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c02482bc_1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3ac02482bc_1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3ac02482bc_1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3ac02482bc_1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g13ac02482bc_1_25"/>
          <p:cNvCxnSpPr>
            <a:stCxn id="369" idx="3"/>
            <a:endCxn id="37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8" name="Google Shape;378;g13ac02482bc_1_25"/>
          <p:cNvCxnSpPr>
            <a:stCxn id="370" idx="1"/>
            <a:endCxn id="37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9" name="Google Shape;379;g13ac02482bc_1_25"/>
          <p:cNvCxnSpPr>
            <a:stCxn id="371" idx="3"/>
            <a:endCxn id="37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0" name="Google Shape;380;g13ac02482bc_1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13ac02482bc_1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3ac02482bc_1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83" name="Google Shape;383;g13ac02482bc_1_25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g13ac02482bc_1_25"/>
          <p:cNvCxnSpPr>
            <a:stCxn id="372" idx="1"/>
            <a:endCxn id="383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5" name="Google Shape;385;g13ac02482bc_1_25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13ac02482bc_1_25"/>
          <p:cNvSpPr/>
          <p:nvPr/>
        </p:nvSpPr>
        <p:spPr>
          <a:xfrm>
            <a:off x="2855757" y="5999006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g13ac02482bc_1_25"/>
          <p:cNvCxnSpPr>
            <a:stCxn id="383" idx="3"/>
            <a:endCxn id="386" idx="0"/>
          </p:cNvCxnSpPr>
          <p:nvPr/>
        </p:nvCxnSpPr>
        <p:spPr>
          <a:xfrm>
            <a:off x="2494445" y="5513354"/>
            <a:ext cx="1336500" cy="485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8" name="Google Shape;388;g13ac02482bc_1_25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1"/>
          <p:cNvGrpSpPr/>
          <p:nvPr/>
        </p:nvGrpSpPr>
        <p:grpSpPr>
          <a:xfrm>
            <a:off x="138667" y="1587812"/>
            <a:ext cx="9729879" cy="4849757"/>
            <a:chOff x="-4069844" y="-624671"/>
            <a:chExt cx="9729879" cy="4849757"/>
          </a:xfrm>
        </p:grpSpPr>
        <p:sp>
          <p:nvSpPr>
            <p:cNvPr id="400" name="Google Shape;400;p21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name="adj1" fmla="val 18900000"/>
                <a:gd name="adj2" fmla="val 2700000"/>
                <a:gd name="adj3" fmla="val 445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1"/>
          <p:cNvSpPr txBox="1"/>
          <p:nvPr/>
        </p:nvSpPr>
        <p:spPr>
          <a:xfrm>
            <a:off x="1698171" y="3021750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20" name="Google Shape;420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Unit 7 – Getting started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736" y="3236365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3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i="1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396888" y="1933187"/>
            <a:ext cx="763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skills practised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10745" y="317743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855756" y="4237664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1" idx="3"/>
            <a:endCxn id="132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140;p4"/>
          <p:cNvCxnSpPr>
            <a:stCxn id="132" idx="1"/>
            <a:endCxn id="133" idx="0"/>
          </p:cNvCxnSpPr>
          <p:nvPr/>
        </p:nvCxnSpPr>
        <p:spPr>
          <a:xfrm flipH="1">
            <a:off x="1552557" y="2544720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4"/>
          <p:cNvCxnSpPr>
            <a:stCxn id="133" idx="3"/>
            <a:endCxn id="134" idx="0"/>
          </p:cNvCxnSpPr>
          <p:nvPr/>
        </p:nvCxnSpPr>
        <p:spPr>
          <a:xfrm>
            <a:off x="2494512" y="3504975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2" name="Google Shape;142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610745" y="518575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4"/>
          <p:cNvCxnSpPr>
            <a:stCxn id="134" idx="1"/>
            <a:endCxn id="145" idx="0"/>
          </p:cNvCxnSpPr>
          <p:nvPr/>
        </p:nvCxnSpPr>
        <p:spPr>
          <a:xfrm flipH="1">
            <a:off x="1552556" y="4565201"/>
            <a:ext cx="1303200" cy="620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2855757" y="5999006"/>
            <a:ext cx="1950734" cy="65507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>
            <a:stCxn id="145" idx="3"/>
            <a:endCxn id="148" idx="0"/>
          </p:cNvCxnSpPr>
          <p:nvPr/>
        </p:nvCxnSpPr>
        <p:spPr>
          <a:xfrm>
            <a:off x="2494512" y="5513291"/>
            <a:ext cx="1336500" cy="485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" name="Google Shape;150;p4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6516626" y="2946973"/>
            <a:ext cx="5223725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628" y="2425185"/>
            <a:ext cx="4194336" cy="30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300134" y="178115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COUNTRY MUSIC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4252" y="3662141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2638" y="1781152"/>
            <a:ext cx="4964223" cy="331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250000" y="1868158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CLASSICAL MUSIC</a:t>
            </a:r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614" y="3920376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5095" y="1868158"/>
            <a:ext cx="5452847" cy="363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14534" y="198666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ROCK MUSIC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2744" y="37331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931" y="1986667"/>
            <a:ext cx="5638536" cy="317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30801" y="186815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HIP HOP MUSIC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793" y="3842533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1898" y="1722210"/>
            <a:ext cx="5968457" cy="39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948</Words>
  <Application>Microsoft Office PowerPoint</Application>
  <PresentationFormat>Widescreen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2023-04-19T02:46:00Z</dcterms:modified>
</cp:coreProperties>
</file>