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2"/>
  </p:notesMasterIdLst>
  <p:sldIdLst>
    <p:sldId id="336" r:id="rId2"/>
    <p:sldId id="256" r:id="rId3"/>
    <p:sldId id="280" r:id="rId4"/>
    <p:sldId id="337" r:id="rId5"/>
    <p:sldId id="338" r:id="rId6"/>
    <p:sldId id="339" r:id="rId7"/>
    <p:sldId id="341" r:id="rId8"/>
    <p:sldId id="342" r:id="rId9"/>
    <p:sldId id="343" r:id="rId10"/>
    <p:sldId id="34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E5FC-6063-4A9F-9902-8FBF71E83FBC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79837-C7F7-4374-B78F-692F9B22C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6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6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427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667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7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3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14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8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4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7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6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1C78-D24D-4BD7-BF0A-F6C7036071C7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70D4C4-FAE6-4895-BF32-061AF08F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7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microsoft.com/office/2007/relationships/media" Target="NULL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4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55" y="1578350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7133" y="6324733"/>
            <a:ext cx="533267" cy="5332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4" y="-25398"/>
            <a:ext cx="10236977" cy="234166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0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50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 DỰ GIỜ THĂM LỚP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8457" y="2297510"/>
            <a:ext cx="4112664" cy="199137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MÔN</a:t>
            </a:r>
            <a:r>
              <a:rPr lang="en-US" sz="4267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Công nghệ</a:t>
            </a:r>
            <a:endParaRPr lang="en-US" sz="4267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267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LỚP: 3</a:t>
            </a:r>
            <a:endParaRPr lang="en-US" sz="4267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919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8315570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Cùng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CFBA5-EACD-5C5C-80EC-847698B7C10F}"/>
              </a:ext>
            </a:extLst>
          </p:cNvPr>
          <p:cNvSpPr txBox="1"/>
          <p:nvPr/>
        </p:nvSpPr>
        <p:spPr>
          <a:xfrm>
            <a:off x="1026942" y="1772529"/>
            <a:ext cx="10424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HS thi xem máy bay của bạn nào bay cao và bay xa hơn</a:t>
            </a:r>
          </a:p>
        </p:txBody>
      </p:sp>
    </p:spTree>
    <p:extLst>
      <p:ext uri="{BB962C8B-B14F-4D97-AF65-F5344CB8AC3E}">
        <p14:creationId xmlns:p14="http://schemas.microsoft.com/office/powerpoint/2010/main" val="21924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A711AB-D9CA-44C3-B381-22F57492BDBB}"/>
              </a:ext>
            </a:extLst>
          </p:cNvPr>
          <p:cNvSpPr/>
          <p:nvPr/>
        </p:nvSpPr>
        <p:spPr>
          <a:xfrm>
            <a:off x="2532185" y="562708"/>
            <a:ext cx="7624689" cy="12238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287F3-11FF-6ED1-0E6D-F13F96CE4318}"/>
              </a:ext>
            </a:extLst>
          </p:cNvPr>
          <p:cNvSpPr txBox="1"/>
          <p:nvPr/>
        </p:nvSpPr>
        <p:spPr>
          <a:xfrm>
            <a:off x="1603717" y="2332558"/>
            <a:ext cx="9594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1: Nêu thông điệp 4Đ?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323FA-EB0B-FDCD-3E47-F81E54E8C715}"/>
              </a:ext>
            </a:extLst>
          </p:cNvPr>
          <p:cNvSpPr txBox="1"/>
          <p:nvPr/>
        </p:nvSpPr>
        <p:spPr>
          <a:xfrm>
            <a:off x="2532185" y="3040444"/>
            <a:ext cx="60983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4Đ là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đồ chơi đúng lúc</a:t>
            </a: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 chỗ</a:t>
            </a: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 thời lượng</a:t>
            </a: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 cách.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7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1C3C4C-D93D-5FD5-B751-98756EDA8967}"/>
              </a:ext>
            </a:extLst>
          </p:cNvPr>
          <p:cNvSpPr txBox="1"/>
          <p:nvPr/>
        </p:nvSpPr>
        <p:spPr>
          <a:xfrm>
            <a:off x="491489" y="2288876"/>
            <a:ext cx="1191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THỦ CÔNG KĨ THUẬT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939D5-C2F3-8BCC-132D-2CF0106E2E84}"/>
              </a:ext>
            </a:extLst>
          </p:cNvPr>
          <p:cNvSpPr txBox="1"/>
          <p:nvPr/>
        </p:nvSpPr>
        <p:spPr>
          <a:xfrm>
            <a:off x="1334909" y="4058432"/>
            <a:ext cx="10227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MÁY BAY GIẤY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8253" y="270588"/>
            <a:ext cx="93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THỨ….. NGÀY ………..THÁNG 9 NĂM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8252" y="1441315"/>
            <a:ext cx="93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61B3C-CF99-4068-65EB-3B32ABA61999}"/>
              </a:ext>
            </a:extLst>
          </p:cNvPr>
          <p:cNvSpPr txBox="1"/>
          <p:nvPr/>
        </p:nvSpPr>
        <p:spPr>
          <a:xfrm>
            <a:off x="1487310" y="3412101"/>
            <a:ext cx="10227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9:  LÀM ĐỒ CHƠI (T2)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6625883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Sản phẩm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1A0F0-54AC-82AC-ED3E-81C13F4BC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0" t="43516" r="6114"/>
          <a:stretch/>
        </p:blipFill>
        <p:spPr>
          <a:xfrm>
            <a:off x="6880270" y="3059503"/>
            <a:ext cx="4711508" cy="3362179"/>
          </a:xfrm>
          <a:prstGeom prst="rect">
            <a:avLst/>
          </a:prstGeom>
        </p:spPr>
      </p:pic>
      <p:sp>
        <p:nvSpPr>
          <p:cNvPr id="7" name="Rectangle: Top Corners One Rounded and One Snipped 6">
            <a:extLst>
              <a:ext uri="{FF2B5EF4-FFF2-40B4-BE49-F238E27FC236}">
                <a16:creationId xmlns:a16="http://schemas.microsoft.com/office/drawing/2014/main" id="{9AB04C9D-99B8-5B7E-C598-9CF5F4CAEB9A}"/>
              </a:ext>
            </a:extLst>
          </p:cNvPr>
          <p:cNvSpPr/>
          <p:nvPr/>
        </p:nvSpPr>
        <p:spPr>
          <a:xfrm>
            <a:off x="436098" y="1519310"/>
            <a:ext cx="3967089" cy="1139483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6A646-767C-0601-FAFA-5881F1E21695}"/>
              </a:ext>
            </a:extLst>
          </p:cNvPr>
          <p:cNvSpPr/>
          <p:nvPr/>
        </p:nvSpPr>
        <p:spPr>
          <a:xfrm>
            <a:off x="4705978" y="1617154"/>
            <a:ext cx="6743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và trả lời câu hỏi.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ECC46-67E3-E8D4-E04E-377A4010947D}"/>
              </a:ext>
            </a:extLst>
          </p:cNvPr>
          <p:cNvSpPr txBox="1"/>
          <p:nvPr/>
        </p:nvSpPr>
        <p:spPr>
          <a:xfrm>
            <a:off x="600222" y="2870484"/>
            <a:ext cx="5495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quan sát tranh và nghiên cứu thông tin trong SGK. Nêu yêu cầu của sản phẩm?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D3B4A1C-3DC5-F367-37CD-1AB08DF83AAB}"/>
              </a:ext>
            </a:extLst>
          </p:cNvPr>
          <p:cNvSpPr/>
          <p:nvPr/>
        </p:nvSpPr>
        <p:spPr>
          <a:xfrm>
            <a:off x="309489" y="5022166"/>
            <a:ext cx="1026941" cy="506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E5DC4-1382-6201-5E29-F5E380651A27}"/>
              </a:ext>
            </a:extLst>
          </p:cNvPr>
          <p:cNvSpPr txBox="1"/>
          <p:nvPr/>
        </p:nvSpPr>
        <p:spPr>
          <a:xfrm>
            <a:off x="1400912" y="4548348"/>
            <a:ext cx="39108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sản phẩm</a:t>
            </a:r>
          </a:p>
          <a:p>
            <a:pPr marL="285750" indent="-285750" algn="just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bay được.</a:t>
            </a:r>
          </a:p>
          <a:p>
            <a:pPr marL="285750" indent="-285750" algn="just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 gấp thẳng, phẳng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2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6625883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Vật liệu và dụng cụ</a:t>
            </a:r>
          </a:p>
        </p:txBody>
      </p:sp>
      <p:sp>
        <p:nvSpPr>
          <p:cNvPr id="7" name="Rectangle: Top Corners One Rounded and One Snipped 6">
            <a:extLst>
              <a:ext uri="{FF2B5EF4-FFF2-40B4-BE49-F238E27FC236}">
                <a16:creationId xmlns:a16="http://schemas.microsoft.com/office/drawing/2014/main" id="{9AB04C9D-99B8-5B7E-C598-9CF5F4CAEB9A}"/>
              </a:ext>
            </a:extLst>
          </p:cNvPr>
          <p:cNvSpPr/>
          <p:nvPr/>
        </p:nvSpPr>
        <p:spPr>
          <a:xfrm>
            <a:off x="436098" y="1519310"/>
            <a:ext cx="3967089" cy="1139483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6A646-767C-0601-FAFA-5881F1E21695}"/>
              </a:ext>
            </a:extLst>
          </p:cNvPr>
          <p:cNvSpPr/>
          <p:nvPr/>
        </p:nvSpPr>
        <p:spPr>
          <a:xfrm>
            <a:off x="4705978" y="1617154"/>
            <a:ext cx="6743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và trả lời câu hỏi.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ECC46-67E3-E8D4-E04E-377A4010947D}"/>
              </a:ext>
            </a:extLst>
          </p:cNvPr>
          <p:cNvSpPr txBox="1"/>
          <p:nvPr/>
        </p:nvSpPr>
        <p:spPr>
          <a:xfrm>
            <a:off x="600222" y="2870484"/>
            <a:ext cx="5495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quan sát tranh và nghiên cứu thông tin trong SGK. Chọn vật liệu để gấp máy bay giấy.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D3B4A1C-3DC5-F367-37CD-1AB08DF83AAB}"/>
              </a:ext>
            </a:extLst>
          </p:cNvPr>
          <p:cNvSpPr/>
          <p:nvPr/>
        </p:nvSpPr>
        <p:spPr>
          <a:xfrm>
            <a:off x="309489" y="5022166"/>
            <a:ext cx="1026941" cy="506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E5DC4-1382-6201-5E29-F5E380651A27}"/>
              </a:ext>
            </a:extLst>
          </p:cNvPr>
          <p:cNvSpPr txBox="1"/>
          <p:nvPr/>
        </p:nvSpPr>
        <p:spPr>
          <a:xfrm>
            <a:off x="1400912" y="4548348"/>
            <a:ext cx="442311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làm gấp máy bay.</a:t>
            </a:r>
          </a:p>
          <a:p>
            <a:pPr marL="285750" indent="-285750" algn="just"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thủ công, giấy A4, giấy báo (có dạng hình chữ nhật).</a:t>
            </a:r>
            <a:r>
              <a:rPr lang="en-US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63669-391F-CFEC-0C61-06C71CD9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5" r="8165"/>
          <a:stretch/>
        </p:blipFill>
        <p:spPr>
          <a:xfrm>
            <a:off x="6916813" y="2580794"/>
            <a:ext cx="4423113" cy="33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6625883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Các bước tiến hành</a:t>
            </a:r>
          </a:p>
        </p:txBody>
      </p:sp>
      <p:pic>
        <p:nvPicPr>
          <p:cNvPr id="2" name="Hướng dẫn gấp máy bay">
            <a:hlinkClick r:id="" action="ppaction://media"/>
            <a:extLst>
              <a:ext uri="{FF2B5EF4-FFF2-40B4-BE49-F238E27FC236}">
                <a16:creationId xmlns:a16="http://schemas.microsoft.com/office/drawing/2014/main" id="{BACB1FD8-0511-3092-8999-3A97AA15E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370" y="1252022"/>
            <a:ext cx="11699630" cy="56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6625883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Các bước tiến hành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CA07-2FB9-68BC-920A-EF20965F76BE}"/>
              </a:ext>
            </a:extLst>
          </p:cNvPr>
          <p:cNvSpPr/>
          <p:nvPr/>
        </p:nvSpPr>
        <p:spPr>
          <a:xfrm>
            <a:off x="801858" y="1420835"/>
            <a:ext cx="8609428" cy="6611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Gấp máy theo mấy bước. Đó là những bước nào.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E13D0-4B60-556D-3F48-F7CA282B3440}"/>
              </a:ext>
            </a:extLst>
          </p:cNvPr>
          <p:cNvSpPr txBox="1"/>
          <p:nvPr/>
        </p:nvSpPr>
        <p:spPr>
          <a:xfrm>
            <a:off x="588498" y="2257865"/>
            <a:ext cx="11015004" cy="4317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Gấp máy bay gồm 7 bước.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1: Gấp đôi tờ giấy hình chữ nhật. Miết nếp gấp và mở ra.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2: Gấp chéo tờ giấy, miết nếp gấp và mở ra.Làm tương tự ở nửa kia.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3: Tại điểm G, gấp để GA trùng với G D. Làm tương tự ở nửa kia.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4: Gấp theo đường nét đứt n như hình vẽ.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5:Gấp góc theo đường nét đứt KG và KH.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6: Gấp theo đường nét đứt MP.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Bước 7: Gấp hai nửa ra ngoài. Gập hai cánh vào để tạo sản phẩm hoàn chỉnh.</a:t>
            </a:r>
            <a:endParaRPr lang="en-US" sz="2400" b="1" kern="12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6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6625883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Các bước tiến hành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CA07-2FB9-68BC-920A-EF20965F76BE}"/>
              </a:ext>
            </a:extLst>
          </p:cNvPr>
          <p:cNvSpPr/>
          <p:nvPr/>
        </p:nvSpPr>
        <p:spPr>
          <a:xfrm>
            <a:off x="661181" y="3098409"/>
            <a:ext cx="11840308" cy="6611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TIẾN HÀNH THI GẤP MÁY BAY TRONG NHÓM THEO 7 BƯỚC </a:t>
            </a:r>
          </a:p>
        </p:txBody>
      </p:sp>
    </p:spTree>
    <p:extLst>
      <p:ext uri="{BB962C8B-B14F-4D97-AF65-F5344CB8AC3E}">
        <p14:creationId xmlns:p14="http://schemas.microsoft.com/office/powerpoint/2010/main" val="426332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25259-D6D6-D0E6-2ECF-83CD850BE7EB}"/>
              </a:ext>
            </a:extLst>
          </p:cNvPr>
          <p:cNvSpPr/>
          <p:nvPr/>
        </p:nvSpPr>
        <p:spPr>
          <a:xfrm>
            <a:off x="1336430" y="590841"/>
            <a:ext cx="8315570" cy="661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Báo cáo và đánh giá sản phẩm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BBBCA0-E6A1-F89A-703B-7C2816392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331268"/>
              </p:ext>
            </p:extLst>
          </p:nvPr>
        </p:nvGraphicFramePr>
        <p:xfrm>
          <a:off x="957943" y="2320926"/>
          <a:ext cx="11059886" cy="3005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003943">
                  <a:extLst>
                    <a:ext uri="{9D8B030D-6E8A-4147-A177-3AD203B41FA5}">
                      <a16:colId xmlns:a16="http://schemas.microsoft.com/office/drawing/2014/main" val="1554135814"/>
                    </a:ext>
                  </a:extLst>
                </a:gridCol>
                <a:gridCol w="2131998">
                  <a:extLst>
                    <a:ext uri="{9D8B030D-6E8A-4147-A177-3AD203B41FA5}">
                      <a16:colId xmlns:a16="http://schemas.microsoft.com/office/drawing/2014/main" val="3222600031"/>
                    </a:ext>
                  </a:extLst>
                </a:gridCol>
                <a:gridCol w="2316829">
                  <a:extLst>
                    <a:ext uri="{9D8B030D-6E8A-4147-A177-3AD203B41FA5}">
                      <a16:colId xmlns:a16="http://schemas.microsoft.com/office/drawing/2014/main" val="394029982"/>
                    </a:ext>
                  </a:extLst>
                </a:gridCol>
                <a:gridCol w="2607116">
                  <a:extLst>
                    <a:ext uri="{9D8B030D-6E8A-4147-A177-3AD203B41FA5}">
                      <a16:colId xmlns:a16="http://schemas.microsoft.com/office/drawing/2014/main" val="2012511969"/>
                    </a:ext>
                  </a:extLst>
                </a:gridCol>
              </a:tblGrid>
              <a:tr h="623287">
                <a:tc grid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solidFill>
                            <a:schemeClr val="bg1"/>
                          </a:solidFill>
                          <a:effectLst/>
                        </a:rPr>
                        <a:t>PHIẾU ĐÁNH GIÁ</a:t>
                      </a:r>
                      <a:endParaRPr lang="en-US" sz="2800" b="1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438595"/>
                  </a:ext>
                </a:extLst>
              </a:tr>
              <a:tr h="430228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solidFill>
                            <a:schemeClr val="bg1"/>
                          </a:solidFill>
                          <a:effectLst/>
                        </a:rPr>
                        <a:t>Tiêu chí</a:t>
                      </a:r>
                      <a:endParaRPr lang="en-US" sz="2800" b="1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solidFill>
                            <a:schemeClr val="bg1"/>
                          </a:solidFill>
                          <a:effectLst/>
                        </a:rPr>
                        <a:t>Đánh giá</a:t>
                      </a:r>
                      <a:endParaRPr lang="en-US" sz="2800" b="1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259266"/>
                  </a:ext>
                </a:extLst>
              </a:tr>
              <a:tr h="431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nl-NL" sz="2800" b="0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nl-NL" sz="2800" b="0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nl-NL" sz="2800" b="0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5578"/>
                  </a:ext>
                </a:extLst>
              </a:tr>
              <a:tr h="7243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Có thể bay được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560434"/>
                  </a:ext>
                </a:extLst>
              </a:tr>
              <a:tr h="7243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Nếp gấp thẳng, phẳng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200">
                          <a:effectLst/>
                        </a:rPr>
                        <a:t> </a:t>
                      </a:r>
                      <a:endParaRPr lang="en-US" sz="2800" b="1" kern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155414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0B9F5CA4-CAD6-41AA-03BD-28075DA08F67}"/>
              </a:ext>
            </a:extLst>
          </p:cNvPr>
          <p:cNvSpPr/>
          <p:nvPr/>
        </p:nvSpPr>
        <p:spPr>
          <a:xfrm>
            <a:off x="5500914" y="3390819"/>
            <a:ext cx="548596" cy="46398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E286E65-0062-AEDF-076C-F0602045F93C}"/>
              </a:ext>
            </a:extLst>
          </p:cNvPr>
          <p:cNvSpPr/>
          <p:nvPr/>
        </p:nvSpPr>
        <p:spPr>
          <a:xfrm>
            <a:off x="7287044" y="3440592"/>
            <a:ext cx="817809" cy="414209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8BEBF2D-65E3-EC80-2ADC-A3B938AF0717}"/>
              </a:ext>
            </a:extLst>
          </p:cNvPr>
          <p:cNvSpPr/>
          <p:nvPr/>
        </p:nvSpPr>
        <p:spPr>
          <a:xfrm>
            <a:off x="9592981" y="3429728"/>
            <a:ext cx="817809" cy="345087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298228E-660F-141C-AA24-95AC46B48A17}"/>
              </a:ext>
            </a:extLst>
          </p:cNvPr>
          <p:cNvSpPr/>
          <p:nvPr/>
        </p:nvSpPr>
        <p:spPr>
          <a:xfrm>
            <a:off x="8321011" y="3502877"/>
            <a:ext cx="759813" cy="271939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3830841-569A-5DF8-38E1-A6194DD8F16F}"/>
              </a:ext>
            </a:extLst>
          </p:cNvPr>
          <p:cNvSpPr/>
          <p:nvPr/>
        </p:nvSpPr>
        <p:spPr>
          <a:xfrm rot="21426291">
            <a:off x="11361864" y="3406844"/>
            <a:ext cx="643811" cy="367747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253C8D3-D0C5-E566-50AA-6C6A944DE6AD}"/>
              </a:ext>
            </a:extLst>
          </p:cNvPr>
          <p:cNvSpPr/>
          <p:nvPr/>
        </p:nvSpPr>
        <p:spPr>
          <a:xfrm>
            <a:off x="10449650" y="3413065"/>
            <a:ext cx="827173" cy="441736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7780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</TotalTime>
  <Words>421</Words>
  <PresentationFormat>Widescreen</PresentationFormat>
  <Paragraphs>57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2022-07-31T06:02:00Z</dcterms:created>
  <dcterms:modified xsi:type="dcterms:W3CDTF">2022-07-31T08:43:45Z</dcterms:modified>
</cp:coreProperties>
</file>