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9" r:id="rId3"/>
    <p:sldId id="260" r:id="rId4"/>
    <p:sldId id="261" r:id="rId5"/>
    <p:sldId id="283" r:id="rId6"/>
    <p:sldId id="284" r:id="rId7"/>
    <p:sldId id="285" r:id="rId8"/>
    <p:sldId id="286" r:id="rId9"/>
    <p:sldId id="287" r:id="rId10"/>
    <p:sldId id="288" r:id="rId11"/>
    <p:sldId id="269" r:id="rId12"/>
    <p:sldId id="289" r:id="rId13"/>
    <p:sldId id="290" r:id="rId14"/>
    <p:sldId id="292" r:id="rId15"/>
    <p:sldId id="293" r:id="rId16"/>
    <p:sldId id="291" r:id="rId17"/>
    <p:sldId id="296" r:id="rId18"/>
    <p:sldId id="29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2.wmf"/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3.wmf"/><Relationship Id="rId1" Type="http://schemas.openxmlformats.org/officeDocument/2006/relationships/image" Target="../media/image24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1E2FF-0786-4CC3-A409-40519C4AC36B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D965A-A941-4ED4-BD7D-E30417C5D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6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9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1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5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4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6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4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4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4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E9026-9509-4F4B-B281-8021D617809B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2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7.wmf"/><Relationship Id="rId9" Type="http://schemas.openxmlformats.org/officeDocument/2006/relationships/image" Target="../media/image3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BAI%206%20-%20CHUONG%205.pptx#15. PowerPoint Presentation" TargetMode="External"/><Relationship Id="rId13" Type="http://schemas.openxmlformats.org/officeDocument/2006/relationships/image" Target="../media/image51.png"/><Relationship Id="rId3" Type="http://schemas.openxmlformats.org/officeDocument/2006/relationships/image" Target="../media/image46.gif"/><Relationship Id="rId7" Type="http://schemas.openxmlformats.org/officeDocument/2006/relationships/image" Target="../media/image48.jpeg"/><Relationship Id="rId12" Type="http://schemas.openxmlformats.org/officeDocument/2006/relationships/hyperlink" Target="BAI%206%20-%20CHUONG%205.pptx#17. PowerPoint Presentation" TargetMode="External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BAI%206%20-%20CHUONG%205.pptx#14. PowerPoint Presentation" TargetMode="External"/><Relationship Id="rId11" Type="http://schemas.openxmlformats.org/officeDocument/2006/relationships/image" Target="../media/image50.jpeg"/><Relationship Id="rId5" Type="http://schemas.openxmlformats.org/officeDocument/2006/relationships/image" Target="../media/image47.jpeg"/><Relationship Id="rId10" Type="http://schemas.openxmlformats.org/officeDocument/2006/relationships/hyperlink" Target="BAI%206%20-%20CHUONG%205.pptx#16. PowerPoint Presentation" TargetMode="External"/><Relationship Id="rId4" Type="http://schemas.openxmlformats.org/officeDocument/2006/relationships/hyperlink" Target="BAI%206%20-%20CHUONG%205.pptx#13. PowerPoint Presentation" TargetMode="External"/><Relationship Id="rId9" Type="http://schemas.openxmlformats.org/officeDocument/2006/relationships/image" Target="../media/image49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gif"/><Relationship Id="rId3" Type="http://schemas.openxmlformats.org/officeDocument/2006/relationships/audio" Target="../media/audio1.wav"/><Relationship Id="rId7" Type="http://schemas.openxmlformats.org/officeDocument/2006/relationships/image" Target="../media/image54.png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1.png"/><Relationship Id="rId11" Type="http://schemas.openxmlformats.org/officeDocument/2006/relationships/oleObject" Target="../embeddings/oleObject45.bin"/><Relationship Id="rId5" Type="http://schemas.openxmlformats.org/officeDocument/2006/relationships/hyperlink" Target="BAI%206%20-%20CHUONG%205.pptx#12. PowerPoint Presentation" TargetMode="External"/><Relationship Id="rId10" Type="http://schemas.openxmlformats.org/officeDocument/2006/relationships/image" Target="../media/image57.gif"/><Relationship Id="rId4" Type="http://schemas.openxmlformats.org/officeDocument/2006/relationships/image" Target="../media/image53.jpeg"/><Relationship Id="rId9" Type="http://schemas.openxmlformats.org/officeDocument/2006/relationships/image" Target="../media/image5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gif"/><Relationship Id="rId3" Type="http://schemas.openxmlformats.org/officeDocument/2006/relationships/audio" Target="../media/audio1.wav"/><Relationship Id="rId7" Type="http://schemas.openxmlformats.org/officeDocument/2006/relationships/image" Target="../media/image54.png"/><Relationship Id="rId12" Type="http://schemas.openxmlformats.org/officeDocument/2006/relationships/image" Target="../media/image5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1.png"/><Relationship Id="rId11" Type="http://schemas.openxmlformats.org/officeDocument/2006/relationships/oleObject" Target="../embeddings/oleObject46.bin"/><Relationship Id="rId5" Type="http://schemas.openxmlformats.org/officeDocument/2006/relationships/hyperlink" Target="BAI%206%20-%20CHUONG%205.pptx#12. PowerPoint Presentation" TargetMode="External"/><Relationship Id="rId10" Type="http://schemas.openxmlformats.org/officeDocument/2006/relationships/image" Target="../media/image57.gif"/><Relationship Id="rId4" Type="http://schemas.openxmlformats.org/officeDocument/2006/relationships/image" Target="../media/image53.jpeg"/><Relationship Id="rId9" Type="http://schemas.openxmlformats.org/officeDocument/2006/relationships/image" Target="../media/image5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gif"/><Relationship Id="rId3" Type="http://schemas.openxmlformats.org/officeDocument/2006/relationships/audio" Target="../media/audio1.wav"/><Relationship Id="rId7" Type="http://schemas.openxmlformats.org/officeDocument/2006/relationships/image" Target="../media/image54.png"/><Relationship Id="rId12" Type="http://schemas.openxmlformats.org/officeDocument/2006/relationships/image" Target="../media/image5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1.png"/><Relationship Id="rId11" Type="http://schemas.openxmlformats.org/officeDocument/2006/relationships/oleObject" Target="../embeddings/oleObject47.bin"/><Relationship Id="rId5" Type="http://schemas.openxmlformats.org/officeDocument/2006/relationships/hyperlink" Target="BAI%206%20-%20CHUONG%205.pptx#12. PowerPoint Presentation" TargetMode="External"/><Relationship Id="rId10" Type="http://schemas.openxmlformats.org/officeDocument/2006/relationships/image" Target="../media/image57.gif"/><Relationship Id="rId4" Type="http://schemas.openxmlformats.org/officeDocument/2006/relationships/image" Target="../media/image53.jpeg"/><Relationship Id="rId9" Type="http://schemas.openxmlformats.org/officeDocument/2006/relationships/image" Target="../media/image5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gif"/><Relationship Id="rId3" Type="http://schemas.openxmlformats.org/officeDocument/2006/relationships/audio" Target="../media/audio1.wav"/><Relationship Id="rId7" Type="http://schemas.openxmlformats.org/officeDocument/2006/relationships/image" Target="../media/image54.png"/><Relationship Id="rId12" Type="http://schemas.openxmlformats.org/officeDocument/2006/relationships/image" Target="../media/image6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1.png"/><Relationship Id="rId11" Type="http://schemas.openxmlformats.org/officeDocument/2006/relationships/oleObject" Target="../embeddings/oleObject48.bin"/><Relationship Id="rId5" Type="http://schemas.openxmlformats.org/officeDocument/2006/relationships/hyperlink" Target="BAI%206%20-%20CHUONG%205.pptx#12. PowerPoint Presentation" TargetMode="External"/><Relationship Id="rId10" Type="http://schemas.openxmlformats.org/officeDocument/2006/relationships/image" Target="../media/image57.gif"/><Relationship Id="rId4" Type="http://schemas.openxmlformats.org/officeDocument/2006/relationships/image" Target="../media/image53.jpeg"/><Relationship Id="rId9" Type="http://schemas.openxmlformats.org/officeDocument/2006/relationships/image" Target="../media/image5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DU%20LIEU%20QUAN%20TRONG%20-HUEBOM\TAI%20LIEU%20M&#7852;T%20HUE%20BOM\TOAN\GIAO%20AN%20CHAN%20TROI%20SANG%20TAO%20HUE\BAI%20GIANG%20PPT-CTST\PPT%20CHUONG%205\BAI%206%20-%20CHUONG%205\123456.mp4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0.wmf"/><Relationship Id="rId3" Type="http://schemas.openxmlformats.org/officeDocument/2006/relationships/image" Target="../media/image11.png"/><Relationship Id="rId7" Type="http://schemas.openxmlformats.org/officeDocument/2006/relationships/image" Target="../media/image7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6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11" Type="http://schemas.openxmlformats.org/officeDocument/2006/relationships/image" Target="../media/image25.wmf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5.bin"/><Relationship Id="rId4" Type="http://schemas.openxmlformats.org/officeDocument/2006/relationships/image" Target="../media/image24.wmf"/><Relationship Id="rId9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32.bin"/><Relationship Id="rId18" Type="http://schemas.openxmlformats.org/officeDocument/2006/relationships/image" Target="../media/image35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34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4.wmf"/><Relationship Id="rId20" Type="http://schemas.openxmlformats.org/officeDocument/2006/relationships/image" Target="../media/image36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3.bin"/><Relationship Id="rId10" Type="http://schemas.openxmlformats.org/officeDocument/2006/relationships/image" Target="../media/image31.wmf"/><Relationship Id="rId19" Type="http://schemas.openxmlformats.org/officeDocument/2006/relationships/oleObject" Target="../embeddings/oleObject35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3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>
            <a:grpSpLocks/>
          </p:cNvGrpSpPr>
          <p:nvPr/>
        </p:nvGrpSpPr>
        <p:grpSpPr bwMode="auto">
          <a:xfrm>
            <a:off x="-6350" y="0"/>
            <a:ext cx="9156700" cy="838200"/>
            <a:chOff x="0" y="8"/>
            <a:chExt cx="5768" cy="839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839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Oval 4"/>
          <p:cNvSpPr>
            <a:spLocks noChangeArrowheads="1"/>
          </p:cNvSpPr>
          <p:nvPr/>
        </p:nvSpPr>
        <p:spPr bwMode="auto">
          <a:xfrm rot="527914">
            <a:off x="1839913" y="3833813"/>
            <a:ext cx="5175250" cy="2541587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51119">
            <a:off x="4570706" y="1432436"/>
            <a:ext cx="2821649" cy="3993124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50469">
            <a:off x="2000045" y="1206613"/>
            <a:ext cx="2829117" cy="382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0168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76200" y="543580"/>
            <a:ext cx="845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6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GIÁ TRỊ PHÂN SỐ CỦA MỘT SỐ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983699" y="5121175"/>
            <a:ext cx="6615838" cy="52322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76200" y="940510"/>
            <a:ext cx="9199418" cy="1754326"/>
            <a:chOff x="25400" y="1558636"/>
            <a:chExt cx="5072624" cy="1754326"/>
          </a:xfrm>
        </p:grpSpPr>
        <p:sp>
          <p:nvSpPr>
            <p:cNvPr id="14" name="TextBox 4"/>
            <p:cNvSpPr txBox="1">
              <a:spLocks noChangeArrowheads="1"/>
            </p:cNvSpPr>
            <p:nvPr/>
          </p:nvSpPr>
          <p:spPr bwMode="auto">
            <a:xfrm>
              <a:off x="25400" y="1558636"/>
              <a:ext cx="5072624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sz="24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TH2: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hộp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đựng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bi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gồm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loại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bi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xanh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bi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đỏ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bi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xanh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10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viên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bằng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bi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đỏ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Hỏi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hộp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bao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nhiêu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viên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bi.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80642400"/>
                </p:ext>
              </p:extLst>
            </p:nvPr>
          </p:nvGraphicFramePr>
          <p:xfrm>
            <a:off x="1939670" y="2051624"/>
            <a:ext cx="295275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7" name="Equation" r:id="rId3" imgW="152280" imgH="393480" progId="Equation.DSMT4">
                    <p:embed/>
                  </p:oleObj>
                </mc:Choice>
                <mc:Fallback>
                  <p:oleObj name="Equation" r:id="rId3" imgW="1522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39670" y="2051624"/>
                          <a:ext cx="295275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3428415" y="2233171"/>
            <a:ext cx="10950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2621972" y="3270877"/>
            <a:ext cx="57600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294856" y="2716607"/>
            <a:ext cx="61821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3879546" y="3257970"/>
            <a:ext cx="23864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bi)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9192837"/>
              </p:ext>
            </p:extLst>
          </p:nvPr>
        </p:nvGraphicFramePr>
        <p:xfrm>
          <a:off x="1614270" y="3201410"/>
          <a:ext cx="785813" cy="845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8" name="Equation" r:id="rId5" imgW="368280" imgH="393480" progId="Equation.DSMT4">
                  <p:embed/>
                </p:oleObj>
              </mc:Choice>
              <mc:Fallback>
                <p:oleObj name="Equation" r:id="rId5" imgW="368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4270" y="3201410"/>
                        <a:ext cx="785813" cy="8451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4"/>
          <p:cNvSpPr txBox="1">
            <a:spLocks noChangeArrowheads="1"/>
          </p:cNvSpPr>
          <p:nvPr/>
        </p:nvSpPr>
        <p:spPr bwMode="auto">
          <a:xfrm>
            <a:off x="4560887" y="5309563"/>
            <a:ext cx="4648199" cy="52322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01264" y="3730625"/>
            <a:ext cx="7407822" cy="768350"/>
            <a:chOff x="974178" y="2579072"/>
            <a:chExt cx="7407822" cy="768350"/>
          </a:xfrm>
        </p:grpSpPr>
        <p:sp>
          <p:nvSpPr>
            <p:cNvPr id="31" name="TextBox 4"/>
            <p:cNvSpPr txBox="1">
              <a:spLocks noChangeArrowheads="1"/>
            </p:cNvSpPr>
            <p:nvPr/>
          </p:nvSpPr>
          <p:spPr bwMode="auto">
            <a:xfrm>
              <a:off x="974178" y="2701637"/>
              <a:ext cx="740782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10 (</a:t>
              </a:r>
              <a:r>
                <a:rPr lang="en-US" sz="2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viên</a:t>
              </a:r>
              <a:r>
                <a:rPr lang="en-US" sz="2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2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69048677"/>
                </p:ext>
              </p:extLst>
            </p:nvPr>
          </p:nvGraphicFramePr>
          <p:xfrm>
            <a:off x="3617406" y="2579072"/>
            <a:ext cx="535494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9" name="Equation" r:id="rId7" imgW="152280" imgH="393480" progId="Equation.DSMT4">
                    <p:embed/>
                  </p:oleObj>
                </mc:Choice>
                <mc:Fallback>
                  <p:oleObj name="Equation" r:id="rId7" imgW="1522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17406" y="2579072"/>
                          <a:ext cx="535494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1404404"/>
              </p:ext>
            </p:extLst>
          </p:nvPr>
        </p:nvGraphicFramePr>
        <p:xfrm>
          <a:off x="2374423" y="3205039"/>
          <a:ext cx="1651953" cy="845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0" name="Equation" r:id="rId8" imgW="774360" imgH="393480" progId="Equation.DSMT4">
                  <p:embed/>
                </p:oleObj>
              </mc:Choice>
              <mc:Fallback>
                <p:oleObj name="Equation" r:id="rId8" imgW="77436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423" y="3205039"/>
                        <a:ext cx="1651953" cy="8451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109476" y="4114800"/>
            <a:ext cx="44140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4"/>
          <p:cNvSpPr txBox="1">
            <a:spLocks noChangeArrowheads="1"/>
          </p:cNvSpPr>
          <p:nvPr/>
        </p:nvSpPr>
        <p:spPr bwMode="auto">
          <a:xfrm>
            <a:off x="1369712" y="4786343"/>
            <a:ext cx="52124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10 + 15 = 25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bi)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42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5" grpId="0"/>
      <p:bldP spid="25" grpId="0"/>
      <p:bldP spid="25" grpId="1"/>
      <p:bldP spid="27" grpId="0"/>
      <p:bldP spid="28" grpId="0"/>
      <p:bldP spid="29" grpId="0" animBg="1"/>
      <p:bldP spid="29" grpId="1" animBg="1"/>
      <p:bldP spid="33" grpId="0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69" name="Text Box 133"/>
          <p:cNvSpPr txBox="1">
            <a:spLocks noChangeArrowheads="1"/>
          </p:cNvSpPr>
          <p:nvPr/>
        </p:nvSpPr>
        <p:spPr bwMode="auto">
          <a:xfrm>
            <a:off x="571500" y="5442980"/>
            <a:ext cx="6781800" cy="954107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sữa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rót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180 ml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3"/>
          <p:cNvSpPr txBox="1">
            <a:spLocks noChangeArrowheads="1"/>
          </p:cNvSpPr>
          <p:nvPr/>
        </p:nvSpPr>
        <p:spPr bwMode="auto">
          <a:xfrm>
            <a:off x="3022600" y="0"/>
            <a:ext cx="2717800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sp>
        <p:nvSpPr>
          <p:cNvPr id="76" name="TextBox 4"/>
          <p:cNvSpPr txBox="1">
            <a:spLocks noChangeArrowheads="1"/>
          </p:cNvSpPr>
          <p:nvPr/>
        </p:nvSpPr>
        <p:spPr bwMode="auto">
          <a:xfrm>
            <a:off x="3581400" y="2550079"/>
            <a:ext cx="160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2" y="677863"/>
            <a:ext cx="9144000" cy="1687963"/>
            <a:chOff x="-2" y="677863"/>
            <a:chExt cx="9144000" cy="1687963"/>
          </a:xfrm>
        </p:grpSpPr>
        <p:sp>
          <p:nvSpPr>
            <p:cNvPr id="15429" name="Text Box 129"/>
            <p:cNvSpPr txBox="1">
              <a:spLocks noChangeArrowheads="1"/>
            </p:cNvSpPr>
            <p:nvPr/>
          </p:nvSpPr>
          <p:spPr bwMode="auto">
            <a:xfrm>
              <a:off x="-2" y="677863"/>
              <a:ext cx="9144000" cy="168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just">
                <a:lnSpc>
                  <a:spcPct val="150000"/>
                </a:lnSpc>
                <a:spcBef>
                  <a:spcPct val="50000"/>
                </a:spcBef>
              </a:pPr>
              <a:r>
                <a:rPr lang="en-US" altLang="en-US" sz="24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alt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1: </a:t>
              </a:r>
              <a:r>
                <a:rPr lang="en-US" altLang="en-US" sz="2400" dirty="0" err="1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ạn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Thanh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rót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sữa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hộp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giấy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đựng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đầy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sữa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cốc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180ml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để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uống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Thanh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ước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sữa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hộp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còn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     dung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tích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hộp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dung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tích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hộp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  <a:cs typeface="Times New Roman" pitchFamily="18" charset="0"/>
                </a:rPr>
                <a:t>sữa</a:t>
              </a:r>
              <a:r>
                <a:rPr lang="en-US" altLang="en-US" sz="2400" dirty="0" smtClean="0">
                  <a:latin typeface="Times New Roman" pitchFamily="18" charset="0"/>
                  <a:cs typeface="Times New Roman" pitchFamily="18" charset="0"/>
                </a:rPr>
                <a:t>?</a:t>
              </a:r>
              <a:endParaRPr lang="en-US" alt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6128508"/>
                </p:ext>
              </p:extLst>
            </p:nvPr>
          </p:nvGraphicFramePr>
          <p:xfrm>
            <a:off x="7391400" y="1165948"/>
            <a:ext cx="296984" cy="767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71" name="Equation" r:id="rId3" imgW="152280" imgH="393480" progId="Equation.DSMT4">
                    <p:embed/>
                  </p:oleObj>
                </mc:Choice>
                <mc:Fallback>
                  <p:oleObj name="Equation" r:id="rId3" imgW="15228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7391400" y="1165948"/>
                          <a:ext cx="296984" cy="7672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596229"/>
              </p:ext>
            </p:extLst>
          </p:nvPr>
        </p:nvGraphicFramePr>
        <p:xfrm>
          <a:off x="6172200" y="3059023"/>
          <a:ext cx="2730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2" name="Equation" r:id="rId5" imgW="139680" imgH="393480" progId="Equation.DSMT4">
                  <p:embed/>
                </p:oleObj>
              </mc:Choice>
              <mc:Fallback>
                <p:oleObj name="Equation" r:id="rId5" imgW="13968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059023"/>
                        <a:ext cx="27305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133"/>
          <p:cNvSpPr txBox="1">
            <a:spLocks noChangeArrowheads="1"/>
          </p:cNvSpPr>
          <p:nvPr/>
        </p:nvSpPr>
        <p:spPr bwMode="auto">
          <a:xfrm>
            <a:off x="304800" y="3079805"/>
            <a:ext cx="7315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180 ml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sữa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rót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alt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33"/>
          <p:cNvSpPr txBox="1">
            <a:spLocks noChangeArrowheads="1"/>
          </p:cNvSpPr>
          <p:nvPr/>
        </p:nvSpPr>
        <p:spPr bwMode="auto">
          <a:xfrm>
            <a:off x="1447800" y="5658423"/>
            <a:ext cx="6781800" cy="52322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sữa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33"/>
          <p:cNvSpPr txBox="1">
            <a:spLocks noChangeArrowheads="1"/>
          </p:cNvSpPr>
          <p:nvPr/>
        </p:nvSpPr>
        <p:spPr bwMode="auto">
          <a:xfrm>
            <a:off x="304800" y="3886200"/>
            <a:ext cx="426719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Dung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sữa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810163" y="5041428"/>
            <a:ext cx="5860473" cy="768350"/>
            <a:chOff x="4426526" y="4633910"/>
            <a:chExt cx="5860473" cy="768350"/>
          </a:xfrm>
        </p:grpSpPr>
        <p:sp>
          <p:nvSpPr>
            <p:cNvPr id="14" name="Text Box 133"/>
            <p:cNvSpPr txBox="1">
              <a:spLocks noChangeArrowheads="1"/>
            </p:cNvSpPr>
            <p:nvPr/>
          </p:nvSpPr>
          <p:spPr bwMode="auto">
            <a:xfrm>
              <a:off x="4426526" y="4800600"/>
              <a:ext cx="586047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 b="0" dirty="0" smtClean="0">
                  <a:solidFill>
                    <a:srgbClr val="091EE1"/>
                  </a:solidFill>
                  <a:latin typeface="Times New Roman" pitchFamily="18" charset="0"/>
                  <a:cs typeface="Times New Roman" pitchFamily="18" charset="0"/>
                </a:rPr>
                <a:t>Ta </a:t>
              </a:r>
              <a:r>
                <a:rPr lang="en-US" altLang="en-US" sz="2800" b="0" dirty="0" err="1" smtClean="0">
                  <a:solidFill>
                    <a:srgbClr val="091EE1"/>
                  </a:solidFill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altLang="en-US" sz="2800" b="0" dirty="0" smtClean="0">
                  <a:solidFill>
                    <a:srgbClr val="091EE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0" dirty="0" err="1" smtClean="0">
                  <a:solidFill>
                    <a:srgbClr val="091EE1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altLang="en-US" sz="2800" b="0" dirty="0" smtClean="0">
                  <a:solidFill>
                    <a:srgbClr val="091EE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0" dirty="0" err="1" smtClean="0">
                  <a:solidFill>
                    <a:srgbClr val="091EE1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altLang="en-US" sz="2800" b="0" dirty="0" smtClean="0">
                  <a:solidFill>
                    <a:srgbClr val="091EE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0" dirty="0" err="1" smtClean="0">
                  <a:solidFill>
                    <a:srgbClr val="091EE1"/>
                  </a:solidFill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altLang="en-US" sz="2800" b="0" dirty="0" smtClean="0">
                  <a:solidFill>
                    <a:srgbClr val="091EE1"/>
                  </a:solidFill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altLang="en-US" sz="2800" b="0" dirty="0" err="1" smtClean="0">
                  <a:solidFill>
                    <a:srgbClr val="091EE1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altLang="en-US" sz="2800" b="0" dirty="0" smtClean="0">
                  <a:solidFill>
                    <a:srgbClr val="091EE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0" dirty="0" err="1" smtClean="0">
                  <a:solidFill>
                    <a:srgbClr val="091EE1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altLang="en-US" sz="2800" b="0" dirty="0" smtClean="0">
                  <a:solidFill>
                    <a:srgbClr val="091EE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0" dirty="0" err="1" smtClean="0">
                  <a:solidFill>
                    <a:srgbClr val="091EE1"/>
                  </a:solidFill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altLang="en-US" sz="2800" b="0" dirty="0" smtClean="0">
                  <a:solidFill>
                    <a:srgbClr val="091EE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2800" b="0" dirty="0" err="1" smtClean="0">
                  <a:solidFill>
                    <a:srgbClr val="091EE1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altLang="en-US" sz="2800" b="0" dirty="0" smtClean="0">
                  <a:solidFill>
                    <a:srgbClr val="091EE1"/>
                  </a:solidFill>
                  <a:latin typeface="Times New Roman" pitchFamily="18" charset="0"/>
                  <a:cs typeface="Times New Roman" pitchFamily="18" charset="0"/>
                </a:rPr>
                <a:t> 180.</a:t>
              </a:r>
              <a:endParaRPr lang="en-US" altLang="en-US" sz="2800" b="0" dirty="0">
                <a:solidFill>
                  <a:srgbClr val="091EE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12066222"/>
                </p:ext>
              </p:extLst>
            </p:nvPr>
          </p:nvGraphicFramePr>
          <p:xfrm>
            <a:off x="7220237" y="4633910"/>
            <a:ext cx="273050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73" name="Equation" r:id="rId7" imgW="139680" imgH="393480" progId="Equation.DSMT4">
                    <p:embed/>
                  </p:oleObj>
                </mc:Choice>
                <mc:Fallback>
                  <p:oleObj name="Equation" r:id="rId7" imgW="139680" imgH="39348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20237" y="4633910"/>
                          <a:ext cx="273050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0982056"/>
              </p:ext>
            </p:extLst>
          </p:nvPr>
        </p:nvGraphicFramePr>
        <p:xfrm>
          <a:off x="2005013" y="4368800"/>
          <a:ext cx="868362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4" name="Equation" r:id="rId9" imgW="444240" imgH="393480" progId="Equation.DSMT4">
                  <p:embed/>
                </p:oleObj>
              </mc:Choice>
              <mc:Fallback>
                <p:oleObj name="Equation" r:id="rId9" imgW="44424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5013" y="4368800"/>
                        <a:ext cx="868362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230063"/>
              </p:ext>
            </p:extLst>
          </p:nvPr>
        </p:nvGraphicFramePr>
        <p:xfrm>
          <a:off x="2861251" y="4388638"/>
          <a:ext cx="232727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5" name="Equation" r:id="rId11" imgW="1193760" imgH="393480" progId="Equation.DSMT4">
                  <p:embed/>
                </p:oleObj>
              </mc:Choice>
              <mc:Fallback>
                <p:oleObj name="Equation" r:id="rId11" imgW="119376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1251" y="4388638"/>
                        <a:ext cx="2327275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23060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0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00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69" grpId="0" animBg="1"/>
      <p:bldP spid="40069" grpId="1" animBg="1"/>
      <p:bldP spid="75" grpId="0" animBg="1"/>
      <p:bldP spid="76" grpId="0"/>
      <p:bldP spid="11" grpId="0"/>
      <p:bldP spid="12" grpId="0" animBg="1"/>
      <p:bldP spid="12" grpId="1" animBg="1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A2R09Q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 descr="sun18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63" y="228600"/>
            <a:ext cx="1900237" cy="170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33400" y="304800"/>
            <a:ext cx="61341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solidFill>
                  <a:srgbClr val="CC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VUI ĐỂ HỌC TỐT  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95300" y="266700"/>
            <a:ext cx="7010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VUI ĐỂ HỌC TỐT  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4247501" y="3973550"/>
            <a:ext cx="342964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 err="1" smtClean="0">
                <a:solidFill>
                  <a:srgbClr val="FF9966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7200" b="1" dirty="0" smtClean="0">
                <a:solidFill>
                  <a:srgbClr val="FF9966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7200" b="1" dirty="0">
              <a:solidFill>
                <a:srgbClr val="FF99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2228850" y="2057400"/>
            <a:ext cx="27432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 smtClean="0">
                <a:solidFill>
                  <a:srgbClr val="FF9966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endParaRPr lang="en-US" sz="7200" b="1" dirty="0">
              <a:solidFill>
                <a:srgbClr val="FF99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4247501" y="2046109"/>
            <a:ext cx="232539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 err="1" smtClean="0">
                <a:solidFill>
                  <a:srgbClr val="FF9966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endParaRPr lang="en-US" sz="7200" b="1" dirty="0">
              <a:solidFill>
                <a:srgbClr val="FF99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1852612" y="3991768"/>
            <a:ext cx="28956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 err="1" smtClean="0">
                <a:solidFill>
                  <a:srgbClr val="FF9966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7200" b="1" dirty="0" smtClean="0">
                <a:solidFill>
                  <a:srgbClr val="FF99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7200" b="1" dirty="0">
              <a:solidFill>
                <a:srgbClr val="FF99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84" name="Picture 20" descr="images[99]">
            <a:hlinkClick r:id="rId4" action="ppaction://hlinkpres?slideindex=13&amp;slidetitle=PowerPoint Presentation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046" y="1357223"/>
            <a:ext cx="2638425" cy="2578100"/>
          </a:xfrm>
          <a:prstGeom prst="rect">
            <a:avLst/>
          </a:prstGeom>
          <a:noFill/>
          <a:ln w="57150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85" name="Picture 21" descr="images[62]">
            <a:hlinkClick r:id="rId6" action="ppaction://hlinkpres?slideindex=14&amp;slidetitle=PowerPoint Presentation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344523"/>
            <a:ext cx="2590800" cy="2590800"/>
          </a:xfrm>
          <a:prstGeom prst="rect">
            <a:avLst/>
          </a:prstGeom>
          <a:noFill/>
          <a:ln w="57150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86" name="Picture 22" descr="CAMZC5UZ">
            <a:hlinkClick r:id="rId8" action="ppaction://hlinkpres?slideindex=15&amp;slidetitle=PowerPoint Presentation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473" y="3991768"/>
            <a:ext cx="2590800" cy="2590800"/>
          </a:xfrm>
          <a:prstGeom prst="rect">
            <a:avLst/>
          </a:prstGeom>
          <a:noFill/>
          <a:ln w="57150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87" name="Picture 23" descr="CA4E8NPU">
            <a:hlinkClick r:id="rId10" action="ppaction://hlinkpres?slideindex=16&amp;slidetitle=PowerPoint Presentation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076" y="4012550"/>
            <a:ext cx="2638425" cy="2590800"/>
          </a:xfrm>
          <a:prstGeom prst="rect">
            <a:avLst/>
          </a:prstGeom>
          <a:noFill/>
          <a:ln w="57150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" descr="Next">
            <a:hlinkClick r:id="rId12" action="ppaction://hlinkpres?slideindex=17&amp;slidetitle=PowerPoint Presentation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724428"/>
            <a:ext cx="1038225" cy="76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876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2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8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2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8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2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8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12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86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2" name="Picture 64" descr="6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Next">
            <a:hlinkClick r:id="rId5" action="ppaction://hlinkpres?slideindex=12&amp;slidetitle=PowerPoint Presentation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6092825"/>
            <a:ext cx="49371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03" name="Text Box 55"/>
          <p:cNvSpPr txBox="1">
            <a:spLocks noChangeArrowheads="1"/>
          </p:cNvSpPr>
          <p:nvPr/>
        </p:nvSpPr>
        <p:spPr bwMode="auto">
          <a:xfrm>
            <a:off x="520556" y="1366838"/>
            <a:ext cx="8458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35 kg.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kg?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10" name="Picture 62" descr="Cau-hoi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"/>
            <a:ext cx="1066800" cy="90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13" name="Picture 65" descr="rose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633538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21" name="Text Box 73"/>
          <p:cNvSpPr txBox="1">
            <a:spLocks noChangeArrowheads="1"/>
          </p:cNvSpPr>
          <p:nvPr/>
        </p:nvSpPr>
        <p:spPr bwMode="auto">
          <a:xfrm>
            <a:off x="2133600" y="4267200"/>
            <a:ext cx="5562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err="1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4800" b="1" dirty="0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4800" b="1" dirty="0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4800" b="1" dirty="0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56 kg </a:t>
            </a:r>
            <a:endParaRPr lang="en-US" sz="4800" b="1" dirty="0">
              <a:solidFill>
                <a:srgbClr val="6699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23" name="Picture 75" descr="Tra-loi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121" y="3190875"/>
            <a:ext cx="181927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24" name="AutoShape 76"/>
          <p:cNvSpPr>
            <a:spLocks noChangeArrowheads="1"/>
          </p:cNvSpPr>
          <p:nvPr/>
        </p:nvSpPr>
        <p:spPr bwMode="auto">
          <a:xfrm>
            <a:off x="8272463" y="228600"/>
            <a:ext cx="719137" cy="719138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CC99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2125" name="AutoShape 77"/>
          <p:cNvSpPr>
            <a:spLocks noChangeArrowheads="1"/>
          </p:cNvSpPr>
          <p:nvPr/>
        </p:nvSpPr>
        <p:spPr bwMode="auto">
          <a:xfrm>
            <a:off x="8272463" y="228600"/>
            <a:ext cx="719137" cy="719138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CC9900"/>
                </a:solidFill>
                <a:latin typeface="Tahoma" pitchFamily="34" charset="0"/>
              </a:rPr>
              <a:t>2</a:t>
            </a:r>
          </a:p>
        </p:txBody>
      </p:sp>
      <p:sp>
        <p:nvSpPr>
          <p:cNvPr id="2126" name="AutoShape 78"/>
          <p:cNvSpPr>
            <a:spLocks noChangeArrowheads="1"/>
          </p:cNvSpPr>
          <p:nvPr/>
        </p:nvSpPr>
        <p:spPr bwMode="auto">
          <a:xfrm>
            <a:off x="8272463" y="228600"/>
            <a:ext cx="719137" cy="719138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CC9900"/>
                </a:solidFill>
                <a:latin typeface="Tahoma" pitchFamily="34" charset="0"/>
              </a:rPr>
              <a:t>3</a:t>
            </a:r>
          </a:p>
        </p:txBody>
      </p:sp>
      <p:sp>
        <p:nvSpPr>
          <p:cNvPr id="2127" name="AutoShape 79"/>
          <p:cNvSpPr>
            <a:spLocks noChangeArrowheads="1"/>
          </p:cNvSpPr>
          <p:nvPr/>
        </p:nvSpPr>
        <p:spPr bwMode="auto">
          <a:xfrm>
            <a:off x="8272463" y="228600"/>
            <a:ext cx="719137" cy="719138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CC9900"/>
                </a:solidFill>
                <a:latin typeface="Tahoma" pitchFamily="34" charset="0"/>
              </a:rPr>
              <a:t>4</a:t>
            </a:r>
          </a:p>
        </p:txBody>
      </p:sp>
      <p:pic>
        <p:nvPicPr>
          <p:cNvPr id="2128" name="Picture 80" descr="Chuong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463" y="228600"/>
            <a:ext cx="650875" cy="72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29" name="AutoShape 81"/>
          <p:cNvSpPr>
            <a:spLocks noChangeArrowheads="1"/>
          </p:cNvSpPr>
          <p:nvPr/>
        </p:nvSpPr>
        <p:spPr bwMode="auto">
          <a:xfrm>
            <a:off x="8272463" y="228600"/>
            <a:ext cx="719137" cy="719138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CC9900"/>
                </a:solidFill>
                <a:latin typeface="Tahoma" pitchFamily="34" charset="0"/>
              </a:rPr>
              <a:t>5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879050"/>
              </p:ext>
            </p:extLst>
          </p:nvPr>
        </p:nvGraphicFramePr>
        <p:xfrm>
          <a:off x="7871215" y="1270258"/>
          <a:ext cx="362348" cy="1021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7" name="Equation" r:id="rId11" imgW="139680" imgH="393480" progId="Equation.DSMT4">
                  <p:embed/>
                </p:oleObj>
              </mc:Choice>
              <mc:Fallback>
                <p:oleObj name="Equation" r:id="rId11" imgW="139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871215" y="1270258"/>
                        <a:ext cx="362348" cy="10211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013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21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500"/>
                                        <p:tgtEl>
                                          <p:spTgt spid="2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3" grpId="0"/>
      <p:bldP spid="2121" grpId="0"/>
      <p:bldP spid="2124" grpId="0" animBg="1"/>
      <p:bldP spid="2124" grpId="1" animBg="1"/>
      <p:bldP spid="2125" grpId="0" animBg="1"/>
      <p:bldP spid="2125" grpId="1" animBg="1"/>
      <p:bldP spid="2126" grpId="0" animBg="1"/>
      <p:bldP spid="2126" grpId="1" animBg="1"/>
      <p:bldP spid="2127" grpId="0" animBg="1"/>
      <p:bldP spid="2127" grpId="1" animBg="1"/>
      <p:bldP spid="2129" grpId="0" animBg="1"/>
      <p:bldP spid="2129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2" name="Picture 64" descr="6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Next">
            <a:hlinkClick r:id="rId5" action="ppaction://hlinkpres?slideindex=12&amp;slidetitle=PowerPoint Presentation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6092825"/>
            <a:ext cx="49371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10" name="Picture 62" descr="Cau-hoi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"/>
            <a:ext cx="1066800" cy="90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13" name="Picture 65" descr="rose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633538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22" name="Text Box 74"/>
          <p:cNvSpPr txBox="1">
            <a:spLocks noChangeArrowheads="1"/>
          </p:cNvSpPr>
          <p:nvPr/>
        </p:nvSpPr>
        <p:spPr bwMode="auto">
          <a:xfrm>
            <a:off x="2967036" y="4038600"/>
            <a:ext cx="358616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X = -24 </a:t>
            </a:r>
            <a:endParaRPr lang="en-US" sz="6600" b="1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23" name="Picture 75" descr="Tra-loi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362" y="2743200"/>
            <a:ext cx="181927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24" name="AutoShape 76"/>
          <p:cNvSpPr>
            <a:spLocks noChangeArrowheads="1"/>
          </p:cNvSpPr>
          <p:nvPr/>
        </p:nvSpPr>
        <p:spPr bwMode="auto">
          <a:xfrm>
            <a:off x="8272463" y="228600"/>
            <a:ext cx="719137" cy="719138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CC99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2125" name="AutoShape 77"/>
          <p:cNvSpPr>
            <a:spLocks noChangeArrowheads="1"/>
          </p:cNvSpPr>
          <p:nvPr/>
        </p:nvSpPr>
        <p:spPr bwMode="auto">
          <a:xfrm>
            <a:off x="8272463" y="228600"/>
            <a:ext cx="719137" cy="719138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CC9900"/>
                </a:solidFill>
                <a:latin typeface="Tahoma" pitchFamily="34" charset="0"/>
              </a:rPr>
              <a:t>2</a:t>
            </a:r>
          </a:p>
        </p:txBody>
      </p:sp>
      <p:sp>
        <p:nvSpPr>
          <p:cNvPr id="2126" name="AutoShape 78"/>
          <p:cNvSpPr>
            <a:spLocks noChangeArrowheads="1"/>
          </p:cNvSpPr>
          <p:nvPr/>
        </p:nvSpPr>
        <p:spPr bwMode="auto">
          <a:xfrm>
            <a:off x="8272463" y="228600"/>
            <a:ext cx="719137" cy="719138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CC9900"/>
                </a:solidFill>
                <a:latin typeface="Tahoma" pitchFamily="34" charset="0"/>
              </a:rPr>
              <a:t>3</a:t>
            </a:r>
          </a:p>
        </p:txBody>
      </p:sp>
      <p:sp>
        <p:nvSpPr>
          <p:cNvPr id="2127" name="AutoShape 79"/>
          <p:cNvSpPr>
            <a:spLocks noChangeArrowheads="1"/>
          </p:cNvSpPr>
          <p:nvPr/>
        </p:nvSpPr>
        <p:spPr bwMode="auto">
          <a:xfrm>
            <a:off x="8272463" y="228600"/>
            <a:ext cx="719137" cy="719138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CC9900"/>
                </a:solidFill>
                <a:latin typeface="Tahoma" pitchFamily="34" charset="0"/>
              </a:rPr>
              <a:t>4</a:t>
            </a:r>
          </a:p>
        </p:txBody>
      </p:sp>
      <p:pic>
        <p:nvPicPr>
          <p:cNvPr id="2128" name="Picture 80" descr="Chuong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463" y="228600"/>
            <a:ext cx="650875" cy="72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29" name="AutoShape 81"/>
          <p:cNvSpPr>
            <a:spLocks noChangeArrowheads="1"/>
          </p:cNvSpPr>
          <p:nvPr/>
        </p:nvSpPr>
        <p:spPr bwMode="auto">
          <a:xfrm>
            <a:off x="8272463" y="228600"/>
            <a:ext cx="719137" cy="719138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CC9900"/>
                </a:solidFill>
                <a:latin typeface="Tahoma" pitchFamily="34" charset="0"/>
              </a:rPr>
              <a:t>5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143000" y="1205274"/>
            <a:ext cx="6629400" cy="928326"/>
            <a:chOff x="1143000" y="1205274"/>
            <a:chExt cx="6629400" cy="928326"/>
          </a:xfrm>
        </p:grpSpPr>
        <p:sp>
          <p:nvSpPr>
            <p:cNvPr id="2103" name="Text Box 55"/>
            <p:cNvSpPr txBox="1">
              <a:spLocks noChangeArrowheads="1"/>
            </p:cNvSpPr>
            <p:nvPr/>
          </p:nvSpPr>
          <p:spPr bwMode="auto">
            <a:xfrm>
              <a:off x="1143000" y="1366838"/>
              <a:ext cx="662940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x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x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bằng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-20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68453705"/>
                </p:ext>
              </p:extLst>
            </p:nvPr>
          </p:nvGraphicFramePr>
          <p:xfrm>
            <a:off x="4013993" y="1205274"/>
            <a:ext cx="329407" cy="928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80" name="Equation" r:id="rId11" imgW="139680" imgH="393480" progId="Equation.DSMT4">
                    <p:embed/>
                  </p:oleObj>
                </mc:Choice>
                <mc:Fallback>
                  <p:oleObj name="Equation" r:id="rId11" imgW="13968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013993" y="1205274"/>
                          <a:ext cx="329407" cy="92832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61013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1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2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2" grpId="0"/>
      <p:bldP spid="2124" grpId="0" animBg="1"/>
      <p:bldP spid="2124" grpId="1" animBg="1"/>
      <p:bldP spid="2125" grpId="0" animBg="1"/>
      <p:bldP spid="2125" grpId="1" animBg="1"/>
      <p:bldP spid="2126" grpId="0" animBg="1"/>
      <p:bldP spid="2126" grpId="1" animBg="1"/>
      <p:bldP spid="2127" grpId="0" animBg="1"/>
      <p:bldP spid="2127" grpId="1" animBg="1"/>
      <p:bldP spid="2129" grpId="0" animBg="1"/>
      <p:bldP spid="2129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2" name="Picture 64" descr="6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Next">
            <a:hlinkClick r:id="rId5" action="ppaction://hlinkpres?slideindex=12&amp;slidetitle=PowerPoint Presentation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6092825"/>
            <a:ext cx="49371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10" name="Picture 62" descr="Cau-hoi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"/>
            <a:ext cx="1066800" cy="90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13" name="Picture 65" descr="rose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633538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22" name="Text Box 74"/>
          <p:cNvSpPr txBox="1">
            <a:spLocks noChangeArrowheads="1"/>
          </p:cNvSpPr>
          <p:nvPr/>
        </p:nvSpPr>
        <p:spPr bwMode="auto">
          <a:xfrm>
            <a:off x="3018631" y="4495800"/>
            <a:ext cx="394493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en-US" sz="66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quyển</a:t>
            </a:r>
            <a:endParaRPr lang="en-US" sz="6600" b="1" dirty="0">
              <a:solidFill>
                <a:srgbClr val="FF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23" name="Picture 75" descr="Tra-loi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733800"/>
            <a:ext cx="181927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24" name="AutoShape 76"/>
          <p:cNvSpPr>
            <a:spLocks noChangeArrowheads="1"/>
          </p:cNvSpPr>
          <p:nvPr/>
        </p:nvSpPr>
        <p:spPr bwMode="auto">
          <a:xfrm>
            <a:off x="8272463" y="228600"/>
            <a:ext cx="719137" cy="719138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CC99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2125" name="AutoShape 77"/>
          <p:cNvSpPr>
            <a:spLocks noChangeArrowheads="1"/>
          </p:cNvSpPr>
          <p:nvPr/>
        </p:nvSpPr>
        <p:spPr bwMode="auto">
          <a:xfrm>
            <a:off x="8272463" y="228600"/>
            <a:ext cx="719137" cy="719138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CC9900"/>
                </a:solidFill>
                <a:latin typeface="Tahoma" pitchFamily="34" charset="0"/>
              </a:rPr>
              <a:t>2</a:t>
            </a:r>
          </a:p>
        </p:txBody>
      </p:sp>
      <p:sp>
        <p:nvSpPr>
          <p:cNvPr id="2126" name="AutoShape 78"/>
          <p:cNvSpPr>
            <a:spLocks noChangeArrowheads="1"/>
          </p:cNvSpPr>
          <p:nvPr/>
        </p:nvSpPr>
        <p:spPr bwMode="auto">
          <a:xfrm>
            <a:off x="8272463" y="228600"/>
            <a:ext cx="719137" cy="719138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CC9900"/>
                </a:solidFill>
                <a:latin typeface="Tahoma" pitchFamily="34" charset="0"/>
              </a:rPr>
              <a:t>3</a:t>
            </a:r>
          </a:p>
        </p:txBody>
      </p:sp>
      <p:sp>
        <p:nvSpPr>
          <p:cNvPr id="2127" name="AutoShape 79"/>
          <p:cNvSpPr>
            <a:spLocks noChangeArrowheads="1"/>
          </p:cNvSpPr>
          <p:nvPr/>
        </p:nvSpPr>
        <p:spPr bwMode="auto">
          <a:xfrm>
            <a:off x="8272463" y="228600"/>
            <a:ext cx="719137" cy="719138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CC9900"/>
                </a:solidFill>
                <a:latin typeface="Tahoma" pitchFamily="34" charset="0"/>
              </a:rPr>
              <a:t>4</a:t>
            </a:r>
          </a:p>
        </p:txBody>
      </p:sp>
      <p:pic>
        <p:nvPicPr>
          <p:cNvPr id="2128" name="Picture 80" descr="Chuong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463" y="228600"/>
            <a:ext cx="650875" cy="72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29" name="AutoShape 81"/>
          <p:cNvSpPr>
            <a:spLocks noChangeArrowheads="1"/>
          </p:cNvSpPr>
          <p:nvPr/>
        </p:nvSpPr>
        <p:spPr bwMode="auto">
          <a:xfrm>
            <a:off x="8272463" y="228600"/>
            <a:ext cx="719137" cy="719138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CC9900"/>
                </a:solidFill>
                <a:latin typeface="Tahoma" pitchFamily="34" charset="0"/>
              </a:rPr>
              <a:t>5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676400" y="1960585"/>
            <a:ext cx="6629400" cy="1235603"/>
            <a:chOff x="1676400" y="1960585"/>
            <a:chExt cx="6629400" cy="1235603"/>
          </a:xfrm>
        </p:grpSpPr>
        <p:sp>
          <p:nvSpPr>
            <p:cNvPr id="2103" name="Text Box 55"/>
            <p:cNvSpPr txBox="1">
              <a:spLocks noChangeArrowheads="1"/>
            </p:cNvSpPr>
            <p:nvPr/>
          </p:nvSpPr>
          <p:spPr bwMode="auto">
            <a:xfrm>
              <a:off x="1676400" y="2286000"/>
              <a:ext cx="6629400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45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quyển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vở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bao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nhiêu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?</a:t>
              </a:r>
              <a:endParaRPr lang="en-US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17004251"/>
                </p:ext>
              </p:extLst>
            </p:nvPr>
          </p:nvGraphicFramePr>
          <p:xfrm>
            <a:off x="1905000" y="1960585"/>
            <a:ext cx="478295" cy="12356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04" name="Equation" r:id="rId11" imgW="152280" imgH="393480" progId="Equation.DSMT4">
                    <p:embed/>
                  </p:oleObj>
                </mc:Choice>
                <mc:Fallback>
                  <p:oleObj name="Equation" r:id="rId11" imgW="15228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905000" y="1960585"/>
                          <a:ext cx="478295" cy="123560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61013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1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2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2" grpId="0"/>
      <p:bldP spid="2124" grpId="0" animBg="1"/>
      <p:bldP spid="2124" grpId="1" animBg="1"/>
      <p:bldP spid="2125" grpId="0" animBg="1"/>
      <p:bldP spid="2125" grpId="1" animBg="1"/>
      <p:bldP spid="2126" grpId="0" animBg="1"/>
      <p:bldP spid="2126" grpId="1" animBg="1"/>
      <p:bldP spid="2127" grpId="0" animBg="1"/>
      <p:bldP spid="2127" grpId="1" animBg="1"/>
      <p:bldP spid="2129" grpId="0" animBg="1"/>
      <p:bldP spid="2129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2" name="Picture 64" descr="6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Next">
            <a:hlinkClick r:id="rId5" action="ppaction://hlinkpres?slideindex=12&amp;slidetitle=PowerPoint Presentation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6092825"/>
            <a:ext cx="493712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10" name="Picture 62" descr="Cau-hoi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"/>
            <a:ext cx="1066800" cy="90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13" name="Picture 65" descr="rose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633538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21" name="Text Box 73"/>
          <p:cNvSpPr txBox="1">
            <a:spLocks noChangeArrowheads="1"/>
          </p:cNvSpPr>
          <p:nvPr/>
        </p:nvSpPr>
        <p:spPr bwMode="auto">
          <a:xfrm>
            <a:off x="2220515" y="4389477"/>
            <a:ext cx="55626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49 </a:t>
            </a:r>
            <a:r>
              <a:rPr lang="en-US" sz="6600" b="1" dirty="0" err="1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6600" b="1" dirty="0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trứng</a:t>
            </a:r>
            <a:r>
              <a:rPr lang="en-US" sz="6600" b="1" dirty="0" smtClean="0">
                <a:solidFill>
                  <a:srgbClr val="66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6600" b="1" dirty="0">
              <a:solidFill>
                <a:srgbClr val="6699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23" name="Picture 75" descr="Tra-loi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733800"/>
            <a:ext cx="181927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24" name="AutoShape 76"/>
          <p:cNvSpPr>
            <a:spLocks noChangeArrowheads="1"/>
          </p:cNvSpPr>
          <p:nvPr/>
        </p:nvSpPr>
        <p:spPr bwMode="auto">
          <a:xfrm>
            <a:off x="8272463" y="228600"/>
            <a:ext cx="719137" cy="719138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CC9900"/>
                </a:solidFill>
                <a:latin typeface="Tahoma" pitchFamily="34" charset="0"/>
              </a:rPr>
              <a:t>1</a:t>
            </a:r>
          </a:p>
        </p:txBody>
      </p:sp>
      <p:sp>
        <p:nvSpPr>
          <p:cNvPr id="2125" name="AutoShape 77"/>
          <p:cNvSpPr>
            <a:spLocks noChangeArrowheads="1"/>
          </p:cNvSpPr>
          <p:nvPr/>
        </p:nvSpPr>
        <p:spPr bwMode="auto">
          <a:xfrm>
            <a:off x="8272463" y="228600"/>
            <a:ext cx="719137" cy="719138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CC9900"/>
                </a:solidFill>
                <a:latin typeface="Tahoma" pitchFamily="34" charset="0"/>
              </a:rPr>
              <a:t>2</a:t>
            </a:r>
          </a:p>
        </p:txBody>
      </p:sp>
      <p:sp>
        <p:nvSpPr>
          <p:cNvPr id="2126" name="AutoShape 78"/>
          <p:cNvSpPr>
            <a:spLocks noChangeArrowheads="1"/>
          </p:cNvSpPr>
          <p:nvPr/>
        </p:nvSpPr>
        <p:spPr bwMode="auto">
          <a:xfrm>
            <a:off x="8272463" y="228600"/>
            <a:ext cx="719137" cy="719138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CC9900"/>
                </a:solidFill>
                <a:latin typeface="Tahoma" pitchFamily="34" charset="0"/>
              </a:rPr>
              <a:t>3</a:t>
            </a:r>
          </a:p>
        </p:txBody>
      </p:sp>
      <p:sp>
        <p:nvSpPr>
          <p:cNvPr id="2127" name="AutoShape 79"/>
          <p:cNvSpPr>
            <a:spLocks noChangeArrowheads="1"/>
          </p:cNvSpPr>
          <p:nvPr/>
        </p:nvSpPr>
        <p:spPr bwMode="auto">
          <a:xfrm>
            <a:off x="8272463" y="228600"/>
            <a:ext cx="719137" cy="719138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CC9900"/>
                </a:solidFill>
                <a:latin typeface="Tahoma" pitchFamily="34" charset="0"/>
              </a:rPr>
              <a:t>4</a:t>
            </a:r>
          </a:p>
        </p:txBody>
      </p:sp>
      <p:pic>
        <p:nvPicPr>
          <p:cNvPr id="2128" name="Picture 80" descr="Chuong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463" y="228600"/>
            <a:ext cx="650875" cy="72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29" name="AutoShape 81"/>
          <p:cNvSpPr>
            <a:spLocks noChangeArrowheads="1"/>
          </p:cNvSpPr>
          <p:nvPr/>
        </p:nvSpPr>
        <p:spPr bwMode="auto">
          <a:xfrm>
            <a:off x="8272463" y="228600"/>
            <a:ext cx="719137" cy="719138"/>
          </a:xfrm>
          <a:prstGeom prst="octagon">
            <a:avLst>
              <a:gd name="adj" fmla="val 29287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600" b="1">
                <a:solidFill>
                  <a:srgbClr val="CC9900"/>
                </a:solidFill>
                <a:latin typeface="Tahoma" pitchFamily="34" charset="0"/>
              </a:rPr>
              <a:t>5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914400" y="1687073"/>
            <a:ext cx="8174831" cy="1228380"/>
            <a:chOff x="816769" y="2134838"/>
            <a:chExt cx="8174831" cy="1228380"/>
          </a:xfrm>
        </p:grpSpPr>
        <p:sp>
          <p:nvSpPr>
            <p:cNvPr id="2103" name="Text Box 55"/>
            <p:cNvSpPr txBox="1">
              <a:spLocks noChangeArrowheads="1"/>
            </p:cNvSpPr>
            <p:nvPr/>
          </p:nvSpPr>
          <p:spPr bwMode="auto">
            <a:xfrm>
              <a:off x="816769" y="2286000"/>
              <a:ext cx="8174831" cy="1077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trứng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gà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rổ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21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Vậy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rổ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bao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nhiêu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 smtClean="0">
                  <a:latin typeface="Times New Roman" pitchFamily="18" charset="0"/>
                  <a:cs typeface="Times New Roman" pitchFamily="18" charset="0"/>
                </a:rPr>
                <a:t>trứng</a:t>
              </a:r>
              <a:r>
                <a:rPr lang="en-US" sz="3200" b="1" dirty="0" smtClean="0">
                  <a:latin typeface="Times New Roman" pitchFamily="18" charset="0"/>
                  <a:cs typeface="Times New Roman" pitchFamily="18" charset="0"/>
                </a:rPr>
                <a:t>? </a:t>
              </a:r>
              <a:endParaRPr lang="en-US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1863164"/>
                </p:ext>
              </p:extLst>
            </p:nvPr>
          </p:nvGraphicFramePr>
          <p:xfrm>
            <a:off x="914619" y="2134838"/>
            <a:ext cx="359350" cy="928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27" name="Equation" r:id="rId11" imgW="152280" imgH="393480" progId="Equation.DSMT4">
                    <p:embed/>
                  </p:oleObj>
                </mc:Choice>
                <mc:Fallback>
                  <p:oleObj name="Equation" r:id="rId11" imgW="15228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914619" y="2134838"/>
                          <a:ext cx="359350" cy="92832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61013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2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1" grpId="0"/>
      <p:bldP spid="2124" grpId="0" animBg="1"/>
      <p:bldP spid="2124" grpId="1" animBg="1"/>
      <p:bldP spid="2125" grpId="0" animBg="1"/>
      <p:bldP spid="2125" grpId="1" animBg="1"/>
      <p:bldP spid="2126" grpId="0" animBg="1"/>
      <p:bldP spid="2126" grpId="1" animBg="1"/>
      <p:bldP spid="2127" grpId="0" animBg="1"/>
      <p:bldP spid="2127" grpId="1" animBg="1"/>
      <p:bldP spid="2129" grpId="0" animBg="1"/>
      <p:bldP spid="2129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23456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43000" y="1519238"/>
            <a:ext cx="6813549" cy="511016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4800" y="304800"/>
            <a:ext cx="79819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An </a:t>
            </a:r>
            <a:r>
              <a:rPr lang="en-US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toàn</a:t>
            </a:r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giao</a:t>
            </a:r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thông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807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D:\DU LIEU QUAN TRONG -HUEBOM\CA VIDEO NEN PPT\cdnvn-xuan-2015-hoa-dao-hinh-n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7" y="47625"/>
            <a:ext cx="915035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609600" y="391864"/>
            <a:ext cx="6477000" cy="646331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FFFF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ctr" eaLnBrk="1" hangingPunct="1">
              <a:spcBef>
                <a:spcPct val="10000"/>
              </a:spcBef>
            </a:pPr>
            <a:r>
              <a:rPr lang="en-US" sz="36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CHÚC CÁC EM HỌC TỐT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900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74565" y="22226"/>
            <a:ext cx="5299669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KHỞI ĐỘNG</a:t>
            </a:r>
          </a:p>
        </p:txBody>
      </p:sp>
      <p:sp>
        <p:nvSpPr>
          <p:cNvPr id="4105" name="TextBox 3"/>
          <p:cNvSpPr txBox="1">
            <a:spLocks noChangeArrowheads="1"/>
          </p:cNvSpPr>
          <p:nvPr/>
        </p:nvSpPr>
        <p:spPr bwMode="auto">
          <a:xfrm>
            <a:off x="762000" y="5334000"/>
            <a:ext cx="7254020" cy="95410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11693" y="1295400"/>
            <a:ext cx="9216892" cy="1384995"/>
            <a:chOff x="993908" y="2471583"/>
            <a:chExt cx="9216892" cy="1384995"/>
          </a:xfrm>
        </p:grpSpPr>
        <p:sp>
          <p:nvSpPr>
            <p:cNvPr id="11" name="TextBox 3"/>
            <p:cNvSpPr txBox="1">
              <a:spLocks noChangeArrowheads="1"/>
            </p:cNvSpPr>
            <p:nvPr/>
          </p:nvSpPr>
          <p:spPr bwMode="auto">
            <a:xfrm>
              <a:off x="993908" y="2471583"/>
              <a:ext cx="9216892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indent="0" eaLnBrk="1" hangingPunct="1">
                <a:lnSpc>
                  <a:spcPct val="150000"/>
                </a:lnSpc>
              </a:pP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An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20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cái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kẹo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, An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Bình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kẹo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mình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Hỏi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Bình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bao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nhiêu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cái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kẹo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?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48707974"/>
                </p:ext>
              </p:extLst>
            </p:nvPr>
          </p:nvGraphicFramePr>
          <p:xfrm>
            <a:off x="5699335" y="2471583"/>
            <a:ext cx="327025" cy="844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29" name="Equation" r:id="rId4" imgW="152280" imgH="393480" progId="Equation.DSMT4">
                    <p:embed/>
                  </p:oleObj>
                </mc:Choice>
                <mc:Fallback>
                  <p:oleObj name="Equation" r:id="rId4" imgW="15228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699335" y="2471583"/>
                          <a:ext cx="327025" cy="8445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4110539" y="2602937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260569" y="3190715"/>
            <a:ext cx="44915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8010120"/>
              </p:ext>
            </p:extLst>
          </p:nvPr>
        </p:nvGraphicFramePr>
        <p:xfrm>
          <a:off x="2074565" y="3693153"/>
          <a:ext cx="1223963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0" name="Equation" r:id="rId6" imgW="571320" imgH="393480" progId="Equation.DSMT4">
                  <p:embed/>
                </p:oleObj>
              </mc:Choice>
              <mc:Fallback>
                <p:oleObj name="Equation" r:id="rId6" imgW="571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74565" y="3693153"/>
                        <a:ext cx="1223963" cy="84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3"/>
          <p:cNvSpPr txBox="1">
            <a:spLocks noChangeArrowheads="1"/>
          </p:cNvSpPr>
          <p:nvPr/>
        </p:nvSpPr>
        <p:spPr bwMode="auto">
          <a:xfrm>
            <a:off x="3280601" y="3798692"/>
            <a:ext cx="14395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9981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05" grpId="0" animBg="1"/>
      <p:bldP spid="13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9" name="Text Box 4"/>
          <p:cNvSpPr txBox="1">
            <a:spLocks noChangeArrowheads="1"/>
          </p:cNvSpPr>
          <p:nvPr/>
        </p:nvSpPr>
        <p:spPr bwMode="auto">
          <a:xfrm>
            <a:off x="393700" y="655638"/>
            <a:ext cx="2514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 i="1" u="sng" dirty="0" err="1">
                <a:solidFill>
                  <a:srgbClr val="3333FF"/>
                </a:solidFill>
                <a:latin typeface="VNI-Brush" pitchFamily="2" charset="0"/>
              </a:rPr>
              <a:t>Bài</a:t>
            </a:r>
            <a:r>
              <a:rPr lang="en-US" sz="6600" b="1" i="1" u="sng" dirty="0">
                <a:solidFill>
                  <a:srgbClr val="3333FF"/>
                </a:solidFill>
                <a:latin typeface="VNI-Brush" pitchFamily="2" charset="0"/>
              </a:rPr>
              <a:t> 6</a:t>
            </a:r>
            <a:endParaRPr lang="en-US" sz="6600" b="1" i="1" dirty="0">
              <a:solidFill>
                <a:srgbClr val="3333FF"/>
              </a:solidFill>
              <a:latin typeface="VNI-Brush" pitchFamily="2" charset="0"/>
            </a:endParaRPr>
          </a:p>
        </p:txBody>
      </p:sp>
      <p:sp>
        <p:nvSpPr>
          <p:cNvPr id="6158" name="WordArt 12"/>
          <p:cNvSpPr>
            <a:spLocks noChangeArrowheads="1" noChangeShapeType="1" noTextEdit="1"/>
          </p:cNvSpPr>
          <p:nvPr/>
        </p:nvSpPr>
        <p:spPr bwMode="auto">
          <a:xfrm>
            <a:off x="187325" y="1763713"/>
            <a:ext cx="8728075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 smtClean="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GIÁ TRỊ PHÂN SỐ CỦA MỘT SỐ</a:t>
            </a:r>
            <a:endParaRPr lang="en-US" sz="2000" b="1" kern="10" dirty="0"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48" name="WordArt 13"/>
          <p:cNvSpPr>
            <a:spLocks noChangeArrowheads="1" noChangeShapeType="1" noTextEdit="1"/>
          </p:cNvSpPr>
          <p:nvPr/>
        </p:nvSpPr>
        <p:spPr bwMode="auto">
          <a:xfrm>
            <a:off x="6553200" y="98425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Số  và Đại số</a:t>
            </a:r>
          </a:p>
        </p:txBody>
      </p:sp>
      <p:pic>
        <p:nvPicPr>
          <p:cNvPr id="615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44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76200" y="54358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6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GIÁ TRỊ PHÂN SỐ CỦA MỘT SỐ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5044" y="913329"/>
            <a:ext cx="8865760" cy="2308324"/>
            <a:chOff x="75044" y="913329"/>
            <a:chExt cx="8865760" cy="2308324"/>
          </a:xfrm>
        </p:grpSpPr>
        <p:grpSp>
          <p:nvGrpSpPr>
            <p:cNvPr id="4" name="Group 3"/>
            <p:cNvGrpSpPr/>
            <p:nvPr/>
          </p:nvGrpSpPr>
          <p:grpSpPr>
            <a:xfrm>
              <a:off x="75044" y="913329"/>
              <a:ext cx="8865760" cy="2308324"/>
              <a:chOff x="75044" y="913329"/>
              <a:chExt cx="8865760" cy="2308324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75044" y="913329"/>
                <a:ext cx="8865760" cy="2308324"/>
                <a:chOff x="75044" y="913329"/>
                <a:chExt cx="8865760" cy="2308324"/>
              </a:xfrm>
            </p:grpSpPr>
            <p:sp>
              <p:nvSpPr>
                <p:cNvPr id="7" name="TextBox 4"/>
                <p:cNvSpPr txBox="1">
                  <a:spLocks noChangeArrowheads="1"/>
                </p:cNvSpPr>
                <p:nvPr/>
              </p:nvSpPr>
              <p:spPr bwMode="auto">
                <a:xfrm>
                  <a:off x="600364" y="913329"/>
                  <a:ext cx="8340440" cy="23083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just" eaLnBrk="1" hangingPunct="1">
                    <a:lnSpc>
                      <a:spcPct val="150000"/>
                    </a:lnSpc>
                  </a:pP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Bạn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Hòa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đã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đọc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hết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một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cuốn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truyện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dày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80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trang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trong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ba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.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Biết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nhất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bạn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Hòa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đọc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được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   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số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trang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cuốn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truyện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,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thứ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hai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đọc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được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  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số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trang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cuốn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truyện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.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Tính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số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trang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bạn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Hòa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đã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đọc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được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trong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mỗi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US" sz="2400" b="1" dirty="0" err="1" smtClean="0">
                      <a:latin typeface="Times New Roman" pitchFamily="18" charset="0"/>
                      <a:cs typeface="Times New Roman" pitchFamily="18" charset="0"/>
                    </a:rPr>
                    <a:t>ngày</a:t>
                  </a:r>
                  <a:r>
                    <a:rPr lang="en-US" sz="2400" b="1" dirty="0" smtClean="0">
                      <a:latin typeface="Times New Roman" pitchFamily="18" charset="0"/>
                      <a:cs typeface="Times New Roman" pitchFamily="18" charset="0"/>
                    </a:rPr>
                    <a:t>.</a:t>
                  </a:r>
                  <a:endParaRPr lang="en-US" sz="24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pic>
              <p:nvPicPr>
                <p:cNvPr id="8" name="Picture 139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5044" y="1371600"/>
                  <a:ext cx="658091" cy="6580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aphicFrame>
            <p:nvGraphicFramePr>
              <p:cNvPr id="6" name="Object 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71059592"/>
                  </p:ext>
                </p:extLst>
              </p:nvPr>
            </p:nvGraphicFramePr>
            <p:xfrm>
              <a:off x="6705600" y="1437409"/>
              <a:ext cx="271462" cy="7683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4712" name="Equation" r:id="rId4" imgW="139680" imgH="393480" progId="Equation.DSMT4">
                      <p:embed/>
                    </p:oleObj>
                  </mc:Choice>
                  <mc:Fallback>
                    <p:oleObj name="Equation" r:id="rId4" imgW="139680" imgH="393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705600" y="1437409"/>
                            <a:ext cx="271462" cy="7683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04262703"/>
                </p:ext>
              </p:extLst>
            </p:nvPr>
          </p:nvGraphicFramePr>
          <p:xfrm>
            <a:off x="4622800" y="1974850"/>
            <a:ext cx="296863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713" name="Equation" r:id="rId6" imgW="152280" imgH="393480" progId="Equation.DSMT4">
                    <p:embed/>
                  </p:oleObj>
                </mc:Choice>
                <mc:Fallback>
                  <p:oleObj name="Equation" r:id="rId6" imgW="1522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22800" y="1974850"/>
                          <a:ext cx="296863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3886200" y="2987752"/>
            <a:ext cx="10779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88899" y="3483263"/>
            <a:ext cx="655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9807775"/>
              </p:ext>
            </p:extLst>
          </p:nvPr>
        </p:nvGraphicFramePr>
        <p:xfrm>
          <a:off x="2057400" y="3944928"/>
          <a:ext cx="642938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14" name="Equation" r:id="rId8" imgW="330120" imgH="393480" progId="Equation.DSMT4">
                  <p:embed/>
                </p:oleObj>
              </mc:Choice>
              <mc:Fallback>
                <p:oleObj name="Equation" r:id="rId8" imgW="33012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944928"/>
                        <a:ext cx="642938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244820"/>
              </p:ext>
            </p:extLst>
          </p:nvPr>
        </p:nvGraphicFramePr>
        <p:xfrm>
          <a:off x="2198688" y="5110163"/>
          <a:ext cx="6667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15" name="Equation" r:id="rId10" imgW="342720" imgH="393480" progId="Equation.DSMT4">
                  <p:embed/>
                </p:oleObj>
              </mc:Choice>
              <mc:Fallback>
                <p:oleObj name="Equation" r:id="rId10" imgW="34272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8688" y="5110163"/>
                        <a:ext cx="66675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2664258" y="4110335"/>
            <a:ext cx="228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30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0" y="4648200"/>
            <a:ext cx="655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743200" y="5257800"/>
            <a:ext cx="228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32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123535" y="5791200"/>
            <a:ext cx="655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2139156" y="6245938"/>
            <a:ext cx="36520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80 – 30 – 32 = 18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189514" y="5692668"/>
            <a:ext cx="5712222" cy="1049555"/>
            <a:chOff x="4770584" y="4084160"/>
            <a:chExt cx="4906816" cy="1049555"/>
          </a:xfrm>
          <a:solidFill>
            <a:srgbClr val="92D050"/>
          </a:solidFill>
        </p:grpSpPr>
        <p:sp>
          <p:nvSpPr>
            <p:cNvPr id="19" name="TextBox 4"/>
            <p:cNvSpPr txBox="1">
              <a:spLocks noChangeArrowheads="1"/>
            </p:cNvSpPr>
            <p:nvPr/>
          </p:nvSpPr>
          <p:spPr bwMode="auto">
            <a:xfrm>
              <a:off x="4770584" y="4179608"/>
              <a:ext cx="4906816" cy="95410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Muốn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a ta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làm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thế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?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94280228"/>
                </p:ext>
              </p:extLst>
            </p:nvPr>
          </p:nvGraphicFramePr>
          <p:xfrm>
            <a:off x="6273686" y="4084160"/>
            <a:ext cx="346075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716" name="Equation" r:id="rId12" imgW="177480" imgH="393480" progId="Equation.DSMT4">
                    <p:embed/>
                  </p:oleObj>
                </mc:Choice>
                <mc:Fallback>
                  <p:oleObj name="Equation" r:id="rId12" imgW="177480" imgH="39348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73686" y="4084160"/>
                          <a:ext cx="346075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0717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0" grpId="0"/>
      <p:bldP spid="11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76200" y="54358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6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GIÁ TRỊ PHÂN SỐ CỦA MỘT SỐ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23535" y="2073303"/>
            <a:ext cx="22386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80600" y="2666057"/>
            <a:ext cx="6553200" cy="768350"/>
            <a:chOff x="80600" y="2666057"/>
            <a:chExt cx="6553200" cy="768350"/>
          </a:xfrm>
        </p:grpSpPr>
        <p:sp>
          <p:nvSpPr>
            <p:cNvPr id="11" name="TextBox 4"/>
            <p:cNvSpPr txBox="1">
              <a:spLocks noChangeArrowheads="1"/>
            </p:cNvSpPr>
            <p:nvPr/>
          </p:nvSpPr>
          <p:spPr bwMode="auto">
            <a:xfrm>
              <a:off x="80600" y="2819400"/>
              <a:ext cx="6553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-80, ta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6287608"/>
                </p:ext>
              </p:extLst>
            </p:nvPr>
          </p:nvGraphicFramePr>
          <p:xfrm>
            <a:off x="1676400" y="2666057"/>
            <a:ext cx="295275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87" name="Equation" r:id="rId3" imgW="152280" imgH="393480" progId="Equation.DSMT4">
                    <p:embed/>
                  </p:oleObj>
                </mc:Choice>
                <mc:Fallback>
                  <p:oleObj name="Equation" r:id="rId3" imgW="1522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76400" y="2666057"/>
                          <a:ext cx="295275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4950258" y="2819399"/>
            <a:ext cx="228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-60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52400" y="1020541"/>
            <a:ext cx="8763000" cy="813666"/>
            <a:chOff x="152400" y="1020541"/>
            <a:chExt cx="8763000" cy="813666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48056994"/>
                </p:ext>
              </p:extLst>
            </p:nvPr>
          </p:nvGraphicFramePr>
          <p:xfrm>
            <a:off x="3619103" y="1065857"/>
            <a:ext cx="346075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88" name="Equation" r:id="rId5" imgW="177480" imgH="393480" progId="Equation.DSMT4">
                    <p:embed/>
                  </p:oleObj>
                </mc:Choice>
                <mc:Fallback>
                  <p:oleObj name="Equation" r:id="rId5" imgW="1774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19103" y="1065857"/>
                          <a:ext cx="346075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TextBox 4"/>
            <p:cNvSpPr txBox="1">
              <a:spLocks noChangeArrowheads="1"/>
            </p:cNvSpPr>
            <p:nvPr/>
          </p:nvSpPr>
          <p:spPr bwMode="auto">
            <a:xfrm>
              <a:off x="152400" y="1219200"/>
              <a:ext cx="8763000" cy="461665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Muốn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a, ta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3006897"/>
                </p:ext>
              </p:extLst>
            </p:nvPr>
          </p:nvGraphicFramePr>
          <p:xfrm>
            <a:off x="6083010" y="1020541"/>
            <a:ext cx="593725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89" name="Equation" r:id="rId7" imgW="304560" imgH="393480" progId="Equation.DSMT4">
                    <p:embed/>
                  </p:oleObj>
                </mc:Choice>
                <mc:Fallback>
                  <p:oleObj name="Equation" r:id="rId7" imgW="304560" imgH="39348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83010" y="1020541"/>
                          <a:ext cx="593725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715023"/>
              </p:ext>
            </p:extLst>
          </p:nvPr>
        </p:nvGraphicFramePr>
        <p:xfrm>
          <a:off x="3872345" y="2666057"/>
          <a:ext cx="1033463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90" name="Equation" r:id="rId9" imgW="533160" imgH="393480" progId="Equation.DSMT4">
                  <p:embed/>
                </p:oleObj>
              </mc:Choice>
              <mc:Fallback>
                <p:oleObj name="Equation" r:id="rId9" imgW="53316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2345" y="2666057"/>
                        <a:ext cx="1033463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" name="Group 26"/>
          <p:cNvGrpSpPr/>
          <p:nvPr/>
        </p:nvGrpSpPr>
        <p:grpSpPr>
          <a:xfrm>
            <a:off x="101382" y="3581400"/>
            <a:ext cx="6553200" cy="768350"/>
            <a:chOff x="101382" y="3581400"/>
            <a:chExt cx="6553200" cy="768350"/>
          </a:xfrm>
        </p:grpSpPr>
        <p:grpSp>
          <p:nvGrpSpPr>
            <p:cNvPr id="28" name="Group 27"/>
            <p:cNvGrpSpPr/>
            <p:nvPr/>
          </p:nvGrpSpPr>
          <p:grpSpPr>
            <a:xfrm>
              <a:off x="101382" y="3581400"/>
              <a:ext cx="6553200" cy="768350"/>
              <a:chOff x="80600" y="2666057"/>
              <a:chExt cx="6553200" cy="768350"/>
            </a:xfrm>
          </p:grpSpPr>
          <p:sp>
            <p:nvSpPr>
              <p:cNvPr id="29" name="TextBox 4"/>
              <p:cNvSpPr txBox="1">
                <a:spLocks noChangeArrowheads="1"/>
              </p:cNvSpPr>
              <p:nvPr/>
            </p:nvSpPr>
            <p:spPr bwMode="auto">
              <a:xfrm>
                <a:off x="80600" y="2819400"/>
                <a:ext cx="65532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giá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trị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       , ta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30" name="Object 2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68054987"/>
                  </p:ext>
                </p:extLst>
              </p:nvPr>
            </p:nvGraphicFramePr>
            <p:xfrm>
              <a:off x="1676400" y="2666057"/>
              <a:ext cx="295275" cy="7683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5791" name="Equation" r:id="rId11" imgW="152280" imgH="393480" progId="Equation.DSMT4">
                      <p:embed/>
                    </p:oleObj>
                  </mc:Choice>
                  <mc:Fallback>
                    <p:oleObj name="Equation" r:id="rId11" imgW="152280" imgH="393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76400" y="2666057"/>
                            <a:ext cx="295275" cy="7683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69596954"/>
                </p:ext>
              </p:extLst>
            </p:nvPr>
          </p:nvGraphicFramePr>
          <p:xfrm>
            <a:off x="2457450" y="3581400"/>
            <a:ext cx="590550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792" name="Equation" r:id="rId13" imgW="304560" imgH="393480" progId="Equation.DSMT4">
                    <p:embed/>
                  </p:oleObj>
                </mc:Choice>
                <mc:Fallback>
                  <p:oleObj name="Equation" r:id="rId13" imgW="30456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57450" y="3581400"/>
                          <a:ext cx="590550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0205965"/>
              </p:ext>
            </p:extLst>
          </p:nvPr>
        </p:nvGraphicFramePr>
        <p:xfrm>
          <a:off x="4050939" y="3581400"/>
          <a:ext cx="4084637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93" name="Equation" r:id="rId15" imgW="2108160" imgH="393480" progId="Equation.DSMT4">
                  <p:embed/>
                </p:oleObj>
              </mc:Choice>
              <mc:Fallback>
                <p:oleObj name="Equation" r:id="rId15" imgW="2108160" imgH="39348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0939" y="3581400"/>
                        <a:ext cx="4084637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533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76200" y="54358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6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GIÁ TRỊ PHÂN SỐ CỦA MỘT SỐ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648422" y="3200400"/>
            <a:ext cx="43045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Seounl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3810000" y="2588566"/>
            <a:ext cx="9933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995175"/>
              </p:ext>
            </p:extLst>
          </p:nvPr>
        </p:nvGraphicFramePr>
        <p:xfrm>
          <a:off x="1767248" y="3689774"/>
          <a:ext cx="1033463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3" name="Equation" r:id="rId3" imgW="533160" imgH="393480" progId="Equation.DSMT4">
                  <p:embed/>
                </p:oleObj>
              </mc:Choice>
              <mc:Fallback>
                <p:oleObj name="Equation" r:id="rId3" imgW="5331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7248" y="3689774"/>
                        <a:ext cx="1033463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59818" y="1066800"/>
            <a:ext cx="8931782" cy="1754326"/>
            <a:chOff x="59818" y="1066800"/>
            <a:chExt cx="8931782" cy="1754326"/>
          </a:xfrm>
        </p:grpSpPr>
        <p:sp>
          <p:nvSpPr>
            <p:cNvPr id="10" name="TextBox 4"/>
            <p:cNvSpPr txBox="1">
              <a:spLocks noChangeArrowheads="1"/>
            </p:cNvSpPr>
            <p:nvPr/>
          </p:nvSpPr>
          <p:spPr bwMode="auto">
            <a:xfrm>
              <a:off x="59818" y="1066800"/>
              <a:ext cx="8931782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sz="24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TH1: a)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Nhiệt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ở Mat-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xcơ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va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)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-20</a:t>
              </a:r>
              <a:r>
                <a:rPr lang="en-US" sz="2400" b="1" baseline="30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C.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Lúc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nhiệt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ở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Seounl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bằng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nhiệt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ở Mat-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xcơ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va.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Hỏi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nhiệt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ở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Seounl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lúc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bao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nhiêu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?</a:t>
              </a:r>
              <a:endPara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36930030"/>
                </p:ext>
              </p:extLst>
            </p:nvPr>
          </p:nvGraphicFramePr>
          <p:xfrm>
            <a:off x="838200" y="1559788"/>
            <a:ext cx="295275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24" name="Equation" r:id="rId5" imgW="152280" imgH="393480" progId="Equation.DSMT4">
                    <p:embed/>
                  </p:oleObj>
                </mc:Choice>
                <mc:Fallback>
                  <p:oleObj name="Equation" r:id="rId5" imgW="1522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8200" y="1559788"/>
                          <a:ext cx="295275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731287"/>
              </p:ext>
            </p:extLst>
          </p:nvPr>
        </p:nvGraphicFramePr>
        <p:xfrm>
          <a:off x="2885642" y="3662065"/>
          <a:ext cx="19177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5" name="Equation" r:id="rId7" imgW="990360" imgH="393480" progId="Equation.DSMT4">
                  <p:embed/>
                </p:oleObj>
              </mc:Choice>
              <mc:Fallback>
                <p:oleObj name="Equation" r:id="rId7" imgW="990360" imgH="39348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5642" y="3662065"/>
                        <a:ext cx="191770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1676400" y="5105403"/>
            <a:ext cx="7467600" cy="1074852"/>
            <a:chOff x="2241694" y="5088035"/>
            <a:chExt cx="6902306" cy="832906"/>
          </a:xfrm>
          <a:solidFill>
            <a:srgbClr val="92D050"/>
          </a:solidFill>
        </p:grpSpPr>
        <p:sp>
          <p:nvSpPr>
            <p:cNvPr id="32" name="TextBox 4"/>
            <p:cNvSpPr txBox="1">
              <a:spLocks noChangeArrowheads="1"/>
            </p:cNvSpPr>
            <p:nvPr/>
          </p:nvSpPr>
          <p:spPr bwMode="auto">
            <a:xfrm>
              <a:off x="2241694" y="5181600"/>
              <a:ext cx="6902306" cy="73934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Muốn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nhiệt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ở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Seounl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, ta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-20.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3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78483565"/>
                </p:ext>
              </p:extLst>
            </p:nvPr>
          </p:nvGraphicFramePr>
          <p:xfrm>
            <a:off x="7524071" y="5088035"/>
            <a:ext cx="268432" cy="698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26" name="Equation" r:id="rId9" imgW="152280" imgH="393480" progId="Equation.DSMT4">
                    <p:embed/>
                  </p:oleObj>
                </mc:Choice>
                <mc:Fallback>
                  <p:oleObj name="Equation" r:id="rId9" imgW="1522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24071" y="5088035"/>
                          <a:ext cx="268432" cy="698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16116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76200" y="54358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6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GIÁ TRỊ PHÂN SỐ CỦA MỘT SỐ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375734" y="3564392"/>
            <a:ext cx="43045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cúc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3686970" y="3102727"/>
            <a:ext cx="9933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1054"/>
              </p:ext>
            </p:extLst>
          </p:nvPr>
        </p:nvGraphicFramePr>
        <p:xfrm>
          <a:off x="1603375" y="4025900"/>
          <a:ext cx="8128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7" name="Equation" r:id="rId3" imgW="419040" imgH="393480" progId="Equation.DSMT4">
                  <p:embed/>
                </p:oleObj>
              </mc:Choice>
              <mc:Fallback>
                <p:oleObj name="Equation" r:id="rId3" imgW="419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75" y="4025900"/>
                        <a:ext cx="81280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457200" y="1025236"/>
            <a:ext cx="8446224" cy="2308324"/>
            <a:chOff x="125871" y="267816"/>
            <a:chExt cx="8931782" cy="2308324"/>
          </a:xfrm>
        </p:grpSpPr>
        <p:sp>
          <p:nvSpPr>
            <p:cNvPr id="10" name="TextBox 4"/>
            <p:cNvSpPr txBox="1">
              <a:spLocks noChangeArrowheads="1"/>
            </p:cNvSpPr>
            <p:nvPr/>
          </p:nvSpPr>
          <p:spPr bwMode="auto">
            <a:xfrm>
              <a:off x="125871" y="267816"/>
              <a:ext cx="8931782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sz="24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TH1: b)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mảnh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vườn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diện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tích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240 m</a:t>
              </a:r>
              <a:r>
                <a:rPr lang="en-US" sz="2400" b="1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trồng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loại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hoa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hoa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cúc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hoa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hồng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diện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tích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trồng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hoa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cúc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chiếm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diện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tích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cả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vườn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Hỏi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diện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tích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trồng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hoa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hồng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bao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nhiêu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mét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vuông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?</a:t>
              </a:r>
              <a:endPara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43583509"/>
                </p:ext>
              </p:extLst>
            </p:nvPr>
          </p:nvGraphicFramePr>
          <p:xfrm>
            <a:off x="1112602" y="1299980"/>
            <a:ext cx="271463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18" name="Equation" r:id="rId5" imgW="139680" imgH="393480" progId="Equation.DSMT4">
                    <p:embed/>
                  </p:oleObj>
                </mc:Choice>
                <mc:Fallback>
                  <p:oleObj name="Equation" r:id="rId5" imgW="1396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2602" y="1299980"/>
                          <a:ext cx="271463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5"/>
          <p:cNvGrpSpPr/>
          <p:nvPr/>
        </p:nvGrpSpPr>
        <p:grpSpPr>
          <a:xfrm>
            <a:off x="1219200" y="5226147"/>
            <a:ext cx="7467600" cy="1074852"/>
            <a:chOff x="2241694" y="5088034"/>
            <a:chExt cx="6902306" cy="832906"/>
          </a:xfrm>
          <a:solidFill>
            <a:srgbClr val="92D050"/>
          </a:solidFill>
        </p:grpSpPr>
        <p:sp>
          <p:nvSpPr>
            <p:cNvPr id="32" name="TextBox 4"/>
            <p:cNvSpPr txBox="1">
              <a:spLocks noChangeArrowheads="1"/>
            </p:cNvSpPr>
            <p:nvPr/>
          </p:nvSpPr>
          <p:spPr bwMode="auto">
            <a:xfrm>
              <a:off x="2241694" y="5181600"/>
              <a:ext cx="6902306" cy="7393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Muốn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diện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tích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trồng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hoa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cúc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, ta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240.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3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95058967"/>
                </p:ext>
              </p:extLst>
            </p:nvPr>
          </p:nvGraphicFramePr>
          <p:xfrm>
            <a:off x="8228388" y="5088034"/>
            <a:ext cx="246511" cy="6987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719" name="Equation" r:id="rId7" imgW="139680" imgH="393480" progId="Equation.DSMT4">
                    <p:embed/>
                  </p:oleObj>
                </mc:Choice>
                <mc:Fallback>
                  <p:oleObj name="Equation" r:id="rId7" imgW="1396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28388" y="5088034"/>
                          <a:ext cx="246511" cy="6987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2408598" y="4191000"/>
            <a:ext cx="19348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96 (m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56309" y="4694229"/>
            <a:ext cx="43045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1560622" y="5486400"/>
            <a:ext cx="33923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240 – 96 = 144 (m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68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76200" y="543580"/>
            <a:ext cx="845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6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GIÁ TRỊ PHÂN SỐ CỦA MỘT SỐ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382481" y="3020489"/>
            <a:ext cx="659566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3846729" y="2548729"/>
            <a:ext cx="9933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2713076"/>
              </p:ext>
            </p:extLst>
          </p:nvPr>
        </p:nvGraphicFramePr>
        <p:xfrm>
          <a:off x="2886923" y="3641860"/>
          <a:ext cx="73977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3" name="Equation" r:id="rId3" imgW="380880" imgH="393480" progId="Equation.DSMT4">
                  <p:embed/>
                </p:oleObj>
              </mc:Choice>
              <mc:Fallback>
                <p:oleObj name="Equation" r:id="rId3" imgW="380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6923" y="3641860"/>
                        <a:ext cx="739775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1800194" y="5266384"/>
            <a:ext cx="6595661" cy="1206163"/>
            <a:chOff x="3373069" y="3806992"/>
            <a:chExt cx="6902306" cy="934659"/>
          </a:xfrm>
          <a:solidFill>
            <a:srgbClr val="92D050"/>
          </a:solidFill>
        </p:grpSpPr>
        <p:sp>
          <p:nvSpPr>
            <p:cNvPr id="32" name="TextBox 4"/>
            <p:cNvSpPr txBox="1">
              <a:spLocks noChangeArrowheads="1"/>
            </p:cNvSpPr>
            <p:nvPr/>
          </p:nvSpPr>
          <p:spPr bwMode="auto">
            <a:xfrm>
              <a:off x="3373069" y="4002311"/>
              <a:ext cx="6902306" cy="7393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trang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cuốn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truyện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khi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nó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36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trang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3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05701899"/>
                </p:ext>
              </p:extLst>
            </p:nvPr>
          </p:nvGraphicFramePr>
          <p:xfrm>
            <a:off x="8984993" y="3806992"/>
            <a:ext cx="246511" cy="6987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74" name="Equation" r:id="rId5" imgW="139680" imgH="393480" progId="Equation.DSMT4">
                    <p:embed/>
                  </p:oleObj>
                </mc:Choice>
                <mc:Fallback>
                  <p:oleObj name="Equation" r:id="rId5" imgW="1396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84993" y="3806992"/>
                          <a:ext cx="246511" cy="6987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4560887" y="3805535"/>
            <a:ext cx="19348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60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5400" y="1025236"/>
            <a:ext cx="8878024" cy="1754326"/>
            <a:chOff x="25400" y="1025236"/>
            <a:chExt cx="8878024" cy="1754326"/>
          </a:xfrm>
        </p:grpSpPr>
        <p:grpSp>
          <p:nvGrpSpPr>
            <p:cNvPr id="4" name="Group 3"/>
            <p:cNvGrpSpPr/>
            <p:nvPr/>
          </p:nvGrpSpPr>
          <p:grpSpPr>
            <a:xfrm>
              <a:off x="457200" y="1025236"/>
              <a:ext cx="8446224" cy="1754326"/>
              <a:chOff x="125871" y="267816"/>
              <a:chExt cx="8931782" cy="1754326"/>
            </a:xfrm>
          </p:grpSpPr>
          <p:sp>
            <p:nvSpPr>
              <p:cNvPr id="10" name="TextBox 4"/>
              <p:cNvSpPr txBox="1">
                <a:spLocks noChangeArrowheads="1"/>
              </p:cNvSpPr>
              <p:nvPr/>
            </p:nvSpPr>
            <p:spPr bwMode="auto">
              <a:xfrm>
                <a:off x="125871" y="267816"/>
                <a:ext cx="8931782" cy="17543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just" eaLnBrk="1" hangingPunct="1">
                  <a:lnSpc>
                    <a:spcPct val="150000"/>
                  </a:lnSpc>
                </a:pP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Bạn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Hiếu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đọc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36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trang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một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cuốn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truyện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Hiếu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nói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rằng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mình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đã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đọc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   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trang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cuốn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truyện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đó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Tìm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trang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cuốn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truyện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24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20" name="Object 1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61156181"/>
                  </p:ext>
                </p:extLst>
              </p:nvPr>
            </p:nvGraphicFramePr>
            <p:xfrm>
              <a:off x="3795076" y="760804"/>
              <a:ext cx="271463" cy="7683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75" name="Equation" r:id="rId7" imgW="139680" imgH="393480" progId="Equation.DSMT4">
                      <p:embed/>
                    </p:oleObj>
                  </mc:Choice>
                  <mc:Fallback>
                    <p:oleObj name="Equation" r:id="rId7" imgW="139680" imgH="393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95076" y="760804"/>
                            <a:ext cx="271463" cy="7683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pic>
          <p:nvPicPr>
            <p:cNvPr id="28677" name="Picture 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00" y="1371600"/>
              <a:ext cx="500175" cy="5307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4548314"/>
              </p:ext>
            </p:extLst>
          </p:nvPr>
        </p:nvGraphicFramePr>
        <p:xfrm>
          <a:off x="3671887" y="3646555"/>
          <a:ext cx="8890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6" name="Equation" r:id="rId10" imgW="457200" imgH="393480" progId="Equation.DSMT4">
                  <p:embed/>
                </p:oleObj>
              </mc:Choice>
              <mc:Fallback>
                <p:oleObj name="Equation" r:id="rId10" imgW="457200" imgH="39348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1887" y="3646555"/>
                        <a:ext cx="88900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1905000" y="5317838"/>
            <a:ext cx="6595661" cy="1154709"/>
            <a:chOff x="3373069" y="3846865"/>
            <a:chExt cx="6902306" cy="894787"/>
          </a:xfrm>
          <a:solidFill>
            <a:srgbClr val="92D050"/>
          </a:solidFill>
        </p:grpSpPr>
        <p:sp>
          <p:nvSpPr>
            <p:cNvPr id="21" name="TextBox 4"/>
            <p:cNvSpPr txBox="1">
              <a:spLocks noChangeArrowheads="1"/>
            </p:cNvSpPr>
            <p:nvPr/>
          </p:nvSpPr>
          <p:spPr bwMode="auto">
            <a:xfrm>
              <a:off x="3373069" y="4002312"/>
              <a:ext cx="6902306" cy="7393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Muốn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khi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nó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b ta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làm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thế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?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30656675"/>
                </p:ext>
              </p:extLst>
            </p:nvPr>
          </p:nvGraphicFramePr>
          <p:xfrm>
            <a:off x="9878743" y="3846865"/>
            <a:ext cx="315648" cy="6987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77" name="Equation" r:id="rId12" imgW="177480" imgH="393480" progId="Equation.DSMT4">
                    <p:embed/>
                  </p:oleObj>
                </mc:Choice>
                <mc:Fallback>
                  <p:oleObj name="Equation" r:id="rId12" imgW="1774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878743" y="3846865"/>
                          <a:ext cx="315648" cy="6987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21065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-76200" y="543580"/>
            <a:ext cx="845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6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GIÁ TRỊ PHÂN SỐ CỦA MỘT SỐ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524000" y="2642040"/>
            <a:ext cx="129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-4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5400" y="1828800"/>
            <a:ext cx="5072624" cy="768350"/>
            <a:chOff x="25400" y="1828800"/>
            <a:chExt cx="5072624" cy="768350"/>
          </a:xfrm>
        </p:grpSpPr>
        <p:sp>
          <p:nvSpPr>
            <p:cNvPr id="14" name="TextBox 4"/>
            <p:cNvSpPr txBox="1">
              <a:spLocks noChangeArrowheads="1"/>
            </p:cNvSpPr>
            <p:nvPr/>
          </p:nvSpPr>
          <p:spPr bwMode="auto">
            <a:xfrm>
              <a:off x="25400" y="1905000"/>
              <a:ext cx="507262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Ví</a:t>
              </a:r>
              <a:r>
                <a:rPr lang="en-US" sz="24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dụ</a:t>
              </a:r>
              <a:r>
                <a:rPr lang="en-US" sz="24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34130563"/>
                </p:ext>
              </p:extLst>
            </p:nvPr>
          </p:nvGraphicFramePr>
          <p:xfrm>
            <a:off x="3124200" y="1828800"/>
            <a:ext cx="295275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56" name="Equation" r:id="rId3" imgW="152280" imgH="393480" progId="Equation.DSMT4">
                    <p:embed/>
                  </p:oleObj>
                </mc:Choice>
                <mc:Fallback>
                  <p:oleObj name="Equation" r:id="rId3" imgW="1522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4200" y="1828800"/>
                          <a:ext cx="295275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2362200" y="3188131"/>
            <a:ext cx="19348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27049"/>
              </p:ext>
            </p:extLst>
          </p:nvPr>
        </p:nvGraphicFramePr>
        <p:xfrm>
          <a:off x="3782219" y="2571141"/>
          <a:ext cx="741362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7" name="Equation" r:id="rId5" imgW="380880" imgH="393480" progId="Equation.DSMT4">
                  <p:embed/>
                </p:oleObj>
              </mc:Choice>
              <mc:Fallback>
                <p:oleObj name="Equation" r:id="rId5" imgW="380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2219" y="2571141"/>
                        <a:ext cx="741362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-70212" y="986463"/>
            <a:ext cx="8860200" cy="782012"/>
            <a:chOff x="-70212" y="986463"/>
            <a:chExt cx="8860200" cy="782012"/>
          </a:xfrm>
        </p:grpSpPr>
        <p:grpSp>
          <p:nvGrpSpPr>
            <p:cNvPr id="4" name="Group 3"/>
            <p:cNvGrpSpPr/>
            <p:nvPr/>
          </p:nvGrpSpPr>
          <p:grpSpPr>
            <a:xfrm>
              <a:off x="-70212" y="986463"/>
              <a:ext cx="8446224" cy="768350"/>
              <a:chOff x="125871" y="253961"/>
              <a:chExt cx="8931782" cy="768350"/>
            </a:xfrm>
          </p:grpSpPr>
          <p:sp>
            <p:nvSpPr>
              <p:cNvPr id="10" name="TextBox 4"/>
              <p:cNvSpPr txBox="1">
                <a:spLocks noChangeArrowheads="1"/>
              </p:cNvSpPr>
              <p:nvPr/>
            </p:nvSpPr>
            <p:spPr bwMode="auto">
              <a:xfrm>
                <a:off x="125871" y="267816"/>
                <a:ext cx="8931782" cy="5799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just" eaLnBrk="1" hangingPunct="1">
                  <a:lnSpc>
                    <a:spcPct val="150000"/>
                  </a:lnSpc>
                </a:pP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Muốn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tìm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một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khi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biết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giá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trị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    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nó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b, ta </a:t>
                </a:r>
                <a:r>
                  <a:rPr lang="en-US" sz="2400" b="1" dirty="0" err="1" smtClean="0">
                    <a:latin typeface="Times New Roman" pitchFamily="18" charset="0"/>
                    <a:cs typeface="Times New Roman" pitchFamily="18" charset="0"/>
                  </a:rPr>
                  <a:t>tính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4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20" name="Object 1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18572622"/>
                  </p:ext>
                </p:extLst>
              </p:nvPr>
            </p:nvGraphicFramePr>
            <p:xfrm>
              <a:off x="5847094" y="253961"/>
              <a:ext cx="344147" cy="7683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858" name="Equation" r:id="rId7" imgW="177480" imgH="393480" progId="Equation.DSMT4">
                      <p:embed/>
                    </p:oleObj>
                  </mc:Choice>
                  <mc:Fallback>
                    <p:oleObj name="Equation" r:id="rId7" imgW="177480" imgH="393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847094" y="253961"/>
                            <a:ext cx="344147" cy="7683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29156748"/>
                </p:ext>
              </p:extLst>
            </p:nvPr>
          </p:nvGraphicFramePr>
          <p:xfrm>
            <a:off x="8162925" y="1000125"/>
            <a:ext cx="627063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59" name="Equation" r:id="rId9" imgW="342720" imgH="393480" progId="Equation.DSMT4">
                    <p:embed/>
                  </p:oleObj>
                </mc:Choice>
                <mc:Fallback>
                  <p:oleObj name="Equation" r:id="rId9" imgW="34272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62925" y="1000125"/>
                          <a:ext cx="627063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869373" y="3649796"/>
            <a:ext cx="42286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2830683"/>
              </p:ext>
            </p:extLst>
          </p:nvPr>
        </p:nvGraphicFramePr>
        <p:xfrm>
          <a:off x="2369164" y="3649796"/>
          <a:ext cx="960437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0" name="Equation" r:id="rId11" imgW="495000" imgH="393480" progId="Equation.DSMT4">
                  <p:embed/>
                </p:oleObj>
              </mc:Choice>
              <mc:Fallback>
                <p:oleObj name="Equation" r:id="rId11" imgW="495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9164" y="3649796"/>
                        <a:ext cx="960437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2974804"/>
              </p:ext>
            </p:extLst>
          </p:nvPr>
        </p:nvGraphicFramePr>
        <p:xfrm>
          <a:off x="3517676" y="3670578"/>
          <a:ext cx="17970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1" name="Equation" r:id="rId13" imgW="927000" imgH="393480" progId="Equation.DSMT4">
                  <p:embed/>
                </p:oleObj>
              </mc:Choice>
              <mc:Fallback>
                <p:oleObj name="Equation" r:id="rId13" imgW="927000" imgH="39348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7676" y="3670578"/>
                        <a:ext cx="179705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974178" y="4572000"/>
            <a:ext cx="42286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-6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813955" y="5115125"/>
            <a:ext cx="23864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02756"/>
              </p:ext>
            </p:extLst>
          </p:nvPr>
        </p:nvGraphicFramePr>
        <p:xfrm>
          <a:off x="2413000" y="5130151"/>
          <a:ext cx="8128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2" name="Equation" r:id="rId15" imgW="419040" imgH="393480" progId="Equation.DSMT4">
                  <p:embed/>
                </p:oleObj>
              </mc:Choice>
              <mc:Fallback>
                <p:oleObj name="Equation" r:id="rId15" imgW="419040" imgH="39348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0" y="5130151"/>
                        <a:ext cx="81280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1938546"/>
              </p:ext>
            </p:extLst>
          </p:nvPr>
        </p:nvGraphicFramePr>
        <p:xfrm>
          <a:off x="3328988" y="5095875"/>
          <a:ext cx="1649412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63" name="Equation" r:id="rId17" imgW="850680" imgH="393480" progId="Equation.DSMT4">
                  <p:embed/>
                </p:oleObj>
              </mc:Choice>
              <mc:Fallback>
                <p:oleObj name="Equation" r:id="rId17" imgW="85068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8988" y="5095875"/>
                        <a:ext cx="1649412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1086074" y="5821035"/>
            <a:ext cx="4228652" cy="768350"/>
            <a:chOff x="1086074" y="5821035"/>
            <a:chExt cx="4228652" cy="768350"/>
          </a:xfrm>
        </p:grpSpPr>
        <p:sp>
          <p:nvSpPr>
            <p:cNvPr id="30" name="TextBox 4"/>
            <p:cNvSpPr txBox="1">
              <a:spLocks noChangeArrowheads="1"/>
            </p:cNvSpPr>
            <p:nvPr/>
          </p:nvSpPr>
          <p:spPr bwMode="auto">
            <a:xfrm>
              <a:off x="1086074" y="5943600"/>
              <a:ext cx="42286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cần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tìm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06975095"/>
                </p:ext>
              </p:extLst>
            </p:nvPr>
          </p:nvGraphicFramePr>
          <p:xfrm>
            <a:off x="3200400" y="5821035"/>
            <a:ext cx="442913" cy="768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64" name="Equation" r:id="rId19" imgW="228600" imgH="393480" progId="Equation.DSMT4">
                    <p:embed/>
                  </p:oleObj>
                </mc:Choice>
                <mc:Fallback>
                  <p:oleObj name="Equation" r:id="rId19" imgW="228600" imgH="393480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5821035"/>
                          <a:ext cx="442913" cy="768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60045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25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992</Words>
  <Application>Microsoft Office PowerPoint</Application>
  <PresentationFormat>On-screen Show (4:3)</PresentationFormat>
  <Paragraphs>120</Paragraphs>
  <Slides>18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73</cp:revision>
  <dcterms:created xsi:type="dcterms:W3CDTF">2021-07-27T23:26:22Z</dcterms:created>
  <dcterms:modified xsi:type="dcterms:W3CDTF">2021-08-04T09:06:01Z</dcterms:modified>
</cp:coreProperties>
</file>