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9"/>
  </p:notesMasterIdLst>
  <p:sldIdLst>
    <p:sldId id="256" r:id="rId2"/>
    <p:sldId id="339" r:id="rId3"/>
    <p:sldId id="263" r:id="rId4"/>
    <p:sldId id="341" r:id="rId5"/>
    <p:sldId id="335" r:id="rId6"/>
    <p:sldId id="350" r:id="rId7"/>
    <p:sldId id="266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83E5"/>
    <a:srgbClr val="37CBFF"/>
    <a:srgbClr val="FFFF81"/>
    <a:srgbClr val="FFA143"/>
    <a:srgbClr val="F5F5F5"/>
    <a:srgbClr val="FFCC99"/>
    <a:srgbClr val="FFE8D1"/>
    <a:srgbClr val="BEE395"/>
    <a:srgbClr val="FA8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E61711-B939-4D30-95A1-F619B0B49FF6}">
  <a:tblStyle styleId="{80E61711-B939-4D30-95A1-F619B0B49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582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71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2a487ded9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2a487ded9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4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2a487ded9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2a487ded9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09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9a9d4e52d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29a9d4e52d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35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9a9d4e52d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29a9d4e52d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35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2a487ded9f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2a487ded9f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34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2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4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0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subTitle" idx="1"/>
          </p:nvPr>
        </p:nvSpPr>
        <p:spPr>
          <a:xfrm>
            <a:off x="3135783" y="4262300"/>
            <a:ext cx="3652800" cy="34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2"/>
          </p:nvPr>
        </p:nvSpPr>
        <p:spPr>
          <a:xfrm>
            <a:off x="3135783" y="1955999"/>
            <a:ext cx="3652800" cy="34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3"/>
          </p:nvPr>
        </p:nvSpPr>
        <p:spPr>
          <a:xfrm>
            <a:off x="3135783" y="3691900"/>
            <a:ext cx="2580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3135783" y="1385598"/>
            <a:ext cx="2580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5"/>
          </p:nvPr>
        </p:nvSpPr>
        <p:spPr>
          <a:xfrm>
            <a:off x="3135783" y="3109150"/>
            <a:ext cx="3652800" cy="34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6"/>
          </p:nvPr>
        </p:nvSpPr>
        <p:spPr>
          <a:xfrm>
            <a:off x="3135783" y="2538749"/>
            <a:ext cx="2580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97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701900" y="2205750"/>
            <a:ext cx="3770400" cy="23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01875" y="597425"/>
            <a:ext cx="3770400" cy="12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72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995000" y="1389963"/>
            <a:ext cx="5154000" cy="20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92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6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9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1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3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pPr defTabSz="685800">
              <a:buClrTx/>
            </a:pPr>
            <a:fld id="{CC350A88-20A5-4156-8D13-2B32586EB85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11/30/2022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6A32E58C-C69F-41DD-86D7-7AF7EFF2BB8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4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41"/>
          <p:cNvGrpSpPr/>
          <p:nvPr/>
        </p:nvGrpSpPr>
        <p:grpSpPr>
          <a:xfrm>
            <a:off x="507275" y="535006"/>
            <a:ext cx="935700" cy="1183500"/>
            <a:chOff x="7833000" y="1146450"/>
            <a:chExt cx="935700" cy="1183500"/>
          </a:xfrm>
        </p:grpSpPr>
        <p:sp>
          <p:nvSpPr>
            <p:cNvPr id="281" name="Google Shape;281;p41"/>
            <p:cNvSpPr/>
            <p:nvPr/>
          </p:nvSpPr>
          <p:spPr>
            <a:xfrm>
              <a:off x="7833000" y="1146450"/>
              <a:ext cx="935700" cy="1183500"/>
            </a:xfrm>
            <a:prstGeom prst="star4">
              <a:avLst>
                <a:gd name="adj" fmla="val 497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1"/>
            <p:cNvSpPr/>
            <p:nvPr/>
          </p:nvSpPr>
          <p:spPr>
            <a:xfrm rot="2700000">
              <a:off x="8068209" y="1443963"/>
              <a:ext cx="465418" cy="588454"/>
            </a:xfrm>
            <a:prstGeom prst="star4">
              <a:avLst>
                <a:gd name="adj" fmla="val 497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1970656" y="1421209"/>
            <a:ext cx="5508527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tserrat"/>
              </a:rPr>
              <a:t>CHÀO MỪNG CÁC EM </a:t>
            </a:r>
            <a:b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tserrat"/>
              </a:rPr>
            </a:b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tserrat"/>
              </a:rPr>
              <a:t>HÔM NAY!</a:t>
            </a:r>
            <a:endParaRPr lang="en-US" sz="35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7C9771E8-E323-EEE0-3EC6-23690C9F6838}"/>
                  </a:ext>
                </a:extLst>
              </p:cNvPr>
              <p:cNvSpPr/>
              <p:nvPr/>
            </p:nvSpPr>
            <p:spPr>
              <a:xfrm>
                <a:off x="99656" y="105995"/>
                <a:ext cx="2830545" cy="274416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f(x).</a:t>
                </a:r>
              </a:p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x.</a:t>
                </a:r>
              </a:p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2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7C9771E8-E323-EEE0-3EC6-23690C9F6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6" y="105995"/>
                <a:ext cx="2830545" cy="2744168"/>
              </a:xfrm>
              <a:prstGeom prst="roundRect">
                <a:avLst/>
              </a:prstGeom>
              <a:blipFill>
                <a:blip r:embed="rId2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D6D9C38-EA68-67D5-714F-0AC3B5BE82BF}"/>
                  </a:ext>
                </a:extLst>
              </p:cNvPr>
              <p:cNvSpPr/>
              <p:nvPr/>
            </p:nvSpPr>
            <p:spPr>
              <a:xfrm>
                <a:off x="99656" y="3878930"/>
                <a:ext cx="2668025" cy="105319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 SỐ BẬC HAI</a:t>
                </a:r>
              </a:p>
              <a:p>
                <a:pPr algn="just" defTabSz="685800">
                  <a:lnSpc>
                    <a:spcPct val="15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35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35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35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𝑏𝑥</m:t>
                      </m:r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35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≠0</m:t>
                      </m:r>
                      <m:r>
                        <a:rPr lang="en-US" sz="135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D6D9C38-EA68-67D5-714F-0AC3B5BE8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6" y="3878930"/>
                <a:ext cx="2668025" cy="105319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B2479F-A197-B8EA-4032-83C3CFDEEF27}"/>
              </a:ext>
            </a:extLst>
          </p:cNvPr>
          <p:cNvSpPr/>
          <p:nvPr/>
        </p:nvSpPr>
        <p:spPr>
          <a:xfrm>
            <a:off x="3309041" y="60194"/>
            <a:ext cx="3533712" cy="1053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>
              <a:lnSpc>
                <a:spcPct val="150000"/>
              </a:lnSpc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= f(x)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M(x; f(x)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35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5DF9E4C-A274-AF80-C238-BD0A68AC31FC}"/>
                  </a:ext>
                </a:extLst>
              </p:cNvPr>
              <p:cNvSpPr/>
              <p:nvPr/>
            </p:nvSpPr>
            <p:spPr>
              <a:xfrm>
                <a:off x="3309040" y="1327868"/>
                <a:ext cx="3701040" cy="210863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f(x)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(a; b)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):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)&lt;</m:t>
                    </m:r>
                    <m:r>
                      <m:rPr>
                        <m:sty m:val="p"/>
                      </m:rP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f(x)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(a; b)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nl-NL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nl-NL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1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1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nl-NL" sz="11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11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1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ý: a)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(a; b)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sang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(a; b)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sang </a:t>
                </a:r>
                <a:r>
                  <a:rPr lang="en-US" sz="11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1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5DF9E4C-A274-AF80-C238-BD0A68AC3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040" y="1327868"/>
                <a:ext cx="3701040" cy="21086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1795BB-3201-97A3-1181-4840CE86EC4E}"/>
              </a:ext>
            </a:extLst>
          </p:cNvPr>
          <p:cNvSpPr/>
          <p:nvPr/>
        </p:nvSpPr>
        <p:spPr>
          <a:xfrm>
            <a:off x="99657" y="3043927"/>
            <a:ext cx="2668024" cy="589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SỐ 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E779AEA-8A2C-FD0E-7B2C-D0A5004A77A1}"/>
                  </a:ext>
                </a:extLst>
              </p:cNvPr>
              <p:cNvSpPr/>
              <p:nvPr/>
            </p:nvSpPr>
            <p:spPr>
              <a:xfrm>
                <a:off x="3362201" y="4028698"/>
                <a:ext cx="3339900" cy="90342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en-US" sz="135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5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5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5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5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5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35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nl-NL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nl-NL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nl-NL" sz="135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 defTabSz="685800">
                  <a:lnSpc>
                    <a:spcPct val="150000"/>
                  </a:lnSpc>
                  <a:buClrTx/>
                </a:pPr>
                <a:r>
                  <a:rPr lang="nl-NL" sz="135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trục đối xứng là đường thẳng </a:t>
                </a:r>
                <a14:m>
                  <m:oMath xmlns:m="http://schemas.openxmlformats.org/officeDocument/2006/math">
                    <m:r>
                      <a:rPr lang="nl-NL" sz="135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135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nl-NL" sz="135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nl-NL" sz="135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E779AEA-8A2C-FD0E-7B2C-D0A5004A7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01" y="4028698"/>
                <a:ext cx="3339900" cy="903425"/>
              </a:xfrm>
              <a:prstGeom prst="round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9B3A484-13AF-A6F8-50F6-D95AEC8F8FDA}"/>
                  </a:ext>
                </a:extLst>
              </p:cNvPr>
              <p:cNvSpPr/>
              <p:nvPr/>
            </p:nvSpPr>
            <p:spPr>
              <a:xfrm>
                <a:off x="7221593" y="990378"/>
                <a:ext cx="1751772" cy="200625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defTabSz="685800">
                  <a:lnSpc>
                    <a:spcPct val="150000"/>
                  </a:lnSpc>
                  <a:spcAft>
                    <a:spcPts val="600"/>
                  </a:spcAft>
                  <a:buClrTx/>
                </a:pP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US" sz="1050" kern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85800">
                  <a:lnSpc>
                    <a:spcPct val="150000"/>
                  </a:lnSpc>
                  <a:spcAft>
                    <a:spcPts val="600"/>
                  </a:spcAft>
                  <a:buClrTx/>
                </a:pP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  <m:r>
                      <a:rPr lang="en-US" sz="1050" i="1" kern="12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1050" kern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85800">
                  <a:lnSpc>
                    <a:spcPct val="150000"/>
                  </a:lnSpc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num>
                      <m:den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105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9B3A484-13AF-A6F8-50F6-D95AEC8F8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93" y="990378"/>
                <a:ext cx="1751772" cy="2006251"/>
              </a:xfrm>
              <a:prstGeom prst="roundRect">
                <a:avLst/>
              </a:prstGeom>
              <a:blipFill>
                <a:blip r:embed="rId6"/>
                <a:stretch>
                  <a:fillRect b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334456F-F1D8-E9E9-D42B-AE5C2D2D7318}"/>
                  </a:ext>
                </a:extLst>
              </p:cNvPr>
              <p:cNvSpPr/>
              <p:nvPr/>
            </p:nvSpPr>
            <p:spPr>
              <a:xfrm>
                <a:off x="7296621" y="3178036"/>
                <a:ext cx="1751772" cy="188595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defTabSz="685800">
                  <a:lnSpc>
                    <a:spcPct val="150000"/>
                  </a:lnSpc>
                  <a:spcAft>
                    <a:spcPts val="600"/>
                  </a:spcAft>
                  <a:buClrTx/>
                </a:pP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US" sz="1050" kern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85800">
                  <a:lnSpc>
                    <a:spcPct val="150000"/>
                  </a:lnSpc>
                  <a:spcAft>
                    <a:spcPts val="600"/>
                  </a:spcAft>
                  <a:buClrTx/>
                </a:pP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050" i="1" kern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  <m:r>
                      <a:rPr lang="en-US" sz="1050" i="1" kern="12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1050" kern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85800">
                  <a:lnSpc>
                    <a:spcPct val="150000"/>
                  </a:lnSpc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num>
                      <m:den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1050" i="1" kern="12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050" kern="12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050" kern="12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105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334456F-F1D8-E9E9-D42B-AE5C2D2D7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621" y="3178036"/>
                <a:ext cx="1751772" cy="1885950"/>
              </a:xfrm>
              <a:prstGeom prst="roundRect">
                <a:avLst/>
              </a:prstGeom>
              <a:blipFill>
                <a:blip r:embed="rId7"/>
                <a:stretch>
                  <a:fillRect t="-321"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C2CC2A-802F-2860-2068-35ED44839820}"/>
              </a:ext>
            </a:extLst>
          </p:cNvPr>
          <p:cNvCxnSpPr/>
          <p:nvPr/>
        </p:nvCxnSpPr>
        <p:spPr>
          <a:xfrm flipV="1">
            <a:off x="1360664" y="2844552"/>
            <a:ext cx="0" cy="1922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22C0B5-BD61-16CD-441D-583AE4145B4E}"/>
              </a:ext>
            </a:extLst>
          </p:cNvPr>
          <p:cNvCxnSpPr/>
          <p:nvPr/>
        </p:nvCxnSpPr>
        <p:spPr>
          <a:xfrm>
            <a:off x="1360664" y="3633297"/>
            <a:ext cx="0" cy="245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5BC412-0221-488E-EBAD-67EC76D130A2}"/>
              </a:ext>
            </a:extLst>
          </p:cNvPr>
          <p:cNvCxnSpPr>
            <a:cxnSpLocks/>
          </p:cNvCxnSpPr>
          <p:nvPr/>
        </p:nvCxnSpPr>
        <p:spPr>
          <a:xfrm>
            <a:off x="2767680" y="4451327"/>
            <a:ext cx="5945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DB9D113-B55C-7362-46A5-8D926AC54998}"/>
              </a:ext>
            </a:extLst>
          </p:cNvPr>
          <p:cNvGrpSpPr/>
          <p:nvPr/>
        </p:nvGrpSpPr>
        <p:grpSpPr>
          <a:xfrm>
            <a:off x="2930201" y="720761"/>
            <a:ext cx="374340" cy="1915768"/>
            <a:chOff x="3909512" y="874643"/>
            <a:chExt cx="499122" cy="255435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286D5D2-2D1D-AD48-72AF-A13A68882009}"/>
                </a:ext>
              </a:extLst>
            </p:cNvPr>
            <p:cNvCxnSpPr>
              <a:cxnSpLocks/>
            </p:cNvCxnSpPr>
            <p:nvPr/>
          </p:nvCxnSpPr>
          <p:spPr>
            <a:xfrm>
              <a:off x="3909512" y="2135802"/>
              <a:ext cx="135713" cy="11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EFE7AA6-2D47-88E9-424D-03FE56B4FCBF}"/>
                </a:ext>
              </a:extLst>
            </p:cNvPr>
            <p:cNvCxnSpPr/>
            <p:nvPr/>
          </p:nvCxnSpPr>
          <p:spPr>
            <a:xfrm>
              <a:off x="4045226" y="874643"/>
              <a:ext cx="0" cy="255435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12F7E21-2F07-049C-59BD-A1463013BE2D}"/>
                </a:ext>
              </a:extLst>
            </p:cNvPr>
            <p:cNvCxnSpPr/>
            <p:nvPr/>
          </p:nvCxnSpPr>
          <p:spPr>
            <a:xfrm>
              <a:off x="4015980" y="894522"/>
              <a:ext cx="39265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FC3CAC8-22AE-0F8A-3AE9-19B16E4C41E0}"/>
                </a:ext>
              </a:extLst>
            </p:cNvPr>
            <p:cNvCxnSpPr/>
            <p:nvPr/>
          </p:nvCxnSpPr>
          <p:spPr>
            <a:xfrm>
              <a:off x="4005470" y="3429000"/>
              <a:ext cx="39265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F576FF2F-D9C9-4689-6D12-410B62C8EAB7}"/>
              </a:ext>
            </a:extLst>
          </p:cNvPr>
          <p:cNvCxnSpPr/>
          <p:nvPr/>
        </p:nvCxnSpPr>
        <p:spPr>
          <a:xfrm flipV="1">
            <a:off x="7022462" y="2272580"/>
            <a:ext cx="0" cy="22703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5" name="Straight Arrow Connector 2074">
            <a:extLst>
              <a:ext uri="{FF2B5EF4-FFF2-40B4-BE49-F238E27FC236}">
                <a16:creationId xmlns:a16="http://schemas.microsoft.com/office/drawing/2014/main" id="{A4B56408-9136-6AF4-6095-02ACB7C1D1DD}"/>
              </a:ext>
            </a:extLst>
          </p:cNvPr>
          <p:cNvCxnSpPr/>
          <p:nvPr/>
        </p:nvCxnSpPr>
        <p:spPr>
          <a:xfrm flipV="1">
            <a:off x="7010080" y="2272580"/>
            <a:ext cx="211513" cy="10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10052" y="4544018"/>
            <a:ext cx="59452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8529075" y="239787"/>
            <a:ext cx="307362" cy="282903"/>
          </a:xfrm>
          <a:prstGeom prst="star5">
            <a:avLst/>
          </a:prstGeom>
          <a:solidFill>
            <a:srgbClr val="434343"/>
          </a:solidFill>
          <a:ln w="38100" cap="flat" cmpd="sng" algn="ctr">
            <a:solidFill>
              <a:srgbClr val="E6E6E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6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Callout 60"/>
          <p:cNvSpPr/>
          <p:nvPr/>
        </p:nvSpPr>
        <p:spPr>
          <a:xfrm>
            <a:off x="4190378" y="2042873"/>
            <a:ext cx="920990" cy="385304"/>
          </a:xfrm>
          <a:prstGeom prst="wedgeEllipse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9883E5"/>
                </a:solidFill>
              </a:rPr>
              <a:t>Giải</a:t>
            </a:r>
            <a:endParaRPr lang="en-US" sz="1800" b="1" dirty="0">
              <a:solidFill>
                <a:srgbClr val="9883E5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0764" y="233172"/>
            <a:ext cx="1352862" cy="604198"/>
            <a:chOff x="381000" y="190500"/>
            <a:chExt cx="5562600" cy="1066800"/>
          </a:xfrm>
          <a:solidFill>
            <a:schemeClr val="tx2"/>
          </a:solidFill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5658" y="266938"/>
              <a:ext cx="5030337" cy="877519"/>
            </a:xfrm>
            <a:prstGeom prst="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6.29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19573" y="277542"/>
                <a:ext cx="5662601" cy="1751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tập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hàm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: </a:t>
                </a:r>
                <a:endParaRPr lang="en-US" sz="2000" dirty="0"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a)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b)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73" y="277542"/>
                <a:ext cx="5662601" cy="1751890"/>
              </a:xfrm>
              <a:prstGeom prst="rect">
                <a:avLst/>
              </a:prstGeom>
              <a:blipFill>
                <a:blip r:embed="rId3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2199" y="2596900"/>
                <a:ext cx="4572000" cy="6022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9" y="2596900"/>
                <a:ext cx="4572000" cy="602216"/>
              </a:xfrm>
              <a:prstGeom prst="rect">
                <a:avLst/>
              </a:prstGeom>
              <a:blipFill>
                <a:blip r:embed="rId4"/>
                <a:stretch>
                  <a:fillRect l="-1467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2199" y="2779853"/>
                <a:ext cx="5510098" cy="2253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nl-NL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−1≥0</m:t>
                            </m:r>
                          </m:e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5−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≤5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≤5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nl-NL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;5</m:t>
                        </m:r>
                      </m:e>
                    </m:d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9" y="2779853"/>
                <a:ext cx="5510098" cy="2253822"/>
              </a:xfrm>
              <a:prstGeom prst="rect">
                <a:avLst/>
              </a:prstGeom>
              <a:blipFill>
                <a:blip r:embed="rId5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547478" y="2236664"/>
                <a:ext cx="4572000" cy="21452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nl-NL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nl-NL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−1&gt;0⇔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nl-NL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nl-NL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478" y="2236664"/>
                <a:ext cx="4572000" cy="2145267"/>
              </a:xfrm>
              <a:prstGeom prst="rect">
                <a:avLst/>
              </a:prstGeom>
              <a:blipFill>
                <a:blip r:embed="rId6"/>
                <a:stretch>
                  <a:fillRect l="-1333" b="-3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5442519" y="2560883"/>
            <a:ext cx="0" cy="2592057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40764" y="416047"/>
            <a:ext cx="1352862" cy="604198"/>
            <a:chOff x="381000" y="190500"/>
            <a:chExt cx="5562600" cy="1066800"/>
          </a:xfrm>
          <a:solidFill>
            <a:schemeClr val="tx2"/>
          </a:solidFill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5654" y="266938"/>
              <a:ext cx="5030341" cy="877519"/>
            </a:xfrm>
            <a:prstGeom prst="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 6.30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58564" y="262849"/>
            <a:ext cx="663709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hàm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thị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nghịch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1376" y="1356647"/>
                <a:ext cx="4572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–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– 9;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–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– 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+ 1;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76" y="1356647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05853" y="1356647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53" y="1356647"/>
                <a:ext cx="45720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63376" y="1971695"/>
                <a:ext cx="2958117" cy="65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+ 2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+ 1. 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376" y="1971695"/>
                <a:ext cx="2958117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40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0" y="3942894"/>
            <a:ext cx="650150" cy="260806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E6E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3692" y="414239"/>
            <a:ext cx="1352862" cy="604198"/>
            <a:chOff x="381000" y="190500"/>
            <a:chExt cx="5562600" cy="1066800"/>
          </a:xfrm>
          <a:solidFill>
            <a:schemeClr val="tx2"/>
          </a:solidFill>
        </p:grpSpPr>
        <p:sp>
          <p:nvSpPr>
            <p:cNvPr id="14" name="Rectangle 13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5654" y="266938"/>
              <a:ext cx="5030341" cy="877519"/>
            </a:xfrm>
            <a:prstGeom prst="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 6.34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31818" y="1128682"/>
            <a:ext cx="851189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công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ty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bắt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xách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2018.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liên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2018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2019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lần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lượt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3,2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nghìn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4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nghìn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. Theo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nghiên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cứu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dự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báo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thị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công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ty,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2018,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mô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tả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hàm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bậc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. 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Giả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sử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t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gian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đơn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vị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2018.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2018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2019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lần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lượt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(0; 3,2)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(1; 4).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Giả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sử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(0; 3,2)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thị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hàm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bậc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này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047" y="283540"/>
            <a:ext cx="548688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Callout 30"/>
          <p:cNvSpPr/>
          <p:nvPr/>
        </p:nvSpPr>
        <p:spPr>
          <a:xfrm>
            <a:off x="3802096" y="2202053"/>
            <a:ext cx="920990" cy="385304"/>
          </a:xfrm>
          <a:prstGeom prst="wedgeEllipse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883E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9883E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0700" y="3942894"/>
            <a:ext cx="650150" cy="260806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047" y="283540"/>
            <a:ext cx="548688" cy="548688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499392" y="446924"/>
            <a:ext cx="920990" cy="385304"/>
          </a:xfrm>
          <a:prstGeom prst="wedgeEllipse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883E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9883E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3" name="Google Shape;597;p51"/>
          <p:cNvGrpSpPr/>
          <p:nvPr/>
        </p:nvGrpSpPr>
        <p:grpSpPr>
          <a:xfrm rot="7316578">
            <a:off x="8386518" y="4371650"/>
            <a:ext cx="600563" cy="577498"/>
            <a:chOff x="5217875" y="365625"/>
            <a:chExt cx="594900" cy="594900"/>
          </a:xfrm>
        </p:grpSpPr>
        <p:sp>
          <p:nvSpPr>
            <p:cNvPr id="24" name="Google Shape;598;p51"/>
            <p:cNvSpPr/>
            <p:nvPr/>
          </p:nvSpPr>
          <p:spPr>
            <a:xfrm>
              <a:off x="5217875" y="365625"/>
              <a:ext cx="594900" cy="594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99;p51"/>
            <p:cNvSpPr/>
            <p:nvPr/>
          </p:nvSpPr>
          <p:spPr>
            <a:xfrm>
              <a:off x="5282225" y="365625"/>
              <a:ext cx="466200" cy="466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600;p51"/>
            <p:cNvSpPr/>
            <p:nvPr/>
          </p:nvSpPr>
          <p:spPr>
            <a:xfrm>
              <a:off x="5347925" y="365625"/>
              <a:ext cx="334800" cy="334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01;p51"/>
            <p:cNvSpPr/>
            <p:nvPr/>
          </p:nvSpPr>
          <p:spPr>
            <a:xfrm>
              <a:off x="5412275" y="365625"/>
              <a:ext cx="206100" cy="206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0393" y="863069"/>
                <a:ext cx="4572000" cy="17311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0,8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+3,2&gt;52</m:t>
                    </m:r>
                  </m:oMath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indent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⇔0,8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−48,8&gt;0</m:t>
                      </m:r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indent="4572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−61&gt;0</m:t>
                      </m:r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bảng xét dấu: 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93" y="863069"/>
                <a:ext cx="4572000" cy="1731115"/>
              </a:xfrm>
              <a:prstGeom prst="rect">
                <a:avLst/>
              </a:prstGeom>
              <a:blipFill>
                <a:blip r:embed="rId4"/>
                <a:stretch>
                  <a:fillRect l="-1067"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371211"/>
                  </p:ext>
                </p:extLst>
              </p:nvPr>
            </p:nvGraphicFramePr>
            <p:xfrm>
              <a:off x="1480869" y="2775484"/>
              <a:ext cx="6189842" cy="8714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43498">
                      <a:extLst>
                        <a:ext uri="{9D8B030D-6E8A-4147-A177-3AD203B41FA5}">
                          <a16:colId xmlns:a16="http://schemas.microsoft.com/office/drawing/2014/main" val="3522900640"/>
                        </a:ext>
                      </a:extLst>
                    </a:gridCol>
                    <a:gridCol w="4346344">
                      <a:extLst>
                        <a:ext uri="{9D8B030D-6E8A-4147-A177-3AD203B41FA5}">
                          <a16:colId xmlns:a16="http://schemas.microsoft.com/office/drawing/2014/main" val="463148945"/>
                        </a:ext>
                      </a:extLst>
                    </a:gridCol>
                  </a:tblGrid>
                  <a:tr h="3956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             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61</m:t>
                                    </m:r>
                                  </m:e>
                                </m:rad>
                                <m:r>
                                  <a:rPr lang="nl-NL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           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61</m:t>
                                    </m:r>
                                  </m:e>
                                </m:rad>
                                <m:r>
                                  <a:rPr lang="nl-NL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          +∞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1169729"/>
                      </a:ext>
                    </a:extLst>
                  </a:tr>
                  <a:tr h="3956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nl-NL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−61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l-N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          0      −       0       +</m:t>
                              </m:r>
                            </m:oMath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3678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371211"/>
                  </p:ext>
                </p:extLst>
              </p:nvPr>
            </p:nvGraphicFramePr>
            <p:xfrm>
              <a:off x="1480869" y="2775484"/>
              <a:ext cx="6189842" cy="8714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43498">
                      <a:extLst>
                        <a:ext uri="{9D8B030D-6E8A-4147-A177-3AD203B41FA5}">
                          <a16:colId xmlns:a16="http://schemas.microsoft.com/office/drawing/2014/main" val="3522900640"/>
                        </a:ext>
                      </a:extLst>
                    </a:gridCol>
                    <a:gridCol w="4346344">
                      <a:extLst>
                        <a:ext uri="{9D8B030D-6E8A-4147-A177-3AD203B41FA5}">
                          <a16:colId xmlns:a16="http://schemas.microsoft.com/office/drawing/2014/main" val="463148945"/>
                        </a:ext>
                      </a:extLst>
                    </a:gridCol>
                  </a:tblGrid>
                  <a:tr h="459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30" t="-1316" r="-236304" b="-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577" t="-1316" r="-280" b="-9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169729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30" t="-113235" r="-236304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577" t="-113235" r="-280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678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836923" y="3806918"/>
            <a:ext cx="7250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Vậy từ năm 2026 trở đi thì số lượng máy tính xách tay bán được vượt 52 nghìn chiếc.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3968" y="1595652"/>
            <a:ext cx="5872038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35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35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3500" b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358</TotalTime>
  <Words>750</Words>
  <PresentationFormat>On-screen Show (16:9)</PresentationFormat>
  <Paragraphs>55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Cambria Math</vt:lpstr>
      <vt:lpstr>Calibri</vt:lpstr>
      <vt:lpstr>Gill Sans MT</vt:lpstr>
      <vt:lpstr>Times New Roman</vt:lpstr>
      <vt:lpstr>Anaheim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2022-11-30T09:41:39Z</dcterms:modified>
</cp:coreProperties>
</file>