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91" r:id="rId4"/>
    <p:sldId id="292" r:id="rId5"/>
    <p:sldId id="258" r:id="rId6"/>
    <p:sldId id="259" r:id="rId7"/>
    <p:sldId id="260" r:id="rId8"/>
    <p:sldId id="261" r:id="rId9"/>
    <p:sldId id="262" r:id="rId10"/>
    <p:sldId id="263" r:id="rId11"/>
    <p:sldId id="264" r:id="rId12"/>
    <p:sldId id="265" r:id="rId13"/>
    <p:sldId id="266" r:id="rId14"/>
    <p:sldId id="274" r:id="rId15"/>
    <p:sldId id="267" r:id="rId16"/>
    <p:sldId id="269" r:id="rId17"/>
    <p:sldId id="275" r:id="rId18"/>
    <p:sldId id="268" r:id="rId19"/>
    <p:sldId id="270" r:id="rId20"/>
    <p:sldId id="272" r:id="rId21"/>
    <p:sldId id="271" r:id="rId22"/>
    <p:sldId id="273" r:id="rId23"/>
    <p:sldId id="277" r:id="rId24"/>
    <p:sldId id="276"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56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479391-20AA-49E8-ACA4-74E1BE560361}"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981513C9-883C-469E-ABA0-F181940FD72C}">
      <dgm:prSet phldrT="[Text]" custT="1"/>
      <dgm:spPr/>
      <dgm:t>
        <a:bodyPr/>
        <a:lstStyle/>
        <a:p>
          <a:r>
            <a:rPr lang="en-US" sz="2600" b="1">
              <a:latin typeface="Times New Roman" panose="02020603050405020304" pitchFamily="18" charset="0"/>
              <a:cs typeface="Times New Roman" panose="02020603050405020304" pitchFamily="18" charset="0"/>
            </a:rPr>
            <a:t>I</a:t>
          </a:r>
          <a:r>
            <a:rPr lang="en-US" sz="2400" b="1">
              <a:latin typeface="Times New Roman" panose="02020603050405020304" pitchFamily="18" charset="0"/>
              <a:cs typeface="Times New Roman" panose="02020603050405020304" pitchFamily="18" charset="0"/>
            </a:rPr>
            <a:t>. Khái quát về học thuyết tế bào </a:t>
          </a:r>
        </a:p>
      </dgm:t>
    </dgm:pt>
    <dgm:pt modelId="{3D1135D2-6397-478B-B741-DA7B367713DB}" type="parTrans" cxnId="{1AA3661C-0814-4A22-8572-C699506ECBD0}">
      <dgm:prSet/>
      <dgm:spPr/>
      <dgm:t>
        <a:bodyPr/>
        <a:lstStyle/>
        <a:p>
          <a:endParaRPr lang="en-US"/>
        </a:p>
      </dgm:t>
    </dgm:pt>
    <dgm:pt modelId="{CE9A3BA9-80A5-4A7D-A2C8-C3B7A7BD6A81}" type="sibTrans" cxnId="{1AA3661C-0814-4A22-8572-C699506ECBD0}">
      <dgm:prSet/>
      <dgm:spPr/>
      <dgm:t>
        <a:bodyPr/>
        <a:lstStyle/>
        <a:p>
          <a:endParaRPr lang="en-US"/>
        </a:p>
      </dgm:t>
    </dgm:pt>
    <dgm:pt modelId="{F0958F6B-5746-4CD1-AD07-B542839AEE89}">
      <dgm:prSet phldrT="[Text]" custT="1"/>
      <dgm:spPr/>
      <dgm:t>
        <a:bodyPr/>
        <a:lstStyle/>
        <a:p>
          <a:r>
            <a:rPr lang="en-US" sz="2400" b="1">
              <a:latin typeface="Times New Roman" panose="02020603050405020304" pitchFamily="18" charset="0"/>
              <a:cs typeface="Times New Roman" panose="02020603050405020304" pitchFamily="18" charset="0"/>
            </a:rPr>
            <a:t>II. Các nguyên tố hóa học trong tế bào </a:t>
          </a:r>
        </a:p>
      </dgm:t>
    </dgm:pt>
    <dgm:pt modelId="{DA105202-6273-4267-BDC4-087B56C83181}" type="parTrans" cxnId="{9ED84E7B-068D-4AF3-8241-DEFB4E343F8E}">
      <dgm:prSet/>
      <dgm:spPr/>
      <dgm:t>
        <a:bodyPr/>
        <a:lstStyle/>
        <a:p>
          <a:endParaRPr lang="en-US"/>
        </a:p>
      </dgm:t>
    </dgm:pt>
    <dgm:pt modelId="{E27206D2-7F0C-4D8B-AB96-B8B6DF9FF0E2}" type="sibTrans" cxnId="{9ED84E7B-068D-4AF3-8241-DEFB4E343F8E}">
      <dgm:prSet/>
      <dgm:spPr/>
      <dgm:t>
        <a:bodyPr/>
        <a:lstStyle/>
        <a:p>
          <a:endParaRPr lang="en-US"/>
        </a:p>
      </dgm:t>
    </dgm:pt>
    <dgm:pt modelId="{925A8D8C-7907-4C58-ACAA-F5C1ADBD738D}">
      <dgm:prSet phldrT="[Text]" custT="1"/>
      <dgm:spPr/>
      <dgm:t>
        <a:bodyPr/>
        <a:lstStyle/>
        <a:p>
          <a:r>
            <a:rPr lang="en-US" sz="2400" b="1">
              <a:latin typeface="Times New Roman" panose="02020603050405020304" pitchFamily="18" charset="0"/>
              <a:cs typeface="Times New Roman" panose="02020603050405020304" pitchFamily="18" charset="0"/>
            </a:rPr>
            <a:t>III. Nước và vai trò của nước</a:t>
          </a:r>
        </a:p>
      </dgm:t>
    </dgm:pt>
    <dgm:pt modelId="{E6E61F55-D9BE-45BD-9A4B-7F8B4913EB7B}" type="parTrans" cxnId="{162A7B7E-9260-4E77-B17E-68B3E6CDED5B}">
      <dgm:prSet/>
      <dgm:spPr/>
      <dgm:t>
        <a:bodyPr/>
        <a:lstStyle/>
        <a:p>
          <a:endParaRPr lang="en-US"/>
        </a:p>
      </dgm:t>
    </dgm:pt>
    <dgm:pt modelId="{000BE1F5-AD42-4DFE-92BC-A8D414980DBC}" type="sibTrans" cxnId="{162A7B7E-9260-4E77-B17E-68B3E6CDED5B}">
      <dgm:prSet/>
      <dgm:spPr/>
      <dgm:t>
        <a:bodyPr/>
        <a:lstStyle/>
        <a:p>
          <a:endParaRPr lang="en-US"/>
        </a:p>
      </dgm:t>
    </dgm:pt>
    <dgm:pt modelId="{C35D62F4-AEAB-460C-AC23-CFBA546B8190}" type="pres">
      <dgm:prSet presAssocID="{26479391-20AA-49E8-ACA4-74E1BE560361}" presName="linear" presStyleCnt="0">
        <dgm:presLayoutVars>
          <dgm:dir/>
          <dgm:animLvl val="lvl"/>
          <dgm:resizeHandles val="exact"/>
        </dgm:presLayoutVars>
      </dgm:prSet>
      <dgm:spPr/>
    </dgm:pt>
    <dgm:pt modelId="{4DAF5F03-1DFC-43CA-952E-55CC942609C9}" type="pres">
      <dgm:prSet presAssocID="{981513C9-883C-469E-ABA0-F181940FD72C}" presName="parentLin" presStyleCnt="0"/>
      <dgm:spPr/>
    </dgm:pt>
    <dgm:pt modelId="{324BC36E-9865-4AAB-B19D-D96323B51C2D}" type="pres">
      <dgm:prSet presAssocID="{981513C9-883C-469E-ABA0-F181940FD72C}" presName="parentLeftMargin" presStyleLbl="node1" presStyleIdx="0" presStyleCnt="3"/>
      <dgm:spPr/>
    </dgm:pt>
    <dgm:pt modelId="{C2EE0FCD-F651-44C2-BDA0-5B186CD1DC74}" type="pres">
      <dgm:prSet presAssocID="{981513C9-883C-469E-ABA0-F181940FD72C}" presName="parentText" presStyleLbl="node1" presStyleIdx="0" presStyleCnt="3" custScaleX="119480">
        <dgm:presLayoutVars>
          <dgm:chMax val="0"/>
          <dgm:bulletEnabled val="1"/>
        </dgm:presLayoutVars>
      </dgm:prSet>
      <dgm:spPr/>
    </dgm:pt>
    <dgm:pt modelId="{2105D3F9-7D8D-44A5-89A5-948AE67B798C}" type="pres">
      <dgm:prSet presAssocID="{981513C9-883C-469E-ABA0-F181940FD72C}" presName="negativeSpace" presStyleCnt="0"/>
      <dgm:spPr/>
    </dgm:pt>
    <dgm:pt modelId="{3C5C0A59-1440-4FC7-A23A-50F69AD8FAD7}" type="pres">
      <dgm:prSet presAssocID="{981513C9-883C-469E-ABA0-F181940FD72C}" presName="childText" presStyleLbl="conFgAcc1" presStyleIdx="0" presStyleCnt="3">
        <dgm:presLayoutVars>
          <dgm:bulletEnabled val="1"/>
        </dgm:presLayoutVars>
      </dgm:prSet>
      <dgm:spPr/>
    </dgm:pt>
    <dgm:pt modelId="{0A195E20-3E6D-4041-AD4B-C431C96CC3E6}" type="pres">
      <dgm:prSet presAssocID="{CE9A3BA9-80A5-4A7D-A2C8-C3B7A7BD6A81}" presName="spaceBetweenRectangles" presStyleCnt="0"/>
      <dgm:spPr/>
    </dgm:pt>
    <dgm:pt modelId="{8A8050DC-C10D-4B5D-8BBA-287933DA7F58}" type="pres">
      <dgm:prSet presAssocID="{F0958F6B-5746-4CD1-AD07-B542839AEE89}" presName="parentLin" presStyleCnt="0"/>
      <dgm:spPr/>
    </dgm:pt>
    <dgm:pt modelId="{A2B69326-5D75-43A9-8B44-12E18D601522}" type="pres">
      <dgm:prSet presAssocID="{F0958F6B-5746-4CD1-AD07-B542839AEE89}" presName="parentLeftMargin" presStyleLbl="node1" presStyleIdx="0" presStyleCnt="3"/>
      <dgm:spPr/>
    </dgm:pt>
    <dgm:pt modelId="{A201D39E-522F-4EC1-9343-F128890890C5}" type="pres">
      <dgm:prSet presAssocID="{F0958F6B-5746-4CD1-AD07-B542839AEE89}" presName="parentText" presStyleLbl="node1" presStyleIdx="1" presStyleCnt="3" custScaleX="119104">
        <dgm:presLayoutVars>
          <dgm:chMax val="0"/>
          <dgm:bulletEnabled val="1"/>
        </dgm:presLayoutVars>
      </dgm:prSet>
      <dgm:spPr/>
    </dgm:pt>
    <dgm:pt modelId="{08274F45-6E41-4F03-B338-C541B5FF1A55}" type="pres">
      <dgm:prSet presAssocID="{F0958F6B-5746-4CD1-AD07-B542839AEE89}" presName="negativeSpace" presStyleCnt="0"/>
      <dgm:spPr/>
    </dgm:pt>
    <dgm:pt modelId="{DF64C974-8610-497D-8922-14E40FDF82D4}" type="pres">
      <dgm:prSet presAssocID="{F0958F6B-5746-4CD1-AD07-B542839AEE89}" presName="childText" presStyleLbl="conFgAcc1" presStyleIdx="1" presStyleCnt="3">
        <dgm:presLayoutVars>
          <dgm:bulletEnabled val="1"/>
        </dgm:presLayoutVars>
      </dgm:prSet>
      <dgm:spPr/>
    </dgm:pt>
    <dgm:pt modelId="{E58D96F3-6E74-4760-B53A-19127D24EE6B}" type="pres">
      <dgm:prSet presAssocID="{E27206D2-7F0C-4D8B-AB96-B8B6DF9FF0E2}" presName="spaceBetweenRectangles" presStyleCnt="0"/>
      <dgm:spPr/>
    </dgm:pt>
    <dgm:pt modelId="{0339F7B6-197C-475D-B6B4-70B91771FF29}" type="pres">
      <dgm:prSet presAssocID="{925A8D8C-7907-4C58-ACAA-F5C1ADBD738D}" presName="parentLin" presStyleCnt="0"/>
      <dgm:spPr/>
    </dgm:pt>
    <dgm:pt modelId="{0CBDACA1-D677-44C9-BCA2-CA38BF6A329D}" type="pres">
      <dgm:prSet presAssocID="{925A8D8C-7907-4C58-ACAA-F5C1ADBD738D}" presName="parentLeftMargin" presStyleLbl="node1" presStyleIdx="1" presStyleCnt="3"/>
      <dgm:spPr/>
    </dgm:pt>
    <dgm:pt modelId="{41C88A73-5E3B-4568-BA02-C328F73E1C30}" type="pres">
      <dgm:prSet presAssocID="{925A8D8C-7907-4C58-ACAA-F5C1ADBD738D}" presName="parentText" presStyleLbl="node1" presStyleIdx="2" presStyleCnt="3" custScaleX="119481">
        <dgm:presLayoutVars>
          <dgm:chMax val="0"/>
          <dgm:bulletEnabled val="1"/>
        </dgm:presLayoutVars>
      </dgm:prSet>
      <dgm:spPr/>
    </dgm:pt>
    <dgm:pt modelId="{EC623C67-6D0B-4F34-8B40-ED492BCD5996}" type="pres">
      <dgm:prSet presAssocID="{925A8D8C-7907-4C58-ACAA-F5C1ADBD738D}" presName="negativeSpace" presStyleCnt="0"/>
      <dgm:spPr/>
    </dgm:pt>
    <dgm:pt modelId="{8049B318-9B81-4D42-9441-D16D1D58806D}" type="pres">
      <dgm:prSet presAssocID="{925A8D8C-7907-4C58-ACAA-F5C1ADBD738D}" presName="childText" presStyleLbl="conFgAcc1" presStyleIdx="2" presStyleCnt="3">
        <dgm:presLayoutVars>
          <dgm:bulletEnabled val="1"/>
        </dgm:presLayoutVars>
      </dgm:prSet>
      <dgm:spPr/>
    </dgm:pt>
  </dgm:ptLst>
  <dgm:cxnLst>
    <dgm:cxn modelId="{CE40570D-690D-4616-A3D7-B0457DD10DE3}" type="presOf" srcId="{26479391-20AA-49E8-ACA4-74E1BE560361}" destId="{C35D62F4-AEAB-460C-AC23-CFBA546B8190}" srcOrd="0" destOrd="0" presId="urn:microsoft.com/office/officeart/2005/8/layout/list1"/>
    <dgm:cxn modelId="{1AA3661C-0814-4A22-8572-C699506ECBD0}" srcId="{26479391-20AA-49E8-ACA4-74E1BE560361}" destId="{981513C9-883C-469E-ABA0-F181940FD72C}" srcOrd="0" destOrd="0" parTransId="{3D1135D2-6397-478B-B741-DA7B367713DB}" sibTransId="{CE9A3BA9-80A5-4A7D-A2C8-C3B7A7BD6A81}"/>
    <dgm:cxn modelId="{7DAF1C5F-64F0-4062-8ABF-6C948FBB4571}" type="presOf" srcId="{981513C9-883C-469E-ABA0-F181940FD72C}" destId="{324BC36E-9865-4AAB-B19D-D96323B51C2D}" srcOrd="0" destOrd="0" presId="urn:microsoft.com/office/officeart/2005/8/layout/list1"/>
    <dgm:cxn modelId="{9ED84E7B-068D-4AF3-8241-DEFB4E343F8E}" srcId="{26479391-20AA-49E8-ACA4-74E1BE560361}" destId="{F0958F6B-5746-4CD1-AD07-B542839AEE89}" srcOrd="1" destOrd="0" parTransId="{DA105202-6273-4267-BDC4-087B56C83181}" sibTransId="{E27206D2-7F0C-4D8B-AB96-B8B6DF9FF0E2}"/>
    <dgm:cxn modelId="{162A7B7E-9260-4E77-B17E-68B3E6CDED5B}" srcId="{26479391-20AA-49E8-ACA4-74E1BE560361}" destId="{925A8D8C-7907-4C58-ACAA-F5C1ADBD738D}" srcOrd="2" destOrd="0" parTransId="{E6E61F55-D9BE-45BD-9A4B-7F8B4913EB7B}" sibTransId="{000BE1F5-AD42-4DFE-92BC-A8D414980DBC}"/>
    <dgm:cxn modelId="{63D3A68B-4EDC-4E37-B895-0A1EA6258D1E}" type="presOf" srcId="{F0958F6B-5746-4CD1-AD07-B542839AEE89}" destId="{A2B69326-5D75-43A9-8B44-12E18D601522}" srcOrd="0" destOrd="0" presId="urn:microsoft.com/office/officeart/2005/8/layout/list1"/>
    <dgm:cxn modelId="{313B6DBD-D909-45A8-A7ED-1F4F8C9D1973}" type="presOf" srcId="{981513C9-883C-469E-ABA0-F181940FD72C}" destId="{C2EE0FCD-F651-44C2-BDA0-5B186CD1DC74}" srcOrd="1" destOrd="0" presId="urn:microsoft.com/office/officeart/2005/8/layout/list1"/>
    <dgm:cxn modelId="{A25A4EC0-8DEA-4FD6-BE14-BB9796C3278C}" type="presOf" srcId="{F0958F6B-5746-4CD1-AD07-B542839AEE89}" destId="{A201D39E-522F-4EC1-9343-F128890890C5}" srcOrd="1" destOrd="0" presId="urn:microsoft.com/office/officeart/2005/8/layout/list1"/>
    <dgm:cxn modelId="{0B2FE3C4-B365-46FE-86EA-00BFAB7CE137}" type="presOf" srcId="{925A8D8C-7907-4C58-ACAA-F5C1ADBD738D}" destId="{41C88A73-5E3B-4568-BA02-C328F73E1C30}" srcOrd="1" destOrd="0" presId="urn:microsoft.com/office/officeart/2005/8/layout/list1"/>
    <dgm:cxn modelId="{F404B0E7-0E74-4893-9074-EF5FDE8B3DE7}" type="presOf" srcId="{925A8D8C-7907-4C58-ACAA-F5C1ADBD738D}" destId="{0CBDACA1-D677-44C9-BCA2-CA38BF6A329D}" srcOrd="0" destOrd="0" presId="urn:microsoft.com/office/officeart/2005/8/layout/list1"/>
    <dgm:cxn modelId="{E05595E1-EA7B-4747-97FF-6C437E9037C1}" type="presParOf" srcId="{C35D62F4-AEAB-460C-AC23-CFBA546B8190}" destId="{4DAF5F03-1DFC-43CA-952E-55CC942609C9}" srcOrd="0" destOrd="0" presId="urn:microsoft.com/office/officeart/2005/8/layout/list1"/>
    <dgm:cxn modelId="{3CD9A1F0-B0AB-41A7-9A8E-2EFDBD6EEBD9}" type="presParOf" srcId="{4DAF5F03-1DFC-43CA-952E-55CC942609C9}" destId="{324BC36E-9865-4AAB-B19D-D96323B51C2D}" srcOrd="0" destOrd="0" presId="urn:microsoft.com/office/officeart/2005/8/layout/list1"/>
    <dgm:cxn modelId="{72CFF726-AA1E-4AB5-897C-8118DB3E731F}" type="presParOf" srcId="{4DAF5F03-1DFC-43CA-952E-55CC942609C9}" destId="{C2EE0FCD-F651-44C2-BDA0-5B186CD1DC74}" srcOrd="1" destOrd="0" presId="urn:microsoft.com/office/officeart/2005/8/layout/list1"/>
    <dgm:cxn modelId="{06F895B1-C5F4-4F61-9666-5AA085721320}" type="presParOf" srcId="{C35D62F4-AEAB-460C-AC23-CFBA546B8190}" destId="{2105D3F9-7D8D-44A5-89A5-948AE67B798C}" srcOrd="1" destOrd="0" presId="urn:microsoft.com/office/officeart/2005/8/layout/list1"/>
    <dgm:cxn modelId="{09D3E79F-4627-400F-BEB1-AA1C2E787AF0}" type="presParOf" srcId="{C35D62F4-AEAB-460C-AC23-CFBA546B8190}" destId="{3C5C0A59-1440-4FC7-A23A-50F69AD8FAD7}" srcOrd="2" destOrd="0" presId="urn:microsoft.com/office/officeart/2005/8/layout/list1"/>
    <dgm:cxn modelId="{8C1EE55F-7106-4909-A076-CDA84A5EE6E1}" type="presParOf" srcId="{C35D62F4-AEAB-460C-AC23-CFBA546B8190}" destId="{0A195E20-3E6D-4041-AD4B-C431C96CC3E6}" srcOrd="3" destOrd="0" presId="urn:microsoft.com/office/officeart/2005/8/layout/list1"/>
    <dgm:cxn modelId="{08FAD95E-40D0-4B6B-87C7-9782B14538A7}" type="presParOf" srcId="{C35D62F4-AEAB-460C-AC23-CFBA546B8190}" destId="{8A8050DC-C10D-4B5D-8BBA-287933DA7F58}" srcOrd="4" destOrd="0" presId="urn:microsoft.com/office/officeart/2005/8/layout/list1"/>
    <dgm:cxn modelId="{917F347F-451C-4272-991A-422A5991F195}" type="presParOf" srcId="{8A8050DC-C10D-4B5D-8BBA-287933DA7F58}" destId="{A2B69326-5D75-43A9-8B44-12E18D601522}" srcOrd="0" destOrd="0" presId="urn:microsoft.com/office/officeart/2005/8/layout/list1"/>
    <dgm:cxn modelId="{E88C0960-0D2E-459F-B249-48D7BB440995}" type="presParOf" srcId="{8A8050DC-C10D-4B5D-8BBA-287933DA7F58}" destId="{A201D39E-522F-4EC1-9343-F128890890C5}" srcOrd="1" destOrd="0" presId="urn:microsoft.com/office/officeart/2005/8/layout/list1"/>
    <dgm:cxn modelId="{ECD7F113-4C64-42B6-8765-6EDD95DAE01B}" type="presParOf" srcId="{C35D62F4-AEAB-460C-AC23-CFBA546B8190}" destId="{08274F45-6E41-4F03-B338-C541B5FF1A55}" srcOrd="5" destOrd="0" presId="urn:microsoft.com/office/officeart/2005/8/layout/list1"/>
    <dgm:cxn modelId="{1E6E256A-05B1-4AA5-B588-2C4B14EB7EDD}" type="presParOf" srcId="{C35D62F4-AEAB-460C-AC23-CFBA546B8190}" destId="{DF64C974-8610-497D-8922-14E40FDF82D4}" srcOrd="6" destOrd="0" presId="urn:microsoft.com/office/officeart/2005/8/layout/list1"/>
    <dgm:cxn modelId="{CAEA5AA4-8BDA-45AE-AF7C-F07611FC5DFA}" type="presParOf" srcId="{C35D62F4-AEAB-460C-AC23-CFBA546B8190}" destId="{E58D96F3-6E74-4760-B53A-19127D24EE6B}" srcOrd="7" destOrd="0" presId="urn:microsoft.com/office/officeart/2005/8/layout/list1"/>
    <dgm:cxn modelId="{B40629E2-CA50-40C7-8A4E-F79014581E0A}" type="presParOf" srcId="{C35D62F4-AEAB-460C-AC23-CFBA546B8190}" destId="{0339F7B6-197C-475D-B6B4-70B91771FF29}" srcOrd="8" destOrd="0" presId="urn:microsoft.com/office/officeart/2005/8/layout/list1"/>
    <dgm:cxn modelId="{64828878-C229-476E-8012-E0344501BCAE}" type="presParOf" srcId="{0339F7B6-197C-475D-B6B4-70B91771FF29}" destId="{0CBDACA1-D677-44C9-BCA2-CA38BF6A329D}" srcOrd="0" destOrd="0" presId="urn:microsoft.com/office/officeart/2005/8/layout/list1"/>
    <dgm:cxn modelId="{E41EE031-BFCF-424D-A381-AA1209ADF9B2}" type="presParOf" srcId="{0339F7B6-197C-475D-B6B4-70B91771FF29}" destId="{41C88A73-5E3B-4568-BA02-C328F73E1C30}" srcOrd="1" destOrd="0" presId="urn:microsoft.com/office/officeart/2005/8/layout/list1"/>
    <dgm:cxn modelId="{449C661A-F79A-4960-B147-5F31A33EE8E7}" type="presParOf" srcId="{C35D62F4-AEAB-460C-AC23-CFBA546B8190}" destId="{EC623C67-6D0B-4F34-8B40-ED492BCD5996}" srcOrd="9" destOrd="0" presId="urn:microsoft.com/office/officeart/2005/8/layout/list1"/>
    <dgm:cxn modelId="{BC7A07B6-426B-4613-B2AD-5C7881BABA70}" type="presParOf" srcId="{C35D62F4-AEAB-460C-AC23-CFBA546B8190}" destId="{8049B318-9B81-4D42-9441-D16D1D58806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5C0A59-1440-4FC7-A23A-50F69AD8FAD7}">
      <dsp:nvSpPr>
        <dsp:cNvPr id="0" name=""/>
        <dsp:cNvSpPr/>
      </dsp:nvSpPr>
      <dsp:spPr>
        <a:xfrm>
          <a:off x="0" y="492021"/>
          <a:ext cx="6705600" cy="806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EE0FCD-F651-44C2-BDA0-5B186CD1DC74}">
      <dsp:nvSpPr>
        <dsp:cNvPr id="0" name=""/>
        <dsp:cNvSpPr/>
      </dsp:nvSpPr>
      <dsp:spPr>
        <a:xfrm>
          <a:off x="335280" y="19701"/>
          <a:ext cx="5608295" cy="9446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419" tIns="0" rIns="177419" bIns="0" numCol="1" spcCol="1270" anchor="ctr" anchorCtr="0">
          <a:noAutofit/>
        </a:bodyPr>
        <a:lstStyle/>
        <a:p>
          <a:pPr marL="0" lvl="0" indent="0" algn="l" defTabSz="1155700">
            <a:lnSpc>
              <a:spcPct val="90000"/>
            </a:lnSpc>
            <a:spcBef>
              <a:spcPct val="0"/>
            </a:spcBef>
            <a:spcAft>
              <a:spcPct val="35000"/>
            </a:spcAft>
            <a:buNone/>
          </a:pPr>
          <a:r>
            <a:rPr lang="en-US" sz="2600" b="1" kern="1200">
              <a:latin typeface="Times New Roman" panose="02020603050405020304" pitchFamily="18" charset="0"/>
              <a:cs typeface="Times New Roman" panose="02020603050405020304" pitchFamily="18" charset="0"/>
            </a:rPr>
            <a:t>I</a:t>
          </a:r>
          <a:r>
            <a:rPr lang="en-US" sz="2400" b="1" kern="1200">
              <a:latin typeface="Times New Roman" panose="02020603050405020304" pitchFamily="18" charset="0"/>
              <a:cs typeface="Times New Roman" panose="02020603050405020304" pitchFamily="18" charset="0"/>
            </a:rPr>
            <a:t>. Khái quát về học thuyết tế bào </a:t>
          </a:r>
        </a:p>
      </dsp:txBody>
      <dsp:txXfrm>
        <a:off x="381394" y="65815"/>
        <a:ext cx="5516067" cy="852412"/>
      </dsp:txXfrm>
    </dsp:sp>
    <dsp:sp modelId="{DF64C974-8610-497D-8922-14E40FDF82D4}">
      <dsp:nvSpPr>
        <dsp:cNvPr id="0" name=""/>
        <dsp:cNvSpPr/>
      </dsp:nvSpPr>
      <dsp:spPr>
        <a:xfrm>
          <a:off x="0" y="1943541"/>
          <a:ext cx="6705600" cy="8064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01D39E-522F-4EC1-9343-F128890890C5}">
      <dsp:nvSpPr>
        <dsp:cNvPr id="0" name=""/>
        <dsp:cNvSpPr/>
      </dsp:nvSpPr>
      <dsp:spPr>
        <a:xfrm>
          <a:off x="335280" y="1471221"/>
          <a:ext cx="5590646" cy="9446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419" tIns="0" rIns="177419"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II. Các nguyên tố hóa học trong tế bào </a:t>
          </a:r>
        </a:p>
      </dsp:txBody>
      <dsp:txXfrm>
        <a:off x="381394" y="1517335"/>
        <a:ext cx="5498418" cy="852412"/>
      </dsp:txXfrm>
    </dsp:sp>
    <dsp:sp modelId="{8049B318-9B81-4D42-9441-D16D1D58806D}">
      <dsp:nvSpPr>
        <dsp:cNvPr id="0" name=""/>
        <dsp:cNvSpPr/>
      </dsp:nvSpPr>
      <dsp:spPr>
        <a:xfrm>
          <a:off x="0" y="3395061"/>
          <a:ext cx="6705600" cy="8064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C88A73-5E3B-4568-BA02-C328F73E1C30}">
      <dsp:nvSpPr>
        <dsp:cNvPr id="0" name=""/>
        <dsp:cNvSpPr/>
      </dsp:nvSpPr>
      <dsp:spPr>
        <a:xfrm>
          <a:off x="335280" y="2922741"/>
          <a:ext cx="5608342" cy="9446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419" tIns="0" rIns="177419"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III. Nước và vai trò của nước</a:t>
          </a:r>
        </a:p>
      </dsp:txBody>
      <dsp:txXfrm>
        <a:off x="381394" y="2968855"/>
        <a:ext cx="5516114" cy="85241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8B9938-02FC-4330-904E-0EF18C98A4B3}" type="datetimeFigureOut">
              <a:rPr lang="en-US" smtClean="0"/>
              <a:t>8/19/2022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81A937-A7BC-44D8-B682-9590E247E3BB}" type="slidenum">
              <a:rPr lang="en-US" smtClean="0"/>
              <a:t>‹#›</a:t>
            </a:fld>
            <a:endParaRPr lang="en-US"/>
          </a:p>
        </p:txBody>
      </p:sp>
    </p:spTree>
    <p:extLst>
      <p:ext uri="{BB962C8B-B14F-4D97-AF65-F5344CB8AC3E}">
        <p14:creationId xmlns:p14="http://schemas.microsoft.com/office/powerpoint/2010/main" val="305620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a:t>
            </a:fld>
            <a:endParaRPr lang="en-US"/>
          </a:p>
        </p:txBody>
      </p:sp>
      <p:pic>
        <p:nvPicPr>
          <p:cNvPr id="205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64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a:t>
            </a:fld>
            <a:endParaRPr lang="en-US"/>
          </a:p>
        </p:txBody>
      </p:sp>
    </p:spTree>
    <p:extLst>
      <p:ext uri="{BB962C8B-B14F-4D97-AF65-F5344CB8AC3E}">
        <p14:creationId xmlns:p14="http://schemas.microsoft.com/office/powerpoint/2010/main" val="3561423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a:t>
            </a:fld>
            <a:endParaRPr lang="en-US"/>
          </a:p>
        </p:txBody>
      </p:sp>
    </p:spTree>
    <p:extLst>
      <p:ext uri="{BB962C8B-B14F-4D97-AF65-F5344CB8AC3E}">
        <p14:creationId xmlns:p14="http://schemas.microsoft.com/office/powerpoint/2010/main" val="216438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none"/>
        </p:style>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a:t>
            </a:fld>
            <a:endParaRPr lang="en-US"/>
          </a:p>
        </p:txBody>
      </p:sp>
    </p:spTree>
    <p:extLst>
      <p:ext uri="{BB962C8B-B14F-4D97-AF65-F5344CB8AC3E}">
        <p14:creationId xmlns:p14="http://schemas.microsoft.com/office/powerpoint/2010/main" val="4090959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a:t>
            </a:fld>
            <a:endParaRPr lang="en-US"/>
          </a:p>
        </p:txBody>
      </p:sp>
    </p:spTree>
    <p:extLst>
      <p:ext uri="{BB962C8B-B14F-4D97-AF65-F5344CB8AC3E}">
        <p14:creationId xmlns:p14="http://schemas.microsoft.com/office/powerpoint/2010/main" val="1872914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20-Jul-22</a:t>
            </a:r>
          </a:p>
        </p:txBody>
      </p:sp>
      <p:sp>
        <p:nvSpPr>
          <p:cNvPr id="6" name="Footer Placeholder 5"/>
          <p:cNvSpPr>
            <a:spLocks noGrp="1"/>
          </p:cNvSpPr>
          <p:nvPr>
            <p:ph type="ftr" sz="quarter" idx="11"/>
          </p:nvPr>
        </p:nvSpPr>
        <p:spPr/>
        <p:txBody>
          <a:bodyPr/>
          <a:lstStyle/>
          <a:p>
            <a:r>
              <a:rPr lang="en-US"/>
              <a:t>Giáo viên:</a:t>
            </a:r>
          </a:p>
        </p:txBody>
      </p:sp>
      <p:sp>
        <p:nvSpPr>
          <p:cNvPr id="7" name="Slide Number Placeholder 6"/>
          <p:cNvSpPr>
            <a:spLocks noGrp="1"/>
          </p:cNvSpPr>
          <p:nvPr>
            <p:ph type="sldNum" sz="quarter" idx="12"/>
          </p:nvPr>
        </p:nvSpPr>
        <p:spPr/>
        <p:txBody>
          <a:bodyPr/>
          <a:lstStyle/>
          <a:p>
            <a:fld id="{2BDFDB90-F234-4F32-8195-0A7F474814DE}" type="slidenum">
              <a:rPr lang="en-US" smtClean="0"/>
              <a:t>‹#›</a:t>
            </a:fld>
            <a:endParaRPr lang="en-US"/>
          </a:p>
        </p:txBody>
      </p:sp>
    </p:spTree>
    <p:extLst>
      <p:ext uri="{BB962C8B-B14F-4D97-AF65-F5344CB8AC3E}">
        <p14:creationId xmlns:p14="http://schemas.microsoft.com/office/powerpoint/2010/main" val="1640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20-Jul-22</a:t>
            </a:r>
          </a:p>
        </p:txBody>
      </p:sp>
      <p:sp>
        <p:nvSpPr>
          <p:cNvPr id="8" name="Footer Placeholder 7"/>
          <p:cNvSpPr>
            <a:spLocks noGrp="1"/>
          </p:cNvSpPr>
          <p:nvPr>
            <p:ph type="ftr" sz="quarter" idx="11"/>
          </p:nvPr>
        </p:nvSpPr>
        <p:spPr/>
        <p:txBody>
          <a:bodyPr/>
          <a:lstStyle/>
          <a:p>
            <a:r>
              <a:rPr lang="en-US"/>
              <a:t>Giáo viên:</a:t>
            </a:r>
          </a:p>
        </p:txBody>
      </p:sp>
      <p:sp>
        <p:nvSpPr>
          <p:cNvPr id="9" name="Slide Number Placeholder 8"/>
          <p:cNvSpPr>
            <a:spLocks noGrp="1"/>
          </p:cNvSpPr>
          <p:nvPr>
            <p:ph type="sldNum" sz="quarter" idx="12"/>
          </p:nvPr>
        </p:nvSpPr>
        <p:spPr/>
        <p:txBody>
          <a:bodyPr/>
          <a:lstStyle/>
          <a:p>
            <a:fld id="{2BDFDB90-F234-4F32-8195-0A7F474814DE}" type="slidenum">
              <a:rPr lang="en-US" smtClean="0"/>
              <a:t>‹#›</a:t>
            </a:fld>
            <a:endParaRPr lang="en-US"/>
          </a:p>
        </p:txBody>
      </p:sp>
    </p:spTree>
    <p:extLst>
      <p:ext uri="{BB962C8B-B14F-4D97-AF65-F5344CB8AC3E}">
        <p14:creationId xmlns:p14="http://schemas.microsoft.com/office/powerpoint/2010/main" val="3058653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20-Jul-22</a:t>
            </a:r>
          </a:p>
        </p:txBody>
      </p:sp>
      <p:sp>
        <p:nvSpPr>
          <p:cNvPr id="4" name="Footer Placeholder 3"/>
          <p:cNvSpPr>
            <a:spLocks noGrp="1"/>
          </p:cNvSpPr>
          <p:nvPr>
            <p:ph type="ftr" sz="quarter" idx="11"/>
          </p:nvPr>
        </p:nvSpPr>
        <p:spPr/>
        <p:txBody>
          <a:bodyPr/>
          <a:lstStyle/>
          <a:p>
            <a:r>
              <a:rPr lang="en-US"/>
              <a:t>Giáo viên:</a:t>
            </a:r>
          </a:p>
        </p:txBody>
      </p:sp>
      <p:sp>
        <p:nvSpPr>
          <p:cNvPr id="5" name="Slide Number Placeholder 4"/>
          <p:cNvSpPr>
            <a:spLocks noGrp="1"/>
          </p:cNvSpPr>
          <p:nvPr>
            <p:ph type="sldNum" sz="quarter" idx="12"/>
          </p:nvPr>
        </p:nvSpPr>
        <p:spPr/>
        <p:txBody>
          <a:bodyPr/>
          <a:lstStyle/>
          <a:p>
            <a:fld id="{2BDFDB90-F234-4F32-8195-0A7F474814DE}" type="slidenum">
              <a:rPr lang="en-US" smtClean="0"/>
              <a:t>‹#›</a:t>
            </a:fld>
            <a:endParaRPr lang="en-US"/>
          </a:p>
        </p:txBody>
      </p:sp>
    </p:spTree>
    <p:extLst>
      <p:ext uri="{BB962C8B-B14F-4D97-AF65-F5344CB8AC3E}">
        <p14:creationId xmlns:p14="http://schemas.microsoft.com/office/powerpoint/2010/main" val="240016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20-Jul-22</a:t>
            </a:r>
          </a:p>
        </p:txBody>
      </p:sp>
      <p:sp>
        <p:nvSpPr>
          <p:cNvPr id="3" name="Footer Placeholder 2"/>
          <p:cNvSpPr>
            <a:spLocks noGrp="1"/>
          </p:cNvSpPr>
          <p:nvPr>
            <p:ph type="ftr" sz="quarter" idx="11"/>
          </p:nvPr>
        </p:nvSpPr>
        <p:spPr/>
        <p:txBody>
          <a:bodyPr/>
          <a:lstStyle/>
          <a:p>
            <a:r>
              <a:rPr lang="en-US"/>
              <a:t>Giáo viên:</a:t>
            </a:r>
          </a:p>
        </p:txBody>
      </p:sp>
      <p:sp>
        <p:nvSpPr>
          <p:cNvPr id="4" name="Slide Number Placeholder 3"/>
          <p:cNvSpPr>
            <a:spLocks noGrp="1"/>
          </p:cNvSpPr>
          <p:nvPr>
            <p:ph type="sldNum" sz="quarter" idx="12"/>
          </p:nvPr>
        </p:nvSpPr>
        <p:spPr/>
        <p:txBody>
          <a:bodyPr/>
          <a:lstStyle/>
          <a:p>
            <a:fld id="{2BDFDB90-F234-4F32-8195-0A7F474814DE}" type="slidenum">
              <a:rPr lang="en-US" smtClean="0"/>
              <a:t>‹#›</a:t>
            </a:fld>
            <a:endParaRPr lang="en-US"/>
          </a:p>
        </p:txBody>
      </p:sp>
    </p:spTree>
    <p:extLst>
      <p:ext uri="{BB962C8B-B14F-4D97-AF65-F5344CB8AC3E}">
        <p14:creationId xmlns:p14="http://schemas.microsoft.com/office/powerpoint/2010/main" val="1084661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20-Jul-22</a:t>
            </a:r>
          </a:p>
        </p:txBody>
      </p:sp>
      <p:sp>
        <p:nvSpPr>
          <p:cNvPr id="6" name="Footer Placeholder 5"/>
          <p:cNvSpPr>
            <a:spLocks noGrp="1"/>
          </p:cNvSpPr>
          <p:nvPr>
            <p:ph type="ftr" sz="quarter" idx="11"/>
          </p:nvPr>
        </p:nvSpPr>
        <p:spPr/>
        <p:txBody>
          <a:bodyPr/>
          <a:lstStyle/>
          <a:p>
            <a:r>
              <a:rPr lang="en-US"/>
              <a:t>Giáo viên:</a:t>
            </a:r>
          </a:p>
        </p:txBody>
      </p:sp>
      <p:sp>
        <p:nvSpPr>
          <p:cNvPr id="7" name="Slide Number Placeholder 6"/>
          <p:cNvSpPr>
            <a:spLocks noGrp="1"/>
          </p:cNvSpPr>
          <p:nvPr>
            <p:ph type="sldNum" sz="quarter" idx="12"/>
          </p:nvPr>
        </p:nvSpPr>
        <p:spPr/>
        <p:txBody>
          <a:bodyPr/>
          <a:lstStyle/>
          <a:p>
            <a:fld id="{2BDFDB90-F234-4F32-8195-0A7F474814DE}" type="slidenum">
              <a:rPr lang="en-US" smtClean="0"/>
              <a:t>‹#›</a:t>
            </a:fld>
            <a:endParaRPr lang="en-US"/>
          </a:p>
        </p:txBody>
      </p:sp>
    </p:spTree>
    <p:extLst>
      <p:ext uri="{BB962C8B-B14F-4D97-AF65-F5344CB8AC3E}">
        <p14:creationId xmlns:p14="http://schemas.microsoft.com/office/powerpoint/2010/main" val="1840735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20-Jul-22</a:t>
            </a:r>
          </a:p>
        </p:txBody>
      </p:sp>
      <p:sp>
        <p:nvSpPr>
          <p:cNvPr id="6" name="Footer Placeholder 5"/>
          <p:cNvSpPr>
            <a:spLocks noGrp="1"/>
          </p:cNvSpPr>
          <p:nvPr>
            <p:ph type="ftr" sz="quarter" idx="11"/>
          </p:nvPr>
        </p:nvSpPr>
        <p:spPr/>
        <p:txBody>
          <a:bodyPr/>
          <a:lstStyle/>
          <a:p>
            <a:r>
              <a:rPr lang="en-US"/>
              <a:t>Giáo viên:</a:t>
            </a:r>
          </a:p>
        </p:txBody>
      </p:sp>
      <p:sp>
        <p:nvSpPr>
          <p:cNvPr id="7" name="Slide Number Placeholder 6"/>
          <p:cNvSpPr>
            <a:spLocks noGrp="1"/>
          </p:cNvSpPr>
          <p:nvPr>
            <p:ph type="sldNum" sz="quarter" idx="12"/>
          </p:nvPr>
        </p:nvSpPr>
        <p:spPr/>
        <p:txBody>
          <a:bodyPr/>
          <a:lstStyle/>
          <a:p>
            <a:fld id="{2BDFDB90-F234-4F32-8195-0A7F474814DE}" type="slidenum">
              <a:rPr lang="en-US" smtClean="0"/>
              <a:t>‹#›</a:t>
            </a:fld>
            <a:endParaRPr lang="en-US"/>
          </a:p>
        </p:txBody>
      </p:sp>
    </p:spTree>
    <p:extLst>
      <p:ext uri="{BB962C8B-B14F-4D97-AF65-F5344CB8AC3E}">
        <p14:creationId xmlns:p14="http://schemas.microsoft.com/office/powerpoint/2010/main" val="3881063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latin typeface="Times New Roman" panose="02020603050405020304" pitchFamily="18" charset="0"/>
                <a:cs typeface="Times New Roman" panose="02020603050405020304" pitchFamily="18" charset="0"/>
              </a:defRPr>
            </a:lvl1pPr>
          </a:lstStyle>
          <a:p>
            <a:r>
              <a:rPr lang="en-US"/>
              <a:t>20-Jul-22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bg1"/>
                </a:solidFill>
                <a:latin typeface="Times New Roman" panose="02020603050405020304" pitchFamily="18" charset="0"/>
                <a:cs typeface="Times New Roman" panose="02020603050405020304" pitchFamily="18" charset="0"/>
              </a:defRPr>
            </a:lvl1pPr>
          </a:lstStyle>
          <a:p>
            <a:r>
              <a:rPr lang="en-US"/>
              <a:t>Giáo viên: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bg1"/>
                </a:solidFill>
                <a:latin typeface="Times New Roman" panose="02020603050405020304" pitchFamily="18" charset="0"/>
                <a:cs typeface="Times New Roman" panose="02020603050405020304" pitchFamily="18" charset="0"/>
              </a:defRPr>
            </a:lvl1pPr>
          </a:lstStyle>
          <a:p>
            <a:fld id="{2BDFDB90-F234-4F32-8195-0A7F474814DE}" type="slidenum">
              <a:rPr lang="en-US" smtClean="0"/>
              <a:pPr/>
              <a:t>‹#›</a:t>
            </a:fld>
            <a:endParaRPr lang="en-US"/>
          </a:p>
        </p:txBody>
      </p:sp>
      <p:pic>
        <p:nvPicPr>
          <p:cNvPr id="1026"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51" y="-19249"/>
            <a:ext cx="9137049" cy="687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688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3200" b="1" kern="1200"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400" b="1" kern="1200">
          <a:solidFill>
            <a:srgbClr val="7030A0"/>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400" kern="1200">
          <a:solidFill>
            <a:srgbClr val="7030A0"/>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7030A0"/>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2400" kern="1200">
          <a:solidFill>
            <a:srgbClr val="7030A0"/>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2400" kern="1200">
          <a:solidFill>
            <a:srgbClr val="7030A0"/>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76200"/>
            <a:ext cx="8534400" cy="1470025"/>
          </a:xfrm>
        </p:spPr>
        <p:txBody>
          <a:bodyPr/>
          <a:lstStyle/>
          <a:p>
            <a:r>
              <a:rPr lang="en-US"/>
              <a:t>BÀI 4. CÁC NGUYÊN TỐ HÓA HỌC </a:t>
            </a:r>
            <a:br>
              <a:rPr lang="en-US"/>
            </a:br>
            <a:r>
              <a:rPr lang="en-US"/>
              <a:t>VÀ NƯỚC</a:t>
            </a:r>
          </a:p>
        </p:txBody>
      </p:sp>
      <p:sp>
        <p:nvSpPr>
          <p:cNvPr id="3" name="Subtitle 2"/>
          <p:cNvSpPr>
            <a:spLocks noGrp="1"/>
          </p:cNvSpPr>
          <p:nvPr>
            <p:ph type="subTitle" idx="1"/>
          </p:nvPr>
        </p:nvSpPr>
        <p:spPr>
          <a:xfrm>
            <a:off x="4876800" y="1828800"/>
            <a:ext cx="3810000" cy="1752600"/>
          </a:xfrm>
        </p:spPr>
        <p:txBody>
          <a:bodyPr/>
          <a:lstStyle/>
          <a:p>
            <a:r>
              <a:rPr lang="en-US">
                <a:solidFill>
                  <a:srgbClr val="7030A0"/>
                </a:solidFill>
              </a:rPr>
              <a:t>Giáo vên: Nguyễn Thị Nga</a:t>
            </a:r>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1</a:t>
            </a:fld>
            <a:endParaRPr lang="en-US"/>
          </a:p>
        </p:txBody>
      </p:sp>
    </p:spTree>
    <p:extLst>
      <p:ext uri="{BB962C8B-B14F-4D97-AF65-F5344CB8AC3E}">
        <p14:creationId xmlns:p14="http://schemas.microsoft.com/office/powerpoint/2010/main" val="81674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II. Các nguyên tố hóa học trong tế bào</a:t>
            </a:r>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10</a:t>
            </a:fld>
            <a:endParaRPr lang="en-US"/>
          </a:p>
        </p:txBody>
      </p:sp>
      <p:sp>
        <p:nvSpPr>
          <p:cNvPr id="7" name="Oval 6"/>
          <p:cNvSpPr/>
          <p:nvPr/>
        </p:nvSpPr>
        <p:spPr>
          <a:xfrm>
            <a:off x="789398" y="1600200"/>
            <a:ext cx="26670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imes New Roman" panose="02020603050405020304" pitchFamily="18" charset="0"/>
                <a:cs typeface="Times New Roman" panose="02020603050405020304" pitchFamily="18" charset="0"/>
              </a:rPr>
              <a:t>92 nguyên tố hóa học  có trong tự nhiên</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162728"/>
            <a:ext cx="4163602" cy="287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a:xfrm>
            <a:off x="3744502" y="2171700"/>
            <a:ext cx="1600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715000" y="1600200"/>
            <a:ext cx="21336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imes New Roman" panose="02020603050405020304" pitchFamily="18" charset="0"/>
                <a:cs typeface="Times New Roman" panose="02020603050405020304" pitchFamily="18" charset="0"/>
              </a:rPr>
              <a:t>20 % - 25 % các nguyên tố thiết yếu đối với sinh vật</a:t>
            </a: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216239"/>
            <a:ext cx="2843900" cy="2772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697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 Các nguyên tố hóa học trong tế bào</a:t>
            </a: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11</a:t>
            </a:fld>
            <a:endParaRPr lang="en-US"/>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792840"/>
            <a:ext cx="1113248" cy="1109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1371600" y="1792840"/>
            <a:ext cx="7162800" cy="457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Nghiên cứu mục II. phần 1 SGK hoàn thành bảng sau</a:t>
            </a:r>
          </a:p>
        </p:txBody>
      </p:sp>
      <p:graphicFrame>
        <p:nvGraphicFramePr>
          <p:cNvPr id="8" name="Table 7"/>
          <p:cNvGraphicFramePr>
            <a:graphicFrameLocks noGrp="1"/>
          </p:cNvGraphicFramePr>
          <p:nvPr>
            <p:extLst>
              <p:ext uri="{D42A27DB-BD31-4B8C-83A1-F6EECF244321}">
                <p14:modId xmlns:p14="http://schemas.microsoft.com/office/powerpoint/2010/main" val="62405162"/>
              </p:ext>
            </p:extLst>
          </p:nvPr>
        </p:nvGraphicFramePr>
        <p:xfrm>
          <a:off x="457200" y="2666999"/>
          <a:ext cx="8458200" cy="2819400"/>
        </p:xfrm>
        <a:graphic>
          <a:graphicData uri="http://schemas.openxmlformats.org/drawingml/2006/table">
            <a:tbl>
              <a:tblPr firstRow="1" firstCol="1" bandRow="1">
                <a:tableStyleId>{00A15C55-8517-42AA-B614-E9B94910E393}</a:tableStyleId>
              </a:tblPr>
              <a:tblGrid>
                <a:gridCol w="1600611">
                  <a:extLst>
                    <a:ext uri="{9D8B030D-6E8A-4147-A177-3AD203B41FA5}">
                      <a16:colId xmlns:a16="http://schemas.microsoft.com/office/drawing/2014/main" val="20000"/>
                    </a:ext>
                  </a:extLst>
                </a:gridCol>
                <a:gridCol w="1828389">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939800">
                <a:tc>
                  <a:txBody>
                    <a:bodyPr/>
                    <a:lstStyle/>
                    <a:p>
                      <a:pPr algn="ctr">
                        <a:lnSpc>
                          <a:spcPct val="107000"/>
                        </a:lnSpc>
                        <a:spcBef>
                          <a:spcPts val="600"/>
                        </a:spcBef>
                        <a:spcAft>
                          <a:spcPts val="0"/>
                        </a:spcAft>
                      </a:pPr>
                      <a:r>
                        <a:rPr lang="en-US" sz="2400">
                          <a:effectLst/>
                          <a:latin typeface="Times New Roman" panose="02020603050405020304" pitchFamily="18" charset="0"/>
                          <a:cs typeface="Times New Roman" panose="02020603050405020304" pitchFamily="18" charset="0"/>
                        </a:rPr>
                        <a:t>Nguyên tố</a:t>
                      </a:r>
                      <a:endParaRPr lang="en-US" sz="2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en-US" sz="2400">
                          <a:effectLst/>
                          <a:latin typeface="Times New Roman" panose="02020603050405020304" pitchFamily="18" charset="0"/>
                          <a:cs typeface="Times New Roman" panose="02020603050405020304" pitchFamily="18" charset="0"/>
                        </a:rPr>
                        <a:t>Hàm lượng</a:t>
                      </a:r>
                      <a:endParaRPr lang="en-US" sz="2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en-US" sz="2400">
                          <a:effectLst/>
                          <a:latin typeface="Times New Roman" panose="02020603050405020304" pitchFamily="18" charset="0"/>
                          <a:cs typeface="Times New Roman" panose="02020603050405020304" pitchFamily="18" charset="0"/>
                        </a:rPr>
                        <a:t>Vai trò</a:t>
                      </a:r>
                      <a:endParaRPr lang="en-US" sz="2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en-US" sz="2400">
                          <a:effectLst/>
                          <a:latin typeface="Times New Roman" panose="02020603050405020304" pitchFamily="18" charset="0"/>
                          <a:cs typeface="Times New Roman" panose="02020603050405020304" pitchFamily="18" charset="0"/>
                        </a:rPr>
                        <a:t>Đại diện</a:t>
                      </a:r>
                      <a:endParaRPr lang="en-US" sz="2400">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39800">
                <a:tc>
                  <a:txBody>
                    <a:bodyPr/>
                    <a:lstStyle/>
                    <a:p>
                      <a:pPr algn="just">
                        <a:lnSpc>
                          <a:spcPct val="107000"/>
                        </a:lnSpc>
                        <a:spcBef>
                          <a:spcPts val="600"/>
                        </a:spcBef>
                        <a:spcAft>
                          <a:spcPts val="0"/>
                        </a:spcAft>
                      </a:pPr>
                      <a:r>
                        <a:rPr lang="en-US" sz="2400">
                          <a:effectLst/>
                          <a:latin typeface="Times New Roman" panose="02020603050405020304" pitchFamily="18" charset="0"/>
                          <a:cs typeface="Times New Roman" panose="02020603050405020304" pitchFamily="18" charset="0"/>
                        </a:rPr>
                        <a:t>Đa lượng</a:t>
                      </a:r>
                      <a:endParaRPr lang="en-US" sz="2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07000"/>
                        </a:lnSpc>
                        <a:spcBef>
                          <a:spcPts val="60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algn="just">
                        <a:lnSpc>
                          <a:spcPct val="107000"/>
                        </a:lnSpc>
                        <a:spcBef>
                          <a:spcPts val="600"/>
                        </a:spcBef>
                        <a:spcAft>
                          <a:spcPts val="0"/>
                        </a:spcAft>
                      </a:pPr>
                      <a:r>
                        <a:rPr lang="vi-VN" sz="1400">
                          <a:effectLst/>
                        </a:rPr>
                        <a:t> </a:t>
                      </a:r>
                      <a:endParaRPr lang="en-US" sz="1100">
                        <a:effectLst/>
                        <a:latin typeface="Calibri"/>
                        <a:ea typeface="Calibri"/>
                        <a:cs typeface="Times New Roman"/>
                      </a:endParaRPr>
                    </a:p>
                  </a:txBody>
                  <a:tcPr marL="68580" marR="68580" marT="0" marB="0"/>
                </a:tc>
                <a:tc>
                  <a:txBody>
                    <a:bodyPr/>
                    <a:lstStyle/>
                    <a:p>
                      <a:pPr algn="just">
                        <a:lnSpc>
                          <a:spcPct val="107000"/>
                        </a:lnSpc>
                        <a:spcBef>
                          <a:spcPts val="600"/>
                        </a:spcBef>
                        <a:spcAft>
                          <a:spcPts val="0"/>
                        </a:spcAft>
                      </a:pPr>
                      <a:r>
                        <a:rPr lang="vi-VN" sz="14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939800">
                <a:tc>
                  <a:txBody>
                    <a:bodyPr/>
                    <a:lstStyle/>
                    <a:p>
                      <a:pPr algn="just">
                        <a:lnSpc>
                          <a:spcPct val="107000"/>
                        </a:lnSpc>
                        <a:spcBef>
                          <a:spcPts val="600"/>
                        </a:spcBef>
                        <a:spcAft>
                          <a:spcPts val="0"/>
                        </a:spcAft>
                      </a:pPr>
                      <a:r>
                        <a:rPr lang="en-US" sz="2400">
                          <a:effectLst/>
                          <a:latin typeface="Times New Roman" panose="02020603050405020304" pitchFamily="18" charset="0"/>
                          <a:cs typeface="Times New Roman" panose="02020603050405020304" pitchFamily="18" charset="0"/>
                        </a:rPr>
                        <a:t>Vi lượng</a:t>
                      </a:r>
                      <a:endParaRPr lang="en-US" sz="2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gn="just">
                        <a:lnSpc>
                          <a:spcPct val="107000"/>
                        </a:lnSpc>
                        <a:spcBef>
                          <a:spcPts val="60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algn="just">
                        <a:lnSpc>
                          <a:spcPct val="107000"/>
                        </a:lnSpc>
                        <a:spcBef>
                          <a:spcPts val="600"/>
                        </a:spcBef>
                        <a:spcAft>
                          <a:spcPts val="0"/>
                        </a:spcAft>
                      </a:pPr>
                      <a:r>
                        <a:rPr lang="vi-VN" sz="1400">
                          <a:effectLst/>
                        </a:rPr>
                        <a:t> </a:t>
                      </a:r>
                      <a:endParaRPr lang="en-US" sz="1100">
                        <a:effectLst/>
                        <a:latin typeface="Calibri"/>
                        <a:ea typeface="Calibri"/>
                        <a:cs typeface="Times New Roman"/>
                      </a:endParaRPr>
                    </a:p>
                  </a:txBody>
                  <a:tcPr marL="68580" marR="68580" marT="0" marB="0"/>
                </a:tc>
                <a:tc>
                  <a:txBody>
                    <a:bodyPr/>
                    <a:lstStyle/>
                    <a:p>
                      <a:pPr algn="just">
                        <a:lnSpc>
                          <a:spcPct val="107000"/>
                        </a:lnSpc>
                        <a:spcBef>
                          <a:spcPts val="600"/>
                        </a:spcBef>
                        <a:spcAft>
                          <a:spcPts val="0"/>
                        </a:spcAft>
                      </a:pPr>
                      <a:r>
                        <a:rPr lang="vi-VN" sz="14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9" name="TextBox 8"/>
          <p:cNvSpPr txBox="1"/>
          <p:nvPr/>
        </p:nvSpPr>
        <p:spPr>
          <a:xfrm>
            <a:off x="2004318" y="3713252"/>
            <a:ext cx="1905000" cy="461665"/>
          </a:xfrm>
          <a:prstGeom prst="rect">
            <a:avLst/>
          </a:prstGeom>
          <a:noFill/>
        </p:spPr>
        <p:txBody>
          <a:bodyPr wrap="square" rtlCol="0">
            <a:spAutoFit/>
          </a:bodyPr>
          <a:lstStyle/>
          <a:p>
            <a:pPr algn="ctr"/>
            <a:r>
              <a:rPr lang="en-US" sz="2400">
                <a:solidFill>
                  <a:srgbClr val="7030A0"/>
                </a:solidFill>
                <a:latin typeface="Times New Roman" panose="02020603050405020304" pitchFamily="18" charset="0"/>
                <a:cs typeface="Times New Roman" panose="02020603050405020304" pitchFamily="18" charset="0"/>
              </a:rPr>
              <a:t>Lớn</a:t>
            </a:r>
          </a:p>
        </p:txBody>
      </p:sp>
      <p:sp>
        <p:nvSpPr>
          <p:cNvPr id="10" name="TextBox 9"/>
          <p:cNvSpPr txBox="1"/>
          <p:nvPr/>
        </p:nvSpPr>
        <p:spPr>
          <a:xfrm>
            <a:off x="2286000" y="4800600"/>
            <a:ext cx="1752600" cy="461665"/>
          </a:xfrm>
          <a:prstGeom prst="rect">
            <a:avLst/>
          </a:prstGeom>
          <a:noFill/>
        </p:spPr>
        <p:txBody>
          <a:bodyPr wrap="square" rtlCol="0">
            <a:spAutoFit/>
          </a:bodyPr>
          <a:lstStyle/>
          <a:p>
            <a:pPr algn="ctr"/>
            <a:r>
              <a:rPr lang="en-US" sz="2400">
                <a:solidFill>
                  <a:srgbClr val="7030A0"/>
                </a:solidFill>
                <a:latin typeface="Times New Roman" panose="02020603050405020304" pitchFamily="18" charset="0"/>
                <a:cs typeface="Times New Roman" panose="02020603050405020304" pitchFamily="18" charset="0"/>
              </a:rPr>
              <a:t>Rất nhỏ</a:t>
            </a:r>
          </a:p>
        </p:txBody>
      </p:sp>
      <p:sp>
        <p:nvSpPr>
          <p:cNvPr id="11" name="TextBox 10"/>
          <p:cNvSpPr txBox="1"/>
          <p:nvPr/>
        </p:nvSpPr>
        <p:spPr>
          <a:xfrm>
            <a:off x="3886201" y="3604552"/>
            <a:ext cx="2743200" cy="830997"/>
          </a:xfrm>
          <a:prstGeom prst="rect">
            <a:avLst/>
          </a:prstGeom>
          <a:noFill/>
        </p:spPr>
        <p:txBody>
          <a:bodyPr wrap="square" rtlCol="0">
            <a:spAutoFit/>
          </a:bodyPr>
          <a:lstStyle/>
          <a:p>
            <a:r>
              <a:rPr lang="pt-BR" sz="2400">
                <a:solidFill>
                  <a:srgbClr val="7030A0"/>
                </a:solidFill>
                <a:latin typeface="Times New Roman" panose="02020603050405020304" pitchFamily="18" charset="0"/>
                <a:cs typeface="Times New Roman" panose="02020603050405020304" pitchFamily="18" charset="0"/>
              </a:rPr>
              <a:t>Cấu trúc nên mọi phân tử trong tế bào</a:t>
            </a:r>
            <a:endParaRPr lang="en-US" sz="2400">
              <a:solidFill>
                <a:srgbClr val="7030A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886200" y="4615934"/>
            <a:ext cx="2971800" cy="830997"/>
          </a:xfrm>
          <a:prstGeom prst="rect">
            <a:avLst/>
          </a:prstGeom>
          <a:noFill/>
        </p:spPr>
        <p:txBody>
          <a:bodyPr wrap="square" rtlCol="0">
            <a:spAutoFit/>
          </a:bodyPr>
          <a:lstStyle/>
          <a:p>
            <a:r>
              <a:rPr lang="pt-BR" sz="2400">
                <a:solidFill>
                  <a:srgbClr val="7030A0"/>
                </a:solidFill>
                <a:latin typeface="Times New Roman"/>
                <a:ea typeface="Calibri"/>
              </a:rPr>
              <a:t>Đ</a:t>
            </a:r>
            <a:r>
              <a:rPr lang="pt-BR" sz="2400">
                <a:solidFill>
                  <a:srgbClr val="7030A0"/>
                </a:solidFill>
                <a:effectLst/>
                <a:latin typeface="Times New Roman"/>
                <a:ea typeface="Calibri"/>
              </a:rPr>
              <a:t>iều hóa các hoạt động sống của tế bào</a:t>
            </a:r>
            <a:endParaRPr lang="en-US" sz="2400">
              <a:solidFill>
                <a:srgbClr val="7030A0"/>
              </a:solidFill>
            </a:endParaRPr>
          </a:p>
        </p:txBody>
      </p:sp>
      <p:sp>
        <p:nvSpPr>
          <p:cNvPr id="13" name="TextBox 12"/>
          <p:cNvSpPr txBox="1"/>
          <p:nvPr/>
        </p:nvSpPr>
        <p:spPr>
          <a:xfrm>
            <a:off x="6858000" y="3733800"/>
            <a:ext cx="2057400" cy="430887"/>
          </a:xfrm>
          <a:prstGeom prst="rect">
            <a:avLst/>
          </a:prstGeom>
          <a:noFill/>
        </p:spPr>
        <p:txBody>
          <a:bodyPr wrap="square" rtlCol="0">
            <a:spAutoFit/>
          </a:bodyPr>
          <a:lstStyle/>
          <a:p>
            <a:r>
              <a:rPr lang="pt-BR" sz="2200">
                <a:solidFill>
                  <a:srgbClr val="7030A0"/>
                </a:solidFill>
                <a:effectLst/>
                <a:latin typeface="Times New Roman"/>
                <a:ea typeface="Calibri"/>
              </a:rPr>
              <a:t>C, H, O, N, P, S, </a:t>
            </a:r>
            <a:endParaRPr lang="en-US" sz="2200">
              <a:solidFill>
                <a:srgbClr val="7030A0"/>
              </a:solidFill>
            </a:endParaRPr>
          </a:p>
        </p:txBody>
      </p:sp>
      <p:sp>
        <p:nvSpPr>
          <p:cNvPr id="14" name="TextBox 13"/>
          <p:cNvSpPr txBox="1"/>
          <p:nvPr/>
        </p:nvSpPr>
        <p:spPr>
          <a:xfrm>
            <a:off x="7010400" y="4800600"/>
            <a:ext cx="1752600" cy="461665"/>
          </a:xfrm>
          <a:prstGeom prst="rect">
            <a:avLst/>
          </a:prstGeom>
          <a:noFill/>
        </p:spPr>
        <p:txBody>
          <a:bodyPr wrap="square" rtlCol="0">
            <a:spAutoFit/>
          </a:bodyPr>
          <a:lstStyle/>
          <a:p>
            <a:r>
              <a:rPr lang="pt-BR" sz="2400">
                <a:solidFill>
                  <a:srgbClr val="7030A0"/>
                </a:solidFill>
                <a:effectLst/>
                <a:latin typeface="Times New Roman"/>
                <a:ea typeface="Calibri"/>
              </a:rPr>
              <a:t>Fe, Zn, Cu, I</a:t>
            </a:r>
            <a:endParaRPr lang="en-US" sz="2400">
              <a:solidFill>
                <a:srgbClr val="7030A0"/>
              </a:solidFill>
            </a:endParaRPr>
          </a:p>
        </p:txBody>
      </p:sp>
    </p:spTree>
    <p:extLst>
      <p:ext uri="{BB962C8B-B14F-4D97-AF65-F5344CB8AC3E}">
        <p14:creationId xmlns:p14="http://schemas.microsoft.com/office/powerpoint/2010/main" val="295624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 Các nguyên tố hóa học trong tế bào</a:t>
            </a: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12</a:t>
            </a:fld>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66554"/>
            <a:ext cx="2247900"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8718"/>
          <a:stretch/>
        </p:blipFill>
        <p:spPr bwMode="auto">
          <a:xfrm>
            <a:off x="6020673" y="1676828"/>
            <a:ext cx="2692400" cy="172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510"/>
          <a:stretch/>
        </p:blipFill>
        <p:spPr bwMode="auto">
          <a:xfrm>
            <a:off x="685800" y="4250282"/>
            <a:ext cx="2185988" cy="1715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3087" y="4343400"/>
            <a:ext cx="3087573" cy="16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3053993" y="3020925"/>
            <a:ext cx="2775087" cy="160019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Nguyên tố đa lượng: C, H, O, N</a:t>
            </a:r>
          </a:p>
        </p:txBody>
      </p:sp>
      <p:cxnSp>
        <p:nvCxnSpPr>
          <p:cNvPr id="10" name="Straight Arrow Connector 9"/>
          <p:cNvCxnSpPr>
            <a:stCxn id="8" idx="1"/>
          </p:cNvCxnSpPr>
          <p:nvPr/>
        </p:nvCxnSpPr>
        <p:spPr>
          <a:xfrm flipH="1" flipV="1">
            <a:off x="2520595" y="3020927"/>
            <a:ext cx="533398" cy="80009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1"/>
          </p:cNvCxnSpPr>
          <p:nvPr/>
        </p:nvCxnSpPr>
        <p:spPr>
          <a:xfrm flipH="1">
            <a:off x="2362200" y="3821025"/>
            <a:ext cx="691793" cy="7509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823087" y="3311025"/>
            <a:ext cx="841209" cy="510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23087" y="3855449"/>
            <a:ext cx="699100" cy="55680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531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 Các nguyên tố hóa học trong tế bào</a:t>
            </a: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13</a:t>
            </a:fld>
            <a:endParaRPr lang="en-US"/>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473" y="1828800"/>
            <a:ext cx="3124200" cy="378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0548" y="5689026"/>
            <a:ext cx="4114800" cy="400110"/>
          </a:xfrm>
          <a:prstGeom prst="rect">
            <a:avLst/>
          </a:prstGeom>
          <a:noFill/>
        </p:spPr>
        <p:txBody>
          <a:bodyPr wrap="square" rtlCol="0">
            <a:spAutoFit/>
          </a:bodyPr>
          <a:lstStyle/>
          <a:p>
            <a:pPr algn="ctr"/>
            <a:r>
              <a:rPr lang="en-US" sz="2000">
                <a:latin typeface="Times New Roman" panose="02020603050405020304" pitchFamily="18" charset="0"/>
                <a:cs typeface="Times New Roman" panose="02020603050405020304" pitchFamily="18" charset="0"/>
              </a:rPr>
              <a:t>Thiếu nguyên tố Zn ở cây cà chua</a:t>
            </a:r>
          </a:p>
        </p:txBody>
      </p:sp>
      <p:sp>
        <p:nvSpPr>
          <p:cNvPr id="9" name="TextBox 8"/>
          <p:cNvSpPr txBox="1"/>
          <p:nvPr/>
        </p:nvSpPr>
        <p:spPr>
          <a:xfrm>
            <a:off x="4224390" y="5664201"/>
            <a:ext cx="4475252" cy="400110"/>
          </a:xfrm>
          <a:prstGeom prst="rect">
            <a:avLst/>
          </a:prstGeom>
          <a:noFill/>
        </p:spPr>
        <p:txBody>
          <a:bodyPr wrap="square" rtlCol="0">
            <a:spAutoFit/>
          </a:bodyPr>
          <a:lstStyle/>
          <a:p>
            <a:pPr algn="ctr"/>
            <a:r>
              <a:rPr lang="en-US" sz="2000">
                <a:latin typeface="Times New Roman" panose="02020603050405020304" pitchFamily="18" charset="0"/>
                <a:cs typeface="Times New Roman" panose="02020603050405020304" pitchFamily="18" charset="0"/>
              </a:rPr>
              <a:t>Thiếu Iot ở người gây bệnh bướu cổ</a:t>
            </a:r>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642" y="2590800"/>
            <a:ext cx="4572000"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4149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 Các nguyên tố hóa học trong tế bào</a:t>
            </a:r>
            <a:endParaRPr lang="en-US"/>
          </a:p>
        </p:txBody>
      </p:sp>
      <p:sp>
        <p:nvSpPr>
          <p:cNvPr id="3" name="Content Placeholder 2"/>
          <p:cNvSpPr>
            <a:spLocks noGrp="1"/>
          </p:cNvSpPr>
          <p:nvPr>
            <p:ph idx="1"/>
          </p:nvPr>
        </p:nvSpPr>
        <p:spPr/>
        <p:txBody>
          <a:bodyPr/>
          <a:lstStyle/>
          <a:p>
            <a:pPr algn="just">
              <a:buFont typeface="Wingdings" panose="05000000000000000000" pitchFamily="2" charset="2"/>
              <a:buChar char="v"/>
            </a:pPr>
            <a:r>
              <a:rPr lang="en-US" b="0"/>
              <a:t>Tế bào được cấu tạo từ các nguyên tố đa lượng và vi lượng</a:t>
            </a:r>
          </a:p>
          <a:p>
            <a:pPr algn="just">
              <a:lnSpc>
                <a:spcPct val="107000"/>
              </a:lnSpc>
              <a:spcAft>
                <a:spcPts val="0"/>
              </a:spcAft>
              <a:buFont typeface="Wingdings" panose="05000000000000000000" pitchFamily="2" charset="2"/>
              <a:buChar char="Ø"/>
            </a:pPr>
            <a:r>
              <a:rPr lang="pt-BR" b="0">
                <a:effectLst/>
                <a:latin typeface="Times New Roman"/>
                <a:ea typeface="Calibri"/>
                <a:cs typeface="Times New Roman"/>
              </a:rPr>
              <a:t>Nguyên tố đa lượng : chiếm tỉ lệ lớn  như  C, H, O, N, P, S, …giữ vai trò cấu trúc nên mọi phân tử trong tế bào.</a:t>
            </a:r>
            <a:endParaRPr lang="en-US" sz="1800" b="0">
              <a:latin typeface="Calibri"/>
              <a:ea typeface="Calibri"/>
              <a:cs typeface="Times New Roman"/>
            </a:endParaRPr>
          </a:p>
          <a:p>
            <a:pPr algn="just">
              <a:lnSpc>
                <a:spcPct val="107000"/>
              </a:lnSpc>
              <a:spcAft>
                <a:spcPts val="0"/>
              </a:spcAft>
              <a:buFont typeface="Wingdings" panose="05000000000000000000" pitchFamily="2" charset="2"/>
              <a:buChar char="Ø"/>
            </a:pPr>
            <a:r>
              <a:rPr lang="pt-BR" b="0">
                <a:effectLst/>
                <a:latin typeface="Times New Roman"/>
                <a:ea typeface="Calibri"/>
                <a:cs typeface="Times New Roman"/>
              </a:rPr>
              <a:t>Nguyên tố vi lượng : chiếm tỉ lệ rất nhỏ  như Fe, Zn, Cu, I,…đóng vai trò quan trọng trong việc điều hóa các hoạt động sống của tế bào.</a:t>
            </a:r>
            <a:endParaRPr lang="en-US" sz="1800" b="0">
              <a:effectLst/>
              <a:latin typeface="Calibri"/>
              <a:ea typeface="Calibri"/>
              <a:cs typeface="Times New Roman"/>
            </a:endParaRPr>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14</a:t>
            </a:fld>
            <a:endParaRPr lang="en-US"/>
          </a:p>
        </p:txBody>
      </p:sp>
    </p:spTree>
    <p:extLst>
      <p:ext uri="{BB962C8B-B14F-4D97-AF65-F5344CB8AC3E}">
        <p14:creationId xmlns:p14="http://schemas.microsoft.com/office/powerpoint/2010/main" val="149449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 Các nguyên tố hóa học trong tế bào</a:t>
            </a: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15</a:t>
            </a:fld>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4005168"/>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p:cNvSpPr/>
          <p:nvPr/>
        </p:nvSpPr>
        <p:spPr>
          <a:xfrm>
            <a:off x="1905000" y="1600200"/>
            <a:ext cx="5181600" cy="2286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Trong các nguyên tố hóa học trên nguyên tố nào là quan trọng nhất? Vì sao? </a:t>
            </a:r>
          </a:p>
        </p:txBody>
      </p:sp>
    </p:spTree>
    <p:extLst>
      <p:ext uri="{BB962C8B-B14F-4D97-AF65-F5344CB8AC3E}">
        <p14:creationId xmlns:p14="http://schemas.microsoft.com/office/powerpoint/2010/main" val="2159727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 Các nguyên tố hóa học trong tế bào</a:t>
            </a: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16</a:t>
            </a:fld>
            <a:endParaRPr lang="en-US"/>
          </a:p>
        </p:txBody>
      </p:sp>
      <p:pic>
        <p:nvPicPr>
          <p:cNvPr id="1229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13" t="22103" r="52950" b="12093"/>
          <a:stretch/>
        </p:blipFill>
        <p:spPr bwMode="auto">
          <a:xfrm>
            <a:off x="2667000" y="2133600"/>
            <a:ext cx="2828035" cy="289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533400" y="1752600"/>
            <a:ext cx="2133600" cy="2057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imes New Roman" panose="02020603050405020304" pitchFamily="18" charset="0"/>
                <a:cs typeface="Times New Roman" panose="02020603050405020304" pitchFamily="18" charset="0"/>
              </a:rPr>
              <a:t>Tạo liên kết hóa trị với các nguyên tử C khác hình thành nên bộ khung xương C đa dạng</a:t>
            </a:r>
          </a:p>
        </p:txBody>
      </p:sp>
      <p:sp>
        <p:nvSpPr>
          <p:cNvPr id="9" name="Rounded Rectangle 8"/>
          <p:cNvSpPr/>
          <p:nvPr/>
        </p:nvSpPr>
        <p:spPr>
          <a:xfrm>
            <a:off x="5562600" y="1752600"/>
            <a:ext cx="3276600" cy="2209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imes New Roman" panose="02020603050405020304" pitchFamily="18" charset="0"/>
                <a:cs typeface="Times New Roman" panose="02020603050405020304" pitchFamily="18" charset="0"/>
              </a:rPr>
              <a:t>Bộ khung C liên kết với các phân tử H =&gt; Bộ khung Hydrocarbon, bộ khung này liên kết với các nhóm chúc tạo các chất hữu cơ. </a:t>
            </a:r>
          </a:p>
        </p:txBody>
      </p:sp>
      <p:sp>
        <p:nvSpPr>
          <p:cNvPr id="10" name="Rounded Rectangle 9"/>
          <p:cNvSpPr/>
          <p:nvPr/>
        </p:nvSpPr>
        <p:spPr>
          <a:xfrm>
            <a:off x="1143000" y="5181600"/>
            <a:ext cx="70866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Times New Roman" panose="02020603050405020304" pitchFamily="18" charset="0"/>
                <a:cs typeface="Times New Roman" panose="02020603050405020304" pitchFamily="18" charset="0"/>
              </a:rPr>
              <a:t>Nguyên từ C linh hoạt có thể tạo nên cá phân tử có cấu trúc và tính chất hóa học khác nhau từ cùng một số lượng nguyên tử</a:t>
            </a:r>
          </a:p>
        </p:txBody>
      </p:sp>
    </p:spTree>
    <p:extLst>
      <p:ext uri="{BB962C8B-B14F-4D97-AF65-F5344CB8AC3E}">
        <p14:creationId xmlns:p14="http://schemas.microsoft.com/office/powerpoint/2010/main" val="200084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 Các nguyên tố hóa học trong tế bào</a:t>
            </a: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17</a:t>
            </a:fld>
            <a:endParaRPr lang="en-US"/>
          </a:p>
        </p:txBody>
      </p:sp>
      <p:pic>
        <p:nvPicPr>
          <p:cNvPr id="15362"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9801" y="1600199"/>
            <a:ext cx="8259399" cy="477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5309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 Các nguyên tố hóa học trong tế bào</a:t>
            </a: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18</a:t>
            </a:fld>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4419600"/>
            <a:ext cx="1981372" cy="198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p:cNvSpPr/>
          <p:nvPr/>
        </p:nvSpPr>
        <p:spPr>
          <a:xfrm>
            <a:off x="1905000" y="1600200"/>
            <a:ext cx="5105400" cy="2438400"/>
          </a:xfrm>
          <a:prstGeom prst="cloudCallout">
            <a:avLst>
              <a:gd name="adj1" fmla="val -32505"/>
              <a:gd name="adj2" fmla="val 658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Bef>
                <a:spcPts val="600"/>
              </a:spcBef>
              <a:spcAft>
                <a:spcPts val="0"/>
              </a:spcAft>
              <a:tabLst>
                <a:tab pos="4862830" algn="l"/>
              </a:tabLst>
            </a:pPr>
            <a:r>
              <a:rPr lang="en-US" sz="2400">
                <a:effectLst/>
                <a:latin typeface="Times New Roman"/>
                <a:ea typeface="Calibri"/>
                <a:cs typeface="Times New Roman"/>
              </a:rPr>
              <a:t>Tại sao các phân tử có cùng số lượng nguyên tử Carbon nhưng lại có đặc tính hóa học khác nhau?</a:t>
            </a:r>
            <a:endParaRPr lang="en-US" sz="2400">
              <a:ea typeface="Calibri"/>
              <a:cs typeface="Times New Roman"/>
            </a:endParaRPr>
          </a:p>
        </p:txBody>
      </p:sp>
    </p:spTree>
    <p:extLst>
      <p:ext uri="{BB962C8B-B14F-4D97-AF65-F5344CB8AC3E}">
        <p14:creationId xmlns:p14="http://schemas.microsoft.com/office/powerpoint/2010/main" val="1053811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075" y="76200"/>
            <a:ext cx="8229600" cy="884238"/>
          </a:xfrm>
        </p:spPr>
        <p:txBody>
          <a:bodyPr>
            <a:normAutofit/>
          </a:bodyPr>
          <a:lstStyle/>
          <a:p>
            <a:r>
              <a:rPr lang="en-US" sz="240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 Các nguyên tố hóa học trong tế bào</a:t>
            </a:r>
            <a:endParaRPr lang="en-US" sz="2400"/>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19</a:t>
            </a:fld>
            <a:endParaRPr lang="en-US"/>
          </a:p>
        </p:txBody>
      </p:sp>
      <p:pic>
        <p:nvPicPr>
          <p:cNvPr id="13314"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5012"/>
          <a:stretch/>
        </p:blipFill>
        <p:spPr bwMode="auto">
          <a:xfrm>
            <a:off x="430658" y="2147299"/>
            <a:ext cx="3962400" cy="198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39893" y="2133599"/>
            <a:ext cx="4358097" cy="198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73809" y="4217700"/>
            <a:ext cx="4149413" cy="2591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1066800"/>
            <a:ext cx="8153400" cy="1138773"/>
          </a:xfrm>
          <a:prstGeom prst="rect">
            <a:avLst/>
          </a:prstGeom>
          <a:noFill/>
        </p:spPr>
        <p:txBody>
          <a:bodyPr wrap="square" rtlCol="0">
            <a:spAutoFit/>
          </a:bodyPr>
          <a:lstStyle/>
          <a:p>
            <a:pPr marL="342900" indent="-342900">
              <a:buFont typeface="Wingdings" panose="05000000000000000000" pitchFamily="2" charset="2"/>
              <a:buChar char="v"/>
            </a:pPr>
            <a:r>
              <a:rPr lang="en-US" sz="2400">
                <a:solidFill>
                  <a:srgbClr val="7030A0"/>
                </a:solidFill>
                <a:latin typeface="Times New Roman" panose="02020603050405020304" pitchFamily="18" charset="0"/>
                <a:cs typeface="Times New Roman" panose="02020603050405020304" pitchFamily="18" charset="0"/>
              </a:rPr>
              <a:t>Các đồng phân:</a:t>
            </a:r>
          </a:p>
          <a:p>
            <a:r>
              <a:rPr lang="en-US" sz="2200">
                <a:solidFill>
                  <a:srgbClr val="7030A0"/>
                </a:solidFill>
                <a:latin typeface="Times New Roman" panose="02020603050405020304" pitchFamily="18" charset="0"/>
                <a:cs typeface="Times New Roman" panose="02020603050405020304" pitchFamily="18" charset="0"/>
              </a:rPr>
              <a:t>- Những hợp chất có cùng số nguyên tử của cùng một nguyên tố nhưng có cấu trúc khác nhau nên có tính chất khác nhau.</a:t>
            </a:r>
          </a:p>
        </p:txBody>
      </p:sp>
    </p:spTree>
    <p:extLst>
      <p:ext uri="{BB962C8B-B14F-4D97-AF65-F5344CB8AC3E}">
        <p14:creationId xmlns:p14="http://schemas.microsoft.com/office/powerpoint/2010/main" val="219015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fade">
                                      <p:cBhvr>
                                        <p:cTn id="12" dur="500"/>
                                        <p:tgtEl>
                                          <p:spTgt spid="133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animEffect transition="in" filter="fade">
                                      <p:cBhvr>
                                        <p:cTn id="17" dur="500"/>
                                        <p:tgtEl>
                                          <p:spTgt spid="133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16"/>
                                        </p:tgtEl>
                                        <p:attrNameLst>
                                          <p:attrName>style.visibility</p:attrName>
                                        </p:attrNameLst>
                                      </p:cBhvr>
                                      <p:to>
                                        <p:strVal val="visible"/>
                                      </p:to>
                                    </p:set>
                                    <p:animEffect transition="in" filter="fade">
                                      <p:cBhvr>
                                        <p:cTn id="22"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2</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95106" y="2104240"/>
            <a:ext cx="2917245" cy="3886200"/>
          </a:xfrm>
          <a:prstGeom prst="rect">
            <a:avLst/>
          </a:prstGeom>
        </p:spPr>
      </p:pic>
      <p:sp>
        <p:nvSpPr>
          <p:cNvPr id="7" name="TextBox 6"/>
          <p:cNvSpPr txBox="1"/>
          <p:nvPr/>
        </p:nvSpPr>
        <p:spPr>
          <a:xfrm>
            <a:off x="380999" y="5584732"/>
            <a:ext cx="4191000" cy="707886"/>
          </a:xfrm>
          <a:prstGeom prst="rect">
            <a:avLst/>
          </a:prstGeom>
          <a:noFill/>
        </p:spPr>
        <p:txBody>
          <a:bodyPr wrap="square" rtlCol="0">
            <a:spAutoFit/>
          </a:bodyPr>
          <a:lstStyle/>
          <a:p>
            <a:pPr lvl="0" algn="ctr"/>
            <a:r>
              <a:rPr lang="en-US" sz="2000">
                <a:solidFill>
                  <a:srgbClr val="7030A0"/>
                </a:solidFill>
                <a:latin typeface="Times New Roman" panose="02020603050405020304" pitchFamily="18" charset="0"/>
                <a:cs typeface="Times New Roman" panose="02020603050405020304" pitchFamily="18" charset="0"/>
              </a:rPr>
              <a:t>Cây dâu tây chậm lớn và lá chuyển màu ngả vàng</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439"/>
          <a:stretch/>
        </p:blipFill>
        <p:spPr bwMode="auto">
          <a:xfrm>
            <a:off x="5257800" y="2646937"/>
            <a:ext cx="2895600" cy="2917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19600" y="5738620"/>
            <a:ext cx="4038600" cy="400110"/>
          </a:xfrm>
          <a:prstGeom prst="rect">
            <a:avLst/>
          </a:prstGeom>
          <a:noFill/>
        </p:spPr>
        <p:txBody>
          <a:bodyPr wrap="square" rtlCol="0">
            <a:spAutoFit/>
          </a:bodyPr>
          <a:lstStyle/>
          <a:p>
            <a:pPr algn="ctr"/>
            <a:r>
              <a:rPr lang="en-US" sz="2000">
                <a:solidFill>
                  <a:srgbClr val="7030A0"/>
                </a:solidFill>
                <a:latin typeface="Times New Roman" panose="02020603050405020304" pitchFamily="18" charset="0"/>
                <a:cs typeface="Times New Roman" panose="02020603050405020304" pitchFamily="18" charset="0"/>
              </a:rPr>
              <a:t>Cây dâu tây phát triển bình thường</a:t>
            </a:r>
          </a:p>
        </p:txBody>
      </p:sp>
      <p:sp>
        <p:nvSpPr>
          <p:cNvPr id="10" name="Cloud Callout 9"/>
          <p:cNvSpPr/>
          <p:nvPr/>
        </p:nvSpPr>
        <p:spPr>
          <a:xfrm>
            <a:off x="535968" y="533400"/>
            <a:ext cx="3200400" cy="1676400"/>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a:solidFill>
                  <a:srgbClr val="7030A0"/>
                </a:solidFill>
                <a:latin typeface="Times New Roman" panose="02020603050405020304" pitchFamily="18" charset="0"/>
                <a:cs typeface="Times New Roman" panose="02020603050405020304" pitchFamily="18" charset="0"/>
              </a:rPr>
              <a:t>Cây dâu tây này đang gặp phải vấn đề gì? Hãy đưa ra giải pháp?</a:t>
            </a:r>
          </a:p>
        </p:txBody>
      </p:sp>
      <p:sp>
        <p:nvSpPr>
          <p:cNvPr id="11" name="Rounded Rectangle 10"/>
          <p:cNvSpPr/>
          <p:nvPr/>
        </p:nvSpPr>
        <p:spPr>
          <a:xfrm>
            <a:off x="4380216" y="228600"/>
            <a:ext cx="4114800" cy="1524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solidFill>
                  <a:srgbClr val="7030A0"/>
                </a:solidFill>
              </a:rPr>
              <a:t>- </a:t>
            </a:r>
            <a:r>
              <a:rPr lang="en-US" sz="2000">
                <a:solidFill>
                  <a:srgbClr val="7030A0"/>
                </a:solidFill>
                <a:latin typeface="Times New Roman" panose="02020603050405020304" pitchFamily="18" charset="0"/>
                <a:cs typeface="Times New Roman" panose="02020603050405020304" pitchFamily="18" charset="0"/>
              </a:rPr>
              <a:t>Chất dinh dưỡng bón cho cây không cân đối: cây bị thiếu các nguyên tố vi lượng như: Mg, S, Cu, Fe, Mn, Mo, Zn…</a:t>
            </a:r>
          </a:p>
        </p:txBody>
      </p:sp>
      <p:sp>
        <p:nvSpPr>
          <p:cNvPr id="12" name="Rounded Rectangle 11"/>
          <p:cNvSpPr/>
          <p:nvPr/>
        </p:nvSpPr>
        <p:spPr>
          <a:xfrm>
            <a:off x="4380216" y="1915031"/>
            <a:ext cx="4232525" cy="58953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a:solidFill>
                  <a:srgbClr val="7030A0"/>
                </a:solidFill>
                <a:latin typeface="Times New Roman" panose="02020603050405020304" pitchFamily="18" charset="0"/>
                <a:cs typeface="Times New Roman" panose="02020603050405020304" pitchFamily="18" charset="0"/>
              </a:rPr>
              <a:t>- Bón các nguyên tố vi lượng cho cây </a:t>
            </a:r>
          </a:p>
        </p:txBody>
      </p:sp>
    </p:spTree>
    <p:extLst>
      <p:ext uri="{BB962C8B-B14F-4D97-AF65-F5344CB8AC3E}">
        <p14:creationId xmlns:p14="http://schemas.microsoft.com/office/powerpoint/2010/main" val="208093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 Các nguyên tố hóa học trong tế bào</a:t>
            </a: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20</a:t>
            </a:fld>
            <a:endParaRPr lang="en-US"/>
          </a:p>
        </p:txBody>
      </p:sp>
      <p:sp>
        <p:nvSpPr>
          <p:cNvPr id="7" name="Rounded Rectangle 6"/>
          <p:cNvSpPr/>
          <p:nvPr/>
        </p:nvSpPr>
        <p:spPr>
          <a:xfrm>
            <a:off x="931524" y="1905000"/>
            <a:ext cx="7467600" cy="3276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Times New Roman"/>
                <a:ea typeface="Arial"/>
              </a:rPr>
              <a:t>V</a:t>
            </a:r>
            <a:r>
              <a:rPr lang="en-US" sz="2400" i="1">
                <a:effectLst/>
                <a:latin typeface="Times New Roman"/>
                <a:ea typeface="Arial"/>
              </a:rPr>
              <a:t>ật chất sống được cấu tạo chủ yếu từ carbon, oxygen, hydrogen và nitrogen với một số ít lưu huỳnh và phospho. Trong các nguyên tố đó nguyên tố carbon là quan trong nhất và được ví như bộ khung xương của hầu hết các phân tử hữu cơ. Chính nhờ khả năng carbon có thể tạo được số lượng vô cùng lớn các phân tử có hình dạng và tính chất hóa học riêng đó chính là cơ sở tạo nên tính đa dạng sinh học. </a:t>
            </a:r>
            <a:endParaRPr lang="en-US" sz="2400"/>
          </a:p>
        </p:txBody>
      </p:sp>
    </p:spTree>
    <p:extLst>
      <p:ext uri="{BB962C8B-B14F-4D97-AF65-F5344CB8AC3E}">
        <p14:creationId xmlns:p14="http://schemas.microsoft.com/office/powerpoint/2010/main" val="4112825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III. Nước và vai trò của nước</a:t>
            </a:r>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21</a:t>
            </a:fld>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4191000"/>
            <a:ext cx="1981372" cy="198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981200"/>
            <a:ext cx="5715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p:cNvSpPr/>
          <p:nvPr/>
        </p:nvSpPr>
        <p:spPr>
          <a:xfrm>
            <a:off x="457200" y="1524000"/>
            <a:ext cx="3733800" cy="2362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Ở đâu có nước ở đó có sự sống. Điều gì khiến nước quan trọng như vậy?</a:t>
            </a:r>
          </a:p>
        </p:txBody>
      </p:sp>
    </p:spTree>
    <p:extLst>
      <p:ext uri="{BB962C8B-B14F-4D97-AF65-F5344CB8AC3E}">
        <p14:creationId xmlns:p14="http://schemas.microsoft.com/office/powerpoint/2010/main" val="2479877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III. Nước và vai trò của nước</a:t>
            </a:r>
            <a:endParaRPr lang="en-US"/>
          </a:p>
        </p:txBody>
      </p:sp>
      <p:sp>
        <p:nvSpPr>
          <p:cNvPr id="3" name="Content Placeholder 2"/>
          <p:cNvSpPr>
            <a:spLocks noGrp="1"/>
          </p:cNvSpPr>
          <p:nvPr>
            <p:ph idx="1"/>
          </p:nvPr>
        </p:nvSpPr>
        <p:spPr/>
        <p:txBody>
          <a:bodyPr/>
          <a:lstStyle/>
          <a:p>
            <a:pPr marL="457200" indent="-457200">
              <a:buAutoNum type="arabicPeriod"/>
            </a:pPr>
            <a:r>
              <a:rPr lang="en-US"/>
              <a:t>Cấu trúc và tính chất vật lý, hóa học của nước</a:t>
            </a:r>
          </a:p>
          <a:p>
            <a:pPr marL="0" indent="0">
              <a:buNone/>
            </a:pP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22</a:t>
            </a:fld>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343400"/>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p:cNvSpPr/>
          <p:nvPr/>
        </p:nvSpPr>
        <p:spPr>
          <a:xfrm>
            <a:off x="762000" y="2209800"/>
            <a:ext cx="3886200" cy="1905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585" algn="just">
              <a:lnSpc>
                <a:spcPct val="107000"/>
              </a:lnSpc>
              <a:spcAft>
                <a:spcPts val="0"/>
              </a:spcAft>
            </a:pPr>
            <a:r>
              <a:rPr lang="en-US" sz="2400">
                <a:effectLst/>
                <a:latin typeface="Times New Roman"/>
                <a:ea typeface="Arial"/>
                <a:cs typeface="Times New Roman"/>
              </a:rPr>
              <a:t>Cấu trúc hóa học của nước quy đinh các tính chất vật lý nào</a:t>
            </a:r>
            <a:r>
              <a:rPr lang="vi-VN" sz="2400">
                <a:effectLst/>
                <a:latin typeface="Times New Roman"/>
                <a:ea typeface="Arial"/>
                <a:cs typeface="Times New Roman"/>
              </a:rPr>
              <a:t>?</a:t>
            </a:r>
            <a:endParaRPr lang="en-US" sz="2400">
              <a:ea typeface="Calibri"/>
              <a:cs typeface="Times New Roman"/>
            </a:endParaRP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143250"/>
            <a:ext cx="38100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799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III. Nước và vai trò của nước</a:t>
            </a: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23</a:t>
            </a:fld>
            <a:endParaRPr lang="en-US"/>
          </a:p>
        </p:txBody>
      </p:sp>
      <p:pic>
        <p:nvPicPr>
          <p:cNvPr id="18434"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24024"/>
          <a:stretch/>
        </p:blipFill>
        <p:spPr bwMode="auto">
          <a:xfrm>
            <a:off x="685800" y="2133600"/>
            <a:ext cx="8191303" cy="2335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9276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III. Nước và vai trò của nước</a:t>
            </a:r>
            <a:endParaRPr lang="en-US"/>
          </a:p>
        </p:txBody>
      </p:sp>
      <p:sp>
        <p:nvSpPr>
          <p:cNvPr id="3" name="Content Placeholder 2"/>
          <p:cNvSpPr>
            <a:spLocks noGrp="1"/>
          </p:cNvSpPr>
          <p:nvPr>
            <p:ph idx="1"/>
          </p:nvPr>
        </p:nvSpPr>
        <p:spPr/>
        <p:txBody>
          <a:bodyPr/>
          <a:lstStyle/>
          <a:p>
            <a:pPr marL="457200" indent="-457200">
              <a:buAutoNum type="arabicPeriod"/>
            </a:pPr>
            <a:r>
              <a:rPr lang="en-US"/>
              <a:t>Cấu trúc và tính chất vật lý hóa học của nước</a:t>
            </a:r>
          </a:p>
          <a:p>
            <a:pPr>
              <a:buFont typeface="Wingdings" panose="05000000000000000000" pitchFamily="2" charset="2"/>
              <a:buChar char="v"/>
            </a:pPr>
            <a:r>
              <a:rPr lang="en-US"/>
              <a:t>Cấu tạo</a:t>
            </a:r>
          </a:p>
          <a:p>
            <a:pPr marL="0" indent="0" algn="just">
              <a:buNone/>
            </a:pPr>
            <a:r>
              <a:rPr lang="en-US"/>
              <a:t>-Nước được cấu tạo từ 2 nguyên tử hydrogen và một nguyên tử oxygen.</a:t>
            </a:r>
          </a:p>
          <a:p>
            <a:pPr marL="0" indent="0" algn="just">
              <a:buNone/>
            </a:pPr>
            <a:r>
              <a:rPr lang="en-US">
                <a:solidFill>
                  <a:srgbClr val="000000"/>
                </a:solidFill>
                <a:effectLst/>
                <a:ea typeface="Calibri"/>
              </a:rPr>
              <a:t>- </a:t>
            </a:r>
            <a:r>
              <a:rPr lang="en-US">
                <a:effectLst/>
                <a:ea typeface="Calibri"/>
              </a:rPr>
              <a:t>Tính phân cực của nước tạo ra các liên kết hydrogen.</a:t>
            </a:r>
          </a:p>
          <a:p>
            <a:pPr marL="0" indent="0">
              <a:buNone/>
            </a:pP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24</a:t>
            </a:fld>
            <a:endParaRPr lang="en-US"/>
          </a:p>
        </p:txBody>
      </p:sp>
    </p:spTree>
    <p:extLst>
      <p:ext uri="{BB962C8B-B14F-4D97-AF65-F5344CB8AC3E}">
        <p14:creationId xmlns:p14="http://schemas.microsoft.com/office/powerpoint/2010/main" val="3910373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III. Nước và vai trò của nước</a:t>
            </a:r>
            <a:endParaRPr lang="en-US"/>
          </a:p>
        </p:txBody>
      </p:sp>
      <p:sp>
        <p:nvSpPr>
          <p:cNvPr id="3" name="Content Placeholder 2"/>
          <p:cNvSpPr>
            <a:spLocks noGrp="1"/>
          </p:cNvSpPr>
          <p:nvPr>
            <p:ph idx="1"/>
          </p:nvPr>
        </p:nvSpPr>
        <p:spPr/>
        <p:txBody>
          <a:bodyPr/>
          <a:lstStyle/>
          <a:p>
            <a:pPr marL="457200" lvl="0" indent="-457200">
              <a:buFont typeface="Arial" panose="020B0604020202020204" pitchFamily="34" charset="0"/>
              <a:buAutoNum type="arabicPeriod"/>
            </a:pPr>
            <a:r>
              <a:rPr lang="en-US"/>
              <a:t>Cấu trúc và tính chất vật lý hóa học của nước</a:t>
            </a:r>
          </a:p>
          <a:p>
            <a:pPr>
              <a:buFont typeface="Wingdings" panose="05000000000000000000" pitchFamily="2" charset="2"/>
              <a:buChar char="v"/>
            </a:pPr>
            <a:r>
              <a:rPr lang="en-US" b="0"/>
              <a:t>Tính chất nổi trội của nước</a:t>
            </a:r>
          </a:p>
          <a:p>
            <a:pPr marL="0" indent="0">
              <a:buNone/>
            </a:pPr>
            <a:r>
              <a:rPr lang="en-US" b="0"/>
              <a:t>- Sự kết dính</a:t>
            </a:r>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25</a:t>
            </a:fld>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656725"/>
            <a:ext cx="2938734" cy="215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21580"/>
          <a:stretch/>
        </p:blipFill>
        <p:spPr bwMode="auto">
          <a:xfrm>
            <a:off x="5271382" y="2133600"/>
            <a:ext cx="3843508" cy="40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495800"/>
            <a:ext cx="2557314" cy="170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755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gtEl>
                                        <p:attrNameLst>
                                          <p:attrName>style.visibility</p:attrName>
                                        </p:attrNameLst>
                                      </p:cBhvr>
                                      <p:to>
                                        <p:strVal val="visible"/>
                                      </p:to>
                                    </p:set>
                                    <p:animEffect transition="in" filter="fade">
                                      <p:cBhvr>
                                        <p:cTn id="12" dur="500"/>
                                        <p:tgtEl>
                                          <p:spTgt spid="194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60"/>
                                        </p:tgtEl>
                                        <p:attrNameLst>
                                          <p:attrName>style.visibility</p:attrName>
                                        </p:attrNameLst>
                                      </p:cBhvr>
                                      <p:to>
                                        <p:strVal val="visible"/>
                                      </p:to>
                                    </p:set>
                                    <p:animEffect transition="in" filter="fade">
                                      <p:cBhvr>
                                        <p:cTn id="1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III. Nước và vai trò của nước</a:t>
            </a:r>
            <a:endParaRPr lang="en-US"/>
          </a:p>
        </p:txBody>
      </p:sp>
      <p:sp>
        <p:nvSpPr>
          <p:cNvPr id="3" name="Content Placeholder 2"/>
          <p:cNvSpPr>
            <a:spLocks noGrp="1"/>
          </p:cNvSpPr>
          <p:nvPr>
            <p:ph idx="1"/>
          </p:nvPr>
        </p:nvSpPr>
        <p:spPr/>
        <p:txBody>
          <a:bodyPr/>
          <a:lstStyle/>
          <a:p>
            <a:pPr marL="457200" lvl="0" indent="-457200">
              <a:buFont typeface="Arial" panose="020B0604020202020204" pitchFamily="34" charset="0"/>
              <a:buAutoNum type="arabicPeriod"/>
            </a:pPr>
            <a:r>
              <a:rPr lang="en-US"/>
              <a:t>Cấu trúc và tính chất vật lý hóa học của nước</a:t>
            </a:r>
          </a:p>
          <a:p>
            <a:pPr>
              <a:buFont typeface="Wingdings" panose="05000000000000000000" pitchFamily="2" charset="2"/>
              <a:buChar char="v"/>
            </a:pPr>
            <a:r>
              <a:rPr lang="en-US" b="0"/>
              <a:t>Tính chất nổi trội của nước</a:t>
            </a:r>
          </a:p>
          <a:p>
            <a:pPr marL="0" indent="0">
              <a:buNone/>
            </a:pPr>
            <a:r>
              <a:rPr lang="en-US" b="0"/>
              <a:t>- Điều tiết nhiệt độ:</a:t>
            </a:r>
          </a:p>
          <a:p>
            <a:pPr marL="0" indent="0">
              <a:buNone/>
            </a:pP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26</a:t>
            </a:fld>
            <a:endParaRPr lang="en-US"/>
          </a:p>
        </p:txBody>
      </p:sp>
      <p:pic>
        <p:nvPicPr>
          <p:cNvPr id="2048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76600" y="2514600"/>
            <a:ext cx="5410200" cy="377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3520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III. Nước và vai trò của nước</a:t>
            </a:r>
            <a:endParaRPr lang="en-US"/>
          </a:p>
        </p:txBody>
      </p:sp>
      <p:sp>
        <p:nvSpPr>
          <p:cNvPr id="3" name="Content Placeholder 2"/>
          <p:cNvSpPr>
            <a:spLocks noGrp="1"/>
          </p:cNvSpPr>
          <p:nvPr>
            <p:ph idx="1"/>
          </p:nvPr>
        </p:nvSpPr>
        <p:spPr/>
        <p:txBody>
          <a:bodyPr/>
          <a:lstStyle/>
          <a:p>
            <a:pPr marL="457200" lvl="0" indent="-457200">
              <a:buFont typeface="Arial" panose="020B0604020202020204" pitchFamily="34" charset="0"/>
              <a:buAutoNum type="arabicPeriod"/>
            </a:pPr>
            <a:r>
              <a:rPr lang="en-US"/>
              <a:t>Cấu trúc và tính chất vật lý hóa học của nước</a:t>
            </a:r>
          </a:p>
          <a:p>
            <a:pPr lvl="0">
              <a:buFont typeface="Wingdings" panose="05000000000000000000" pitchFamily="2" charset="2"/>
              <a:buChar char="v"/>
            </a:pPr>
            <a:r>
              <a:rPr lang="en-US" b="0"/>
              <a:t>Tính chất nổi trội của nước</a:t>
            </a:r>
          </a:p>
          <a:p>
            <a:pPr marL="0" indent="0">
              <a:buNone/>
            </a:pPr>
            <a:r>
              <a:rPr lang="en-US" b="0"/>
              <a:t>- Sự cách nhiệt khối nước do lớp băng nổi. </a:t>
            </a:r>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27</a:t>
            </a:fld>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0"/>
            <a:ext cx="3810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99" y="3124200"/>
            <a:ext cx="3488267"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105400" y="5086350"/>
            <a:ext cx="3564466" cy="400110"/>
          </a:xfrm>
          <a:prstGeom prst="rect">
            <a:avLst/>
          </a:prstGeom>
          <a:noFill/>
        </p:spPr>
        <p:txBody>
          <a:bodyPr wrap="square" rtlCol="0">
            <a:spAutoFit/>
          </a:bodyPr>
          <a:lstStyle/>
          <a:p>
            <a:pPr algn="ctr"/>
            <a:r>
              <a:rPr lang="en-US" sz="2000">
                <a:latin typeface="Times New Roman" panose="02020603050405020304" pitchFamily="18" charset="0"/>
                <a:cs typeface="Times New Roman" panose="02020603050405020304" pitchFamily="18" charset="0"/>
              </a:rPr>
              <a:t>Cá sống dưới lớp băng dầy</a:t>
            </a:r>
          </a:p>
        </p:txBody>
      </p:sp>
    </p:spTree>
    <p:extLst>
      <p:ext uri="{BB962C8B-B14F-4D97-AF65-F5344CB8AC3E}">
        <p14:creationId xmlns:p14="http://schemas.microsoft.com/office/powerpoint/2010/main" val="3954766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III. Nước và vai trò của nước</a:t>
            </a:r>
            <a:endParaRPr lang="en-US"/>
          </a:p>
        </p:txBody>
      </p:sp>
      <p:sp>
        <p:nvSpPr>
          <p:cNvPr id="3" name="Content Placeholder 2"/>
          <p:cNvSpPr>
            <a:spLocks noGrp="1"/>
          </p:cNvSpPr>
          <p:nvPr>
            <p:ph idx="1"/>
          </p:nvPr>
        </p:nvSpPr>
        <p:spPr>
          <a:xfrm>
            <a:off x="451207" y="1295400"/>
            <a:ext cx="4095750" cy="4525963"/>
          </a:xfrm>
        </p:spPr>
        <p:txBody>
          <a:bodyPr/>
          <a:lstStyle/>
          <a:p>
            <a:pPr marL="457200" lvl="0" indent="-457200">
              <a:buFont typeface="Arial" panose="020B0604020202020204" pitchFamily="34" charset="0"/>
              <a:buAutoNum type="arabicPeriod"/>
            </a:pPr>
            <a:r>
              <a:rPr lang="en-US"/>
              <a:t>Cấu trúc và tính chất vật lý hóa học của nước</a:t>
            </a:r>
          </a:p>
          <a:p>
            <a:pPr lvl="0">
              <a:buFont typeface="Wingdings" panose="05000000000000000000" pitchFamily="2" charset="2"/>
              <a:buChar char="v"/>
            </a:pPr>
            <a:r>
              <a:rPr lang="en-US" b="0"/>
              <a:t>Tính chất nổi trội của nước</a:t>
            </a:r>
          </a:p>
          <a:p>
            <a:pPr lvl="0">
              <a:buFontTx/>
              <a:buChar char="-"/>
            </a:pPr>
            <a:r>
              <a:rPr lang="en-US" b="0"/>
              <a:t>Dung môi của sự sống</a:t>
            </a:r>
          </a:p>
          <a:p>
            <a:pPr marL="0" lvl="0" indent="0">
              <a:buNone/>
            </a:pPr>
            <a:endParaRPr lang="en-US" b="0"/>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28</a:t>
            </a:fld>
            <a:endParaRPr lang="en-US"/>
          </a:p>
        </p:txBody>
      </p:sp>
      <p:sp>
        <p:nvSpPr>
          <p:cNvPr id="7" name="TextBox 6"/>
          <p:cNvSpPr txBox="1"/>
          <p:nvPr/>
        </p:nvSpPr>
        <p:spPr>
          <a:xfrm>
            <a:off x="4377861" y="5867400"/>
            <a:ext cx="4648200" cy="400110"/>
          </a:xfrm>
          <a:prstGeom prst="rect">
            <a:avLst/>
          </a:prstGeom>
          <a:noFill/>
        </p:spPr>
        <p:txBody>
          <a:bodyPr wrap="square" rtlCol="0">
            <a:spAutoFit/>
          </a:bodyPr>
          <a:lstStyle/>
          <a:p>
            <a:pPr algn="ctr"/>
            <a:r>
              <a:rPr lang="en-US" sz="2000">
                <a:latin typeface="Times New Roman" panose="02020603050405020304" pitchFamily="18" charset="0"/>
                <a:cs typeface="Times New Roman" panose="02020603050405020304" pitchFamily="18" charset="0"/>
              </a:rPr>
              <a:t>Muối ăn hòa tan trong nước</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162" y="1477766"/>
            <a:ext cx="4712937" cy="4419600"/>
          </a:xfrm>
          <a:prstGeom prst="rect">
            <a:avLst/>
          </a:prstGeom>
        </p:spPr>
      </p:pic>
    </p:spTree>
    <p:extLst>
      <p:ext uri="{BB962C8B-B14F-4D97-AF65-F5344CB8AC3E}">
        <p14:creationId xmlns:p14="http://schemas.microsoft.com/office/powerpoint/2010/main" val="3371544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III. Nước và vai trò của nước</a:t>
            </a:r>
            <a:endParaRPr lang="en-US"/>
          </a:p>
        </p:txBody>
      </p:sp>
      <p:sp>
        <p:nvSpPr>
          <p:cNvPr id="3" name="Content Placeholder 2"/>
          <p:cNvSpPr>
            <a:spLocks noGrp="1"/>
          </p:cNvSpPr>
          <p:nvPr>
            <p:ph idx="1"/>
          </p:nvPr>
        </p:nvSpPr>
        <p:spPr/>
        <p:txBody>
          <a:bodyPr/>
          <a:lstStyle/>
          <a:p>
            <a:pPr marL="0" indent="0">
              <a:buNone/>
            </a:pPr>
            <a:r>
              <a:rPr lang="en-US"/>
              <a:t>2. Vai trò của nước</a:t>
            </a:r>
          </a:p>
          <a:p>
            <a:pPr marL="0" indent="0">
              <a:buNone/>
            </a:pPr>
            <a:r>
              <a:rPr lang="en-US"/>
              <a:t>- </a:t>
            </a:r>
            <a:r>
              <a:rPr lang="vi-VN"/>
              <a:t>Là thành phần cấu tạo nên tế bào</a:t>
            </a:r>
          </a:p>
          <a:p>
            <a:pPr marL="0" indent="0">
              <a:buNone/>
            </a:pPr>
            <a:r>
              <a:rPr lang="vi-VN"/>
              <a:t>- Dung môi hòa tan các chất cần thiết cho tế bào.</a:t>
            </a:r>
          </a:p>
          <a:p>
            <a:pPr marL="0" indent="0">
              <a:buNone/>
            </a:pPr>
            <a:r>
              <a:rPr lang="vi-VN"/>
              <a:t>- Nguyên liệu và môi trường của các phẩn ứng chuyển hóa vật chất trong tế bào.</a:t>
            </a:r>
          </a:p>
          <a:p>
            <a:pPr marL="0" indent="0">
              <a:buNone/>
            </a:pPr>
            <a:r>
              <a:rPr lang="vi-VN"/>
              <a:t>- Không có nước sẽ không có sự sống</a:t>
            </a:r>
            <a:r>
              <a:rPr lang="en-US"/>
              <a:t>.</a:t>
            </a:r>
            <a:endParaRPr lang="vi-VN"/>
          </a:p>
          <a:p>
            <a:pPr marL="0" indent="0">
              <a:buNone/>
            </a:pPr>
            <a:endParaRPr lang="en-US"/>
          </a:p>
          <a:p>
            <a:pPr marL="0" indent="0">
              <a:buNone/>
            </a:pP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29</a:t>
            </a:fld>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4114800"/>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p:cNvSpPr/>
          <p:nvPr/>
        </p:nvSpPr>
        <p:spPr>
          <a:xfrm>
            <a:off x="4076700" y="2057400"/>
            <a:ext cx="2819400" cy="1905000"/>
          </a:xfrm>
          <a:prstGeom prst="cloudCallout">
            <a:avLst>
              <a:gd name="adj1" fmla="val -65655"/>
              <a:gd name="adj2" fmla="val 560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Bef>
                <a:spcPts val="600"/>
              </a:spcBef>
              <a:spcAft>
                <a:spcPts val="0"/>
              </a:spcAft>
              <a:tabLst>
                <a:tab pos="4862830" algn="l"/>
              </a:tabLst>
            </a:pPr>
            <a:r>
              <a:rPr lang="en-US" sz="2000">
                <a:effectLst/>
                <a:latin typeface="Times New Roman"/>
                <a:ea typeface="Calibri"/>
                <a:cs typeface="Times New Roman"/>
              </a:rPr>
              <a:t>Nước có vai trò như thế nào trong tế bào? </a:t>
            </a:r>
            <a:endParaRPr lang="en-US" sz="2000">
              <a:ea typeface="Calibri"/>
              <a:cs typeface="Times New Roman"/>
            </a:endParaRPr>
          </a:p>
        </p:txBody>
      </p:sp>
    </p:spTree>
    <p:extLst>
      <p:ext uri="{BB962C8B-B14F-4D97-AF65-F5344CB8AC3E}">
        <p14:creationId xmlns:p14="http://schemas.microsoft.com/office/powerpoint/2010/main" val="203871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3554"/>
                                        </p:tgtEl>
                                      </p:cBhvr>
                                    </p:animEffect>
                                    <p:set>
                                      <p:cBhvr>
                                        <p:cTn id="15" dur="1" fill="hold">
                                          <p:stCondLst>
                                            <p:cond delay="499"/>
                                          </p:stCondLst>
                                        </p:cTn>
                                        <p:tgtEl>
                                          <p:spTgt spid="2355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1470025"/>
          </a:xfrm>
        </p:spPr>
        <p:txBody>
          <a:bodyPr/>
          <a:lstStyle/>
          <a:p>
            <a:r>
              <a:rPr lang="en-US"/>
              <a:t>BÀI 4. CÁC NGUYÊN TỐ HÓA HỌC </a:t>
            </a:r>
            <a:br>
              <a:rPr lang="en-US"/>
            </a:br>
            <a:r>
              <a:rPr lang="en-US"/>
              <a:t>VÀ NƯỚC</a:t>
            </a:r>
          </a:p>
        </p:txBody>
      </p:sp>
      <p:sp>
        <p:nvSpPr>
          <p:cNvPr id="4" name="Date Placeholder 3"/>
          <p:cNvSpPr>
            <a:spLocks noGrp="1"/>
          </p:cNvSpPr>
          <p:nvPr>
            <p:ph type="dt" sz="half" idx="10"/>
          </p:nvPr>
        </p:nvSpPr>
        <p:spPr/>
        <p:txBody>
          <a:bodyPr/>
          <a:lstStyle/>
          <a:p>
            <a:r>
              <a:rPr lang="en-US">
                <a:solidFill>
                  <a:prstClr val="white"/>
                </a:solidFill>
              </a:rPr>
              <a:t>20-Jul-22</a:t>
            </a:r>
          </a:p>
        </p:txBody>
      </p:sp>
      <p:sp>
        <p:nvSpPr>
          <p:cNvPr id="5" name="Footer Placeholder 4"/>
          <p:cNvSpPr>
            <a:spLocks noGrp="1"/>
          </p:cNvSpPr>
          <p:nvPr>
            <p:ph type="ftr" sz="quarter" idx="11"/>
          </p:nvPr>
        </p:nvSpPr>
        <p:spPr/>
        <p:txBody>
          <a:bodyPr/>
          <a:lstStyle/>
          <a:p>
            <a:r>
              <a:rPr lang="en-US">
                <a:solidFill>
                  <a:prstClr val="white"/>
                </a:solidFill>
              </a:rPr>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solidFill>
                  <a:prstClr val="white"/>
                </a:solidFill>
              </a:rPr>
              <a:pPr/>
              <a:t>3</a:t>
            </a:fld>
            <a:endParaRPr lang="en-US">
              <a:solidFill>
                <a:prstClr val="white"/>
              </a:solidFill>
            </a:endParaRPr>
          </a:p>
        </p:txBody>
      </p:sp>
    </p:spTree>
    <p:extLst>
      <p:ext uri="{BB962C8B-B14F-4D97-AF65-F5344CB8AC3E}">
        <p14:creationId xmlns:p14="http://schemas.microsoft.com/office/powerpoint/2010/main" val="4146172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III. Nước và vai trò của nước</a:t>
            </a: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30</a:t>
            </a:fld>
            <a:endParaRPr lang="en-US"/>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4038600"/>
            <a:ext cx="1981372" cy="198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p:cNvSpPr/>
          <p:nvPr/>
        </p:nvSpPr>
        <p:spPr>
          <a:xfrm>
            <a:off x="2057400" y="1905000"/>
            <a:ext cx="2667000" cy="20574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Bef>
                <a:spcPts val="600"/>
              </a:spcBef>
              <a:spcAft>
                <a:spcPts val="0"/>
              </a:spcAft>
              <a:tabLst>
                <a:tab pos="4862830" algn="l"/>
              </a:tabLst>
            </a:pPr>
            <a:r>
              <a:rPr lang="en-US" sz="2000">
                <a:effectLst/>
                <a:latin typeface="Times New Roman"/>
                <a:ea typeface="Calibri"/>
                <a:cs typeface="Times New Roman"/>
              </a:rPr>
              <a:t>Tại sao hàng ngày chúng ta phải uống đủ nước?</a:t>
            </a:r>
            <a:endParaRPr lang="en-US" sz="2000">
              <a:ea typeface="Calibri"/>
              <a:cs typeface="Times New Roman"/>
            </a:endParaRPr>
          </a:p>
        </p:txBody>
      </p:sp>
      <p:pic>
        <p:nvPicPr>
          <p:cNvPr id="2457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6044"/>
          <a:stretch/>
        </p:blipFill>
        <p:spPr bwMode="auto">
          <a:xfrm>
            <a:off x="1088252" y="2286000"/>
            <a:ext cx="7267158" cy="358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28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500"/>
                                        <p:tgtEl>
                                          <p:spTgt spid="245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4578"/>
                                        </p:tgtEl>
                                      </p:cBhvr>
                                    </p:animEffect>
                                    <p:set>
                                      <p:cBhvr>
                                        <p:cTn id="15" dur="1" fill="hold">
                                          <p:stCondLst>
                                            <p:cond delay="499"/>
                                          </p:stCondLst>
                                        </p:cTn>
                                        <p:tgtEl>
                                          <p:spTgt spid="2457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579"/>
                                        </p:tgtEl>
                                        <p:attrNameLst>
                                          <p:attrName>style.visibility</p:attrName>
                                        </p:attrNameLst>
                                      </p:cBhvr>
                                      <p:to>
                                        <p:strVal val="visible"/>
                                      </p:to>
                                    </p:set>
                                    <p:animEffect transition="in" filter="fade">
                                      <p:cBhvr>
                                        <p:cTn id="23"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III. Nước và vai trò của nước</a:t>
            </a: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31</a:t>
            </a:fld>
            <a:endParaRPr lang="en-US"/>
          </a:p>
        </p:txBody>
      </p:sp>
      <p:pic>
        <p:nvPicPr>
          <p:cNvPr id="2560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4191000"/>
            <a:ext cx="1981372" cy="198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1752600" y="1524000"/>
            <a:ext cx="3657600" cy="24384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Theo em chúng ta nên uống bao nhiêu nước mỗi ngày?</a:t>
            </a:r>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773" y="1553966"/>
            <a:ext cx="6393776" cy="4219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685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5603"/>
                                        </p:tgtEl>
                                        <p:attrNameLst>
                                          <p:attrName>style.visibility</p:attrName>
                                        </p:attrNameLst>
                                      </p:cBhvr>
                                      <p:to>
                                        <p:strVal val="visible"/>
                                      </p:to>
                                    </p:set>
                                    <p:animEffect transition="in" filter="fade">
                                      <p:cBhvr>
                                        <p:cTn id="10" dur="500"/>
                                        <p:tgtEl>
                                          <p:spTgt spid="2560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5603"/>
                                        </p:tgtEl>
                                      </p:cBhvr>
                                    </p:animEffect>
                                    <p:set>
                                      <p:cBhvr>
                                        <p:cTn id="18" dur="1" fill="hold">
                                          <p:stCondLst>
                                            <p:cond delay="499"/>
                                          </p:stCondLst>
                                        </p:cTn>
                                        <p:tgtEl>
                                          <p:spTgt spid="2560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604"/>
                                        </p:tgtEl>
                                        <p:attrNameLst>
                                          <p:attrName>style.visibility</p:attrName>
                                        </p:attrNameLst>
                                      </p:cBhvr>
                                      <p:to>
                                        <p:strVal val="visible"/>
                                      </p:to>
                                    </p:set>
                                    <p:animEffect transition="in" filter="fade">
                                      <p:cBhvr>
                                        <p:cTn id="23"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Luyện tập</a:t>
            </a:r>
          </a:p>
        </p:txBody>
      </p:sp>
      <p:sp>
        <p:nvSpPr>
          <p:cNvPr id="3" name="Content Placeholder 2"/>
          <p:cNvSpPr>
            <a:spLocks noGrp="1"/>
          </p:cNvSpPr>
          <p:nvPr>
            <p:ph idx="1"/>
          </p:nvPr>
        </p:nvSpPr>
        <p:spPr/>
        <p:txBody>
          <a:bodyPr/>
          <a:lstStyle/>
          <a:p>
            <a:pPr marL="0" indent="0">
              <a:buNone/>
            </a:pPr>
            <a:r>
              <a:rPr lang="vi-VN" b="0"/>
              <a:t>Câu 1: Các nguyên tố hóa học đóng vai trò quan trọng trong việc cấu tạo nên sự đa dạng của các đại phân tử hữu cơ là:</a:t>
            </a:r>
          </a:p>
          <a:p>
            <a:pPr marL="461963" indent="0">
              <a:buNone/>
            </a:pPr>
            <a:r>
              <a:rPr lang="vi-VN" b="0"/>
              <a:t>A)	 Cu, Mg, S, H.	     B) K, Na, Cl, C.</a:t>
            </a:r>
          </a:p>
          <a:p>
            <a:pPr marL="919163" indent="-457200">
              <a:buAutoNum type="alphaUcParenR" startAt="2"/>
            </a:pPr>
            <a:r>
              <a:rPr lang="vi-VN" b="0"/>
              <a:t>C, H, O, N.	</a:t>
            </a:r>
            <a:r>
              <a:rPr lang="en-US" b="0"/>
              <a:t>     </a:t>
            </a:r>
            <a:r>
              <a:rPr lang="vi-VN" b="0"/>
              <a:t>C) C, H, O, Na.</a:t>
            </a:r>
            <a:endParaRPr lang="en-US" b="0"/>
          </a:p>
          <a:p>
            <a:pPr marL="0" indent="0" algn="just">
              <a:lnSpc>
                <a:spcPct val="107000"/>
              </a:lnSpc>
              <a:spcBef>
                <a:spcPts val="600"/>
              </a:spcBef>
              <a:spcAft>
                <a:spcPts val="0"/>
              </a:spcAft>
              <a:buNone/>
              <a:tabLst>
                <a:tab pos="4862830" algn="l"/>
              </a:tabLst>
            </a:pPr>
            <a:r>
              <a:rPr lang="en-US" b="0">
                <a:effectLst/>
                <a:ea typeface="Calibri"/>
              </a:rPr>
              <a:t>Câu 2. Vì sao nói nguyên tố cacbon có vai trò đặc biệt quan trọng, tạo nên sự đa dạng của các đại phân tử hữu cơ?</a:t>
            </a:r>
          </a:p>
          <a:p>
            <a:pPr lvl="0" algn="just">
              <a:lnSpc>
                <a:spcPct val="107000"/>
              </a:lnSpc>
              <a:spcBef>
                <a:spcPts val="600"/>
              </a:spcBef>
              <a:buFont typeface="+mj-lt"/>
              <a:buAutoNum type="alphaUcParenR"/>
              <a:tabLst>
                <a:tab pos="4862830" algn="l"/>
              </a:tabLst>
            </a:pPr>
            <a:r>
              <a:rPr lang="en-US" b="0">
                <a:effectLst/>
                <a:ea typeface="Calibri"/>
              </a:rPr>
              <a:t>Có số lượng nhiều.</a:t>
            </a:r>
          </a:p>
          <a:p>
            <a:pPr lvl="0" algn="just">
              <a:lnSpc>
                <a:spcPct val="107000"/>
              </a:lnSpc>
              <a:spcBef>
                <a:spcPts val="600"/>
              </a:spcBef>
              <a:buFont typeface="+mj-lt"/>
              <a:buAutoNum type="alphaUcParenR"/>
              <a:tabLst>
                <a:tab pos="4862830" algn="l"/>
              </a:tabLst>
            </a:pPr>
            <a:r>
              <a:rPr lang="en-US" b="0">
                <a:effectLst/>
                <a:ea typeface="Calibri"/>
              </a:rPr>
              <a:t>Có thể tạo 4 liên kết hóa trị với các nguyên tố khác.</a:t>
            </a:r>
          </a:p>
          <a:p>
            <a:pPr lvl="0" algn="just">
              <a:lnSpc>
                <a:spcPct val="107000"/>
              </a:lnSpc>
              <a:spcBef>
                <a:spcPts val="600"/>
              </a:spcBef>
              <a:buFont typeface="+mj-lt"/>
              <a:buAutoNum type="alphaUcParenR"/>
              <a:tabLst>
                <a:tab pos="4862830" algn="l"/>
              </a:tabLst>
            </a:pPr>
            <a:r>
              <a:rPr lang="en-US" b="0">
                <a:effectLst/>
                <a:ea typeface="Calibri"/>
              </a:rPr>
              <a:t>Có khả năng liên kết với nhau.</a:t>
            </a:r>
          </a:p>
          <a:p>
            <a:pPr lvl="0" algn="just">
              <a:lnSpc>
                <a:spcPct val="107000"/>
              </a:lnSpc>
              <a:spcBef>
                <a:spcPts val="600"/>
              </a:spcBef>
              <a:buFont typeface="+mj-lt"/>
              <a:buAutoNum type="alphaUcParenR"/>
              <a:tabLst>
                <a:tab pos="4862830" algn="l"/>
              </a:tabLst>
            </a:pPr>
            <a:r>
              <a:rPr lang="en-US" b="0">
                <a:effectLst/>
                <a:ea typeface="Calibri"/>
              </a:rPr>
              <a:t>Cả B và C.</a:t>
            </a:r>
          </a:p>
          <a:p>
            <a:pPr marL="919163" indent="-457200">
              <a:buAutoNum type="alphaUcParenR" startAt="2"/>
            </a:pPr>
            <a:endParaRPr lang="vi-VN"/>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32</a:t>
            </a:fld>
            <a:endParaRPr lang="en-US"/>
          </a:p>
        </p:txBody>
      </p:sp>
      <p:sp>
        <p:nvSpPr>
          <p:cNvPr id="7" name="Oval 6"/>
          <p:cNvSpPr/>
          <p:nvPr/>
        </p:nvSpPr>
        <p:spPr>
          <a:xfrm>
            <a:off x="971336" y="2819400"/>
            <a:ext cx="381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81000" y="5562600"/>
            <a:ext cx="533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54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Luyện tập</a:t>
            </a:r>
            <a:endParaRPr lang="en-US"/>
          </a:p>
        </p:txBody>
      </p:sp>
      <p:sp>
        <p:nvSpPr>
          <p:cNvPr id="3" name="Content Placeholder 2"/>
          <p:cNvSpPr>
            <a:spLocks noGrp="1"/>
          </p:cNvSpPr>
          <p:nvPr>
            <p:ph idx="1"/>
          </p:nvPr>
        </p:nvSpPr>
        <p:spPr/>
        <p:txBody>
          <a:bodyPr/>
          <a:lstStyle/>
          <a:p>
            <a:pPr marL="0" indent="0" algn="just">
              <a:lnSpc>
                <a:spcPct val="107000"/>
              </a:lnSpc>
              <a:spcBef>
                <a:spcPts val="600"/>
              </a:spcBef>
              <a:spcAft>
                <a:spcPts val="0"/>
              </a:spcAft>
              <a:buNone/>
              <a:tabLst>
                <a:tab pos="4862830" algn="l"/>
              </a:tabLst>
            </a:pPr>
            <a:r>
              <a:rPr lang="en-US" b="0">
                <a:effectLst/>
                <a:ea typeface="Calibri"/>
              </a:rPr>
              <a:t>Câu 3. Phần lớn nguyên tố..(1).. tham gia vào cấu tạo nên các đại phân tử..(2).. còn các nguyên tố..(3).. tham gia vào cấu tạo nên các vitamin, enzyme…</a:t>
            </a:r>
          </a:p>
          <a:p>
            <a:pPr lvl="0" algn="just">
              <a:lnSpc>
                <a:spcPct val="107000"/>
              </a:lnSpc>
              <a:spcBef>
                <a:spcPts val="600"/>
              </a:spcBef>
              <a:buFont typeface="+mj-lt"/>
              <a:buAutoNum type="alphaUcParenR"/>
              <a:tabLst>
                <a:tab pos="4862830" algn="l"/>
              </a:tabLst>
            </a:pPr>
            <a:r>
              <a:rPr lang="en-US" b="0">
                <a:effectLst/>
                <a:ea typeface="Calibri"/>
              </a:rPr>
              <a:t>1- vô cơ, 2 - đa lượng, 3 - hữu cơ.</a:t>
            </a:r>
          </a:p>
          <a:p>
            <a:pPr lvl="0" algn="just">
              <a:lnSpc>
                <a:spcPct val="107000"/>
              </a:lnSpc>
              <a:spcBef>
                <a:spcPts val="600"/>
              </a:spcBef>
              <a:buFont typeface="+mj-lt"/>
              <a:buAutoNum type="alphaUcParenR"/>
              <a:tabLst>
                <a:tab pos="4862830" algn="l"/>
              </a:tabLst>
            </a:pPr>
            <a:r>
              <a:rPr lang="en-US" b="0">
                <a:effectLst/>
                <a:ea typeface="Calibri"/>
              </a:rPr>
              <a:t>1- vi lượng, 2 - hữu cơ, 3 - đa lượng.</a:t>
            </a:r>
          </a:p>
          <a:p>
            <a:pPr lvl="0" algn="just">
              <a:lnSpc>
                <a:spcPct val="107000"/>
              </a:lnSpc>
              <a:spcBef>
                <a:spcPts val="600"/>
              </a:spcBef>
              <a:buFont typeface="+mj-lt"/>
              <a:buAutoNum type="alphaUcParenR"/>
              <a:tabLst>
                <a:tab pos="4862830" algn="l"/>
              </a:tabLst>
            </a:pPr>
            <a:r>
              <a:rPr lang="en-US" b="0">
                <a:effectLst/>
                <a:ea typeface="Calibri"/>
              </a:rPr>
              <a:t>1- đa lượng, 2 - hữu cơ, 3 - vi lượng.</a:t>
            </a:r>
          </a:p>
          <a:p>
            <a:pPr lvl="0" algn="just">
              <a:lnSpc>
                <a:spcPct val="107000"/>
              </a:lnSpc>
              <a:spcBef>
                <a:spcPts val="600"/>
              </a:spcBef>
              <a:buFont typeface="+mj-lt"/>
              <a:buAutoNum type="alphaUcParenR"/>
              <a:tabLst>
                <a:tab pos="4862830" algn="l"/>
              </a:tabLst>
            </a:pPr>
            <a:r>
              <a:rPr lang="en-US" b="0">
                <a:effectLst/>
                <a:ea typeface="Calibri"/>
              </a:rPr>
              <a:t>1- hữu cơ, 2 - đa lượng, 3 - vi lượng.</a:t>
            </a:r>
          </a:p>
          <a:p>
            <a:pPr marL="0" indent="0">
              <a:buNone/>
            </a:pP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33</a:t>
            </a:fld>
            <a:endParaRPr lang="en-US"/>
          </a:p>
        </p:txBody>
      </p:sp>
      <p:sp>
        <p:nvSpPr>
          <p:cNvPr id="7" name="Oval 6"/>
          <p:cNvSpPr/>
          <p:nvPr/>
        </p:nvSpPr>
        <p:spPr>
          <a:xfrm>
            <a:off x="533400" y="3810000"/>
            <a:ext cx="381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40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Luyện tập</a:t>
            </a:r>
            <a:endParaRPr lang="en-US"/>
          </a:p>
        </p:txBody>
      </p:sp>
      <p:sp>
        <p:nvSpPr>
          <p:cNvPr id="3" name="Content Placeholder 2"/>
          <p:cNvSpPr>
            <a:spLocks noGrp="1"/>
          </p:cNvSpPr>
          <p:nvPr>
            <p:ph idx="1"/>
          </p:nvPr>
        </p:nvSpPr>
        <p:spPr/>
        <p:txBody>
          <a:bodyPr>
            <a:normAutofit/>
          </a:bodyPr>
          <a:lstStyle/>
          <a:p>
            <a:pPr marL="0" indent="0" algn="just">
              <a:lnSpc>
                <a:spcPct val="107000"/>
              </a:lnSpc>
              <a:spcBef>
                <a:spcPts val="600"/>
              </a:spcBef>
              <a:spcAft>
                <a:spcPts val="0"/>
              </a:spcAft>
              <a:buNone/>
              <a:tabLst>
                <a:tab pos="4862830" algn="l"/>
              </a:tabLst>
            </a:pPr>
            <a:r>
              <a:rPr lang="en-US" sz="2200" b="0">
                <a:effectLst/>
                <a:ea typeface="Calibri"/>
              </a:rPr>
              <a:t>Câu 4. Khi tìm kiếm sự sống ở các hành tinh trong vũ trụ, các nhà khoa học trước hết tìm xem ở đó có nước hay không vì:</a:t>
            </a:r>
          </a:p>
          <a:p>
            <a:pPr lvl="0" algn="just">
              <a:lnSpc>
                <a:spcPct val="107000"/>
              </a:lnSpc>
              <a:spcBef>
                <a:spcPts val="600"/>
              </a:spcBef>
              <a:buFont typeface="+mj-lt"/>
              <a:buAutoNum type="alphaUcParenR"/>
              <a:tabLst>
                <a:tab pos="4862830" algn="l"/>
              </a:tabLst>
            </a:pPr>
            <a:r>
              <a:rPr lang="en-US" sz="2200" b="0">
                <a:effectLst/>
                <a:ea typeface="Calibri"/>
              </a:rPr>
              <a:t>Nước là thành phần cấu tạo chủ yếu của tế bào (nước chiếm tỷ lệ rất lớn) vì thế không có nước sẽ không có sự sống.</a:t>
            </a:r>
          </a:p>
          <a:p>
            <a:pPr lvl="0" algn="just">
              <a:lnSpc>
                <a:spcPct val="107000"/>
              </a:lnSpc>
              <a:spcBef>
                <a:spcPts val="600"/>
              </a:spcBef>
              <a:buFont typeface="+mj-lt"/>
              <a:buAutoNum type="alphaUcParenR"/>
              <a:tabLst>
                <a:tab pos="4862830" algn="l"/>
              </a:tabLst>
            </a:pPr>
            <a:r>
              <a:rPr lang="en-US" sz="2200" b="0">
                <a:effectLst/>
                <a:ea typeface="Calibri"/>
              </a:rPr>
              <a:t>Nước là thành phần cấu tạo chủ yếu trong tế bào, là dung môi hòa tan nhiều chất cần thiết cho hoạt động sống của tế bào, là nguyên liệu cho các phản ứng sinh hóa trong tế bào. Vì thế, không có nước sẽ không có sự sống.</a:t>
            </a:r>
          </a:p>
          <a:p>
            <a:pPr lvl="0" algn="just">
              <a:lnSpc>
                <a:spcPct val="107000"/>
              </a:lnSpc>
              <a:spcBef>
                <a:spcPts val="600"/>
              </a:spcBef>
              <a:buFont typeface="+mj-lt"/>
              <a:buAutoNum type="alphaUcParenR"/>
              <a:tabLst>
                <a:tab pos="4862830" algn="l"/>
              </a:tabLst>
            </a:pPr>
            <a:r>
              <a:rPr lang="en-US" sz="2200" b="0">
                <a:effectLst/>
                <a:ea typeface="Calibri"/>
              </a:rPr>
              <a:t>Nước là dung môi hòa tan nhiều chất cần thiết cho hoạt động sống của tế bào vì thế không có nước sẽ không có sự sống. </a:t>
            </a:r>
          </a:p>
          <a:p>
            <a:pPr marL="0" indent="0">
              <a:buNone/>
            </a:pP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34</a:t>
            </a:fld>
            <a:endParaRPr lang="en-US"/>
          </a:p>
        </p:txBody>
      </p:sp>
      <p:sp>
        <p:nvSpPr>
          <p:cNvPr id="7" name="Oval 6"/>
          <p:cNvSpPr/>
          <p:nvPr/>
        </p:nvSpPr>
        <p:spPr>
          <a:xfrm>
            <a:off x="457200" y="32004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59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Luyện tập</a:t>
            </a:r>
            <a:endParaRPr lang="en-US"/>
          </a:p>
        </p:txBody>
      </p:sp>
      <p:sp>
        <p:nvSpPr>
          <p:cNvPr id="3" name="Content Placeholder 2"/>
          <p:cNvSpPr>
            <a:spLocks noGrp="1"/>
          </p:cNvSpPr>
          <p:nvPr>
            <p:ph idx="1"/>
          </p:nvPr>
        </p:nvSpPr>
        <p:spPr/>
        <p:txBody>
          <a:bodyPr/>
          <a:lstStyle/>
          <a:p>
            <a:pPr marL="0" indent="0" algn="just">
              <a:lnSpc>
                <a:spcPct val="107000"/>
              </a:lnSpc>
              <a:spcBef>
                <a:spcPts val="600"/>
              </a:spcBef>
              <a:spcAft>
                <a:spcPts val="0"/>
              </a:spcAft>
              <a:buNone/>
              <a:tabLst>
                <a:tab pos="4862830" algn="l"/>
              </a:tabLst>
            </a:pPr>
            <a:r>
              <a:rPr lang="en-US" b="0">
                <a:effectLst/>
                <a:ea typeface="Calibri"/>
              </a:rPr>
              <a:t>Câu 5. Tại sao rau cải khi đưa vào trong ngăn đá tủ lạnh để đông cứng, sau đó lấy ra để tan hết đá thì rau cải  bị mềm hơn rất nhiều với lúc chưa để vào tủ lạnh?</a:t>
            </a:r>
          </a:p>
          <a:p>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35</a:t>
            </a:fld>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0"/>
            <a:ext cx="4534096" cy="288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27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Dặn dò</a:t>
            </a:r>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36</a:t>
            </a:fld>
            <a:endParaRPr lang="en-US"/>
          </a:p>
        </p:txBody>
      </p:sp>
      <p:sp>
        <p:nvSpPr>
          <p:cNvPr id="7" name="Vertical Scroll 6"/>
          <p:cNvSpPr/>
          <p:nvPr/>
        </p:nvSpPr>
        <p:spPr>
          <a:xfrm>
            <a:off x="1066800" y="1600200"/>
            <a:ext cx="6858000" cy="4267200"/>
          </a:xfrm>
          <a:prstGeom prst="verticalScroll">
            <a:avLst/>
          </a:prstGeom>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514350" indent="-514350" algn="ctr">
              <a:buAutoNum type="arabicPeriod"/>
            </a:pPr>
            <a:r>
              <a:rPr lang="en-US" sz="2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Hoàn thành phần luyện tập và vận dụng trong SGK trang 27.</a:t>
            </a:r>
          </a:p>
          <a:p>
            <a:pPr marL="514350" indent="-514350" algn="ctr">
              <a:buAutoNum type="arabicPeriod"/>
            </a:pPr>
            <a:r>
              <a:rPr lang="en-US" sz="2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Mỗi nhóm sẽ thiết kế phương án nâng cao năng suất vườn rau của nhà trường.  </a:t>
            </a:r>
          </a:p>
        </p:txBody>
      </p:sp>
    </p:spTree>
    <p:extLst>
      <p:ext uri="{BB962C8B-B14F-4D97-AF65-F5344CB8AC3E}">
        <p14:creationId xmlns:p14="http://schemas.microsoft.com/office/powerpoint/2010/main" val="68463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Nội dung</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59270157"/>
              </p:ext>
            </p:extLst>
          </p:nvPr>
        </p:nvGraphicFramePr>
        <p:xfrm>
          <a:off x="1524000" y="1828800"/>
          <a:ext cx="6705600" cy="4221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4</a:t>
            </a:fld>
            <a:endParaRPr lang="en-US"/>
          </a:p>
        </p:txBody>
      </p:sp>
    </p:spTree>
    <p:extLst>
      <p:ext uri="{BB962C8B-B14F-4D97-AF65-F5344CB8AC3E}">
        <p14:creationId xmlns:p14="http://schemas.microsoft.com/office/powerpoint/2010/main" val="2827179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 KHÁI QUÁT VỀ HỌC THUYẾT TẾ BÀO</a:t>
            </a:r>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5</a:t>
            </a:fld>
            <a:endParaRPr lang="en-US"/>
          </a:p>
        </p:txBody>
      </p:sp>
      <p:sp>
        <p:nvSpPr>
          <p:cNvPr id="7" name="Rounded Rectangle 6"/>
          <p:cNvSpPr/>
          <p:nvPr/>
        </p:nvSpPr>
        <p:spPr>
          <a:xfrm>
            <a:off x="407967" y="3963136"/>
            <a:ext cx="7627184" cy="180902"/>
          </a:xfrm>
          <a:prstGeom prst="roundRect">
            <a:avLst>
              <a:gd name="adj" fmla="val 50000"/>
            </a:avLst>
          </a:prstGeom>
          <a:solidFill>
            <a:srgbClr val="262626">
              <a:lumMod val="10000"/>
              <a:lumOff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grpSp>
        <p:nvGrpSpPr>
          <p:cNvPr id="8" name="Group 7"/>
          <p:cNvGrpSpPr/>
          <p:nvPr/>
        </p:nvGrpSpPr>
        <p:grpSpPr>
          <a:xfrm>
            <a:off x="907507" y="3893094"/>
            <a:ext cx="300989" cy="300988"/>
            <a:chOff x="2996418" y="1828800"/>
            <a:chExt cx="717453" cy="717453"/>
          </a:xfrm>
        </p:grpSpPr>
        <p:sp>
          <p:nvSpPr>
            <p:cNvPr id="9" name="Oval 8"/>
            <p:cNvSpPr/>
            <p:nvPr/>
          </p:nvSpPr>
          <p:spPr>
            <a:xfrm>
              <a:off x="2996418" y="1828800"/>
              <a:ext cx="717453" cy="717453"/>
            </a:xfrm>
            <a:prstGeom prst="ellipse">
              <a:avLst/>
            </a:prstGeom>
            <a:solidFill>
              <a:srgbClr val="1AA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0" name="Oval 9"/>
            <p:cNvSpPr/>
            <p:nvPr/>
          </p:nvSpPr>
          <p:spPr>
            <a:xfrm>
              <a:off x="3142370" y="1974752"/>
              <a:ext cx="425548" cy="425548"/>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11" name="Group 10"/>
          <p:cNvGrpSpPr/>
          <p:nvPr/>
        </p:nvGrpSpPr>
        <p:grpSpPr>
          <a:xfrm>
            <a:off x="407966" y="2920148"/>
            <a:ext cx="1474414" cy="926277"/>
            <a:chOff x="596313" y="1252025"/>
            <a:chExt cx="2743200" cy="1954482"/>
          </a:xfrm>
        </p:grpSpPr>
        <p:sp>
          <p:nvSpPr>
            <p:cNvPr id="12" name="Rounded Rectangle 11"/>
            <p:cNvSpPr/>
            <p:nvPr/>
          </p:nvSpPr>
          <p:spPr>
            <a:xfrm>
              <a:off x="596313" y="1252025"/>
              <a:ext cx="2743200" cy="1730326"/>
            </a:xfrm>
            <a:prstGeom prst="roundRect">
              <a:avLst>
                <a:gd name="adj" fmla="val 10163"/>
              </a:avLst>
            </a:prstGeom>
            <a:solidFill>
              <a:srgbClr val="1AA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3" name="Isosceles Triangle 12"/>
            <p:cNvSpPr/>
            <p:nvPr/>
          </p:nvSpPr>
          <p:spPr>
            <a:xfrm rot="10800000">
              <a:off x="1712595" y="2955143"/>
              <a:ext cx="510637" cy="251364"/>
            </a:xfrm>
            <a:prstGeom prst="triangle">
              <a:avLst/>
            </a:prstGeom>
            <a:solidFill>
              <a:srgbClr val="1AA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grpSp>
      <p:sp>
        <p:nvSpPr>
          <p:cNvPr id="14" name="Right Arrow 13"/>
          <p:cNvSpPr/>
          <p:nvPr/>
        </p:nvSpPr>
        <p:spPr>
          <a:xfrm>
            <a:off x="2013276" y="3053867"/>
            <a:ext cx="295783" cy="426478"/>
          </a:xfrm>
          <a:prstGeom prst="rightArrow">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grpSp>
        <p:nvGrpSpPr>
          <p:cNvPr id="15" name="Group 14"/>
          <p:cNvGrpSpPr/>
          <p:nvPr/>
        </p:nvGrpSpPr>
        <p:grpSpPr>
          <a:xfrm>
            <a:off x="3406797" y="3884756"/>
            <a:ext cx="300989" cy="300988"/>
            <a:chOff x="2996418" y="1828800"/>
            <a:chExt cx="717453" cy="717453"/>
          </a:xfrm>
        </p:grpSpPr>
        <p:sp>
          <p:nvSpPr>
            <p:cNvPr id="16" name="Oval 15"/>
            <p:cNvSpPr/>
            <p:nvPr/>
          </p:nvSpPr>
          <p:spPr>
            <a:xfrm>
              <a:off x="2996418" y="1828800"/>
              <a:ext cx="717453" cy="717453"/>
            </a:xfrm>
            <a:prstGeom prst="ellipse">
              <a:avLst/>
            </a:prstGeom>
            <a:solidFill>
              <a:srgbClr val="A9C37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17" name="Oval 16"/>
            <p:cNvSpPr/>
            <p:nvPr/>
          </p:nvSpPr>
          <p:spPr>
            <a:xfrm>
              <a:off x="3142370" y="1974752"/>
              <a:ext cx="425548" cy="425548"/>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18" name="Group 17"/>
          <p:cNvGrpSpPr/>
          <p:nvPr/>
        </p:nvGrpSpPr>
        <p:grpSpPr>
          <a:xfrm>
            <a:off x="2424835" y="2920148"/>
            <a:ext cx="1937690" cy="926277"/>
            <a:chOff x="596313" y="1252025"/>
            <a:chExt cx="2743200" cy="1954482"/>
          </a:xfrm>
        </p:grpSpPr>
        <p:sp>
          <p:nvSpPr>
            <p:cNvPr id="19" name="Rounded Rectangle 18"/>
            <p:cNvSpPr/>
            <p:nvPr/>
          </p:nvSpPr>
          <p:spPr>
            <a:xfrm>
              <a:off x="596313" y="1252025"/>
              <a:ext cx="2743200" cy="1730326"/>
            </a:xfrm>
            <a:prstGeom prst="roundRect">
              <a:avLst>
                <a:gd name="adj" fmla="val 10163"/>
              </a:avLst>
            </a:prstGeom>
            <a:solidFill>
              <a:srgbClr val="A9C37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20" name="Isosceles Triangle 19"/>
            <p:cNvSpPr/>
            <p:nvPr/>
          </p:nvSpPr>
          <p:spPr>
            <a:xfrm rot="10800000">
              <a:off x="1712595" y="2955143"/>
              <a:ext cx="510637" cy="251364"/>
            </a:xfrm>
            <a:prstGeom prst="triangle">
              <a:avLst/>
            </a:prstGeom>
            <a:solidFill>
              <a:srgbClr val="A9C37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grpSp>
      <p:sp>
        <p:nvSpPr>
          <p:cNvPr id="21" name="Right Arrow 20"/>
          <p:cNvSpPr/>
          <p:nvPr/>
        </p:nvSpPr>
        <p:spPr>
          <a:xfrm>
            <a:off x="4571337" y="3039742"/>
            <a:ext cx="306126" cy="426478"/>
          </a:xfrm>
          <a:prstGeom prst="rightArrow">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grpSp>
        <p:nvGrpSpPr>
          <p:cNvPr id="22" name="Group 21"/>
          <p:cNvGrpSpPr/>
          <p:nvPr/>
        </p:nvGrpSpPr>
        <p:grpSpPr>
          <a:xfrm>
            <a:off x="6716292" y="3954323"/>
            <a:ext cx="300989" cy="300988"/>
            <a:chOff x="2996418" y="1828800"/>
            <a:chExt cx="717453" cy="717453"/>
          </a:xfrm>
        </p:grpSpPr>
        <p:sp>
          <p:nvSpPr>
            <p:cNvPr id="23" name="Oval 22"/>
            <p:cNvSpPr/>
            <p:nvPr/>
          </p:nvSpPr>
          <p:spPr>
            <a:xfrm>
              <a:off x="2996418" y="1828800"/>
              <a:ext cx="717453" cy="717453"/>
            </a:xfrm>
            <a:prstGeom prst="ellipse">
              <a:avLst/>
            </a:prstGeom>
            <a:solidFill>
              <a:srgbClr val="F5AE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24" name="Oval 23"/>
            <p:cNvSpPr/>
            <p:nvPr/>
          </p:nvSpPr>
          <p:spPr>
            <a:xfrm>
              <a:off x="3142370" y="1974752"/>
              <a:ext cx="425548" cy="425548"/>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25" name="Group 24"/>
          <p:cNvGrpSpPr/>
          <p:nvPr/>
        </p:nvGrpSpPr>
        <p:grpSpPr>
          <a:xfrm>
            <a:off x="5030526" y="3053867"/>
            <a:ext cx="1685766" cy="926277"/>
            <a:chOff x="596313" y="1252025"/>
            <a:chExt cx="2743200" cy="1954482"/>
          </a:xfrm>
        </p:grpSpPr>
        <p:sp>
          <p:nvSpPr>
            <p:cNvPr id="26" name="Rounded Rectangle 25"/>
            <p:cNvSpPr/>
            <p:nvPr/>
          </p:nvSpPr>
          <p:spPr>
            <a:xfrm>
              <a:off x="596313" y="1252025"/>
              <a:ext cx="2743200" cy="1730326"/>
            </a:xfrm>
            <a:prstGeom prst="roundRect">
              <a:avLst>
                <a:gd name="adj" fmla="val 10163"/>
              </a:avLst>
            </a:prstGeom>
            <a:solidFill>
              <a:srgbClr val="F5AE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27" name="Isosceles Triangle 26"/>
            <p:cNvSpPr/>
            <p:nvPr/>
          </p:nvSpPr>
          <p:spPr>
            <a:xfrm rot="10800000">
              <a:off x="1712595" y="2955143"/>
              <a:ext cx="510637" cy="251364"/>
            </a:xfrm>
            <a:prstGeom prst="triangle">
              <a:avLst/>
            </a:prstGeom>
            <a:solidFill>
              <a:srgbClr val="F5AE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32" name="Group 31"/>
          <p:cNvGrpSpPr/>
          <p:nvPr/>
        </p:nvGrpSpPr>
        <p:grpSpPr>
          <a:xfrm>
            <a:off x="6915823" y="3019270"/>
            <a:ext cx="1300070" cy="926277"/>
            <a:chOff x="596313" y="1252025"/>
            <a:chExt cx="2743200" cy="1954482"/>
          </a:xfrm>
        </p:grpSpPr>
        <p:sp>
          <p:nvSpPr>
            <p:cNvPr id="33" name="Rounded Rectangle 32"/>
            <p:cNvSpPr/>
            <p:nvPr/>
          </p:nvSpPr>
          <p:spPr>
            <a:xfrm>
              <a:off x="596313" y="1252025"/>
              <a:ext cx="2743200" cy="1730326"/>
            </a:xfrm>
            <a:prstGeom prst="roundRect">
              <a:avLst>
                <a:gd name="adj" fmla="val 10163"/>
              </a:avLst>
            </a:prstGeom>
            <a:solidFill>
              <a:srgbClr val="CC4E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sp>
          <p:nvSpPr>
            <p:cNvPr id="34" name="Isosceles Triangle 33"/>
            <p:cNvSpPr/>
            <p:nvPr/>
          </p:nvSpPr>
          <p:spPr>
            <a:xfrm rot="10800000">
              <a:off x="1712595" y="2955143"/>
              <a:ext cx="510637" cy="251364"/>
            </a:xfrm>
            <a:prstGeom prst="triangle">
              <a:avLst/>
            </a:prstGeom>
            <a:solidFill>
              <a:srgbClr val="CC4E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Roboto"/>
                <a:ea typeface="+mn-ea"/>
                <a:cs typeface="+mn-cs"/>
              </a:endParaRPr>
            </a:p>
          </p:txBody>
        </p:sp>
      </p:grpSp>
      <p:sp>
        <p:nvSpPr>
          <p:cNvPr id="53" name="Inhaltsplatzhalter 4"/>
          <p:cNvSpPr txBox="1">
            <a:spLocks/>
          </p:cNvSpPr>
          <p:nvPr/>
        </p:nvSpPr>
        <p:spPr>
          <a:xfrm>
            <a:off x="52401" y="4194082"/>
            <a:ext cx="2266074" cy="193899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00"/>
              </a:spcAft>
              <a:buFont typeface="Wingdings" panose="05000000000000000000" pitchFamily="2" charset="2"/>
              <a:buNone/>
            </a:pPr>
            <a:r>
              <a:rPr lang="en-US" sz="1800" b="1">
                <a:solidFill>
                  <a:srgbClr val="1AAD96"/>
                </a:solidFill>
                <a:latin typeface="Times New Roman" panose="02020603050405020304" pitchFamily="18" charset="0"/>
                <a:cs typeface="Times New Roman" panose="02020603050405020304" pitchFamily="18" charset="0"/>
              </a:rPr>
              <a:t>1665</a:t>
            </a:r>
            <a:br>
              <a:rPr lang="en-US" sz="1800" b="1">
                <a:solidFill>
                  <a:srgbClr val="1AAD96"/>
                </a:solidFill>
                <a:latin typeface="Times New Roman" panose="02020603050405020304" pitchFamily="18" charset="0"/>
                <a:cs typeface="Times New Roman" panose="02020603050405020304" pitchFamily="18" charset="0"/>
              </a:rPr>
            </a:br>
            <a:r>
              <a:rPr lang="en-US" sz="1800" b="1">
                <a:solidFill>
                  <a:srgbClr val="1AAD96"/>
                </a:solidFill>
                <a:latin typeface="Times New Roman" panose="02020603050405020304" pitchFamily="18" charset="0"/>
                <a:cs typeface="Times New Roman" panose="02020603050405020304" pitchFamily="18" charset="0"/>
              </a:rPr>
              <a:t>KHV có độ phóng đại 30 lần phát hiện cấu trúc của bần thực vật là xoang rỗng có thành bao quanh và đặt tên là cella</a:t>
            </a:r>
            <a:endParaRPr lang="en-US" sz="1800" dirty="0">
              <a:solidFill>
                <a:srgbClr val="FFFFFF">
                  <a:lumMod val="65000"/>
                </a:srgbClr>
              </a:solidFill>
              <a:latin typeface="Times New Roman" panose="02020603050405020304" pitchFamily="18" charset="0"/>
              <a:cs typeface="Times New Roman" panose="02020603050405020304" pitchFamily="18" charset="0"/>
            </a:endParaRPr>
          </a:p>
        </p:txBody>
      </p:sp>
      <p:sp>
        <p:nvSpPr>
          <p:cNvPr id="54" name="Inhaltsplatzhalter 4"/>
          <p:cNvSpPr txBox="1">
            <a:spLocks/>
          </p:cNvSpPr>
          <p:nvPr/>
        </p:nvSpPr>
        <p:spPr>
          <a:xfrm>
            <a:off x="2318475" y="4168748"/>
            <a:ext cx="2778621" cy="267765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00"/>
              </a:spcAft>
              <a:buFont typeface="Wingdings" panose="05000000000000000000" pitchFamily="2" charset="2"/>
              <a:buNone/>
            </a:pPr>
            <a:r>
              <a:rPr lang="en-US" sz="1800" b="1">
                <a:solidFill>
                  <a:srgbClr val="A9C370"/>
                </a:solidFill>
                <a:latin typeface="Times New Roman" panose="02020603050405020304" pitchFamily="18" charset="0"/>
                <a:cs typeface="Times New Roman" panose="02020603050405020304" pitchFamily="18" charset="0"/>
              </a:rPr>
              <a:t>1674</a:t>
            </a:r>
          </a:p>
          <a:p>
            <a:pPr algn="ctr">
              <a:lnSpc>
                <a:spcPct val="100000"/>
              </a:lnSpc>
              <a:spcAft>
                <a:spcPts val="900"/>
              </a:spcAft>
              <a:buFontTx/>
              <a:buChar char="-"/>
            </a:pPr>
            <a:r>
              <a:rPr lang="en-US" sz="1800" b="1">
                <a:solidFill>
                  <a:srgbClr val="A9C370"/>
                </a:solidFill>
                <a:latin typeface="Times New Roman" panose="02020603050405020304" pitchFamily="18" charset="0"/>
                <a:cs typeface="Times New Roman" panose="02020603050405020304" pitchFamily="18" charset="0"/>
              </a:rPr>
              <a:t>KHV có độ phóng đại 270 lần đã mô tả tế bào động vật.</a:t>
            </a:r>
          </a:p>
          <a:p>
            <a:pPr algn="ctr">
              <a:lnSpc>
                <a:spcPct val="100000"/>
              </a:lnSpc>
              <a:spcAft>
                <a:spcPts val="900"/>
              </a:spcAft>
              <a:buFontTx/>
              <a:buChar char="-"/>
            </a:pPr>
            <a:r>
              <a:rPr lang="en-US" sz="1800" b="1">
                <a:solidFill>
                  <a:srgbClr val="A9C370"/>
                </a:solidFill>
                <a:latin typeface="Times New Roman" panose="02020603050405020304" pitchFamily="18" charset="0"/>
                <a:cs typeface="Times New Roman" panose="02020603050405020304" pitchFamily="18" charset="0"/>
              </a:rPr>
              <a:t>Xác định tế bào có cấu trúc phức tạp</a:t>
            </a:r>
          </a:p>
          <a:p>
            <a:pPr marL="0" indent="0" algn="ctr">
              <a:lnSpc>
                <a:spcPct val="100000"/>
              </a:lnSpc>
              <a:spcAft>
                <a:spcPts val="900"/>
              </a:spcAft>
              <a:buFont typeface="Wingdings" panose="05000000000000000000" pitchFamily="2" charset="2"/>
              <a:buNone/>
            </a:pPr>
            <a:r>
              <a:rPr lang="en-US" sz="1800" b="1">
                <a:solidFill>
                  <a:srgbClr val="A9C370"/>
                </a:solidFill>
                <a:latin typeface="Times New Roman" panose="02020603050405020304" pitchFamily="18" charset="0"/>
                <a:cs typeface="Times New Roman" panose="02020603050405020304" pitchFamily="18" charset="0"/>
              </a:rPr>
              <a:t>- </a:t>
            </a:r>
          </a:p>
          <a:p>
            <a:pPr marL="0" indent="0">
              <a:lnSpc>
                <a:spcPct val="100000"/>
              </a:lnSpc>
              <a:spcAft>
                <a:spcPts val="900"/>
              </a:spcAft>
              <a:buFont typeface="Wingdings" panose="05000000000000000000" pitchFamily="2" charset="2"/>
              <a:buNone/>
            </a:pPr>
            <a:endParaRPr lang="en-US" sz="1800" dirty="0">
              <a:solidFill>
                <a:srgbClr val="FFFFFF">
                  <a:lumMod val="65000"/>
                </a:srgbClr>
              </a:solidFill>
              <a:latin typeface="Times New Roman" panose="02020603050405020304" pitchFamily="18" charset="0"/>
              <a:cs typeface="Times New Roman" panose="02020603050405020304" pitchFamily="18" charset="0"/>
            </a:endParaRPr>
          </a:p>
        </p:txBody>
      </p:sp>
      <p:sp>
        <p:nvSpPr>
          <p:cNvPr id="55" name="Inhaltsplatzhalter 4"/>
          <p:cNvSpPr txBox="1">
            <a:spLocks/>
          </p:cNvSpPr>
          <p:nvPr/>
        </p:nvSpPr>
        <p:spPr>
          <a:xfrm>
            <a:off x="5244340" y="4255311"/>
            <a:ext cx="3527358" cy="83099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00"/>
              </a:spcAft>
              <a:buFont typeface="Wingdings" panose="05000000000000000000" pitchFamily="2" charset="2"/>
              <a:buNone/>
            </a:pPr>
            <a:r>
              <a:rPr lang="en-US" sz="1800" b="1">
                <a:solidFill>
                  <a:srgbClr val="F5AE3B"/>
                </a:solidFill>
                <a:latin typeface="Times New Roman" panose="02020603050405020304" pitchFamily="18" charset="0"/>
                <a:cs typeface="Times New Roman" panose="02020603050405020304" pitchFamily="18" charset="0"/>
              </a:rPr>
              <a:t>Nửa đầu thế kỷ 19</a:t>
            </a:r>
            <a:br>
              <a:rPr lang="en-US" sz="1800" b="1" dirty="0">
                <a:solidFill>
                  <a:srgbClr val="1AAD96"/>
                </a:solidFill>
                <a:latin typeface="Times New Roman" panose="02020603050405020304" pitchFamily="18" charset="0"/>
                <a:cs typeface="Times New Roman" panose="02020603050405020304" pitchFamily="18" charset="0"/>
              </a:rPr>
            </a:br>
            <a:br>
              <a:rPr lang="en-US" sz="1800" b="1">
                <a:solidFill>
                  <a:srgbClr val="1AAD96"/>
                </a:solidFill>
                <a:latin typeface="Times New Roman" panose="02020603050405020304" pitchFamily="18" charset="0"/>
                <a:cs typeface="Times New Roman" panose="02020603050405020304" pitchFamily="18" charset="0"/>
              </a:rPr>
            </a:br>
            <a:r>
              <a:rPr lang="en-US" sz="1800" b="1">
                <a:solidFill>
                  <a:srgbClr val="FFC000"/>
                </a:solidFill>
                <a:latin typeface="Times New Roman" panose="02020603050405020304" pitchFamily="18" charset="0"/>
                <a:cs typeface="Times New Roman" panose="02020603050405020304" pitchFamily="18" charset="0"/>
              </a:rPr>
              <a:t>Cho ra đời học thuyết tế bào</a:t>
            </a:r>
            <a:endParaRPr lang="en-US" sz="1800" b="1" dirty="0">
              <a:solidFill>
                <a:srgbClr val="FFC00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81" y="1545300"/>
            <a:ext cx="1566840" cy="1912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Rectangle 56"/>
          <p:cNvSpPr/>
          <p:nvPr/>
        </p:nvSpPr>
        <p:spPr>
          <a:xfrm>
            <a:off x="435244" y="3401638"/>
            <a:ext cx="1382110" cy="338554"/>
          </a:xfrm>
          <a:prstGeom prst="rect">
            <a:avLst/>
          </a:prstGeom>
        </p:spPr>
        <p:txBody>
          <a:bodyPr wrap="none">
            <a:spAutoFit/>
          </a:bodyPr>
          <a:lstStyle/>
          <a:p>
            <a:r>
              <a:rPr lang="en-US" sz="1600" b="1">
                <a:solidFill>
                  <a:schemeClr val="bg1"/>
                </a:solidFill>
                <a:latin typeface="Times New Roman" panose="02020603050405020304" pitchFamily="18" charset="0"/>
                <a:cs typeface="Times New Roman" panose="02020603050405020304" pitchFamily="18" charset="0"/>
              </a:rPr>
              <a:t>Robert Hook </a:t>
            </a:r>
            <a:endParaRPr lang="en-US" sz="1600">
              <a:solidFill>
                <a:schemeClr val="bg1"/>
              </a:solidFill>
            </a:endParaRPr>
          </a:p>
        </p:txBody>
      </p:sp>
      <p:sp>
        <p:nvSpPr>
          <p:cNvPr id="58" name="Rectangle 57"/>
          <p:cNvSpPr/>
          <p:nvPr/>
        </p:nvSpPr>
        <p:spPr>
          <a:xfrm>
            <a:off x="2572846" y="3379812"/>
            <a:ext cx="1785398" cy="369332"/>
          </a:xfrm>
          <a:prstGeom prst="rect">
            <a:avLst/>
          </a:prstGeom>
        </p:spPr>
        <p:txBody>
          <a:bodyPr wrap="square">
            <a:spAutoFit/>
          </a:bodyPr>
          <a:lstStyle/>
          <a:p>
            <a:r>
              <a:rPr lang="en-US" b="1">
                <a:solidFill>
                  <a:schemeClr val="bg1"/>
                </a:solidFill>
                <a:latin typeface="Times New Roman" panose="02020603050405020304" pitchFamily="18" charset="0"/>
                <a:cs typeface="Times New Roman" panose="02020603050405020304" pitchFamily="18" charset="0"/>
              </a:rPr>
              <a:t>Leeuwenhoek</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070" y="1470521"/>
            <a:ext cx="1911455" cy="191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2458" y="1457070"/>
            <a:ext cx="1643834" cy="2000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ectangle 58"/>
          <p:cNvSpPr/>
          <p:nvPr/>
        </p:nvSpPr>
        <p:spPr>
          <a:xfrm>
            <a:off x="5449827" y="3436784"/>
            <a:ext cx="1133644" cy="369332"/>
          </a:xfrm>
          <a:prstGeom prst="rect">
            <a:avLst/>
          </a:prstGeom>
        </p:spPr>
        <p:txBody>
          <a:bodyPr wrap="none">
            <a:spAutoFit/>
          </a:bodyPr>
          <a:lstStyle/>
          <a:p>
            <a:r>
              <a:rPr lang="en-US" b="1">
                <a:solidFill>
                  <a:schemeClr val="bg1"/>
                </a:solidFill>
                <a:latin typeface="Times New Roman" panose="02020603050405020304" pitchFamily="18" charset="0"/>
                <a:cs typeface="Times New Roman" panose="02020603050405020304" pitchFamily="18" charset="0"/>
              </a:rPr>
              <a:t>Schleiden</a:t>
            </a:r>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3330" y="1484763"/>
            <a:ext cx="1425057" cy="1960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ectangle 59"/>
          <p:cNvSpPr/>
          <p:nvPr/>
        </p:nvSpPr>
        <p:spPr>
          <a:xfrm>
            <a:off x="7008019" y="3436784"/>
            <a:ext cx="1166514" cy="369332"/>
          </a:xfrm>
          <a:prstGeom prst="rect">
            <a:avLst/>
          </a:prstGeom>
        </p:spPr>
        <p:txBody>
          <a:bodyPr wrap="square">
            <a:spAutoFit/>
          </a:bodyPr>
          <a:lstStyle/>
          <a:p>
            <a:r>
              <a:rPr lang="en-US" b="1">
                <a:solidFill>
                  <a:schemeClr val="bg1"/>
                </a:solidFill>
                <a:latin typeface="Times New Roman" panose="02020603050405020304" pitchFamily="18" charset="0"/>
                <a:cs typeface="Times New Roman" panose="02020603050405020304" pitchFamily="18" charset="0"/>
              </a:rPr>
              <a:t>Schwann</a:t>
            </a:r>
          </a:p>
        </p:txBody>
      </p:sp>
    </p:spTree>
    <p:extLst>
      <p:ext uri="{BB962C8B-B14F-4D97-AF65-F5344CB8AC3E}">
        <p14:creationId xmlns:p14="http://schemas.microsoft.com/office/powerpoint/2010/main" val="411581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1" accel="20000" decel="8000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4" accel="20000" decel="8000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additive="base">
                                        <p:cTn id="16" dur="500" fill="hold"/>
                                        <p:tgtEl>
                                          <p:spTgt spid="53"/>
                                        </p:tgtEl>
                                        <p:attrNameLst>
                                          <p:attrName>ppt_x</p:attrName>
                                        </p:attrNameLst>
                                      </p:cBhvr>
                                      <p:tavLst>
                                        <p:tav tm="0">
                                          <p:val>
                                            <p:strVal val="#ppt_x"/>
                                          </p:val>
                                        </p:tav>
                                        <p:tav tm="100000">
                                          <p:val>
                                            <p:strVal val="#ppt_x"/>
                                          </p:val>
                                        </p:tav>
                                      </p:tavLst>
                                    </p:anim>
                                    <p:anim calcmode="lin" valueType="num">
                                      <p:cBhvr additive="base">
                                        <p:cTn id="17" dur="500" fill="hold"/>
                                        <p:tgtEl>
                                          <p:spTgt spid="5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p:tgtEl>
                                          <p:spTgt spid="14"/>
                                        </p:tgtEl>
                                        <p:attrNameLst>
                                          <p:attrName>ppt_x</p:attrName>
                                        </p:attrNameLst>
                                      </p:cBhvr>
                                      <p:tavLst>
                                        <p:tav tm="0">
                                          <p:val>
                                            <p:strVal val="#ppt_x-#ppt_w*1.125000"/>
                                          </p:val>
                                        </p:tav>
                                        <p:tav tm="100000">
                                          <p:val>
                                            <p:strVal val="#ppt_x"/>
                                          </p:val>
                                        </p:tav>
                                      </p:tavLst>
                                    </p:anim>
                                    <p:animEffect transition="in" filter="wipe(right)">
                                      <p:cBhvr>
                                        <p:cTn id="22" dur="500"/>
                                        <p:tgtEl>
                                          <p:spTgt spid="14"/>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2" presetClass="entr" presetSubtype="1" accel="20000" decel="8000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4" accel="20000" decel="8000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ppt_x"/>
                                          </p:val>
                                        </p:tav>
                                        <p:tav tm="100000">
                                          <p:val>
                                            <p:strVal val="#ppt_x"/>
                                          </p:val>
                                        </p:tav>
                                      </p:tavLst>
                                    </p:anim>
                                    <p:anim calcmode="lin" valueType="num">
                                      <p:cBhvr additive="base">
                                        <p:cTn id="36" dur="500" fill="hold"/>
                                        <p:tgtEl>
                                          <p:spTgt spid="54"/>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12" presetClass="entr" presetSubtype="8"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p:tgtEl>
                                          <p:spTgt spid="21"/>
                                        </p:tgtEl>
                                        <p:attrNameLst>
                                          <p:attrName>ppt_x</p:attrName>
                                        </p:attrNameLst>
                                      </p:cBhvr>
                                      <p:tavLst>
                                        <p:tav tm="0">
                                          <p:val>
                                            <p:strVal val="#ppt_x-#ppt_w*1.125000"/>
                                          </p:val>
                                        </p:tav>
                                        <p:tav tm="100000">
                                          <p:val>
                                            <p:strVal val="#ppt_x"/>
                                          </p:val>
                                        </p:tav>
                                      </p:tavLst>
                                    </p:anim>
                                    <p:animEffect transition="in" filter="wipe(right)">
                                      <p:cBhvr>
                                        <p:cTn id="41" dur="500"/>
                                        <p:tgtEl>
                                          <p:spTgt spid="21"/>
                                        </p:tgtEl>
                                      </p:cBhvr>
                                    </p:animEffect>
                                  </p:childTnLst>
                                </p:cTn>
                              </p:par>
                            </p:childTnLst>
                          </p:cTn>
                        </p:par>
                        <p:par>
                          <p:cTn id="42" fill="hold">
                            <p:stCondLst>
                              <p:cond delay="2000"/>
                            </p:stCondLst>
                            <p:childTnLst>
                              <p:par>
                                <p:cTn id="43" presetID="53" presetClass="entr" presetSubtype="16"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par>
                                <p:cTn id="48" presetID="2" presetClass="entr" presetSubtype="1" accel="20000" decel="8000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0-#ppt_h/2"/>
                                          </p:val>
                                        </p:tav>
                                        <p:tav tm="100000">
                                          <p:val>
                                            <p:strVal val="#ppt_y"/>
                                          </p:val>
                                        </p:tav>
                                      </p:tavLst>
                                    </p:anim>
                                  </p:childTnLst>
                                </p:cTn>
                              </p:par>
                              <p:par>
                                <p:cTn id="52" presetID="2" presetClass="entr" presetSubtype="4" accel="20000" decel="80000"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 calcmode="lin" valueType="num">
                                      <p:cBhvr additive="base">
                                        <p:cTn id="54" dur="500" fill="hold"/>
                                        <p:tgtEl>
                                          <p:spTgt spid="55"/>
                                        </p:tgtEl>
                                        <p:attrNameLst>
                                          <p:attrName>ppt_x</p:attrName>
                                        </p:attrNameLst>
                                      </p:cBhvr>
                                      <p:tavLst>
                                        <p:tav tm="0">
                                          <p:val>
                                            <p:strVal val="#ppt_x"/>
                                          </p:val>
                                        </p:tav>
                                        <p:tav tm="100000">
                                          <p:val>
                                            <p:strVal val="#ppt_x"/>
                                          </p:val>
                                        </p:tav>
                                      </p:tavLst>
                                    </p:anim>
                                    <p:anim calcmode="lin" valueType="num">
                                      <p:cBhvr additive="base">
                                        <p:cTn id="55" dur="500" fill="hold"/>
                                        <p:tgtEl>
                                          <p:spTgt spid="55"/>
                                        </p:tgtEl>
                                        <p:attrNameLst>
                                          <p:attrName>ppt_y</p:attrName>
                                        </p:attrNameLst>
                                      </p:cBhvr>
                                      <p:tavLst>
                                        <p:tav tm="0">
                                          <p:val>
                                            <p:strVal val="1+#ppt_h/2"/>
                                          </p:val>
                                        </p:tav>
                                        <p:tav tm="100000">
                                          <p:val>
                                            <p:strVal val="#ppt_y"/>
                                          </p:val>
                                        </p:tav>
                                      </p:tavLst>
                                    </p:anim>
                                  </p:childTnLst>
                                </p:cTn>
                              </p:par>
                              <p:par>
                                <p:cTn id="56" presetID="2" presetClass="entr" presetSubtype="1" accel="20000" decel="8000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500" fill="hold"/>
                                        <p:tgtEl>
                                          <p:spTgt spid="32"/>
                                        </p:tgtEl>
                                        <p:attrNameLst>
                                          <p:attrName>ppt_x</p:attrName>
                                        </p:attrNameLst>
                                      </p:cBhvr>
                                      <p:tavLst>
                                        <p:tav tm="0">
                                          <p:val>
                                            <p:strVal val="#ppt_x"/>
                                          </p:val>
                                        </p:tav>
                                        <p:tav tm="100000">
                                          <p:val>
                                            <p:strVal val="#ppt_x"/>
                                          </p:val>
                                        </p:tav>
                                      </p:tavLst>
                                    </p:anim>
                                    <p:anim calcmode="lin" valueType="num">
                                      <p:cBhvr additive="base">
                                        <p:cTn id="59"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53" grpId="0"/>
      <p:bldP spid="54"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 KHÁI QUÁT VỀ HỌC THUYẾT TẾ BÀO</a:t>
            </a: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6</a:t>
            </a:fld>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3810000"/>
            <a:ext cx="1876286" cy="187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1600200" y="1524000"/>
            <a:ext cx="3352800" cy="2209800"/>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indent="108585" algn="just">
              <a:lnSpc>
                <a:spcPct val="107000"/>
              </a:lnSpc>
              <a:spcAft>
                <a:spcPts val="0"/>
              </a:spcAft>
            </a:pPr>
            <a:r>
              <a:rPr lang="en-US" sz="2400">
                <a:effectLst/>
                <a:latin typeface="Times New Roman"/>
                <a:ea typeface="Arial"/>
                <a:cs typeface="Times New Roman"/>
              </a:rPr>
              <a:t>Học thuyết tế bào hiện đại có những nội dung gì?</a:t>
            </a:r>
            <a:endParaRPr lang="en-US" sz="2400">
              <a:ea typeface="Calibri"/>
              <a:cs typeface="Times New Roman"/>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4058" y="2971800"/>
            <a:ext cx="3931356" cy="221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42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 KHÁI QUÁT VỀ HỌC THUYẾT TẾ BÀO</a:t>
            </a:r>
            <a:endParaRPr lang="en-US"/>
          </a:p>
        </p:txBody>
      </p:sp>
      <p:sp>
        <p:nvSpPr>
          <p:cNvPr id="3" name="Content Placeholder 2"/>
          <p:cNvSpPr>
            <a:spLocks noGrp="1"/>
          </p:cNvSpPr>
          <p:nvPr>
            <p:ph idx="1"/>
          </p:nvPr>
        </p:nvSpPr>
        <p:spPr/>
        <p:txBody>
          <a:bodyPr/>
          <a:lstStyle/>
          <a:p>
            <a:pPr algn="just">
              <a:lnSpc>
                <a:spcPct val="107000"/>
              </a:lnSpc>
              <a:spcBef>
                <a:spcPts val="600"/>
              </a:spcBef>
              <a:spcAft>
                <a:spcPts val="600"/>
              </a:spcAft>
              <a:buFont typeface="Wingdings" panose="05000000000000000000" pitchFamily="2" charset="2"/>
              <a:buChar char="v"/>
            </a:pPr>
            <a:r>
              <a:rPr lang="en-US">
                <a:effectLst/>
                <a:latin typeface="Times New Roman"/>
                <a:ea typeface="Calibri"/>
                <a:cs typeface="Times New Roman"/>
              </a:rPr>
              <a:t>Nội dung chính của học thuyết tế bào hiện đại gồm:</a:t>
            </a:r>
            <a:endParaRPr lang="en-US" sz="1800">
              <a:effectLst/>
              <a:latin typeface="Calibri"/>
              <a:ea typeface="Calibri"/>
              <a:cs typeface="Times New Roman"/>
            </a:endParaRPr>
          </a:p>
          <a:p>
            <a:pPr marL="0" indent="0" algn="just">
              <a:lnSpc>
                <a:spcPct val="107000"/>
              </a:lnSpc>
              <a:spcBef>
                <a:spcPts val="600"/>
              </a:spcBef>
              <a:spcAft>
                <a:spcPts val="600"/>
              </a:spcAft>
              <a:buNone/>
            </a:pPr>
            <a:r>
              <a:rPr lang="en-US">
                <a:effectLst/>
                <a:latin typeface="Times New Roman"/>
                <a:ea typeface="Calibri"/>
                <a:cs typeface="Times New Roman"/>
              </a:rPr>
              <a:t>1. Mọi sinh vật đều được cấu tạo từ một hoặc nhiều tế bào. Sự sống được tiếp diễn do có sự chuyển hóa và sự di truyền xảy ra trong tế bào. </a:t>
            </a:r>
            <a:endParaRPr lang="en-US" sz="1800">
              <a:effectLst/>
              <a:latin typeface="Calibri"/>
              <a:ea typeface="Calibri"/>
              <a:cs typeface="Times New Roman"/>
            </a:endParaRPr>
          </a:p>
          <a:p>
            <a:pPr marL="0" indent="0" algn="just">
              <a:lnSpc>
                <a:spcPct val="107000"/>
              </a:lnSpc>
              <a:spcBef>
                <a:spcPts val="600"/>
              </a:spcBef>
              <a:spcAft>
                <a:spcPts val="600"/>
              </a:spcAft>
              <a:buNone/>
            </a:pPr>
            <a:r>
              <a:rPr lang="en-US">
                <a:effectLst/>
                <a:latin typeface="Times New Roman"/>
                <a:ea typeface="Calibri"/>
                <a:cs typeface="Times New Roman"/>
              </a:rPr>
              <a:t>2. Tế bào là đơn vị nhỏ nhất, đơn vị cơ bản cấu tạo nên tất cả các sinh vật.</a:t>
            </a:r>
            <a:endParaRPr lang="en-US" sz="1800">
              <a:effectLst/>
              <a:latin typeface="Calibri"/>
              <a:ea typeface="Calibri"/>
              <a:cs typeface="Times New Roman"/>
            </a:endParaRPr>
          </a:p>
          <a:p>
            <a:pPr marL="0" indent="0" algn="just">
              <a:buNone/>
            </a:pPr>
            <a:r>
              <a:rPr lang="en-US">
                <a:effectLst/>
                <a:latin typeface="Times New Roman"/>
                <a:ea typeface="Calibri"/>
              </a:rPr>
              <a:t>3. Tế bào chỉ được sinh ra từ sự phân chia của các tế bào có trước.</a:t>
            </a: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7</a:t>
            </a:fld>
            <a:endParaRPr lang="en-US"/>
          </a:p>
        </p:txBody>
      </p:sp>
    </p:spTree>
    <p:extLst>
      <p:ext uri="{BB962C8B-B14F-4D97-AF65-F5344CB8AC3E}">
        <p14:creationId xmlns:p14="http://schemas.microsoft.com/office/powerpoint/2010/main" val="175509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 KHÁI QUÁT VỀ HỌC THUYẾT TẾ BÀO</a:t>
            </a: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8</a:t>
            </a:fld>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0369" y="4572000"/>
            <a:ext cx="1877731" cy="1871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p:cNvSpPr/>
          <p:nvPr/>
        </p:nvSpPr>
        <p:spPr>
          <a:xfrm>
            <a:off x="1905000" y="1600200"/>
            <a:ext cx="3886200" cy="2590800"/>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indent="108585" algn="just">
              <a:lnSpc>
                <a:spcPct val="107000"/>
              </a:lnSpc>
              <a:spcAft>
                <a:spcPts val="0"/>
              </a:spcAft>
            </a:pPr>
            <a:r>
              <a:rPr lang="en-US" sz="2400">
                <a:effectLst/>
                <a:latin typeface="Times New Roman"/>
                <a:ea typeface="Arial"/>
                <a:cs typeface="Times New Roman"/>
              </a:rPr>
              <a:t>Vì sao tế bào được xem là đơn vị cấu trúc và chức năng của cơ thể sông?</a:t>
            </a:r>
            <a:endParaRPr lang="en-US" sz="2400">
              <a:ea typeface="Calibri"/>
              <a:cs typeface="Times New Roman"/>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581400"/>
            <a:ext cx="3423418" cy="256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472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I. KHÁI QUÁT VỀ HỌC THUYẾT TẾ BÀO</a:t>
            </a:r>
            <a:endParaRPr lang="en-US"/>
          </a:p>
        </p:txBody>
      </p:sp>
      <p:sp>
        <p:nvSpPr>
          <p:cNvPr id="4" name="Date Placeholder 3"/>
          <p:cNvSpPr>
            <a:spLocks noGrp="1"/>
          </p:cNvSpPr>
          <p:nvPr>
            <p:ph type="dt" sz="half" idx="10"/>
          </p:nvPr>
        </p:nvSpPr>
        <p:spPr/>
        <p:txBody>
          <a:bodyPr/>
          <a:lstStyle/>
          <a:p>
            <a:r>
              <a:rPr lang="en-US"/>
              <a:t>20-Jul-22</a:t>
            </a:r>
          </a:p>
        </p:txBody>
      </p:sp>
      <p:sp>
        <p:nvSpPr>
          <p:cNvPr id="5" name="Footer Placeholder 4"/>
          <p:cNvSpPr>
            <a:spLocks noGrp="1"/>
          </p:cNvSpPr>
          <p:nvPr>
            <p:ph type="ftr" sz="quarter" idx="11"/>
          </p:nvPr>
        </p:nvSpPr>
        <p:spPr/>
        <p:txBody>
          <a:bodyPr/>
          <a:lstStyle/>
          <a:p>
            <a:r>
              <a:rPr lang="en-US"/>
              <a:t>Giáo viên:</a:t>
            </a:r>
          </a:p>
        </p:txBody>
      </p:sp>
      <p:sp>
        <p:nvSpPr>
          <p:cNvPr id="6" name="Slide Number Placeholder 5"/>
          <p:cNvSpPr>
            <a:spLocks noGrp="1"/>
          </p:cNvSpPr>
          <p:nvPr>
            <p:ph type="sldNum" sz="quarter" idx="12"/>
          </p:nvPr>
        </p:nvSpPr>
        <p:spPr/>
        <p:txBody>
          <a:bodyPr/>
          <a:lstStyle/>
          <a:p>
            <a:fld id="{2BDFDB90-F234-4F32-8195-0A7F474814DE}" type="slidenum">
              <a:rPr lang="en-US" smtClean="0"/>
              <a:t>9</a:t>
            </a:fld>
            <a:endParaRPr lang="en-US"/>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499" b="7552"/>
          <a:stretch/>
        </p:blipFill>
        <p:spPr bwMode="auto">
          <a:xfrm>
            <a:off x="457200" y="1600200"/>
            <a:ext cx="3944240" cy="418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251" y="1445000"/>
            <a:ext cx="3530389" cy="224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114800"/>
            <a:ext cx="3172240" cy="1903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200" y="5867400"/>
            <a:ext cx="4848760"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Hình 1. các cấp độ tổ chức của thế giới sỗng</a:t>
            </a:r>
          </a:p>
        </p:txBody>
      </p:sp>
      <p:sp>
        <p:nvSpPr>
          <p:cNvPr id="9" name="TextBox 8"/>
          <p:cNvSpPr txBox="1"/>
          <p:nvPr/>
        </p:nvSpPr>
        <p:spPr>
          <a:xfrm>
            <a:off x="4114800" y="3520589"/>
            <a:ext cx="4876800" cy="400110"/>
          </a:xfrm>
          <a:prstGeom prst="rect">
            <a:avLst/>
          </a:prstGeom>
          <a:noFill/>
        </p:spPr>
        <p:txBody>
          <a:bodyPr wrap="square" rtlCol="0">
            <a:spAutoFit/>
          </a:bodyPr>
          <a:lstStyle/>
          <a:p>
            <a:pPr algn="ctr"/>
            <a:r>
              <a:rPr lang="en-US" sz="2000">
                <a:latin typeface="Times New Roman" panose="02020603050405020304" pitchFamily="18" charset="0"/>
                <a:cs typeface="Times New Roman" panose="02020603050405020304" pitchFamily="18" charset="0"/>
              </a:rPr>
              <a:t>Hình 2. Trao đổi chất và năng lượng ở tế bào</a:t>
            </a:r>
          </a:p>
        </p:txBody>
      </p:sp>
      <p:sp>
        <p:nvSpPr>
          <p:cNvPr id="10" name="TextBox 9"/>
          <p:cNvSpPr txBox="1"/>
          <p:nvPr/>
        </p:nvSpPr>
        <p:spPr>
          <a:xfrm>
            <a:off x="5105400" y="6018144"/>
            <a:ext cx="3429000" cy="400110"/>
          </a:xfrm>
          <a:prstGeom prst="rect">
            <a:avLst/>
          </a:prstGeom>
          <a:noFill/>
        </p:spPr>
        <p:txBody>
          <a:bodyPr wrap="square" rtlCol="0">
            <a:spAutoFit/>
          </a:bodyPr>
          <a:lstStyle/>
          <a:p>
            <a:pPr algn="ctr"/>
            <a:r>
              <a:rPr lang="en-US" sz="2000">
                <a:latin typeface="Times New Roman" panose="02020603050405020304" pitchFamily="18" charset="0"/>
                <a:cs typeface="Times New Roman" panose="02020603050405020304" pitchFamily="18" charset="0"/>
              </a:rPr>
              <a:t>Hình 3. sinh sản của tế bào</a:t>
            </a:r>
          </a:p>
        </p:txBody>
      </p:sp>
    </p:spTree>
    <p:extLst>
      <p:ext uri="{BB962C8B-B14F-4D97-AF65-F5344CB8AC3E}">
        <p14:creationId xmlns:p14="http://schemas.microsoft.com/office/powerpoint/2010/main" val="131960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fade">
                                      <p:cBhvr>
                                        <p:cTn id="15" dur="500"/>
                                        <p:tgtEl>
                                          <p:spTgt spid="51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fade">
                                      <p:cBhvr>
                                        <p:cTn id="23" dur="500"/>
                                        <p:tgtEl>
                                          <p:spTgt spid="51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TotalTime>
  <Words>1979</Words>
  <PresentationFormat>On-screen Show (4:3)</PresentationFormat>
  <Paragraphs>255</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Roboto</vt:lpstr>
      <vt:lpstr>Times New Roman</vt:lpstr>
      <vt:lpstr>Wingdings</vt:lpstr>
      <vt:lpstr>Office Theme</vt:lpstr>
      <vt:lpstr>BÀI 4. CÁC NGUYÊN TỐ HÓA HỌC  VÀ NƯỚC</vt:lpstr>
      <vt:lpstr>PowerPoint Presentation</vt:lpstr>
      <vt:lpstr>BÀI 4. CÁC NGUYÊN TỐ HÓA HỌC  VÀ NƯỚC</vt:lpstr>
      <vt:lpstr>Nội dung</vt:lpstr>
      <vt:lpstr>I. KHÁI QUÁT VỀ HỌC THUYẾT TẾ BÀO</vt:lpstr>
      <vt:lpstr>I. KHÁI QUÁT VỀ HỌC THUYẾT TẾ BÀO</vt:lpstr>
      <vt:lpstr>I. KHÁI QUÁT VỀ HỌC THUYẾT TẾ BÀO</vt:lpstr>
      <vt:lpstr>I. KHÁI QUÁT VỀ HỌC THUYẾT TẾ BÀO</vt:lpstr>
      <vt:lpstr>I. KHÁI QUÁT VỀ HỌC THUYẾT TẾ BÀO</vt:lpstr>
      <vt:lpstr>II. Các nguyên tố hóa học trong tế bào</vt:lpstr>
      <vt:lpstr>II. Các nguyên tố hóa học trong tế bào</vt:lpstr>
      <vt:lpstr>II. Các nguyên tố hóa học trong tế bào</vt:lpstr>
      <vt:lpstr>II. Các nguyên tố hóa học trong tế bào</vt:lpstr>
      <vt:lpstr>II. Các nguyên tố hóa học trong tế bào</vt:lpstr>
      <vt:lpstr>II. Các nguyên tố hóa học trong tế bào</vt:lpstr>
      <vt:lpstr>II. Các nguyên tố hóa học trong tế bào</vt:lpstr>
      <vt:lpstr>II. Các nguyên tố hóa học trong tế bào</vt:lpstr>
      <vt:lpstr>II. Các nguyên tố hóa học trong tế bào</vt:lpstr>
      <vt:lpstr>II. Các nguyên tố hóa học trong tế bào</vt:lpstr>
      <vt:lpstr>II. Các nguyên tố hóa học trong tế bào</vt:lpstr>
      <vt:lpstr>III. Nước và vai trò của nước</vt:lpstr>
      <vt:lpstr>III. Nước và vai trò của nước</vt:lpstr>
      <vt:lpstr>III. Nước và vai trò của nước</vt:lpstr>
      <vt:lpstr>III. Nước và vai trò của nước</vt:lpstr>
      <vt:lpstr>III. Nước và vai trò của nước</vt:lpstr>
      <vt:lpstr>III. Nước và vai trò của nước</vt:lpstr>
      <vt:lpstr>III. Nước và vai trò của nước</vt:lpstr>
      <vt:lpstr>III. Nước và vai trò của nước</vt:lpstr>
      <vt:lpstr>III. Nước và vai trò của nước</vt:lpstr>
      <vt:lpstr>III. Nước và vai trò của nước</vt:lpstr>
      <vt:lpstr>III. Nước và vai trò của nước</vt:lpstr>
      <vt:lpstr>Luyện tập</vt:lpstr>
      <vt:lpstr>Luyện tập</vt:lpstr>
      <vt:lpstr>Luyện tập</vt:lpstr>
      <vt:lpstr>Luyện tập</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2022-07-20T06:54:42Z</dcterms:created>
  <dcterms:modified xsi:type="dcterms:W3CDTF">2022-08-19T08:04:07Z</dcterms:modified>
</cp:coreProperties>
</file>