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92" r:id="rId4"/>
    <p:sldId id="393" r:id="rId5"/>
    <p:sldId id="394" r:id="rId6"/>
    <p:sldId id="395" r:id="rId7"/>
    <p:sldId id="396" r:id="rId8"/>
    <p:sldId id="401" r:id="rId9"/>
    <p:sldId id="398" r:id="rId10"/>
    <p:sldId id="399" r:id="rId11"/>
    <p:sldId id="400" r:id="rId12"/>
    <p:sldId id="402" r:id="rId13"/>
    <p:sldId id="403" r:id="rId14"/>
    <p:sldId id="404" r:id="rId15"/>
    <p:sldId id="405" r:id="rId16"/>
    <p:sldId id="406" r:id="rId17"/>
    <p:sldId id="407" r:id="rId18"/>
    <p:sldId id="408" r:id="rId19"/>
    <p:sldId id="335" r:id="rId20"/>
    <p:sldId id="409" r:id="rId21"/>
    <p:sldId id="276" r:id="rId22"/>
    <p:sldId id="41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115"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957482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11. THỰC HÀNH LẮP MẠCH </a:t>
            </a:r>
            <a:r>
              <a:rPr lang="en-US" sz="2400" b="1" smtClean="0">
                <a:solidFill>
                  <a:srgbClr val="FF0000"/>
                </a:solidFill>
                <a:latin typeface="Times New Roman" panose="02020603050405020304" pitchFamily="18" charset="0"/>
                <a:cs typeface="Times New Roman" panose="02020603050405020304" pitchFamily="18" charset="0"/>
              </a:rPr>
              <a:t>ĐIỆN ĐIỀU </a:t>
            </a:r>
            <a:r>
              <a:rPr lang="en-US" sz="2400" b="1" smtClean="0">
                <a:solidFill>
                  <a:srgbClr val="FF0000"/>
                </a:solidFill>
                <a:latin typeface="Times New Roman" panose="02020603050405020304" pitchFamily="18" charset="0"/>
                <a:cs typeface="Times New Roman" panose="02020603050405020304" pitchFamily="18" charset="0"/>
              </a:rPr>
              <a:t>KHIỂN ĐƠN GIẢN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0" y="0"/>
            <a:ext cx="12027159" cy="369332"/>
          </a:xfrm>
          <a:prstGeom prst="rect">
            <a:avLst/>
          </a:prstGeom>
        </p:spPr>
        <p:txBody>
          <a:bodyPr wrap="square">
            <a:spAutoFit/>
          </a:bodyPr>
          <a:lstStyle/>
          <a:p>
            <a:r>
              <a:rPr lang="en-US" b="1">
                <a:latin typeface="Times New Roman" panose="02020603050405020304" pitchFamily="18" charset="0"/>
                <a:cs typeface="Times New Roman" panose="02020603050405020304" pitchFamily="18" charset="0"/>
              </a:rPr>
              <a:t>Bảng 11.2. Quy trình lắp láp mạch điện điều khiển sử dụng mô đun cảm biến ánh sáng</a:t>
            </a:r>
          </a:p>
        </p:txBody>
      </p:sp>
      <p:graphicFrame>
        <p:nvGraphicFramePr>
          <p:cNvPr id="5" name="Table 4"/>
          <p:cNvGraphicFramePr>
            <a:graphicFrameLocks noGrp="1"/>
          </p:cNvGraphicFramePr>
          <p:nvPr>
            <p:extLst>
              <p:ext uri="{D42A27DB-BD31-4B8C-83A1-F6EECF244321}">
                <p14:modId xmlns:p14="http://schemas.microsoft.com/office/powerpoint/2010/main" val="1944161593"/>
              </p:ext>
            </p:extLst>
          </p:nvPr>
        </p:nvGraphicFramePr>
        <p:xfrm>
          <a:off x="331847" y="434651"/>
          <a:ext cx="11359410" cy="6400800"/>
        </p:xfrm>
        <a:graphic>
          <a:graphicData uri="http://schemas.openxmlformats.org/drawingml/2006/table">
            <a:tbl>
              <a:tblPr firstRow="1" firstCol="1" bandRow="1"/>
              <a:tblGrid>
                <a:gridCol w="3786470">
                  <a:extLst>
                    <a:ext uri="{9D8B030D-6E8A-4147-A177-3AD203B41FA5}">
                      <a16:colId xmlns:a16="http://schemas.microsoft.com/office/drawing/2014/main" val="4264915676"/>
                    </a:ext>
                  </a:extLst>
                </a:gridCol>
                <a:gridCol w="4111223">
                  <a:extLst>
                    <a:ext uri="{9D8B030D-6E8A-4147-A177-3AD203B41FA5}">
                      <a16:colId xmlns:a16="http://schemas.microsoft.com/office/drawing/2014/main" val="1512024840"/>
                    </a:ext>
                  </a:extLst>
                </a:gridCol>
                <a:gridCol w="3461717">
                  <a:extLst>
                    <a:ext uri="{9D8B030D-6E8A-4147-A177-3AD203B41FA5}">
                      <a16:colId xmlns:a16="http://schemas.microsoft.com/office/drawing/2014/main" val="3549850686"/>
                    </a:ext>
                  </a:extLst>
                </a:gridCol>
              </a:tblGrid>
              <a:tr h="194310">
                <a:tc>
                  <a:txBody>
                    <a:bodyPr/>
                    <a:lstStyle/>
                    <a:p>
                      <a:pPr marL="0" marR="0" algn="ctr">
                        <a:spcBef>
                          <a:spcPts val="0"/>
                        </a:spcBef>
                        <a:spcAft>
                          <a:spcPts val="0"/>
                        </a:spcAft>
                      </a:pPr>
                      <a:r>
                        <a:rPr lang="pt-BR" sz="2000" b="1">
                          <a:effectLst/>
                          <a:latin typeface="Times New Roman" panose="02020603050405020304" pitchFamily="18" charset="0"/>
                          <a:ea typeface="Times New Roman" panose="02020603050405020304" pitchFamily="18" charset="0"/>
                        </a:rPr>
                        <a:t>Các bước thực hiện</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pt-BR" sz="2000" b="1">
                          <a:effectLst/>
                          <a:latin typeface="Times New Roman" panose="02020603050405020304" pitchFamily="18" charset="0"/>
                          <a:ea typeface="Times New Roman" panose="02020603050405020304" pitchFamily="18" charset="0"/>
                        </a:rPr>
                        <a:t>Yêu cầu kỹ thuật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pt-BR" sz="2000" b="1">
                          <a:effectLst/>
                          <a:latin typeface="Times New Roman" panose="02020603050405020304" pitchFamily="18" charset="0"/>
                          <a:ea typeface="Times New Roman" panose="02020603050405020304" pitchFamily="18" charset="0"/>
                        </a:rPr>
                        <a:t>Hình minh hoạt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31237"/>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1. Kết nối cảm biến ánh sáng vào 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Đảm bảo kết nối đúng </a:t>
                      </a:r>
                      <a:r>
                        <a:rPr lang="pt-BR" sz="2000">
                          <a:effectLst/>
                          <a:latin typeface="Times New Roman" panose="02020603050405020304" pitchFamily="18" charset="0"/>
                          <a:ea typeface="Times New Roman" panose="02020603050405020304" pitchFamily="18" charset="0"/>
                        </a:rPr>
                        <a:t>vị </a:t>
                      </a:r>
                      <a:r>
                        <a:rPr lang="pt-BR" sz="2000" smtClean="0">
                          <a:effectLst/>
                          <a:latin typeface="Times New Roman" panose="02020603050405020304" pitchFamily="18" charset="0"/>
                          <a:ea typeface="Times New Roman" panose="02020603050405020304" pitchFamily="18" charset="0"/>
                        </a:rPr>
                        <a:t>trí và</a:t>
                      </a:r>
                      <a:r>
                        <a:rPr lang="pt-BR" sz="2000" baseline="0" smtClean="0">
                          <a:effectLst/>
                          <a:latin typeface="Times New Roman" panose="02020603050405020304" pitchFamily="18" charset="0"/>
                          <a:ea typeface="Times New Roman" panose="02020603050405020304" pitchFamily="18" charset="0"/>
                        </a:rPr>
                        <a:t> kết nối tốt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036157"/>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2. Kết nối bóng đèn sợi đốt vào 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smtClean="0">
                          <a:effectLst/>
                          <a:latin typeface="Times New Roman" panose="02020603050405020304" pitchFamily="18" charset="0"/>
                          <a:ea typeface="Times New Roman" panose="02020603050405020304" pitchFamily="18" charset="0"/>
                        </a:rPr>
                        <a:t>Đảm</a:t>
                      </a:r>
                      <a:r>
                        <a:rPr lang="pt-BR" sz="2000" baseline="0" smtClean="0">
                          <a:effectLst/>
                          <a:latin typeface="Times New Roman" panose="02020603050405020304" pitchFamily="18" charset="0"/>
                          <a:ea typeface="Times New Roman" panose="02020603050405020304" pitchFamily="18" charset="0"/>
                        </a:rPr>
                        <a:t> </a:t>
                      </a:r>
                      <a:r>
                        <a:rPr lang="pt-BR" sz="2000" smtClean="0">
                          <a:effectLst/>
                          <a:latin typeface="Times New Roman" panose="02020603050405020304" pitchFamily="18" charset="0"/>
                          <a:ea typeface="Times New Roman" panose="02020603050405020304" pitchFamily="18" charset="0"/>
                        </a:rPr>
                        <a:t>vảo </a:t>
                      </a:r>
                      <a:r>
                        <a:rPr lang="pt-BR" sz="2000">
                          <a:effectLst/>
                          <a:latin typeface="Times New Roman" panose="02020603050405020304" pitchFamily="18" charset="0"/>
                          <a:ea typeface="Times New Roman" panose="02020603050405020304" pitchFamily="18" charset="0"/>
                        </a:rPr>
                        <a:t>kết nối đúng vị trí tiếp điểm của rơ le điện tử và tiếp xúc tốt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682673"/>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3. Kết nối Adpter: vào cực nguồn 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Đảm bảo kết nối đúng cực tính(+) và cực tính(-) của nguồn tiếp xúc với mô đun cảm biến và tiếp xúc tốt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496258"/>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4. Cài đặt mức ngưỡng ánh sáng tác động của 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Đảm bảo mô đun cảm biến tác động theo đúng mức ngưỡng ánh sáng đã được chỉnh</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946133"/>
                  </a:ext>
                </a:extLst>
              </a:tr>
              <a:tr h="58293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5. Kiểm tra và vận hành</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Mạch hoạt động đúng nguyên lý và không bị sự cố</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750005"/>
                  </a:ext>
                </a:extLst>
              </a:tr>
            </a:tbl>
          </a:graphicData>
        </a:graphic>
      </p:graphicFrame>
      <p:pic>
        <p:nvPicPr>
          <p:cNvPr id="6" name="Picture 5"/>
          <p:cNvPicPr>
            <a:picLocks noChangeAspect="1"/>
          </p:cNvPicPr>
          <p:nvPr/>
        </p:nvPicPr>
        <p:blipFill>
          <a:blip r:embed="rId2"/>
          <a:stretch>
            <a:fillRect/>
          </a:stretch>
        </p:blipFill>
        <p:spPr>
          <a:xfrm>
            <a:off x="8434874" y="774439"/>
            <a:ext cx="2948474" cy="1063691"/>
          </a:xfrm>
          <a:prstGeom prst="rect">
            <a:avLst/>
          </a:prstGeom>
        </p:spPr>
      </p:pic>
      <p:pic>
        <p:nvPicPr>
          <p:cNvPr id="7" name="Picture 6"/>
          <p:cNvPicPr>
            <a:picLocks noChangeAspect="1"/>
          </p:cNvPicPr>
          <p:nvPr/>
        </p:nvPicPr>
        <p:blipFill>
          <a:blip r:embed="rId3"/>
          <a:stretch>
            <a:fillRect/>
          </a:stretch>
        </p:blipFill>
        <p:spPr>
          <a:xfrm>
            <a:off x="8434874" y="1954941"/>
            <a:ext cx="2948474" cy="1208137"/>
          </a:xfrm>
          <a:prstGeom prst="rect">
            <a:avLst/>
          </a:prstGeom>
        </p:spPr>
      </p:pic>
      <p:pic>
        <p:nvPicPr>
          <p:cNvPr id="8" name="Picture 7"/>
          <p:cNvPicPr>
            <a:picLocks noChangeAspect="1"/>
          </p:cNvPicPr>
          <p:nvPr/>
        </p:nvPicPr>
        <p:blipFill>
          <a:blip r:embed="rId4"/>
          <a:stretch>
            <a:fillRect/>
          </a:stretch>
        </p:blipFill>
        <p:spPr>
          <a:xfrm>
            <a:off x="8360229" y="3228397"/>
            <a:ext cx="3023119" cy="1091676"/>
          </a:xfrm>
          <a:prstGeom prst="rect">
            <a:avLst/>
          </a:prstGeom>
        </p:spPr>
      </p:pic>
      <p:pic>
        <p:nvPicPr>
          <p:cNvPr id="9" name="Picture 8"/>
          <p:cNvPicPr>
            <a:picLocks noChangeAspect="1"/>
          </p:cNvPicPr>
          <p:nvPr/>
        </p:nvPicPr>
        <p:blipFill>
          <a:blip r:embed="rId5"/>
          <a:stretch>
            <a:fillRect/>
          </a:stretch>
        </p:blipFill>
        <p:spPr>
          <a:xfrm>
            <a:off x="8360229" y="4385391"/>
            <a:ext cx="3023119" cy="1110339"/>
          </a:xfrm>
          <a:prstGeom prst="rect">
            <a:avLst/>
          </a:prstGeom>
        </p:spPr>
      </p:pic>
      <p:pic>
        <p:nvPicPr>
          <p:cNvPr id="10" name="Picture 9"/>
          <p:cNvPicPr>
            <a:picLocks noChangeAspect="1"/>
          </p:cNvPicPr>
          <p:nvPr/>
        </p:nvPicPr>
        <p:blipFill>
          <a:blip r:embed="rId6"/>
          <a:stretch>
            <a:fillRect/>
          </a:stretch>
        </p:blipFill>
        <p:spPr>
          <a:xfrm>
            <a:off x="8434874" y="5701497"/>
            <a:ext cx="2948474" cy="1133954"/>
          </a:xfrm>
          <a:prstGeom prst="rect">
            <a:avLst/>
          </a:prstGeom>
        </p:spPr>
      </p:pic>
    </p:spTree>
    <p:extLst>
      <p:ext uri="{BB962C8B-B14F-4D97-AF65-F5344CB8AC3E}">
        <p14:creationId xmlns:p14="http://schemas.microsoft.com/office/powerpoint/2010/main" val="7397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9003" y="3019845"/>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11.4. Thiết bị, vật liệu chính để lắp ráp mạch đện điều khiển sử dụng mô đun cảm biến nhiệt độ</a:t>
            </a:r>
            <a:endParaRPr lang="en-US" b="1" i="1">
              <a:latin typeface="Times New Roman" panose="02020603050405020304" pitchFamily="18" charset="0"/>
              <a:cs typeface="Times New Roman" panose="02020603050405020304" pitchFamily="18" charset="0"/>
            </a:endParaRPr>
          </a:p>
        </p:txBody>
      </p:sp>
      <p:sp>
        <p:nvSpPr>
          <p:cNvPr id="9" name="TextBox 8"/>
          <p:cNvSpPr txBox="1"/>
          <p:nvPr/>
        </p:nvSpPr>
        <p:spPr>
          <a:xfrm>
            <a:off x="394996" y="6284729"/>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11.5. Sơ đồ lắp ráp mạch đện điều khiển sử dụng mô đun cảm biến nhiệt độ</a:t>
            </a:r>
            <a:endParaRPr lang="en-US" b="1" i="1">
              <a:latin typeface="Times New Roman" panose="02020603050405020304" pitchFamily="18" charset="0"/>
              <a:cs typeface="Times New Roman" panose="02020603050405020304" pitchFamily="18" charset="0"/>
            </a:endParaRPr>
          </a:p>
        </p:txBody>
      </p:sp>
      <p:sp>
        <p:nvSpPr>
          <p:cNvPr id="10" name="Rectangle 9"/>
          <p:cNvSpPr/>
          <p:nvPr/>
        </p:nvSpPr>
        <p:spPr>
          <a:xfrm>
            <a:off x="7071314" y="209396"/>
            <a:ext cx="4666596" cy="4832092"/>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1</a:t>
            </a:r>
            <a:r>
              <a:rPr lang="en-US" sz="2800" b="1" smtClean="0">
                <a:solidFill>
                  <a:srgbClr val="0000FF"/>
                </a:solidFill>
                <a:latin typeface="Times New Roman" panose="02020603050405020304" pitchFamily="18" charset="0"/>
                <a:cs typeface="Times New Roman" panose="02020603050405020304" pitchFamily="18" charset="0"/>
              </a:rPr>
              <a:t>. Quan sát hình 11.4 cho biết</a:t>
            </a:r>
          </a:p>
          <a:p>
            <a:r>
              <a:rPr lang="en-US" sz="2800" b="1" smtClean="0">
                <a:solidFill>
                  <a:srgbClr val="0000FF"/>
                </a:solidFill>
                <a:latin typeface="Times New Roman" panose="02020603050405020304" pitchFamily="18" charset="0"/>
                <a:cs typeface="Times New Roman" panose="02020603050405020304" pitchFamily="18" charset="0"/>
              </a:rPr>
              <a:t>a.Mạch </a:t>
            </a:r>
            <a:r>
              <a:rPr lang="en-US" sz="2800" b="1">
                <a:solidFill>
                  <a:srgbClr val="0000FF"/>
                </a:solidFill>
                <a:latin typeface="Times New Roman" panose="02020603050405020304" pitchFamily="18" charset="0"/>
                <a:cs typeface="Times New Roman" panose="02020603050405020304" pitchFamily="18" charset="0"/>
              </a:rPr>
              <a:t>điện điều </a:t>
            </a:r>
            <a:r>
              <a:rPr lang="en-US" sz="2800" b="1">
                <a:solidFill>
                  <a:srgbClr val="0000FF"/>
                </a:solidFill>
                <a:latin typeface="Times New Roman" panose="02020603050405020304" pitchFamily="18" charset="0"/>
                <a:cs typeface="Times New Roman" panose="02020603050405020304" pitchFamily="18" charset="0"/>
              </a:rPr>
              <a:t>khiển </a:t>
            </a:r>
            <a:r>
              <a:rPr lang="en-US" sz="2800" b="1" smtClean="0">
                <a:solidFill>
                  <a:srgbClr val="0000FF"/>
                </a:solidFill>
                <a:latin typeface="Times New Roman" panose="02020603050405020304" pitchFamily="18" charset="0"/>
                <a:cs typeface="Times New Roman" panose="02020603050405020304" pitchFamily="18" charset="0"/>
              </a:rPr>
              <a:t>nhiệt độ có </a:t>
            </a:r>
            <a:r>
              <a:rPr lang="en-US" sz="2800" b="1">
                <a:solidFill>
                  <a:srgbClr val="0000FF"/>
                </a:solidFill>
                <a:latin typeface="Times New Roman" panose="02020603050405020304" pitchFamily="18" charset="0"/>
                <a:cs typeface="Times New Roman" panose="02020603050405020304" pitchFamily="18" charset="0"/>
              </a:rPr>
              <a:t>chức năng gì?</a:t>
            </a:r>
          </a:p>
          <a:p>
            <a:r>
              <a:rPr lang="en-US" sz="2800" b="1" smtClean="0">
                <a:solidFill>
                  <a:srgbClr val="0000FF"/>
                </a:solidFill>
                <a:latin typeface="Times New Roman" panose="02020603050405020304" pitchFamily="18" charset="0"/>
                <a:cs typeface="Times New Roman" panose="02020603050405020304" pitchFamily="18" charset="0"/>
              </a:rPr>
              <a:t>b. </a:t>
            </a:r>
            <a:r>
              <a:rPr lang="en-US" sz="2800" b="1">
                <a:solidFill>
                  <a:srgbClr val="0000FF"/>
                </a:solidFill>
                <a:latin typeface="Times New Roman" panose="02020603050405020304" pitchFamily="18" charset="0"/>
                <a:cs typeface="Times New Roman" panose="02020603050405020304" pitchFamily="18" charset="0"/>
              </a:rPr>
              <a:t>Trình bày thông số định </a:t>
            </a:r>
            <a:r>
              <a:rPr lang="en-US" sz="2800" b="1">
                <a:solidFill>
                  <a:srgbClr val="0000FF"/>
                </a:solidFill>
                <a:latin typeface="Times New Roman" panose="02020603050405020304" pitchFamily="18" charset="0"/>
                <a:cs typeface="Times New Roman" panose="02020603050405020304" pitchFamily="18" charset="0"/>
              </a:rPr>
              <a:t>mức </a:t>
            </a:r>
            <a:r>
              <a:rPr lang="en-US" sz="2800" b="1" smtClean="0">
                <a:solidFill>
                  <a:srgbClr val="0000FF"/>
                </a:solidFill>
                <a:latin typeface="Times New Roman" panose="02020603050405020304" pitchFamily="18" charset="0"/>
                <a:cs typeface="Times New Roman" panose="02020603050405020304" pitchFamily="18" charset="0"/>
              </a:rPr>
              <a:t>của </a:t>
            </a:r>
            <a:r>
              <a:rPr lang="en-US" sz="2800" b="1">
                <a:solidFill>
                  <a:srgbClr val="0000FF"/>
                </a:solidFill>
                <a:latin typeface="Times New Roman" panose="02020603050405020304" pitchFamily="18" charset="0"/>
                <a:cs typeface="Times New Roman" panose="02020603050405020304" pitchFamily="18" charset="0"/>
              </a:rPr>
              <a:t>các thiết bị, vật liệu trên mạch điện.</a:t>
            </a:r>
          </a:p>
          <a:p>
            <a:r>
              <a:rPr lang="en-US" sz="2800" b="1" smtClean="0">
                <a:solidFill>
                  <a:srgbClr val="0000FF"/>
                </a:solidFill>
                <a:latin typeface="Times New Roman" panose="02020603050405020304" pitchFamily="18" charset="0"/>
                <a:cs typeface="Times New Roman" panose="02020603050405020304" pitchFamily="18" charset="0"/>
              </a:rPr>
              <a:t>2. Quan sát hình 11.5 và trình </a:t>
            </a:r>
            <a:r>
              <a:rPr lang="en-US" sz="2800" b="1">
                <a:solidFill>
                  <a:srgbClr val="0000FF"/>
                </a:solidFill>
                <a:latin typeface="Times New Roman" panose="02020603050405020304" pitchFamily="18" charset="0"/>
                <a:cs typeface="Times New Roman" panose="02020603050405020304" pitchFamily="18" charset="0"/>
              </a:rPr>
              <a:t>bày nguyên lý hoạt động của mạch điện điều </a:t>
            </a:r>
            <a:r>
              <a:rPr lang="en-US" sz="2800" b="1">
                <a:solidFill>
                  <a:srgbClr val="0000FF"/>
                </a:solidFill>
                <a:latin typeface="Times New Roman" panose="02020603050405020304" pitchFamily="18" charset="0"/>
                <a:cs typeface="Times New Roman" panose="02020603050405020304" pitchFamily="18" charset="0"/>
              </a:rPr>
              <a:t>khiển </a:t>
            </a:r>
            <a:r>
              <a:rPr lang="en-US" sz="2800" b="1" smtClean="0">
                <a:solidFill>
                  <a:srgbClr val="0000FF"/>
                </a:solidFill>
                <a:latin typeface="Times New Roman" panose="02020603050405020304" pitchFamily="18" charset="0"/>
                <a:cs typeface="Times New Roman" panose="02020603050405020304" pitchFamily="18" charset="0"/>
              </a:rPr>
              <a:t>nhiệt độ. </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0483" y="74645"/>
            <a:ext cx="1938195" cy="2603241"/>
          </a:xfrm>
          <a:prstGeom prst="rect">
            <a:avLst/>
          </a:prstGeom>
        </p:spPr>
      </p:pic>
      <p:pic>
        <p:nvPicPr>
          <p:cNvPr id="3" name="Picture 2"/>
          <p:cNvPicPr>
            <a:picLocks noChangeAspect="1"/>
          </p:cNvPicPr>
          <p:nvPr/>
        </p:nvPicPr>
        <p:blipFill>
          <a:blip r:embed="rId3"/>
          <a:stretch>
            <a:fillRect/>
          </a:stretch>
        </p:blipFill>
        <p:spPr>
          <a:xfrm>
            <a:off x="2409975" y="74645"/>
            <a:ext cx="2540143" cy="2668556"/>
          </a:xfrm>
          <a:prstGeom prst="rect">
            <a:avLst/>
          </a:prstGeom>
        </p:spPr>
      </p:pic>
      <p:pic>
        <p:nvPicPr>
          <p:cNvPr id="11" name="Picture 10"/>
          <p:cNvPicPr>
            <a:picLocks noChangeAspect="1"/>
          </p:cNvPicPr>
          <p:nvPr/>
        </p:nvPicPr>
        <p:blipFill>
          <a:blip r:embed="rId4"/>
          <a:stretch>
            <a:fillRect/>
          </a:stretch>
        </p:blipFill>
        <p:spPr>
          <a:xfrm>
            <a:off x="4788821" y="209396"/>
            <a:ext cx="1957211" cy="2533805"/>
          </a:xfrm>
          <a:prstGeom prst="rect">
            <a:avLst/>
          </a:prstGeom>
        </p:spPr>
      </p:pic>
      <p:sp>
        <p:nvSpPr>
          <p:cNvPr id="12" name="TextBox 11"/>
          <p:cNvSpPr txBox="1"/>
          <p:nvPr/>
        </p:nvSpPr>
        <p:spPr>
          <a:xfrm>
            <a:off x="4950118" y="2654920"/>
            <a:ext cx="201498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c</a:t>
            </a:r>
            <a:r>
              <a:rPr lang="en-US" sz="1600" i="1" smtClean="0">
                <a:latin typeface="Times New Roman" panose="02020603050405020304" pitchFamily="18" charset="0"/>
                <a:cs typeface="Times New Roman" panose="02020603050405020304" pitchFamily="18" charset="0"/>
              </a:rPr>
              <a:t>) Adapter 12V -3A</a:t>
            </a:r>
            <a:endParaRPr lang="en-US" sz="1600" i="1">
              <a:latin typeface="Times New Roman" panose="02020603050405020304" pitchFamily="18" charset="0"/>
              <a:cs typeface="Times New Roman" panose="02020603050405020304" pitchFamily="18" charset="0"/>
            </a:endParaRPr>
          </a:p>
        </p:txBody>
      </p:sp>
      <p:sp>
        <p:nvSpPr>
          <p:cNvPr id="14" name="TextBox 13"/>
          <p:cNvSpPr txBox="1"/>
          <p:nvPr/>
        </p:nvSpPr>
        <p:spPr>
          <a:xfrm>
            <a:off x="2273975" y="2666009"/>
            <a:ext cx="256992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Mô đun cảm biết nhiệt độ</a:t>
            </a:r>
            <a:endParaRPr lang="en-US" sz="1600" i="1">
              <a:latin typeface="Times New Roman" panose="02020603050405020304" pitchFamily="18" charset="0"/>
              <a:cs typeface="Times New Roman" panose="02020603050405020304" pitchFamily="18" charset="0"/>
            </a:endParaRPr>
          </a:p>
        </p:txBody>
      </p:sp>
      <p:sp>
        <p:nvSpPr>
          <p:cNvPr id="15" name="TextBox 14"/>
          <p:cNvSpPr txBox="1"/>
          <p:nvPr/>
        </p:nvSpPr>
        <p:spPr>
          <a:xfrm>
            <a:off x="344401" y="2710149"/>
            <a:ext cx="2014980"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Quạt điện 12V-3W</a:t>
            </a:r>
            <a:endParaRPr lang="en-US" sz="1600" i="1">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5"/>
          <a:stretch>
            <a:fillRect/>
          </a:stretch>
        </p:blipFill>
        <p:spPr>
          <a:xfrm>
            <a:off x="303823" y="3801871"/>
            <a:ext cx="6270748" cy="2347163"/>
          </a:xfrm>
          <a:prstGeom prst="rect">
            <a:avLst/>
          </a:prstGeom>
        </p:spPr>
      </p:pic>
    </p:spTree>
    <p:extLst>
      <p:ext uri="{BB962C8B-B14F-4D97-AF65-F5344CB8AC3E}">
        <p14:creationId xmlns:p14="http://schemas.microsoft.com/office/powerpoint/2010/main" val="46335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9003" y="3019845"/>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11.4. Thiết bị, vật liệu chính để lắp ráp mạch đện điều khiển sử dụng mô đun cảm biến nhiệt độ</a:t>
            </a:r>
            <a:endParaRPr lang="en-US" b="1" i="1">
              <a:latin typeface="Times New Roman" panose="02020603050405020304" pitchFamily="18" charset="0"/>
              <a:cs typeface="Times New Roman" panose="02020603050405020304" pitchFamily="18" charset="0"/>
            </a:endParaRPr>
          </a:p>
        </p:txBody>
      </p:sp>
      <p:sp>
        <p:nvSpPr>
          <p:cNvPr id="9" name="TextBox 8"/>
          <p:cNvSpPr txBox="1"/>
          <p:nvPr/>
        </p:nvSpPr>
        <p:spPr>
          <a:xfrm>
            <a:off x="394996" y="6284729"/>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11.5. Sơ đồ lắp ráp mạch đện điều khiển sử dụng mô đun cảm biến nhiệt độ</a:t>
            </a:r>
            <a:endParaRPr lang="en-US" b="1" i="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0483" y="74645"/>
            <a:ext cx="1938195" cy="2603241"/>
          </a:xfrm>
          <a:prstGeom prst="rect">
            <a:avLst/>
          </a:prstGeom>
        </p:spPr>
      </p:pic>
      <p:pic>
        <p:nvPicPr>
          <p:cNvPr id="3" name="Picture 2"/>
          <p:cNvPicPr>
            <a:picLocks noChangeAspect="1"/>
          </p:cNvPicPr>
          <p:nvPr/>
        </p:nvPicPr>
        <p:blipFill>
          <a:blip r:embed="rId3"/>
          <a:stretch>
            <a:fillRect/>
          </a:stretch>
        </p:blipFill>
        <p:spPr>
          <a:xfrm>
            <a:off x="2409975" y="74645"/>
            <a:ext cx="2540143" cy="2668556"/>
          </a:xfrm>
          <a:prstGeom prst="rect">
            <a:avLst/>
          </a:prstGeom>
        </p:spPr>
      </p:pic>
      <p:pic>
        <p:nvPicPr>
          <p:cNvPr id="11" name="Picture 10"/>
          <p:cNvPicPr>
            <a:picLocks noChangeAspect="1"/>
          </p:cNvPicPr>
          <p:nvPr/>
        </p:nvPicPr>
        <p:blipFill>
          <a:blip r:embed="rId4"/>
          <a:stretch>
            <a:fillRect/>
          </a:stretch>
        </p:blipFill>
        <p:spPr>
          <a:xfrm>
            <a:off x="4788821" y="209396"/>
            <a:ext cx="1957211" cy="2533805"/>
          </a:xfrm>
          <a:prstGeom prst="rect">
            <a:avLst/>
          </a:prstGeom>
        </p:spPr>
      </p:pic>
      <p:sp>
        <p:nvSpPr>
          <p:cNvPr id="12" name="TextBox 11"/>
          <p:cNvSpPr txBox="1"/>
          <p:nvPr/>
        </p:nvSpPr>
        <p:spPr>
          <a:xfrm>
            <a:off x="4950118" y="2654920"/>
            <a:ext cx="201498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c</a:t>
            </a:r>
            <a:r>
              <a:rPr lang="en-US" sz="1600" i="1" smtClean="0">
                <a:latin typeface="Times New Roman" panose="02020603050405020304" pitchFamily="18" charset="0"/>
                <a:cs typeface="Times New Roman" panose="02020603050405020304" pitchFamily="18" charset="0"/>
              </a:rPr>
              <a:t>) Adapter 12V -3A</a:t>
            </a:r>
            <a:endParaRPr lang="en-US" sz="1600" i="1">
              <a:latin typeface="Times New Roman" panose="02020603050405020304" pitchFamily="18" charset="0"/>
              <a:cs typeface="Times New Roman" panose="02020603050405020304" pitchFamily="18" charset="0"/>
            </a:endParaRPr>
          </a:p>
        </p:txBody>
      </p:sp>
      <p:sp>
        <p:nvSpPr>
          <p:cNvPr id="14" name="TextBox 13"/>
          <p:cNvSpPr txBox="1"/>
          <p:nvPr/>
        </p:nvSpPr>
        <p:spPr>
          <a:xfrm>
            <a:off x="2273975" y="2666009"/>
            <a:ext cx="256992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Mô đun cảm biết nhiệt độ</a:t>
            </a:r>
            <a:endParaRPr lang="en-US" sz="1600" i="1">
              <a:latin typeface="Times New Roman" panose="02020603050405020304" pitchFamily="18" charset="0"/>
              <a:cs typeface="Times New Roman" panose="02020603050405020304" pitchFamily="18" charset="0"/>
            </a:endParaRPr>
          </a:p>
        </p:txBody>
      </p:sp>
      <p:sp>
        <p:nvSpPr>
          <p:cNvPr id="15" name="TextBox 14"/>
          <p:cNvSpPr txBox="1"/>
          <p:nvPr/>
        </p:nvSpPr>
        <p:spPr>
          <a:xfrm>
            <a:off x="344401" y="2710149"/>
            <a:ext cx="2014980"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Quạt điện 12V-3W</a:t>
            </a:r>
            <a:endParaRPr lang="en-US" sz="1600" i="1">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5"/>
          <a:stretch>
            <a:fillRect/>
          </a:stretch>
        </p:blipFill>
        <p:spPr>
          <a:xfrm>
            <a:off x="303823" y="3801871"/>
            <a:ext cx="6270748" cy="2347163"/>
          </a:xfrm>
          <a:prstGeom prst="rect">
            <a:avLst/>
          </a:prstGeom>
        </p:spPr>
      </p:pic>
      <p:sp>
        <p:nvSpPr>
          <p:cNvPr id="4" name="Rectangle 3"/>
          <p:cNvSpPr/>
          <p:nvPr/>
        </p:nvSpPr>
        <p:spPr>
          <a:xfrm>
            <a:off x="6625165" y="285040"/>
            <a:ext cx="5386873" cy="594008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a:t>
            </a:r>
            <a:r>
              <a:rPr lang="vi-VN" sz="2000" smtClean="0">
                <a:solidFill>
                  <a:srgbClr val="FF0000"/>
                </a:solidFill>
                <a:latin typeface="Times New Roman" panose="02020603050405020304" pitchFamily="18" charset="0"/>
                <a:cs typeface="Times New Roman" panose="02020603050405020304" pitchFamily="18" charset="0"/>
              </a:rPr>
              <a:t>.</a:t>
            </a:r>
            <a:endParaRPr lang="en-US" sz="2000" smtClean="0">
              <a:solidFill>
                <a:srgbClr val="FF0000"/>
              </a:solidFill>
              <a:latin typeface="Times New Roman" panose="02020603050405020304" pitchFamily="18" charset="0"/>
              <a:cs typeface="Times New Roman" panose="02020603050405020304" pitchFamily="18" charset="0"/>
            </a:endParaRPr>
          </a:p>
          <a:p>
            <a:r>
              <a:rPr lang="en-US" sz="2000" smtClean="0">
                <a:solidFill>
                  <a:srgbClr val="FF0000"/>
                </a:solidFill>
                <a:latin typeface="Times New Roman" panose="02020603050405020304" pitchFamily="18" charset="0"/>
                <a:cs typeface="Times New Roman" panose="02020603050405020304" pitchFamily="18" charset="0"/>
              </a:rPr>
              <a:t>a.</a:t>
            </a:r>
            <a:r>
              <a:rPr lang="vi-VN" sz="2000" smtClean="0">
                <a:solidFill>
                  <a:srgbClr val="FF0000"/>
                </a:solidFill>
                <a:latin typeface="Times New Roman" panose="02020603050405020304" pitchFamily="18" charset="0"/>
                <a:cs typeface="Times New Roman" panose="02020603050405020304" pitchFamily="18" charset="0"/>
              </a:rPr>
              <a:t>Mạch </a:t>
            </a:r>
            <a:r>
              <a:rPr lang="vi-VN" sz="2000">
                <a:solidFill>
                  <a:srgbClr val="FF0000"/>
                </a:solidFill>
                <a:latin typeface="Times New Roman" panose="02020603050405020304" pitchFamily="18" charset="0"/>
                <a:cs typeface="Times New Roman" panose="02020603050405020304" pitchFamily="18" charset="0"/>
              </a:rPr>
              <a:t>điện điều khiển sử dụng modul cảm biến nhiệt độ có thể cài đặt nhiệt độ tác động điều khiển bật, tắt quạt điện theo nhiệt độ môi trường</a:t>
            </a:r>
          </a:p>
          <a:p>
            <a:r>
              <a:rPr lang="en-US" sz="2000" smtClean="0">
                <a:solidFill>
                  <a:srgbClr val="FF0000"/>
                </a:solidFill>
                <a:latin typeface="Times New Roman" panose="02020603050405020304" pitchFamily="18" charset="0"/>
                <a:cs typeface="Times New Roman" panose="02020603050405020304" pitchFamily="18" charset="0"/>
              </a:rPr>
              <a:t>b</a:t>
            </a:r>
            <a:r>
              <a:rPr lang="vi-VN" sz="2000" smtClean="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Thiết bị, vật liệu trên mạch điện điều khiển có thông số định mức</a:t>
            </a:r>
          </a:p>
          <a:p>
            <a:r>
              <a:rPr lang="vi-VN" sz="2000">
                <a:solidFill>
                  <a:srgbClr val="FF0000"/>
                </a:solidFill>
                <a:latin typeface="Times New Roman" panose="02020603050405020304" pitchFamily="18" charset="0"/>
                <a:cs typeface="Times New Roman" panose="02020603050405020304" pitchFamily="18" charset="0"/>
              </a:rPr>
              <a:t>- Quạt điện: điện áp 12VDC; công suất 3W.</a:t>
            </a:r>
          </a:p>
          <a:p>
            <a:r>
              <a:rPr lang="vi-VN" sz="2000">
                <a:solidFill>
                  <a:srgbClr val="FF0000"/>
                </a:solidFill>
                <a:latin typeface="Times New Roman" panose="02020603050405020304" pitchFamily="18" charset="0"/>
                <a:cs typeface="Times New Roman" panose="02020603050405020304" pitchFamily="18" charset="0"/>
              </a:rPr>
              <a:t>- Modul cảm biến nhiệt độ: điện áp nguồn 12VDC</a:t>
            </a:r>
          </a:p>
          <a:p>
            <a:r>
              <a:rPr lang="vi-VN" sz="2000">
                <a:solidFill>
                  <a:srgbClr val="FF0000"/>
                </a:solidFill>
                <a:latin typeface="Times New Roman" panose="02020603050405020304" pitchFamily="18" charset="0"/>
                <a:cs typeface="Times New Roman" panose="02020603050405020304" pitchFamily="18" charset="0"/>
              </a:rPr>
              <a:t>- Adpter: điện áp VDC, dòng điện 3A</a:t>
            </a:r>
          </a:p>
          <a:p>
            <a:r>
              <a:rPr lang="en-US" sz="2000" smtClean="0">
                <a:solidFill>
                  <a:srgbClr val="FF0000"/>
                </a:solidFill>
                <a:latin typeface="Times New Roman" panose="02020603050405020304" pitchFamily="18" charset="0"/>
                <a:cs typeface="Times New Roman" panose="02020603050405020304" pitchFamily="18" charset="0"/>
              </a:rPr>
              <a:t>2</a:t>
            </a:r>
            <a:r>
              <a:rPr lang="vi-VN" sz="2000" smtClean="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Nguyên lý hoạt động của mạch điện điều khiển nhiệt độ</a:t>
            </a:r>
          </a:p>
          <a:p>
            <a:r>
              <a:rPr lang="vi-VN" sz="2000">
                <a:solidFill>
                  <a:srgbClr val="FF0000"/>
                </a:solidFill>
                <a:latin typeface="Times New Roman" panose="02020603050405020304" pitchFamily="18" charset="0"/>
                <a:cs typeface="Times New Roman" panose="02020603050405020304" pitchFamily="18" charset="0"/>
              </a:rPr>
              <a:t>Sau khi cấp nguồn cho mạch điện và đặt nhiệt độ tác động, mạch điện điều khiển sẽ hoạt động bình thường. Khi nhiệt độ môi trường thấp hơn nhiệt độ tác động đã đặt, quạt điện chưa hoạt động. Khi nhiệt độ môi trường cao hơn nhiệt độ tác động đã đặt, cám biến phát hiện và phản hồi về mạch điện điều khiển để rơ le điện từ, cấp nguồn cho quạt điện hoạt động để làm mát cho môi trường.</a:t>
            </a:r>
          </a:p>
        </p:txBody>
      </p:sp>
    </p:spTree>
    <p:extLst>
      <p:ext uri="{BB962C8B-B14F-4D97-AF65-F5344CB8AC3E}">
        <p14:creationId xmlns:p14="http://schemas.microsoft.com/office/powerpoint/2010/main" val="100792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603242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4. Thực hành lắp ráp mạch điện điều khiển</a:t>
            </a:r>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4.1. Lắp ráp mạch điện điều khiển sử dụng mô đun cảm biến ánh sáng</a:t>
            </a:r>
            <a:endParaRPr lang="en-US" sz="2400">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b. Tìm hiểu mạch điện điều khiển sử dụng mô đun cảm biến nhiệt độ</a:t>
            </a:r>
          </a:p>
          <a:p>
            <a:r>
              <a:rPr lang="en-US" sz="2600">
                <a:latin typeface="Times New Roman" panose="02020603050405020304" pitchFamily="18" charset="0"/>
                <a:cs typeface="Times New Roman" panose="02020603050405020304" pitchFamily="18" charset="0"/>
              </a:rPr>
              <a:t> - Mạch điện điều khiển sử dụng modul cảm biến nhiệt độ có thể cài đặt nhiệt độ tác động điều khiển bật, tắt quạt điện theo nhiệt độ môi trường</a:t>
            </a:r>
          </a:p>
          <a:p>
            <a:r>
              <a:rPr lang="en-US" sz="2600">
                <a:latin typeface="Times New Roman" panose="02020603050405020304" pitchFamily="18" charset="0"/>
                <a:cs typeface="Times New Roman" panose="02020603050405020304" pitchFamily="18" charset="0"/>
              </a:rPr>
              <a:t>- Thiết bị, vật liệu trên mạch điện điều khiển có thông số định mức</a:t>
            </a:r>
          </a:p>
          <a:p>
            <a:r>
              <a:rPr lang="en-US" sz="2600">
                <a:latin typeface="Times New Roman" panose="02020603050405020304" pitchFamily="18" charset="0"/>
                <a:cs typeface="Times New Roman" panose="02020603050405020304" pitchFamily="18" charset="0"/>
              </a:rPr>
              <a:t>+ Quạt điện: điện áp 12VDC; công suất 3W.</a:t>
            </a:r>
          </a:p>
          <a:p>
            <a:r>
              <a:rPr lang="en-US" sz="2600">
                <a:latin typeface="Times New Roman" panose="02020603050405020304" pitchFamily="18" charset="0"/>
                <a:cs typeface="Times New Roman" panose="02020603050405020304" pitchFamily="18" charset="0"/>
              </a:rPr>
              <a:t>+ Modul cảm biến nhiệt độ: điện áp nguồn 12VDC</a:t>
            </a:r>
          </a:p>
          <a:p>
            <a:r>
              <a:rPr lang="en-US" sz="2600">
                <a:latin typeface="Times New Roman" panose="02020603050405020304" pitchFamily="18" charset="0"/>
                <a:cs typeface="Times New Roman" panose="02020603050405020304" pitchFamily="18" charset="0"/>
              </a:rPr>
              <a:t>+ Adpter: điện áp VDC, dòng điện 3A</a:t>
            </a:r>
          </a:p>
          <a:p>
            <a:r>
              <a:rPr lang="en-US" sz="2600">
                <a:latin typeface="Times New Roman" panose="02020603050405020304" pitchFamily="18" charset="0"/>
                <a:cs typeface="Times New Roman" panose="02020603050405020304" pitchFamily="18" charset="0"/>
              </a:rPr>
              <a:t>- Nguyên lý hoạt động của mạch điện điều khiển nhiệt độ</a:t>
            </a:r>
          </a:p>
          <a:p>
            <a:r>
              <a:rPr lang="en-US" sz="2600">
                <a:latin typeface="Times New Roman" panose="02020603050405020304" pitchFamily="18" charset="0"/>
                <a:cs typeface="Times New Roman" panose="02020603050405020304" pitchFamily="18" charset="0"/>
              </a:rPr>
              <a:t>Sau khi cấp nguồn cho mạch điện và đặt nhiệt độ tác động, mạch điện điều khiển sẽ hoạt động bình thường. Khi nhiệt độ môi trường thấp hơn nhiệt độ tác động đã đặt, quạt điện chưa hoạt động. Khi nhiệt độ môi trường cao hơn nhiệt độ tác động đã đặt, cám biến phát hiện và phản hồi về mạch điện điều khiển để rơ le điện từ, cấp nguồn cho quạt điện hoạt động để làm mát cho môi trường.</a:t>
            </a:r>
          </a:p>
        </p:txBody>
      </p:sp>
      <p:pic>
        <p:nvPicPr>
          <p:cNvPr id="2" name="Picture 1"/>
          <p:cNvPicPr>
            <a:picLocks noChangeAspect="1"/>
          </p:cNvPicPr>
          <p:nvPr/>
        </p:nvPicPr>
        <p:blipFill>
          <a:blip r:embed="rId2"/>
          <a:stretch>
            <a:fillRect/>
          </a:stretch>
        </p:blipFill>
        <p:spPr>
          <a:xfrm>
            <a:off x="1818241" y="82765"/>
            <a:ext cx="9675191" cy="646232"/>
          </a:xfrm>
          <a:prstGeom prst="rect">
            <a:avLst/>
          </a:prstGeom>
        </p:spPr>
      </p:pic>
    </p:spTree>
    <p:extLst>
      <p:ext uri="{BB962C8B-B14F-4D97-AF65-F5344CB8AC3E}">
        <p14:creationId xmlns:p14="http://schemas.microsoft.com/office/powerpoint/2010/main" val="21398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0" y="0"/>
            <a:ext cx="12027159" cy="369332"/>
          </a:xfrm>
          <a:prstGeom prst="rect">
            <a:avLst/>
          </a:prstGeom>
        </p:spPr>
        <p:txBody>
          <a:bodyPr wrap="square">
            <a:spAutoFit/>
          </a:bodyPr>
          <a:lstStyle/>
          <a:p>
            <a:r>
              <a:rPr lang="en-US" b="1">
                <a:latin typeface="Times New Roman" panose="02020603050405020304" pitchFamily="18" charset="0"/>
                <a:cs typeface="Times New Roman" panose="02020603050405020304" pitchFamily="18" charset="0"/>
              </a:rPr>
              <a:t>Bảng </a:t>
            </a:r>
            <a:r>
              <a:rPr lang="en-US" b="1" smtClean="0">
                <a:latin typeface="Times New Roman" panose="02020603050405020304" pitchFamily="18" charset="0"/>
                <a:cs typeface="Times New Roman" panose="02020603050405020304" pitchFamily="18" charset="0"/>
              </a:rPr>
              <a:t>11.3. </a:t>
            </a:r>
            <a:r>
              <a:rPr lang="en-US" b="1">
                <a:latin typeface="Times New Roman" panose="02020603050405020304" pitchFamily="18" charset="0"/>
                <a:cs typeface="Times New Roman" panose="02020603050405020304" pitchFamily="18" charset="0"/>
              </a:rPr>
              <a:t>Quy trình lắp láp mạch điện điều khiển sử dụng mô đun cảm </a:t>
            </a:r>
            <a:r>
              <a:rPr lang="en-US" b="1">
                <a:latin typeface="Times New Roman" panose="02020603050405020304" pitchFamily="18" charset="0"/>
                <a:cs typeface="Times New Roman" panose="02020603050405020304" pitchFamily="18" charset="0"/>
              </a:rPr>
              <a:t>biến </a:t>
            </a:r>
            <a:r>
              <a:rPr lang="en-US" b="1" smtClean="0">
                <a:latin typeface="Times New Roman" panose="02020603050405020304" pitchFamily="18" charset="0"/>
                <a:cs typeface="Times New Roman" panose="02020603050405020304" pitchFamily="18" charset="0"/>
              </a:rPr>
              <a:t>nhiệt độ</a:t>
            </a:r>
            <a:endParaRPr lang="en-US"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85240535"/>
              </p:ext>
            </p:extLst>
          </p:nvPr>
        </p:nvGraphicFramePr>
        <p:xfrm>
          <a:off x="331847" y="434651"/>
          <a:ext cx="11359410" cy="6400800"/>
        </p:xfrm>
        <a:graphic>
          <a:graphicData uri="http://schemas.openxmlformats.org/drawingml/2006/table">
            <a:tbl>
              <a:tblPr firstRow="1" firstCol="1" bandRow="1"/>
              <a:tblGrid>
                <a:gridCol w="3786470">
                  <a:extLst>
                    <a:ext uri="{9D8B030D-6E8A-4147-A177-3AD203B41FA5}">
                      <a16:colId xmlns:a16="http://schemas.microsoft.com/office/drawing/2014/main" val="4264915676"/>
                    </a:ext>
                  </a:extLst>
                </a:gridCol>
                <a:gridCol w="4111223">
                  <a:extLst>
                    <a:ext uri="{9D8B030D-6E8A-4147-A177-3AD203B41FA5}">
                      <a16:colId xmlns:a16="http://schemas.microsoft.com/office/drawing/2014/main" val="1512024840"/>
                    </a:ext>
                  </a:extLst>
                </a:gridCol>
                <a:gridCol w="3461717">
                  <a:extLst>
                    <a:ext uri="{9D8B030D-6E8A-4147-A177-3AD203B41FA5}">
                      <a16:colId xmlns:a16="http://schemas.microsoft.com/office/drawing/2014/main" val="3549850686"/>
                    </a:ext>
                  </a:extLst>
                </a:gridCol>
              </a:tblGrid>
              <a:tr h="194310">
                <a:tc>
                  <a:txBody>
                    <a:bodyPr/>
                    <a:lstStyle/>
                    <a:p>
                      <a:pPr marL="0" marR="0" algn="ctr">
                        <a:spcBef>
                          <a:spcPts val="0"/>
                        </a:spcBef>
                        <a:spcAft>
                          <a:spcPts val="0"/>
                        </a:spcAft>
                      </a:pPr>
                      <a:r>
                        <a:rPr lang="pt-BR" sz="2000" b="1">
                          <a:effectLst/>
                          <a:latin typeface="Times New Roman" panose="02020603050405020304" pitchFamily="18" charset="0"/>
                          <a:ea typeface="Times New Roman" panose="02020603050405020304" pitchFamily="18" charset="0"/>
                        </a:rPr>
                        <a:t>Các bước thực hiện</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pt-BR" sz="2000" b="1">
                          <a:effectLst/>
                          <a:latin typeface="Times New Roman" panose="02020603050405020304" pitchFamily="18" charset="0"/>
                          <a:ea typeface="Times New Roman" panose="02020603050405020304" pitchFamily="18" charset="0"/>
                        </a:rPr>
                        <a:t>Yêu cầu kỹ thuật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pt-BR" sz="2000" b="1">
                          <a:effectLst/>
                          <a:latin typeface="Times New Roman" panose="02020603050405020304" pitchFamily="18" charset="0"/>
                          <a:ea typeface="Times New Roman" panose="02020603050405020304" pitchFamily="18" charset="0"/>
                        </a:rPr>
                        <a:t>Hình minh hoạt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31237"/>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1. Kết nối cảm </a:t>
                      </a:r>
                      <a:r>
                        <a:rPr lang="en-US" sz="2000">
                          <a:effectLst/>
                          <a:latin typeface="Times New Roman" panose="02020603050405020304" pitchFamily="18" charset="0"/>
                          <a:ea typeface="Times New Roman" panose="02020603050405020304" pitchFamily="18" charset="0"/>
                        </a:rPr>
                        <a:t>biến </a:t>
                      </a:r>
                      <a:r>
                        <a:rPr lang="en-US" sz="2000" smtClean="0">
                          <a:effectLst/>
                          <a:latin typeface="Times New Roman" panose="02020603050405020304" pitchFamily="18" charset="0"/>
                          <a:ea typeface="Times New Roman" panose="02020603050405020304" pitchFamily="18" charset="0"/>
                        </a:rPr>
                        <a:t>nhiệt</a:t>
                      </a:r>
                      <a:r>
                        <a:rPr lang="en-US" sz="2000" baseline="0" smtClean="0">
                          <a:effectLst/>
                          <a:latin typeface="Times New Roman" panose="02020603050405020304" pitchFamily="18" charset="0"/>
                          <a:ea typeface="Times New Roman" panose="02020603050405020304" pitchFamily="18" charset="0"/>
                        </a:rPr>
                        <a:t> độ </a:t>
                      </a:r>
                      <a:r>
                        <a:rPr lang="en-US" sz="2000" smtClean="0">
                          <a:effectLst/>
                          <a:latin typeface="Times New Roman" panose="02020603050405020304" pitchFamily="18" charset="0"/>
                          <a:ea typeface="Times New Roman" panose="02020603050405020304" pitchFamily="18" charset="0"/>
                        </a:rPr>
                        <a:t>vào </a:t>
                      </a:r>
                      <a:r>
                        <a:rPr lang="en-US" sz="2000">
                          <a:effectLst/>
                          <a:latin typeface="Times New Roman" panose="02020603050405020304" pitchFamily="18" charset="0"/>
                          <a:ea typeface="Times New Roman" panose="02020603050405020304" pitchFamily="18" charset="0"/>
                        </a:rPr>
                        <a:t>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Đảm bảo kết nối đúng </a:t>
                      </a:r>
                      <a:r>
                        <a:rPr lang="pt-BR" sz="2000">
                          <a:effectLst/>
                          <a:latin typeface="Times New Roman" panose="02020603050405020304" pitchFamily="18" charset="0"/>
                          <a:ea typeface="Times New Roman" panose="02020603050405020304" pitchFamily="18" charset="0"/>
                        </a:rPr>
                        <a:t>vị </a:t>
                      </a:r>
                      <a:r>
                        <a:rPr lang="pt-BR" sz="2000" smtClean="0">
                          <a:effectLst/>
                          <a:latin typeface="Times New Roman" panose="02020603050405020304" pitchFamily="18" charset="0"/>
                          <a:ea typeface="Times New Roman" panose="02020603050405020304" pitchFamily="18" charset="0"/>
                        </a:rPr>
                        <a:t>trí và</a:t>
                      </a:r>
                      <a:r>
                        <a:rPr lang="pt-BR" sz="2000" baseline="0" smtClean="0">
                          <a:effectLst/>
                          <a:latin typeface="Times New Roman" panose="02020603050405020304" pitchFamily="18" charset="0"/>
                          <a:ea typeface="Times New Roman" panose="02020603050405020304" pitchFamily="18" charset="0"/>
                        </a:rPr>
                        <a:t> kết nối tốt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036157"/>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2. Kết </a:t>
                      </a:r>
                      <a:r>
                        <a:rPr lang="en-US" sz="2000">
                          <a:effectLst/>
                          <a:latin typeface="Times New Roman" panose="02020603050405020304" pitchFamily="18" charset="0"/>
                          <a:ea typeface="Times New Roman" panose="02020603050405020304" pitchFamily="18" charset="0"/>
                        </a:rPr>
                        <a:t>nối </a:t>
                      </a:r>
                      <a:r>
                        <a:rPr lang="en-US" sz="2000" smtClean="0">
                          <a:effectLst/>
                          <a:latin typeface="Times New Roman" panose="02020603050405020304" pitchFamily="18" charset="0"/>
                          <a:ea typeface="Times New Roman" panose="02020603050405020304" pitchFamily="18" charset="0"/>
                        </a:rPr>
                        <a:t>quạt</a:t>
                      </a:r>
                      <a:r>
                        <a:rPr lang="en-US" sz="2000" baseline="0" smtClean="0">
                          <a:effectLst/>
                          <a:latin typeface="Times New Roman" panose="02020603050405020304" pitchFamily="18" charset="0"/>
                          <a:ea typeface="Times New Roman" panose="02020603050405020304" pitchFamily="18" charset="0"/>
                        </a:rPr>
                        <a:t> điện </a:t>
                      </a:r>
                      <a:r>
                        <a:rPr lang="en-US" sz="2000" smtClean="0">
                          <a:effectLst/>
                          <a:latin typeface="Times New Roman" panose="02020603050405020304" pitchFamily="18" charset="0"/>
                          <a:ea typeface="Times New Roman" panose="02020603050405020304" pitchFamily="18" charset="0"/>
                        </a:rPr>
                        <a:t>vào </a:t>
                      </a:r>
                      <a:r>
                        <a:rPr lang="en-US" sz="2000">
                          <a:effectLst/>
                          <a:latin typeface="Times New Roman" panose="02020603050405020304" pitchFamily="18" charset="0"/>
                          <a:ea typeface="Times New Roman" panose="02020603050405020304" pitchFamily="18" charset="0"/>
                        </a:rPr>
                        <a:t>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smtClean="0">
                          <a:effectLst/>
                          <a:latin typeface="Times New Roman" panose="02020603050405020304" pitchFamily="18" charset="0"/>
                          <a:ea typeface="Times New Roman" panose="02020603050405020304" pitchFamily="18" charset="0"/>
                        </a:rPr>
                        <a:t>Đảm</a:t>
                      </a:r>
                      <a:r>
                        <a:rPr lang="pt-BR" sz="2000" baseline="0" smtClean="0">
                          <a:effectLst/>
                          <a:latin typeface="Times New Roman" panose="02020603050405020304" pitchFamily="18" charset="0"/>
                          <a:ea typeface="Times New Roman" panose="02020603050405020304" pitchFamily="18" charset="0"/>
                        </a:rPr>
                        <a:t> </a:t>
                      </a:r>
                      <a:r>
                        <a:rPr lang="pt-BR" sz="2000" smtClean="0">
                          <a:effectLst/>
                          <a:latin typeface="Times New Roman" panose="02020603050405020304" pitchFamily="18" charset="0"/>
                          <a:ea typeface="Times New Roman" panose="02020603050405020304" pitchFamily="18" charset="0"/>
                        </a:rPr>
                        <a:t>vảo </a:t>
                      </a:r>
                      <a:r>
                        <a:rPr lang="pt-BR" sz="2000">
                          <a:effectLst/>
                          <a:latin typeface="Times New Roman" panose="02020603050405020304" pitchFamily="18" charset="0"/>
                          <a:ea typeface="Times New Roman" panose="02020603050405020304" pitchFamily="18" charset="0"/>
                        </a:rPr>
                        <a:t>kết nối đúng vị trí tiếp điểm của rơ le điện tử và tiếp xúc tốt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682673"/>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3. Kết nối Adpter: vào cực nguồn 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Đảm bảo kết nối đúng cực tính(+) và cực tính(-) của nguồn tiếp xúc với mô đun cảm biến và tiếp xúc tốt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496258"/>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4. Cài </a:t>
                      </a:r>
                      <a:r>
                        <a:rPr lang="en-US" sz="2000">
                          <a:effectLst/>
                          <a:latin typeface="Times New Roman" panose="02020603050405020304" pitchFamily="18" charset="0"/>
                          <a:ea typeface="Times New Roman" panose="02020603050405020304" pitchFamily="18" charset="0"/>
                        </a:rPr>
                        <a:t>đặt </a:t>
                      </a:r>
                      <a:r>
                        <a:rPr lang="en-US" sz="2000" smtClean="0">
                          <a:effectLst/>
                          <a:latin typeface="Times New Roman" panose="02020603050405020304" pitchFamily="18" charset="0"/>
                          <a:ea typeface="Times New Roman" panose="02020603050405020304" pitchFamily="18" charset="0"/>
                        </a:rPr>
                        <a:t>nhiệt</a:t>
                      </a:r>
                      <a:r>
                        <a:rPr lang="en-US" sz="2000" baseline="0" smtClean="0">
                          <a:effectLst/>
                          <a:latin typeface="Times New Roman" panose="02020603050405020304" pitchFamily="18" charset="0"/>
                          <a:ea typeface="Times New Roman" panose="02020603050405020304" pitchFamily="18" charset="0"/>
                        </a:rPr>
                        <a:t> độ</a:t>
                      </a:r>
                      <a:r>
                        <a:rPr lang="en-US" sz="2000" smtClean="0">
                          <a:effectLst/>
                          <a:latin typeface="Times New Roman" panose="02020603050405020304" pitchFamily="18" charset="0"/>
                          <a:ea typeface="Times New Roman" panose="02020603050405020304" pitchFamily="18" charset="0"/>
                        </a:rPr>
                        <a:t> </a:t>
                      </a:r>
                      <a:r>
                        <a:rPr lang="en-US" sz="2000">
                          <a:effectLst/>
                          <a:latin typeface="Times New Roman" panose="02020603050405020304" pitchFamily="18" charset="0"/>
                          <a:ea typeface="Times New Roman" panose="02020603050405020304" pitchFamily="18" charset="0"/>
                        </a:rPr>
                        <a:t>tác động của 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Đảm bảo mô đun cảm biến tác động theo </a:t>
                      </a:r>
                      <a:r>
                        <a:rPr lang="pt-BR" sz="2000">
                          <a:effectLst/>
                          <a:latin typeface="Times New Roman" panose="02020603050405020304" pitchFamily="18" charset="0"/>
                          <a:ea typeface="Times New Roman" panose="02020603050405020304" pitchFamily="18" charset="0"/>
                        </a:rPr>
                        <a:t>đúng </a:t>
                      </a:r>
                      <a:r>
                        <a:rPr lang="pt-BR" sz="2000" smtClean="0">
                          <a:effectLst/>
                          <a:latin typeface="Times New Roman" panose="02020603050405020304" pitchFamily="18" charset="0"/>
                          <a:ea typeface="Times New Roman" panose="02020603050405020304" pitchFamily="18" charset="0"/>
                        </a:rPr>
                        <a:t>nhiệt</a:t>
                      </a:r>
                      <a:r>
                        <a:rPr lang="pt-BR" sz="2000" baseline="0" smtClean="0">
                          <a:effectLst/>
                          <a:latin typeface="Times New Roman" panose="02020603050405020304" pitchFamily="18" charset="0"/>
                          <a:ea typeface="Times New Roman" panose="02020603050405020304" pitchFamily="18" charset="0"/>
                        </a:rPr>
                        <a:t> độ đã cài đặt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946133"/>
                  </a:ext>
                </a:extLst>
              </a:tr>
              <a:tr h="58293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5. Kiểm tra và vận hành</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Mạch hoạt động đúng nguyên lý và không bị sự cố</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750005"/>
                  </a:ext>
                </a:extLst>
              </a:tr>
            </a:tbl>
          </a:graphicData>
        </a:graphic>
      </p:graphicFrame>
      <p:pic>
        <p:nvPicPr>
          <p:cNvPr id="2" name="Picture 1"/>
          <p:cNvPicPr>
            <a:picLocks noChangeAspect="1"/>
          </p:cNvPicPr>
          <p:nvPr/>
        </p:nvPicPr>
        <p:blipFill>
          <a:blip r:embed="rId2"/>
          <a:stretch>
            <a:fillRect/>
          </a:stretch>
        </p:blipFill>
        <p:spPr>
          <a:xfrm>
            <a:off x="8462865" y="746447"/>
            <a:ext cx="2929813" cy="1156998"/>
          </a:xfrm>
          <a:prstGeom prst="rect">
            <a:avLst/>
          </a:prstGeom>
        </p:spPr>
      </p:pic>
      <p:pic>
        <p:nvPicPr>
          <p:cNvPr id="3" name="Picture 2"/>
          <p:cNvPicPr>
            <a:picLocks noChangeAspect="1"/>
          </p:cNvPicPr>
          <p:nvPr/>
        </p:nvPicPr>
        <p:blipFill>
          <a:blip r:embed="rId3"/>
          <a:stretch>
            <a:fillRect/>
          </a:stretch>
        </p:blipFill>
        <p:spPr>
          <a:xfrm>
            <a:off x="8462864" y="1968764"/>
            <a:ext cx="2929813" cy="1110338"/>
          </a:xfrm>
          <a:prstGeom prst="rect">
            <a:avLst/>
          </a:prstGeom>
        </p:spPr>
      </p:pic>
      <p:pic>
        <p:nvPicPr>
          <p:cNvPr id="11" name="Picture 10"/>
          <p:cNvPicPr>
            <a:picLocks noChangeAspect="1"/>
          </p:cNvPicPr>
          <p:nvPr/>
        </p:nvPicPr>
        <p:blipFill>
          <a:blip r:embed="rId4"/>
          <a:stretch>
            <a:fillRect/>
          </a:stretch>
        </p:blipFill>
        <p:spPr>
          <a:xfrm>
            <a:off x="8462863" y="3227942"/>
            <a:ext cx="2929813" cy="1107354"/>
          </a:xfrm>
          <a:prstGeom prst="rect">
            <a:avLst/>
          </a:prstGeom>
        </p:spPr>
      </p:pic>
      <p:pic>
        <p:nvPicPr>
          <p:cNvPr id="12" name="Picture 11"/>
          <p:cNvPicPr>
            <a:picLocks noChangeAspect="1"/>
          </p:cNvPicPr>
          <p:nvPr/>
        </p:nvPicPr>
        <p:blipFill>
          <a:blip r:embed="rId5"/>
          <a:stretch>
            <a:fillRect/>
          </a:stretch>
        </p:blipFill>
        <p:spPr>
          <a:xfrm>
            <a:off x="8572139" y="4429537"/>
            <a:ext cx="2820537" cy="1103516"/>
          </a:xfrm>
          <a:prstGeom prst="rect">
            <a:avLst/>
          </a:prstGeom>
        </p:spPr>
      </p:pic>
      <p:pic>
        <p:nvPicPr>
          <p:cNvPr id="13" name="Picture 12"/>
          <p:cNvPicPr>
            <a:picLocks noChangeAspect="1"/>
          </p:cNvPicPr>
          <p:nvPr/>
        </p:nvPicPr>
        <p:blipFill>
          <a:blip r:embed="rId6"/>
          <a:stretch>
            <a:fillRect/>
          </a:stretch>
        </p:blipFill>
        <p:spPr>
          <a:xfrm>
            <a:off x="8572138" y="5657244"/>
            <a:ext cx="2820537" cy="1178207"/>
          </a:xfrm>
          <a:prstGeom prst="rect">
            <a:avLst/>
          </a:prstGeom>
        </p:spPr>
      </p:pic>
    </p:spTree>
    <p:extLst>
      <p:ext uri="{BB962C8B-B14F-4D97-AF65-F5344CB8AC3E}">
        <p14:creationId xmlns:p14="http://schemas.microsoft.com/office/powerpoint/2010/main" val="233800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9003" y="3019845"/>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11.6. Thiết bị, vật liệu chính để lắp ráp mạch đện điều khiển sử dụng mô đun cảm biến độ ẩm</a:t>
            </a:r>
            <a:endParaRPr lang="en-US" b="1" i="1">
              <a:latin typeface="Times New Roman" panose="02020603050405020304" pitchFamily="18" charset="0"/>
              <a:cs typeface="Times New Roman" panose="02020603050405020304" pitchFamily="18" charset="0"/>
            </a:endParaRPr>
          </a:p>
        </p:txBody>
      </p:sp>
      <p:sp>
        <p:nvSpPr>
          <p:cNvPr id="9" name="TextBox 8"/>
          <p:cNvSpPr txBox="1"/>
          <p:nvPr/>
        </p:nvSpPr>
        <p:spPr>
          <a:xfrm>
            <a:off x="394996" y="6284729"/>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11.7. Sơ đồ lắp ráp mạch đện điều khiển sử dụng mô đun cảm biến độ ẩm</a:t>
            </a:r>
            <a:endParaRPr lang="en-US" b="1" i="1">
              <a:latin typeface="Times New Roman" panose="02020603050405020304" pitchFamily="18" charset="0"/>
              <a:cs typeface="Times New Roman" panose="02020603050405020304" pitchFamily="18" charset="0"/>
            </a:endParaRPr>
          </a:p>
        </p:txBody>
      </p:sp>
      <p:sp>
        <p:nvSpPr>
          <p:cNvPr id="10" name="Rectangle 9"/>
          <p:cNvSpPr/>
          <p:nvPr/>
        </p:nvSpPr>
        <p:spPr>
          <a:xfrm>
            <a:off x="7071314" y="209396"/>
            <a:ext cx="4666596" cy="4832092"/>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1</a:t>
            </a:r>
            <a:r>
              <a:rPr lang="en-US" sz="2800" b="1" smtClean="0">
                <a:solidFill>
                  <a:srgbClr val="0000FF"/>
                </a:solidFill>
                <a:latin typeface="Times New Roman" panose="02020603050405020304" pitchFamily="18" charset="0"/>
                <a:cs typeface="Times New Roman" panose="02020603050405020304" pitchFamily="18" charset="0"/>
              </a:rPr>
              <a:t>. Quan sát hình 11.6 cho biết</a:t>
            </a:r>
          </a:p>
          <a:p>
            <a:r>
              <a:rPr lang="en-US" sz="2800" b="1" smtClean="0">
                <a:solidFill>
                  <a:srgbClr val="0000FF"/>
                </a:solidFill>
                <a:latin typeface="Times New Roman" panose="02020603050405020304" pitchFamily="18" charset="0"/>
                <a:cs typeface="Times New Roman" panose="02020603050405020304" pitchFamily="18" charset="0"/>
              </a:rPr>
              <a:t>a.Mạch </a:t>
            </a:r>
            <a:r>
              <a:rPr lang="en-US" sz="2800" b="1">
                <a:solidFill>
                  <a:srgbClr val="0000FF"/>
                </a:solidFill>
                <a:latin typeface="Times New Roman" panose="02020603050405020304" pitchFamily="18" charset="0"/>
                <a:cs typeface="Times New Roman" panose="02020603050405020304" pitchFamily="18" charset="0"/>
              </a:rPr>
              <a:t>điện điều </a:t>
            </a:r>
            <a:r>
              <a:rPr lang="en-US" sz="2800" b="1">
                <a:solidFill>
                  <a:srgbClr val="0000FF"/>
                </a:solidFill>
                <a:latin typeface="Times New Roman" panose="02020603050405020304" pitchFamily="18" charset="0"/>
                <a:cs typeface="Times New Roman" panose="02020603050405020304" pitchFamily="18" charset="0"/>
              </a:rPr>
              <a:t>khiển </a:t>
            </a:r>
            <a:r>
              <a:rPr lang="en-US" sz="2800" b="1" smtClean="0">
                <a:solidFill>
                  <a:srgbClr val="0000FF"/>
                </a:solidFill>
                <a:latin typeface="Times New Roman" panose="02020603050405020304" pitchFamily="18" charset="0"/>
                <a:cs typeface="Times New Roman" panose="02020603050405020304" pitchFamily="18" charset="0"/>
              </a:rPr>
              <a:t>độ ẩm có </a:t>
            </a:r>
            <a:r>
              <a:rPr lang="en-US" sz="2800" b="1">
                <a:solidFill>
                  <a:srgbClr val="0000FF"/>
                </a:solidFill>
                <a:latin typeface="Times New Roman" panose="02020603050405020304" pitchFamily="18" charset="0"/>
                <a:cs typeface="Times New Roman" panose="02020603050405020304" pitchFamily="18" charset="0"/>
              </a:rPr>
              <a:t>chức năng gì?</a:t>
            </a:r>
          </a:p>
          <a:p>
            <a:r>
              <a:rPr lang="en-US" sz="2800" b="1" smtClean="0">
                <a:solidFill>
                  <a:srgbClr val="0000FF"/>
                </a:solidFill>
                <a:latin typeface="Times New Roman" panose="02020603050405020304" pitchFamily="18" charset="0"/>
                <a:cs typeface="Times New Roman" panose="02020603050405020304" pitchFamily="18" charset="0"/>
              </a:rPr>
              <a:t>b. </a:t>
            </a:r>
            <a:r>
              <a:rPr lang="en-US" sz="2800" b="1">
                <a:solidFill>
                  <a:srgbClr val="0000FF"/>
                </a:solidFill>
                <a:latin typeface="Times New Roman" panose="02020603050405020304" pitchFamily="18" charset="0"/>
                <a:cs typeface="Times New Roman" panose="02020603050405020304" pitchFamily="18" charset="0"/>
              </a:rPr>
              <a:t>Trình bày thông số định </a:t>
            </a:r>
            <a:r>
              <a:rPr lang="en-US" sz="2800" b="1">
                <a:solidFill>
                  <a:srgbClr val="0000FF"/>
                </a:solidFill>
                <a:latin typeface="Times New Roman" panose="02020603050405020304" pitchFamily="18" charset="0"/>
                <a:cs typeface="Times New Roman" panose="02020603050405020304" pitchFamily="18" charset="0"/>
              </a:rPr>
              <a:t>mức </a:t>
            </a:r>
            <a:r>
              <a:rPr lang="en-US" sz="2800" b="1" smtClean="0">
                <a:solidFill>
                  <a:srgbClr val="0000FF"/>
                </a:solidFill>
                <a:latin typeface="Times New Roman" panose="02020603050405020304" pitchFamily="18" charset="0"/>
                <a:cs typeface="Times New Roman" panose="02020603050405020304" pitchFamily="18" charset="0"/>
              </a:rPr>
              <a:t>của </a:t>
            </a:r>
            <a:r>
              <a:rPr lang="en-US" sz="2800" b="1">
                <a:solidFill>
                  <a:srgbClr val="0000FF"/>
                </a:solidFill>
                <a:latin typeface="Times New Roman" panose="02020603050405020304" pitchFamily="18" charset="0"/>
                <a:cs typeface="Times New Roman" panose="02020603050405020304" pitchFamily="18" charset="0"/>
              </a:rPr>
              <a:t>các thiết bị, vật liệu trên mạch điện.</a:t>
            </a:r>
          </a:p>
          <a:p>
            <a:r>
              <a:rPr lang="en-US" sz="2800" b="1" smtClean="0">
                <a:solidFill>
                  <a:srgbClr val="0000FF"/>
                </a:solidFill>
                <a:latin typeface="Times New Roman" panose="02020603050405020304" pitchFamily="18" charset="0"/>
                <a:cs typeface="Times New Roman" panose="02020603050405020304" pitchFamily="18" charset="0"/>
              </a:rPr>
              <a:t>2. Quan sát hình 11.7 và trình </a:t>
            </a:r>
            <a:r>
              <a:rPr lang="en-US" sz="2800" b="1">
                <a:solidFill>
                  <a:srgbClr val="0000FF"/>
                </a:solidFill>
                <a:latin typeface="Times New Roman" panose="02020603050405020304" pitchFamily="18" charset="0"/>
                <a:cs typeface="Times New Roman" panose="02020603050405020304" pitchFamily="18" charset="0"/>
              </a:rPr>
              <a:t>bày nguyên lý hoạt động của mạch điện điều </a:t>
            </a:r>
            <a:r>
              <a:rPr lang="en-US" sz="2800" b="1">
                <a:solidFill>
                  <a:srgbClr val="0000FF"/>
                </a:solidFill>
                <a:latin typeface="Times New Roman" panose="02020603050405020304" pitchFamily="18" charset="0"/>
                <a:cs typeface="Times New Roman" panose="02020603050405020304" pitchFamily="18" charset="0"/>
              </a:rPr>
              <a:t>khiển </a:t>
            </a:r>
            <a:r>
              <a:rPr lang="en-US" sz="2800" b="1" smtClean="0">
                <a:solidFill>
                  <a:srgbClr val="0000FF"/>
                </a:solidFill>
                <a:latin typeface="Times New Roman" panose="02020603050405020304" pitchFamily="18" charset="0"/>
                <a:cs typeface="Times New Roman" panose="02020603050405020304" pitchFamily="18" charset="0"/>
              </a:rPr>
              <a:t>độ ẩm. </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4788821" y="209396"/>
            <a:ext cx="1957211" cy="2533805"/>
          </a:xfrm>
          <a:prstGeom prst="rect">
            <a:avLst/>
          </a:prstGeom>
        </p:spPr>
      </p:pic>
      <p:sp>
        <p:nvSpPr>
          <p:cNvPr id="12" name="TextBox 11"/>
          <p:cNvSpPr txBox="1"/>
          <p:nvPr/>
        </p:nvSpPr>
        <p:spPr>
          <a:xfrm>
            <a:off x="4950118" y="2654920"/>
            <a:ext cx="201498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c</a:t>
            </a:r>
            <a:r>
              <a:rPr lang="en-US" sz="1600" i="1" smtClean="0">
                <a:latin typeface="Times New Roman" panose="02020603050405020304" pitchFamily="18" charset="0"/>
                <a:cs typeface="Times New Roman" panose="02020603050405020304" pitchFamily="18" charset="0"/>
              </a:rPr>
              <a:t>) Adapter 12V -3A</a:t>
            </a:r>
            <a:endParaRPr lang="en-US" sz="1600" i="1">
              <a:latin typeface="Times New Roman" panose="02020603050405020304" pitchFamily="18" charset="0"/>
              <a:cs typeface="Times New Roman" panose="02020603050405020304" pitchFamily="18" charset="0"/>
            </a:endParaRPr>
          </a:p>
        </p:txBody>
      </p:sp>
      <p:sp>
        <p:nvSpPr>
          <p:cNvPr id="14" name="TextBox 13"/>
          <p:cNvSpPr txBox="1"/>
          <p:nvPr/>
        </p:nvSpPr>
        <p:spPr>
          <a:xfrm>
            <a:off x="2273975" y="2666009"/>
            <a:ext cx="256992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Mô đun cảm biết độ ẩm</a:t>
            </a:r>
            <a:endParaRPr lang="en-US" sz="1600" i="1">
              <a:latin typeface="Times New Roman" panose="02020603050405020304" pitchFamily="18" charset="0"/>
              <a:cs typeface="Times New Roman" panose="02020603050405020304" pitchFamily="18" charset="0"/>
            </a:endParaRPr>
          </a:p>
        </p:txBody>
      </p:sp>
      <p:sp>
        <p:nvSpPr>
          <p:cNvPr id="15" name="TextBox 14"/>
          <p:cNvSpPr txBox="1"/>
          <p:nvPr/>
        </p:nvSpPr>
        <p:spPr>
          <a:xfrm>
            <a:off x="519003" y="2485609"/>
            <a:ext cx="2014980" cy="584775"/>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Động cơ máy bơm12V-3W</a:t>
            </a:r>
            <a:endParaRPr lang="en-US" sz="1600"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44401" y="171642"/>
            <a:ext cx="1846508" cy="2167256"/>
          </a:xfrm>
          <a:prstGeom prst="rect">
            <a:avLst/>
          </a:prstGeom>
        </p:spPr>
      </p:pic>
      <p:pic>
        <p:nvPicPr>
          <p:cNvPr id="5" name="Picture 4"/>
          <p:cNvPicPr>
            <a:picLocks noChangeAspect="1"/>
          </p:cNvPicPr>
          <p:nvPr/>
        </p:nvPicPr>
        <p:blipFill>
          <a:blip r:embed="rId4"/>
          <a:stretch>
            <a:fillRect/>
          </a:stretch>
        </p:blipFill>
        <p:spPr>
          <a:xfrm>
            <a:off x="2297125" y="345233"/>
            <a:ext cx="2226101" cy="2125094"/>
          </a:xfrm>
          <a:prstGeom prst="rect">
            <a:avLst/>
          </a:prstGeom>
        </p:spPr>
      </p:pic>
      <p:pic>
        <p:nvPicPr>
          <p:cNvPr id="6" name="Picture 5"/>
          <p:cNvPicPr>
            <a:picLocks noChangeAspect="1"/>
          </p:cNvPicPr>
          <p:nvPr/>
        </p:nvPicPr>
        <p:blipFill>
          <a:blip r:embed="rId5"/>
          <a:stretch>
            <a:fillRect/>
          </a:stretch>
        </p:blipFill>
        <p:spPr>
          <a:xfrm>
            <a:off x="394996" y="3692546"/>
            <a:ext cx="6179575" cy="2526361"/>
          </a:xfrm>
          <a:prstGeom prst="rect">
            <a:avLst/>
          </a:prstGeom>
        </p:spPr>
      </p:pic>
    </p:spTree>
    <p:extLst>
      <p:ext uri="{BB962C8B-B14F-4D97-AF65-F5344CB8AC3E}">
        <p14:creationId xmlns:p14="http://schemas.microsoft.com/office/powerpoint/2010/main" val="391251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9003" y="3019845"/>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11.6. Thiết bị, vật liệu chính để lắp ráp mạch đện điều khiển sử dụng mô đun cảm biến độ ẩm</a:t>
            </a:r>
            <a:endParaRPr lang="en-US" b="1" i="1">
              <a:latin typeface="Times New Roman" panose="02020603050405020304" pitchFamily="18" charset="0"/>
              <a:cs typeface="Times New Roman" panose="02020603050405020304" pitchFamily="18" charset="0"/>
            </a:endParaRPr>
          </a:p>
        </p:txBody>
      </p:sp>
      <p:sp>
        <p:nvSpPr>
          <p:cNvPr id="9" name="TextBox 8"/>
          <p:cNvSpPr txBox="1"/>
          <p:nvPr/>
        </p:nvSpPr>
        <p:spPr>
          <a:xfrm>
            <a:off x="394996" y="6284729"/>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11.7. Sơ đồ lắp ráp mạch đện điều khiển sử dụng mô đun cảm biến độ ẩm</a:t>
            </a:r>
            <a:endParaRPr lang="en-US" b="1" i="1">
              <a:latin typeface="Times New Roman" panose="02020603050405020304" pitchFamily="18" charset="0"/>
              <a:cs typeface="Times New Roman" panose="02020603050405020304" pitchFamily="18" charset="0"/>
            </a:endParaRPr>
          </a:p>
        </p:txBody>
      </p:sp>
      <p:sp>
        <p:nvSpPr>
          <p:cNvPr id="10" name="Rectangle 9"/>
          <p:cNvSpPr/>
          <p:nvPr/>
        </p:nvSpPr>
        <p:spPr>
          <a:xfrm>
            <a:off x="7071314" y="209396"/>
            <a:ext cx="4666596" cy="5909310"/>
          </a:xfrm>
          <a:prstGeom prst="rect">
            <a:avLst/>
          </a:prstGeom>
        </p:spPr>
        <p:txBody>
          <a:bodyPr wrap="square">
            <a:spAutoFit/>
          </a:bodyPr>
          <a:lstStyle/>
          <a:p>
            <a:r>
              <a:rPr lang="en-US" smtClean="0">
                <a:solidFill>
                  <a:srgbClr val="FF0000"/>
                </a:solidFill>
                <a:latin typeface="Times New Roman" panose="02020603050405020304" pitchFamily="18" charset="0"/>
                <a:cs typeface="Times New Roman" panose="02020603050405020304" pitchFamily="18" charset="0"/>
              </a:rPr>
              <a:t>1.a.Mạch </a:t>
            </a:r>
            <a:r>
              <a:rPr lang="en-US">
                <a:solidFill>
                  <a:srgbClr val="FF0000"/>
                </a:solidFill>
                <a:latin typeface="Times New Roman" panose="02020603050405020304" pitchFamily="18" charset="0"/>
                <a:cs typeface="Times New Roman" panose="02020603050405020304" pitchFamily="18" charset="0"/>
              </a:rPr>
              <a:t>điện điều khiển sử dụng modul cảm biến độ ẩm có thể điều chỉnh được ngưỡng độ ẩm tác động để điều khiển bật, tắt một động cơ máy bơm hoạt động theo độ ẩm môi trường.</a:t>
            </a:r>
          </a:p>
          <a:p>
            <a:r>
              <a:rPr lang="en-US">
                <a:solidFill>
                  <a:srgbClr val="FF0000"/>
                </a:solidFill>
                <a:latin typeface="Times New Roman" panose="02020603050405020304" pitchFamily="18" charset="0"/>
                <a:cs typeface="Times New Roman" panose="02020603050405020304" pitchFamily="18" charset="0"/>
              </a:rPr>
              <a:t>b</a:t>
            </a:r>
            <a:r>
              <a:rPr lang="en-US" smtClean="0">
                <a:solidFill>
                  <a:srgbClr val="FF0000"/>
                </a:solidFill>
                <a:latin typeface="Times New Roman" panose="02020603050405020304" pitchFamily="18" charset="0"/>
                <a:cs typeface="Times New Roman" panose="02020603050405020304" pitchFamily="18" charset="0"/>
              </a:rPr>
              <a:t>. </a:t>
            </a:r>
            <a:r>
              <a:rPr lang="en-US">
                <a:solidFill>
                  <a:srgbClr val="FF0000"/>
                </a:solidFill>
                <a:latin typeface="Times New Roman" panose="02020603050405020304" pitchFamily="18" charset="0"/>
                <a:cs typeface="Times New Roman" panose="02020603050405020304" pitchFamily="18" charset="0"/>
              </a:rPr>
              <a:t>Thiết bị, vật liệu trên mạch điện điều khiển có thông số định mức</a:t>
            </a:r>
          </a:p>
          <a:p>
            <a:r>
              <a:rPr lang="en-US">
                <a:solidFill>
                  <a:srgbClr val="FF0000"/>
                </a:solidFill>
                <a:latin typeface="Times New Roman" panose="02020603050405020304" pitchFamily="18" charset="0"/>
                <a:cs typeface="Times New Roman" panose="02020603050405020304" pitchFamily="18" charset="0"/>
              </a:rPr>
              <a:t>- Động cơ máy bơm: điện áp 12VDC; công suất 3W.</a:t>
            </a:r>
          </a:p>
          <a:p>
            <a:r>
              <a:rPr lang="en-US">
                <a:solidFill>
                  <a:srgbClr val="FF0000"/>
                </a:solidFill>
                <a:latin typeface="Times New Roman" panose="02020603050405020304" pitchFamily="18" charset="0"/>
                <a:cs typeface="Times New Roman" panose="02020603050405020304" pitchFamily="18" charset="0"/>
              </a:rPr>
              <a:t>- Modul cảm biến độ ẩm: điện áp nguồn 12VDC</a:t>
            </a:r>
          </a:p>
          <a:p>
            <a:r>
              <a:rPr lang="en-US">
                <a:solidFill>
                  <a:srgbClr val="FF0000"/>
                </a:solidFill>
                <a:latin typeface="Times New Roman" panose="02020603050405020304" pitchFamily="18" charset="0"/>
                <a:cs typeface="Times New Roman" panose="02020603050405020304" pitchFamily="18" charset="0"/>
              </a:rPr>
              <a:t>- Adpter: điện áp VDC, dòng điện 3A</a:t>
            </a:r>
          </a:p>
          <a:p>
            <a:r>
              <a:rPr lang="en-US">
                <a:solidFill>
                  <a:srgbClr val="FF0000"/>
                </a:solidFill>
                <a:latin typeface="Times New Roman" panose="02020603050405020304" pitchFamily="18" charset="0"/>
                <a:cs typeface="Times New Roman" panose="02020603050405020304" pitchFamily="18" charset="0"/>
              </a:rPr>
              <a:t>2</a:t>
            </a:r>
            <a:r>
              <a:rPr lang="en-US" smtClean="0">
                <a:solidFill>
                  <a:srgbClr val="FF0000"/>
                </a:solidFill>
                <a:latin typeface="Times New Roman" panose="02020603050405020304" pitchFamily="18" charset="0"/>
                <a:cs typeface="Times New Roman" panose="02020603050405020304" pitchFamily="18" charset="0"/>
              </a:rPr>
              <a:t>. </a:t>
            </a:r>
            <a:r>
              <a:rPr lang="en-US">
                <a:solidFill>
                  <a:srgbClr val="FF0000"/>
                </a:solidFill>
                <a:latin typeface="Times New Roman" panose="02020603050405020304" pitchFamily="18" charset="0"/>
                <a:cs typeface="Times New Roman" panose="02020603050405020304" pitchFamily="18" charset="0"/>
              </a:rPr>
              <a:t>Nguyên lý hoạt động của mạch điện điều khiển độ ẩm</a:t>
            </a:r>
          </a:p>
          <a:p>
            <a:r>
              <a:rPr lang="en-US">
                <a:solidFill>
                  <a:srgbClr val="FF0000"/>
                </a:solidFill>
                <a:latin typeface="Times New Roman" panose="02020603050405020304" pitchFamily="18" charset="0"/>
                <a:cs typeface="Times New Roman" panose="02020603050405020304" pitchFamily="18" charset="0"/>
              </a:rPr>
              <a:t>Sau khi cấp nguồn cho mạch điện và điều chỉnh ngưỡng tác động, mạch điện điều khiển sẽ hoạt động bình thường. Khi độ ẩm môi trường cao hơn mức ngưỡng đã đặt, động cơ máy bơm chưa hoạt động. Khi độ ẩm môi trường thấp hơn mức ngưỡng đã đặt, cám biến phát hiện và phản hồi về mạch điện điều khiển để rơ le điện từ, cấp nguồn cho động cơ máy bơm hoạt động bơm nước vào môi trường để tăng độ ẩm.</a:t>
            </a:r>
          </a:p>
        </p:txBody>
      </p:sp>
      <p:pic>
        <p:nvPicPr>
          <p:cNvPr id="11" name="Picture 10"/>
          <p:cNvPicPr>
            <a:picLocks noChangeAspect="1"/>
          </p:cNvPicPr>
          <p:nvPr/>
        </p:nvPicPr>
        <p:blipFill>
          <a:blip r:embed="rId2"/>
          <a:stretch>
            <a:fillRect/>
          </a:stretch>
        </p:blipFill>
        <p:spPr>
          <a:xfrm>
            <a:off x="4788821" y="209396"/>
            <a:ext cx="1957211" cy="2533805"/>
          </a:xfrm>
          <a:prstGeom prst="rect">
            <a:avLst/>
          </a:prstGeom>
        </p:spPr>
      </p:pic>
      <p:sp>
        <p:nvSpPr>
          <p:cNvPr id="12" name="TextBox 11"/>
          <p:cNvSpPr txBox="1"/>
          <p:nvPr/>
        </p:nvSpPr>
        <p:spPr>
          <a:xfrm>
            <a:off x="4950118" y="2654920"/>
            <a:ext cx="201498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c</a:t>
            </a:r>
            <a:r>
              <a:rPr lang="en-US" sz="1600" i="1" smtClean="0">
                <a:latin typeface="Times New Roman" panose="02020603050405020304" pitchFamily="18" charset="0"/>
                <a:cs typeface="Times New Roman" panose="02020603050405020304" pitchFamily="18" charset="0"/>
              </a:rPr>
              <a:t>) Adapter 12V -3A</a:t>
            </a:r>
            <a:endParaRPr lang="en-US" sz="1600" i="1">
              <a:latin typeface="Times New Roman" panose="02020603050405020304" pitchFamily="18" charset="0"/>
              <a:cs typeface="Times New Roman" panose="02020603050405020304" pitchFamily="18" charset="0"/>
            </a:endParaRPr>
          </a:p>
        </p:txBody>
      </p:sp>
      <p:sp>
        <p:nvSpPr>
          <p:cNvPr id="14" name="TextBox 13"/>
          <p:cNvSpPr txBox="1"/>
          <p:nvPr/>
        </p:nvSpPr>
        <p:spPr>
          <a:xfrm>
            <a:off x="2273975" y="2666009"/>
            <a:ext cx="256992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Mô đun cảm biết độ ẩm</a:t>
            </a:r>
            <a:endParaRPr lang="en-US" sz="1600" i="1">
              <a:latin typeface="Times New Roman" panose="02020603050405020304" pitchFamily="18" charset="0"/>
              <a:cs typeface="Times New Roman" panose="02020603050405020304" pitchFamily="18" charset="0"/>
            </a:endParaRPr>
          </a:p>
        </p:txBody>
      </p:sp>
      <p:sp>
        <p:nvSpPr>
          <p:cNvPr id="15" name="TextBox 14"/>
          <p:cNvSpPr txBox="1"/>
          <p:nvPr/>
        </p:nvSpPr>
        <p:spPr>
          <a:xfrm>
            <a:off x="519003" y="2485609"/>
            <a:ext cx="2014980" cy="584775"/>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Động cơ máy bơm12V-3W</a:t>
            </a:r>
            <a:endParaRPr lang="en-US" sz="1600"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44401" y="171642"/>
            <a:ext cx="1846508" cy="2167256"/>
          </a:xfrm>
          <a:prstGeom prst="rect">
            <a:avLst/>
          </a:prstGeom>
        </p:spPr>
      </p:pic>
      <p:pic>
        <p:nvPicPr>
          <p:cNvPr id="5" name="Picture 4"/>
          <p:cNvPicPr>
            <a:picLocks noChangeAspect="1"/>
          </p:cNvPicPr>
          <p:nvPr/>
        </p:nvPicPr>
        <p:blipFill>
          <a:blip r:embed="rId4"/>
          <a:stretch>
            <a:fillRect/>
          </a:stretch>
        </p:blipFill>
        <p:spPr>
          <a:xfrm>
            <a:off x="2297125" y="345233"/>
            <a:ext cx="2226101" cy="2125094"/>
          </a:xfrm>
          <a:prstGeom prst="rect">
            <a:avLst/>
          </a:prstGeom>
        </p:spPr>
      </p:pic>
      <p:pic>
        <p:nvPicPr>
          <p:cNvPr id="6" name="Picture 5"/>
          <p:cNvPicPr>
            <a:picLocks noChangeAspect="1"/>
          </p:cNvPicPr>
          <p:nvPr/>
        </p:nvPicPr>
        <p:blipFill>
          <a:blip r:embed="rId5"/>
          <a:stretch>
            <a:fillRect/>
          </a:stretch>
        </p:blipFill>
        <p:spPr>
          <a:xfrm>
            <a:off x="394996" y="3692546"/>
            <a:ext cx="6179575" cy="2526361"/>
          </a:xfrm>
          <a:prstGeom prst="rect">
            <a:avLst/>
          </a:prstGeom>
        </p:spPr>
      </p:pic>
    </p:spTree>
    <p:extLst>
      <p:ext uri="{BB962C8B-B14F-4D97-AF65-F5344CB8AC3E}">
        <p14:creationId xmlns:p14="http://schemas.microsoft.com/office/powerpoint/2010/main" val="353069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circle(in)">
                                      <p:cBhvr>
                                        <p:cTn id="10" dur="2000"/>
                                        <p:tgtEl>
                                          <p:spTgt spid="10">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circle(in)">
                                      <p:cBhvr>
                                        <p:cTn id="13" dur="2000"/>
                                        <p:tgtEl>
                                          <p:spTgt spid="10">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circle(in)">
                                      <p:cBhvr>
                                        <p:cTn id="16" dur="2000"/>
                                        <p:tgtEl>
                                          <p:spTgt spid="10">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circle(in)">
                                      <p:cBhvr>
                                        <p:cTn id="19" dur="2000"/>
                                        <p:tgtEl>
                                          <p:spTgt spid="10">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circle(in)">
                                      <p:cBhvr>
                                        <p:cTn id="22" dur="2000"/>
                                        <p:tgtEl>
                                          <p:spTgt spid="10">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circle(in)">
                                      <p:cBhvr>
                                        <p:cTn id="25"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63231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4. Thực hành lắp ráp mạch điện điều khiển</a:t>
            </a:r>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4.1. Lắp ráp mạch điện điều khiển sử dụng mô đun cảm biến ánh sáng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c. Tìm hiểu mạch điện điều khiển sử dụng mô đun cảm biến độ ẩm</a:t>
            </a:r>
          </a:p>
          <a:p>
            <a:r>
              <a:rPr lang="en-US" sz="2400">
                <a:latin typeface="Times New Roman" panose="02020603050405020304" pitchFamily="18" charset="0"/>
                <a:cs typeface="Times New Roman" panose="02020603050405020304" pitchFamily="18" charset="0"/>
              </a:rPr>
              <a:t>- Mạch điện điều khiển sử dụng modul cảm biến độ ẩm có thể điều chỉnh được ngưỡng độ ẩm tác động để điều khiển bật, tắt một động cơ máy bơm hoạt động theo độ ẩm môi trường.</a:t>
            </a:r>
          </a:p>
          <a:p>
            <a:r>
              <a:rPr lang="en-US" sz="2400">
                <a:latin typeface="Times New Roman" panose="02020603050405020304" pitchFamily="18" charset="0"/>
                <a:cs typeface="Times New Roman" panose="02020603050405020304" pitchFamily="18" charset="0"/>
              </a:rPr>
              <a:t>- Thiết bị, vật liệu trên mạch điện điều khiển có thông số định mức</a:t>
            </a:r>
          </a:p>
          <a:p>
            <a:r>
              <a:rPr lang="en-US" sz="2400">
                <a:latin typeface="Times New Roman" panose="02020603050405020304" pitchFamily="18" charset="0"/>
                <a:cs typeface="Times New Roman" panose="02020603050405020304" pitchFamily="18" charset="0"/>
              </a:rPr>
              <a:t>+ Động cơ máy bơm: điện áp 12VDC; công suất 3W.</a:t>
            </a:r>
          </a:p>
          <a:p>
            <a:r>
              <a:rPr lang="en-US" sz="2400">
                <a:latin typeface="Times New Roman" panose="02020603050405020304" pitchFamily="18" charset="0"/>
                <a:cs typeface="Times New Roman" panose="02020603050405020304" pitchFamily="18" charset="0"/>
              </a:rPr>
              <a:t>+ Modul cảm biến độ ẩm: điện áp nguồn 12VDC</a:t>
            </a:r>
          </a:p>
          <a:p>
            <a:r>
              <a:rPr lang="en-US" sz="2400">
                <a:latin typeface="Times New Roman" panose="02020603050405020304" pitchFamily="18" charset="0"/>
                <a:cs typeface="Times New Roman" panose="02020603050405020304" pitchFamily="18" charset="0"/>
              </a:rPr>
              <a:t>+ Adpter: điện áp VDC, dòng điện 3A</a:t>
            </a:r>
          </a:p>
          <a:p>
            <a:r>
              <a:rPr lang="en-US" sz="2400">
                <a:latin typeface="Times New Roman" panose="02020603050405020304" pitchFamily="18" charset="0"/>
                <a:cs typeface="Times New Roman" panose="02020603050405020304" pitchFamily="18" charset="0"/>
              </a:rPr>
              <a:t>- Nguyên lý hoạt động của mạch điện điều khiển độ ẩm</a:t>
            </a:r>
          </a:p>
          <a:p>
            <a:r>
              <a:rPr lang="en-US" sz="2400">
                <a:latin typeface="Times New Roman" panose="02020603050405020304" pitchFamily="18" charset="0"/>
                <a:cs typeface="Times New Roman" panose="02020603050405020304" pitchFamily="18" charset="0"/>
              </a:rPr>
              <a:t>Sau khi cấp nguồn cho mạch điện và điều chỉnh ngưỡng tác động, mạch điện điều khiển sẽ hoạt động bình thường. Khi độ ẩm môi trường cao hơn mức ngưỡng đã đặt, động cơ máy bơm chưa hoạt động. Khi độ ẩm môi trường thấp hơn mức ngưỡng đã đặt, cám biến phát hiện và phản hồi về mạch điện điều khiển để rơ le điện từ, cấp nguồn cho động cơ máy bơm hoạt động bơm nước vào môi trường để tăng độ ẩm.</a:t>
            </a:r>
          </a:p>
        </p:txBody>
      </p:sp>
      <p:pic>
        <p:nvPicPr>
          <p:cNvPr id="2" name="Picture 1"/>
          <p:cNvPicPr>
            <a:picLocks noChangeAspect="1"/>
          </p:cNvPicPr>
          <p:nvPr/>
        </p:nvPicPr>
        <p:blipFill>
          <a:blip r:embed="rId2"/>
          <a:stretch>
            <a:fillRect/>
          </a:stretch>
        </p:blipFill>
        <p:spPr>
          <a:xfrm>
            <a:off x="1818241" y="82765"/>
            <a:ext cx="9675191" cy="646232"/>
          </a:xfrm>
          <a:prstGeom prst="rect">
            <a:avLst/>
          </a:prstGeom>
        </p:spPr>
      </p:pic>
    </p:spTree>
    <p:extLst>
      <p:ext uri="{BB962C8B-B14F-4D97-AF65-F5344CB8AC3E}">
        <p14:creationId xmlns:p14="http://schemas.microsoft.com/office/powerpoint/2010/main" val="186759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0" y="0"/>
            <a:ext cx="12027159" cy="369332"/>
          </a:xfrm>
          <a:prstGeom prst="rect">
            <a:avLst/>
          </a:prstGeom>
        </p:spPr>
        <p:txBody>
          <a:bodyPr wrap="square">
            <a:spAutoFit/>
          </a:bodyPr>
          <a:lstStyle/>
          <a:p>
            <a:r>
              <a:rPr lang="en-US" b="1">
                <a:latin typeface="Times New Roman" panose="02020603050405020304" pitchFamily="18" charset="0"/>
                <a:cs typeface="Times New Roman" panose="02020603050405020304" pitchFamily="18" charset="0"/>
              </a:rPr>
              <a:t>Bảng </a:t>
            </a:r>
            <a:r>
              <a:rPr lang="en-US" b="1" smtClean="0">
                <a:latin typeface="Times New Roman" panose="02020603050405020304" pitchFamily="18" charset="0"/>
                <a:cs typeface="Times New Roman" panose="02020603050405020304" pitchFamily="18" charset="0"/>
              </a:rPr>
              <a:t>11.4. </a:t>
            </a:r>
            <a:r>
              <a:rPr lang="en-US" b="1">
                <a:latin typeface="Times New Roman" panose="02020603050405020304" pitchFamily="18" charset="0"/>
                <a:cs typeface="Times New Roman" panose="02020603050405020304" pitchFamily="18" charset="0"/>
              </a:rPr>
              <a:t>Quy trình lắp láp mạch điện điều khiển sử dụng mô đun cảm </a:t>
            </a:r>
            <a:r>
              <a:rPr lang="en-US" b="1">
                <a:latin typeface="Times New Roman" panose="02020603050405020304" pitchFamily="18" charset="0"/>
                <a:cs typeface="Times New Roman" panose="02020603050405020304" pitchFamily="18" charset="0"/>
              </a:rPr>
              <a:t>biến </a:t>
            </a:r>
            <a:r>
              <a:rPr lang="en-US" b="1" smtClean="0">
                <a:latin typeface="Times New Roman" panose="02020603050405020304" pitchFamily="18" charset="0"/>
                <a:cs typeface="Times New Roman" panose="02020603050405020304" pitchFamily="18" charset="0"/>
              </a:rPr>
              <a:t>độ ẩm</a:t>
            </a:r>
            <a:endParaRPr lang="en-US"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89515065"/>
              </p:ext>
            </p:extLst>
          </p:nvPr>
        </p:nvGraphicFramePr>
        <p:xfrm>
          <a:off x="331847" y="434651"/>
          <a:ext cx="11359410" cy="6400800"/>
        </p:xfrm>
        <a:graphic>
          <a:graphicData uri="http://schemas.openxmlformats.org/drawingml/2006/table">
            <a:tbl>
              <a:tblPr firstRow="1" firstCol="1" bandRow="1"/>
              <a:tblGrid>
                <a:gridCol w="3786470">
                  <a:extLst>
                    <a:ext uri="{9D8B030D-6E8A-4147-A177-3AD203B41FA5}">
                      <a16:colId xmlns:a16="http://schemas.microsoft.com/office/drawing/2014/main" val="4264915676"/>
                    </a:ext>
                  </a:extLst>
                </a:gridCol>
                <a:gridCol w="4111223">
                  <a:extLst>
                    <a:ext uri="{9D8B030D-6E8A-4147-A177-3AD203B41FA5}">
                      <a16:colId xmlns:a16="http://schemas.microsoft.com/office/drawing/2014/main" val="1512024840"/>
                    </a:ext>
                  </a:extLst>
                </a:gridCol>
                <a:gridCol w="3461717">
                  <a:extLst>
                    <a:ext uri="{9D8B030D-6E8A-4147-A177-3AD203B41FA5}">
                      <a16:colId xmlns:a16="http://schemas.microsoft.com/office/drawing/2014/main" val="3549850686"/>
                    </a:ext>
                  </a:extLst>
                </a:gridCol>
              </a:tblGrid>
              <a:tr h="194310">
                <a:tc>
                  <a:txBody>
                    <a:bodyPr/>
                    <a:lstStyle/>
                    <a:p>
                      <a:pPr marL="0" marR="0" algn="ctr">
                        <a:spcBef>
                          <a:spcPts val="0"/>
                        </a:spcBef>
                        <a:spcAft>
                          <a:spcPts val="0"/>
                        </a:spcAft>
                      </a:pPr>
                      <a:r>
                        <a:rPr lang="pt-BR" sz="2000" b="1">
                          <a:effectLst/>
                          <a:latin typeface="Times New Roman" panose="02020603050405020304" pitchFamily="18" charset="0"/>
                          <a:ea typeface="Times New Roman" panose="02020603050405020304" pitchFamily="18" charset="0"/>
                        </a:rPr>
                        <a:t>Các bước thực hiện</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pt-BR" sz="2000" b="1">
                          <a:effectLst/>
                          <a:latin typeface="Times New Roman" panose="02020603050405020304" pitchFamily="18" charset="0"/>
                          <a:ea typeface="Times New Roman" panose="02020603050405020304" pitchFamily="18" charset="0"/>
                        </a:rPr>
                        <a:t>Yêu cầu kỹ thuật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pt-BR" sz="2000" b="1">
                          <a:effectLst/>
                          <a:latin typeface="Times New Roman" panose="02020603050405020304" pitchFamily="18" charset="0"/>
                          <a:ea typeface="Times New Roman" panose="02020603050405020304" pitchFamily="18" charset="0"/>
                        </a:rPr>
                        <a:t>Hình minh hoạt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31237"/>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1. Kết nối cảm </a:t>
                      </a:r>
                      <a:r>
                        <a:rPr lang="en-US" sz="2000">
                          <a:effectLst/>
                          <a:latin typeface="Times New Roman" panose="02020603050405020304" pitchFamily="18" charset="0"/>
                          <a:ea typeface="Times New Roman" panose="02020603050405020304" pitchFamily="18" charset="0"/>
                        </a:rPr>
                        <a:t>biến </a:t>
                      </a:r>
                      <a:r>
                        <a:rPr lang="en-US" sz="2000" baseline="0" smtClean="0">
                          <a:effectLst/>
                          <a:latin typeface="Times New Roman" panose="02020603050405020304" pitchFamily="18" charset="0"/>
                          <a:ea typeface="Times New Roman" panose="02020603050405020304" pitchFamily="18" charset="0"/>
                        </a:rPr>
                        <a:t>độ ẩm </a:t>
                      </a:r>
                      <a:r>
                        <a:rPr lang="en-US" sz="2000" smtClean="0">
                          <a:effectLst/>
                          <a:latin typeface="Times New Roman" panose="02020603050405020304" pitchFamily="18" charset="0"/>
                          <a:ea typeface="Times New Roman" panose="02020603050405020304" pitchFamily="18" charset="0"/>
                        </a:rPr>
                        <a:t>vào </a:t>
                      </a:r>
                      <a:r>
                        <a:rPr lang="en-US" sz="2000">
                          <a:effectLst/>
                          <a:latin typeface="Times New Roman" panose="02020603050405020304" pitchFamily="18" charset="0"/>
                          <a:ea typeface="Times New Roman" panose="02020603050405020304" pitchFamily="18" charset="0"/>
                        </a:rPr>
                        <a:t>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Đảm bảo kết nối đúng </a:t>
                      </a:r>
                      <a:r>
                        <a:rPr lang="pt-BR" sz="2000">
                          <a:effectLst/>
                          <a:latin typeface="Times New Roman" panose="02020603050405020304" pitchFamily="18" charset="0"/>
                          <a:ea typeface="Times New Roman" panose="02020603050405020304" pitchFamily="18" charset="0"/>
                        </a:rPr>
                        <a:t>vị </a:t>
                      </a:r>
                      <a:r>
                        <a:rPr lang="pt-BR" sz="2000" smtClean="0">
                          <a:effectLst/>
                          <a:latin typeface="Times New Roman" panose="02020603050405020304" pitchFamily="18" charset="0"/>
                          <a:ea typeface="Times New Roman" panose="02020603050405020304" pitchFamily="18" charset="0"/>
                        </a:rPr>
                        <a:t>trí và</a:t>
                      </a:r>
                      <a:r>
                        <a:rPr lang="pt-BR" sz="2000" baseline="0" smtClean="0">
                          <a:effectLst/>
                          <a:latin typeface="Times New Roman" panose="02020603050405020304" pitchFamily="18" charset="0"/>
                          <a:ea typeface="Times New Roman" panose="02020603050405020304" pitchFamily="18" charset="0"/>
                        </a:rPr>
                        <a:t> kết nối tốt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036157"/>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2. Kết </a:t>
                      </a:r>
                      <a:r>
                        <a:rPr lang="en-US" sz="2000">
                          <a:effectLst/>
                          <a:latin typeface="Times New Roman" panose="02020603050405020304" pitchFamily="18" charset="0"/>
                          <a:ea typeface="Times New Roman" panose="02020603050405020304" pitchFamily="18" charset="0"/>
                        </a:rPr>
                        <a:t>nối </a:t>
                      </a:r>
                      <a:r>
                        <a:rPr lang="en-US" sz="2000" smtClean="0">
                          <a:effectLst/>
                          <a:latin typeface="Times New Roman" panose="02020603050405020304" pitchFamily="18" charset="0"/>
                          <a:ea typeface="Times New Roman" panose="02020603050405020304" pitchFamily="18" charset="0"/>
                        </a:rPr>
                        <a:t>động</a:t>
                      </a:r>
                      <a:r>
                        <a:rPr lang="en-US" sz="2000" baseline="0" smtClean="0">
                          <a:effectLst/>
                          <a:latin typeface="Times New Roman" panose="02020603050405020304" pitchFamily="18" charset="0"/>
                          <a:ea typeface="Times New Roman" panose="02020603050405020304" pitchFamily="18" charset="0"/>
                        </a:rPr>
                        <a:t> cơ máy bơm </a:t>
                      </a:r>
                      <a:r>
                        <a:rPr lang="en-US" sz="2000" smtClean="0">
                          <a:effectLst/>
                          <a:latin typeface="Times New Roman" panose="02020603050405020304" pitchFamily="18" charset="0"/>
                          <a:ea typeface="Times New Roman" panose="02020603050405020304" pitchFamily="18" charset="0"/>
                        </a:rPr>
                        <a:t>vào </a:t>
                      </a:r>
                      <a:r>
                        <a:rPr lang="en-US" sz="2000">
                          <a:effectLst/>
                          <a:latin typeface="Times New Roman" panose="02020603050405020304" pitchFamily="18" charset="0"/>
                          <a:ea typeface="Times New Roman" panose="02020603050405020304" pitchFamily="18" charset="0"/>
                        </a:rPr>
                        <a:t>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smtClean="0">
                          <a:effectLst/>
                          <a:latin typeface="Times New Roman" panose="02020603050405020304" pitchFamily="18" charset="0"/>
                          <a:ea typeface="Times New Roman" panose="02020603050405020304" pitchFamily="18" charset="0"/>
                        </a:rPr>
                        <a:t>Đảm</a:t>
                      </a:r>
                      <a:r>
                        <a:rPr lang="pt-BR" sz="2000" baseline="0" smtClean="0">
                          <a:effectLst/>
                          <a:latin typeface="Times New Roman" panose="02020603050405020304" pitchFamily="18" charset="0"/>
                          <a:ea typeface="Times New Roman" panose="02020603050405020304" pitchFamily="18" charset="0"/>
                        </a:rPr>
                        <a:t> </a:t>
                      </a:r>
                      <a:r>
                        <a:rPr lang="pt-BR" sz="2000" smtClean="0">
                          <a:effectLst/>
                          <a:latin typeface="Times New Roman" panose="02020603050405020304" pitchFamily="18" charset="0"/>
                          <a:ea typeface="Times New Roman" panose="02020603050405020304" pitchFamily="18" charset="0"/>
                        </a:rPr>
                        <a:t>vảo </a:t>
                      </a:r>
                      <a:r>
                        <a:rPr lang="pt-BR" sz="2000">
                          <a:effectLst/>
                          <a:latin typeface="Times New Roman" panose="02020603050405020304" pitchFamily="18" charset="0"/>
                          <a:ea typeface="Times New Roman" panose="02020603050405020304" pitchFamily="18" charset="0"/>
                        </a:rPr>
                        <a:t>kết nối đúng vị trí tiếp điểm của rơ le điện tử và tiếp xúc tốt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682673"/>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3. Kết nối Adpter: vào cực nguồn 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Đảm bảo kết nối đúng cực tính(+) và cực tính(-) của nguồn tiếp xúc với mô đun cảm biến và tiếp xúc tốt</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496258"/>
                  </a:ext>
                </a:extLst>
              </a:tr>
              <a:tr h="77724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4. Cài </a:t>
                      </a:r>
                      <a:r>
                        <a:rPr lang="en-US" sz="2000">
                          <a:effectLst/>
                          <a:latin typeface="Times New Roman" panose="02020603050405020304" pitchFamily="18" charset="0"/>
                          <a:ea typeface="Times New Roman" panose="02020603050405020304" pitchFamily="18" charset="0"/>
                        </a:rPr>
                        <a:t>đặt </a:t>
                      </a:r>
                      <a:r>
                        <a:rPr lang="en-US" sz="2000" smtClean="0">
                          <a:effectLst/>
                          <a:latin typeface="Times New Roman" panose="02020603050405020304" pitchFamily="18" charset="0"/>
                          <a:ea typeface="Times New Roman" panose="02020603050405020304" pitchFamily="18" charset="0"/>
                        </a:rPr>
                        <a:t>mức</a:t>
                      </a:r>
                      <a:r>
                        <a:rPr lang="en-US" sz="2000" baseline="0" smtClean="0">
                          <a:effectLst/>
                          <a:latin typeface="Times New Roman" panose="02020603050405020304" pitchFamily="18" charset="0"/>
                          <a:ea typeface="Times New Roman" panose="02020603050405020304" pitchFamily="18" charset="0"/>
                        </a:rPr>
                        <a:t> ngưỡng </a:t>
                      </a:r>
                      <a:r>
                        <a:rPr lang="en-US" sz="2000" smtClean="0">
                          <a:effectLst/>
                          <a:latin typeface="Times New Roman" panose="02020603050405020304" pitchFamily="18" charset="0"/>
                          <a:ea typeface="Times New Roman" panose="02020603050405020304" pitchFamily="18" charset="0"/>
                        </a:rPr>
                        <a:t>tác </a:t>
                      </a:r>
                      <a:r>
                        <a:rPr lang="en-US" sz="2000">
                          <a:effectLst/>
                          <a:latin typeface="Times New Roman" panose="02020603050405020304" pitchFamily="18" charset="0"/>
                          <a:ea typeface="Times New Roman" panose="02020603050405020304" pitchFamily="18" charset="0"/>
                        </a:rPr>
                        <a:t>động của mô đun cảm biến</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Đảm bảo mô đun cảm biến tác động theo </a:t>
                      </a:r>
                      <a:r>
                        <a:rPr lang="pt-BR" sz="2000">
                          <a:effectLst/>
                          <a:latin typeface="Times New Roman" panose="02020603050405020304" pitchFamily="18" charset="0"/>
                          <a:ea typeface="Times New Roman" panose="02020603050405020304" pitchFamily="18" charset="0"/>
                        </a:rPr>
                        <a:t>đúng </a:t>
                      </a:r>
                      <a:r>
                        <a:rPr lang="pt-BR" sz="2000" smtClean="0">
                          <a:effectLst/>
                          <a:latin typeface="Times New Roman" panose="02020603050405020304" pitchFamily="18" charset="0"/>
                          <a:ea typeface="Times New Roman" panose="02020603050405020304" pitchFamily="18" charset="0"/>
                        </a:rPr>
                        <a:t>mức</a:t>
                      </a:r>
                      <a:r>
                        <a:rPr lang="pt-BR" sz="2000" baseline="0" smtClean="0">
                          <a:effectLst/>
                          <a:latin typeface="Times New Roman" panose="02020603050405020304" pitchFamily="18" charset="0"/>
                          <a:ea typeface="Times New Roman" panose="02020603050405020304" pitchFamily="18" charset="0"/>
                        </a:rPr>
                        <a:t> ngưỡng đã được chỉnh.</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946133"/>
                  </a:ext>
                </a:extLst>
              </a:tr>
              <a:tr h="58293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rPr>
                        <a:t>Bước 5. Kiểm tra và vận hành</a:t>
                      </a:r>
                    </a:p>
                    <a:p>
                      <a:pPr marL="0" marR="0">
                        <a:spcBef>
                          <a:spcPts val="0"/>
                        </a:spcBef>
                        <a:spcAft>
                          <a:spcPts val="0"/>
                        </a:spcAft>
                      </a:pPr>
                      <a:r>
                        <a:rPr lang="pt-BR"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Mạch hoạt động đúng nguyên lý và không bị sự cố</a:t>
                      </a: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000">
                          <a:effectLst/>
                          <a:latin typeface="Times New Roman" panose="02020603050405020304" pitchFamily="18" charset="0"/>
                          <a:ea typeface="Times New Roman" panose="02020603050405020304" pitchFamily="18" charset="0"/>
                        </a:rPr>
                        <a:t> </a:t>
                      </a: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pt-BR" sz="200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000">
                        <a:effectLst/>
                        <a:latin typeface="Times New Roman" panose="02020603050405020304" pitchFamily="18" charset="0"/>
                        <a:ea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750005"/>
                  </a:ext>
                </a:extLst>
              </a:tr>
            </a:tbl>
          </a:graphicData>
        </a:graphic>
      </p:graphicFrame>
      <p:pic>
        <p:nvPicPr>
          <p:cNvPr id="6" name="Picture 5"/>
          <p:cNvPicPr>
            <a:picLocks noChangeAspect="1"/>
          </p:cNvPicPr>
          <p:nvPr/>
        </p:nvPicPr>
        <p:blipFill>
          <a:blip r:embed="rId2"/>
          <a:stretch>
            <a:fillRect/>
          </a:stretch>
        </p:blipFill>
        <p:spPr>
          <a:xfrm>
            <a:off x="8350898" y="729477"/>
            <a:ext cx="3088433" cy="1136646"/>
          </a:xfrm>
          <a:prstGeom prst="rect">
            <a:avLst/>
          </a:prstGeom>
        </p:spPr>
      </p:pic>
      <p:pic>
        <p:nvPicPr>
          <p:cNvPr id="8" name="Picture 7"/>
          <p:cNvPicPr>
            <a:picLocks noChangeAspect="1"/>
          </p:cNvPicPr>
          <p:nvPr/>
        </p:nvPicPr>
        <p:blipFill>
          <a:blip r:embed="rId3"/>
          <a:stretch>
            <a:fillRect/>
          </a:stretch>
        </p:blipFill>
        <p:spPr>
          <a:xfrm>
            <a:off x="8444205" y="1997696"/>
            <a:ext cx="2995126" cy="1164437"/>
          </a:xfrm>
          <a:prstGeom prst="rect">
            <a:avLst/>
          </a:prstGeom>
        </p:spPr>
      </p:pic>
      <p:pic>
        <p:nvPicPr>
          <p:cNvPr id="9" name="Picture 8"/>
          <p:cNvPicPr>
            <a:picLocks noChangeAspect="1"/>
          </p:cNvPicPr>
          <p:nvPr/>
        </p:nvPicPr>
        <p:blipFill>
          <a:blip r:embed="rId4"/>
          <a:stretch>
            <a:fillRect/>
          </a:stretch>
        </p:blipFill>
        <p:spPr>
          <a:xfrm>
            <a:off x="8350897" y="3256957"/>
            <a:ext cx="3088433" cy="1093829"/>
          </a:xfrm>
          <a:prstGeom prst="rect">
            <a:avLst/>
          </a:prstGeom>
        </p:spPr>
      </p:pic>
      <p:pic>
        <p:nvPicPr>
          <p:cNvPr id="10" name="Picture 9"/>
          <p:cNvPicPr>
            <a:picLocks noChangeAspect="1"/>
          </p:cNvPicPr>
          <p:nvPr/>
        </p:nvPicPr>
        <p:blipFill>
          <a:blip r:embed="rId5"/>
          <a:stretch>
            <a:fillRect/>
          </a:stretch>
        </p:blipFill>
        <p:spPr>
          <a:xfrm>
            <a:off x="8397551" y="4478716"/>
            <a:ext cx="3088433" cy="1040151"/>
          </a:xfrm>
          <a:prstGeom prst="rect">
            <a:avLst/>
          </a:prstGeom>
        </p:spPr>
      </p:pic>
      <p:pic>
        <p:nvPicPr>
          <p:cNvPr id="14" name="Picture 13"/>
          <p:cNvPicPr>
            <a:picLocks noChangeAspect="1"/>
          </p:cNvPicPr>
          <p:nvPr/>
        </p:nvPicPr>
        <p:blipFill>
          <a:blip r:embed="rId6"/>
          <a:stretch>
            <a:fillRect/>
          </a:stretch>
        </p:blipFill>
        <p:spPr>
          <a:xfrm>
            <a:off x="8444205" y="5667369"/>
            <a:ext cx="2995125" cy="1087994"/>
          </a:xfrm>
          <a:prstGeom prst="rect">
            <a:avLst/>
          </a:prstGeom>
        </p:spPr>
      </p:pic>
    </p:spTree>
    <p:extLst>
      <p:ext uri="{BB962C8B-B14F-4D97-AF65-F5344CB8AC3E}">
        <p14:creationId xmlns:p14="http://schemas.microsoft.com/office/powerpoint/2010/main" val="60418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sắp xếp thứ tự các bước dưới đây theo đúng quy trình lắp ráp mạch điện điều khiển sử dụng một mô đun cảm biến.</a:t>
            </a:r>
          </a:p>
          <a:p>
            <a:r>
              <a:rPr lang="en-US" sz="2800" b="1">
                <a:latin typeface="Times New Roman" panose="02020603050405020304" pitchFamily="18" charset="0"/>
                <a:cs typeface="Times New Roman" panose="02020603050405020304" pitchFamily="18" charset="0"/>
              </a:rPr>
              <a:t>a) Kết nối nguồn điện một chiều 12 V vào cực nguồn của mô đun cảm biến.</a:t>
            </a:r>
          </a:p>
          <a:p>
            <a:r>
              <a:rPr lang="en-US" sz="2800" b="1">
                <a:latin typeface="Times New Roman" panose="02020603050405020304" pitchFamily="18" charset="0"/>
                <a:cs typeface="Times New Roman" panose="02020603050405020304" pitchFamily="18" charset="0"/>
              </a:rPr>
              <a:t>b) Kết nối cảm biến vào mô đun cảm biến.</a:t>
            </a:r>
          </a:p>
          <a:p>
            <a:r>
              <a:rPr lang="en-US" sz="2800" b="1">
                <a:latin typeface="Times New Roman" panose="02020603050405020304" pitchFamily="18" charset="0"/>
                <a:cs typeface="Times New Roman" panose="02020603050405020304" pitchFamily="18" charset="0"/>
              </a:rPr>
              <a:t>c) Chỉnh ngưỡng tác động cho mô đun cảm biến.</a:t>
            </a:r>
          </a:p>
          <a:p>
            <a:r>
              <a:rPr lang="en-US" sz="2800" b="1">
                <a:latin typeface="Times New Roman" panose="02020603050405020304" pitchFamily="18" charset="0"/>
                <a:cs typeface="Times New Roman" panose="02020603050405020304" pitchFamily="18" charset="0"/>
              </a:rPr>
              <a:t>d) Kiểm tra và vận hành.</a:t>
            </a:r>
          </a:p>
          <a:p>
            <a:r>
              <a:rPr lang="en-US" sz="2800" b="1">
                <a:latin typeface="Times New Roman" panose="02020603050405020304" pitchFamily="18" charset="0"/>
                <a:cs typeface="Times New Roman" panose="02020603050405020304" pitchFamily="18" charset="0"/>
              </a:rPr>
              <a:t>e) Kết nối phụ tải vào mô đun cảm biến.</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Làm thế nào để lắp ráp mạch điện điều khiển đơn giản có sử dụng mô đun cảm biến như sơ đồ minh họa ở Hình 11.1?</a:t>
            </a:r>
          </a:p>
        </p:txBody>
      </p:sp>
      <p:pic>
        <p:nvPicPr>
          <p:cNvPr id="3" name="Picture 2"/>
          <p:cNvPicPr>
            <a:picLocks noChangeAspect="1"/>
          </p:cNvPicPr>
          <p:nvPr/>
        </p:nvPicPr>
        <p:blipFill>
          <a:blip r:embed="rId2"/>
          <a:stretch>
            <a:fillRect/>
          </a:stretch>
        </p:blipFill>
        <p:spPr>
          <a:xfrm>
            <a:off x="334108" y="747346"/>
            <a:ext cx="6620607" cy="456320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sắp xếp thứ tự các bước dưới đây theo đúng quy trình lắp ráp mạch điện điều khiển sử dụng một mô đun cảm biến.</a:t>
            </a:r>
          </a:p>
          <a:p>
            <a:r>
              <a:rPr lang="en-US" sz="2800" b="1">
                <a:latin typeface="Times New Roman" panose="02020603050405020304" pitchFamily="18" charset="0"/>
                <a:cs typeface="Times New Roman" panose="02020603050405020304" pitchFamily="18" charset="0"/>
              </a:rPr>
              <a:t>a) Kết nối nguồn điện một chiều 12 V vào cực nguồn của mô đun cảm biến.</a:t>
            </a:r>
          </a:p>
          <a:p>
            <a:r>
              <a:rPr lang="en-US" sz="2800" b="1">
                <a:latin typeface="Times New Roman" panose="02020603050405020304" pitchFamily="18" charset="0"/>
                <a:cs typeface="Times New Roman" panose="02020603050405020304" pitchFamily="18" charset="0"/>
              </a:rPr>
              <a:t>b) Kết nối cảm biến vào mô đun cảm biến.</a:t>
            </a:r>
          </a:p>
          <a:p>
            <a:r>
              <a:rPr lang="en-US" sz="2800" b="1">
                <a:latin typeface="Times New Roman" panose="02020603050405020304" pitchFamily="18" charset="0"/>
                <a:cs typeface="Times New Roman" panose="02020603050405020304" pitchFamily="18" charset="0"/>
              </a:rPr>
              <a:t>c) Chỉnh ngưỡng tác động cho mô đun cảm biến.</a:t>
            </a:r>
          </a:p>
          <a:p>
            <a:r>
              <a:rPr lang="en-US" sz="2800" b="1">
                <a:latin typeface="Times New Roman" panose="02020603050405020304" pitchFamily="18" charset="0"/>
                <a:cs typeface="Times New Roman" panose="02020603050405020304" pitchFamily="18" charset="0"/>
              </a:rPr>
              <a:t>d) Kiểm tra và vận hành.</a:t>
            </a:r>
          </a:p>
          <a:p>
            <a:r>
              <a:rPr lang="en-US" sz="2800" b="1">
                <a:latin typeface="Times New Roman" panose="02020603050405020304" pitchFamily="18" charset="0"/>
                <a:cs typeface="Times New Roman" panose="02020603050405020304" pitchFamily="18" charset="0"/>
              </a:rPr>
              <a:t>e) Kết nối phụ tải vào mô đun cảm biến.</a:t>
            </a:r>
          </a:p>
        </p:txBody>
      </p:sp>
      <p:sp>
        <p:nvSpPr>
          <p:cNvPr id="2" name="Rectangle 1"/>
          <p:cNvSpPr/>
          <p:nvPr/>
        </p:nvSpPr>
        <p:spPr>
          <a:xfrm>
            <a:off x="2945780" y="3930159"/>
            <a:ext cx="6096000" cy="646331"/>
          </a:xfrm>
          <a:prstGeom prst="rect">
            <a:avLst/>
          </a:prstGeom>
        </p:spPr>
        <p:txBody>
          <a:bodyPr>
            <a:spAutoFit/>
          </a:bodyPr>
          <a:lstStyle/>
          <a:p>
            <a:r>
              <a:rPr lang="en-US" b="1">
                <a:solidFill>
                  <a:srgbClr val="0000FF"/>
                </a:solidFill>
              </a:rPr>
              <a:t>Bài 1.</a:t>
            </a:r>
          </a:p>
          <a:p>
            <a:r>
              <a:rPr lang="en-US" b="1">
                <a:solidFill>
                  <a:srgbClr val="0000FF"/>
                </a:solidFill>
              </a:rPr>
              <a:t>b) → e) → a) → c) → d).</a:t>
            </a:r>
          </a:p>
        </p:txBody>
      </p:sp>
    </p:spTree>
    <p:extLst>
      <p:ext uri="{BB962C8B-B14F-4D97-AF65-F5344CB8AC3E}">
        <p14:creationId xmlns:p14="http://schemas.microsoft.com/office/powerpoint/2010/main" val="23010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2224756" y="1969770"/>
            <a:ext cx="6331415" cy="3777887"/>
          </a:xfrm>
          <a:prstGeom prst="rect">
            <a:avLst/>
          </a:prstGeom>
        </p:spPr>
      </p:pic>
      <p:sp>
        <p:nvSpPr>
          <p:cNvPr id="4" name="TextBox 3"/>
          <p:cNvSpPr txBox="1"/>
          <p:nvPr/>
        </p:nvSpPr>
        <p:spPr>
          <a:xfrm>
            <a:off x="2528596" y="5999584"/>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339972" y="1969770"/>
            <a:ext cx="6331415" cy="3777887"/>
          </a:xfrm>
          <a:prstGeom prst="rect">
            <a:avLst/>
          </a:prstGeom>
        </p:spPr>
      </p:pic>
      <p:sp>
        <p:nvSpPr>
          <p:cNvPr id="4" name="TextBox 3"/>
          <p:cNvSpPr txBox="1"/>
          <p:nvPr/>
        </p:nvSpPr>
        <p:spPr>
          <a:xfrm>
            <a:off x="589862" y="5952931"/>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
        <p:nvSpPr>
          <p:cNvPr id="5" name="Rectangle 4"/>
          <p:cNvSpPr/>
          <p:nvPr/>
        </p:nvSpPr>
        <p:spPr>
          <a:xfrm>
            <a:off x="6229813" y="2062103"/>
            <a:ext cx="5787280" cy="2585323"/>
          </a:xfrm>
          <a:prstGeom prst="rect">
            <a:avLst/>
          </a:prstGeom>
        </p:spPr>
        <p:txBody>
          <a:bodyPr wrap="square">
            <a:spAutoFit/>
          </a:bodyPr>
          <a:lstStyle/>
          <a:p>
            <a:r>
              <a:rPr lang="vi-VN" b="1">
                <a:solidFill>
                  <a:srgbClr val="0000FF"/>
                </a:solidFill>
              </a:rPr>
              <a:t>- Bước 1: Kết nối cảm biến hồng ngoại vào mô đun cảm biến.</a:t>
            </a:r>
          </a:p>
          <a:p>
            <a:r>
              <a:rPr lang="vi-VN" b="1">
                <a:solidFill>
                  <a:srgbClr val="0000FF"/>
                </a:solidFill>
              </a:rPr>
              <a:t>- Bước 2: Kết nối phụ tải (bóng đèn) vào mô đun cảm biến.</a:t>
            </a:r>
          </a:p>
          <a:p>
            <a:r>
              <a:rPr lang="vi-VN" b="1">
                <a:solidFill>
                  <a:srgbClr val="0000FF"/>
                </a:solidFill>
              </a:rPr>
              <a:t>- Bước 3: Kết nối nguồn điện một chiều 12 V vào cực nguồn của mô đun cảm biến.</a:t>
            </a:r>
          </a:p>
          <a:p>
            <a:r>
              <a:rPr lang="vi-VN" b="1">
                <a:solidFill>
                  <a:srgbClr val="0000FF"/>
                </a:solidFill>
              </a:rPr>
              <a:t>- Bước 4: Chỉnh ngưỡng tác động cho mô đun cảm biến.</a:t>
            </a:r>
          </a:p>
          <a:p>
            <a:r>
              <a:rPr lang="vi-VN" b="1">
                <a:solidFill>
                  <a:srgbClr val="0000FF"/>
                </a:solidFill>
              </a:rPr>
              <a:t>- Bước 5: Kiểm tra và vận hành.</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a:latin typeface="Times New Roman" panose="02020603050405020304" pitchFamily="18" charset="0"/>
                <a:cs typeface="Times New Roman" panose="02020603050405020304" pitchFamily="18" charset="0"/>
              </a:rPr>
              <a:t>Cần lắp ráp theo quy trình nhất định.</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4108" y="747346"/>
            <a:ext cx="6620607" cy="4563208"/>
          </a:xfrm>
          <a:prstGeom prst="rect">
            <a:avLst/>
          </a:prstGeom>
        </p:spPr>
      </p:pic>
    </p:spTree>
    <p:extLst>
      <p:ext uri="{BB962C8B-B14F-4D97-AF65-F5344CB8AC3E}">
        <p14:creationId xmlns:p14="http://schemas.microsoft.com/office/powerpoint/2010/main" val="2363492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273" y="150950"/>
            <a:ext cx="1170058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nội dung thực hành, yêu cầu sản phẩm của bài thực hành.</a:t>
            </a:r>
          </a:p>
          <a:p>
            <a:r>
              <a:rPr lang="en-US" sz="2800" b="1">
                <a:latin typeface="Times New Roman" panose="02020603050405020304" pitchFamily="18" charset="0"/>
                <a:cs typeface="Times New Roman" panose="02020603050405020304" pitchFamily="18" charset="0"/>
              </a:rPr>
              <a:t>2. Liệt kê các dụng cụ và vật liệu cần thiết cho bài thực hành.</a:t>
            </a:r>
          </a:p>
        </p:txBody>
      </p:sp>
    </p:spTree>
    <p:extLst>
      <p:ext uri="{BB962C8B-B14F-4D97-AF65-F5344CB8AC3E}">
        <p14:creationId xmlns:p14="http://schemas.microsoft.com/office/powerpoint/2010/main" val="3893311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273" y="150950"/>
            <a:ext cx="1170058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nội dung thực hành, yêu cầu sản phẩm của bài thực hành.</a:t>
            </a:r>
          </a:p>
          <a:p>
            <a:r>
              <a:rPr lang="en-US" sz="2800" b="1">
                <a:latin typeface="Times New Roman" panose="02020603050405020304" pitchFamily="18" charset="0"/>
                <a:cs typeface="Times New Roman" panose="02020603050405020304" pitchFamily="18" charset="0"/>
              </a:rPr>
              <a:t>2. Liệt kê các dụng cụ và vật liệu cần thiết cho bài thực hành.</a:t>
            </a:r>
          </a:p>
        </p:txBody>
      </p:sp>
      <p:sp>
        <p:nvSpPr>
          <p:cNvPr id="3" name="Rectangle 2"/>
          <p:cNvSpPr/>
          <p:nvPr/>
        </p:nvSpPr>
        <p:spPr>
          <a:xfrm>
            <a:off x="205273" y="1105057"/>
            <a:ext cx="11812556" cy="2585323"/>
          </a:xfrm>
          <a:prstGeom prst="rect">
            <a:avLst/>
          </a:prstGeom>
        </p:spPr>
        <p:txBody>
          <a:bodyPr wrap="square">
            <a:spAutoFit/>
          </a:bodyPr>
          <a:lstStyle/>
          <a:p>
            <a:r>
              <a:rPr lang="en-US">
                <a:solidFill>
                  <a:srgbClr val="FF0000"/>
                </a:solidFill>
                <a:latin typeface="Times New Roman" panose="02020603050405020304" pitchFamily="18" charset="0"/>
                <a:cs typeface="Times New Roman" panose="02020603050405020304" pitchFamily="18" charset="0"/>
              </a:rPr>
              <a:t>1</a:t>
            </a:r>
            <a:r>
              <a:rPr lang="vi-VN" smtClean="0">
                <a:solidFill>
                  <a:srgbClr val="FF0000"/>
                </a:solidFill>
                <a:latin typeface="Times New Roman" panose="02020603050405020304" pitchFamily="18" charset="0"/>
                <a:cs typeface="Times New Roman" panose="02020603050405020304" pitchFamily="18" charset="0"/>
              </a:rPr>
              <a:t>.</a:t>
            </a:r>
            <a:endParaRPr lang="en-US" smtClean="0">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a:t>
            </a:r>
            <a:r>
              <a:rPr lang="vi-VN" smtClean="0">
                <a:solidFill>
                  <a:srgbClr val="FF0000"/>
                </a:solidFill>
                <a:latin typeface="Times New Roman" panose="02020603050405020304" pitchFamily="18" charset="0"/>
                <a:cs typeface="Times New Roman" panose="02020603050405020304" pitchFamily="18" charset="0"/>
              </a:rPr>
              <a:t>Nội </a:t>
            </a:r>
            <a:r>
              <a:rPr lang="vi-VN">
                <a:solidFill>
                  <a:srgbClr val="FF0000"/>
                </a:solidFill>
                <a:latin typeface="Times New Roman" panose="02020603050405020304" pitchFamily="18" charset="0"/>
                <a:cs typeface="Times New Roman" panose="02020603050405020304" pitchFamily="18" charset="0"/>
              </a:rPr>
              <a:t>dung thực hành</a:t>
            </a:r>
          </a:p>
          <a:p>
            <a:r>
              <a:rPr lang="vi-VN">
                <a:solidFill>
                  <a:srgbClr val="FF0000"/>
                </a:solidFill>
                <a:latin typeface="Times New Roman" panose="02020603050405020304" pitchFamily="18" charset="0"/>
                <a:cs typeface="Times New Roman" panose="02020603050405020304" pitchFamily="18" charset="0"/>
              </a:rPr>
              <a:t>- Lắp ráp được mạch điện điều khiển đơn giản có sử dụng modul cảm biến: modul cảm biến ánh sáng, modul cảm biến nhiệt độ, modul cám biến độ ẩm </a:t>
            </a:r>
          </a:p>
          <a:p>
            <a:r>
              <a:rPr lang="en-US">
                <a:solidFill>
                  <a:srgbClr val="FF0000"/>
                </a:solidFill>
                <a:latin typeface="Times New Roman" panose="02020603050405020304" pitchFamily="18" charset="0"/>
                <a:cs typeface="Times New Roman" panose="02020603050405020304" pitchFamily="18" charset="0"/>
              </a:rPr>
              <a:t>*</a:t>
            </a:r>
            <a:r>
              <a:rPr lang="vi-VN" smtClean="0">
                <a:solidFill>
                  <a:srgbClr val="FF0000"/>
                </a:solidFill>
                <a:latin typeface="Times New Roman" panose="02020603050405020304" pitchFamily="18" charset="0"/>
                <a:cs typeface="Times New Roman" panose="02020603050405020304" pitchFamily="18" charset="0"/>
              </a:rPr>
              <a:t>Yêu </a:t>
            </a:r>
            <a:r>
              <a:rPr lang="vi-VN">
                <a:solidFill>
                  <a:srgbClr val="FF0000"/>
                </a:solidFill>
                <a:latin typeface="Times New Roman" panose="02020603050405020304" pitchFamily="18" charset="0"/>
                <a:cs typeface="Times New Roman" panose="02020603050405020304" pitchFamily="18" charset="0"/>
              </a:rPr>
              <a:t>cầu sản phẩm</a:t>
            </a:r>
          </a:p>
          <a:p>
            <a:r>
              <a:rPr lang="vi-VN">
                <a:solidFill>
                  <a:srgbClr val="FF0000"/>
                </a:solidFill>
                <a:latin typeface="Times New Roman" panose="02020603050405020304" pitchFamily="18" charset="0"/>
                <a:cs typeface="Times New Roman" panose="02020603050405020304" pitchFamily="18" charset="0"/>
              </a:rPr>
              <a:t>- Mạch điện điều khiển sử dụng modul cảm biến ánh sáng, modul cảm biến nhiệt độ, modul cám biến độ ẩm </a:t>
            </a:r>
          </a:p>
          <a:p>
            <a:r>
              <a:rPr lang="vi-VN">
                <a:solidFill>
                  <a:srgbClr val="FF0000"/>
                </a:solidFill>
                <a:latin typeface="Times New Roman" panose="02020603050405020304" pitchFamily="18" charset="0"/>
                <a:cs typeface="Times New Roman" panose="02020603050405020304" pitchFamily="18" charset="0"/>
              </a:rPr>
              <a:t>- Mạch điện điều khiển được lắp ráp đúng sơ đồ lắp đặt và hoạt động đúng nguyen lý, không xảy ra sự cố.</a:t>
            </a:r>
          </a:p>
          <a:p>
            <a:r>
              <a:rPr lang="vi-VN">
                <a:solidFill>
                  <a:srgbClr val="FF0000"/>
                </a:solidFill>
                <a:latin typeface="Times New Roman" panose="02020603050405020304" pitchFamily="18" charset="0"/>
                <a:cs typeface="Times New Roman" panose="02020603050405020304" pitchFamily="18" charset="0"/>
              </a:rPr>
              <a:t>- Mạch điện điều khiển có thể điều chỉnh được ngưỡng tác động theo ánh sáng, nhiệt độ và độ ẩm.</a:t>
            </a:r>
          </a:p>
          <a:p>
            <a:r>
              <a:rPr lang="en-US" smtClean="0">
                <a:solidFill>
                  <a:srgbClr val="FF0000"/>
                </a:solidFill>
                <a:latin typeface="Times New Roman" panose="02020603050405020304" pitchFamily="18" charset="0"/>
                <a:cs typeface="Times New Roman" panose="02020603050405020304" pitchFamily="18" charset="0"/>
              </a:rPr>
              <a:t>2</a:t>
            </a:r>
            <a:r>
              <a:rPr lang="vi-VN" smtClean="0">
                <a:solidFill>
                  <a:srgbClr val="FF0000"/>
                </a:solidFill>
                <a:latin typeface="Times New Roman" panose="02020603050405020304" pitchFamily="18" charset="0"/>
                <a:cs typeface="Times New Roman" panose="02020603050405020304" pitchFamily="18" charset="0"/>
              </a:rPr>
              <a:t>. </a:t>
            </a:r>
            <a:r>
              <a:rPr lang="vi-VN">
                <a:solidFill>
                  <a:srgbClr val="FF0000"/>
                </a:solidFill>
                <a:latin typeface="Times New Roman" panose="02020603050405020304" pitchFamily="18" charset="0"/>
                <a:cs typeface="Times New Roman" panose="02020603050405020304" pitchFamily="18" charset="0"/>
              </a:rPr>
              <a:t>Dụng cụ, thiết bị và vật liệu cẩn thiết</a:t>
            </a:r>
          </a:p>
        </p:txBody>
      </p:sp>
      <p:graphicFrame>
        <p:nvGraphicFramePr>
          <p:cNvPr id="7" name="Table 6"/>
          <p:cNvGraphicFramePr>
            <a:graphicFrameLocks noGrp="1"/>
          </p:cNvGraphicFramePr>
          <p:nvPr>
            <p:extLst>
              <p:ext uri="{D42A27DB-BD31-4B8C-83A1-F6EECF244321}">
                <p14:modId xmlns:p14="http://schemas.microsoft.com/office/powerpoint/2010/main" val="3975941971"/>
              </p:ext>
            </p:extLst>
          </p:nvPr>
        </p:nvGraphicFramePr>
        <p:xfrm>
          <a:off x="500089" y="3690380"/>
          <a:ext cx="11517740" cy="2865120"/>
        </p:xfrm>
        <a:graphic>
          <a:graphicData uri="http://schemas.openxmlformats.org/drawingml/2006/table">
            <a:tbl>
              <a:tblPr firstRow="1" firstCol="1" bandRow="1"/>
              <a:tblGrid>
                <a:gridCol w="871070">
                  <a:extLst>
                    <a:ext uri="{9D8B030D-6E8A-4147-A177-3AD203B41FA5}">
                      <a16:colId xmlns:a16="http://schemas.microsoft.com/office/drawing/2014/main" val="1830040890"/>
                    </a:ext>
                  </a:extLst>
                </a:gridCol>
                <a:gridCol w="4404391">
                  <a:extLst>
                    <a:ext uri="{9D8B030D-6E8A-4147-A177-3AD203B41FA5}">
                      <a16:colId xmlns:a16="http://schemas.microsoft.com/office/drawing/2014/main" val="565592992"/>
                    </a:ext>
                  </a:extLst>
                </a:gridCol>
                <a:gridCol w="1682590">
                  <a:extLst>
                    <a:ext uri="{9D8B030D-6E8A-4147-A177-3AD203B41FA5}">
                      <a16:colId xmlns:a16="http://schemas.microsoft.com/office/drawing/2014/main" val="3652141547"/>
                    </a:ext>
                  </a:extLst>
                </a:gridCol>
                <a:gridCol w="1575165">
                  <a:extLst>
                    <a:ext uri="{9D8B030D-6E8A-4147-A177-3AD203B41FA5}">
                      <a16:colId xmlns:a16="http://schemas.microsoft.com/office/drawing/2014/main" val="2070695206"/>
                    </a:ext>
                  </a:extLst>
                </a:gridCol>
                <a:gridCol w="2984524">
                  <a:extLst>
                    <a:ext uri="{9D8B030D-6E8A-4147-A177-3AD203B41FA5}">
                      <a16:colId xmlns:a16="http://schemas.microsoft.com/office/drawing/2014/main" val="2751045890"/>
                    </a:ext>
                  </a:extLst>
                </a:gridCol>
              </a:tblGrid>
              <a:tr h="0">
                <a:tc>
                  <a:txBody>
                    <a:bodyPr/>
                    <a:lstStyle/>
                    <a:p>
                      <a:pPr marL="0" marR="0" indent="0" algn="ctr">
                        <a:lnSpc>
                          <a:spcPts val="1610"/>
                        </a:lnSpc>
                        <a:spcBef>
                          <a:spcPts val="0"/>
                        </a:spcBef>
                        <a:spcAft>
                          <a:spcPts val="0"/>
                        </a:spcAft>
                      </a:pPr>
                      <a:r>
                        <a:rPr lang="en-US" sz="1400" b="1">
                          <a:solidFill>
                            <a:srgbClr val="FF0000"/>
                          </a:solidFill>
                          <a:effectLst/>
                          <a:latin typeface="Times New Roman" panose="02020603050405020304" pitchFamily="18" charset="0"/>
                          <a:ea typeface="Arial" panose="020B0604020202020204" pitchFamily="34" charset="0"/>
                        </a:rPr>
                        <a:t>STT</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ts val="1610"/>
                        </a:lnSpc>
                        <a:spcBef>
                          <a:spcPts val="0"/>
                        </a:spcBef>
                        <a:spcAft>
                          <a:spcPts val="0"/>
                        </a:spcAft>
                      </a:pPr>
                      <a:r>
                        <a:rPr lang="en-US" sz="1400" b="1">
                          <a:solidFill>
                            <a:srgbClr val="FF0000"/>
                          </a:solidFill>
                          <a:effectLst/>
                          <a:latin typeface="Times New Roman" panose="02020603050405020304" pitchFamily="18" charset="0"/>
                          <a:ea typeface="Arial" panose="020B0604020202020204" pitchFamily="34" charset="0"/>
                        </a:rPr>
                        <a:t>Dụng cụ, thiết bị, vật liệu</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ts val="1610"/>
                        </a:lnSpc>
                        <a:spcBef>
                          <a:spcPts val="0"/>
                        </a:spcBef>
                        <a:spcAft>
                          <a:spcPts val="0"/>
                        </a:spcAft>
                      </a:pPr>
                      <a:r>
                        <a:rPr lang="en-US" sz="1400" b="1">
                          <a:solidFill>
                            <a:srgbClr val="FF0000"/>
                          </a:solidFill>
                          <a:effectLst/>
                          <a:latin typeface="Times New Roman" panose="02020603050405020304" pitchFamily="18" charset="0"/>
                          <a:ea typeface="Arial" panose="020B0604020202020204" pitchFamily="34" charset="0"/>
                        </a:rPr>
                        <a:t>Số lượng</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ts val="1610"/>
                        </a:lnSpc>
                        <a:spcBef>
                          <a:spcPts val="0"/>
                        </a:spcBef>
                        <a:spcAft>
                          <a:spcPts val="0"/>
                        </a:spcAft>
                      </a:pPr>
                      <a:r>
                        <a:rPr lang="en-US" sz="1400" b="1">
                          <a:solidFill>
                            <a:srgbClr val="FF0000"/>
                          </a:solidFill>
                          <a:effectLst/>
                          <a:latin typeface="Times New Roman" panose="02020603050405020304" pitchFamily="18" charset="0"/>
                          <a:ea typeface="Arial" panose="020B0604020202020204" pitchFamily="34" charset="0"/>
                        </a:rPr>
                        <a:t>Đơn vị</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ts val="1610"/>
                        </a:lnSpc>
                        <a:spcBef>
                          <a:spcPts val="0"/>
                        </a:spcBef>
                        <a:spcAft>
                          <a:spcPts val="0"/>
                        </a:spcAft>
                      </a:pPr>
                      <a:r>
                        <a:rPr lang="en-US" sz="1400" b="1">
                          <a:solidFill>
                            <a:srgbClr val="FF0000"/>
                          </a:solidFill>
                          <a:effectLst/>
                          <a:latin typeface="Times New Roman" panose="02020603050405020304" pitchFamily="18" charset="0"/>
                          <a:ea typeface="Arial" panose="020B0604020202020204" pitchFamily="34" charset="0"/>
                        </a:rPr>
                        <a:t>Ghi chú</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556930"/>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Tua vít hai cạnh</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Cái</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Đường kính 4mm</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297081"/>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2</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Tua vít bốn cạnh</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Cái</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Đường kính 4mm</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814838"/>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3</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Kìm điện</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Cái</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 </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309549"/>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4</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Đồng hồ vạn năng</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Cái</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Hiện số hoặc kim</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997683"/>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5</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Bóng đèn sợi đốt</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Cái</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12V-10W</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610226"/>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6</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Quạt điện một chiều</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Cái</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12V-3W</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289572"/>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7</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Động cơ máy bơm một chiều</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Cái</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12V-3W</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307592"/>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8</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Modul cảm biến ánh sáng</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Bộ</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Times New Roman" panose="02020603050405020304" pitchFamily="18" charset="0"/>
                          <a:ea typeface="Times New Roman" panose="02020603050405020304" pitchFamily="18" charset="0"/>
                        </a:rPr>
                        <a:t>Dạng bật, tắt</a:t>
                      </a:r>
                      <a:endParaRPr lang="en-US" sz="12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03707"/>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9</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Modul cảm biến nhiệt độ</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Bộ</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FF0000"/>
                          </a:solidFill>
                          <a:effectLst/>
                          <a:latin typeface="Times New Roman" panose="02020603050405020304" pitchFamily="18" charset="0"/>
                          <a:ea typeface="Times New Roman" panose="02020603050405020304" pitchFamily="18" charset="0"/>
                        </a:rPr>
                        <a:t>Dạng bật, tắt</a:t>
                      </a:r>
                      <a:endParaRPr lang="en-US" sz="12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84059"/>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10</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Modul cảm biến độ ẩm</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Bộ</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Dạng bật, tắt</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723129"/>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11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Adapter(bộ phận chuyển đổi điện áp)</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Bộ</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01</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12A-3A</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278614"/>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12</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Dây dẫn</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Sợi</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10</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Dài 20cm và 50cm</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826193"/>
                  </a:ext>
                </a:extLst>
              </a:tr>
              <a:tr h="0">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13</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Bảng điện lắp thử</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Cái</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02</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rgbClr val="FF0000"/>
                          </a:solidFill>
                          <a:effectLst/>
                          <a:latin typeface="Times New Roman" panose="02020603050405020304" pitchFamily="18" charset="0"/>
                          <a:ea typeface="Arial" panose="020B0604020202020204" pitchFamily="34" charset="0"/>
                        </a:rPr>
                        <a:t>Bảng điện nhựa</a:t>
                      </a:r>
                      <a:endParaRPr lang="en-US" sz="1100">
                        <a:solidFill>
                          <a:srgbClr val="FF0000"/>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321226"/>
                  </a:ext>
                </a:extLst>
              </a:tr>
            </a:tbl>
          </a:graphicData>
        </a:graphic>
      </p:graphicFrame>
    </p:spTree>
    <p:extLst>
      <p:ext uri="{BB962C8B-B14F-4D97-AF65-F5344CB8AC3E}">
        <p14:creationId xmlns:p14="http://schemas.microsoft.com/office/powerpoint/2010/main" val="2094015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2554545"/>
          </a:xfrm>
          <a:prstGeom prst="rect">
            <a:avLst/>
          </a:prstGeom>
        </p:spPr>
        <p:txBody>
          <a:bodyPr wrap="square">
            <a:spAutoFit/>
          </a:bodyPr>
          <a:lstStyle/>
          <a:p>
            <a:r>
              <a:rPr lang="en-US" sz="2000">
                <a:latin typeface="Times New Roman" panose="02020603050405020304" pitchFamily="18" charset="0"/>
                <a:cs typeface="Times New Roman" panose="02020603050405020304" pitchFamily="18" charset="0"/>
              </a:rPr>
              <a:t>1</a:t>
            </a:r>
            <a:r>
              <a:rPr lang="vi-VN" sz="2000" smtClean="0">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Nội </a:t>
            </a:r>
            <a:r>
              <a:rPr lang="vi-VN" sz="2000">
                <a:latin typeface="Times New Roman" panose="02020603050405020304" pitchFamily="18" charset="0"/>
                <a:cs typeface="Times New Roman" panose="02020603050405020304" pitchFamily="18" charset="0"/>
              </a:rPr>
              <a:t>dung thực hành</a:t>
            </a:r>
          </a:p>
          <a:p>
            <a:r>
              <a:rPr lang="vi-VN" sz="2000">
                <a:latin typeface="Times New Roman" panose="02020603050405020304" pitchFamily="18" charset="0"/>
                <a:cs typeface="Times New Roman" panose="02020603050405020304" pitchFamily="18" charset="0"/>
              </a:rPr>
              <a:t>- Lắp ráp được mạch điện điều khiển đơn giản có sử dụng modul cảm biến: modul cảm biến ánh sáng, modul cảm biến nhiệt độ, modul cám biến độ ẩm </a:t>
            </a:r>
          </a:p>
          <a:p>
            <a:r>
              <a:rPr lang="en-US" sz="2000" smtClean="0">
                <a:latin typeface="Times New Roman" panose="02020603050405020304" pitchFamily="18" charset="0"/>
                <a:cs typeface="Times New Roman" panose="02020603050405020304" pitchFamily="18" charset="0"/>
              </a:rPr>
              <a:t>2.</a:t>
            </a:r>
            <a:r>
              <a:rPr lang="vi-VN" sz="2000" smtClean="0">
                <a:latin typeface="Times New Roman" panose="02020603050405020304" pitchFamily="18" charset="0"/>
                <a:cs typeface="Times New Roman" panose="02020603050405020304" pitchFamily="18" charset="0"/>
              </a:rPr>
              <a:t>Yêu </a:t>
            </a:r>
            <a:r>
              <a:rPr lang="vi-VN" sz="2000">
                <a:latin typeface="Times New Roman" panose="02020603050405020304" pitchFamily="18" charset="0"/>
                <a:cs typeface="Times New Roman" panose="02020603050405020304" pitchFamily="18" charset="0"/>
              </a:rPr>
              <a:t>cầu sản phẩm</a:t>
            </a:r>
          </a:p>
          <a:p>
            <a:r>
              <a:rPr lang="vi-VN" sz="2000">
                <a:latin typeface="Times New Roman" panose="02020603050405020304" pitchFamily="18" charset="0"/>
                <a:cs typeface="Times New Roman" panose="02020603050405020304" pitchFamily="18" charset="0"/>
              </a:rPr>
              <a:t>- Mạch điện điều khiển sử dụng modul cảm biến ánh sáng, modul cảm biến nhiệt độ, modul cám biến độ ẩm </a:t>
            </a:r>
          </a:p>
          <a:p>
            <a:r>
              <a:rPr lang="vi-VN" sz="2000">
                <a:latin typeface="Times New Roman" panose="02020603050405020304" pitchFamily="18" charset="0"/>
                <a:cs typeface="Times New Roman" panose="02020603050405020304" pitchFamily="18" charset="0"/>
              </a:rPr>
              <a:t>- Mạch điện điều khiển được lắp ráp đúng sơ đồ lắp đặt và hoạt động đúng nguyen lý, không xảy ra sự cố.</a:t>
            </a:r>
          </a:p>
          <a:p>
            <a:r>
              <a:rPr lang="vi-VN" sz="2000">
                <a:latin typeface="Times New Roman" panose="02020603050405020304" pitchFamily="18" charset="0"/>
                <a:cs typeface="Times New Roman" panose="02020603050405020304" pitchFamily="18" charset="0"/>
              </a:rPr>
              <a:t>- Mạch điện điều khiển có thể điều chỉnh được ngưỡng tác động theo ánh sáng, nhiệt độ và độ ẩm.</a:t>
            </a:r>
          </a:p>
          <a:p>
            <a:r>
              <a:rPr lang="en-US" sz="2000">
                <a:latin typeface="Times New Roman" panose="02020603050405020304" pitchFamily="18" charset="0"/>
                <a:cs typeface="Times New Roman" panose="02020603050405020304" pitchFamily="18" charset="0"/>
              </a:rPr>
              <a:t>3</a:t>
            </a:r>
            <a:r>
              <a:rPr lang="vi-VN" sz="2000" smtClean="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Dụng cụ, thiết bị và vật liệu cẩn thiết</a:t>
            </a:r>
          </a:p>
        </p:txBody>
      </p:sp>
      <p:graphicFrame>
        <p:nvGraphicFramePr>
          <p:cNvPr id="7" name="Table 6"/>
          <p:cNvGraphicFramePr>
            <a:graphicFrameLocks noGrp="1"/>
          </p:cNvGraphicFramePr>
          <p:nvPr>
            <p:extLst>
              <p:ext uri="{D42A27DB-BD31-4B8C-83A1-F6EECF244321}">
                <p14:modId xmlns:p14="http://schemas.microsoft.com/office/powerpoint/2010/main" val="3322183107"/>
              </p:ext>
            </p:extLst>
          </p:nvPr>
        </p:nvGraphicFramePr>
        <p:xfrm>
          <a:off x="352681" y="3382470"/>
          <a:ext cx="11517740" cy="2865120"/>
        </p:xfrm>
        <a:graphic>
          <a:graphicData uri="http://schemas.openxmlformats.org/drawingml/2006/table">
            <a:tbl>
              <a:tblPr firstRow="1" firstCol="1" bandRow="1"/>
              <a:tblGrid>
                <a:gridCol w="871070">
                  <a:extLst>
                    <a:ext uri="{9D8B030D-6E8A-4147-A177-3AD203B41FA5}">
                      <a16:colId xmlns:a16="http://schemas.microsoft.com/office/drawing/2014/main" val="1830040890"/>
                    </a:ext>
                  </a:extLst>
                </a:gridCol>
                <a:gridCol w="4404391">
                  <a:extLst>
                    <a:ext uri="{9D8B030D-6E8A-4147-A177-3AD203B41FA5}">
                      <a16:colId xmlns:a16="http://schemas.microsoft.com/office/drawing/2014/main" val="565592992"/>
                    </a:ext>
                  </a:extLst>
                </a:gridCol>
                <a:gridCol w="1682590">
                  <a:extLst>
                    <a:ext uri="{9D8B030D-6E8A-4147-A177-3AD203B41FA5}">
                      <a16:colId xmlns:a16="http://schemas.microsoft.com/office/drawing/2014/main" val="3652141547"/>
                    </a:ext>
                  </a:extLst>
                </a:gridCol>
                <a:gridCol w="1575165">
                  <a:extLst>
                    <a:ext uri="{9D8B030D-6E8A-4147-A177-3AD203B41FA5}">
                      <a16:colId xmlns:a16="http://schemas.microsoft.com/office/drawing/2014/main" val="2070695206"/>
                    </a:ext>
                  </a:extLst>
                </a:gridCol>
                <a:gridCol w="2984524">
                  <a:extLst>
                    <a:ext uri="{9D8B030D-6E8A-4147-A177-3AD203B41FA5}">
                      <a16:colId xmlns:a16="http://schemas.microsoft.com/office/drawing/2014/main" val="2751045890"/>
                    </a:ext>
                  </a:extLst>
                </a:gridCol>
              </a:tblGrid>
              <a:tr h="0">
                <a:tc>
                  <a:txBody>
                    <a:bodyPr/>
                    <a:lstStyle/>
                    <a:p>
                      <a:pPr marL="0" marR="0" indent="0" algn="ctr">
                        <a:lnSpc>
                          <a:spcPts val="1610"/>
                        </a:lnSpc>
                        <a:spcBef>
                          <a:spcPts val="0"/>
                        </a:spcBef>
                        <a:spcAft>
                          <a:spcPts val="0"/>
                        </a:spcAft>
                      </a:pPr>
                      <a:r>
                        <a:rPr lang="en-US" sz="1400" b="1">
                          <a:solidFill>
                            <a:schemeClr val="tx1"/>
                          </a:solidFill>
                          <a:effectLst/>
                          <a:latin typeface="Times New Roman" panose="02020603050405020304" pitchFamily="18" charset="0"/>
                          <a:ea typeface="Arial" panose="020B0604020202020204" pitchFamily="34" charset="0"/>
                        </a:rPr>
                        <a:t>STT</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ts val="1610"/>
                        </a:lnSpc>
                        <a:spcBef>
                          <a:spcPts val="0"/>
                        </a:spcBef>
                        <a:spcAft>
                          <a:spcPts val="0"/>
                        </a:spcAft>
                      </a:pPr>
                      <a:r>
                        <a:rPr lang="en-US" sz="1400" b="1">
                          <a:solidFill>
                            <a:schemeClr val="tx1"/>
                          </a:solidFill>
                          <a:effectLst/>
                          <a:latin typeface="Times New Roman" panose="02020603050405020304" pitchFamily="18" charset="0"/>
                          <a:ea typeface="Arial" panose="020B0604020202020204" pitchFamily="34" charset="0"/>
                        </a:rPr>
                        <a:t>Dụng cụ, thiết bị, vật liệu</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ts val="1610"/>
                        </a:lnSpc>
                        <a:spcBef>
                          <a:spcPts val="0"/>
                        </a:spcBef>
                        <a:spcAft>
                          <a:spcPts val="0"/>
                        </a:spcAft>
                      </a:pPr>
                      <a:r>
                        <a:rPr lang="en-US" sz="1400" b="1">
                          <a:solidFill>
                            <a:schemeClr val="tx1"/>
                          </a:solidFill>
                          <a:effectLst/>
                          <a:latin typeface="Times New Roman" panose="02020603050405020304" pitchFamily="18" charset="0"/>
                          <a:ea typeface="Arial" panose="020B0604020202020204" pitchFamily="34" charset="0"/>
                        </a:rPr>
                        <a:t>Số lượng</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ts val="1610"/>
                        </a:lnSpc>
                        <a:spcBef>
                          <a:spcPts val="0"/>
                        </a:spcBef>
                        <a:spcAft>
                          <a:spcPts val="0"/>
                        </a:spcAft>
                      </a:pPr>
                      <a:r>
                        <a:rPr lang="en-US" sz="1400" b="1">
                          <a:solidFill>
                            <a:schemeClr val="tx1"/>
                          </a:solidFill>
                          <a:effectLst/>
                          <a:latin typeface="Times New Roman" panose="02020603050405020304" pitchFamily="18" charset="0"/>
                          <a:ea typeface="Arial" panose="020B0604020202020204" pitchFamily="34" charset="0"/>
                        </a:rPr>
                        <a:t>Đơn vị</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ts val="1610"/>
                        </a:lnSpc>
                        <a:spcBef>
                          <a:spcPts val="0"/>
                        </a:spcBef>
                        <a:spcAft>
                          <a:spcPts val="0"/>
                        </a:spcAft>
                      </a:pPr>
                      <a:r>
                        <a:rPr lang="en-US" sz="1400" b="1">
                          <a:solidFill>
                            <a:schemeClr val="tx1"/>
                          </a:solidFill>
                          <a:effectLst/>
                          <a:latin typeface="Times New Roman" panose="02020603050405020304" pitchFamily="18" charset="0"/>
                          <a:ea typeface="Arial" panose="020B0604020202020204" pitchFamily="34" charset="0"/>
                        </a:rPr>
                        <a:t>Ghi chú</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556930"/>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Tua vít hai cạnh</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Cái</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Đường kính 4mm</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297081"/>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2</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Tua vít bốn cạnh</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Cái</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Đường kính 4mm</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814838"/>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3</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Kìm điện</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Cái</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 </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309549"/>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4</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Đồng hồ vạn năng</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Cái</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Hiện số hoặc kim</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997683"/>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5</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Bóng đèn sợi đốt</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Cái</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12V-10W</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610226"/>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6</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Quạt điện một chiều</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Cái</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12V-3W</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289572"/>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7</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Động cơ máy bơm một chiều</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Cái</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12V-3W</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307592"/>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8</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Modul cảm biến ánh sáng</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Bộ</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Dạng bật, tắt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03707"/>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9</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Modul cảm biến nhiệt độ</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Bộ</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Dạng bật, tắt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84059"/>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10</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Modul cảm biến độ ẩm</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Bộ</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Dạng bật, tắt</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723129"/>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11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Adapter(bộ phận chuyển đổi điện áp)</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Bộ</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01</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12A-3A</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278614"/>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12</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Dây dẫn</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Sợi</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10</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Dài 20cm và 50cm</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826193"/>
                  </a:ext>
                </a:extLst>
              </a:tr>
              <a:tr h="0">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13</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Bảng điện lắp thử</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Cái</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02</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ts val="1610"/>
                        </a:lnSpc>
                        <a:spcBef>
                          <a:spcPts val="0"/>
                        </a:spcBef>
                        <a:spcAft>
                          <a:spcPts val="0"/>
                        </a:spcAft>
                      </a:pPr>
                      <a:r>
                        <a:rPr lang="en-US" sz="1400">
                          <a:solidFill>
                            <a:schemeClr val="tx1"/>
                          </a:solidFill>
                          <a:effectLst/>
                          <a:latin typeface="Times New Roman" panose="02020603050405020304" pitchFamily="18" charset="0"/>
                          <a:ea typeface="Arial" panose="020B0604020202020204" pitchFamily="34" charset="0"/>
                        </a:rPr>
                        <a:t>Bảng điện nhựa</a:t>
                      </a:r>
                      <a:endParaRPr lang="en-US" sz="140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321226"/>
                  </a:ext>
                </a:extLst>
              </a:tr>
            </a:tbl>
          </a:graphicData>
        </a:graphic>
      </p:graphicFrame>
      <p:pic>
        <p:nvPicPr>
          <p:cNvPr id="2" name="Picture 1"/>
          <p:cNvPicPr>
            <a:picLocks noChangeAspect="1"/>
          </p:cNvPicPr>
          <p:nvPr/>
        </p:nvPicPr>
        <p:blipFill>
          <a:blip r:embed="rId2"/>
          <a:stretch>
            <a:fillRect/>
          </a:stretch>
        </p:blipFill>
        <p:spPr>
          <a:xfrm>
            <a:off x="1818241" y="82765"/>
            <a:ext cx="9675191" cy="646232"/>
          </a:xfrm>
          <a:prstGeom prst="rect">
            <a:avLst/>
          </a:prstGeom>
        </p:spPr>
      </p:pic>
    </p:spTree>
    <p:extLst>
      <p:ext uri="{BB962C8B-B14F-4D97-AF65-F5344CB8AC3E}">
        <p14:creationId xmlns:p14="http://schemas.microsoft.com/office/powerpoint/2010/main" val="204104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370" y="232703"/>
            <a:ext cx="1800711" cy="2650458"/>
          </a:xfrm>
          <a:prstGeom prst="rect">
            <a:avLst/>
          </a:prstGeom>
        </p:spPr>
      </p:pic>
      <p:pic>
        <p:nvPicPr>
          <p:cNvPr id="5" name="Picture 4"/>
          <p:cNvPicPr>
            <a:picLocks noChangeAspect="1"/>
          </p:cNvPicPr>
          <p:nvPr/>
        </p:nvPicPr>
        <p:blipFill>
          <a:blip r:embed="rId3"/>
          <a:stretch>
            <a:fillRect/>
          </a:stretch>
        </p:blipFill>
        <p:spPr>
          <a:xfrm>
            <a:off x="2138068" y="232702"/>
            <a:ext cx="2853809" cy="2650458"/>
          </a:xfrm>
          <a:prstGeom prst="rect">
            <a:avLst/>
          </a:prstGeom>
        </p:spPr>
      </p:pic>
      <p:pic>
        <p:nvPicPr>
          <p:cNvPr id="6" name="Picture 5"/>
          <p:cNvPicPr>
            <a:picLocks noChangeAspect="1"/>
          </p:cNvPicPr>
          <p:nvPr/>
        </p:nvPicPr>
        <p:blipFill>
          <a:blip r:embed="rId4"/>
          <a:stretch>
            <a:fillRect/>
          </a:stretch>
        </p:blipFill>
        <p:spPr>
          <a:xfrm>
            <a:off x="5262562" y="232701"/>
            <a:ext cx="1932599" cy="2799748"/>
          </a:xfrm>
          <a:prstGeom prst="rect">
            <a:avLst/>
          </a:prstGeom>
        </p:spPr>
      </p:pic>
      <p:pic>
        <p:nvPicPr>
          <p:cNvPr id="7" name="Picture 6"/>
          <p:cNvPicPr>
            <a:picLocks noChangeAspect="1"/>
          </p:cNvPicPr>
          <p:nvPr/>
        </p:nvPicPr>
        <p:blipFill>
          <a:blip r:embed="rId5"/>
          <a:stretch>
            <a:fillRect/>
          </a:stretch>
        </p:blipFill>
        <p:spPr>
          <a:xfrm>
            <a:off x="310483" y="3929945"/>
            <a:ext cx="6659483" cy="2354784"/>
          </a:xfrm>
          <a:prstGeom prst="rect">
            <a:avLst/>
          </a:prstGeom>
        </p:spPr>
      </p:pic>
      <p:sp>
        <p:nvSpPr>
          <p:cNvPr id="8" name="TextBox 7"/>
          <p:cNvSpPr txBox="1"/>
          <p:nvPr/>
        </p:nvSpPr>
        <p:spPr>
          <a:xfrm>
            <a:off x="612441" y="3248181"/>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11.2. Thiết bị, vật liệu chính để lắp ráp mạch đện điều khiển sử dụng mô đun cảm biến ánh sáng</a:t>
            </a:r>
            <a:endParaRPr lang="en-US" b="1" i="1">
              <a:latin typeface="Times New Roman" panose="02020603050405020304" pitchFamily="18" charset="0"/>
              <a:cs typeface="Times New Roman" panose="02020603050405020304" pitchFamily="18" charset="0"/>
            </a:endParaRPr>
          </a:p>
        </p:txBody>
      </p:sp>
      <p:sp>
        <p:nvSpPr>
          <p:cNvPr id="9" name="TextBox 8"/>
          <p:cNvSpPr txBox="1"/>
          <p:nvPr/>
        </p:nvSpPr>
        <p:spPr>
          <a:xfrm>
            <a:off x="394996" y="6284729"/>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11.3. Sơ đồ lắp ráp mạch đện điều khiển sử dụng mô đun cảm biến ánh sáng</a:t>
            </a:r>
            <a:endParaRPr lang="en-US" b="1" i="1">
              <a:latin typeface="Times New Roman" panose="02020603050405020304" pitchFamily="18" charset="0"/>
              <a:cs typeface="Times New Roman" panose="02020603050405020304" pitchFamily="18" charset="0"/>
            </a:endParaRPr>
          </a:p>
        </p:txBody>
      </p:sp>
      <p:sp>
        <p:nvSpPr>
          <p:cNvPr id="10" name="Rectangle 9"/>
          <p:cNvSpPr/>
          <p:nvPr/>
        </p:nvSpPr>
        <p:spPr>
          <a:xfrm>
            <a:off x="7465846" y="209396"/>
            <a:ext cx="4272064" cy="4832092"/>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1</a:t>
            </a:r>
            <a:r>
              <a:rPr lang="en-US" sz="2800" b="1" smtClean="0">
                <a:solidFill>
                  <a:srgbClr val="0000FF"/>
                </a:solidFill>
                <a:latin typeface="Times New Roman" panose="02020603050405020304" pitchFamily="18" charset="0"/>
                <a:cs typeface="Times New Roman" panose="02020603050405020304" pitchFamily="18" charset="0"/>
              </a:rPr>
              <a:t>. Quan sát hình 11.2 cho biết</a:t>
            </a:r>
          </a:p>
          <a:p>
            <a:r>
              <a:rPr lang="en-US" sz="2800" b="1" smtClean="0">
                <a:solidFill>
                  <a:srgbClr val="0000FF"/>
                </a:solidFill>
                <a:latin typeface="Times New Roman" panose="02020603050405020304" pitchFamily="18" charset="0"/>
                <a:cs typeface="Times New Roman" panose="02020603050405020304" pitchFamily="18" charset="0"/>
              </a:rPr>
              <a:t>a.Mạch </a:t>
            </a:r>
            <a:r>
              <a:rPr lang="en-US" sz="2800" b="1">
                <a:solidFill>
                  <a:srgbClr val="0000FF"/>
                </a:solidFill>
                <a:latin typeface="Times New Roman" panose="02020603050405020304" pitchFamily="18" charset="0"/>
                <a:cs typeface="Times New Roman" panose="02020603050405020304" pitchFamily="18" charset="0"/>
              </a:rPr>
              <a:t>điện điều khiển ánh sáng có chức năng gì?</a:t>
            </a:r>
          </a:p>
          <a:p>
            <a:r>
              <a:rPr lang="en-US" sz="2800" b="1" smtClean="0">
                <a:solidFill>
                  <a:srgbClr val="0000FF"/>
                </a:solidFill>
                <a:latin typeface="Times New Roman" panose="02020603050405020304" pitchFamily="18" charset="0"/>
                <a:cs typeface="Times New Roman" panose="02020603050405020304" pitchFamily="18" charset="0"/>
              </a:rPr>
              <a:t>b. </a:t>
            </a:r>
            <a:r>
              <a:rPr lang="en-US" sz="2800" b="1">
                <a:solidFill>
                  <a:srgbClr val="0000FF"/>
                </a:solidFill>
                <a:latin typeface="Times New Roman" panose="02020603050405020304" pitchFamily="18" charset="0"/>
                <a:cs typeface="Times New Roman" panose="02020603050405020304" pitchFamily="18" charset="0"/>
              </a:rPr>
              <a:t>Trình bày thông số định </a:t>
            </a:r>
            <a:r>
              <a:rPr lang="en-US" sz="2800" b="1">
                <a:solidFill>
                  <a:srgbClr val="0000FF"/>
                </a:solidFill>
                <a:latin typeface="Times New Roman" panose="02020603050405020304" pitchFamily="18" charset="0"/>
                <a:cs typeface="Times New Roman" panose="02020603050405020304" pitchFamily="18" charset="0"/>
              </a:rPr>
              <a:t>mức </a:t>
            </a:r>
            <a:r>
              <a:rPr lang="en-US" sz="2800" b="1" smtClean="0">
                <a:solidFill>
                  <a:srgbClr val="0000FF"/>
                </a:solidFill>
                <a:latin typeface="Times New Roman" panose="02020603050405020304" pitchFamily="18" charset="0"/>
                <a:cs typeface="Times New Roman" panose="02020603050405020304" pitchFamily="18" charset="0"/>
              </a:rPr>
              <a:t>của </a:t>
            </a:r>
            <a:r>
              <a:rPr lang="en-US" sz="2800" b="1">
                <a:solidFill>
                  <a:srgbClr val="0000FF"/>
                </a:solidFill>
                <a:latin typeface="Times New Roman" panose="02020603050405020304" pitchFamily="18" charset="0"/>
                <a:cs typeface="Times New Roman" panose="02020603050405020304" pitchFamily="18" charset="0"/>
              </a:rPr>
              <a:t>các thiết bị, vật liệu trên mạch điện.</a:t>
            </a:r>
          </a:p>
          <a:p>
            <a:r>
              <a:rPr lang="en-US" sz="2800" b="1" smtClean="0">
                <a:solidFill>
                  <a:srgbClr val="0000FF"/>
                </a:solidFill>
                <a:latin typeface="Times New Roman" panose="02020603050405020304" pitchFamily="18" charset="0"/>
                <a:cs typeface="Times New Roman" panose="02020603050405020304" pitchFamily="18" charset="0"/>
              </a:rPr>
              <a:t>2. Quan sát hình 11.3 và trình </a:t>
            </a:r>
            <a:r>
              <a:rPr lang="en-US" sz="2800" b="1">
                <a:solidFill>
                  <a:srgbClr val="0000FF"/>
                </a:solidFill>
                <a:latin typeface="Times New Roman" panose="02020603050405020304" pitchFamily="18" charset="0"/>
                <a:cs typeface="Times New Roman" panose="02020603050405020304" pitchFamily="18" charset="0"/>
              </a:rPr>
              <a:t>bày nguyên lý hoạt động của mạch điện điều khiển ánh sáng. </a:t>
            </a:r>
          </a:p>
        </p:txBody>
      </p:sp>
      <p:sp>
        <p:nvSpPr>
          <p:cNvPr id="12" name="TextBox 11"/>
          <p:cNvSpPr txBox="1"/>
          <p:nvPr/>
        </p:nvSpPr>
        <p:spPr>
          <a:xfrm>
            <a:off x="2137816" y="2917830"/>
            <a:ext cx="256992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Mô đun cảm biết ánh sáng</a:t>
            </a:r>
            <a:endParaRPr lang="en-US" sz="1600" i="1">
              <a:latin typeface="Times New Roman" panose="02020603050405020304" pitchFamily="18" charset="0"/>
              <a:cs typeface="Times New Roman" panose="02020603050405020304" pitchFamily="18" charset="0"/>
            </a:endParaRPr>
          </a:p>
        </p:txBody>
      </p:sp>
      <p:sp>
        <p:nvSpPr>
          <p:cNvPr id="13" name="TextBox 12"/>
          <p:cNvSpPr txBox="1"/>
          <p:nvPr/>
        </p:nvSpPr>
        <p:spPr>
          <a:xfrm>
            <a:off x="4954986" y="2883160"/>
            <a:ext cx="201498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c</a:t>
            </a:r>
            <a:r>
              <a:rPr lang="en-US" sz="1600" i="1" smtClean="0">
                <a:latin typeface="Times New Roman" panose="02020603050405020304" pitchFamily="18" charset="0"/>
                <a:cs typeface="Times New Roman" panose="02020603050405020304" pitchFamily="18" charset="0"/>
              </a:rPr>
              <a:t>) Adapter 12V -3A</a:t>
            </a:r>
            <a:endParaRPr lang="en-US" sz="1600" i="1">
              <a:latin typeface="Times New Roman" panose="02020603050405020304" pitchFamily="18" charset="0"/>
              <a:cs typeface="Times New Roman" panose="02020603050405020304" pitchFamily="18" charset="0"/>
            </a:endParaRPr>
          </a:p>
        </p:txBody>
      </p:sp>
      <p:sp>
        <p:nvSpPr>
          <p:cNvPr id="14" name="TextBox 13"/>
          <p:cNvSpPr txBox="1"/>
          <p:nvPr/>
        </p:nvSpPr>
        <p:spPr>
          <a:xfrm>
            <a:off x="146606" y="2918195"/>
            <a:ext cx="2120093"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Đèn sợi đốt 12V -3A</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3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370" y="232703"/>
            <a:ext cx="1800711" cy="2650458"/>
          </a:xfrm>
          <a:prstGeom prst="rect">
            <a:avLst/>
          </a:prstGeom>
        </p:spPr>
      </p:pic>
      <p:pic>
        <p:nvPicPr>
          <p:cNvPr id="5" name="Picture 4"/>
          <p:cNvPicPr>
            <a:picLocks noChangeAspect="1"/>
          </p:cNvPicPr>
          <p:nvPr/>
        </p:nvPicPr>
        <p:blipFill>
          <a:blip r:embed="rId3"/>
          <a:stretch>
            <a:fillRect/>
          </a:stretch>
        </p:blipFill>
        <p:spPr>
          <a:xfrm>
            <a:off x="2138068" y="232702"/>
            <a:ext cx="2853809" cy="2650458"/>
          </a:xfrm>
          <a:prstGeom prst="rect">
            <a:avLst/>
          </a:prstGeom>
        </p:spPr>
      </p:pic>
      <p:pic>
        <p:nvPicPr>
          <p:cNvPr id="6" name="Picture 5"/>
          <p:cNvPicPr>
            <a:picLocks noChangeAspect="1"/>
          </p:cNvPicPr>
          <p:nvPr/>
        </p:nvPicPr>
        <p:blipFill>
          <a:blip r:embed="rId4"/>
          <a:stretch>
            <a:fillRect/>
          </a:stretch>
        </p:blipFill>
        <p:spPr>
          <a:xfrm>
            <a:off x="5262562" y="232701"/>
            <a:ext cx="1932599" cy="2799748"/>
          </a:xfrm>
          <a:prstGeom prst="rect">
            <a:avLst/>
          </a:prstGeom>
        </p:spPr>
      </p:pic>
      <p:pic>
        <p:nvPicPr>
          <p:cNvPr id="7" name="Picture 6"/>
          <p:cNvPicPr>
            <a:picLocks noChangeAspect="1"/>
          </p:cNvPicPr>
          <p:nvPr/>
        </p:nvPicPr>
        <p:blipFill>
          <a:blip r:embed="rId5"/>
          <a:stretch>
            <a:fillRect/>
          </a:stretch>
        </p:blipFill>
        <p:spPr>
          <a:xfrm>
            <a:off x="310483" y="3929945"/>
            <a:ext cx="6659483" cy="2354784"/>
          </a:xfrm>
          <a:prstGeom prst="rect">
            <a:avLst/>
          </a:prstGeom>
        </p:spPr>
      </p:pic>
      <p:sp>
        <p:nvSpPr>
          <p:cNvPr id="8" name="TextBox 7"/>
          <p:cNvSpPr txBox="1"/>
          <p:nvPr/>
        </p:nvSpPr>
        <p:spPr>
          <a:xfrm>
            <a:off x="612441" y="3248181"/>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11.2. Thiết bị, vật liệu chính để lắp ráp mạch đện điều khiển sử dụng mô đun cảm biến ánh sáng</a:t>
            </a:r>
            <a:endParaRPr lang="en-US" b="1" i="1">
              <a:latin typeface="Times New Roman" panose="02020603050405020304" pitchFamily="18" charset="0"/>
              <a:cs typeface="Times New Roman" panose="02020603050405020304" pitchFamily="18" charset="0"/>
            </a:endParaRPr>
          </a:p>
        </p:txBody>
      </p:sp>
      <p:sp>
        <p:nvSpPr>
          <p:cNvPr id="9" name="TextBox 8"/>
          <p:cNvSpPr txBox="1"/>
          <p:nvPr/>
        </p:nvSpPr>
        <p:spPr>
          <a:xfrm>
            <a:off x="394996" y="6284729"/>
            <a:ext cx="605556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11.3. Sơ đồ lắp ráp mạch đện điều khiển sử dụng mô đun cảm biến ánh sáng</a:t>
            </a:r>
            <a:endParaRPr lang="en-US" b="1" i="1">
              <a:latin typeface="Times New Roman" panose="02020603050405020304" pitchFamily="18" charset="0"/>
              <a:cs typeface="Times New Roman" panose="02020603050405020304" pitchFamily="18" charset="0"/>
            </a:endParaRPr>
          </a:p>
        </p:txBody>
      </p:sp>
      <p:sp>
        <p:nvSpPr>
          <p:cNvPr id="12" name="TextBox 11"/>
          <p:cNvSpPr txBox="1"/>
          <p:nvPr/>
        </p:nvSpPr>
        <p:spPr>
          <a:xfrm>
            <a:off x="2137816" y="2917830"/>
            <a:ext cx="256992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Mô đun cảm biết ánh sáng</a:t>
            </a:r>
            <a:endParaRPr lang="en-US" sz="1600" i="1">
              <a:latin typeface="Times New Roman" panose="02020603050405020304" pitchFamily="18" charset="0"/>
              <a:cs typeface="Times New Roman" panose="02020603050405020304" pitchFamily="18" charset="0"/>
            </a:endParaRPr>
          </a:p>
        </p:txBody>
      </p:sp>
      <p:sp>
        <p:nvSpPr>
          <p:cNvPr id="13" name="TextBox 12"/>
          <p:cNvSpPr txBox="1"/>
          <p:nvPr/>
        </p:nvSpPr>
        <p:spPr>
          <a:xfrm>
            <a:off x="4954986" y="2883160"/>
            <a:ext cx="201498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c</a:t>
            </a:r>
            <a:r>
              <a:rPr lang="en-US" sz="1600" i="1" smtClean="0">
                <a:latin typeface="Times New Roman" panose="02020603050405020304" pitchFamily="18" charset="0"/>
                <a:cs typeface="Times New Roman" panose="02020603050405020304" pitchFamily="18" charset="0"/>
              </a:rPr>
              <a:t>) Adapter 12V -3A</a:t>
            </a:r>
            <a:endParaRPr lang="en-US" sz="1600" i="1">
              <a:latin typeface="Times New Roman" panose="02020603050405020304" pitchFamily="18" charset="0"/>
              <a:cs typeface="Times New Roman" panose="02020603050405020304" pitchFamily="18" charset="0"/>
            </a:endParaRPr>
          </a:p>
        </p:txBody>
      </p:sp>
      <p:sp>
        <p:nvSpPr>
          <p:cNvPr id="14" name="TextBox 13"/>
          <p:cNvSpPr txBox="1"/>
          <p:nvPr/>
        </p:nvSpPr>
        <p:spPr>
          <a:xfrm>
            <a:off x="146606" y="2918195"/>
            <a:ext cx="2120093"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Đèn sợi đốt 12V -3A</a:t>
            </a:r>
            <a:endParaRPr lang="en-US" sz="1600" i="1">
              <a:latin typeface="Times New Roman" panose="02020603050405020304" pitchFamily="18" charset="0"/>
              <a:cs typeface="Times New Roman" panose="02020603050405020304" pitchFamily="18" charset="0"/>
            </a:endParaRPr>
          </a:p>
        </p:txBody>
      </p:sp>
      <p:sp>
        <p:nvSpPr>
          <p:cNvPr id="15" name="Rectangle 14"/>
          <p:cNvSpPr/>
          <p:nvPr/>
        </p:nvSpPr>
        <p:spPr>
          <a:xfrm>
            <a:off x="7195161" y="232701"/>
            <a:ext cx="5102865" cy="6555641"/>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1.Mạch điện điều khiển sử dụng modul cảm biến ánh sáng có thể điều chỉnh ngưỡng ánh sáng tác động để điều khiển  bật, tắt bóng đèn sợi đốt theo cường độ ánh sáng chiếu vào cảm biến.</a:t>
            </a:r>
          </a:p>
          <a:p>
            <a:r>
              <a:rPr lang="en-US" sz="2000">
                <a:solidFill>
                  <a:srgbClr val="FF0000"/>
                </a:solidFill>
                <a:latin typeface="Times New Roman" panose="02020603050405020304" pitchFamily="18" charset="0"/>
                <a:cs typeface="Times New Roman" panose="02020603050405020304" pitchFamily="18" charset="0"/>
              </a:rPr>
              <a:t>2. Thiết bị, vật liệu trên mạch điện điều khiển có thông số định mức</a:t>
            </a:r>
          </a:p>
          <a:p>
            <a:r>
              <a:rPr lang="en-US" sz="2000">
                <a:solidFill>
                  <a:srgbClr val="FF0000"/>
                </a:solidFill>
                <a:latin typeface="Times New Roman" panose="02020603050405020304" pitchFamily="18" charset="0"/>
                <a:cs typeface="Times New Roman" panose="02020603050405020304" pitchFamily="18" charset="0"/>
              </a:rPr>
              <a:t>- Bóng đèn sợi đốt: điện áp 12VDC; công suất 10W.</a:t>
            </a:r>
          </a:p>
          <a:p>
            <a:r>
              <a:rPr lang="en-US" sz="2000">
                <a:solidFill>
                  <a:srgbClr val="FF0000"/>
                </a:solidFill>
                <a:latin typeface="Times New Roman" panose="02020603050405020304" pitchFamily="18" charset="0"/>
                <a:cs typeface="Times New Roman" panose="02020603050405020304" pitchFamily="18" charset="0"/>
              </a:rPr>
              <a:t>- Modul cảm biến ánh sáng: điện áp nguồn 12VDC</a:t>
            </a:r>
          </a:p>
          <a:p>
            <a:r>
              <a:rPr lang="en-US" sz="2000">
                <a:solidFill>
                  <a:srgbClr val="FF0000"/>
                </a:solidFill>
                <a:latin typeface="Times New Roman" panose="02020603050405020304" pitchFamily="18" charset="0"/>
                <a:cs typeface="Times New Roman" panose="02020603050405020304" pitchFamily="18" charset="0"/>
              </a:rPr>
              <a:t>- Adpter: điện áp VDC, dòng điện 3A</a:t>
            </a:r>
          </a:p>
          <a:p>
            <a:r>
              <a:rPr lang="en-US" sz="2000">
                <a:solidFill>
                  <a:srgbClr val="FF0000"/>
                </a:solidFill>
                <a:latin typeface="Times New Roman" panose="02020603050405020304" pitchFamily="18" charset="0"/>
                <a:cs typeface="Times New Roman" panose="02020603050405020304" pitchFamily="18" charset="0"/>
              </a:rPr>
              <a:t>3. Nguyên lý hoạt động của mạch điện điều khiển ánh sáng</a:t>
            </a:r>
          </a:p>
          <a:p>
            <a:r>
              <a:rPr lang="en-US" sz="2000">
                <a:solidFill>
                  <a:srgbClr val="FF0000"/>
                </a:solidFill>
                <a:latin typeface="Times New Roman" panose="02020603050405020304" pitchFamily="18" charset="0"/>
                <a:cs typeface="Times New Roman" panose="02020603050405020304" pitchFamily="18" charset="0"/>
              </a:rPr>
              <a:t>Sau khi cấp điện nguồn cho mạch điện và điều chỉnh ngưỡng tác động, mạch điện điều khiển sẽ hoạt động bình thường. Khi ánh sáng chiếu vào cảm biến mạnh, đèn tắt. Ngược lại, khi ánh sáng yếu, cảm biến sẽ phát hiện và phản hồi về mạch điều khiển để bật rơ le điện từ, cấp nguồn cho đèn sáng.</a:t>
            </a:r>
          </a:p>
        </p:txBody>
      </p:sp>
    </p:spTree>
    <p:extLst>
      <p:ext uri="{BB962C8B-B14F-4D97-AF65-F5344CB8AC3E}">
        <p14:creationId xmlns:p14="http://schemas.microsoft.com/office/powerpoint/2010/main" val="248207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26297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4. Thực hành lắp ráp mạch điện điều khiển</a:t>
            </a:r>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4.1. Lắp ráp mạch điện điều khiển sử dụng mô đun cảm biến ánh sáng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 Tìm hiểu mạch điện điều khiển sử dụng mô đun cảm biến ánh sáng</a:t>
            </a:r>
          </a:p>
          <a:p>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Mạch điện điều khiển sử dụng modul cảm biến ánh sáng có thể điều chỉnh ngưỡng ánh sáng tác động để điều khiển  bật, tắt bóng đèn sợi đốt theo cường độ ánh sáng chiếu vào cảm biến.</a:t>
            </a:r>
          </a:p>
          <a:p>
            <a:r>
              <a:rPr lang="en-US" sz="2400">
                <a:latin typeface="Times New Roman" panose="02020603050405020304" pitchFamily="18" charset="0"/>
                <a:cs typeface="Times New Roman" panose="02020603050405020304" pitchFamily="18" charset="0"/>
              </a:rPr>
              <a:t>- Thiết bị, vật liệu trên mạch điện điều khiển có thông số định mức</a:t>
            </a:r>
          </a:p>
          <a:p>
            <a:r>
              <a:rPr lang="en-US" sz="2400">
                <a:latin typeface="Times New Roman" panose="02020603050405020304" pitchFamily="18" charset="0"/>
                <a:cs typeface="Times New Roman" panose="02020603050405020304" pitchFamily="18" charset="0"/>
              </a:rPr>
              <a:t>+ Bóng đèn sợi đốt: điện áp 12VDC; công suất 10W.</a:t>
            </a:r>
          </a:p>
          <a:p>
            <a:r>
              <a:rPr lang="en-US" sz="2400">
                <a:latin typeface="Times New Roman" panose="02020603050405020304" pitchFamily="18" charset="0"/>
                <a:cs typeface="Times New Roman" panose="02020603050405020304" pitchFamily="18" charset="0"/>
              </a:rPr>
              <a:t>+ Modul cảm biến ánh sáng: điện áp nguồn 12VDC</a:t>
            </a:r>
          </a:p>
          <a:p>
            <a:r>
              <a:rPr lang="en-US" sz="2400">
                <a:latin typeface="Times New Roman" panose="02020603050405020304" pitchFamily="18" charset="0"/>
                <a:cs typeface="Times New Roman" panose="02020603050405020304" pitchFamily="18" charset="0"/>
              </a:rPr>
              <a:t>+ Adpter: điện áp VDC, dòng điện 3A</a:t>
            </a:r>
          </a:p>
          <a:p>
            <a:r>
              <a:rPr lang="en-US" sz="2400">
                <a:latin typeface="Times New Roman" panose="02020603050405020304" pitchFamily="18" charset="0"/>
                <a:cs typeface="Times New Roman" panose="02020603050405020304" pitchFamily="18" charset="0"/>
              </a:rPr>
              <a:t>- Nguyên lý hoạt động của mạch điện điều khiển ánh sáng</a:t>
            </a:r>
          </a:p>
          <a:p>
            <a:r>
              <a:rPr lang="en-US" sz="2400">
                <a:latin typeface="Times New Roman" panose="02020603050405020304" pitchFamily="18" charset="0"/>
                <a:cs typeface="Times New Roman" panose="02020603050405020304" pitchFamily="18" charset="0"/>
              </a:rPr>
              <a:t>Sau khi cấp điện nguồn cho mạch điện và điều chỉnh ngưỡng tác động, mạch điện điều khiển sẽ hoạt động bình thường. Khi ánh sáng chiếu vào cảm biến mạnh, đèn tắt. Ngược lại, khi ánh sáng yếu, cảm biến sẽ phát hiện và phản hồi về mạch điều khiển để bật rơ le điện từ, cấp nguồn cho đèn sáng.</a:t>
            </a:r>
          </a:p>
        </p:txBody>
      </p:sp>
      <p:pic>
        <p:nvPicPr>
          <p:cNvPr id="2" name="Picture 1"/>
          <p:cNvPicPr>
            <a:picLocks noChangeAspect="1"/>
          </p:cNvPicPr>
          <p:nvPr/>
        </p:nvPicPr>
        <p:blipFill>
          <a:blip r:embed="rId2"/>
          <a:stretch>
            <a:fillRect/>
          </a:stretch>
        </p:blipFill>
        <p:spPr>
          <a:xfrm>
            <a:off x="1818241" y="82765"/>
            <a:ext cx="9675191" cy="646232"/>
          </a:xfrm>
          <a:prstGeom prst="rect">
            <a:avLst/>
          </a:prstGeom>
        </p:spPr>
      </p:pic>
    </p:spTree>
    <p:extLst>
      <p:ext uri="{BB962C8B-B14F-4D97-AF65-F5344CB8AC3E}">
        <p14:creationId xmlns:p14="http://schemas.microsoft.com/office/powerpoint/2010/main" val="19029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1036</TotalTime>
  <Words>3293</Words>
  <PresentationFormat>Widescreen</PresentationFormat>
  <Paragraphs>370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2023-06-26T03:14:37Z</dcterms:modified>
</cp:coreProperties>
</file>