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74" r:id="rId7"/>
    <p:sldId id="26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002060"/>
    <a:srgbClr val="FFE697"/>
    <a:srgbClr val="FFFF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5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D237A4-39AB-F94D-F981-B8784B825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1D6A37-85AE-0276-47AE-8E60DD105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1C1EA69-500E-2298-8F51-DFF09CB4C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E152F-59A3-405B-8902-0396C1E3E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8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4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918B-11C5-4C46-932B-BE2169D618F7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5B77-EE25-42E8-8987-0A9EC62E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9" Type="http://schemas.openxmlformats.org/officeDocument/2006/relationships/image" Target="../media/image41.emf"/><Relationship Id="rId21" Type="http://schemas.openxmlformats.org/officeDocument/2006/relationships/image" Target="../media/image32.emf"/><Relationship Id="rId34" Type="http://schemas.openxmlformats.org/officeDocument/2006/relationships/oleObject" Target="../embeddings/oleObject33.bin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38.emf"/><Relationship Id="rId38" Type="http://schemas.openxmlformats.org/officeDocument/2006/relationships/oleObject" Target="../embeddings/oleObject35.bin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7.emf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2.bin"/><Relationship Id="rId37" Type="http://schemas.openxmlformats.org/officeDocument/2006/relationships/image" Target="../media/image40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oleObject" Target="../embeddings/oleObject30.bin"/><Relationship Id="rId36" Type="http://schemas.openxmlformats.org/officeDocument/2006/relationships/oleObject" Target="../embeddings/oleObject34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1.emf"/><Relationship Id="rId31" Type="http://schemas.openxmlformats.org/officeDocument/2006/relationships/image" Target="../media/image3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5.wmf"/><Relationship Id="rId30" Type="http://schemas.openxmlformats.org/officeDocument/2006/relationships/oleObject" Target="../embeddings/oleObject31.bin"/><Relationship Id="rId35" Type="http://schemas.openxmlformats.org/officeDocument/2006/relationships/image" Target="../media/image39.emf"/><Relationship Id="rId8" Type="http://schemas.openxmlformats.org/officeDocument/2006/relationships/oleObject" Target="../embeddings/oleObject20.bin"/><Relationship Id="rId3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1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48.emf"/><Relationship Id="rId21" Type="http://schemas.openxmlformats.org/officeDocument/2006/relationships/image" Target="../media/image56.e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4.wmf"/><Relationship Id="rId2" Type="http://schemas.openxmlformats.org/officeDocument/2006/relationships/oleObject" Target="../embeddings/oleObject42.bin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2.wmf"/><Relationship Id="rId5" Type="http://schemas.openxmlformats.org/officeDocument/2006/relationships/image" Target="../media/image49.e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0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56.bin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60.emf"/><Relationship Id="rId10" Type="http://schemas.openxmlformats.org/officeDocument/2006/relationships/image" Target="../media/image59.w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2.w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9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1.wmf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17914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126116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21859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30061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244824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326842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07153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389171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41792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49994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468404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550422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50693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58895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54638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2840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9642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67844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645388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27406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719126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801144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4710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16728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-241295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-15927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84651" y="32418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08713" y="32291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le: Hollow 19"/>
          <p:cNvSpPr/>
          <p:nvPr/>
        </p:nvSpPr>
        <p:spPr>
          <a:xfrm>
            <a:off x="3490344" y="823344"/>
            <a:ext cx="5211312" cy="5211312"/>
          </a:xfrm>
          <a:prstGeom prst="donut">
            <a:avLst>
              <a:gd name="adj" fmla="val 287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ircle: Hollow 35"/>
          <p:cNvSpPr/>
          <p:nvPr/>
        </p:nvSpPr>
        <p:spPr>
          <a:xfrm>
            <a:off x="3490344" y="823344"/>
            <a:ext cx="5211312" cy="5211312"/>
          </a:xfrm>
          <a:prstGeom prst="donut">
            <a:avLst>
              <a:gd name="adj" fmla="val 45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le: Hollow 17"/>
          <p:cNvSpPr/>
          <p:nvPr/>
        </p:nvSpPr>
        <p:spPr>
          <a:xfrm>
            <a:off x="3218778" y="551778"/>
            <a:ext cx="5754444" cy="5754444"/>
          </a:xfrm>
          <a:prstGeom prst="donut">
            <a:avLst>
              <a:gd name="adj" fmla="val 23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le: Hollow 34"/>
          <p:cNvSpPr/>
          <p:nvPr/>
        </p:nvSpPr>
        <p:spPr>
          <a:xfrm>
            <a:off x="3143250" y="476250"/>
            <a:ext cx="5905500" cy="5905500"/>
          </a:xfrm>
          <a:prstGeom prst="donut">
            <a:avLst>
              <a:gd name="adj" fmla="val 39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72739" y="2122743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4555" y="1950481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2809" y="1892968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04230" y="1892968"/>
            <a:ext cx="291566" cy="2915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6581077" y="2167755"/>
            <a:ext cx="148336" cy="1483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2739" y="2719379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90687" y="4434636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02621" y="4578177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0618" y="4578177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60516" y="693516"/>
            <a:ext cx="5470968" cy="5470968"/>
          </a:xfrm>
          <a:prstGeom prst="ellipse">
            <a:avLst/>
          </a:prstGeom>
          <a:noFill/>
          <a:ln w="155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6648" y="1669648"/>
            <a:ext cx="3518704" cy="3518704"/>
          </a:xfrm>
          <a:prstGeom prst="ellipse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4671321" y="3587524"/>
            <a:ext cx="122464" cy="1224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72045" y="3707486"/>
            <a:ext cx="148234" cy="1482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3276600" y="617314"/>
            <a:ext cx="2819400" cy="5621560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6104230" y="618635"/>
            <a:ext cx="2811170" cy="562073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/>
        </p:nvSpPr>
        <p:spPr>
          <a:xfrm>
            <a:off x="3276600" y="615993"/>
            <a:ext cx="2819400" cy="5621560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/>
        </p:nvSpPr>
        <p:spPr>
          <a:xfrm>
            <a:off x="6104230" y="617314"/>
            <a:ext cx="2811170" cy="562073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/>
          <p:cNvSpPr/>
          <p:nvPr/>
        </p:nvSpPr>
        <p:spPr>
          <a:xfrm>
            <a:off x="4272768" y="1668326"/>
            <a:ext cx="1765410" cy="3520025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6041082" y="1666760"/>
            <a:ext cx="1865649" cy="3520026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/>
          <p:cNvSpPr/>
          <p:nvPr/>
        </p:nvSpPr>
        <p:spPr>
          <a:xfrm>
            <a:off x="4272768" y="1665194"/>
            <a:ext cx="1780083" cy="3521592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6046408" y="1665194"/>
            <a:ext cx="1860324" cy="352159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48166" y="881166"/>
            <a:ext cx="5095668" cy="5095668"/>
          </a:xfrm>
          <a:prstGeom prst="ellipse">
            <a:avLst/>
          </a:prstGeom>
          <a:noFill/>
          <a:ln w="57150">
            <a:solidFill>
              <a:srgbClr val="FFD3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48166" y="881166"/>
            <a:ext cx="5095668" cy="5095668"/>
          </a:xfrm>
          <a:prstGeom prst="ellipse">
            <a:avLst/>
          </a:prstGeom>
          <a:noFill/>
          <a:ln w="57150">
            <a:solidFill>
              <a:srgbClr val="FFD3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700000">
            <a:off x="5204508" y="2537508"/>
            <a:ext cx="1782984" cy="17829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04508" y="2537508"/>
            <a:ext cx="1782984" cy="178298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04508" y="2537508"/>
            <a:ext cx="1782984" cy="17829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04508" y="2537508"/>
            <a:ext cx="1782984" cy="1782984"/>
            <a:chOff x="774573" y="2620850"/>
            <a:chExt cx="1782984" cy="1782984"/>
          </a:xfrm>
        </p:grpSpPr>
        <p:sp>
          <p:nvSpPr>
            <p:cNvPr id="33" name="Rectangle 32"/>
            <p:cNvSpPr/>
            <p:nvPr/>
          </p:nvSpPr>
          <p:spPr>
            <a:xfrm>
              <a:off x="774573" y="2620850"/>
              <a:ext cx="1782984" cy="17829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4573" y="2620850"/>
              <a:ext cx="1782984" cy="178298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19049" y="2762220"/>
            <a:ext cx="7721366" cy="1333560"/>
            <a:chOff x="2219049" y="2762220"/>
            <a:chExt cx="7721366" cy="1333560"/>
          </a:xfrm>
        </p:grpSpPr>
        <p:sp>
          <p:nvSpPr>
            <p:cNvPr id="38" name="Oval 37"/>
            <p:cNvSpPr/>
            <p:nvPr/>
          </p:nvSpPr>
          <p:spPr>
            <a:xfrm>
              <a:off x="2219049" y="3267238"/>
              <a:ext cx="320449" cy="320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619966" y="3270248"/>
              <a:ext cx="320449" cy="320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29220" y="2762220"/>
              <a:ext cx="1333560" cy="133356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9619966" y="32672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21142" y="3273525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2700000">
            <a:off x="3864864" y="1202613"/>
            <a:ext cx="4462272" cy="4462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2700000">
            <a:off x="3864864" y="1158226"/>
            <a:ext cx="4462272" cy="44622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2700000">
            <a:off x="3864864" y="1158227"/>
            <a:ext cx="4462272" cy="44622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683823" y="2702700"/>
            <a:ext cx="6828312" cy="1452601"/>
          </a:xfrm>
          <a:prstGeom prst="rect">
            <a:avLst/>
          </a:prstGeom>
          <a:solidFill>
            <a:srgbClr val="FFE69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60516" y="2872740"/>
            <a:ext cx="5470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0516" y="3970020"/>
            <a:ext cx="5470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hannel Name"/>
          <p:cNvSpPr/>
          <p:nvPr/>
        </p:nvSpPr>
        <p:spPr>
          <a:xfrm>
            <a:off x="3037541" y="2967335"/>
            <a:ext cx="6116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 V – VECTƠ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7" name="Too Many Circl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200" end="38502.4375"/>
                  <p14:fade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69" y="7754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4.07407E-6 L -0.00703 -0.24143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4.07407E-6 L 0.04011 -0.22291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-111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7.40741E-7 L 0.08515 -0.195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97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927 -2.22222E-6 L 0.10247 -0.1960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98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1.85185E-6 L 0.11836 -0.1629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81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11111E-6 L -0.18125 0.00625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4.44444E-6 L -0.1125 0.13565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678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7304 0.17963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11111E-6 L 0.02031 0.20718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1034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4.07407E-6 L -0.11146 0.27662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381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4.07407E-6 L 0.01875 0.22268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113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700000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3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mph" presetSubtype="0" decel="6000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14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mph" presetSubtype="0" decel="57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8" presetClass="emph" presetSubtype="0" decel="59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2700000">
                                      <p:cBhvr>
                                        <p:cTn id="1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mph" presetSubtype="0" decel="6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18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path" presetSubtype="0" decel="92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1.04167E-6 -2.96296E-6 L -0.20352 0.00023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3.95833E-6 -4.81481E-6 L 0.19961 0.00209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8" presetClass="emph" presetSubtype="0" decel="81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Rot by="10800000">
                                      <p:cBhvr>
                                        <p:cTn id="20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path" presetSubtype="0" accel="50000" decel="5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3.54167E-6 1.48148E-6 L -0.60703 1.48148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52" y="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3" presetClass="path" presetSubtype="0" accel="50000" decel="5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2.5E-6 -4.44444E-6 L 0.6069 -0.00093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9" y="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37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ntr" presetSubtype="32" fill="hold" grpId="0" nodeType="withEffect">
                                  <p:stCondLst>
                                    <p:cond delay="7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76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76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37" grpId="0" animBg="1"/>
      <p:bldP spid="37" grpId="1" animBg="1"/>
      <p:bldP spid="37" grpId="2" animBg="1"/>
      <p:bldP spid="22" grpId="0" animBg="1"/>
      <p:bldP spid="22" grpId="1" animBg="1"/>
      <p:bldP spid="22" grpId="2" animBg="1"/>
      <p:bldP spid="20" grpId="0" animBg="1"/>
      <p:bldP spid="20" grpId="1" animBg="1"/>
      <p:bldP spid="36" grpId="0" animBg="1"/>
      <p:bldP spid="36" grpId="1" animBg="1"/>
      <p:bldP spid="18" grpId="0" animBg="1"/>
      <p:bldP spid="18" grpId="1" animBg="1"/>
      <p:bldP spid="35" grpId="0" animBg="1"/>
      <p:bldP spid="3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5" grpId="0" animBg="1"/>
      <p:bldP spid="5" grpId="1" animBg="1"/>
      <p:bldP spid="4" grpId="0" animBg="1"/>
      <p:bldP spid="4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" grpId="0" animBg="1"/>
      <p:bldP spid="2" grpId="1" animBg="1"/>
      <p:bldP spid="2" grpId="2" animBg="1"/>
      <p:bldP spid="2" grpId="3" animBg="1"/>
      <p:bldP spid="30" grpId="0" animBg="1"/>
      <p:bldP spid="30" grpId="1" animBg="1"/>
      <p:bldP spid="30" grpId="2" animBg="1"/>
      <p:bldP spid="30" grpId="3" animBg="1"/>
      <p:bldP spid="30" grpId="4" animBg="1"/>
      <p:bldP spid="3" grpId="0" animBg="1"/>
      <p:bldP spid="3" grpId="1" animBg="1"/>
      <p:bldP spid="3" grpId="2" animBg="1"/>
      <p:bldP spid="31" grpId="0" animBg="1"/>
      <p:bldP spid="31" grpId="1" animBg="1"/>
      <p:bldP spid="32" grpId="0" animBg="1"/>
      <p:bldP spid="32" grpId="1" animBg="1"/>
      <p:bldP spid="44" grpId="0" animBg="1"/>
      <p:bldP spid="44" grpId="1" animBg="1"/>
      <p:bldP spid="45" grpId="0" animBg="1"/>
      <p:bldP spid="45" grpId="1" animBg="1"/>
      <p:bldP spid="119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46" grpId="0" animBg="1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B9947B-5286-65B7-BE1D-9312EEA31F34}"/>
              </a:ext>
            </a:extLst>
          </p:cNvPr>
          <p:cNvGrpSpPr>
            <a:grpSpLocks/>
          </p:cNvGrpSpPr>
          <p:nvPr/>
        </p:nvGrpSpPr>
        <p:grpSpPr>
          <a:xfrm flipV="1">
            <a:off x="71621" y="88869"/>
            <a:ext cx="5130694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C7135DFF-EFF7-CA99-94F9-4E60851B2C13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LUYỆN TẬP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E2ABCDCD-7118-1621-2C81-7ED89FF364C5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5C12E8-41CA-BA95-C323-EBEBEF20F8E6}"/>
                  </a:ext>
                </a:extLst>
              </p:cNvPr>
              <p:cNvSpPr txBox="1"/>
              <p:nvPr/>
            </p:nvSpPr>
            <p:spPr>
              <a:xfrm>
                <a:off x="71620" y="1943718"/>
                <a:ext cx="4775587" cy="3266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Luyện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trung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I.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tùy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ý, ta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OI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5C12E8-41CA-BA95-C323-EBEBEF20F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" y="1943718"/>
                <a:ext cx="4775587" cy="3266215"/>
              </a:xfrm>
              <a:prstGeom prst="rect">
                <a:avLst/>
              </a:prstGeom>
              <a:blipFill>
                <a:blip r:embed="rId2"/>
                <a:stretch>
                  <a:fillRect l="-2682" r="-2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3774B4-2169-F916-E677-C8099325D511}"/>
                  </a:ext>
                </a:extLst>
              </p:cNvPr>
              <p:cNvSpPr txBox="1"/>
              <p:nvPr/>
            </p:nvSpPr>
            <p:spPr>
              <a:xfrm>
                <a:off x="5513034" y="1742890"/>
                <a:ext cx="6853562" cy="475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trung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IA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IB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OB</m:t>
                          </m:r>
                        </m:e>
                      </m:acc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OI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IA</m:t>
                              </m:r>
                            </m:e>
                          </m:acc>
                        </m:e>
                      </m:d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OI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IB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OI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IA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IB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OI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3774B4-2169-F916-E677-C8099325D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34" y="1742890"/>
                <a:ext cx="6853562" cy="4757136"/>
              </a:xfrm>
              <a:prstGeom prst="rect">
                <a:avLst/>
              </a:prstGeom>
              <a:blipFill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460E70-32F6-C891-69ED-612C8AFD3607}"/>
              </a:ext>
            </a:extLst>
          </p:cNvPr>
          <p:cNvSpPr/>
          <p:nvPr/>
        </p:nvSpPr>
        <p:spPr>
          <a:xfrm>
            <a:off x="5317725" y="162785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93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0D79FF-2543-1CC5-0C97-25518BA2982E}"/>
              </a:ext>
            </a:extLst>
          </p:cNvPr>
          <p:cNvGrpSpPr>
            <a:grpSpLocks/>
          </p:cNvGrpSpPr>
          <p:nvPr/>
        </p:nvGrpSpPr>
        <p:grpSpPr>
          <a:xfrm flipV="1">
            <a:off x="71621" y="88869"/>
            <a:ext cx="5130694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97A2ADC2-7EB2-D300-3E81-3C5F3D6F5151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LUYỆN TẬP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E011D9-AFA2-8730-B48D-BE36D3EB3889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9CB56-EA27-8051-A7C7-82240E123790}"/>
                  </a:ext>
                </a:extLst>
              </p:cNvPr>
              <p:cNvSpPr txBox="1"/>
              <p:nvPr/>
            </p:nvSpPr>
            <p:spPr>
              <a:xfrm>
                <a:off x="71620" y="1869809"/>
                <a:ext cx="4908753" cy="3266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Luyện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tâm G.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tùy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ý, ta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OC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OG</m:t>
                          </m:r>
                        </m:e>
                      </m:acc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B9CB56-EA27-8051-A7C7-82240E123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" y="1869809"/>
                <a:ext cx="4908753" cy="3266215"/>
              </a:xfrm>
              <a:prstGeom prst="rect">
                <a:avLst/>
              </a:prstGeom>
              <a:blipFill>
                <a:blip r:embed="rId2"/>
                <a:stretch>
                  <a:fillRect l="-2609" r="-2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094AD6-795F-C364-F122-63B2001AEA71}"/>
              </a:ext>
            </a:extLst>
          </p:cNvPr>
          <p:cNvSpPr/>
          <p:nvPr/>
        </p:nvSpPr>
        <p:spPr>
          <a:xfrm>
            <a:off x="5317725" y="162785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B4E821-E349-0926-8456-4E28126FC1B0}"/>
                  </a:ext>
                </a:extLst>
              </p:cNvPr>
              <p:cNvSpPr txBox="1"/>
              <p:nvPr/>
            </p:nvSpPr>
            <p:spPr>
              <a:xfrm>
                <a:off x="5734976" y="1067439"/>
                <a:ext cx="6121152" cy="5403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tâm tam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 nên: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GC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OC</m:t>
                          </m:r>
                        </m:e>
                      </m:acc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OG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GA</m:t>
                              </m:r>
                            </m:e>
                          </m:acc>
                        </m:e>
                      </m:d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OG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GB</m:t>
                              </m:r>
                            </m:e>
                          </m:acc>
                        </m:e>
                      </m:d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OG</m:t>
                              </m:r>
                            </m:e>
                          </m:acc>
                          <m: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GC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OG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GA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GB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GC</m:t>
                          </m:r>
                        </m:e>
                      </m:acc>
                      <m:r>
                        <a:rPr lang="vi-VN" sz="2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OG</m:t>
                          </m:r>
                        </m:e>
                      </m:acc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B4E821-E349-0926-8456-4E28126FC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976" y="1067439"/>
                <a:ext cx="6121152" cy="5403467"/>
              </a:xfrm>
              <a:prstGeom prst="rect">
                <a:avLst/>
              </a:prstGeom>
              <a:blipFill>
                <a:blip r:embed="rId3"/>
                <a:stretch>
                  <a:fillRect l="-20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8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945067-84D6-B614-C69F-C9B456080892}"/>
              </a:ext>
            </a:extLst>
          </p:cNvPr>
          <p:cNvGrpSpPr>
            <a:grpSpLocks/>
          </p:cNvGrpSpPr>
          <p:nvPr/>
        </p:nvGrpSpPr>
        <p:grpSpPr>
          <a:xfrm flipV="1">
            <a:off x="71621" y="88869"/>
            <a:ext cx="5130694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51E74115-8F9C-0A7A-F201-4273E048A891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VẬN DỤNG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95EBA77E-B15B-E3A9-0DFF-FF11E5D2F6AA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AFF849-77A7-5329-1850-62EB6DA6F5B3}"/>
              </a:ext>
            </a:extLst>
          </p:cNvPr>
          <p:cNvGrpSpPr/>
          <p:nvPr/>
        </p:nvGrpSpPr>
        <p:grpSpPr>
          <a:xfrm>
            <a:off x="1480" y="1205800"/>
            <a:ext cx="6094520" cy="4408350"/>
            <a:chOff x="71620" y="885418"/>
            <a:chExt cx="6094520" cy="44083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948102-A64F-B125-7761-60A8976D4DB6}"/>
                </a:ext>
              </a:extLst>
            </p:cNvPr>
            <p:cNvSpPr txBox="1"/>
            <p:nvPr/>
          </p:nvSpPr>
          <p:spPr>
            <a:xfrm>
              <a:off x="71620" y="885418"/>
              <a:ext cx="6094520" cy="3346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Cho tam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ABC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M, N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trung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AC.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trong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vectơ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vectơ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sau:</a:t>
              </a:r>
              <a:endPara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6528CE3E-786F-AFB2-AA67-E08C2E6A41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5152330"/>
                </p:ext>
              </p:extLst>
            </p:nvPr>
          </p:nvGraphicFramePr>
          <p:xfrm>
            <a:off x="215500" y="4529430"/>
            <a:ext cx="946673" cy="530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08679" imgH="228965" progId="Equation.DSMT4">
                    <p:embed/>
                  </p:oleObj>
                </mc:Choice>
                <mc:Fallback>
                  <p:oleObj name="Equation" r:id="rId2" imgW="408679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5500" y="4529430"/>
                          <a:ext cx="946673" cy="5304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44AD57B3-F5C6-A791-BCA2-0A62479719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0291750"/>
                </p:ext>
              </p:extLst>
            </p:nvPr>
          </p:nvGraphicFramePr>
          <p:xfrm>
            <a:off x="2167464" y="4295523"/>
            <a:ext cx="1167686" cy="998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03487" imgH="429444" progId="Equation.DSMT4">
                    <p:embed/>
                  </p:oleObj>
                </mc:Choice>
                <mc:Fallback>
                  <p:oleObj name="Equation" r:id="rId4" imgW="503487" imgH="42944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67464" y="4295523"/>
                          <a:ext cx="1167686" cy="9982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78AB4C7D-64BC-7370-A0BB-7787E476A8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1856276"/>
                </p:ext>
              </p:extLst>
            </p:nvPr>
          </p:nvGraphicFramePr>
          <p:xfrm>
            <a:off x="4340442" y="4529430"/>
            <a:ext cx="1057182" cy="530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56083" imgH="228965" progId="Equation.DSMT4">
                    <p:embed/>
                  </p:oleObj>
                </mc:Choice>
                <mc:Fallback>
                  <p:oleObj name="Equation" r:id="rId6" imgW="456083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40442" y="4529430"/>
                          <a:ext cx="1057182" cy="5304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1957E0E-AD59-FE87-5C33-3B63D1E2B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694" y="164460"/>
            <a:ext cx="3604008" cy="273701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B8A07E-56A8-576B-1C72-C12CEA495B70}"/>
              </a:ext>
            </a:extLst>
          </p:cNvPr>
          <p:cNvSpPr/>
          <p:nvPr/>
        </p:nvSpPr>
        <p:spPr>
          <a:xfrm>
            <a:off x="5855043" y="69843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9210412-67ED-FCD0-1E5B-1BD3D5839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83979"/>
              </p:ext>
            </p:extLst>
          </p:nvPr>
        </p:nvGraphicFramePr>
        <p:xfrm>
          <a:off x="7938477" y="3469204"/>
          <a:ext cx="1909129" cy="55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9292" imgH="228965" progId="Equation.DSMT4">
                  <p:embed/>
                </p:oleObj>
              </mc:Choice>
              <mc:Fallback>
                <p:oleObj name="Equation" r:id="rId9" imgW="779292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38477" y="3469204"/>
                        <a:ext cx="1909129" cy="559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51F88FD-6A0C-B701-46F3-19B144BF2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65945"/>
              </p:ext>
            </p:extLst>
          </p:nvPr>
        </p:nvGraphicFramePr>
        <p:xfrm>
          <a:off x="7217208" y="4505474"/>
          <a:ext cx="3351666" cy="1053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68250" imgH="429444" progId="Equation.DSMT4">
                  <p:embed/>
                </p:oleObj>
              </mc:Choice>
              <mc:Fallback>
                <p:oleObj name="Equation" r:id="rId11" imgW="1368250" imgH="42944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17208" y="4505474"/>
                        <a:ext cx="3351666" cy="1053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6AA8F60-BB98-A9DF-4A34-6B483354B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22378"/>
              </p:ext>
            </p:extLst>
          </p:nvPr>
        </p:nvGraphicFramePr>
        <p:xfrm>
          <a:off x="7947816" y="5959838"/>
          <a:ext cx="2095764" cy="55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5067" imgH="228965" progId="Equation.DSMT4">
                  <p:embed/>
                </p:oleObj>
              </mc:Choice>
              <mc:Fallback>
                <p:oleObj name="Equation" r:id="rId13" imgW="855067" imgH="2289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47816" y="5959838"/>
                        <a:ext cx="2095764" cy="559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7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09A2A1-4004-EFCC-F5B7-3B5D11F2668D}"/>
              </a:ext>
            </a:extLst>
          </p:cNvPr>
          <p:cNvGrpSpPr>
            <a:grpSpLocks/>
          </p:cNvGrpSpPr>
          <p:nvPr/>
        </p:nvGrpSpPr>
        <p:grpSpPr>
          <a:xfrm flipV="1">
            <a:off x="79899" y="1024905"/>
            <a:ext cx="7499696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F7203B99-FAF3-C9D9-BD0E-36645407E8FD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HÌNH THÀNH KIẾN THỨC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B6A680DE-CB62-922E-CFFE-0B8B99120988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A8A3D1-9148-E9B1-09B9-C755F5ABFF31}"/>
              </a:ext>
            </a:extLst>
          </p:cNvPr>
          <p:cNvSpPr/>
          <p:nvPr/>
        </p:nvSpPr>
        <p:spPr>
          <a:xfrm>
            <a:off x="159798" y="155737"/>
            <a:ext cx="7297445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" panose="020B0604020202020204" pitchFamily="34" charset="0"/>
              </a:rPr>
              <a:t>2.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vectơ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phương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BB68A3CE-919D-B07B-F598-B858BE4C7DCD}"/>
              </a:ext>
            </a:extLst>
          </p:cNvPr>
          <p:cNvGrpSpPr/>
          <p:nvPr/>
        </p:nvGrpSpPr>
        <p:grpSpPr>
          <a:xfrm>
            <a:off x="159798" y="2365843"/>
            <a:ext cx="6576904" cy="3539430"/>
            <a:chOff x="159798" y="2365843"/>
            <a:chExt cx="6576904" cy="35394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6BA3B4-AD19-C201-44C2-A5F1AA4605FA}"/>
                </a:ext>
              </a:extLst>
            </p:cNvPr>
            <p:cNvSpPr txBox="1"/>
            <p:nvPr/>
          </p:nvSpPr>
          <p:spPr>
            <a:xfrm>
              <a:off x="159798" y="2365843"/>
              <a:ext cx="6576904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Bài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toán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5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Cho hai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vectơ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cùng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phương</a:t>
              </a:r>
            </a:p>
            <a:p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</a:t>
              </a:r>
            </a:p>
            <a:p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 (  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khác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 )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cho               . </a:t>
              </a:r>
            </a:p>
            <a:p>
              <a:endParaRPr lang="vi-VN" sz="28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So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sánh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độ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dài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hướng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của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hai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vectơ</a:t>
              </a:r>
              <a:endParaRPr lang="vi-VN" sz="28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</a:t>
              </a:r>
              <a:r>
                <a:rPr lang="vi-VN" sz="2800" dirty="0" err="1"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ea typeface="Arial" panose="020B0604020202020204" pitchFamily="34" charset="0"/>
                </a:rPr>
                <a:t>   . </a:t>
              </a:r>
            </a:p>
            <a:p>
              <a:endPara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vi-VN" sz="2800" dirty="0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B7799826-BE2E-C9AA-26E9-6D4547815E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1466766"/>
                </p:ext>
              </p:extLst>
            </p:nvPr>
          </p:nvGraphicFramePr>
          <p:xfrm>
            <a:off x="282150" y="4419649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2875" imgH="228965" progId="Equation.DSMT4">
                    <p:embed/>
                  </p:oleObj>
                </mc:Choice>
                <mc:Fallback>
                  <p:oleObj name="Equation" r:id="rId2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2150" y="4419649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98959872-39D3-7BC4-D9CE-7E9E516C34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1883963"/>
                </p:ext>
              </p:extLst>
            </p:nvPr>
          </p:nvGraphicFramePr>
          <p:xfrm>
            <a:off x="1535774" y="3183573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2875" imgH="228965" progId="Equation.DSMT4">
                    <p:embed/>
                  </p:oleObj>
                </mc:Choice>
                <mc:Fallback>
                  <p:oleObj name="Equation" r:id="rId4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35774" y="3183573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792ECD0D-062C-D241-0C3B-07D64E4AA3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9905689"/>
                </p:ext>
              </p:extLst>
            </p:nvPr>
          </p:nvGraphicFramePr>
          <p:xfrm>
            <a:off x="1027109" y="3197117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2875" imgH="228965" progId="Equation.DSMT4">
                    <p:embed/>
                  </p:oleObj>
                </mc:Choice>
                <mc:Fallback>
                  <p:oleObj name="Equation" r:id="rId6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27109" y="3197117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3F7D8FEE-6FF4-2CFD-9309-5DE0B7DDE0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75208"/>
                </p:ext>
              </p:extLst>
            </p:nvPr>
          </p:nvGraphicFramePr>
          <p:xfrm>
            <a:off x="2641853" y="3197117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2875" imgH="228965" progId="Equation.DSMT4">
                    <p:embed/>
                  </p:oleObj>
                </mc:Choice>
                <mc:Fallback>
                  <p:oleObj name="Equation" r:id="rId8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41853" y="3197117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DEA28690-77CD-EF55-E15E-2ACCE42195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63424"/>
                </p:ext>
              </p:extLst>
            </p:nvPr>
          </p:nvGraphicFramePr>
          <p:xfrm>
            <a:off x="4256597" y="2833459"/>
            <a:ext cx="1374027" cy="1471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79621" imgH="620188" progId="Equation.DSMT4">
                    <p:embed/>
                  </p:oleObj>
                </mc:Choice>
                <mc:Fallback>
                  <p:oleObj name="Equation" r:id="rId10" imgW="579621" imgH="62018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256597" y="2833459"/>
                          <a:ext cx="1374027" cy="14719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747D20EB-4422-8ABC-1EC0-4F4BAD9EF9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291100"/>
                </p:ext>
              </p:extLst>
            </p:nvPr>
          </p:nvGraphicFramePr>
          <p:xfrm>
            <a:off x="282150" y="3197117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2875" imgH="228965" progId="Equation.DSMT4">
                    <p:embed/>
                  </p:oleObj>
                </mc:Choice>
                <mc:Fallback>
                  <p:oleObj name="Equation" r:id="rId12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2150" y="3197117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48BFD8AB-B597-71E1-5759-9C8F601EA4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212460"/>
                </p:ext>
              </p:extLst>
            </p:nvPr>
          </p:nvGraphicFramePr>
          <p:xfrm>
            <a:off x="981533" y="4419649"/>
            <a:ext cx="316214" cy="54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2875" imgH="228965" progId="Equation.DSMT4">
                    <p:embed/>
                  </p:oleObj>
                </mc:Choice>
                <mc:Fallback>
                  <p:oleObj name="Equation" r:id="rId14" imgW="132875" imgH="22896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81533" y="4419649"/>
                          <a:ext cx="316214" cy="542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id="{6F0A5007-34CD-E65D-1211-E088E6967396}"/>
              </a:ext>
            </a:extLst>
          </p:cNvPr>
          <p:cNvSpPr/>
          <p:nvPr/>
        </p:nvSpPr>
        <p:spPr>
          <a:xfrm>
            <a:off x="7499696" y="177736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8056CC94-1B80-E862-ED98-D7AC95EE9881}"/>
              </a:ext>
            </a:extLst>
          </p:cNvPr>
          <p:cNvGrpSpPr/>
          <p:nvPr/>
        </p:nvGrpSpPr>
        <p:grpSpPr>
          <a:xfrm>
            <a:off x="7725747" y="420535"/>
            <a:ext cx="4306455" cy="5916839"/>
            <a:chOff x="7725747" y="420535"/>
            <a:chExt cx="4306455" cy="5916839"/>
          </a:xfrm>
        </p:grpSpPr>
        <p:graphicFrame>
          <p:nvGraphicFramePr>
            <p:cNvPr id="7" name="Đối tượng 6">
              <a:extLst>
                <a:ext uri="{FF2B5EF4-FFF2-40B4-BE49-F238E27FC236}">
                  <a16:creationId xmlns:a16="http://schemas.microsoft.com/office/drawing/2014/main" id="{7F25A375-5120-F490-930A-A840AED204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3560798"/>
                </p:ext>
              </p:extLst>
            </p:nvPr>
          </p:nvGraphicFramePr>
          <p:xfrm>
            <a:off x="8076077" y="420535"/>
            <a:ext cx="3422095" cy="1467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513819" imgH="648569" progId="Equation.DSMT4">
                    <p:embed/>
                  </p:oleObj>
                </mc:Choice>
                <mc:Fallback>
                  <p:oleObj name="Equation" r:id="rId16" imgW="1513819" imgH="64856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076077" y="420535"/>
                          <a:ext cx="3422095" cy="14671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303CCFA7-48B4-6D15-1769-9F4C31313F82}"/>
                </a:ext>
              </a:extLst>
            </p:cNvPr>
            <p:cNvSpPr txBox="1"/>
            <p:nvPr/>
          </p:nvSpPr>
          <p:spPr>
            <a:xfrm>
              <a:off x="7725747" y="2090057"/>
              <a:ext cx="4306455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dirty="0"/>
            </a:p>
            <a:p>
              <a:endParaRPr lang="vi-VN" dirty="0"/>
            </a:p>
            <a:p>
              <a:r>
                <a:rPr lang="vi-VN" dirty="0" err="1"/>
                <a:t>Vì</a:t>
              </a:r>
              <a:r>
                <a:rPr lang="vi-VN" dirty="0"/>
                <a:t>                    nên         </a:t>
              </a:r>
              <a:r>
                <a:rPr lang="vi-VN" dirty="0" err="1"/>
                <a:t>và</a:t>
              </a:r>
              <a:r>
                <a:rPr lang="vi-VN" dirty="0"/>
                <a:t>          </a:t>
              </a:r>
              <a:r>
                <a:rPr lang="vi-VN" dirty="0" err="1"/>
                <a:t>cùng</a:t>
              </a:r>
              <a:r>
                <a:rPr lang="vi-VN" dirty="0"/>
                <a:t> </a:t>
              </a:r>
            </a:p>
            <a:p>
              <a:endParaRPr lang="vi-VN" dirty="0"/>
            </a:p>
            <a:p>
              <a:endParaRPr lang="vi-VN" dirty="0"/>
            </a:p>
            <a:p>
              <a:r>
                <a:rPr lang="vi-VN" dirty="0" err="1"/>
                <a:t>hướng</a:t>
              </a:r>
              <a:r>
                <a:rPr lang="vi-VN" dirty="0"/>
                <a:t>.</a:t>
              </a:r>
            </a:p>
            <a:p>
              <a:endParaRPr lang="vi-VN" dirty="0"/>
            </a:p>
            <a:p>
              <a:r>
                <a:rPr lang="vi-VN" dirty="0" err="1"/>
                <a:t>Nếu</a:t>
              </a:r>
              <a:r>
                <a:rPr lang="vi-VN" dirty="0"/>
                <a:t>          </a:t>
              </a:r>
              <a:r>
                <a:rPr lang="vi-VN" dirty="0" err="1"/>
                <a:t>và</a:t>
              </a:r>
              <a:r>
                <a:rPr lang="vi-VN" dirty="0"/>
                <a:t>          </a:t>
              </a:r>
              <a:r>
                <a:rPr lang="vi-VN" dirty="0" err="1"/>
                <a:t>cùng</a:t>
              </a:r>
              <a:r>
                <a:rPr lang="vi-VN" dirty="0"/>
                <a:t> </a:t>
              </a:r>
              <a:r>
                <a:rPr lang="vi-VN" dirty="0" err="1"/>
                <a:t>hướng</a:t>
              </a:r>
              <a:r>
                <a:rPr lang="vi-VN" dirty="0"/>
                <a:t> </a:t>
              </a:r>
              <a:r>
                <a:rPr lang="vi-VN" dirty="0" err="1"/>
                <a:t>thì</a:t>
              </a:r>
              <a:r>
                <a:rPr lang="vi-VN" dirty="0"/>
                <a:t>      </a:t>
              </a:r>
              <a:r>
                <a:rPr lang="vi-VN" dirty="0" err="1"/>
                <a:t>và</a:t>
              </a:r>
              <a:r>
                <a:rPr lang="vi-VN" dirty="0"/>
                <a:t> </a:t>
              </a:r>
            </a:p>
            <a:p>
              <a:endParaRPr lang="vi-VN" dirty="0"/>
            </a:p>
            <a:p>
              <a:r>
                <a:rPr lang="vi-VN" dirty="0"/>
                <a:t>     </a:t>
              </a:r>
              <a:r>
                <a:rPr lang="vi-VN" dirty="0" err="1"/>
                <a:t>cùng</a:t>
              </a:r>
              <a:r>
                <a:rPr lang="vi-VN" dirty="0"/>
                <a:t> </a:t>
              </a:r>
              <a:r>
                <a:rPr lang="vi-VN" dirty="0" err="1"/>
                <a:t>hướng</a:t>
              </a:r>
              <a:r>
                <a:rPr lang="vi-VN" dirty="0"/>
                <a:t>.</a:t>
              </a:r>
            </a:p>
            <a:p>
              <a:endParaRPr lang="vi-VN" dirty="0"/>
            </a:p>
            <a:p>
              <a:r>
                <a:rPr lang="vi-VN" dirty="0" err="1"/>
                <a:t>Nếu</a:t>
              </a:r>
              <a:r>
                <a:rPr lang="vi-VN" dirty="0"/>
                <a:t>          </a:t>
              </a:r>
              <a:r>
                <a:rPr lang="vi-VN" dirty="0" err="1"/>
                <a:t>và</a:t>
              </a:r>
              <a:r>
                <a:rPr lang="vi-VN" dirty="0"/>
                <a:t>          </a:t>
              </a:r>
              <a:r>
                <a:rPr lang="vi-VN" dirty="0" err="1"/>
                <a:t>ngược</a:t>
              </a:r>
              <a:r>
                <a:rPr lang="vi-VN" dirty="0"/>
                <a:t> </a:t>
              </a:r>
              <a:r>
                <a:rPr lang="vi-VN" dirty="0" err="1"/>
                <a:t>hướng</a:t>
              </a:r>
              <a:r>
                <a:rPr lang="vi-VN" dirty="0"/>
                <a:t> </a:t>
              </a:r>
              <a:r>
                <a:rPr lang="vi-VN" dirty="0" err="1"/>
                <a:t>thì</a:t>
              </a:r>
              <a:r>
                <a:rPr lang="vi-VN" dirty="0"/>
                <a:t>      </a:t>
              </a:r>
            </a:p>
            <a:p>
              <a:endParaRPr lang="vi-VN" dirty="0"/>
            </a:p>
            <a:p>
              <a:r>
                <a:rPr lang="vi-VN" dirty="0"/>
                <a:t> </a:t>
              </a:r>
              <a:r>
                <a:rPr lang="vi-VN" dirty="0" err="1"/>
                <a:t>và</a:t>
              </a:r>
              <a:r>
                <a:rPr lang="vi-VN" dirty="0"/>
                <a:t>      </a:t>
              </a:r>
              <a:r>
                <a:rPr lang="vi-VN" dirty="0" err="1"/>
                <a:t>ngược</a:t>
              </a:r>
              <a:r>
                <a:rPr lang="vi-VN" dirty="0"/>
                <a:t> </a:t>
              </a:r>
              <a:r>
                <a:rPr lang="vi-VN" dirty="0" err="1"/>
                <a:t>hướng</a:t>
              </a:r>
              <a:r>
                <a:rPr lang="vi-VN" dirty="0"/>
                <a:t>.</a:t>
              </a:r>
            </a:p>
            <a:p>
              <a:endParaRPr lang="vi-VN" dirty="0"/>
            </a:p>
          </p:txBody>
        </p:sp>
        <p:graphicFrame>
          <p:nvGraphicFramePr>
            <p:cNvPr id="17" name="Đối tượng 16">
              <a:extLst>
                <a:ext uri="{FF2B5EF4-FFF2-40B4-BE49-F238E27FC236}">
                  <a16:creationId xmlns:a16="http://schemas.microsoft.com/office/drawing/2014/main" id="{586990B7-161F-A1DC-907A-46F10E671C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7729759"/>
                </p:ext>
              </p:extLst>
            </p:nvPr>
          </p:nvGraphicFramePr>
          <p:xfrm>
            <a:off x="8212796" y="2117914"/>
            <a:ext cx="1076061" cy="1431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66344" imgH="620088" progId="Equation.DSMT4">
                    <p:embed/>
                  </p:oleObj>
                </mc:Choice>
                <mc:Fallback>
                  <p:oleObj name="Equation" r:id="rId18" imgW="466344" imgH="62008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212796" y="2117914"/>
                          <a:ext cx="1076061" cy="14310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Đối tượng 17">
              <a:extLst>
                <a:ext uri="{FF2B5EF4-FFF2-40B4-BE49-F238E27FC236}">
                  <a16:creationId xmlns:a16="http://schemas.microsoft.com/office/drawing/2014/main" id="{74F74C7F-95B2-ED94-53CC-8770388857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258972"/>
                </p:ext>
              </p:extLst>
            </p:nvPr>
          </p:nvGraphicFramePr>
          <p:xfrm>
            <a:off x="9830594" y="2501725"/>
            <a:ext cx="307446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33138" imgH="228928" progId="Equation.DSMT4">
                    <p:embed/>
                  </p:oleObj>
                </mc:Choice>
                <mc:Fallback>
                  <p:oleObj name="Equation" r:id="rId20" imgW="133138" imgH="22892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830594" y="2501725"/>
                          <a:ext cx="307446" cy="527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Đối tượng 18">
              <a:extLst>
                <a:ext uri="{FF2B5EF4-FFF2-40B4-BE49-F238E27FC236}">
                  <a16:creationId xmlns:a16="http://schemas.microsoft.com/office/drawing/2014/main" id="{E8B4B369-00ED-2D10-4651-E47E230306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3018703"/>
                </p:ext>
              </p:extLst>
            </p:nvPr>
          </p:nvGraphicFramePr>
          <p:xfrm>
            <a:off x="10679778" y="2501725"/>
            <a:ext cx="307446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33138" imgH="228928" progId="Equation.DSMT4">
                    <p:embed/>
                  </p:oleObj>
                </mc:Choice>
                <mc:Fallback>
                  <p:oleObj name="Equation" r:id="rId22" imgW="133138" imgH="22892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0679778" y="2501725"/>
                          <a:ext cx="307446" cy="527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Đối tượng 22">
              <a:extLst>
                <a:ext uri="{FF2B5EF4-FFF2-40B4-BE49-F238E27FC236}">
                  <a16:creationId xmlns:a16="http://schemas.microsoft.com/office/drawing/2014/main" id="{5D4B29F6-367F-E614-1E4D-69980851C0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2266894"/>
                </p:ext>
              </p:extLst>
            </p:nvPr>
          </p:nvGraphicFramePr>
          <p:xfrm>
            <a:off x="7772800" y="4436267"/>
            <a:ext cx="3063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06578" imgH="525993" progId="Equation.DSMT4">
                    <p:embed/>
                  </p:oleObj>
                </mc:Choice>
                <mc:Fallback>
                  <p:oleObj name="Equation" r:id="rId24" imgW="306578" imgH="52599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772800" y="4436267"/>
                          <a:ext cx="306387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Đối tượng 23">
              <a:extLst>
                <a:ext uri="{FF2B5EF4-FFF2-40B4-BE49-F238E27FC236}">
                  <a16:creationId xmlns:a16="http://schemas.microsoft.com/office/drawing/2014/main" id="{67208EF0-AF06-11F2-FDDC-1CC27D6843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0241700"/>
                </p:ext>
              </p:extLst>
            </p:nvPr>
          </p:nvGraphicFramePr>
          <p:xfrm>
            <a:off x="8463342" y="3873747"/>
            <a:ext cx="290901" cy="523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26720" imgH="228600" progId="Equation.DSMT4">
                    <p:embed/>
                  </p:oleObj>
                </mc:Choice>
                <mc:Fallback>
                  <p:oleObj name="Equation" r:id="rId26" imgW="126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463342" y="3873747"/>
                          <a:ext cx="290901" cy="523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Đối tượng 24">
              <a:extLst>
                <a:ext uri="{FF2B5EF4-FFF2-40B4-BE49-F238E27FC236}">
                  <a16:creationId xmlns:a16="http://schemas.microsoft.com/office/drawing/2014/main" id="{F8DACD6B-E825-7CD1-ED01-0039E60F86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8758279"/>
                </p:ext>
              </p:extLst>
            </p:nvPr>
          </p:nvGraphicFramePr>
          <p:xfrm>
            <a:off x="9259186" y="3894185"/>
            <a:ext cx="3063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306578" imgH="525993" progId="Equation.DSMT4">
                    <p:embed/>
                  </p:oleObj>
                </mc:Choice>
                <mc:Fallback>
                  <p:oleObj name="Equation" r:id="rId28" imgW="306578" imgH="52599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9259186" y="3894185"/>
                          <a:ext cx="306387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Đối tượng 33">
              <a:extLst>
                <a:ext uri="{FF2B5EF4-FFF2-40B4-BE49-F238E27FC236}">
                  <a16:creationId xmlns:a16="http://schemas.microsoft.com/office/drawing/2014/main" id="{F7DD301C-B54F-34DF-D96B-484935C518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980693"/>
                </p:ext>
              </p:extLst>
            </p:nvPr>
          </p:nvGraphicFramePr>
          <p:xfrm>
            <a:off x="11352915" y="3891688"/>
            <a:ext cx="290513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291105" imgH="522748" progId="Equation.DSMT4">
                    <p:embed/>
                  </p:oleObj>
                </mc:Choice>
                <mc:Fallback>
                  <p:oleObj name="Equation" r:id="rId30" imgW="291105" imgH="52274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1352915" y="3891688"/>
                          <a:ext cx="290513" cy="522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Đối tượng 34">
              <a:extLst>
                <a:ext uri="{FF2B5EF4-FFF2-40B4-BE49-F238E27FC236}">
                  <a16:creationId xmlns:a16="http://schemas.microsoft.com/office/drawing/2014/main" id="{861F9E66-1887-33AE-27A7-7227B11E19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226136"/>
                </p:ext>
              </p:extLst>
            </p:nvPr>
          </p:nvGraphicFramePr>
          <p:xfrm>
            <a:off x="8422696" y="4961730"/>
            <a:ext cx="290513" cy="522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291105" imgH="522748" progId="Equation.DSMT4">
                    <p:embed/>
                  </p:oleObj>
                </mc:Choice>
                <mc:Fallback>
                  <p:oleObj name="Equation" r:id="rId32" imgW="291105" imgH="52274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422696" y="4961730"/>
                          <a:ext cx="290513" cy="522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Đối tượng 35">
              <a:extLst>
                <a:ext uri="{FF2B5EF4-FFF2-40B4-BE49-F238E27FC236}">
                  <a16:creationId xmlns:a16="http://schemas.microsoft.com/office/drawing/2014/main" id="{9CCC5628-E32E-1CD8-F962-0F70CB666C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9826719"/>
                </p:ext>
              </p:extLst>
            </p:nvPr>
          </p:nvGraphicFramePr>
          <p:xfrm>
            <a:off x="9282213" y="4961957"/>
            <a:ext cx="3063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306578" imgH="525993" progId="Equation.DSMT4">
                    <p:embed/>
                  </p:oleObj>
                </mc:Choice>
                <mc:Fallback>
                  <p:oleObj name="Equation" r:id="rId34" imgW="306578" imgH="52599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9282213" y="4961957"/>
                          <a:ext cx="306387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Đối tượng 36">
              <a:extLst>
                <a:ext uri="{FF2B5EF4-FFF2-40B4-BE49-F238E27FC236}">
                  <a16:creationId xmlns:a16="http://schemas.microsoft.com/office/drawing/2014/main" id="{78B8DAC6-E0FE-973D-A206-83C482E093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1533946"/>
                </p:ext>
              </p:extLst>
            </p:nvPr>
          </p:nvGraphicFramePr>
          <p:xfrm>
            <a:off x="11501028" y="4976018"/>
            <a:ext cx="290513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291105" imgH="521306" progId="Equation.DSMT4">
                    <p:embed/>
                  </p:oleObj>
                </mc:Choice>
                <mc:Fallback>
                  <p:oleObj name="Equation" r:id="rId36" imgW="291105" imgH="5213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11501028" y="4976018"/>
                          <a:ext cx="290513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Đối tượng 37">
              <a:extLst>
                <a:ext uri="{FF2B5EF4-FFF2-40B4-BE49-F238E27FC236}">
                  <a16:creationId xmlns:a16="http://schemas.microsoft.com/office/drawing/2014/main" id="{B5EFA527-C493-9A6D-8F90-8428E98468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324280"/>
                </p:ext>
              </p:extLst>
            </p:nvPr>
          </p:nvGraphicFramePr>
          <p:xfrm>
            <a:off x="8212796" y="5516175"/>
            <a:ext cx="3063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306578" imgH="525993" progId="Equation.DSMT4">
                    <p:embed/>
                  </p:oleObj>
                </mc:Choice>
                <mc:Fallback>
                  <p:oleObj name="Equation" r:id="rId38" imgW="306578" imgH="52599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8212796" y="5516175"/>
                          <a:ext cx="306387" cy="525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A69A31-BFBF-0E11-62AB-096B6BBE94B5}"/>
              </a:ext>
            </a:extLst>
          </p:cNvPr>
          <p:cNvSpPr txBox="1"/>
          <p:nvPr/>
        </p:nvSpPr>
        <p:spPr>
          <a:xfrm>
            <a:off x="218859" y="5094431"/>
            <a:ext cx="68631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8376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A27D80AE-79CB-407C-91FF-D95FB8D0AF55}"/>
              </a:ext>
            </a:extLst>
          </p:cNvPr>
          <p:cNvSpPr/>
          <p:nvPr/>
        </p:nvSpPr>
        <p:spPr>
          <a:xfrm>
            <a:off x="141137" y="90408"/>
            <a:ext cx="7297445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" panose="020B0604020202020204" pitchFamily="34" charset="0"/>
              </a:rPr>
              <a:t>2.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vectơ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phương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40">
            <a:extLst>
              <a:ext uri="{FF2B5EF4-FFF2-40B4-BE49-F238E27FC236}">
                <a16:creationId xmlns:a16="http://schemas.microsoft.com/office/drawing/2014/main" id="{1EF94C91-9DA6-1EAC-9CD7-8E3C048E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37" y="1094261"/>
            <a:ext cx="20233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Điều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kiện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: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95ABBFB6-B7A2-3935-0C71-B9C2321A83D1}"/>
              </a:ext>
            </a:extLst>
          </p:cNvPr>
          <p:cNvGrpSpPr>
            <a:grpSpLocks/>
          </p:cNvGrpSpPr>
          <p:nvPr/>
        </p:nvGrpSpPr>
        <p:grpSpPr bwMode="auto">
          <a:xfrm>
            <a:off x="141137" y="1839051"/>
            <a:ext cx="11974707" cy="863600"/>
            <a:chOff x="191" y="1102"/>
            <a:chExt cx="7924" cy="544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3F36E95A-2254-3EE3-DE60-09C2C8BB4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" y="1239"/>
              <a:ext cx="36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</a:rPr>
                <a:t>Hai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vectơ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B1D1BBEE-5E16-371A-01CD-446C778780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7649019"/>
                </p:ext>
              </p:extLst>
            </p:nvPr>
          </p:nvGraphicFramePr>
          <p:xfrm>
            <a:off x="1171" y="1107"/>
            <a:ext cx="1815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12520" imgH="241200" progId="Equation.DSMT4">
                    <p:embed/>
                  </p:oleObj>
                </mc:Choice>
                <mc:Fallback>
                  <p:oleObj name="Equation" r:id="rId2" imgW="812520" imgH="241200" progId="Equation.DSMT4">
                    <p:embed/>
                    <p:pic>
                      <p:nvPicPr>
                        <p:cNvPr id="9226" name="Object 8">
                          <a:extLst>
                            <a:ext uri="{FF2B5EF4-FFF2-40B4-BE49-F238E27FC236}">
                              <a16:creationId xmlns:a16="http://schemas.microsoft.com/office/drawing/2014/main" id="{02F34FCD-9AEA-464E-2E4F-AA62045751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1" y="1107"/>
                          <a:ext cx="1815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7CB7ECCE-25E8-7CFB-9117-254CC9346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239"/>
              <a:ext cx="416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err="1">
                  <a:latin typeface="Times New Roman" panose="02020603050405020304" pitchFamily="18" charset="0"/>
                </a:rPr>
                <a:t>cùng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phương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i="1" dirty="0">
                  <a:latin typeface="Times New Roman" panose="02020603050405020304" pitchFamily="18" charset="0"/>
                </a:rPr>
                <a:t>k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để</a:t>
              </a:r>
              <a:endParaRPr lang="en-US" altLang="en-US" sz="2800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9" name="Object 11">
              <a:extLst>
                <a:ext uri="{FF2B5EF4-FFF2-40B4-BE49-F238E27FC236}">
                  <a16:creationId xmlns:a16="http://schemas.microsoft.com/office/drawing/2014/main" id="{D58FCB2D-116B-17E4-43FB-639CA610E2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4173651"/>
                </p:ext>
              </p:extLst>
            </p:nvPr>
          </p:nvGraphicFramePr>
          <p:xfrm>
            <a:off x="6997" y="1102"/>
            <a:ext cx="1118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57002" imgH="215806" progId="Equation.DSMT4">
                    <p:embed/>
                  </p:oleObj>
                </mc:Choice>
                <mc:Fallback>
                  <p:oleObj name="Equation" r:id="rId4" imgW="457002" imgH="215806" progId="Equation.DSMT4">
                    <p:embed/>
                    <p:pic>
                      <p:nvPicPr>
                        <p:cNvPr id="9228" name="Object 11">
                          <a:extLst>
                            <a:ext uri="{FF2B5EF4-FFF2-40B4-BE49-F238E27FC236}">
                              <a16:creationId xmlns:a16="http://schemas.microsoft.com/office/drawing/2014/main" id="{BE02051D-2D67-FA26-5B10-7AB9AF9E62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7" y="1102"/>
                          <a:ext cx="1118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0BC3E46F-676C-42D3-8671-9E20339AD4C9}"/>
              </a:ext>
            </a:extLst>
          </p:cNvPr>
          <p:cNvGrpSpPr/>
          <p:nvPr/>
        </p:nvGrpSpPr>
        <p:grpSpPr>
          <a:xfrm>
            <a:off x="141137" y="3369563"/>
            <a:ext cx="9236406" cy="762000"/>
            <a:chOff x="141137" y="2959168"/>
            <a:chExt cx="9236406" cy="762000"/>
          </a:xfrm>
        </p:grpSpPr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8B741DE1-F6BB-3599-8000-2DE455302C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193" y="2959168"/>
              <a:ext cx="7245350" cy="762000"/>
              <a:chOff x="315" y="2118"/>
              <a:chExt cx="4564" cy="480"/>
            </a:xfrm>
          </p:grpSpPr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id="{8A9AB5D8-0AA4-5D02-F902-D134AEF5B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" y="2184"/>
                <a:ext cx="2565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000" i="1" dirty="0">
                    <a:latin typeface="Times New Roman" panose="02020603050405020304" pitchFamily="18" charset="0"/>
                  </a:rPr>
                  <a:t>A, B, C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thẳng</a:t>
                </a:r>
                <a:r>
                  <a:rPr lang="en-US" altLang="en-US" sz="3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</a:rPr>
                  <a:t>hàng</a:t>
                </a:r>
                <a:endParaRPr lang="en-US" altLang="en-US" sz="3000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2" name="Object 16">
                <a:extLst>
                  <a:ext uri="{FF2B5EF4-FFF2-40B4-BE49-F238E27FC236}">
                    <a16:creationId xmlns:a16="http://schemas.microsoft.com/office/drawing/2014/main" id="{11057E9C-CA70-F76F-EFED-A398CFBDDC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3955813"/>
                  </p:ext>
                </p:extLst>
              </p:nvPr>
            </p:nvGraphicFramePr>
            <p:xfrm>
              <a:off x="2287" y="2118"/>
              <a:ext cx="2592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84300" imgH="241300" progId="Equation.DSMT4">
                      <p:embed/>
                    </p:oleObj>
                  </mc:Choice>
                  <mc:Fallback>
                    <p:oleObj name="Equation" r:id="rId6" imgW="1384300" imgH="241300" progId="Equation.DSMT4">
                      <p:embed/>
                      <p:pic>
                        <p:nvPicPr>
                          <p:cNvPr id="9224" name="Object 16">
                            <a:extLst>
                              <a:ext uri="{FF2B5EF4-FFF2-40B4-BE49-F238E27FC236}">
                                <a16:creationId xmlns:a16="http://schemas.microsoft.com/office/drawing/2014/main" id="{8DBA941F-F761-808B-204A-B3F396E57A3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7" y="2118"/>
                            <a:ext cx="2592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Text Box 40">
              <a:extLst>
                <a:ext uri="{FF2B5EF4-FFF2-40B4-BE49-F238E27FC236}">
                  <a16:creationId xmlns:a16="http://schemas.microsoft.com/office/drawing/2014/main" id="{542839A4-6241-2E8F-BA82-9EA1E7853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137" y="3063169"/>
              <a:ext cx="193674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Nhận</a:t>
              </a:r>
              <a:r>
                <a:rPr lang="en-US" altLang="en-US" sz="3000" b="1" dirty="0">
                  <a:solidFill>
                    <a:schemeClr val="hlink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en-US" sz="3000" b="1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xét</a:t>
              </a:r>
              <a:r>
                <a:rPr lang="en-US" altLang="en-US" sz="3000" b="1" dirty="0">
                  <a:solidFill>
                    <a:schemeClr val="hlink"/>
                  </a:solidFill>
                  <a:ea typeface="宋体" panose="02010600030101010101" pitchFamily="2" charset="-122"/>
                </a:rPr>
                <a:t>:</a:t>
              </a:r>
            </a:p>
          </p:txBody>
        </p:sp>
      </p:grpSp>
      <p:sp>
        <p:nvSpPr>
          <p:cNvPr id="15" name="Text Box 40">
            <a:extLst>
              <a:ext uri="{FF2B5EF4-FFF2-40B4-BE49-F238E27FC236}">
                <a16:creationId xmlns:a16="http://schemas.microsoft.com/office/drawing/2014/main" id="{ED5C0AB7-968B-DE53-9087-C245B9C1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37" y="4920791"/>
            <a:ext cx="13821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Chú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 ý:</a:t>
            </a: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1766624-1FD4-0E07-35A3-48A246ECC579}"/>
              </a:ext>
            </a:extLst>
          </p:cNvPr>
          <p:cNvGrpSpPr>
            <a:grpSpLocks/>
          </p:cNvGrpSpPr>
          <p:nvPr/>
        </p:nvGrpSpPr>
        <p:grpSpPr bwMode="auto">
          <a:xfrm>
            <a:off x="1523247" y="4800101"/>
            <a:ext cx="6561138" cy="674688"/>
            <a:chOff x="518" y="1304"/>
            <a:chExt cx="4133" cy="425"/>
          </a:xfrm>
        </p:grpSpPr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80AF1960-338E-FED8-2744-F6D760DE4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1380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Cho </a:t>
              </a: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hai</a:t>
              </a: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vectơ</a:t>
              </a:r>
              <a:endPara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7">
              <a:extLst>
                <a:ext uri="{FF2B5EF4-FFF2-40B4-BE49-F238E27FC236}">
                  <a16:creationId xmlns:a16="http://schemas.microsoft.com/office/drawing/2014/main" id="{657C4768-7876-A999-A89E-6E8A0BBF8A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09" y="1304"/>
            <a:ext cx="534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53890" imgH="241195" progId="Equation.DSMT4">
                    <p:embed/>
                  </p:oleObj>
                </mc:Choice>
                <mc:Fallback>
                  <p:oleObj name="Equation" r:id="rId8" imgW="253890" imgH="241195" progId="Equation.DSMT4">
                    <p:embed/>
                    <p:pic>
                      <p:nvPicPr>
                        <p:cNvPr id="10258" name="Object 7">
                          <a:extLst>
                            <a:ext uri="{FF2B5EF4-FFF2-40B4-BE49-F238E27FC236}">
                              <a16:creationId xmlns:a16="http://schemas.microsoft.com/office/drawing/2014/main" id="{8820C065-085A-62F6-AB5B-FDAEC9B5BF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" y="1304"/>
                          <a:ext cx="534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2463DACD-F1B5-8969-24CC-50C6A9D49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1369"/>
              <a:ext cx="2208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không</a:t>
              </a: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cùng</a:t>
              </a: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phương</a:t>
              </a:r>
              <a:r>
                <a: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rPr>
                <a:t>. </a:t>
              </a: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2F05836-D74A-5ADF-C8C4-94FDBF3702EF}"/>
              </a:ext>
            </a:extLst>
          </p:cNvPr>
          <p:cNvGrpSpPr/>
          <p:nvPr/>
        </p:nvGrpSpPr>
        <p:grpSpPr>
          <a:xfrm>
            <a:off x="-78015" y="5520147"/>
            <a:ext cx="12348030" cy="630238"/>
            <a:chOff x="0" y="4935351"/>
            <a:chExt cx="12348030" cy="630238"/>
          </a:xfrm>
        </p:grpSpPr>
        <p:grpSp>
          <p:nvGrpSpPr>
            <p:cNvPr id="20" name="Group 25">
              <a:extLst>
                <a:ext uri="{FF2B5EF4-FFF2-40B4-BE49-F238E27FC236}">
                  <a16:creationId xmlns:a16="http://schemas.microsoft.com/office/drawing/2014/main" id="{3DC021CD-8384-8556-118C-709C998A6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935351"/>
              <a:ext cx="9567863" cy="630238"/>
              <a:chOff x="528" y="1661"/>
              <a:chExt cx="6027" cy="397"/>
            </a:xfrm>
          </p:grpSpPr>
          <p:sp>
            <p:nvSpPr>
              <p:cNvPr id="21" name="Text Box 10">
                <a:extLst>
                  <a:ext uri="{FF2B5EF4-FFF2-40B4-BE49-F238E27FC236}">
                    <a16:creationId xmlns:a16="http://schemas.microsoft.com/office/drawing/2014/main" id="{B7128EAC-459B-7D93-0A1D-64AB47739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1728"/>
                <a:ext cx="215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Khi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đó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với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mọi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vectơ</a:t>
                </a:r>
                <a:endPara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22" name="Object 11">
                <a:extLst>
                  <a:ext uri="{FF2B5EF4-FFF2-40B4-BE49-F238E27FC236}">
                    <a16:creationId xmlns:a16="http://schemas.microsoft.com/office/drawing/2014/main" id="{19568E50-2484-BFA8-0CE3-78540AB490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6257018"/>
                  </p:ext>
                </p:extLst>
              </p:nvPr>
            </p:nvGraphicFramePr>
            <p:xfrm>
              <a:off x="2473" y="1661"/>
              <a:ext cx="475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14120" imgH="215640" progId="Equation.DSMT4">
                      <p:embed/>
                    </p:oleObj>
                  </mc:Choice>
                  <mc:Fallback>
                    <p:oleObj name="Equation" r:id="rId10" imgW="114120" imgH="215640" progId="Equation.DSMT4">
                      <p:embed/>
                      <p:pic>
                        <p:nvPicPr>
                          <p:cNvPr id="10255" name="Object 11">
                            <a:extLst>
                              <a:ext uri="{FF2B5EF4-FFF2-40B4-BE49-F238E27FC236}">
                                <a16:creationId xmlns:a16="http://schemas.microsoft.com/office/drawing/2014/main" id="{8CACB474-2CF5-426F-F6D8-008515A091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3" y="1661"/>
                            <a:ext cx="475" cy="3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 Box 14">
                <a:extLst>
                  <a:ext uri="{FF2B5EF4-FFF2-40B4-BE49-F238E27FC236}">
                    <a16:creationId xmlns:a16="http://schemas.microsoft.com/office/drawing/2014/main" id="{9E8DA539-3084-A44B-A633-DB70ADFD7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1" y="1726"/>
                <a:ext cx="3844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luôn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tồn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tại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duy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nhất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cặp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số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thực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(m ; n)</a:t>
                </a:r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E7DFA63C-E70C-81A8-56E9-4AFF84FFA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2242" y="5017903"/>
              <a:ext cx="3125788" cy="544513"/>
              <a:chOff x="5151" y="1859"/>
              <a:chExt cx="1969" cy="343"/>
            </a:xfrm>
          </p:grpSpPr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6FB4FB17-41F1-40A7-4EC8-69C8DC771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1" y="1859"/>
                <a:ext cx="1392" cy="3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sao</a:t>
                </a:r>
                <a:r>
                  <a:rPr lang="en-US" altLang="en-US" sz="28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cho</a:t>
                </a:r>
                <a:endParaRPr lang="en-US" altLang="en-US" sz="2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26" name="Object 22">
                <a:extLst>
                  <a:ext uri="{FF2B5EF4-FFF2-40B4-BE49-F238E27FC236}">
                    <a16:creationId xmlns:a16="http://schemas.microsoft.com/office/drawing/2014/main" id="{E534CF6E-AC2B-09D9-8C6E-2B535CF92F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385323"/>
                  </p:ext>
                </p:extLst>
              </p:nvPr>
            </p:nvGraphicFramePr>
            <p:xfrm>
              <a:off x="5937" y="1875"/>
              <a:ext cx="1183" cy="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787320" imgH="241200" progId="Equation.DSMT4">
                      <p:embed/>
                    </p:oleObj>
                  </mc:Choice>
                  <mc:Fallback>
                    <p:oleObj name="Equation" r:id="rId12" imgW="787320" imgH="241200" progId="Equation.DSMT4">
                      <p:embed/>
                      <p:pic>
                        <p:nvPicPr>
                          <p:cNvPr id="10253" name="Object 22">
                            <a:extLst>
                              <a:ext uri="{FF2B5EF4-FFF2-40B4-BE49-F238E27FC236}">
                                <a16:creationId xmlns:a16="http://schemas.microsoft.com/office/drawing/2014/main" id="{F1EBB602-1C74-F774-A2A8-B3430925F6A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37" y="1875"/>
                            <a:ext cx="1183" cy="3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2124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3E2598-9B37-F1F1-C03C-DC19B85EF39C}"/>
              </a:ext>
            </a:extLst>
          </p:cNvPr>
          <p:cNvGrpSpPr>
            <a:grpSpLocks/>
          </p:cNvGrpSpPr>
          <p:nvPr/>
        </p:nvGrpSpPr>
        <p:grpSpPr>
          <a:xfrm flipV="1">
            <a:off x="1" y="124380"/>
            <a:ext cx="5047860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8F3D3ADE-AF63-9A3E-6EB4-084AC23B9926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LUYỆN TẬP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5A5DC490-37C3-6018-BC1C-0F7286F796F0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77B76BAB-9C17-0100-478F-89244FDFF1D8}"/>
              </a:ext>
            </a:extLst>
          </p:cNvPr>
          <p:cNvGrpSpPr/>
          <p:nvPr/>
        </p:nvGrpSpPr>
        <p:grpSpPr>
          <a:xfrm>
            <a:off x="149290" y="1389183"/>
            <a:ext cx="5598367" cy="5262979"/>
            <a:chOff x="0" y="1613118"/>
            <a:chExt cx="5598367" cy="5262979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CD4A9109-850A-06CE-2DD4-5CAD3DC09705}"/>
                </a:ext>
              </a:extLst>
            </p:cNvPr>
            <p:cNvSpPr txBox="1"/>
            <p:nvPr/>
          </p:nvSpPr>
          <p:spPr>
            <a:xfrm>
              <a:off x="0" y="1613118"/>
              <a:ext cx="5598367" cy="526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Luyện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tập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3.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  <a:p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Cho tam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giác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ABC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trung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tuyến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AM.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Gọi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I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trung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của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AM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K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trên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cạnh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AC sao </a:t>
              </a:r>
            </a:p>
            <a:p>
              <a:endParaRPr lang="vi-VN" sz="28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cho                  .</a:t>
              </a:r>
            </a:p>
            <a:p>
              <a:endParaRPr lang="vi-VN" sz="2800" dirty="0">
                <a:latin typeface="Arial" panose="020B0604020202020204" pitchFamily="34" charset="0"/>
              </a:endParaRPr>
            </a:p>
            <a:p>
              <a:pPr marL="514350" indent="-514350">
                <a:buAutoNum type="alphaLcParenR"/>
              </a:pPr>
              <a:r>
                <a:rPr lang="vi-VN" sz="2800" dirty="0" err="1">
                  <a:latin typeface="Arial" panose="020B0604020202020204" pitchFamily="34" charset="0"/>
                </a:rPr>
                <a:t>Tính</a:t>
              </a:r>
              <a:r>
                <a:rPr lang="vi-VN" sz="2800" dirty="0">
                  <a:latin typeface="Arial" panose="020B0604020202020204" pitchFamily="34" charset="0"/>
                </a:rPr>
                <a:t>      theo       </a:t>
              </a:r>
              <a:r>
                <a:rPr lang="vi-VN" sz="2800" dirty="0" err="1">
                  <a:latin typeface="Arial" panose="020B0604020202020204" pitchFamily="34" charset="0"/>
                </a:rPr>
                <a:t>và</a:t>
              </a:r>
              <a:endParaRPr lang="vi-VN" sz="2800" dirty="0">
                <a:latin typeface="Arial" panose="020B0604020202020204" pitchFamily="34" charset="0"/>
              </a:endParaRPr>
            </a:p>
            <a:p>
              <a:pPr marL="514350" indent="-514350">
                <a:buFontTx/>
                <a:buAutoNum type="alphaLcParenR"/>
              </a:pPr>
              <a:r>
                <a:rPr lang="vi-VN" sz="2800" dirty="0" err="1">
                  <a:latin typeface="Arial" panose="020B0604020202020204" pitchFamily="34" charset="0"/>
                </a:rPr>
                <a:t>Tính</a:t>
              </a:r>
              <a:r>
                <a:rPr lang="vi-VN" sz="2800" dirty="0">
                  <a:latin typeface="Arial" panose="020B0604020202020204" pitchFamily="34" charset="0"/>
                </a:rPr>
                <a:t>        theo       </a:t>
              </a:r>
              <a:r>
                <a:rPr lang="vi-VN" sz="2800" dirty="0" err="1">
                  <a:latin typeface="Arial" panose="020B0604020202020204" pitchFamily="34" charset="0"/>
                </a:rPr>
                <a:t>và</a:t>
              </a:r>
              <a:endParaRPr lang="vi-VN" sz="2800" dirty="0">
                <a:latin typeface="Arial" panose="020B0604020202020204" pitchFamily="34" charset="0"/>
              </a:endParaRPr>
            </a:p>
            <a:p>
              <a:pPr marL="514350" indent="-514350">
                <a:buFontTx/>
                <a:buAutoNum type="alphaLcParenR"/>
              </a:pPr>
              <a:r>
                <a:rPr lang="vi-VN" sz="2800" dirty="0" err="1">
                  <a:latin typeface="Arial" panose="020B0604020202020204" pitchFamily="34" charset="0"/>
                </a:rPr>
                <a:t>Chứng</a:t>
              </a:r>
              <a:r>
                <a:rPr lang="vi-VN" sz="2800" dirty="0">
                  <a:latin typeface="Arial" panose="020B0604020202020204" pitchFamily="34" charset="0"/>
                </a:rPr>
                <a:t> minh ba </a:t>
              </a:r>
              <a:r>
                <a:rPr lang="vi-VN" sz="2800" dirty="0" err="1">
                  <a:latin typeface="Arial" panose="020B0604020202020204" pitchFamily="34" charset="0"/>
                </a:rPr>
                <a:t>điểm</a:t>
              </a:r>
              <a:r>
                <a:rPr lang="vi-VN" sz="2800" dirty="0">
                  <a:latin typeface="Arial" panose="020B0604020202020204" pitchFamily="34" charset="0"/>
                </a:rPr>
                <a:t> B, I, K </a:t>
              </a:r>
              <a:r>
                <a:rPr lang="vi-VN" sz="2800" dirty="0" err="1">
                  <a:latin typeface="Arial" panose="020B0604020202020204" pitchFamily="34" charset="0"/>
                </a:rPr>
                <a:t>thẳng</a:t>
              </a:r>
              <a:r>
                <a:rPr lang="vi-VN" sz="2800" dirty="0">
                  <a:latin typeface="Arial" panose="020B0604020202020204" pitchFamily="34" charset="0"/>
                </a:rPr>
                <a:t> </a:t>
              </a:r>
              <a:r>
                <a:rPr lang="vi-VN" sz="2800" dirty="0" err="1">
                  <a:latin typeface="Arial" panose="020B0604020202020204" pitchFamily="34" charset="0"/>
                </a:rPr>
                <a:t>hàng</a:t>
              </a:r>
              <a:r>
                <a:rPr lang="vi-VN" sz="2800" dirty="0">
                  <a:latin typeface="Arial" panose="020B0604020202020204" pitchFamily="34" charset="0"/>
                </a:rPr>
                <a:t>.</a:t>
              </a:r>
            </a:p>
            <a:p>
              <a:pPr marL="514350" indent="-514350">
                <a:buAutoNum type="alphaLcParenR"/>
              </a:pPr>
              <a:endParaRPr lang="vi-VN" sz="2800" dirty="0"/>
            </a:p>
          </p:txBody>
        </p:sp>
        <p:graphicFrame>
          <p:nvGraphicFramePr>
            <p:cNvPr id="8" name="Đối tượng 7">
              <a:extLst>
                <a:ext uri="{FF2B5EF4-FFF2-40B4-BE49-F238E27FC236}">
                  <a16:creationId xmlns:a16="http://schemas.microsoft.com/office/drawing/2014/main" id="{1986BC9B-754C-65C9-43E2-7963D7C692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606162"/>
                </p:ext>
              </p:extLst>
            </p:nvPr>
          </p:nvGraphicFramePr>
          <p:xfrm>
            <a:off x="732062" y="3576766"/>
            <a:ext cx="1649379" cy="883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99910" imgH="429375" progId="Equation.DSMT4">
                    <p:embed/>
                  </p:oleObj>
                </mc:Choice>
                <mc:Fallback>
                  <p:oleObj name="Equation" r:id="rId2" imgW="799910" imgH="42937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32062" y="3576766"/>
                          <a:ext cx="1649379" cy="8835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Đối tượng 8">
              <a:extLst>
                <a:ext uri="{FF2B5EF4-FFF2-40B4-BE49-F238E27FC236}">
                  <a16:creationId xmlns:a16="http://schemas.microsoft.com/office/drawing/2014/main" id="{3CCE648F-1E8B-C36E-70DF-06A571A445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6137069"/>
                </p:ext>
              </p:extLst>
            </p:nvPr>
          </p:nvGraphicFramePr>
          <p:xfrm>
            <a:off x="1363580" y="4557300"/>
            <a:ext cx="537215" cy="537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9138" imgH="219554" progId="Equation.DSMT4">
                    <p:embed/>
                  </p:oleObj>
                </mc:Choice>
                <mc:Fallback>
                  <p:oleObj name="Equation" r:id="rId4" imgW="219138" imgH="2195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63580" y="4557300"/>
                          <a:ext cx="537215" cy="537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Đối tượng 9">
              <a:extLst>
                <a:ext uri="{FF2B5EF4-FFF2-40B4-BE49-F238E27FC236}">
                  <a16:creationId xmlns:a16="http://schemas.microsoft.com/office/drawing/2014/main" id="{7687857E-3B68-43E2-02D1-D697FDA794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274277"/>
                </p:ext>
              </p:extLst>
            </p:nvPr>
          </p:nvGraphicFramePr>
          <p:xfrm>
            <a:off x="2620385" y="4557300"/>
            <a:ext cx="695219" cy="537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79360" imgH="215640" progId="Equation.DSMT4">
                    <p:embed/>
                  </p:oleObj>
                </mc:Choice>
                <mc:Fallback>
                  <p:oleObj name="Equation" r:id="rId6" imgW="2793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0385" y="4557300"/>
                          <a:ext cx="695219" cy="537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Đối tượng 10">
              <a:extLst>
                <a:ext uri="{FF2B5EF4-FFF2-40B4-BE49-F238E27FC236}">
                  <a16:creationId xmlns:a16="http://schemas.microsoft.com/office/drawing/2014/main" id="{7A6D8BCF-0B7E-F22A-C2B3-35D262D4D2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032018"/>
                </p:ext>
              </p:extLst>
            </p:nvPr>
          </p:nvGraphicFramePr>
          <p:xfrm>
            <a:off x="3703384" y="4541499"/>
            <a:ext cx="663619" cy="568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66400" imgH="228600" progId="Equation.DSMT4">
                    <p:embed/>
                  </p:oleObj>
                </mc:Choice>
                <mc:Fallback>
                  <p:oleObj name="Equation" r:id="rId8" imgW="266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03384" y="4541499"/>
                          <a:ext cx="663619" cy="5688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Đối tượng 11">
              <a:extLst>
                <a:ext uri="{FF2B5EF4-FFF2-40B4-BE49-F238E27FC236}">
                  <a16:creationId xmlns:a16="http://schemas.microsoft.com/office/drawing/2014/main" id="{912EF500-66E8-487B-437B-074074BA73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818836"/>
                </p:ext>
              </p:extLst>
            </p:nvPr>
          </p:nvGraphicFramePr>
          <p:xfrm>
            <a:off x="1363580" y="4964599"/>
            <a:ext cx="705922" cy="545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79360" imgH="215640" progId="Equation.DSMT4">
                    <p:embed/>
                  </p:oleObj>
                </mc:Choice>
                <mc:Fallback>
                  <p:oleObj name="Equation" r:id="rId10" imgW="2793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63580" y="4964599"/>
                          <a:ext cx="705922" cy="5454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Đối tượng 14">
              <a:extLst>
                <a:ext uri="{FF2B5EF4-FFF2-40B4-BE49-F238E27FC236}">
                  <a16:creationId xmlns:a16="http://schemas.microsoft.com/office/drawing/2014/main" id="{B756A2D2-6FD1-E45E-AB9A-C4216194EE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6879970"/>
                </p:ext>
              </p:extLst>
            </p:nvPr>
          </p:nvGraphicFramePr>
          <p:xfrm>
            <a:off x="2783488" y="4957070"/>
            <a:ext cx="695219" cy="537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79360" imgH="215640" progId="Equation.DSMT4">
                    <p:embed/>
                  </p:oleObj>
                </mc:Choice>
                <mc:Fallback>
                  <p:oleObj name="Equation" r:id="rId12" imgW="279360" imgH="215640" progId="Equation.DSMT4">
                    <p:embed/>
                    <p:pic>
                      <p:nvPicPr>
                        <p:cNvPr id="10" name="Đối tượng 9">
                          <a:extLst>
                            <a:ext uri="{FF2B5EF4-FFF2-40B4-BE49-F238E27FC236}">
                              <a16:creationId xmlns:a16="http://schemas.microsoft.com/office/drawing/2014/main" id="{7687857E-3B68-43E2-02D1-D697FDA794B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83488" y="4957070"/>
                          <a:ext cx="695219" cy="5372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Đối tượng 15">
              <a:extLst>
                <a:ext uri="{FF2B5EF4-FFF2-40B4-BE49-F238E27FC236}">
                  <a16:creationId xmlns:a16="http://schemas.microsoft.com/office/drawing/2014/main" id="{F3BF5A93-8D39-8351-B403-9F8E3378A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830824"/>
                </p:ext>
              </p:extLst>
            </p:nvPr>
          </p:nvGraphicFramePr>
          <p:xfrm>
            <a:off x="3866487" y="4941269"/>
            <a:ext cx="663619" cy="568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66400" imgH="228600" progId="Equation.DSMT4">
                    <p:embed/>
                  </p:oleObj>
                </mc:Choice>
                <mc:Fallback>
                  <p:oleObj name="Equation" r:id="rId13" imgW="266400" imgH="228600" progId="Equation.DSMT4">
                    <p:embed/>
                    <p:pic>
                      <p:nvPicPr>
                        <p:cNvPr id="11" name="Đối tượng 10">
                          <a:extLst>
                            <a:ext uri="{FF2B5EF4-FFF2-40B4-BE49-F238E27FC236}">
                              <a16:creationId xmlns:a16="http://schemas.microsoft.com/office/drawing/2014/main" id="{7A6D8BCF-0B7E-F22A-C2B3-35D262D4D2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66487" y="4941269"/>
                          <a:ext cx="663619" cy="5688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: Rounded Corners 19">
            <a:extLst>
              <a:ext uri="{FF2B5EF4-FFF2-40B4-BE49-F238E27FC236}">
                <a16:creationId xmlns:a16="http://schemas.microsoft.com/office/drawing/2014/main" id="{1DFBA052-9001-7910-F398-6BE760050A6C}"/>
              </a:ext>
            </a:extLst>
          </p:cNvPr>
          <p:cNvSpPr/>
          <p:nvPr/>
        </p:nvSpPr>
        <p:spPr>
          <a:xfrm>
            <a:off x="5669834" y="124379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647ACC5A-0439-ECD8-3F56-758CA20F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24" y="354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94EEE366-7A56-59A6-3109-789A03E7A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85880"/>
              </p:ext>
            </p:extLst>
          </p:nvPr>
        </p:nvGraphicFramePr>
        <p:xfrm>
          <a:off x="5760423" y="38053"/>
          <a:ext cx="63119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43120" imgH="863280" progId="Equation.DSMT4">
                  <p:embed/>
                </p:oleObj>
              </mc:Choice>
              <mc:Fallback>
                <p:oleObj name="Equation" r:id="rId14" imgW="354312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423" y="38053"/>
                        <a:ext cx="6311900" cy="153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AEEDD5BE-9CFF-A232-304A-4B07BCFE5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92117"/>
              </p:ext>
            </p:extLst>
          </p:nvPr>
        </p:nvGraphicFramePr>
        <p:xfrm>
          <a:off x="5720473" y="1948883"/>
          <a:ext cx="6327576" cy="153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5720" imgH="863280" progId="Equation.DSMT4">
                  <p:embed/>
                </p:oleObj>
              </mc:Choice>
              <mc:Fallback>
                <p:oleObj name="Equation" r:id="rId16" imgW="355572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20473" y="1948883"/>
                        <a:ext cx="6327576" cy="1536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BB14DFB6-9B5F-781E-6CC5-34ECDB68E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482668"/>
              </p:ext>
            </p:extLst>
          </p:nvPr>
        </p:nvGraphicFramePr>
        <p:xfrm>
          <a:off x="5747657" y="3844414"/>
          <a:ext cx="377507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17360" imgH="571320" progId="Equation.DSMT4">
                  <p:embed/>
                </p:oleObj>
              </mc:Choice>
              <mc:Fallback>
                <p:oleObj name="Equation" r:id="rId18" imgW="19173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47657" y="3844414"/>
                        <a:ext cx="3775075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Nhóm 28">
            <a:extLst>
              <a:ext uri="{FF2B5EF4-FFF2-40B4-BE49-F238E27FC236}">
                <a16:creationId xmlns:a16="http://schemas.microsoft.com/office/drawing/2014/main" id="{E04F6307-DDB6-D9FC-8A82-72D7BE0C9C5B}"/>
              </a:ext>
            </a:extLst>
          </p:cNvPr>
          <p:cNvGrpSpPr/>
          <p:nvPr/>
        </p:nvGrpSpPr>
        <p:grpSpPr>
          <a:xfrm>
            <a:off x="5669834" y="4979052"/>
            <a:ext cx="3677196" cy="949847"/>
            <a:chOff x="5669834" y="4979052"/>
            <a:chExt cx="3677196" cy="949847"/>
          </a:xfrm>
        </p:grpSpPr>
        <p:graphicFrame>
          <p:nvGraphicFramePr>
            <p:cNvPr id="24" name="Đối tượng 23">
              <a:extLst>
                <a:ext uri="{FF2B5EF4-FFF2-40B4-BE49-F238E27FC236}">
                  <a16:creationId xmlns:a16="http://schemas.microsoft.com/office/drawing/2014/main" id="{3195C32C-F533-88F7-0213-D5BADDF44E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09320"/>
                </p:ext>
              </p:extLst>
            </p:nvPr>
          </p:nvGraphicFramePr>
          <p:xfrm>
            <a:off x="6476381" y="4979052"/>
            <a:ext cx="2870649" cy="949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294680" imgH="429375" progId="Equation.DSMT4">
                    <p:embed/>
                  </p:oleObj>
                </mc:Choice>
                <mc:Fallback>
                  <p:oleObj name="Equation" r:id="rId20" imgW="1294680" imgH="42937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476381" y="4979052"/>
                          <a:ext cx="2870649" cy="949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35742632-8EA1-7D16-DB62-9285BD431DD8}"/>
                </a:ext>
              </a:extLst>
            </p:cNvPr>
            <p:cNvSpPr txBox="1"/>
            <p:nvPr/>
          </p:nvSpPr>
          <p:spPr>
            <a:xfrm>
              <a:off x="5669834" y="5166590"/>
              <a:ext cx="9974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Nên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A02BD4FD-96C8-62B0-55CE-0E4C16A94350}"/>
              </a:ext>
            </a:extLst>
          </p:cNvPr>
          <p:cNvSpPr txBox="1"/>
          <p:nvPr/>
        </p:nvSpPr>
        <p:spPr>
          <a:xfrm>
            <a:off x="5669834" y="5986877"/>
            <a:ext cx="694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Từ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(3) suy ra ba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B, I, K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thẳng</a:t>
            </a: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hàng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788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B674FF-AB7F-B4B8-611A-16A6FC9783E2}"/>
              </a:ext>
            </a:extLst>
          </p:cNvPr>
          <p:cNvGrpSpPr>
            <a:grpSpLocks/>
          </p:cNvGrpSpPr>
          <p:nvPr/>
        </p:nvGrpSpPr>
        <p:grpSpPr>
          <a:xfrm flipV="1">
            <a:off x="1" y="124380"/>
            <a:ext cx="5047860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1CC9DC39-1E81-306D-4B77-11687948FBCA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VẬN DỤNG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E1220EB4-CD82-EB88-4E50-DEB2E5928D13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0E8C8A-92CA-5E2D-4783-FF520C6E7EA3}"/>
                  </a:ext>
                </a:extLst>
              </p:cNvPr>
              <p:cNvSpPr txBox="1"/>
              <p:nvPr/>
            </p:nvSpPr>
            <p:spPr>
              <a:xfrm>
                <a:off x="0" y="1971351"/>
                <a:ext cx="4963886" cy="316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Vận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dụng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2.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Cho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tứ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giác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ABCD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I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J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lần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lượt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trung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của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AB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CD. Cho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G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thỏa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mãn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br>
                  <a:rPr lang="vi-VN" sz="2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GA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GB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GC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GD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Chứng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minh ba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điểm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I, G, J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thẳng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hàng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0E8C8A-92CA-5E2D-4783-FF520C6E7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71351"/>
                <a:ext cx="4963886" cy="3163623"/>
              </a:xfrm>
              <a:prstGeom prst="rect">
                <a:avLst/>
              </a:prstGeom>
              <a:blipFill>
                <a:blip r:embed="rId2"/>
                <a:stretch>
                  <a:fillRect l="-2457" t="-1927" b="-4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CDA23454-C34F-CC77-F9C3-90D7C7646B9C}"/>
              </a:ext>
            </a:extLst>
          </p:cNvPr>
          <p:cNvSpPr/>
          <p:nvPr/>
        </p:nvSpPr>
        <p:spPr>
          <a:xfrm>
            <a:off x="5193973" y="88868"/>
            <a:ext cx="79899" cy="668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C050CBD3-FF5F-9ECF-20EB-8F424D3F2A70}"/>
              </a:ext>
            </a:extLst>
          </p:cNvPr>
          <p:cNvGrpSpPr/>
          <p:nvPr/>
        </p:nvGrpSpPr>
        <p:grpSpPr>
          <a:xfrm>
            <a:off x="5419983" y="313219"/>
            <a:ext cx="6692117" cy="1482228"/>
            <a:chOff x="5419983" y="323852"/>
            <a:chExt cx="6692117" cy="1482228"/>
          </a:xfrm>
        </p:grpSpPr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C6A70392-EA77-1F4A-93C5-6BCA55C23A53}"/>
                </a:ext>
              </a:extLst>
            </p:cNvPr>
            <p:cNvSpPr txBox="1"/>
            <p:nvPr/>
          </p:nvSpPr>
          <p:spPr>
            <a:xfrm>
              <a:off x="5419983" y="323852"/>
              <a:ext cx="669211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Vì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I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trung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của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AB nên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với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bất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kì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ta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 </a:t>
              </a:r>
              <a:endParaRPr lang="vi-VN" sz="2800" dirty="0"/>
            </a:p>
          </p:txBody>
        </p:sp>
        <p:graphicFrame>
          <p:nvGraphicFramePr>
            <p:cNvPr id="12" name="Đối tượng 11">
              <a:extLst>
                <a:ext uri="{FF2B5EF4-FFF2-40B4-BE49-F238E27FC236}">
                  <a16:creationId xmlns:a16="http://schemas.microsoft.com/office/drawing/2014/main" id="{87EDA813-5A05-B79C-ABCC-CB80DAF72E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2863082"/>
                </p:ext>
              </p:extLst>
            </p:nvPr>
          </p:nvGraphicFramePr>
          <p:xfrm>
            <a:off x="7372544" y="1277959"/>
            <a:ext cx="2508574" cy="528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85257" imgH="228928" progId="Equation.DSMT4">
                    <p:embed/>
                  </p:oleObj>
                </mc:Choice>
                <mc:Fallback>
                  <p:oleObj name="Equation" r:id="rId3" imgW="1085257" imgH="22892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72544" y="1277959"/>
                          <a:ext cx="2508574" cy="5281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8B1009B-23B2-9C5D-1B90-B7AD4B2593FB}"/>
              </a:ext>
            </a:extLst>
          </p:cNvPr>
          <p:cNvSpPr txBox="1"/>
          <p:nvPr/>
        </p:nvSpPr>
        <p:spPr>
          <a:xfrm>
            <a:off x="5419982" y="2008440"/>
            <a:ext cx="66921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Vì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là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trung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</a:rPr>
              <a:t>CD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nên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với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bất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kì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ta </a:t>
            </a:r>
            <a:r>
              <a:rPr lang="vi-VN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lang="vi-VN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endParaRPr lang="vi-VN" sz="2800" dirty="0"/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18FC88B4-BE9A-AD9E-F3E7-65D06ACC6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53221"/>
              </p:ext>
            </p:extLst>
          </p:nvPr>
        </p:nvGraphicFramePr>
        <p:xfrm>
          <a:off x="7372543" y="3038429"/>
          <a:ext cx="2508575" cy="51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328" imgH="228928" progId="Equation.DSMT4">
                  <p:embed/>
                </p:oleObj>
              </mc:Choice>
              <mc:Fallback>
                <p:oleObj name="Equation" r:id="rId5" imgW="1104328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72543" y="3038429"/>
                        <a:ext cx="2508575" cy="51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Nhóm 29">
            <a:extLst>
              <a:ext uri="{FF2B5EF4-FFF2-40B4-BE49-F238E27FC236}">
                <a16:creationId xmlns:a16="http://schemas.microsoft.com/office/drawing/2014/main" id="{9881688D-1C07-3721-3D1F-D6532EFDC0F5}"/>
              </a:ext>
            </a:extLst>
          </p:cNvPr>
          <p:cNvGrpSpPr/>
          <p:nvPr/>
        </p:nvGrpSpPr>
        <p:grpSpPr>
          <a:xfrm>
            <a:off x="5273872" y="3555145"/>
            <a:ext cx="8610926" cy="3159657"/>
            <a:chOff x="5273872" y="3565778"/>
            <a:chExt cx="8610926" cy="3159657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52708E35-8D86-87C5-9686-0F2C21DAE744}"/>
                </a:ext>
              </a:extLst>
            </p:cNvPr>
            <p:cNvGrpSpPr/>
            <p:nvPr/>
          </p:nvGrpSpPr>
          <p:grpSpPr>
            <a:xfrm>
              <a:off x="5273872" y="3565778"/>
              <a:ext cx="8610926" cy="2590059"/>
              <a:chOff x="5419982" y="3944089"/>
              <a:chExt cx="8610926" cy="2590059"/>
            </a:xfrm>
          </p:grpSpPr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7D8D654-655F-6479-031D-1681D08B42D0}"/>
                  </a:ext>
                </a:extLst>
              </p:cNvPr>
              <p:cNvSpPr txBox="1"/>
              <p:nvPr/>
            </p:nvSpPr>
            <p:spPr>
              <a:xfrm>
                <a:off x="5419982" y="3944089"/>
                <a:ext cx="6200192" cy="658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1" name="Đối tượng 20">
                    <a:extLst>
                      <a:ext uri="{FF2B5EF4-FFF2-40B4-BE49-F238E27FC236}">
                        <a16:creationId xmlns:a16="http://schemas.microsoft.com/office/drawing/2014/main" id="{574C8C54-C202-3435-4D70-D2674B7920D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76041371"/>
                      </p:ext>
                    </p:extLst>
                  </p:nvPr>
                </p:nvGraphicFramePr>
                <p:xfrm>
                  <a:off x="5419982" y="4730783"/>
                  <a:ext cx="5080000" cy="11366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7" imgW="2273040" imgH="507960" progId="Equation.DSMT4">
                          <p:embed/>
                        </p:oleObj>
                      </mc:Choice>
                      <mc:Fallback>
                        <p:oleObj name="Equation" r:id="rId7" imgW="2273040" imgH="5079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19982" y="4730783"/>
                                <a:ext cx="5080000" cy="11366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1" name="Đối tượng 20">
                    <a:extLst>
                      <a:ext uri="{FF2B5EF4-FFF2-40B4-BE49-F238E27FC236}">
                        <a16:creationId xmlns:a16="http://schemas.microsoft.com/office/drawing/2014/main" id="{574C8C54-C202-3435-4D70-D2674B7920D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76041371"/>
                      </p:ext>
                    </p:extLst>
                  </p:nvPr>
                </p:nvGraphicFramePr>
                <p:xfrm>
                  <a:off x="5419982" y="4730783"/>
                  <a:ext cx="5080000" cy="113665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9" imgW="2273040" imgH="507960" progId="Equation.DSMT4">
                          <p:embed/>
                        </p:oleObj>
                      </mc:Choice>
                      <mc:Fallback>
                        <p:oleObj name="Equation" r:id="rId9" imgW="2273040" imgH="5079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19982" y="4730783"/>
                                <a:ext cx="5080000" cy="11366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Hộp Văn bản 23">
                    <a:extLst>
                      <a:ext uri="{FF2B5EF4-FFF2-40B4-BE49-F238E27FC236}">
                        <a16:creationId xmlns:a16="http://schemas.microsoft.com/office/drawing/2014/main" id="{41E9BB3E-9E5E-7E86-C784-5C4639012A19}"/>
                      </a:ext>
                    </a:extLst>
                  </p:cNvPr>
                  <p:cNvSpPr txBox="1"/>
                  <p:nvPr/>
                </p:nvSpPr>
                <p:spPr>
                  <a:xfrm>
                    <a:off x="7830716" y="5146915"/>
                    <a:ext cx="6200192" cy="72051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800"/>
                      </a:spcAft>
                    </a:pPr>
                    <a:r>
                      <a: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a:t>(</a:t>
                    </a:r>
                    <a:r>
                      <a:rPr lang="vi-VN" sz="2800" dirty="0" err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a:t>vì</a:t>
                    </a:r>
                    <a:r>
                      <a: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GA</m:t>
                            </m:r>
                          </m:e>
                        </m:acc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GB</m:t>
                            </m:r>
                          </m:e>
                        </m:acc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GC</m:t>
                            </m:r>
                          </m:e>
                        </m:acc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GD</m:t>
                            </m:r>
                          </m:e>
                        </m:acc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acc>
                      </m:oMath>
                    </a14:m>
                    <a:r>
                      <a:rPr lang="vi-VN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vi-VN" sz="2800" dirty="0">
                      <a:effectLst/>
                      <a:latin typeface="Arial" panose="020B060402020202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Hộp Văn bản 23">
                    <a:extLst>
                      <a:ext uri="{FF2B5EF4-FFF2-40B4-BE49-F238E27FC236}">
                        <a16:creationId xmlns:a16="http://schemas.microsoft.com/office/drawing/2014/main" id="{41E9BB3E-9E5E-7E86-C784-5C4639012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716" y="5146915"/>
                    <a:ext cx="6200192" cy="72051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065" b="-2288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" name="Đối tượng 24">
                    <a:extLst>
                      <a:ext uri="{FF2B5EF4-FFF2-40B4-BE49-F238E27FC236}">
                        <a16:creationId xmlns:a16="http://schemas.microsoft.com/office/drawing/2014/main" id="{ECC00257-5FB9-9BEE-976F-2A8C0FEF73F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46739960"/>
                      </p:ext>
                    </p:extLst>
                  </p:nvPr>
                </p:nvGraphicFramePr>
                <p:xfrm>
                  <a:off x="5452120" y="5984617"/>
                  <a:ext cx="2152329" cy="54953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894906" imgH="228928" progId="Equation.DSMT4">
                          <p:embed/>
                        </p:oleObj>
                      </mc:Choice>
                      <mc:Fallback>
                        <p:oleObj name="Equation" r:id="rId12" imgW="894906" imgH="228928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52120" y="5984617"/>
                                <a:ext cx="2152329" cy="54953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5" name="Đối tượng 24">
                    <a:extLst>
                      <a:ext uri="{FF2B5EF4-FFF2-40B4-BE49-F238E27FC236}">
                        <a16:creationId xmlns:a16="http://schemas.microsoft.com/office/drawing/2014/main" id="{ECC00257-5FB9-9BEE-976F-2A8C0FEF73F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46739960"/>
                      </p:ext>
                    </p:extLst>
                  </p:nvPr>
                </p:nvGraphicFramePr>
                <p:xfrm>
                  <a:off x="5452120" y="5984617"/>
                  <a:ext cx="2152329" cy="54953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4" imgW="894906" imgH="228928" progId="Equation.DSMT4">
                          <p:embed/>
                        </p:oleObj>
                      </mc:Choice>
                      <mc:Fallback>
                        <p:oleObj name="Equation" r:id="rId14" imgW="894906" imgH="228928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52120" y="5984617"/>
                                <a:ext cx="2152329" cy="54953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8F274648-59DE-6969-EBB2-D17886DF5BA7}"/>
                </a:ext>
              </a:extLst>
            </p:cNvPr>
            <p:cNvSpPr txBox="1"/>
            <p:nvPr/>
          </p:nvSpPr>
          <p:spPr>
            <a:xfrm>
              <a:off x="5945862" y="6202215"/>
              <a:ext cx="56403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Vậy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G, I, J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là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ba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điểm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thẳng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hàng</a:t>
              </a:r>
              <a:r>
                <a: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vi-V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5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7FDF4D-FAA4-76C1-E51A-5917C565A585}"/>
              </a:ext>
            </a:extLst>
          </p:cNvPr>
          <p:cNvGrpSpPr>
            <a:grpSpLocks/>
          </p:cNvGrpSpPr>
          <p:nvPr/>
        </p:nvGrpSpPr>
        <p:grpSpPr>
          <a:xfrm flipV="1">
            <a:off x="0" y="124380"/>
            <a:ext cx="6354147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99B22781-9748-4848-2460-CCEB8B7F0E87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TÌM TÒI MỞ RỘNG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995DDA8-8312-D439-7FAB-BA1590A4654D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E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Hình ảnh 71">
            <a:extLst>
              <a:ext uri="{FF2B5EF4-FFF2-40B4-BE49-F238E27FC236}">
                <a16:creationId xmlns:a16="http://schemas.microsoft.com/office/drawing/2014/main" id="{B656927A-F407-6845-FD5C-C5394003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51" y="984444"/>
            <a:ext cx="10115098" cy="58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17914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126116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21859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30061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244824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326842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07153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389171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41792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49994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468404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550422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50693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58895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546389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62840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96422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678440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645388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27406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719126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801144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4710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16728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-241295" y="-276247"/>
            <a:ext cx="1116281" cy="75408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-159277" y="-176442"/>
            <a:ext cx="911551" cy="7540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84651" y="32418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08713" y="32291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le: Hollow 19"/>
          <p:cNvSpPr/>
          <p:nvPr/>
        </p:nvSpPr>
        <p:spPr>
          <a:xfrm>
            <a:off x="3490344" y="823344"/>
            <a:ext cx="5211312" cy="5211312"/>
          </a:xfrm>
          <a:prstGeom prst="donut">
            <a:avLst>
              <a:gd name="adj" fmla="val 287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ircle: Hollow 35"/>
          <p:cNvSpPr/>
          <p:nvPr/>
        </p:nvSpPr>
        <p:spPr>
          <a:xfrm>
            <a:off x="3490344" y="823344"/>
            <a:ext cx="5211312" cy="5211312"/>
          </a:xfrm>
          <a:prstGeom prst="donut">
            <a:avLst>
              <a:gd name="adj" fmla="val 45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le: Hollow 17"/>
          <p:cNvSpPr/>
          <p:nvPr/>
        </p:nvSpPr>
        <p:spPr>
          <a:xfrm>
            <a:off x="3218778" y="551778"/>
            <a:ext cx="5754444" cy="5754444"/>
          </a:xfrm>
          <a:prstGeom prst="donut">
            <a:avLst>
              <a:gd name="adj" fmla="val 23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le: Hollow 34"/>
          <p:cNvSpPr/>
          <p:nvPr/>
        </p:nvSpPr>
        <p:spPr>
          <a:xfrm>
            <a:off x="3143250" y="476250"/>
            <a:ext cx="5905500" cy="5905500"/>
          </a:xfrm>
          <a:prstGeom prst="donut">
            <a:avLst>
              <a:gd name="adj" fmla="val 39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72739" y="2122743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4555" y="1950481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2809" y="1892968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04230" y="1892968"/>
            <a:ext cx="291566" cy="2915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6581077" y="2167755"/>
            <a:ext cx="148336" cy="1483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72739" y="2719379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90687" y="4434636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02621" y="4578177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0618" y="4578177"/>
            <a:ext cx="287082" cy="287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60516" y="693516"/>
            <a:ext cx="5470968" cy="5470968"/>
          </a:xfrm>
          <a:prstGeom prst="ellipse">
            <a:avLst/>
          </a:prstGeom>
          <a:noFill/>
          <a:ln w="155575"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6648" y="1669648"/>
            <a:ext cx="3518704" cy="3518704"/>
          </a:xfrm>
          <a:prstGeom prst="ellipse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4671321" y="3587524"/>
            <a:ext cx="122464" cy="1224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72045" y="3707486"/>
            <a:ext cx="148234" cy="1482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3276600" y="617314"/>
            <a:ext cx="2819400" cy="5621560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6104230" y="618635"/>
            <a:ext cx="2811170" cy="562073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/>
        </p:nvSpPr>
        <p:spPr>
          <a:xfrm>
            <a:off x="3276600" y="615993"/>
            <a:ext cx="2819400" cy="5621560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/>
        </p:nvSpPr>
        <p:spPr>
          <a:xfrm>
            <a:off x="6104230" y="617314"/>
            <a:ext cx="2811170" cy="562073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/>
          <p:cNvSpPr/>
          <p:nvPr/>
        </p:nvSpPr>
        <p:spPr>
          <a:xfrm>
            <a:off x="4272768" y="1668326"/>
            <a:ext cx="1765410" cy="3520025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6041082" y="1666760"/>
            <a:ext cx="1865649" cy="3520026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/>
          <p:cNvSpPr/>
          <p:nvPr/>
        </p:nvSpPr>
        <p:spPr>
          <a:xfrm>
            <a:off x="4272768" y="1665194"/>
            <a:ext cx="1780083" cy="3521592"/>
          </a:xfrm>
          <a:custGeom>
            <a:avLst/>
            <a:gdLst>
              <a:gd name="connsiteX0" fmla="*/ 2819400 w 2819400"/>
              <a:gd name="connsiteY0" fmla="*/ 0 h 5621560"/>
              <a:gd name="connsiteX1" fmla="*/ 2819400 w 2819400"/>
              <a:gd name="connsiteY1" fmla="*/ 130814 h 5621560"/>
              <a:gd name="connsiteX2" fmla="*/ 130814 w 2819400"/>
              <a:gd name="connsiteY2" fmla="*/ 2810780 h 5621560"/>
              <a:gd name="connsiteX3" fmla="*/ 2819400 w 2819400"/>
              <a:gd name="connsiteY3" fmla="*/ 5490746 h 5621560"/>
              <a:gd name="connsiteX4" fmla="*/ 2819400 w 2819400"/>
              <a:gd name="connsiteY4" fmla="*/ 5621560 h 5621560"/>
              <a:gd name="connsiteX5" fmla="*/ 0 w 2819400"/>
              <a:gd name="connsiteY5" fmla="*/ 2810780 h 5621560"/>
              <a:gd name="connsiteX6" fmla="*/ 2819400 w 2819400"/>
              <a:gd name="connsiteY6" fmla="*/ 0 h 56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5621560">
                <a:moveTo>
                  <a:pt x="2819400" y="0"/>
                </a:moveTo>
                <a:lnTo>
                  <a:pt x="2819400" y="130814"/>
                </a:lnTo>
                <a:cubicBezTo>
                  <a:pt x="1334535" y="130814"/>
                  <a:pt x="130814" y="1330676"/>
                  <a:pt x="130814" y="2810780"/>
                </a:cubicBezTo>
                <a:cubicBezTo>
                  <a:pt x="130814" y="4290884"/>
                  <a:pt x="1334535" y="5490746"/>
                  <a:pt x="2819400" y="5490746"/>
                </a:cubicBezTo>
                <a:lnTo>
                  <a:pt x="2819400" y="5621560"/>
                </a:lnTo>
                <a:cubicBezTo>
                  <a:pt x="1262288" y="5621560"/>
                  <a:pt x="0" y="4363131"/>
                  <a:pt x="0" y="2810780"/>
                </a:cubicBezTo>
                <a:cubicBezTo>
                  <a:pt x="0" y="1258429"/>
                  <a:pt x="1262288" y="0"/>
                  <a:pt x="2819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6046408" y="1665194"/>
            <a:ext cx="1860324" cy="3521592"/>
          </a:xfrm>
          <a:custGeom>
            <a:avLst/>
            <a:gdLst>
              <a:gd name="connsiteX0" fmla="*/ 0 w 2811170"/>
              <a:gd name="connsiteY0" fmla="*/ 0 h 5620732"/>
              <a:gd name="connsiteX1" fmla="*/ 280038 w 2811170"/>
              <a:gd name="connsiteY1" fmla="*/ 14098 h 5620732"/>
              <a:gd name="connsiteX2" fmla="*/ 2811170 w 2811170"/>
              <a:gd name="connsiteY2" fmla="*/ 2810366 h 5620732"/>
              <a:gd name="connsiteX3" fmla="*/ 280038 w 2811170"/>
              <a:gd name="connsiteY3" fmla="*/ 5606634 h 5620732"/>
              <a:gd name="connsiteX4" fmla="*/ 0 w 2811170"/>
              <a:gd name="connsiteY4" fmla="*/ 5620732 h 5620732"/>
              <a:gd name="connsiteX5" fmla="*/ 0 w 2811170"/>
              <a:gd name="connsiteY5" fmla="*/ 5489918 h 5620732"/>
              <a:gd name="connsiteX6" fmla="*/ 266662 w 2811170"/>
              <a:gd name="connsiteY6" fmla="*/ 5476496 h 5620732"/>
              <a:gd name="connsiteX7" fmla="*/ 2680356 w 2811170"/>
              <a:gd name="connsiteY7" fmla="*/ 2810366 h 5620732"/>
              <a:gd name="connsiteX8" fmla="*/ 266662 w 2811170"/>
              <a:gd name="connsiteY8" fmla="*/ 144237 h 5620732"/>
              <a:gd name="connsiteX9" fmla="*/ 0 w 2811170"/>
              <a:gd name="connsiteY9" fmla="*/ 130814 h 562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1170" h="5620732">
                <a:moveTo>
                  <a:pt x="0" y="0"/>
                </a:moveTo>
                <a:lnTo>
                  <a:pt x="280038" y="14098"/>
                </a:lnTo>
                <a:cubicBezTo>
                  <a:pt x="1701737" y="158038"/>
                  <a:pt x="2811170" y="1355037"/>
                  <a:pt x="2811170" y="2810366"/>
                </a:cubicBezTo>
                <a:cubicBezTo>
                  <a:pt x="2811170" y="4265695"/>
                  <a:pt x="1701737" y="5462694"/>
                  <a:pt x="280038" y="5606634"/>
                </a:cubicBezTo>
                <a:lnTo>
                  <a:pt x="0" y="5620732"/>
                </a:lnTo>
                <a:lnTo>
                  <a:pt x="0" y="5489918"/>
                </a:lnTo>
                <a:lnTo>
                  <a:pt x="266662" y="5476496"/>
                </a:lnTo>
                <a:cubicBezTo>
                  <a:pt x="1622398" y="5339255"/>
                  <a:pt x="2680356" y="4197964"/>
                  <a:pt x="2680356" y="2810366"/>
                </a:cubicBezTo>
                <a:cubicBezTo>
                  <a:pt x="2680356" y="1422769"/>
                  <a:pt x="1622398" y="281478"/>
                  <a:pt x="266662" y="144237"/>
                </a:cubicBezTo>
                <a:lnTo>
                  <a:pt x="0" y="130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48166" y="881166"/>
            <a:ext cx="5095668" cy="5095668"/>
          </a:xfrm>
          <a:prstGeom prst="ellipse">
            <a:avLst/>
          </a:prstGeom>
          <a:noFill/>
          <a:ln w="57150">
            <a:solidFill>
              <a:srgbClr val="FFD3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48166" y="881166"/>
            <a:ext cx="5095668" cy="5095668"/>
          </a:xfrm>
          <a:prstGeom prst="ellipse">
            <a:avLst/>
          </a:prstGeom>
          <a:noFill/>
          <a:ln w="57150">
            <a:solidFill>
              <a:srgbClr val="FFD3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700000">
            <a:off x="5204508" y="2537508"/>
            <a:ext cx="1782984" cy="17829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04508" y="2537508"/>
            <a:ext cx="1782984" cy="178298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04508" y="2537508"/>
            <a:ext cx="1782984" cy="178298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04508" y="2537508"/>
            <a:ext cx="1782984" cy="1782984"/>
            <a:chOff x="774573" y="2620850"/>
            <a:chExt cx="1782984" cy="1782984"/>
          </a:xfrm>
        </p:grpSpPr>
        <p:sp>
          <p:nvSpPr>
            <p:cNvPr id="33" name="Rectangle 32"/>
            <p:cNvSpPr/>
            <p:nvPr/>
          </p:nvSpPr>
          <p:spPr>
            <a:xfrm>
              <a:off x="774573" y="2620850"/>
              <a:ext cx="1782984" cy="17829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4573" y="2620850"/>
              <a:ext cx="1782984" cy="178298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19049" y="2762220"/>
            <a:ext cx="7721366" cy="1333560"/>
            <a:chOff x="2219049" y="2762220"/>
            <a:chExt cx="7721366" cy="1333560"/>
          </a:xfrm>
        </p:grpSpPr>
        <p:sp>
          <p:nvSpPr>
            <p:cNvPr id="38" name="Oval 37"/>
            <p:cNvSpPr/>
            <p:nvPr/>
          </p:nvSpPr>
          <p:spPr>
            <a:xfrm>
              <a:off x="2219049" y="3267238"/>
              <a:ext cx="320449" cy="320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619966" y="3270248"/>
              <a:ext cx="320449" cy="320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29220" y="2762220"/>
              <a:ext cx="1333560" cy="133356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9619966" y="3267238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221142" y="3273525"/>
            <a:ext cx="320449" cy="320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2700000">
            <a:off x="3864864" y="1197864"/>
            <a:ext cx="4462272" cy="44622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2700000">
            <a:off x="3864864" y="1202613"/>
            <a:ext cx="4462272" cy="4462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2700000">
            <a:off x="3864864" y="1158226"/>
            <a:ext cx="4462272" cy="44622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2700000">
            <a:off x="3864864" y="1158227"/>
            <a:ext cx="4462272" cy="44622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60516" y="2872740"/>
            <a:ext cx="5470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0516" y="3970020"/>
            <a:ext cx="5470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Too Many Circl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200" end="38502.4375"/>
                  <p14:fade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69" y="7754287"/>
            <a:ext cx="609600" cy="609600"/>
          </a:xfrm>
          <a:prstGeom prst="rect">
            <a:avLst/>
          </a:prstGeom>
        </p:spPr>
      </p:pic>
      <p:sp>
        <p:nvSpPr>
          <p:cNvPr id="40" name="Rectangle 45">
            <a:extLst>
              <a:ext uri="{FF2B5EF4-FFF2-40B4-BE49-F238E27FC236}">
                <a16:creationId xmlns:a16="http://schemas.microsoft.com/office/drawing/2014/main" id="{83EEDE80-2236-E83F-6D87-53243472C794}"/>
              </a:ext>
            </a:extLst>
          </p:cNvPr>
          <p:cNvSpPr/>
          <p:nvPr/>
        </p:nvSpPr>
        <p:spPr>
          <a:xfrm>
            <a:off x="673053" y="2677916"/>
            <a:ext cx="10932196" cy="1452601"/>
          </a:xfrm>
          <a:prstGeom prst="rect">
            <a:avLst/>
          </a:prstGeom>
          <a:solidFill>
            <a:srgbClr val="FFE69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hannel Name">
            <a:extLst>
              <a:ext uri="{FF2B5EF4-FFF2-40B4-BE49-F238E27FC236}">
                <a16:creationId xmlns:a16="http://schemas.microsoft.com/office/drawing/2014/main" id="{E23B8852-D238-EF41-38E0-F1697B9E0FF2}"/>
              </a:ext>
            </a:extLst>
          </p:cNvPr>
          <p:cNvSpPr/>
          <p:nvPr/>
        </p:nvSpPr>
        <p:spPr>
          <a:xfrm>
            <a:off x="581141" y="2942551"/>
            <a:ext cx="11024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3 – TÍCH MỘT SỐ VỚI MỘT VECTƠ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35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7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40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404F8F-2CB7-5296-1A8C-898F7D7F5C3F}"/>
              </a:ext>
            </a:extLst>
          </p:cNvPr>
          <p:cNvGrpSpPr>
            <a:grpSpLocks/>
          </p:cNvGrpSpPr>
          <p:nvPr/>
        </p:nvGrpSpPr>
        <p:grpSpPr>
          <a:xfrm flipV="1">
            <a:off x="71621" y="124380"/>
            <a:ext cx="5317124" cy="754510"/>
            <a:chOff x="0" y="0"/>
            <a:chExt cx="5172234" cy="800100"/>
          </a:xfrm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94A2B9CC-57B4-0828-B959-2770A1D0D076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KHỞI ĐỘNG</a:t>
              </a:r>
              <a:endParaRPr lang="vi-VN" sz="24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234D5916-2EE1-BC6B-6602-6DC5000999CA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6374097-C839-D56F-5F8F-CB2750B3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72" y="1260227"/>
            <a:ext cx="10891851" cy="4069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CB9A2-A293-F395-C1E4-DE2FD2B54E91}"/>
              </a:ext>
            </a:extLst>
          </p:cNvPr>
          <p:cNvSpPr txBox="1"/>
          <p:nvPr/>
        </p:nvSpPr>
        <p:spPr>
          <a:xfrm>
            <a:off x="4447713" y="5711021"/>
            <a:ext cx="343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Quan </a:t>
            </a:r>
            <a:r>
              <a:rPr lang="vi-VN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sát</a:t>
            </a:r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xe A, B, C trên </a:t>
            </a:r>
            <a:r>
              <a:rPr lang="vi-VN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hình</a:t>
            </a:r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SGK trang 94.</a:t>
            </a:r>
            <a:r>
              <a: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6356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A30930-19FA-4923-31BE-798478B57987}"/>
              </a:ext>
            </a:extLst>
          </p:cNvPr>
          <p:cNvGrpSpPr>
            <a:grpSpLocks/>
          </p:cNvGrpSpPr>
          <p:nvPr/>
        </p:nvGrpSpPr>
        <p:grpSpPr>
          <a:xfrm flipV="1">
            <a:off x="212821" y="991512"/>
            <a:ext cx="7714096" cy="754510"/>
            <a:chOff x="0" y="0"/>
            <a:chExt cx="5172234" cy="800100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176C6F59-1A37-322A-1FA1-DA148CA9D8B5}"/>
                </a:ext>
              </a:extLst>
            </p:cNvPr>
            <p:cNvSpPr/>
            <p:nvPr/>
          </p:nvSpPr>
          <p:spPr>
            <a:xfrm rot="10800000">
              <a:off x="622213" y="0"/>
              <a:ext cx="4550021" cy="800100"/>
            </a:xfrm>
            <a:prstGeom prst="round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HÌNH THÀNH KIẾN THỨC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E29E69F1-FF8B-704C-3D7A-0C2BFE242720}"/>
                </a:ext>
              </a:extLst>
            </p:cNvPr>
            <p:cNvSpPr/>
            <p:nvPr/>
          </p:nvSpPr>
          <p:spPr>
            <a:xfrm rot="10800000">
              <a:off x="0" y="0"/>
              <a:ext cx="928116" cy="800100"/>
            </a:xfrm>
            <a:prstGeom prst="hexagon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lang="vi-VN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36BD02-6BBE-2B9C-1D1F-91E01795D25C}"/>
              </a:ext>
            </a:extLst>
          </p:cNvPr>
          <p:cNvSpPr/>
          <p:nvPr/>
        </p:nvSpPr>
        <p:spPr>
          <a:xfrm>
            <a:off x="258233" y="102191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F7AFAE-04C1-4723-B661-0DA9B1F6702A}"/>
                  </a:ext>
                </a:extLst>
              </p:cNvPr>
              <p:cNvSpPr txBox="1"/>
              <p:nvPr/>
            </p:nvSpPr>
            <p:spPr>
              <a:xfrm>
                <a:off x="488273" y="2328480"/>
                <a:ext cx="450985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F7AFAE-04C1-4723-B661-0DA9B1F6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3" y="2328480"/>
                <a:ext cx="4509856" cy="1815882"/>
              </a:xfrm>
              <a:prstGeom prst="rect">
                <a:avLst/>
              </a:prstGeom>
              <a:blipFill>
                <a:blip r:embed="rId2"/>
                <a:stretch>
                  <a:fillRect t="-3691" b="-83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19736BD-FE84-76C1-D0C0-B80AA789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02" y="2265319"/>
            <a:ext cx="5693641" cy="3469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DC0C8D-C262-2E08-48BA-44246FF1754D}"/>
                  </a:ext>
                </a:extLst>
              </p:cNvPr>
              <p:cNvSpPr txBox="1"/>
              <p:nvPr/>
            </p:nvSpPr>
            <p:spPr>
              <a:xfrm>
                <a:off x="488273" y="4428447"/>
                <a:ext cx="450985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Câu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hỏi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1.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có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bằng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nhau không?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DC0C8D-C262-2E08-48BA-44246FF17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3" y="4428447"/>
                <a:ext cx="4509856" cy="1384995"/>
              </a:xfrm>
              <a:prstGeom prst="rect">
                <a:avLst/>
              </a:prstGeom>
              <a:blipFill>
                <a:blip r:embed="rId4"/>
                <a:stretch>
                  <a:fillRect t="-4386" b="-10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4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C7FB6A-56B2-F9E3-CE30-49CE6232ED43}"/>
              </a:ext>
            </a:extLst>
          </p:cNvPr>
          <p:cNvSpPr/>
          <p:nvPr/>
        </p:nvSpPr>
        <p:spPr>
          <a:xfrm>
            <a:off x="197392" y="21750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9BF18-2711-3143-473F-78B232D4C53D}"/>
                  </a:ext>
                </a:extLst>
              </p:cNvPr>
              <p:cNvSpPr txBox="1"/>
              <p:nvPr/>
            </p:nvSpPr>
            <p:spPr>
              <a:xfrm>
                <a:off x="264339" y="1777974"/>
                <a:ext cx="4509856" cy="202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b="1" i="1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(−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)+(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9BF18-2711-3143-473F-78B232D4C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9" y="1777974"/>
                <a:ext cx="4509856" cy="2021066"/>
              </a:xfrm>
              <a:prstGeom prst="rect">
                <a:avLst/>
              </a:prstGeom>
              <a:blipFill>
                <a:blip r:embed="rId2"/>
                <a:stretch>
                  <a:fillRect t="-3323" b="-7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BADB7BF-E5D1-BCF6-46FD-C5B34365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312" y="1777974"/>
            <a:ext cx="6055453" cy="3690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F0EA59-8BFB-EBDB-C0FD-A4575424739C}"/>
                  </a:ext>
                </a:extLst>
              </p:cNvPr>
              <p:cNvSpPr txBox="1"/>
              <p:nvPr/>
            </p:nvSpPr>
            <p:spPr>
              <a:xfrm>
                <a:off x="-596880" y="4083559"/>
                <a:ext cx="609452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Câu </a:t>
                </a:r>
                <a:r>
                  <a:rPr lang="vi-VN" sz="2800" b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hỏi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2.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vi-VN" sz="2800" i="1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có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mối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quan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hệ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gì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?</a:t>
                </a:r>
                <a:endParaRPr lang="vi-V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F0EA59-8BFB-EBDB-C0FD-A4575424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6880" y="4083559"/>
                <a:ext cx="6094520" cy="1384995"/>
              </a:xfrm>
              <a:prstGeom prst="rect">
                <a:avLst/>
              </a:prstGeom>
              <a:blipFill>
                <a:blip r:embed="rId4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4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2" name="Object 8">
            <a:extLst>
              <a:ext uri="{FF2B5EF4-FFF2-40B4-BE49-F238E27FC236}">
                <a16:creationId xmlns:a16="http://schemas.microsoft.com/office/drawing/2014/main" id="{55566152-1116-D0D6-5D93-EB9FB18B4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29463"/>
              </p:ext>
            </p:extLst>
          </p:nvPr>
        </p:nvGraphicFramePr>
        <p:xfrm>
          <a:off x="2224676" y="5817944"/>
          <a:ext cx="3016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087" imgH="241195" progId="Equation.DSMT4">
                  <p:embed/>
                </p:oleObj>
              </mc:Choice>
              <mc:Fallback>
                <p:oleObj name="Equation" r:id="rId2" imgW="952087" imgH="241195" progId="Equation.DSMT4">
                  <p:embed/>
                  <p:pic>
                    <p:nvPicPr>
                      <p:cNvPr id="39942" name="Object 8">
                        <a:extLst>
                          <a:ext uri="{FF2B5EF4-FFF2-40B4-BE49-F238E27FC236}">
                            <a16:creationId xmlns:a16="http://schemas.microsoft.com/office/drawing/2014/main" id="{55566152-1116-D0D6-5D93-EB9FB18B4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676" y="5817944"/>
                        <a:ext cx="3016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0">
            <a:extLst>
              <a:ext uri="{FF2B5EF4-FFF2-40B4-BE49-F238E27FC236}">
                <a16:creationId xmlns:a16="http://schemas.microsoft.com/office/drawing/2014/main" id="{A67C2AAF-C5D7-1D20-2260-E5EAD33EF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715824"/>
              </p:ext>
            </p:extLst>
          </p:nvPr>
        </p:nvGraphicFramePr>
        <p:xfrm>
          <a:off x="3840957" y="3282406"/>
          <a:ext cx="762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19" imgH="215619" progId="Equation.DSMT4">
                  <p:embed/>
                </p:oleObj>
              </mc:Choice>
              <mc:Fallback>
                <p:oleObj name="Equation" r:id="rId4" imgW="215619" imgH="215619" progId="Equation.DSMT4">
                  <p:embed/>
                  <p:pic>
                    <p:nvPicPr>
                      <p:cNvPr id="39944" name="Object 60">
                        <a:extLst>
                          <a:ext uri="{FF2B5EF4-FFF2-40B4-BE49-F238E27FC236}">
                            <a16:creationId xmlns:a16="http://schemas.microsoft.com/office/drawing/2014/main" id="{A67C2AAF-C5D7-1D20-2260-E5EAD33EF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957" y="3282406"/>
                        <a:ext cx="7620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62">
            <a:extLst>
              <a:ext uri="{FF2B5EF4-FFF2-40B4-BE49-F238E27FC236}">
                <a16:creationId xmlns:a16="http://schemas.microsoft.com/office/drawing/2014/main" id="{C7C9C932-8CE0-E86D-279C-87930EEF4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80472"/>
              </p:ext>
            </p:extLst>
          </p:nvPr>
        </p:nvGraphicFramePr>
        <p:xfrm>
          <a:off x="5240926" y="1617270"/>
          <a:ext cx="4937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34" imgH="241195" progId="Equation.DSMT4">
                  <p:embed/>
                </p:oleObj>
              </mc:Choice>
              <mc:Fallback>
                <p:oleObj name="Equation" r:id="rId6" imgW="152334" imgH="241195" progId="Equation.DSMT4">
                  <p:embed/>
                  <p:pic>
                    <p:nvPicPr>
                      <p:cNvPr id="39945" name="Object 62">
                        <a:extLst>
                          <a:ext uri="{FF2B5EF4-FFF2-40B4-BE49-F238E27FC236}">
                            <a16:creationId xmlns:a16="http://schemas.microsoft.com/office/drawing/2014/main" id="{C7C9C932-8CE0-E86D-279C-87930EEF4B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926" y="1617270"/>
                        <a:ext cx="4937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65">
            <a:extLst>
              <a:ext uri="{FF2B5EF4-FFF2-40B4-BE49-F238E27FC236}">
                <a16:creationId xmlns:a16="http://schemas.microsoft.com/office/drawing/2014/main" id="{137307AD-4A4F-611A-B33B-8A6AC70DA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523381"/>
              </p:ext>
            </p:extLst>
          </p:nvPr>
        </p:nvGraphicFramePr>
        <p:xfrm>
          <a:off x="2728120" y="4628256"/>
          <a:ext cx="2057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304668" progId="Equation.DSMT4">
                  <p:embed/>
                </p:oleObj>
              </mc:Choice>
              <mc:Fallback>
                <p:oleObj name="Equation" r:id="rId8" imgW="761669" imgH="304668" progId="Equation.DSMT4">
                  <p:embed/>
                  <p:pic>
                    <p:nvPicPr>
                      <p:cNvPr id="39946" name="Object 65">
                        <a:extLst>
                          <a:ext uri="{FF2B5EF4-FFF2-40B4-BE49-F238E27FC236}">
                            <a16:creationId xmlns:a16="http://schemas.microsoft.com/office/drawing/2014/main" id="{137307AD-4A4F-611A-B33B-8A6AC70DA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120" y="4628256"/>
                        <a:ext cx="20574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2F6B508-5596-7712-3C14-A9EECB79F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17276"/>
              </p:ext>
            </p:extLst>
          </p:nvPr>
        </p:nvGraphicFramePr>
        <p:xfrm>
          <a:off x="3840957" y="3849143"/>
          <a:ext cx="7620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19" imgH="215619" progId="Equation.DSMT4">
                  <p:embed/>
                </p:oleObj>
              </mc:Choice>
              <mc:Fallback>
                <p:oleObj name="Equation" r:id="rId10" imgW="215619" imgH="21561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2F6B508-5596-7712-3C14-A9EECB79F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957" y="3849143"/>
                        <a:ext cx="7620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Nhóm 5">
            <a:extLst>
              <a:ext uri="{FF2B5EF4-FFF2-40B4-BE49-F238E27FC236}">
                <a16:creationId xmlns:a16="http://schemas.microsoft.com/office/drawing/2014/main" id="{65FE2913-F875-BE2F-6C28-AE6F1027BC50}"/>
              </a:ext>
            </a:extLst>
          </p:cNvPr>
          <p:cNvGrpSpPr/>
          <p:nvPr/>
        </p:nvGrpSpPr>
        <p:grpSpPr>
          <a:xfrm>
            <a:off x="353220" y="989463"/>
            <a:ext cx="8686800" cy="703212"/>
            <a:chOff x="353220" y="989463"/>
            <a:chExt cx="8686800" cy="703212"/>
          </a:xfrm>
        </p:grpSpPr>
        <p:sp>
          <p:nvSpPr>
            <p:cNvPr id="4098" name="Text Box 52">
              <a:extLst>
                <a:ext uri="{FF2B5EF4-FFF2-40B4-BE49-F238E27FC236}">
                  <a16:creationId xmlns:a16="http://schemas.microsoft.com/office/drawing/2014/main" id="{B26C89CC-7D3A-6D42-B2DF-3FB9D750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20" y="1143400"/>
              <a:ext cx="86868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000" b="1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Định</a:t>
              </a:r>
              <a:r>
                <a:rPr lang="en-US" altLang="en-US" sz="3000" b="1" dirty="0">
                  <a:solidFill>
                    <a:schemeClr val="hlink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en-US" sz="3000" b="1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nghĩa</a:t>
              </a:r>
              <a:r>
                <a:rPr lang="en-US" altLang="en-US" sz="3000" b="1" dirty="0">
                  <a:solidFill>
                    <a:schemeClr val="hlink"/>
                  </a:solidFill>
                  <a:ea typeface="宋体" panose="02010600030101010101" pitchFamily="2" charset="-122"/>
                </a:rPr>
                <a:t>:</a:t>
              </a:r>
              <a:r>
                <a:rPr lang="en-US" altLang="en-US" sz="3000" dirty="0">
                  <a:solidFill>
                    <a:schemeClr val="hlink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en-US" sz="3000" dirty="0">
                  <a:ea typeface="宋体" panose="02010600030101010101" pitchFamily="2" charset="-122"/>
                </a:rPr>
                <a:t>Cho </a:t>
              </a:r>
              <a:r>
                <a:rPr lang="en-US" altLang="en-US" sz="3000" dirty="0" err="1">
                  <a:ea typeface="宋体" panose="02010600030101010101" pitchFamily="2" charset="-122"/>
                </a:rPr>
                <a:t>số</a:t>
              </a:r>
              <a:r>
                <a:rPr lang="en-US" altLang="en-US" sz="3000" dirty="0">
                  <a:ea typeface="宋体" panose="02010600030101010101" pitchFamily="2" charset="-122"/>
                </a:rPr>
                <a:t>          </a:t>
              </a:r>
              <a:r>
                <a:rPr lang="en-US" altLang="en-US" sz="3000" dirty="0" err="1">
                  <a:ea typeface="宋体" panose="02010600030101010101" pitchFamily="2" charset="-122"/>
                </a:rPr>
                <a:t>và</a:t>
              </a:r>
              <a:r>
                <a:rPr lang="en-US" altLang="en-US" sz="3000" dirty="0">
                  <a:ea typeface="宋体" panose="02010600030101010101" pitchFamily="2" charset="-122"/>
                </a:rPr>
                <a:t> </a:t>
              </a:r>
              <a:r>
                <a:rPr lang="en-US" altLang="en-US" sz="3000" dirty="0" err="1">
                  <a:ea typeface="宋体" panose="02010600030101010101" pitchFamily="2" charset="-122"/>
                </a:rPr>
                <a:t>vectơ</a:t>
              </a:r>
              <a:r>
                <a:rPr lang="en-US" altLang="en-US" sz="3000" dirty="0">
                  <a:ea typeface="宋体" panose="02010600030101010101" pitchFamily="2" charset="-122"/>
                </a:rPr>
                <a:t> </a:t>
              </a:r>
              <a:r>
                <a:rPr lang="en-US" altLang="en-US" sz="3000" b="1" dirty="0">
                  <a:ea typeface="宋体" panose="02010600030101010101" pitchFamily="2" charset="-122"/>
                </a:rPr>
                <a:t>	</a:t>
              </a:r>
            </a:p>
          </p:txBody>
        </p:sp>
        <p:graphicFrame>
          <p:nvGraphicFramePr>
            <p:cNvPr id="4104" name="Object 54">
              <a:extLst>
                <a:ext uri="{FF2B5EF4-FFF2-40B4-BE49-F238E27FC236}">
                  <a16:creationId xmlns:a16="http://schemas.microsoft.com/office/drawing/2014/main" id="{D648FB56-EEA1-C6B2-55ED-933C452295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299678"/>
                </p:ext>
              </p:extLst>
            </p:nvPr>
          </p:nvGraphicFramePr>
          <p:xfrm>
            <a:off x="6485947" y="989463"/>
            <a:ext cx="1066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6080" imgH="215640" progId="Equation.DSMT4">
                    <p:embed/>
                  </p:oleObj>
                </mc:Choice>
                <mc:Fallback>
                  <p:oleObj name="Equation" r:id="rId11" imgW="406080" imgH="215640" progId="Equation.DSMT4">
                    <p:embed/>
                    <p:pic>
                      <p:nvPicPr>
                        <p:cNvPr id="4104" name="Object 54">
                          <a:extLst>
                            <a:ext uri="{FF2B5EF4-FFF2-40B4-BE49-F238E27FC236}">
                              <a16:creationId xmlns:a16="http://schemas.microsoft.com/office/drawing/2014/main" id="{D648FB56-EEA1-C6B2-55ED-933C452295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5947" y="989463"/>
                          <a:ext cx="10668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31">
              <a:extLst>
                <a:ext uri="{FF2B5EF4-FFF2-40B4-BE49-F238E27FC236}">
                  <a16:creationId xmlns:a16="http://schemas.microsoft.com/office/drawing/2014/main" id="{A1CA389A-6856-D465-F4A8-E5B0FD203F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277563"/>
                </p:ext>
              </p:extLst>
            </p:nvPr>
          </p:nvGraphicFramePr>
          <p:xfrm>
            <a:off x="3934621" y="1151338"/>
            <a:ext cx="8477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55138" imgH="177569" progId="Equation.DSMT4">
                    <p:embed/>
                  </p:oleObj>
                </mc:Choice>
                <mc:Fallback>
                  <p:oleObj name="Equation" r:id="rId13" imgW="355138" imgH="177569" progId="Equation.DSMT4">
                    <p:embed/>
                    <p:pic>
                      <p:nvPicPr>
                        <p:cNvPr id="4106" name="Object 31">
                          <a:extLst>
                            <a:ext uri="{FF2B5EF4-FFF2-40B4-BE49-F238E27FC236}">
                              <a16:creationId xmlns:a16="http://schemas.microsoft.com/office/drawing/2014/main" id="{A1CA389A-6856-D465-F4A8-E5B0FD203F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621" y="1151338"/>
                          <a:ext cx="8477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28" name="Object 32">
            <a:extLst>
              <a:ext uri="{FF2B5EF4-FFF2-40B4-BE49-F238E27FC236}">
                <a16:creationId xmlns:a16="http://schemas.microsoft.com/office/drawing/2014/main" id="{E91CBAD7-B1B0-2EB7-767D-A2B2886B6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148463"/>
              </p:ext>
            </p:extLst>
          </p:nvPr>
        </p:nvGraphicFramePr>
        <p:xfrm>
          <a:off x="10560154" y="1592664"/>
          <a:ext cx="7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619" imgH="215619" progId="Equation.DSMT4">
                  <p:embed/>
                </p:oleObj>
              </mc:Choice>
              <mc:Fallback>
                <p:oleObj name="Equation" r:id="rId15" imgW="215619" imgH="215619" progId="Equation.DSMT4">
                  <p:embed/>
                  <p:pic>
                    <p:nvPicPr>
                      <p:cNvPr id="4128" name="Object 32">
                        <a:extLst>
                          <a:ext uri="{FF2B5EF4-FFF2-40B4-BE49-F238E27FC236}">
                            <a16:creationId xmlns:a16="http://schemas.microsoft.com/office/drawing/2014/main" id="{E91CBAD7-B1B0-2EB7-767D-A2B2886B6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0154" y="1592664"/>
                        <a:ext cx="762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Text Box 23">
            <a:extLst>
              <a:ext uri="{FF2B5EF4-FFF2-40B4-BE49-F238E27FC236}">
                <a16:creationId xmlns:a16="http://schemas.microsoft.com/office/drawing/2014/main" id="{8AA9793C-7D74-4D75-E847-15D8B178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882" y="1729189"/>
            <a:ext cx="8070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/>
              <a:t>Tích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của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vectơ</a:t>
            </a:r>
            <a:r>
              <a:rPr lang="en-US" altLang="en-US" sz="3000" dirty="0"/>
              <a:t>    </a:t>
            </a:r>
            <a:r>
              <a:rPr lang="en-US" altLang="en-US" sz="3000" dirty="0" err="1"/>
              <a:t>với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số</a:t>
            </a:r>
            <a:r>
              <a:rPr lang="en-US" altLang="en-US" sz="3000" dirty="0"/>
              <a:t> </a:t>
            </a:r>
            <a:r>
              <a:rPr lang="en-US" altLang="en-US" sz="3000" i="1" dirty="0"/>
              <a:t>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là</a:t>
            </a:r>
            <a:r>
              <a:rPr lang="en-US" altLang="en-US" sz="3000" dirty="0"/>
              <a:t> </a:t>
            </a:r>
            <a:r>
              <a:rPr lang="en-US" altLang="en-US" sz="3000" i="1" dirty="0" err="1">
                <a:solidFill>
                  <a:srgbClr val="FF0000"/>
                </a:solidFill>
              </a:rPr>
              <a:t>một</a:t>
            </a:r>
            <a:r>
              <a:rPr lang="en-US" altLang="en-US" sz="3000" i="1" dirty="0">
                <a:solidFill>
                  <a:srgbClr val="FF0000"/>
                </a:solidFill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</a:rPr>
              <a:t>vectơ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kí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hiệu</a:t>
            </a:r>
            <a:r>
              <a:rPr lang="en-US" altLang="en-US" sz="3000" dirty="0"/>
              <a:t>:</a:t>
            </a:r>
          </a:p>
        </p:txBody>
      </p:sp>
      <p:sp>
        <p:nvSpPr>
          <p:cNvPr id="39961" name="Text Box 25">
            <a:extLst>
              <a:ext uri="{FF2B5EF4-FFF2-40B4-BE49-F238E27FC236}">
                <a16:creationId xmlns:a16="http://schemas.microsoft.com/office/drawing/2014/main" id="{C0BAF06E-BD45-C6C5-7BD6-F2BF31EF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120" y="3342731"/>
            <a:ext cx="6083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/>
              <a:t>Vectơ</a:t>
            </a:r>
            <a:r>
              <a:rPr lang="en-US" altLang="en-US" sz="3000" dirty="0"/>
              <a:t>       </a:t>
            </a:r>
            <a:r>
              <a:rPr lang="en-US" altLang="en-US" sz="3000" i="1" dirty="0" err="1">
                <a:solidFill>
                  <a:srgbClr val="FF0000"/>
                </a:solidFill>
              </a:rPr>
              <a:t>cùng</a:t>
            </a:r>
            <a:r>
              <a:rPr lang="en-US" altLang="en-US" sz="3000" i="1" dirty="0">
                <a:solidFill>
                  <a:srgbClr val="FF0000"/>
                </a:solidFill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</a:rPr>
              <a:t>hướng</a:t>
            </a:r>
            <a:r>
              <a:rPr lang="en-US" altLang="en-US" sz="3000" dirty="0"/>
              <a:t>     </a:t>
            </a:r>
            <a:r>
              <a:rPr lang="en-US" altLang="en-US" sz="3000" dirty="0" err="1"/>
              <a:t>nếu</a:t>
            </a:r>
            <a:r>
              <a:rPr lang="en-US" altLang="en-US" sz="3000" dirty="0"/>
              <a:t> </a:t>
            </a:r>
            <a:r>
              <a:rPr lang="en-US" altLang="en-US" sz="3000" i="1" dirty="0">
                <a:solidFill>
                  <a:srgbClr val="FF0000"/>
                </a:solidFill>
              </a:rPr>
              <a:t>k&gt;</a:t>
            </a:r>
            <a:r>
              <a:rPr lang="en-US" altLang="en-US" sz="3000" dirty="0">
                <a:solidFill>
                  <a:srgbClr val="FF0000"/>
                </a:solidFill>
              </a:rPr>
              <a:t>0</a:t>
            </a:r>
            <a:r>
              <a:rPr lang="en-US" altLang="en-US" sz="3000" dirty="0"/>
              <a:t>  </a:t>
            </a:r>
          </a:p>
        </p:txBody>
      </p:sp>
      <p:graphicFrame>
        <p:nvGraphicFramePr>
          <p:cNvPr id="2" name="Object 30">
            <a:extLst>
              <a:ext uri="{FF2B5EF4-FFF2-40B4-BE49-F238E27FC236}">
                <a16:creationId xmlns:a16="http://schemas.microsoft.com/office/drawing/2014/main" id="{41BEB5DC-EB85-7758-EF07-A4D581ADA02A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3887700"/>
              </p:ext>
            </p:extLst>
          </p:nvPr>
        </p:nvGraphicFramePr>
        <p:xfrm>
          <a:off x="6655596" y="3218085"/>
          <a:ext cx="441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80" imgH="215526" progId="Equation.DSMT4">
                  <p:embed/>
                </p:oleObj>
              </mc:Choice>
              <mc:Fallback>
                <p:oleObj name="Equation" r:id="rId17" imgW="126780" imgH="215526" progId="Equation.DSMT4">
                  <p:embed/>
                  <p:pic>
                    <p:nvPicPr>
                      <p:cNvPr id="2" name="Object 30">
                        <a:extLst>
                          <a:ext uri="{FF2B5EF4-FFF2-40B4-BE49-F238E27FC236}">
                            <a16:creationId xmlns:a16="http://schemas.microsoft.com/office/drawing/2014/main" id="{41BEB5DC-EB85-7758-EF07-A4D581ADA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596" y="3218085"/>
                        <a:ext cx="441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Text Box 31">
            <a:extLst>
              <a:ext uri="{FF2B5EF4-FFF2-40B4-BE49-F238E27FC236}">
                <a16:creationId xmlns:a16="http://schemas.microsoft.com/office/drawing/2014/main" id="{7AF27425-9485-0182-16A4-D7F42BA16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370" y="3892006"/>
            <a:ext cx="6343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 err="1"/>
              <a:t>Vectơ</a:t>
            </a:r>
            <a:r>
              <a:rPr lang="en-US" altLang="en-US" sz="3000" dirty="0"/>
              <a:t>       </a:t>
            </a:r>
            <a:r>
              <a:rPr lang="en-US" altLang="en-US" sz="3000" i="1" dirty="0" err="1">
                <a:solidFill>
                  <a:srgbClr val="FF0000"/>
                </a:solidFill>
              </a:rPr>
              <a:t>ngược</a:t>
            </a:r>
            <a:r>
              <a:rPr lang="en-US" altLang="en-US" sz="3000" i="1" dirty="0">
                <a:solidFill>
                  <a:srgbClr val="FF0000"/>
                </a:solidFill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</a:rPr>
              <a:t>hướng</a:t>
            </a:r>
            <a:r>
              <a:rPr lang="en-US" altLang="en-US" sz="3000" dirty="0"/>
              <a:t>     </a:t>
            </a:r>
            <a:r>
              <a:rPr lang="en-US" altLang="en-US" sz="3000" dirty="0" err="1"/>
              <a:t>nếu</a:t>
            </a:r>
            <a:r>
              <a:rPr lang="en-US" altLang="en-US" sz="3000" dirty="0"/>
              <a:t> </a:t>
            </a:r>
            <a:r>
              <a:rPr lang="en-US" altLang="en-US" sz="3000" i="1" dirty="0">
                <a:solidFill>
                  <a:srgbClr val="FF0000"/>
                </a:solidFill>
              </a:rPr>
              <a:t>k&lt;</a:t>
            </a:r>
            <a:r>
              <a:rPr lang="en-US" altLang="en-US" sz="3000" dirty="0">
                <a:solidFill>
                  <a:srgbClr val="FF0000"/>
                </a:solidFill>
              </a:rPr>
              <a:t>0 </a:t>
            </a:r>
            <a:r>
              <a:rPr lang="en-US" altLang="en-US" sz="3000" dirty="0"/>
              <a:t> </a:t>
            </a:r>
          </a:p>
        </p:txBody>
      </p:sp>
      <p:graphicFrame>
        <p:nvGraphicFramePr>
          <p:cNvPr id="3" name="Object 30">
            <a:extLst>
              <a:ext uri="{FF2B5EF4-FFF2-40B4-BE49-F238E27FC236}">
                <a16:creationId xmlns:a16="http://schemas.microsoft.com/office/drawing/2014/main" id="{064E33FB-DB32-74D9-CA55-4756A0551970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65711512"/>
              </p:ext>
            </p:extLst>
          </p:nvPr>
        </p:nvGraphicFramePr>
        <p:xfrm>
          <a:off x="6892133" y="3780881"/>
          <a:ext cx="3778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80" imgH="215526" progId="Equation.DSMT4">
                  <p:embed/>
                </p:oleObj>
              </mc:Choice>
              <mc:Fallback>
                <p:oleObj name="Equation" r:id="rId19" imgW="126780" imgH="215526" progId="Equation.DSMT4">
                  <p:embed/>
                  <p:pic>
                    <p:nvPicPr>
                      <p:cNvPr id="3" name="Object 30">
                        <a:extLst>
                          <a:ext uri="{FF2B5EF4-FFF2-40B4-BE49-F238E27FC236}">
                            <a16:creationId xmlns:a16="http://schemas.microsoft.com/office/drawing/2014/main" id="{064E33FB-DB32-74D9-CA55-4756A0551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133" y="3780881"/>
                        <a:ext cx="3778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6" name="Text Box 40">
            <a:extLst>
              <a:ext uri="{FF2B5EF4-FFF2-40B4-BE49-F238E27FC236}">
                <a16:creationId xmlns:a16="http://schemas.microsoft.com/office/drawing/2014/main" id="{4B514A51-EF12-187F-90FA-53B5EEEA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64" y="5890195"/>
            <a:ext cx="19351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Quy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ước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93B842-47AE-F246-D9DA-CE6FC2FDBE5C}"/>
              </a:ext>
            </a:extLst>
          </p:cNvPr>
          <p:cNvSpPr/>
          <p:nvPr/>
        </p:nvSpPr>
        <p:spPr>
          <a:xfrm>
            <a:off x="288933" y="17271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2">
                <a:extLst>
                  <a:ext uri="{FF2B5EF4-FFF2-40B4-BE49-F238E27FC236}">
                    <a16:creationId xmlns:a16="http://schemas.microsoft.com/office/drawing/2014/main" id="{EBF0AE51-4187-32D1-CEB2-D1F7227C3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557" y="2706468"/>
                <a:ext cx="86868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514350" indent="-5143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000" b="1" dirty="0" err="1">
                    <a:solidFill>
                      <a:schemeClr val="hlink"/>
                    </a:solidFill>
                    <a:ea typeface="宋体" panose="02010600030101010101" pitchFamily="2" charset="-122"/>
                  </a:rPr>
                  <a:t>Nhận</a:t>
                </a:r>
                <a:r>
                  <a:rPr lang="en-US" altLang="en-US" sz="3000" b="1" dirty="0">
                    <a:solidFill>
                      <a:schemeClr val="hlink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en-US" sz="3000" b="1" dirty="0" err="1">
                    <a:solidFill>
                      <a:schemeClr val="hlink"/>
                    </a:solidFill>
                    <a:ea typeface="宋体" panose="02010600030101010101" pitchFamily="2" charset="-122"/>
                  </a:rPr>
                  <a:t>xét</a:t>
                </a:r>
                <a:r>
                  <a:rPr lang="en-US" altLang="en-US" sz="3000" b="1" dirty="0">
                    <a:solidFill>
                      <a:schemeClr val="hlink"/>
                    </a:solidFill>
                    <a:ea typeface="宋体" panose="02010600030101010101" pitchFamily="2" charset="-122"/>
                  </a:rPr>
                  <a:t>:       </a:t>
                </a:r>
                <a14:m>
                  <m:oMath xmlns:m="http://schemas.openxmlformats.org/officeDocument/2006/math">
                    <m:r>
                      <a:rPr lang="vi-VN" sz="28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800" dirty="0">
                    <a:effectLst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vi-VN" sz="2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52">
                <a:extLst>
                  <a:ext uri="{FF2B5EF4-FFF2-40B4-BE49-F238E27FC236}">
                    <a16:creationId xmlns:a16="http://schemas.microsoft.com/office/drawing/2014/main" id="{EBF0AE51-4187-32D1-CEB2-D1F7227C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557" y="2706468"/>
                <a:ext cx="8686800" cy="553998"/>
              </a:xfrm>
              <a:prstGeom prst="rect">
                <a:avLst/>
              </a:prstGeom>
              <a:blipFill>
                <a:blip r:embed="rId20"/>
                <a:stretch>
                  <a:fillRect l="-1684" t="-14286" b="-32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9" grpId="0"/>
      <p:bldP spid="39961" grpId="0"/>
      <p:bldP spid="39967" grpId="0"/>
      <p:bldP spid="399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868A0B-0DFA-5A32-6709-1E67FE9F2546}"/>
              </a:ext>
            </a:extLst>
          </p:cNvPr>
          <p:cNvSpPr/>
          <p:nvPr/>
        </p:nvSpPr>
        <p:spPr>
          <a:xfrm>
            <a:off x="288933" y="17271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CAA6D-0C5C-1E92-C7EA-8282294A7411}"/>
                  </a:ext>
                </a:extLst>
              </p:cNvPr>
              <p:cNvSpPr txBox="1"/>
              <p:nvPr/>
            </p:nvSpPr>
            <p:spPr>
              <a:xfrm>
                <a:off x="172579" y="794150"/>
                <a:ext cx="11846842" cy="5879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vi-VN" sz="2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3.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a:rPr lang="vi-VN" sz="2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sau đây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kt</m:t>
                    </m:r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kt</m:t>
                    </m:r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AutoNum type="alphaLcParenR"/>
                </a:pP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d) 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bằng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nhau.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CAA6D-0C5C-1E92-C7EA-8282294A7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9" y="794150"/>
                <a:ext cx="11846842" cy="5879110"/>
              </a:xfrm>
              <a:prstGeom prst="rect">
                <a:avLst/>
              </a:prstGeom>
              <a:blipFill>
                <a:blip r:embed="rId2"/>
                <a:stretch>
                  <a:fillRect l="-1029" r="-1029" b="-18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9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ADDB7B-DA3C-BCA4-061D-40070F86D9E8}"/>
              </a:ext>
            </a:extLst>
          </p:cNvPr>
          <p:cNvSpPr/>
          <p:nvPr/>
        </p:nvSpPr>
        <p:spPr>
          <a:xfrm>
            <a:off x="288933" y="17271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C0B59E-A316-7DCE-5221-C08E0BD49C6E}"/>
                  </a:ext>
                </a:extLst>
              </p:cNvPr>
              <p:cNvSpPr txBox="1"/>
              <p:nvPr/>
            </p:nvSpPr>
            <p:spPr>
              <a:xfrm>
                <a:off x="126505" y="2453252"/>
                <a:ext cx="6558379" cy="195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ra ở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  <m: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nêu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quan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u</m:t>
                            </m:r>
                          </m:e>
                        </m:acc>
                        <m: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vi-VN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C0B59E-A316-7DCE-5221-C08E0BD49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5" y="2453252"/>
                <a:ext cx="6558379" cy="1951496"/>
              </a:xfrm>
              <a:prstGeom prst="rect">
                <a:avLst/>
              </a:prstGeom>
              <a:blipFill>
                <a:blip r:embed="rId2"/>
                <a:stretch>
                  <a:fillRect l="-1952" r="-1859" b="-74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404901-FCE6-8723-AE3C-50EB29328D3F}"/>
              </a:ext>
            </a:extLst>
          </p:cNvPr>
          <p:cNvGrpSpPr/>
          <p:nvPr/>
        </p:nvGrpSpPr>
        <p:grpSpPr>
          <a:xfrm>
            <a:off x="6684884" y="1532634"/>
            <a:ext cx="5417719" cy="3792732"/>
            <a:chOff x="6684884" y="1532634"/>
            <a:chExt cx="5417719" cy="3792732"/>
          </a:xfrm>
        </p:grpSpPr>
        <p:pic>
          <p:nvPicPr>
            <p:cNvPr id="5" name="Hình ảnh 46">
              <a:extLst>
                <a:ext uri="{FF2B5EF4-FFF2-40B4-BE49-F238E27FC236}">
                  <a16:creationId xmlns:a16="http://schemas.microsoft.com/office/drawing/2014/main" id="{FB354C19-758B-F68F-5A07-4A7F79EC6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414"/>
            <a:stretch/>
          </p:blipFill>
          <p:spPr bwMode="auto">
            <a:xfrm>
              <a:off x="6684884" y="1532634"/>
              <a:ext cx="5417719" cy="37927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ình chữ nhật 47">
                  <a:extLst>
                    <a:ext uri="{FF2B5EF4-FFF2-40B4-BE49-F238E27FC236}">
                      <a16:creationId xmlns:a16="http://schemas.microsoft.com/office/drawing/2014/main" id="{2EBF34E1-816A-47BF-F5F7-7FA6143AA61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8801" y="4807955"/>
                  <a:ext cx="374015" cy="36703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i="1">
                            <a:solidFill>
                              <a:srgbClr val="0099CC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oMath>
                    </m:oMathPara>
                  </a14:m>
                  <a:endParaRPr lang="vi-VN" sz="4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Hình chữ nhật 47">
                  <a:extLst>
                    <a:ext uri="{FF2B5EF4-FFF2-40B4-BE49-F238E27FC236}">
                      <a16:creationId xmlns:a16="http://schemas.microsoft.com/office/drawing/2014/main" id="{2EBF34E1-816A-47BF-F5F7-7FA6143AA6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801" y="4807955"/>
                  <a:ext cx="374015" cy="367030"/>
                </a:xfrm>
                <a:prstGeom prst="rect">
                  <a:avLst/>
                </a:prstGeom>
                <a:blipFill>
                  <a:blip r:embed="rId4"/>
                  <a:stretch>
                    <a:fillRect l="-8065" t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48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A98FD6-B452-6DC4-E577-C6E9AA4A5012}"/>
              </a:ext>
            </a:extLst>
          </p:cNvPr>
          <p:cNvSpPr/>
          <p:nvPr/>
        </p:nvSpPr>
        <p:spPr>
          <a:xfrm>
            <a:off x="288933" y="172713"/>
            <a:ext cx="5758649" cy="62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Arial" panose="020B0604020202020204" pitchFamily="34" charset="0"/>
              </a:rPr>
              <a:t>1. </a:t>
            </a:r>
            <a:r>
              <a:rPr lang="vi-VN" b="1" dirty="0" err="1">
                <a:latin typeface="Arial" panose="020B0604020202020204" pitchFamily="34" charset="0"/>
              </a:rPr>
              <a:t>Tích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</a:rPr>
              <a:t>của</a:t>
            </a:r>
            <a:r>
              <a:rPr lang="vi-VN" b="1" dirty="0">
                <a:latin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vectơ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vi-VN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18B918-F826-240C-23FC-47003EB8E586}"/>
                  </a:ext>
                </a:extLst>
              </p:cNvPr>
              <p:cNvSpPr txBox="1"/>
              <p:nvPr/>
            </p:nvSpPr>
            <p:spPr>
              <a:xfrm>
                <a:off x="967666" y="2242817"/>
                <a:ext cx="10011461" cy="381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ctr">
                  <a:lnSpc>
                    <a:spcPct val="15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Với hai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vectơ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và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hai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số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thực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, ta luôn </a:t>
                </a:r>
                <a:r>
                  <a:rPr lang="vi-VN" sz="32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có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:</a:t>
                </a:r>
                <a:endParaRPr lang="vi-VN" sz="3200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2286000" lvl="4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k</m:t>
                      </m:r>
                      <m:d>
                        <m:dPr>
                          <m:ctrlP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sz="3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  <m:acc>
                            <m:accPr>
                              <m:chr m:val="⃗"/>
                              <m:ctrlPr>
                                <a:rPr lang="vi-VN" sz="3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u</m:t>
                              </m:r>
                            </m:e>
                          </m:acc>
                        </m:e>
                      </m:d>
                      <m:r>
                        <a:rPr lang="vi-VN" sz="3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sz="3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kt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vi-VN" sz="3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3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u</m:t>
                          </m:r>
                        </m:e>
                      </m:acc>
                    </m:oMath>
                  </m:oMathPara>
                </a14:m>
                <a:endParaRPr lang="vi-VN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2286000" lvl="4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d>
                      <m:dPr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vi-VN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2286000" lvl="4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k</m:t>
                        </m:r>
                        <m: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</a:t>
                </a:r>
                <a:endParaRPr lang="vi-VN" sz="32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lang="vi-VN" sz="32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3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32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endParaRPr lang="vi-VN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18B918-F826-240C-23FC-47003EB8E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66" y="2242817"/>
                <a:ext cx="10011461" cy="3817968"/>
              </a:xfrm>
              <a:prstGeom prst="rect">
                <a:avLst/>
              </a:prstGeom>
              <a:blipFill>
                <a:blip r:embed="rId2"/>
                <a:stretch>
                  <a:fillRect b="-43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0">
            <a:extLst>
              <a:ext uri="{FF2B5EF4-FFF2-40B4-BE49-F238E27FC236}">
                <a16:creationId xmlns:a16="http://schemas.microsoft.com/office/drawing/2014/main" id="{891E7B83-D6DC-F997-9DE1-7211532E9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33" y="1361333"/>
            <a:ext cx="20249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Tính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en-US" altLang="en-US" sz="3000" b="1" dirty="0" err="1">
                <a:solidFill>
                  <a:schemeClr val="hlink"/>
                </a:solidFill>
                <a:ea typeface="宋体" panose="02010600030101010101" pitchFamily="2" charset="-122"/>
              </a:rPr>
              <a:t>chất</a:t>
            </a:r>
            <a:r>
              <a:rPr lang="en-US" altLang="en-US" sz="3000" b="1" dirty="0">
                <a:solidFill>
                  <a:schemeClr val="hlink"/>
                </a:solidFill>
                <a:ea typeface="宋体" panose="02010600030101010101" pitchFamily="2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91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1005</Words>
  <Application>Microsoft Office PowerPoint</Application>
  <PresentationFormat>Widescreen</PresentationFormat>
  <Paragraphs>134</Paragraphs>
  <Slides>17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Rajiv Kohli</dc:creator>
  <cp:lastModifiedBy>Admin</cp:lastModifiedBy>
  <cp:revision>85</cp:revision>
  <dcterms:created xsi:type="dcterms:W3CDTF">2016-09-19T04:36:24Z</dcterms:created>
  <dcterms:modified xsi:type="dcterms:W3CDTF">2023-08-14T14:24:55Z</dcterms:modified>
</cp:coreProperties>
</file>