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58" r:id="rId4"/>
    <p:sldId id="274" r:id="rId5"/>
    <p:sldId id="260" r:id="rId6"/>
    <p:sldId id="281" r:id="rId7"/>
    <p:sldId id="261" r:id="rId8"/>
    <p:sldId id="263" r:id="rId9"/>
    <p:sldId id="265" r:id="rId10"/>
    <p:sldId id="271" r:id="rId11"/>
    <p:sldId id="273" r:id="rId12"/>
    <p:sldId id="275" r:id="rId13"/>
    <p:sldId id="272" r:id="rId14"/>
    <p:sldId id="276" r:id="rId15"/>
    <p:sldId id="277" r:id="rId16"/>
    <p:sldId id="278" r:id="rId17"/>
    <p:sldId id="279" r:id="rId18"/>
    <p:sldId id="280" r:id="rId19"/>
    <p:sldId id="42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F50A384-873A-4317-8700-616149FDD1CD}">
          <p14:sldIdLst>
            <p14:sldId id="259"/>
            <p14:sldId id="258"/>
            <p14:sldId id="274"/>
            <p14:sldId id="260"/>
            <p14:sldId id="281"/>
            <p14:sldId id="261"/>
            <p14:sldId id="263"/>
            <p14:sldId id="265"/>
            <p14:sldId id="271"/>
            <p14:sldId id="273"/>
            <p14:sldId id="275"/>
            <p14:sldId id="272"/>
            <p14:sldId id="276"/>
            <p14:sldId id="277"/>
            <p14:sldId id="278"/>
            <p14:sldId id="279"/>
            <p14:sldId id="280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9623" autoAdjust="0"/>
  </p:normalViewPr>
  <p:slideViewPr>
    <p:cSldViewPr snapToGrid="0">
      <p:cViewPr varScale="1">
        <p:scale>
          <a:sx n="69" d="100"/>
          <a:sy n="69" d="100"/>
        </p:scale>
        <p:origin x="5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861D-B2FA-4AEC-92AE-F04245F3B7E9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447D-DD94-4011-B435-B4408A28F2D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5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447D-DD94-4011-B435-B4408A28F2D9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34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447D-DD94-4011-B435-B4408A28F2D9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447D-DD94-4011-B435-B4408A28F2D9}" type="slidenum">
              <a:rPr lang="vi-VN" smtClean="0"/>
              <a:pPr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447D-DD94-4011-B435-B4408A28F2D9}" type="slidenum">
              <a:rPr lang="vi-VN" smtClean="0"/>
              <a:pPr/>
              <a:t>10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447D-DD94-4011-B435-B4408A28F2D9}" type="slidenum">
              <a:rPr lang="vi-VN" smtClean="0"/>
              <a:pPr/>
              <a:t>17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87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3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73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592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14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842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90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66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2021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332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548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523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7877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53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288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2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44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906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16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6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01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E4C2-9D67-4F67-8E1A-871C10846076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3536-13DD-429D-A088-69B8938C63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47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923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Nhac-hieu-mo-dau-chuong-trinh-Ai-la-trieu-phu-Millionaire-Marc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5851525" y="3757613"/>
            <a:ext cx="487363" cy="487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9" name="Nhac-hieu-mo-dau-chuong-trinh-Ai-la-trieu-phu-Millionaire-Mar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27633" y="5486401"/>
            <a:ext cx="509665" cy="5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6256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8   : In Wales , both …..and….. Are official language?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80738" y="3846262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welsh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another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Welsh &amp; English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English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10399363" y="6261315"/>
            <a:ext cx="1792637" cy="387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5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Câu 9   : i…..a boy 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&amp; B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3" y="389113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10476854" y="6183824"/>
            <a:ext cx="1715146" cy="4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822493" y="810724"/>
            <a:ext cx="5437042" cy="27603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10  :  Read the message and answer the following question:</a:t>
            </a:r>
            <a:br>
              <a:rPr lang="en-US" dirty="0"/>
            </a:br>
            <a:r>
              <a:rPr lang="en-US" dirty="0"/>
              <a:t>"Francesco! Problem - Maria's borrowed my history textbook and she's away. Could you lend me yours? Leave it with Ken when you see him. Thanks, Natalie."</a:t>
            </a:r>
            <a:br>
              <a:rPr lang="en-US" dirty="0"/>
            </a:br>
            <a:r>
              <a:rPr lang="en-US" dirty="0"/>
              <a:t>Whose textbook does Natalie want to borrow?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Ken's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Francesco’s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&amp; C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3" y="3890891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Maria’s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9810427" y="6214820"/>
            <a:ext cx="2092271" cy="39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11   :What sport is Brazil famous for  ?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Football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Volleyball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Golf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Tennis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9841424" y="6168325"/>
            <a:ext cx="1859796" cy="480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12  :this country hosted the 2006 World Cup  ?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Germany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Iran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4" y="5269845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France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Mexico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10414860" y="6059838"/>
            <a:ext cx="1472339" cy="55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an</a:t>
            </a:r>
          </a:p>
        </p:txBody>
      </p:sp>
      <p:pic>
        <p:nvPicPr>
          <p:cNvPr id="5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13   :They/ often / five-</a:t>
            </a:r>
            <a:r>
              <a:rPr lang="en-US" dirty="0" err="1"/>
              <a:t>coloured</a:t>
            </a:r>
            <a:r>
              <a:rPr lang="en-US" dirty="0"/>
              <a:t> /sticky/ rice/cook / the </a:t>
            </a:r>
            <a:r>
              <a:rPr lang="en-US" dirty="0" err="1"/>
              <a:t>Tet</a:t>
            </a:r>
            <a:r>
              <a:rPr lang="en-US" dirty="0"/>
              <a:t> celebration/ for?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often cook five-</a:t>
            </a:r>
            <a:r>
              <a:rPr lang="en-US" dirty="0" err="1"/>
              <a:t>coloured</a:t>
            </a:r>
            <a:r>
              <a:rPr lang="en-US" dirty="0"/>
              <a:t>  rice sticky for the  </a:t>
            </a:r>
            <a:r>
              <a:rPr lang="en-US" dirty="0" err="1"/>
              <a:t>Tet</a:t>
            </a:r>
            <a:r>
              <a:rPr lang="en-US" dirty="0"/>
              <a:t> celebration 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often sticky rice cook five-</a:t>
            </a:r>
            <a:r>
              <a:rPr lang="en-US" dirty="0" err="1"/>
              <a:t>coloured</a:t>
            </a:r>
            <a:r>
              <a:rPr lang="en-US" dirty="0"/>
              <a:t> for the </a:t>
            </a:r>
            <a:r>
              <a:rPr lang="en-US" dirty="0" err="1"/>
              <a:t>Tet</a:t>
            </a:r>
            <a:r>
              <a:rPr lang="en-US" dirty="0"/>
              <a:t> celebration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often cook for rice five-</a:t>
            </a:r>
            <a:r>
              <a:rPr lang="en-US" dirty="0" err="1"/>
              <a:t>coloured</a:t>
            </a:r>
            <a:r>
              <a:rPr lang="en-US" dirty="0"/>
              <a:t> sticky the </a:t>
            </a:r>
            <a:r>
              <a:rPr lang="en-US" dirty="0" err="1"/>
              <a:t>Tet</a:t>
            </a:r>
            <a:r>
              <a:rPr lang="en-US" dirty="0"/>
              <a:t> celebration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Flowchart: Terminator 45"/>
          <p:cNvSpPr/>
          <p:nvPr/>
        </p:nvSpPr>
        <p:spPr>
          <a:xfrm>
            <a:off x="8761946" y="3809096"/>
            <a:ext cx="3207895" cy="726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often cook five-</a:t>
            </a:r>
            <a:r>
              <a:rPr lang="en-US" dirty="0" err="1"/>
              <a:t>coloured</a:t>
            </a:r>
            <a:r>
              <a:rPr lang="en-US" dirty="0"/>
              <a:t> sticky rice for the </a:t>
            </a:r>
            <a:r>
              <a:rPr lang="en-US" dirty="0" err="1"/>
              <a:t>Tet</a:t>
            </a:r>
            <a:r>
              <a:rPr lang="en-US" dirty="0"/>
              <a:t> celebration</a:t>
            </a:r>
            <a:endParaRPr lang="vi-VN" dirty="0"/>
          </a:p>
        </p:txBody>
      </p:sp>
      <p:sp>
        <p:nvSpPr>
          <p:cNvPr id="47" name="Rectangle 46"/>
          <p:cNvSpPr/>
          <p:nvPr/>
        </p:nvSpPr>
        <p:spPr>
          <a:xfrm>
            <a:off x="10104895" y="6292312"/>
            <a:ext cx="1673817" cy="56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Câu 14   :</a:t>
            </a:r>
            <a:r>
              <a:rPr lang="en-US" b="1" dirty="0"/>
              <a:t>Fill in the blanks with the correct form of the given words, using present continuous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At present ,the government (look ) for the terrorists in an attack near a primary school ?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looking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looking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another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10182386" y="6323308"/>
            <a:ext cx="1642821" cy="534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15   :What sport is Brazil famous for  ?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Football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Volleyball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Golf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Tennis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10647336" y="6323308"/>
            <a:ext cx="1332854" cy="534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5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" y="0"/>
            <a:ext cx="120996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9980"/>
            <a:ext cx="2788169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5338" y="33807"/>
            <a:ext cx="1184221" cy="98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0040" y="41302"/>
            <a:ext cx="1394085" cy="981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2780" y="0"/>
            <a:ext cx="1189220" cy="100434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65692" y="314795"/>
            <a:ext cx="539646" cy="38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0" name="Oval 9"/>
          <p:cNvSpPr/>
          <p:nvPr/>
        </p:nvSpPr>
        <p:spPr>
          <a:xfrm>
            <a:off x="6718092" y="1137811"/>
            <a:ext cx="539646" cy="38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1" name="Oval 10"/>
          <p:cNvSpPr/>
          <p:nvPr/>
        </p:nvSpPr>
        <p:spPr>
          <a:xfrm>
            <a:off x="6668125" y="2945159"/>
            <a:ext cx="539646" cy="38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12" name="Oval 11"/>
          <p:cNvSpPr/>
          <p:nvPr/>
        </p:nvSpPr>
        <p:spPr>
          <a:xfrm>
            <a:off x="6668125" y="4883345"/>
            <a:ext cx="539646" cy="38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13" name="Oval 12"/>
          <p:cNvSpPr/>
          <p:nvPr/>
        </p:nvSpPr>
        <p:spPr>
          <a:xfrm>
            <a:off x="10418629" y="307299"/>
            <a:ext cx="539646" cy="38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14" name="Oval 13"/>
          <p:cNvSpPr/>
          <p:nvPr/>
        </p:nvSpPr>
        <p:spPr>
          <a:xfrm>
            <a:off x="8332656" y="333610"/>
            <a:ext cx="539646" cy="38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4125" y="1181128"/>
            <a:ext cx="4648555" cy="5541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62441" y="56320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3. 100.000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7962441" y="599361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2. 100.000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7962441" y="485057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5. 100.000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2441" y="525020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4. 100.000</a:t>
            </a:r>
            <a:endParaRPr lang="vi-VN" dirty="0"/>
          </a:p>
        </p:txBody>
      </p:sp>
      <p:sp>
        <p:nvSpPr>
          <p:cNvPr id="21" name="TextBox 20"/>
          <p:cNvSpPr txBox="1"/>
          <p:nvPr/>
        </p:nvSpPr>
        <p:spPr>
          <a:xfrm>
            <a:off x="7962441" y="413010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7. 100.000</a:t>
            </a:r>
            <a:endParaRPr lang="vi-VN" dirty="0"/>
          </a:p>
        </p:txBody>
      </p:sp>
      <p:sp>
        <p:nvSpPr>
          <p:cNvPr id="22" name="TextBox 21"/>
          <p:cNvSpPr txBox="1"/>
          <p:nvPr/>
        </p:nvSpPr>
        <p:spPr>
          <a:xfrm>
            <a:off x="7962441" y="451068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6. 100.000</a:t>
            </a:r>
            <a:endParaRPr lang="vi-VN" dirty="0"/>
          </a:p>
        </p:txBody>
      </p:sp>
      <p:sp>
        <p:nvSpPr>
          <p:cNvPr id="23" name="TextBox 22"/>
          <p:cNvSpPr txBox="1"/>
          <p:nvPr/>
        </p:nvSpPr>
        <p:spPr>
          <a:xfrm>
            <a:off x="7962441" y="338669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9. 100.000</a:t>
            </a:r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7962441" y="372917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8. 100.000</a:t>
            </a:r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7962440" y="268213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11. 100.000</a:t>
            </a:r>
            <a:endParaRPr lang="vi-VN" dirty="0"/>
          </a:p>
        </p:txBody>
      </p:sp>
      <p:sp>
        <p:nvSpPr>
          <p:cNvPr id="26" name="TextBox 25"/>
          <p:cNvSpPr txBox="1"/>
          <p:nvPr/>
        </p:nvSpPr>
        <p:spPr>
          <a:xfrm>
            <a:off x="7962440" y="306271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10. 100.000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2440" y="190063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13. 100.000</a:t>
            </a:r>
            <a:endParaRPr lang="vi-VN" dirty="0"/>
          </a:p>
        </p:txBody>
      </p:sp>
      <p:sp>
        <p:nvSpPr>
          <p:cNvPr id="28" name="TextBox 27"/>
          <p:cNvSpPr txBox="1"/>
          <p:nvPr/>
        </p:nvSpPr>
        <p:spPr>
          <a:xfrm>
            <a:off x="7962440" y="228121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12. 100.000</a:t>
            </a:r>
            <a:endParaRPr lang="vi-VN" dirty="0"/>
          </a:p>
        </p:txBody>
      </p:sp>
      <p:sp>
        <p:nvSpPr>
          <p:cNvPr id="29" name="TextBox 28"/>
          <p:cNvSpPr txBox="1"/>
          <p:nvPr/>
        </p:nvSpPr>
        <p:spPr>
          <a:xfrm>
            <a:off x="7962441" y="633651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1. 100.000</a:t>
            </a:r>
            <a:endParaRPr lang="vi-VN" dirty="0"/>
          </a:p>
        </p:txBody>
      </p:sp>
      <p:sp>
        <p:nvSpPr>
          <p:cNvPr id="30" name="TextBox 29"/>
          <p:cNvSpPr txBox="1"/>
          <p:nvPr/>
        </p:nvSpPr>
        <p:spPr>
          <a:xfrm>
            <a:off x="7962440" y="155525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14. 100.000</a:t>
            </a:r>
            <a:endParaRPr lang="vi-VN" dirty="0"/>
          </a:p>
        </p:txBody>
      </p:sp>
      <p:sp>
        <p:nvSpPr>
          <p:cNvPr id="31" name="TextBox 30"/>
          <p:cNvSpPr txBox="1"/>
          <p:nvPr/>
        </p:nvSpPr>
        <p:spPr>
          <a:xfrm>
            <a:off x="7962440" y="115481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15. 100.000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32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9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764229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Câu 1   : Synonym with newborn ?   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infant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sp>
        <p:nvSpPr>
          <p:cNvPr id="50" name="Flowchart: Terminator 49"/>
          <p:cNvSpPr/>
          <p:nvPr/>
        </p:nvSpPr>
        <p:spPr>
          <a:xfrm>
            <a:off x="8978917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 , B &amp; C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sp>
        <p:nvSpPr>
          <p:cNvPr id="51" name="Flowchart: Terminator 50"/>
          <p:cNvSpPr/>
          <p:nvPr/>
        </p:nvSpPr>
        <p:spPr>
          <a:xfrm>
            <a:off x="8984105" y="3937387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Darling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8300546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300546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3903" y="1154243"/>
            <a:ext cx="3180727" cy="1742355"/>
          </a:xfrm>
          <a:prstGeom prst="rect">
            <a:avLst/>
          </a:prstGeom>
        </p:spPr>
      </p:pic>
      <p:sp>
        <p:nvSpPr>
          <p:cNvPr id="47" name="Flowchart: Terminator 46"/>
          <p:cNvSpPr/>
          <p:nvPr/>
        </p:nvSpPr>
        <p:spPr>
          <a:xfrm>
            <a:off x="4415016" y="390058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baby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368366" y="6338807"/>
            <a:ext cx="1823634" cy="5191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5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9" grpId="0" animBg="1"/>
      <p:bldP spid="53" grpId="0" animBg="1"/>
      <p:bldP spid="5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1. 100.000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11. 30.000.000</a:t>
            </a:r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4. 800.000</a:t>
            </a: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10. 25.000.000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3. 500.000  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9. 20.000.000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7. 10.000.000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8. 15.000.000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5. 1.000.000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6. 5.000.000</a:t>
            </a:r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13. 40.000.000</a:t>
            </a:r>
            <a:endParaRPr lang="vi-VN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12. 35.000.000</a:t>
            </a:r>
            <a:endParaRPr lang="vi-VN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2. 200.000</a:t>
            </a:r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14. 45.000.000</a:t>
            </a:r>
            <a:endParaRPr lang="vi-VN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15. 60.000.000</a:t>
            </a:r>
            <a:endParaRPr lang="vi-VN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839608" y="764866"/>
            <a:ext cx="5354290" cy="25116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Câu 2 : The……gets 6 channels.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7" y="5222103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tree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microwave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television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56" name="Flowchart: Terminator 55"/>
          <p:cNvSpPr/>
          <p:nvPr/>
        </p:nvSpPr>
        <p:spPr>
          <a:xfrm>
            <a:off x="8699952" y="3854248"/>
            <a:ext cx="3207895" cy="85249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television</a:t>
            </a:r>
            <a:endParaRPr lang="vi-VN" dirty="0"/>
          </a:p>
        </p:txBody>
      </p:sp>
      <p:sp>
        <p:nvSpPr>
          <p:cNvPr id="47" name="Rectangle 46"/>
          <p:cNvSpPr/>
          <p:nvPr/>
        </p:nvSpPr>
        <p:spPr>
          <a:xfrm>
            <a:off x="10476854" y="6230318"/>
            <a:ext cx="1715146" cy="39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5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686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2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1. 100.000</a:t>
            </a:r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11. 30.000.000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4. 800.000</a:t>
            </a:r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10. 25.000.000</a:t>
            </a: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3. 500.000  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9. 20.000.000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7. 10.000.000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8. 15.000.000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5. 1.000.000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6. 5.000.000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13. 40.000.000</a:t>
            </a:r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12. 35.000.000</a:t>
            </a:r>
            <a:endParaRPr lang="vi-VN" dirty="0"/>
          </a:p>
        </p:txBody>
      </p:sp>
      <p:sp>
        <p:nvSpPr>
          <p:cNvPr id="21" name="TextBox 20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2. 200.000</a:t>
            </a:r>
            <a:endParaRPr lang="vi-VN" dirty="0"/>
          </a:p>
        </p:txBody>
      </p:sp>
      <p:sp>
        <p:nvSpPr>
          <p:cNvPr id="22" name="TextBox 21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14. 45.000.000</a:t>
            </a:r>
            <a:endParaRPr lang="vi-VN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15. 60.000.000</a:t>
            </a:r>
            <a:endParaRPr lang="vi-VN" dirty="0"/>
          </a:p>
        </p:txBody>
      </p:sp>
      <p:sp>
        <p:nvSpPr>
          <p:cNvPr id="24" name="Heart 23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eart 24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eart 25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eart 26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eart 27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eart 28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eart 30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2" name="Heart 31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eart 35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Heart 37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3839608" y="764866"/>
            <a:ext cx="5354290" cy="25116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3: This African country is famous for football stars like Samuel Eto’o and Roger Miler.</a:t>
            </a:r>
            <a:endParaRPr lang="vi-VN" dirty="0"/>
          </a:p>
        </p:txBody>
      </p:sp>
      <p:sp>
        <p:nvSpPr>
          <p:cNvPr id="40" name="Flowchart: Terminator 39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Franch</a:t>
            </a:r>
            <a:endParaRPr lang="vi-VN" dirty="0"/>
          </a:p>
        </p:txBody>
      </p:sp>
      <p:sp>
        <p:nvSpPr>
          <p:cNvPr id="41" name="Flowchart: Terminator 40"/>
          <p:cNvSpPr/>
          <p:nvPr/>
        </p:nvSpPr>
        <p:spPr>
          <a:xfrm>
            <a:off x="4396237" y="5222103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Iran </a:t>
            </a:r>
            <a:endParaRPr lang="vi-VN" dirty="0"/>
          </a:p>
        </p:txBody>
      </p:sp>
      <p:sp>
        <p:nvSpPr>
          <p:cNvPr id="42" name="Flowchart: Terminator 41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China </a:t>
            </a:r>
            <a:endParaRPr lang="vi-VN" dirty="0"/>
          </a:p>
        </p:txBody>
      </p:sp>
      <p:sp>
        <p:nvSpPr>
          <p:cNvPr id="43" name="Flowchart: Terminator 42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television</a:t>
            </a:r>
            <a:endParaRPr lang="vi-VN" dirty="0"/>
          </a:p>
        </p:txBody>
      </p:sp>
      <p:sp>
        <p:nvSpPr>
          <p:cNvPr id="44" name="Diamond 43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45" name="Diamond 44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46" name="Diamond 45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47" name="Diamond 46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8699952" y="3854248"/>
            <a:ext cx="3207895" cy="85249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Cameroon</a:t>
            </a:r>
            <a:endParaRPr lang="vi-VN" dirty="0"/>
          </a:p>
        </p:txBody>
      </p:sp>
      <p:sp>
        <p:nvSpPr>
          <p:cNvPr id="49" name="Rectangle 48"/>
          <p:cNvSpPr/>
          <p:nvPr/>
        </p:nvSpPr>
        <p:spPr>
          <a:xfrm>
            <a:off x="10476854" y="6230318"/>
            <a:ext cx="1715146" cy="39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5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Câu 4   : what is this day ? 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Christmas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valentine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year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halloween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0507" y="1056128"/>
            <a:ext cx="2503764" cy="181712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383864" y="6183823"/>
            <a:ext cx="1808136" cy="488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5   :  the capital of Japan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83076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Tokyo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Brasilia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11361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Roma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Sydney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10290875" y="6199322"/>
            <a:ext cx="1704813" cy="46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6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16256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Câu 6  : this country is home to the kangaroos and  koalas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Australian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France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Russian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Korea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10399363" y="6307810"/>
            <a:ext cx="1792637" cy="550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2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87" y="0"/>
            <a:ext cx="2786113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" y="24387"/>
            <a:ext cx="1067158" cy="8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75" y="24386"/>
            <a:ext cx="1124263" cy="87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140" y="24386"/>
            <a:ext cx="1124263" cy="87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15" y="1278365"/>
            <a:ext cx="3642835" cy="554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1. 100.000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5250" y="279898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11. 30.000.000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4" y="5323288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4. 800.000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28" y="3162643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10. 25.000.000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7078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3. 500.000  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50" y="3571058"/>
            <a:ext cx="2728359" cy="3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9. 20.000.000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51260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7. 10.000.000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64571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8. 15.000.000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" y="4984609"/>
            <a:ext cx="34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5. 1.000.000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0" y="4660097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6. 5.000.000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50" y="2042685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13. 40.000.000</a:t>
            </a:r>
            <a:endParaRPr lang="vi-V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66" y="2451522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12. 35.000.000</a:t>
            </a:r>
            <a:endParaRPr lang="vi-V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69788" y="6149989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2. 200.000</a:t>
            </a:r>
            <a:endParaRPr lang="vi-V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0703" y="1673856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14. 45.000.000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346704"/>
            <a:ext cx="26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15. 60.000.000</a:t>
            </a:r>
            <a:endParaRPr lang="vi-VN" b="1" dirty="0"/>
          </a:p>
        </p:txBody>
      </p:sp>
      <p:sp>
        <p:nvSpPr>
          <p:cNvPr id="29" name="Heart 28"/>
          <p:cNvSpPr/>
          <p:nvPr/>
        </p:nvSpPr>
        <p:spPr>
          <a:xfrm>
            <a:off x="3093434" y="6472950"/>
            <a:ext cx="404735" cy="303467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art 29"/>
          <p:cNvSpPr/>
          <p:nvPr/>
        </p:nvSpPr>
        <p:spPr>
          <a:xfrm>
            <a:off x="3076532" y="2431497"/>
            <a:ext cx="404735" cy="303467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Heart 30"/>
          <p:cNvSpPr/>
          <p:nvPr/>
        </p:nvSpPr>
        <p:spPr>
          <a:xfrm>
            <a:off x="3091227" y="2721516"/>
            <a:ext cx="404735" cy="303467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eart 31"/>
          <p:cNvSpPr/>
          <p:nvPr/>
        </p:nvSpPr>
        <p:spPr>
          <a:xfrm>
            <a:off x="3093434" y="6092848"/>
            <a:ext cx="404735" cy="30346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eart 32"/>
          <p:cNvSpPr/>
          <p:nvPr/>
        </p:nvSpPr>
        <p:spPr>
          <a:xfrm>
            <a:off x="3091228" y="3127631"/>
            <a:ext cx="404735" cy="303467"/>
          </a:xfrm>
          <a:prstGeom prst="hear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/>
          <p:cNvSpPr/>
          <p:nvPr/>
        </p:nvSpPr>
        <p:spPr>
          <a:xfrm>
            <a:off x="3091229" y="3860385"/>
            <a:ext cx="404735" cy="30346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eart 34"/>
          <p:cNvSpPr/>
          <p:nvPr/>
        </p:nvSpPr>
        <p:spPr>
          <a:xfrm>
            <a:off x="3098895" y="3520203"/>
            <a:ext cx="404735" cy="303467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eart 36"/>
          <p:cNvSpPr/>
          <p:nvPr/>
        </p:nvSpPr>
        <p:spPr>
          <a:xfrm>
            <a:off x="3107092" y="1305021"/>
            <a:ext cx="404735" cy="303467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3107092" y="1696934"/>
            <a:ext cx="404735" cy="30346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eart 38"/>
          <p:cNvSpPr/>
          <p:nvPr/>
        </p:nvSpPr>
        <p:spPr>
          <a:xfrm>
            <a:off x="3101012" y="4597233"/>
            <a:ext cx="404735" cy="303467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eart 39"/>
          <p:cNvSpPr/>
          <p:nvPr/>
        </p:nvSpPr>
        <p:spPr>
          <a:xfrm>
            <a:off x="3093349" y="4222401"/>
            <a:ext cx="404735" cy="303467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eart 40"/>
          <p:cNvSpPr/>
          <p:nvPr/>
        </p:nvSpPr>
        <p:spPr>
          <a:xfrm>
            <a:off x="3101012" y="4989805"/>
            <a:ext cx="397156" cy="28004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eart 41"/>
          <p:cNvSpPr/>
          <p:nvPr/>
        </p:nvSpPr>
        <p:spPr>
          <a:xfrm>
            <a:off x="3093433" y="5365774"/>
            <a:ext cx="404735" cy="30346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eart 42"/>
          <p:cNvSpPr/>
          <p:nvPr/>
        </p:nvSpPr>
        <p:spPr>
          <a:xfrm>
            <a:off x="3098895" y="5729311"/>
            <a:ext cx="404735" cy="303467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eart 43"/>
          <p:cNvSpPr/>
          <p:nvPr/>
        </p:nvSpPr>
        <p:spPr>
          <a:xfrm>
            <a:off x="3107092" y="2066540"/>
            <a:ext cx="404735" cy="303467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3905244" y="810724"/>
            <a:ext cx="5354290" cy="2511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just"/>
            <a:r>
              <a:rPr lang="en-US" b="1" dirty="0"/>
              <a:t>Câu 7    ……. is the largest country of the United Kingdom ,at 130,410 square </a:t>
            </a:r>
            <a:r>
              <a:rPr lang="en-US" b="1" dirty="0" err="1"/>
              <a:t>kilometres</a:t>
            </a:r>
            <a:r>
              <a:rPr lang="en-US" b="1" dirty="0"/>
              <a:t> (50,350 </a:t>
            </a:r>
            <a:r>
              <a:rPr lang="en-US" b="1" dirty="0" err="1"/>
              <a:t>sq</a:t>
            </a:r>
            <a:r>
              <a:rPr lang="en-US" b="1" dirty="0"/>
              <a:t> mi) accounting for just over half the total area of the UK</a:t>
            </a:r>
            <a:r>
              <a:rPr lang="en-US" dirty="0"/>
              <a:t>  </a:t>
            </a:r>
            <a:endParaRPr lang="vi-VN" dirty="0"/>
          </a:p>
        </p:txBody>
      </p:sp>
      <p:sp>
        <p:nvSpPr>
          <p:cNvPr id="48" name="Flowchart: Terminator 47"/>
          <p:cNvSpPr/>
          <p:nvPr/>
        </p:nvSpPr>
        <p:spPr>
          <a:xfrm>
            <a:off x="4396237" y="3923754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England</a:t>
            </a:r>
            <a:endParaRPr lang="vi-VN" dirty="0"/>
          </a:p>
        </p:txBody>
      </p:sp>
      <p:sp>
        <p:nvSpPr>
          <p:cNvPr id="49" name="Flowchart: Terminator 48"/>
          <p:cNvSpPr/>
          <p:nvPr/>
        </p:nvSpPr>
        <p:spPr>
          <a:xfrm>
            <a:off x="4396238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Scotland</a:t>
            </a:r>
            <a:endParaRPr lang="vi-VN" dirty="0"/>
          </a:p>
        </p:txBody>
      </p:sp>
      <p:sp>
        <p:nvSpPr>
          <p:cNvPr id="50" name="Flowchart: Terminator 49"/>
          <p:cNvSpPr/>
          <p:nvPr/>
        </p:nvSpPr>
        <p:spPr>
          <a:xfrm>
            <a:off x="8699953" y="5222103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Northern Ireland</a:t>
            </a:r>
            <a:endParaRPr lang="vi-VN" dirty="0"/>
          </a:p>
        </p:txBody>
      </p:sp>
      <p:sp>
        <p:nvSpPr>
          <p:cNvPr id="51" name="Flowchart: Terminator 50"/>
          <p:cNvSpPr/>
          <p:nvPr/>
        </p:nvSpPr>
        <p:spPr>
          <a:xfrm>
            <a:off x="8699954" y="3895808"/>
            <a:ext cx="3207895" cy="7333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Wales</a:t>
            </a:r>
            <a:endParaRPr lang="vi-VN" dirty="0"/>
          </a:p>
        </p:txBody>
      </p:sp>
      <p:sp>
        <p:nvSpPr>
          <p:cNvPr id="52" name="Diamond 51"/>
          <p:cNvSpPr/>
          <p:nvPr/>
        </p:nvSpPr>
        <p:spPr>
          <a:xfrm>
            <a:off x="8037080" y="5308759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sp>
        <p:nvSpPr>
          <p:cNvPr id="53" name="Diamond 52"/>
          <p:cNvSpPr/>
          <p:nvPr/>
        </p:nvSpPr>
        <p:spPr>
          <a:xfrm>
            <a:off x="3788049" y="4067262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vi-VN" dirty="0"/>
          </a:p>
        </p:txBody>
      </p:sp>
      <p:sp>
        <p:nvSpPr>
          <p:cNvPr id="54" name="Diamond 53"/>
          <p:cNvSpPr/>
          <p:nvPr/>
        </p:nvSpPr>
        <p:spPr>
          <a:xfrm rot="21380590">
            <a:off x="3780469" y="5391582"/>
            <a:ext cx="531218" cy="516959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vi-VN" dirty="0"/>
          </a:p>
        </p:txBody>
      </p:sp>
      <p:sp>
        <p:nvSpPr>
          <p:cNvPr id="55" name="Diamond 54"/>
          <p:cNvSpPr/>
          <p:nvPr/>
        </p:nvSpPr>
        <p:spPr>
          <a:xfrm>
            <a:off x="8037080" y="4012118"/>
            <a:ext cx="531218" cy="57228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vi-VN" dirty="0"/>
          </a:p>
        </p:txBody>
      </p:sp>
      <p:sp>
        <p:nvSpPr>
          <p:cNvPr id="46" name="Rectangle 45"/>
          <p:cNvSpPr/>
          <p:nvPr/>
        </p:nvSpPr>
        <p:spPr>
          <a:xfrm>
            <a:off x="9965410" y="6090833"/>
            <a:ext cx="2014780" cy="44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4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52400" y="6705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2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1457</Words>
  <PresentationFormat>Màn hình rộng</PresentationFormat>
  <Paragraphs>437</Paragraphs>
  <Slides>18</Slides>
  <Notes>5</Notes>
  <HiddenSlides>0</HiddenSlides>
  <MMClips>19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2017-09-23T02:51:07Z</dcterms:created>
  <dcterms:modified xsi:type="dcterms:W3CDTF">2023-09-16T08:51:15Z</dcterms:modified>
</cp:coreProperties>
</file>