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62" r:id="rId5"/>
    <p:sldId id="263" r:id="rId6"/>
    <p:sldId id="259" r:id="rId7"/>
    <p:sldId id="260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5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8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2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4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3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35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2ACA-E00A-4B4A-A38E-77B51A1A99E8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50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42ACA-E00A-4B4A-A38E-77B51A1A99E8}" type="datetimeFigureOut">
              <a:rPr lang="en-US" smtClean="0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68178-6A9B-404F-82C4-FF5239BAC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31583" y="1081825"/>
            <a:ext cx="6976056" cy="138126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vi-VN" altLang="en-US" sz="36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CHỦ </a:t>
            </a:r>
            <a:r>
              <a:rPr lang="en-US" altLang="en-US" sz="3600" b="1">
                <a:solidFill>
                  <a:srgbClr val="00B0F0"/>
                </a:solidFill>
                <a:latin typeface="Times New Roman" panose="02020603050405020304" pitchFamily="18" charset="0"/>
              </a:rPr>
              <a:t>ĐỀ </a:t>
            </a:r>
            <a:r>
              <a:rPr lang="vi-VN" altLang="en-US" sz="36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7: </a:t>
            </a:r>
          </a:p>
          <a:p>
            <a:pPr eaLnBrk="1" hangingPunct="1">
              <a:lnSpc>
                <a:spcPct val="80000"/>
              </a:lnSpc>
            </a:pPr>
            <a:r>
              <a:rPr lang="vi-VN" altLang="en-US" sz="3600" b="1" smtClean="0">
                <a:solidFill>
                  <a:srgbClr val="00B0F0"/>
                </a:solidFill>
                <a:latin typeface="Times New Roman" panose="02020603050405020304" pitchFamily="18" charset="0"/>
              </a:rPr>
              <a:t>TỶ LỆ CƠ THỂ NGƯỜI ( 3 Tiết)</a:t>
            </a:r>
            <a:endParaRPr lang="en-US" altLang="en-US" sz="3600" b="1">
              <a:solidFill>
                <a:srgbClr val="00B0F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1891048" y="4071871"/>
            <a:ext cx="8315459" cy="838200"/>
          </a:xfrm>
          <a:prstGeom prst="rect">
            <a:avLst/>
          </a:prstGeom>
          <a:solidFill>
            <a:srgbClr val="FF0066">
              <a:alpha val="1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smtClean="0">
                <a:latin typeface="Times New Roman" panose="02020603050405020304" pitchFamily="18" charset="0"/>
              </a:rPr>
              <a:t>TẠO ĐẶC ĐIỂM NHÂN VẬT THEO CHỦ ĐỀ GIA ĐÌNH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3133859" y="3293772"/>
            <a:ext cx="5095741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TIẾT 23: 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CHỦ ĐỀ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- TIẾT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21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  <p:bldP spid="60419" grpId="0" animBg="1"/>
      <p:bldP spid="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3999" y="228600"/>
            <a:ext cx="5095741" cy="457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TIẾT 23: 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CHỦ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ĐỀ </a:t>
            </a:r>
            <a:r>
              <a:rPr lang="vi-VN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TIẾT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14541" y="762000"/>
            <a:ext cx="8315459" cy="838200"/>
          </a:xfrm>
          <a:prstGeom prst="rect">
            <a:avLst/>
          </a:prstGeom>
          <a:solidFill>
            <a:srgbClr val="FF0066">
              <a:alpha val="1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smtClean="0">
                <a:latin typeface="Times New Roman" panose="02020603050405020304" pitchFamily="18" charset="0"/>
              </a:rPr>
              <a:t>TẠO ĐẶC ĐIỂM NHÂN VẬT THEO CHỦ ĐỀ GIA ĐÌNH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450402" y="1772993"/>
            <a:ext cx="10979598" cy="4024334"/>
            <a:chOff x="-997397" y="1103291"/>
            <a:chExt cx="10979598" cy="4024334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-698680" y="1103291"/>
              <a:ext cx="3887276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vi-VN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.1</a:t>
              </a:r>
              <a:r>
                <a:rPr lang="en-US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- 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Cách thực hiện:</a:t>
              </a:r>
              <a:endPara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533400" y="36576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-997397" y="2540356"/>
              <a:ext cx="5081073" cy="2485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 </a:t>
              </a:r>
              <a:r>
                <a:rPr lang="vi-VN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Cách tạo khối cho nhân vật </a:t>
              </a:r>
              <a:r>
                <a:rPr lang="en-US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/>
              </a:r>
              <a:b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</a:br>
              <a:r>
                <a:rPr lang="vi-VN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 Tư thế, động tác của nhân vật </a:t>
              </a:r>
              <a:r>
                <a:rPr lang="en-US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/>
              </a:r>
              <a:b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</a:br>
              <a:r>
                <a:rPr lang="en-US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</a:t>
              </a:r>
              <a:r>
                <a:rPr lang="vi-VN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 C</a:t>
              </a:r>
              <a:r>
                <a:rPr lang="vi-VN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hất liệu tạo trang phục của nhân vật </a:t>
              </a:r>
              <a:r>
                <a:rPr lang="en-US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endParaRPr lang="en-US" altLang="en-US" sz="2400" b="1" i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197476" y="2530699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3" name="Rectangle 8"/>
            <p:cNvSpPr>
              <a:spLocks noChangeArrowheads="1"/>
            </p:cNvSpPr>
            <p:nvPr/>
          </p:nvSpPr>
          <p:spPr bwMode="auto">
            <a:xfrm>
              <a:off x="2209801" y="30480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-485639" y="1885684"/>
              <a:ext cx="9959664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2400" b="1" i="1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*</a:t>
              </a:r>
              <a:r>
                <a:rPr lang="vi-VN" altLang="en-US" sz="24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4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Quan </a:t>
              </a:r>
              <a:r>
                <a:rPr lang="en-US" altLang="en-US" sz="2400" b="1" i="1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sát </a:t>
              </a:r>
              <a:r>
                <a:rPr lang="vi-VN" altLang="en-US" sz="24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hình 7.6 SGK trang 54 để nhận biết cách tạo đặc điểm cho nhân vật theo chủ đề gia đình:</a:t>
              </a:r>
              <a:endParaRPr lang="en-US" altLang="en-US" sz="24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002" y="3261579"/>
            <a:ext cx="2215385" cy="30199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298" y="3210058"/>
            <a:ext cx="2091051" cy="29894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571" y="3261581"/>
            <a:ext cx="2110520" cy="298943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0913" y="3261579"/>
            <a:ext cx="2215385" cy="301990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482" y="3261581"/>
            <a:ext cx="2110520" cy="298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693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  <p:bldP spid="604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3999" y="228600"/>
            <a:ext cx="5095741" cy="457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TIẾT 23: 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CHỦ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ĐỀ </a:t>
            </a:r>
            <a:r>
              <a:rPr lang="vi-VN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TIẾT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14541" y="762000"/>
            <a:ext cx="8315459" cy="838200"/>
          </a:xfrm>
          <a:prstGeom prst="rect">
            <a:avLst/>
          </a:prstGeom>
          <a:solidFill>
            <a:srgbClr val="FF0066">
              <a:alpha val="1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smtClean="0">
                <a:latin typeface="Times New Roman" panose="02020603050405020304" pitchFamily="18" charset="0"/>
              </a:rPr>
              <a:t>TẠO ĐẶC ĐIỂM NHÂN VẬT THEO CHỦ ĐỀ GIA ĐÌNH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1431699" y="1772993"/>
            <a:ext cx="10051964" cy="4024334"/>
            <a:chOff x="-16100" y="1103291"/>
            <a:chExt cx="10051964" cy="4024334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-16100" y="1103291"/>
              <a:ext cx="3887276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vi-VN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.1</a:t>
              </a:r>
              <a:r>
                <a:rPr lang="en-US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- 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Cách thực hiện:</a:t>
              </a:r>
              <a:endPara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533400" y="36576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-16100" y="2419085"/>
              <a:ext cx="5188041" cy="2485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 </a:t>
              </a:r>
              <a:r>
                <a:rPr lang="vi-VN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Dựa vào dáng người bằng dây thép đã hoàn thành của hoạt động trước, dùng giấy mềm quấn vào để tạo hình khối cho dáng người. </a:t>
              </a:r>
              <a: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/>
              </a:r>
              <a:b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</a:br>
              <a:endParaRPr lang="en-US" altLang="en-US" sz="2400" b="1" i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197476" y="2530699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3" name="Rectangle 8"/>
            <p:cNvSpPr>
              <a:spLocks noChangeArrowheads="1"/>
            </p:cNvSpPr>
            <p:nvPr/>
          </p:nvSpPr>
          <p:spPr bwMode="auto">
            <a:xfrm>
              <a:off x="2209801" y="30480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76200" y="1885685"/>
              <a:ext cx="9959664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2400" b="1" i="1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*</a:t>
              </a:r>
              <a:r>
                <a:rPr lang="vi-VN" altLang="en-US" sz="24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 Cách tạo đặc điểm cho nhân vật bằng dây thép:</a:t>
              </a:r>
              <a:endParaRPr lang="en-US" altLang="en-US" sz="24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8691" y="3200401"/>
            <a:ext cx="2215385" cy="301990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260" y="3200403"/>
            <a:ext cx="2110520" cy="298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98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  <p:bldP spid="604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3999" y="228600"/>
            <a:ext cx="5095741" cy="457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TIẾT 23: 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CHỦ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ĐỀ </a:t>
            </a:r>
            <a:r>
              <a:rPr lang="vi-VN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TIẾT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14541" y="762000"/>
            <a:ext cx="8315459" cy="838200"/>
          </a:xfrm>
          <a:prstGeom prst="rect">
            <a:avLst/>
          </a:prstGeom>
          <a:solidFill>
            <a:srgbClr val="FF0066">
              <a:alpha val="1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smtClean="0">
                <a:latin typeface="Times New Roman" panose="02020603050405020304" pitchFamily="18" charset="0"/>
              </a:rPr>
              <a:t>TẠO ĐẶC ĐIỂM NHÂN VẬT THEO CHỦ ĐỀ GIA ĐÌNH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1523999" y="1694649"/>
            <a:ext cx="10051964" cy="4024334"/>
            <a:chOff x="-16100" y="1103291"/>
            <a:chExt cx="10051964" cy="4024334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-16100" y="1103291"/>
              <a:ext cx="3887276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vi-VN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.1</a:t>
              </a:r>
              <a:r>
                <a:rPr lang="en-US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- 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Cách thực hiện:</a:t>
              </a:r>
              <a:endPara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533400" y="36576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-16100" y="2419085"/>
              <a:ext cx="3945084" cy="2485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 Tạo hình dáng, tư thế của nhân vật cho phù hợp với câu chuyện.</a:t>
              </a:r>
              <a: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/>
              </a:r>
              <a:br>
                <a:rPr lang="en-US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</a:br>
              <a:r>
                <a:rPr lang="en-US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</a:t>
              </a:r>
              <a:r>
                <a:rPr lang="vi-VN" altLang="en-US" sz="24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altLang="en-US" sz="24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Tạo trang phục thể hiện đặc điểm phù hợp với nhân vật.</a:t>
              </a:r>
              <a:endParaRPr lang="en-US" altLang="en-US" sz="2400" b="1" i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197476" y="2530699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3" name="Rectangle 8"/>
            <p:cNvSpPr>
              <a:spLocks noChangeArrowheads="1"/>
            </p:cNvSpPr>
            <p:nvPr/>
          </p:nvSpPr>
          <p:spPr bwMode="auto">
            <a:xfrm>
              <a:off x="2209801" y="30480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76200" y="1885685"/>
              <a:ext cx="9959664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2400" b="1" i="1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*</a:t>
              </a:r>
              <a:r>
                <a:rPr lang="vi-VN" altLang="en-US" sz="24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 Cách tạo đặc điểm cho nhân vật bằng dây thép:</a:t>
              </a:r>
              <a:endParaRPr lang="en-US" altLang="en-US" sz="24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288" y="3169690"/>
            <a:ext cx="2091051" cy="298943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026" y="3200401"/>
            <a:ext cx="2215385" cy="301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13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  <p:bldP spid="604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4601" y="384644"/>
            <a:ext cx="3078051" cy="457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TIẾT 23: 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Đ7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14541" y="37526"/>
            <a:ext cx="8315459" cy="838200"/>
          </a:xfrm>
          <a:prstGeom prst="rect">
            <a:avLst/>
          </a:prstGeom>
          <a:solidFill>
            <a:srgbClr val="FF0066">
              <a:alpha val="1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smtClean="0">
                <a:latin typeface="Times New Roman" panose="02020603050405020304" pitchFamily="18" charset="0"/>
              </a:rPr>
              <a:t>TẠO ĐẶC ĐIỂM NHÂN VẬT THEO CHỦ ĐỀ GIA ĐÌNH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37561" y="1298309"/>
            <a:ext cx="11392439" cy="4664609"/>
            <a:chOff x="-1410238" y="628607"/>
            <a:chExt cx="11392439" cy="4664609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-1410238" y="628607"/>
              <a:ext cx="3887276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vi-VN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.1</a:t>
              </a:r>
              <a:r>
                <a:rPr lang="en-US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- 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Cách thực hiện:</a:t>
              </a:r>
              <a:endPara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533400" y="36576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197476" y="2530699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3" name="Rectangle 8"/>
            <p:cNvSpPr>
              <a:spLocks noChangeArrowheads="1"/>
            </p:cNvSpPr>
            <p:nvPr/>
          </p:nvSpPr>
          <p:spPr bwMode="auto">
            <a:xfrm>
              <a:off x="2209801" y="30480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-790976" y="707082"/>
              <a:ext cx="3083643" cy="4586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2400" b="1" i="1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*</a:t>
              </a:r>
              <a:r>
                <a:rPr lang="vi-VN" altLang="en-US" sz="24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 Tham khảo một số dáng người với các đặc điểm về hình dáng,trang phục ở hình 7.7 SGK trang 55 để có thêm ý tưởng thực hiện:</a:t>
              </a:r>
              <a:endParaRPr lang="en-US" altLang="en-US" sz="24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177" y="3826245"/>
            <a:ext cx="3446576" cy="28409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568" y="3826245"/>
            <a:ext cx="3446432" cy="27229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837" y="1029968"/>
            <a:ext cx="3446576" cy="2614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568" y="949009"/>
            <a:ext cx="3446432" cy="269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74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  <p:bldP spid="604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3999" y="228600"/>
            <a:ext cx="5095741" cy="457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TIẾT 23: 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CHỦ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ĐỀ </a:t>
            </a:r>
            <a:r>
              <a:rPr lang="vi-VN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TIẾT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14541" y="762000"/>
            <a:ext cx="8315459" cy="838200"/>
          </a:xfrm>
          <a:prstGeom prst="rect">
            <a:avLst/>
          </a:prstGeom>
          <a:solidFill>
            <a:srgbClr val="FF0066">
              <a:alpha val="1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smtClean="0">
                <a:latin typeface="Times New Roman" panose="02020603050405020304" pitchFamily="18" charset="0"/>
              </a:rPr>
              <a:t>TẠO ĐẶC ĐIỂM NHÂN VẬT THEO CHỦ ĐỀ GIA ĐÌNH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1523999" y="1772993"/>
            <a:ext cx="9281376" cy="4024334"/>
            <a:chOff x="-16100" y="1103291"/>
            <a:chExt cx="10051964" cy="4024334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-16100" y="1103291"/>
              <a:ext cx="3887276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3.2</a:t>
              </a:r>
              <a:r>
                <a:rPr lang="en-US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- </a:t>
              </a:r>
              <a:r>
                <a:rPr lang="vi-VN" altLang="en-US" sz="2800" b="1" u="sng">
                  <a:solidFill>
                    <a:srgbClr val="FF0000"/>
                  </a:solidFill>
                  <a:latin typeface="Times New Roman" panose="02020603050405020304" pitchFamily="18" charset="0"/>
                </a:rPr>
                <a:t>T</a:t>
              </a:r>
              <a:r>
                <a:rPr lang="vi-VN" altLang="en-US" sz="2800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hực hành:</a:t>
              </a:r>
              <a:endPara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533400" y="36576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197476" y="2530699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76200" y="1885684"/>
              <a:ext cx="9959664" cy="11269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24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* Sử dụng dáng người tạo bằng dây thép đã hoàn thành ở hoạt động trước để thực hiện tạo đặc điểm và trang phục phù hợp cho nhân vật với chủ đề gia đình.</a:t>
              </a:r>
              <a:endParaRPr lang="en-US" altLang="en-US" sz="24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685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  <p:bldP spid="604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3999" y="408904"/>
            <a:ext cx="5095741" cy="4572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TIẾT 23: 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CHỦ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ĐỀ </a:t>
            </a:r>
            <a:r>
              <a:rPr lang="vi-VN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</a:rPr>
              <a:t>TIẾT </a:t>
            </a:r>
            <a:r>
              <a:rPr lang="vi-VN" altLang="en-US" b="1" smtClean="0">
                <a:solidFill>
                  <a:srgbClr val="FF0066"/>
                </a:solidFill>
                <a:latin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14541" y="762000"/>
            <a:ext cx="8315459" cy="838200"/>
          </a:xfrm>
          <a:prstGeom prst="rect">
            <a:avLst/>
          </a:prstGeom>
          <a:solidFill>
            <a:srgbClr val="FF0066">
              <a:alpha val="14902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400" b="1" smtClean="0">
                <a:latin typeface="Times New Roman" panose="02020603050405020304" pitchFamily="18" charset="0"/>
              </a:rPr>
              <a:t>TẠO ĐẶC ĐIỂM NHÂN VẬT THEO CHỦ ĐỀ GIA ĐÌNH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1431699" y="1772993"/>
            <a:ext cx="10051964" cy="4024334"/>
            <a:chOff x="-16100" y="1103291"/>
            <a:chExt cx="10051964" cy="4024334"/>
          </a:xfrm>
        </p:grpSpPr>
        <p:sp>
          <p:nvSpPr>
            <p:cNvPr id="6149" name="Rectangle 4"/>
            <p:cNvSpPr>
              <a:spLocks noChangeArrowheads="1"/>
            </p:cNvSpPr>
            <p:nvPr/>
          </p:nvSpPr>
          <p:spPr bwMode="auto">
            <a:xfrm>
              <a:off x="-16100" y="1103291"/>
              <a:ext cx="3887276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</a:pPr>
              <a:r>
                <a:rPr lang="vi-VN" altLang="en-US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3.3</a:t>
              </a:r>
              <a:r>
                <a:rPr lang="en-US" altLang="en-US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- </a:t>
              </a:r>
              <a:r>
                <a:rPr lang="vi-VN" altLang="en-US" b="1" u="sng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Nhận xét :</a:t>
              </a:r>
              <a:endParaRPr lang="en-US" altLang="en-US" b="1" u="sng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0" name="Rectangle 5"/>
            <p:cNvSpPr>
              <a:spLocks noChangeArrowheads="1"/>
            </p:cNvSpPr>
            <p:nvPr/>
          </p:nvSpPr>
          <p:spPr bwMode="auto">
            <a:xfrm>
              <a:off x="533400" y="3657600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442175" y="2668077"/>
              <a:ext cx="8534400" cy="18145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28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 Tư thế, hình dáng của nhân vật có hợp lý không</a:t>
              </a:r>
              <a:r>
                <a:rPr lang="en-US" altLang="en-US" sz="28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r>
                <a:rPr lang="en-US" altLang="en-US" sz="28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/>
              </a:r>
              <a:br>
                <a:rPr lang="en-US" altLang="en-US" sz="28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</a:br>
              <a:r>
                <a:rPr lang="en-US" altLang="en-US" sz="28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+</a:t>
              </a:r>
              <a:r>
                <a:rPr lang="vi-VN" altLang="en-US" sz="28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 C</a:t>
              </a:r>
              <a:r>
                <a:rPr lang="vi-VN" altLang="en-US" sz="28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hất liệu tạo trang phục của nhân vật </a:t>
              </a:r>
              <a:r>
                <a:rPr lang="en-US" altLang="en-US" sz="28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endParaRPr lang="vi-VN" altLang="en-US" sz="2800" b="1" i="1" smtClean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  <a:p>
              <a:pPr>
                <a:spcBef>
                  <a:spcPct val="0"/>
                </a:spcBef>
                <a:buNone/>
              </a:pPr>
              <a:r>
                <a:rPr lang="en-US" altLang="en-US" sz="28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+ </a:t>
              </a:r>
              <a:r>
                <a:rPr lang="vi-VN" altLang="en-US" sz="2800" b="1" i="1">
                  <a:solidFill>
                    <a:srgbClr val="FF0000"/>
                  </a:solidFill>
                  <a:latin typeface="Times New Roman" panose="02020603050405020304" pitchFamily="18" charset="0"/>
                </a:rPr>
                <a:t> Cách tạo </a:t>
              </a:r>
              <a:r>
                <a:rPr lang="vi-VN" altLang="en-US" sz="28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hình sản phẩm </a:t>
              </a:r>
              <a:r>
                <a:rPr lang="en-US" altLang="en-US" sz="2800" b="1" i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  <a:endPara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2" name="Rectangle 7"/>
            <p:cNvSpPr>
              <a:spLocks noChangeArrowheads="1"/>
            </p:cNvSpPr>
            <p:nvPr/>
          </p:nvSpPr>
          <p:spPr bwMode="auto">
            <a:xfrm>
              <a:off x="197476" y="2530699"/>
              <a:ext cx="7772400" cy="147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4400">
                <a:solidFill>
                  <a:schemeClr val="tx2"/>
                </a:solidFill>
              </a:endParaRPr>
            </a:p>
          </p:txBody>
        </p:sp>
        <p:sp>
          <p:nvSpPr>
            <p:cNvPr id="6154" name="Rectangle 9"/>
            <p:cNvSpPr>
              <a:spLocks noChangeArrowheads="1"/>
            </p:cNvSpPr>
            <p:nvPr/>
          </p:nvSpPr>
          <p:spPr bwMode="auto">
            <a:xfrm>
              <a:off x="76200" y="1885685"/>
              <a:ext cx="9959664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vi-VN" altLang="en-US" sz="3600" b="1" i="1" smtClean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</a:rPr>
                <a:t>* Giới thiệu và nhận xét sản phẩm của mình / của bạn:</a:t>
              </a:r>
              <a:endParaRPr lang="en-US" altLang="en-US" sz="36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111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0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04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build="p"/>
      <p:bldP spid="604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431698" y="1772992"/>
            <a:ext cx="9875953" cy="297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vi-VN" altLang="en-US" sz="4000" b="1" u="sng" smtClean="0">
                <a:solidFill>
                  <a:srgbClr val="FF0000"/>
                </a:solidFill>
                <a:latin typeface="Times New Roman" panose="02020603050405020304" pitchFamily="18" charset="0"/>
              </a:rPr>
              <a:t>Dặn dò : </a:t>
            </a:r>
            <a:r>
              <a:rPr lang="vi-VN" altLang="en-US" sz="40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Hoàn thành nốt sản phẩm. </a:t>
            </a:r>
          </a:p>
          <a:p>
            <a:pPr>
              <a:buClrTx/>
              <a:buSzTx/>
              <a:buFont typeface="Arial" panose="020B0604020202020204" pitchFamily="34" charset="0"/>
              <a:buNone/>
            </a:pPr>
            <a:r>
              <a:rPr lang="en-US" altLang="en-US" sz="4000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Chú ý: </a:t>
            </a:r>
          </a:p>
          <a:p>
            <a:pPr>
              <a:buClrTx/>
              <a:buSzTx/>
              <a:buFont typeface="Arial" panose="020B0604020202020204" pitchFamily="34" charset="0"/>
              <a:buNone/>
            </a:pPr>
            <a:r>
              <a:rPr lang="en-US" altLang="en-US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4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 phẩm</a:t>
            </a:r>
            <a:r>
              <a:rPr lang="en-US" altLang="en-US" sz="4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sẽ được thu lại sau khi hết dịch Covid 19, các em đi học trở lại.</a:t>
            </a:r>
          </a:p>
          <a:p>
            <a:pPr algn="ctr" eaLnBrk="1" hangingPunct="1">
              <a:buFontTx/>
              <a:buNone/>
            </a:pPr>
            <a:endParaRPr lang="en-US" altLang="en-US" sz="4000" b="1" u="sng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55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416</Words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2020-04-18T13:10:11Z</dcterms:created>
  <dcterms:modified xsi:type="dcterms:W3CDTF">2021-08-28T12:51:39Z</dcterms:modified>
</cp:coreProperties>
</file>