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5" r:id="rId2"/>
    <p:sldId id="268" r:id="rId3"/>
    <p:sldId id="276" r:id="rId4"/>
    <p:sldId id="277" r:id="rId5"/>
    <p:sldId id="308" r:id="rId6"/>
    <p:sldId id="278" r:id="rId7"/>
    <p:sldId id="282" r:id="rId8"/>
    <p:sldId id="417" r:id="rId9"/>
    <p:sldId id="418" r:id="rId10"/>
    <p:sldId id="421" r:id="rId11"/>
    <p:sldId id="424" r:id="rId12"/>
    <p:sldId id="280" r:id="rId13"/>
    <p:sldId id="508" r:id="rId14"/>
    <p:sldId id="521" r:id="rId15"/>
    <p:sldId id="522" r:id="rId16"/>
    <p:sldId id="523" r:id="rId17"/>
    <p:sldId id="524" r:id="rId18"/>
    <p:sldId id="525" r:id="rId19"/>
    <p:sldId id="526" r:id="rId20"/>
    <p:sldId id="514" r:id="rId21"/>
    <p:sldId id="519" r:id="rId22"/>
    <p:sldId id="520" r:id="rId23"/>
    <p:sldId id="283" r:id="rId24"/>
    <p:sldId id="309" r:id="rId25"/>
    <p:sldId id="527" r:id="rId26"/>
    <p:sldId id="310" r:id="rId27"/>
    <p:sldId id="311" r:id="rId28"/>
    <p:sldId id="286" r:id="rId29"/>
    <p:sldId id="287" r:id="rId30"/>
    <p:sldId id="288" r:id="rId31"/>
    <p:sldId id="29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3134"/>
    <a:srgbClr val="BE4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2" autoAdjust="0"/>
    <p:restoredTop sz="93657" autoAdjust="0"/>
  </p:normalViewPr>
  <p:slideViewPr>
    <p:cSldViewPr snapToGrid="0">
      <p:cViewPr>
        <p:scale>
          <a:sx n="15" d="100"/>
          <a:sy n="15" d="100"/>
        </p:scale>
        <p:origin x="462" y="129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770EF-F83C-41A9-B963-CD28D652117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767C-F4CB-437F-98CB-A6CB3F770396}" type="slidenum">
              <a:rPr lang="en-US" smtClean="0"/>
              <a:t>‹#›</a:t>
            </a:fld>
            <a:endParaRPr lang="en-US"/>
          </a:p>
        </p:txBody>
      </p:sp>
    </p:spTree>
    <p:extLst>
      <p:ext uri="{BB962C8B-B14F-4D97-AF65-F5344CB8AC3E}">
        <p14:creationId xmlns:p14="http://schemas.microsoft.com/office/powerpoint/2010/main" val="362031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01CC767C-F4CB-437F-98CB-A6CB3F770396}" type="slidenum">
              <a:rPr lang="en-US" smtClean="0"/>
              <a:t>2</a:t>
            </a:fld>
            <a:endParaRPr lang="en-US"/>
          </a:p>
        </p:txBody>
      </p:sp>
    </p:spTree>
    <p:extLst>
      <p:ext uri="{BB962C8B-B14F-4D97-AF65-F5344CB8AC3E}">
        <p14:creationId xmlns:p14="http://schemas.microsoft.com/office/powerpoint/2010/main" val="4084801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AB79FA-3F64-CB4B-B48D-9BD1D031CDC2}"/>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5C48A5DC-4850-054D-841D-C14E4948B894}"/>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16" name="Picture 15">
            <a:hlinkClick r:id="" action="ppaction://hlinkshowjump?jump=firstslide"/>
            <a:extLst>
              <a:ext uri="{FF2B5EF4-FFF2-40B4-BE49-F238E27FC236}">
                <a16:creationId xmlns:a16="http://schemas.microsoft.com/office/drawing/2014/main" id="{8AD96D44-1704-8540-93E5-16F541ACCC0A}"/>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7" name="Picture 16">
            <a:hlinkClick r:id="" action="ppaction://hlinkshowjump?jump=nextslide"/>
            <a:extLst>
              <a:ext uri="{FF2B5EF4-FFF2-40B4-BE49-F238E27FC236}">
                <a16:creationId xmlns:a16="http://schemas.microsoft.com/office/drawing/2014/main" id="{499AFCBA-5E24-7842-8A7E-75D677787B98}"/>
              </a:ext>
            </a:extLst>
          </p:cNvPr>
          <p:cNvPicPr>
            <a:picLocks noChangeAspect="1"/>
          </p:cNvPicPr>
          <p:nvPr userDrawn="1"/>
        </p:nvPicPr>
        <p:blipFill>
          <a:blip r:embed="rId5"/>
          <a:stretch>
            <a:fillRect/>
          </a:stretch>
        </p:blipFill>
        <p:spPr>
          <a:xfrm>
            <a:off x="6463795" y="6586742"/>
            <a:ext cx="169220" cy="191883"/>
          </a:xfrm>
          <a:prstGeom prst="rect">
            <a:avLst/>
          </a:prstGeom>
          <a:effectLst>
            <a:outerShdw blurRad="50800" dist="38100" dir="8100000" algn="tr" rotWithShape="0">
              <a:prstClr val="black">
                <a:alpha val="40000"/>
              </a:prstClr>
            </a:outerShdw>
          </a:effectLst>
        </p:spPr>
      </p:pic>
      <p:pic>
        <p:nvPicPr>
          <p:cNvPr id="18" name="Picture 17">
            <a:hlinkClick r:id="" action="ppaction://hlinkshowjump?jump=previousslide"/>
            <a:extLst>
              <a:ext uri="{FF2B5EF4-FFF2-40B4-BE49-F238E27FC236}">
                <a16:creationId xmlns:a16="http://schemas.microsoft.com/office/drawing/2014/main" id="{65249790-DE0A-B649-9880-C4B108532812}"/>
              </a:ext>
            </a:extLst>
          </p:cNvPr>
          <p:cNvPicPr>
            <a:picLocks noChangeAspect="1"/>
          </p:cNvPicPr>
          <p:nvPr userDrawn="1"/>
        </p:nvPicPr>
        <p:blipFill>
          <a:blip r:embed="rId5"/>
          <a:stretch>
            <a:fillRect/>
          </a:stretch>
        </p:blipFill>
        <p:spPr>
          <a:xfrm rot="10800000">
            <a:off x="5558987" y="6586742"/>
            <a:ext cx="169220" cy="191883"/>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2605DC4D-802B-1E4E-92C3-EBCFD64330BA}"/>
              </a:ext>
            </a:extLst>
          </p:cNvPr>
          <p:cNvPicPr>
            <a:picLocks noChangeAspect="1"/>
          </p:cNvPicPr>
          <p:nvPr userDrawn="1"/>
        </p:nvPicPr>
        <p:blipFill>
          <a:blip r:embed="rId6"/>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7C1779EA-D06B-284E-9192-FBDDC8E474AA}"/>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4</a:t>
            </a:r>
          </a:p>
        </p:txBody>
      </p:sp>
      <p:sp>
        <p:nvSpPr>
          <p:cNvPr id="2" name="TextBox 9">
            <a:extLst>
              <a:ext uri="{FF2B5EF4-FFF2-40B4-BE49-F238E27FC236}">
                <a16:creationId xmlns:a16="http://schemas.microsoft.com/office/drawing/2014/main" id="{A3282F1A-5A26-D062-CD85-60E89231FCB4}"/>
              </a:ext>
            </a:extLst>
          </p:cNvPr>
          <p:cNvSpPr txBox="1"/>
          <p:nvPr userDrawn="1"/>
        </p:nvSpPr>
        <p:spPr>
          <a:xfrm>
            <a:off x="10619817" y="2"/>
            <a:ext cx="1463862"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Progress Check</a:t>
            </a:r>
          </a:p>
        </p:txBody>
      </p:sp>
    </p:spTree>
    <p:extLst>
      <p:ext uri="{BB962C8B-B14F-4D97-AF65-F5344CB8AC3E}">
        <p14:creationId xmlns:p14="http://schemas.microsoft.com/office/powerpoint/2010/main" val="3176190522"/>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A2214D-F2BC-48EC-9124-E01968040E2B}"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F648D-0FFE-439B-9ECC-739C6400C5A0}" type="slidenum">
              <a:rPr lang="en-US" smtClean="0"/>
              <a:t>‹#›</a:t>
            </a:fld>
            <a:endParaRPr lang="en-US"/>
          </a:p>
        </p:txBody>
      </p:sp>
      <p:pic>
        <p:nvPicPr>
          <p:cNvPr id="7" name="Picture 6">
            <a:extLst>
              <a:ext uri="{FF2B5EF4-FFF2-40B4-BE49-F238E27FC236}">
                <a16:creationId xmlns:a16="http://schemas.microsoft.com/office/drawing/2014/main" id="{A36DE735-4835-5CB2-67E2-FA015B904716}"/>
              </a:ext>
            </a:extLst>
          </p:cNvPr>
          <p:cNvPicPr>
            <a:picLocks noChangeAspect="1"/>
          </p:cNvPicPr>
          <p:nvPr userDrawn="1"/>
        </p:nvPicPr>
        <p:blipFill>
          <a:blip r:embed="rId2"/>
          <a:stretch>
            <a:fillRect/>
          </a:stretch>
        </p:blipFill>
        <p:spPr>
          <a:xfrm>
            <a:off x="0" y="0"/>
            <a:ext cx="12192000" cy="6855066"/>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936A97EF-E10A-28AA-5B2A-76BC285461DC}"/>
              </a:ext>
            </a:extLst>
          </p:cNvPr>
          <p:cNvPicPr>
            <a:picLocks noChangeAspect="1"/>
          </p:cNvPicPr>
          <p:nvPr userDrawn="1"/>
        </p:nvPicPr>
        <p:blipFill>
          <a:blip r:embed="rId3"/>
          <a:stretch>
            <a:fillRect/>
          </a:stretch>
        </p:blipFill>
        <p:spPr>
          <a:xfrm>
            <a:off x="11351748" y="6549866"/>
            <a:ext cx="712568" cy="272453"/>
          </a:xfrm>
          <a:prstGeom prst="rect">
            <a:avLst/>
          </a:prstGeom>
          <a:effectLst>
            <a:outerShdw blurRad="50800" dist="38100" dir="2700000" algn="tl" rotWithShape="0">
              <a:prstClr val="black">
                <a:alpha val="40000"/>
              </a:prstClr>
            </a:outerShdw>
          </a:effectLst>
        </p:spPr>
      </p:pic>
      <p:pic>
        <p:nvPicPr>
          <p:cNvPr id="9" name="Picture 8">
            <a:hlinkClick r:id="" action="ppaction://hlinkshowjump?jump=firstslide"/>
            <a:extLst>
              <a:ext uri="{FF2B5EF4-FFF2-40B4-BE49-F238E27FC236}">
                <a16:creationId xmlns:a16="http://schemas.microsoft.com/office/drawing/2014/main" id="{DB8D2A94-A4A0-3045-4AA4-F30DE6667287}"/>
              </a:ext>
            </a:extLst>
          </p:cNvPr>
          <p:cNvPicPr>
            <a:picLocks noChangeAspect="1"/>
          </p:cNvPicPr>
          <p:nvPr userDrawn="1"/>
        </p:nvPicPr>
        <p:blipFill>
          <a:blip r:embed="rId4"/>
          <a:stretch>
            <a:fillRect/>
          </a:stretch>
        </p:blipFill>
        <p:spPr>
          <a:xfrm>
            <a:off x="5743075" y="6325678"/>
            <a:ext cx="705852" cy="529389"/>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8B6210F7-7DBF-6CD1-6022-B6FB05D4DAC1}"/>
              </a:ext>
            </a:extLst>
          </p:cNvPr>
          <p:cNvPicPr>
            <a:picLocks noChangeAspect="1"/>
          </p:cNvPicPr>
          <p:nvPr userDrawn="1"/>
        </p:nvPicPr>
        <p:blipFill>
          <a:blip r:embed="rId5"/>
          <a:stretch>
            <a:fillRect/>
          </a:stretch>
        </p:blipFill>
        <p:spPr>
          <a:xfrm>
            <a:off x="153423" y="6421416"/>
            <a:ext cx="2941661" cy="522532"/>
          </a:xfrm>
          <a:prstGeom prst="rect">
            <a:avLst/>
          </a:prstGeom>
        </p:spPr>
      </p:pic>
      <p:sp>
        <p:nvSpPr>
          <p:cNvPr id="12" name="TextBox 9">
            <a:extLst>
              <a:ext uri="{FF2B5EF4-FFF2-40B4-BE49-F238E27FC236}">
                <a16:creationId xmlns:a16="http://schemas.microsoft.com/office/drawing/2014/main" id="{354199C1-6F11-367E-1A24-61DD439C6BC7}"/>
              </a:ext>
            </a:extLst>
          </p:cNvPr>
          <p:cNvSpPr txBox="1"/>
          <p:nvPr userDrawn="1"/>
        </p:nvSpPr>
        <p:spPr>
          <a:xfrm>
            <a:off x="153423" y="2"/>
            <a:ext cx="700833"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Unit 4</a:t>
            </a:r>
          </a:p>
        </p:txBody>
      </p:sp>
      <p:sp>
        <p:nvSpPr>
          <p:cNvPr id="13" name="TextBox 9">
            <a:extLst>
              <a:ext uri="{FF2B5EF4-FFF2-40B4-BE49-F238E27FC236}">
                <a16:creationId xmlns:a16="http://schemas.microsoft.com/office/drawing/2014/main" id="{9623DF5F-FBE7-A34A-BFC9-EABEFA5EF45A}"/>
              </a:ext>
            </a:extLst>
          </p:cNvPr>
          <p:cNvSpPr txBox="1"/>
          <p:nvPr userDrawn="1"/>
        </p:nvSpPr>
        <p:spPr>
          <a:xfrm>
            <a:off x="10619817" y="2"/>
            <a:ext cx="1463862" cy="338554"/>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prstClr val="white"/>
                </a:solidFill>
              </a:rPr>
              <a:t>Progress Check</a:t>
            </a:r>
          </a:p>
        </p:txBody>
      </p:sp>
    </p:spTree>
    <p:extLst>
      <p:ext uri="{BB962C8B-B14F-4D97-AF65-F5344CB8AC3E}">
        <p14:creationId xmlns:p14="http://schemas.microsoft.com/office/powerpoint/2010/main" val="3034767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764DE79-268F-4C1A-8933-263129D2AF90}" type="datetimeFigureOut">
              <a:rPr lang="en-US" smtClean="0">
                <a:solidFill>
                  <a:prstClr val="black">
                    <a:tint val="75000"/>
                  </a:prstClr>
                </a:solidFill>
              </a:rPr>
              <a:pPr defTabSz="457200"/>
              <a:t>8/3/2023</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F63A3B-78C7-47BE-AE5E-E10140E04643}"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036870557"/>
      </p:ext>
    </p:extLst>
  </p:cSld>
  <p:clrMap bg1="lt1" tx1="dk1" bg2="lt2" tx2="dk2" accent1="accent1" accent2="accent2" accent3="accent3" accent4="accent4" accent5="accent5" accent6="accent6" hlink="hlink" folHlink="folHlink"/>
  <p:sldLayoutIdLst>
    <p:sldLayoutId id="2147483662" r:id="rId1"/>
    <p:sldLayoutId id="2147483663" r:id="rId2"/>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7.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7.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7.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096" y="-236538"/>
            <a:ext cx="13054191" cy="7331075"/>
          </a:xfrm>
          <a:prstGeom prst="rect">
            <a:avLst/>
          </a:prstGeom>
        </p:spPr>
      </p:pic>
      <p:sp>
        <p:nvSpPr>
          <p:cNvPr id="6" name="TextBox 5">
            <a:extLst>
              <a:ext uri="{FF2B5EF4-FFF2-40B4-BE49-F238E27FC236}">
                <a16:creationId xmlns:a16="http://schemas.microsoft.com/office/drawing/2014/main" id="{24614A3A-383A-1285-5140-E0ABABFCE90F}"/>
              </a:ext>
            </a:extLst>
          </p:cNvPr>
          <p:cNvSpPr txBox="1"/>
          <p:nvPr/>
        </p:nvSpPr>
        <p:spPr>
          <a:xfrm>
            <a:off x="5335930" y="1883414"/>
            <a:ext cx="6528120" cy="34163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itchFamily="34" charset="0"/>
                <a:ea typeface="+mn-ea"/>
                <a:cs typeface="Arial" charset="0"/>
              </a:rPr>
              <a:t>Unit 4: Holidays!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B050"/>
                </a:solidFill>
                <a:effectLst/>
                <a:uLnTx/>
                <a:uFillTx/>
                <a:latin typeface="Calibri" pitchFamily="34" charset="0"/>
                <a:ea typeface="+mn-ea"/>
                <a:cs typeface="Arial" charset="0"/>
              </a:rPr>
              <a:t>Progress Check (Cont.)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rPr>
              <a:t>Page </a:t>
            </a:r>
            <a:r>
              <a:rPr lang="en-US" sz="5400" dirty="0">
                <a:solidFill>
                  <a:srgbClr val="0070C0"/>
                </a:solidFill>
                <a:latin typeface="Calibri" pitchFamily="34" charset="0"/>
                <a:cs typeface="Arial" charset="0"/>
              </a:rPr>
              <a:t>85</a:t>
            </a:r>
            <a:endParaRPr kumimoji="0" lang="en-US" sz="5400" i="0" u="none" strike="noStrike" kern="1200" cap="none" spc="0" normalizeH="0" baseline="0" noProof="0" dirty="0">
              <a:ln>
                <a:noFill/>
              </a:ln>
              <a:solidFill>
                <a:srgbClr val="0070C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6262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A7D990-AFDF-8A1C-A9A7-D18482B0B109}"/>
              </a:ext>
            </a:extLst>
          </p:cNvPr>
          <p:cNvSpPr txBox="1"/>
          <p:nvPr/>
        </p:nvSpPr>
        <p:spPr>
          <a:xfrm>
            <a:off x="347242" y="983848"/>
            <a:ext cx="11308464" cy="4524315"/>
          </a:xfrm>
          <a:prstGeom prst="rect">
            <a:avLst/>
          </a:prstGeom>
          <a:noFill/>
        </p:spPr>
        <p:txBody>
          <a:bodyPr wrap="square" rtlCol="0">
            <a:spAutoFit/>
          </a:bodyPr>
          <a:lstStyle/>
          <a:p>
            <a:r>
              <a:rPr lang="en-US" sz="3200" b="1" dirty="0">
                <a:solidFill>
                  <a:srgbClr val="0070C0"/>
                </a:solidFill>
              </a:rPr>
              <a:t>Please read the email again and answer the following questions:</a:t>
            </a:r>
          </a:p>
          <a:p>
            <a:pPr marL="514350" indent="-514350">
              <a:buAutoNum type="arabicPeriod"/>
            </a:pPr>
            <a:r>
              <a:rPr lang="en-US" sz="3200" dirty="0">
                <a:solidFill>
                  <a:srgbClr val="0070C0"/>
                </a:solidFill>
              </a:rPr>
              <a:t>Where do they have dinner? </a:t>
            </a:r>
          </a:p>
          <a:p>
            <a:r>
              <a:rPr lang="en-US" sz="3200" dirty="0">
                <a:solidFill>
                  <a:srgbClr val="FF0000"/>
                </a:solidFill>
              </a:rPr>
              <a:t>=&gt; They have dinner at local restaurants.</a:t>
            </a:r>
          </a:p>
          <a:p>
            <a:r>
              <a:rPr lang="en-US" sz="3200" dirty="0">
                <a:solidFill>
                  <a:srgbClr val="0070C0"/>
                </a:solidFill>
              </a:rPr>
              <a:t>2. What are they doing now? </a:t>
            </a:r>
          </a:p>
          <a:p>
            <a:r>
              <a:rPr lang="en-US" sz="3200" dirty="0">
                <a:solidFill>
                  <a:srgbClr val="FF0000"/>
                </a:solidFill>
              </a:rPr>
              <a:t>=&gt; They are visiting </a:t>
            </a:r>
            <a:r>
              <a:rPr lang="en-US" sz="3200" dirty="0" err="1">
                <a:solidFill>
                  <a:srgbClr val="FF0000"/>
                </a:solidFill>
              </a:rPr>
              <a:t>Ngã</a:t>
            </a:r>
            <a:r>
              <a:rPr lang="en-US" sz="3200" dirty="0">
                <a:solidFill>
                  <a:srgbClr val="FF0000"/>
                </a:solidFill>
              </a:rPr>
              <a:t> </a:t>
            </a:r>
            <a:r>
              <a:rPr lang="en-US" sz="3200" dirty="0" err="1">
                <a:solidFill>
                  <a:srgbClr val="FF0000"/>
                </a:solidFill>
              </a:rPr>
              <a:t>Bảy</a:t>
            </a:r>
            <a:r>
              <a:rPr lang="en-US" sz="3200" dirty="0">
                <a:solidFill>
                  <a:srgbClr val="FF0000"/>
                </a:solidFill>
              </a:rPr>
              <a:t> floating market.</a:t>
            </a:r>
          </a:p>
          <a:p>
            <a:r>
              <a:rPr lang="en-US" sz="3200" dirty="0">
                <a:solidFill>
                  <a:srgbClr val="0070C0"/>
                </a:solidFill>
              </a:rPr>
              <a:t>3. What’s her mother going to do? </a:t>
            </a:r>
          </a:p>
          <a:p>
            <a:r>
              <a:rPr lang="en-US" sz="3200" dirty="0">
                <a:solidFill>
                  <a:srgbClr val="FF0000"/>
                </a:solidFill>
              </a:rPr>
              <a:t>=&gt; Her mother is going to look for some souvenirs.</a:t>
            </a:r>
          </a:p>
          <a:p>
            <a:r>
              <a:rPr lang="en-US" sz="3200" dirty="0">
                <a:solidFill>
                  <a:srgbClr val="0070C0"/>
                </a:solidFill>
              </a:rPr>
              <a:t>4. How is she feeling about the holiday? </a:t>
            </a:r>
          </a:p>
          <a:p>
            <a:r>
              <a:rPr lang="en-US" sz="3200" dirty="0">
                <a:solidFill>
                  <a:srgbClr val="FF0000"/>
                </a:solidFill>
              </a:rPr>
              <a:t>=&gt; She’s having a nice time.</a:t>
            </a:r>
          </a:p>
        </p:txBody>
      </p:sp>
      <p:sp>
        <p:nvSpPr>
          <p:cNvPr id="3" name="TextBox 2">
            <a:extLst>
              <a:ext uri="{FF2B5EF4-FFF2-40B4-BE49-F238E27FC236}">
                <a16:creationId xmlns:a16="http://schemas.microsoft.com/office/drawing/2014/main" id="{7DA4383C-8875-8C66-9EBF-2DF8AE408A7E}"/>
              </a:ext>
            </a:extLst>
          </p:cNvPr>
          <p:cNvSpPr txBox="1"/>
          <p:nvPr/>
        </p:nvSpPr>
        <p:spPr>
          <a:xfrm>
            <a:off x="0" y="365125"/>
            <a:ext cx="1539875" cy="366712"/>
          </a:xfrm>
          <a:prstGeom prst="rect">
            <a:avLst/>
          </a:prstGeom>
          <a:solidFill>
            <a:srgbClr val="00B050"/>
          </a:solidFill>
          <a:effectLst>
            <a:outerShdw blurRad="50800" dist="38100" dir="5400000" algn="t" rotWithShape="0">
              <a:prstClr val="black">
                <a:alpha val="40000"/>
              </a:prstClr>
            </a:outerShdw>
          </a:effectLst>
        </p:spPr>
        <p:txBody>
          <a:bodyPr>
            <a:spAutoFit/>
          </a:bodyPr>
          <a:lstStyle/>
          <a:p>
            <a:pPr>
              <a:defRPr/>
            </a:pPr>
            <a:r>
              <a:rPr lang="en-US">
                <a:solidFill>
                  <a:schemeClr val="bg1"/>
                </a:solidFill>
                <a:latin typeface="Calibri" pitchFamily="34" charset="0"/>
              </a:rPr>
              <a:t>Extra Practice</a:t>
            </a:r>
          </a:p>
        </p:txBody>
      </p:sp>
    </p:spTree>
    <p:extLst>
      <p:ext uri="{BB962C8B-B14F-4D97-AF65-F5344CB8AC3E}">
        <p14:creationId xmlns:p14="http://schemas.microsoft.com/office/powerpoint/2010/main" val="4253457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2B1CDF-D57B-EB20-21FF-87EDB89AFA9B}"/>
              </a:ext>
            </a:extLst>
          </p:cNvPr>
          <p:cNvSpPr txBox="1"/>
          <p:nvPr/>
        </p:nvSpPr>
        <p:spPr>
          <a:xfrm>
            <a:off x="214313" y="476250"/>
            <a:ext cx="2400300" cy="579438"/>
          </a:xfrm>
          <a:prstGeom prst="rect">
            <a:avLst/>
          </a:prstGeom>
          <a:solidFill>
            <a:srgbClr val="00B050"/>
          </a:solidFill>
          <a:effectLst>
            <a:outerShdw blurRad="63500" sx="102000" sy="102000" algn="ctr" rotWithShape="0">
              <a:prstClr val="black">
                <a:alpha val="40000"/>
              </a:prstClr>
            </a:outerShdw>
          </a:effectLst>
        </p:spPr>
        <p:txBody>
          <a:bodyPr>
            <a:spAutoFit/>
          </a:bodyPr>
          <a:lstStyle/>
          <a:p>
            <a:pPr>
              <a:defRPr/>
            </a:pPr>
            <a:r>
              <a:rPr lang="en-US" sz="3200" b="1" dirty="0">
                <a:solidFill>
                  <a:schemeClr val="bg1"/>
                </a:solidFill>
                <a:latin typeface="Calibri" pitchFamily="34" charset="0"/>
              </a:rPr>
              <a:t>Post-reading</a:t>
            </a:r>
          </a:p>
        </p:txBody>
      </p:sp>
      <p:sp>
        <p:nvSpPr>
          <p:cNvPr id="4" name="Rounded Rectangular Callout 4">
            <a:extLst>
              <a:ext uri="{FF2B5EF4-FFF2-40B4-BE49-F238E27FC236}">
                <a16:creationId xmlns:a16="http://schemas.microsoft.com/office/drawing/2014/main" id="{96FBE43A-0F14-A9A3-2A0C-0CDFDCF2DCBB}"/>
              </a:ext>
            </a:extLst>
          </p:cNvPr>
          <p:cNvSpPr/>
          <p:nvPr/>
        </p:nvSpPr>
        <p:spPr>
          <a:xfrm>
            <a:off x="391885" y="2984446"/>
            <a:ext cx="5214258" cy="1036548"/>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70C0"/>
                </a:solidFill>
              </a:rPr>
              <a:t>Hello Angela, I’m on holiday in Mekong Delta now.</a:t>
            </a:r>
          </a:p>
        </p:txBody>
      </p:sp>
      <p:sp>
        <p:nvSpPr>
          <p:cNvPr id="5" name="Rounded Rectangular Callout 5">
            <a:extLst>
              <a:ext uri="{FF2B5EF4-FFF2-40B4-BE49-F238E27FC236}">
                <a16:creationId xmlns:a16="http://schemas.microsoft.com/office/drawing/2014/main" id="{7A0C0F13-EA1C-A2D4-ECA0-25388E77141A}"/>
              </a:ext>
            </a:extLst>
          </p:cNvPr>
          <p:cNvSpPr/>
          <p:nvPr/>
        </p:nvSpPr>
        <p:spPr>
          <a:xfrm>
            <a:off x="6450691" y="3502720"/>
            <a:ext cx="5066815" cy="845950"/>
          </a:xfrm>
          <a:prstGeom prst="wedgeRoundRectCallout">
            <a:avLst>
              <a:gd name="adj1" fmla="val -51423"/>
              <a:gd name="adj2" fmla="val 92479"/>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B050"/>
                </a:solidFill>
              </a:rPr>
              <a:t>Wow, that’s great. Who are you going with?</a:t>
            </a:r>
          </a:p>
        </p:txBody>
      </p:sp>
      <p:sp>
        <p:nvSpPr>
          <p:cNvPr id="6" name="Rectangle 5">
            <a:extLst>
              <a:ext uri="{FF2B5EF4-FFF2-40B4-BE49-F238E27FC236}">
                <a16:creationId xmlns:a16="http://schemas.microsoft.com/office/drawing/2014/main" id="{F111E047-DB5D-575B-B8DD-81D18B092A23}"/>
              </a:ext>
            </a:extLst>
          </p:cNvPr>
          <p:cNvSpPr/>
          <p:nvPr/>
        </p:nvSpPr>
        <p:spPr>
          <a:xfrm>
            <a:off x="4455722" y="386143"/>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7" name="TextBox 6">
            <a:extLst>
              <a:ext uri="{FF2B5EF4-FFF2-40B4-BE49-F238E27FC236}">
                <a16:creationId xmlns:a16="http://schemas.microsoft.com/office/drawing/2014/main" id="{08DF4539-165D-4DBB-BB58-60555AED77FD}"/>
              </a:ext>
            </a:extLst>
          </p:cNvPr>
          <p:cNvSpPr txBox="1"/>
          <p:nvPr/>
        </p:nvSpPr>
        <p:spPr>
          <a:xfrm>
            <a:off x="391885" y="1309473"/>
            <a:ext cx="11043901" cy="1569660"/>
          </a:xfrm>
          <a:prstGeom prst="rect">
            <a:avLst/>
          </a:prstGeom>
          <a:noFill/>
        </p:spPr>
        <p:txBody>
          <a:bodyPr wrap="square" rtlCol="0">
            <a:spAutoFit/>
          </a:bodyPr>
          <a:lstStyle/>
          <a:p>
            <a:r>
              <a:rPr lang="en-US" sz="3200" dirty="0">
                <a:solidFill>
                  <a:srgbClr val="0070C0"/>
                </a:solidFill>
              </a:rPr>
              <a:t>Imagine you are Susan calling Angela about the holiday. Angela asks questions and Susan answers about the holiday. You should use the information in the email.</a:t>
            </a:r>
          </a:p>
        </p:txBody>
      </p:sp>
      <p:sp>
        <p:nvSpPr>
          <p:cNvPr id="3" name="Rounded Rectangular Callout 4">
            <a:extLst>
              <a:ext uri="{FF2B5EF4-FFF2-40B4-BE49-F238E27FC236}">
                <a16:creationId xmlns:a16="http://schemas.microsoft.com/office/drawing/2014/main" id="{139E6648-30F7-B4EB-DC72-4A2111BA9080}"/>
              </a:ext>
            </a:extLst>
          </p:cNvPr>
          <p:cNvSpPr/>
          <p:nvPr/>
        </p:nvSpPr>
        <p:spPr>
          <a:xfrm>
            <a:off x="699577" y="4517570"/>
            <a:ext cx="5214258" cy="767583"/>
          </a:xfrm>
          <a:prstGeom prst="wedgeRoundRectCallout">
            <a:avLst>
              <a:gd name="adj1" fmla="val 48418"/>
              <a:gd name="adj2" fmla="val 78777"/>
              <a:gd name="adj3" fmla="val 16667"/>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70C0"/>
                </a:solidFill>
              </a:rPr>
              <a:t>I’m going with my family.</a:t>
            </a:r>
          </a:p>
        </p:txBody>
      </p:sp>
      <p:sp>
        <p:nvSpPr>
          <p:cNvPr id="8" name="Rounded Rectangular Callout 5">
            <a:extLst>
              <a:ext uri="{FF2B5EF4-FFF2-40B4-BE49-F238E27FC236}">
                <a16:creationId xmlns:a16="http://schemas.microsoft.com/office/drawing/2014/main" id="{B7A889FE-F476-37EB-F393-4AD002513AF8}"/>
              </a:ext>
            </a:extLst>
          </p:cNvPr>
          <p:cNvSpPr/>
          <p:nvPr/>
        </p:nvSpPr>
        <p:spPr>
          <a:xfrm>
            <a:off x="6450691" y="4972258"/>
            <a:ext cx="5066815" cy="845950"/>
          </a:xfrm>
          <a:prstGeom prst="wedgeRoundRectCallout">
            <a:avLst>
              <a:gd name="adj1" fmla="val -51423"/>
              <a:gd name="adj2" fmla="val 92479"/>
              <a:gd name="adj3" fmla="val 16667"/>
            </a:avLst>
          </a:prstGeom>
          <a:solidFill>
            <a:schemeClr val="bg1"/>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rgbClr val="00B050"/>
                </a:solidFill>
              </a:rPr>
              <a:t>…..</a:t>
            </a:r>
          </a:p>
        </p:txBody>
      </p:sp>
    </p:spTree>
    <p:extLst>
      <p:ext uri="{BB962C8B-B14F-4D97-AF65-F5344CB8AC3E}">
        <p14:creationId xmlns:p14="http://schemas.microsoft.com/office/powerpoint/2010/main" val="14634174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166" y="592282"/>
            <a:ext cx="8978057" cy="5725391"/>
          </a:xfrm>
          <a:prstGeom prst="rect">
            <a:avLst/>
          </a:prstGeom>
        </p:spPr>
      </p:pic>
      <p:sp>
        <p:nvSpPr>
          <p:cNvPr id="3" name="TextBox 2"/>
          <p:cNvSpPr txBox="1"/>
          <p:nvPr/>
        </p:nvSpPr>
        <p:spPr>
          <a:xfrm>
            <a:off x="4904526" y="3972936"/>
            <a:ext cx="3293707" cy="839391"/>
          </a:xfrm>
          <a:prstGeom prst="rect">
            <a:avLst/>
          </a:prstGeom>
          <a:noFill/>
        </p:spPr>
        <p:txBody>
          <a:bodyPr wrap="square" rtlCol="0">
            <a:spAutoFit/>
          </a:bodyPr>
          <a:lstStyle/>
          <a:p>
            <a:r>
              <a:rPr lang="en-US" sz="5400" dirty="0">
                <a:solidFill>
                  <a:schemeClr val="bg1"/>
                </a:solidFill>
              </a:rPr>
              <a:t>Listening</a:t>
            </a:r>
            <a:endParaRPr lang="en-US" sz="2400" dirty="0">
              <a:solidFill>
                <a:schemeClr val="bg1"/>
              </a:solidFill>
            </a:endParaRPr>
          </a:p>
        </p:txBody>
      </p:sp>
    </p:spTree>
    <p:extLst>
      <p:ext uri="{BB962C8B-B14F-4D97-AF65-F5344CB8AC3E}">
        <p14:creationId xmlns:p14="http://schemas.microsoft.com/office/powerpoint/2010/main" val="3086142150"/>
      </p:ext>
    </p:extLst>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29F450-8281-5301-0A11-E480503B376B}"/>
              </a:ext>
            </a:extLst>
          </p:cNvPr>
          <p:cNvSpPr txBox="1"/>
          <p:nvPr/>
        </p:nvSpPr>
        <p:spPr>
          <a:xfrm>
            <a:off x="128421" y="574785"/>
            <a:ext cx="2029158" cy="461665"/>
          </a:xfrm>
          <a:prstGeom prst="rect">
            <a:avLst/>
          </a:prstGeom>
          <a:solidFill>
            <a:srgbClr val="00B050"/>
          </a:solidFill>
        </p:spPr>
        <p:txBody>
          <a:bodyPr wrap="square" rtlCol="0">
            <a:spAutoFit/>
          </a:bodyPr>
          <a:lstStyle/>
          <a:p>
            <a:r>
              <a:rPr lang="en-US" sz="2400" dirty="0"/>
              <a:t>Pre-listening</a:t>
            </a:r>
          </a:p>
        </p:txBody>
      </p:sp>
      <p:sp>
        <p:nvSpPr>
          <p:cNvPr id="5" name="TextBox 4">
            <a:extLst>
              <a:ext uri="{FF2B5EF4-FFF2-40B4-BE49-F238E27FC236}">
                <a16:creationId xmlns:a16="http://schemas.microsoft.com/office/drawing/2014/main" id="{E18D4CD6-CB9B-5F04-17F3-FC190E6AC206}"/>
              </a:ext>
            </a:extLst>
          </p:cNvPr>
          <p:cNvSpPr txBox="1"/>
          <p:nvPr/>
        </p:nvSpPr>
        <p:spPr>
          <a:xfrm>
            <a:off x="2951175" y="552091"/>
            <a:ext cx="6545179" cy="646331"/>
          </a:xfrm>
          <a:prstGeom prst="rect">
            <a:avLst/>
          </a:prstGeom>
          <a:noFill/>
        </p:spPr>
        <p:txBody>
          <a:bodyPr wrap="square" rtlCol="0">
            <a:spAutoFit/>
          </a:bodyPr>
          <a:lstStyle/>
          <a:p>
            <a:r>
              <a:rPr lang="en-US" sz="3600" b="1" i="1" dirty="0">
                <a:solidFill>
                  <a:srgbClr val="0070C0"/>
                </a:solidFill>
              </a:rPr>
              <a:t>Underline the key words</a:t>
            </a:r>
          </a:p>
        </p:txBody>
      </p:sp>
      <p:pic>
        <p:nvPicPr>
          <p:cNvPr id="11" name="Picture 10">
            <a:extLst>
              <a:ext uri="{FF2B5EF4-FFF2-40B4-BE49-F238E27FC236}">
                <a16:creationId xmlns:a16="http://schemas.microsoft.com/office/drawing/2014/main" id="{BD9CABA7-7DCC-E323-3AAB-19D5DB913FE5}"/>
              </a:ext>
            </a:extLst>
          </p:cNvPr>
          <p:cNvPicPr>
            <a:picLocks noChangeAspect="1"/>
          </p:cNvPicPr>
          <p:nvPr/>
        </p:nvPicPr>
        <p:blipFill>
          <a:blip r:embed="rId2"/>
          <a:stretch>
            <a:fillRect/>
          </a:stretch>
        </p:blipFill>
        <p:spPr>
          <a:xfrm>
            <a:off x="1143000" y="1336142"/>
            <a:ext cx="9693772" cy="4646601"/>
          </a:xfrm>
          <a:prstGeom prst="rect">
            <a:avLst/>
          </a:prstGeom>
        </p:spPr>
      </p:pic>
      <p:cxnSp>
        <p:nvCxnSpPr>
          <p:cNvPr id="14" name="Straight Connector 13">
            <a:extLst>
              <a:ext uri="{FF2B5EF4-FFF2-40B4-BE49-F238E27FC236}">
                <a16:creationId xmlns:a16="http://schemas.microsoft.com/office/drawing/2014/main" id="{0FC3CEB3-0C04-8AB9-43FF-FA780037ED1F}"/>
              </a:ext>
            </a:extLst>
          </p:cNvPr>
          <p:cNvCxnSpPr>
            <a:cxnSpLocks/>
          </p:cNvCxnSpPr>
          <p:nvPr/>
        </p:nvCxnSpPr>
        <p:spPr>
          <a:xfrm>
            <a:off x="6096000" y="2130278"/>
            <a:ext cx="10334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C7C774-E906-22F4-86F5-9DE5D3216091}"/>
              </a:ext>
            </a:extLst>
          </p:cNvPr>
          <p:cNvCxnSpPr>
            <a:cxnSpLocks/>
          </p:cNvCxnSpPr>
          <p:nvPr/>
        </p:nvCxnSpPr>
        <p:spPr>
          <a:xfrm>
            <a:off x="8061815" y="2130278"/>
            <a:ext cx="20062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04A4A-056D-4F34-AA31-D237FB587BF5}"/>
              </a:ext>
            </a:extLst>
          </p:cNvPr>
          <p:cNvCxnSpPr>
            <a:cxnSpLocks/>
          </p:cNvCxnSpPr>
          <p:nvPr/>
        </p:nvCxnSpPr>
        <p:spPr>
          <a:xfrm>
            <a:off x="2396691" y="2726947"/>
            <a:ext cx="158816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290952-33F8-04AF-C142-55285DA4B7A7}"/>
              </a:ext>
            </a:extLst>
          </p:cNvPr>
          <p:cNvCxnSpPr>
            <a:cxnSpLocks/>
          </p:cNvCxnSpPr>
          <p:nvPr/>
        </p:nvCxnSpPr>
        <p:spPr>
          <a:xfrm>
            <a:off x="4671205" y="2681562"/>
            <a:ext cx="2182496" cy="1815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FF1921-5949-9CE3-2065-1C5837A4FB5E}"/>
              </a:ext>
            </a:extLst>
          </p:cNvPr>
          <p:cNvCxnSpPr>
            <a:cxnSpLocks/>
          </p:cNvCxnSpPr>
          <p:nvPr/>
        </p:nvCxnSpPr>
        <p:spPr>
          <a:xfrm>
            <a:off x="4175722" y="3597752"/>
            <a:ext cx="13765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8F7817-5346-023A-0BC9-0BDC103F192D}"/>
              </a:ext>
            </a:extLst>
          </p:cNvPr>
          <p:cNvCxnSpPr>
            <a:cxnSpLocks/>
          </p:cNvCxnSpPr>
          <p:nvPr/>
        </p:nvCxnSpPr>
        <p:spPr>
          <a:xfrm>
            <a:off x="7042782" y="3597752"/>
            <a:ext cx="111944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DC52E2A-E7EB-9311-95CB-0AA28DE1710F}"/>
              </a:ext>
            </a:extLst>
          </p:cNvPr>
          <p:cNvCxnSpPr>
            <a:cxnSpLocks/>
          </p:cNvCxnSpPr>
          <p:nvPr/>
        </p:nvCxnSpPr>
        <p:spPr>
          <a:xfrm>
            <a:off x="3466851" y="4320512"/>
            <a:ext cx="314585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91C8C3-1EC6-61C7-6EA8-488BAB6A2233}"/>
              </a:ext>
            </a:extLst>
          </p:cNvPr>
          <p:cNvCxnSpPr>
            <a:cxnSpLocks/>
          </p:cNvCxnSpPr>
          <p:nvPr/>
        </p:nvCxnSpPr>
        <p:spPr>
          <a:xfrm>
            <a:off x="7576090" y="4320512"/>
            <a:ext cx="8933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83235C-E4AC-7EE1-4E05-89F22CEE07B4}"/>
              </a:ext>
            </a:extLst>
          </p:cNvPr>
          <p:cNvCxnSpPr>
            <a:cxnSpLocks/>
          </p:cNvCxnSpPr>
          <p:nvPr/>
        </p:nvCxnSpPr>
        <p:spPr>
          <a:xfrm>
            <a:off x="3729042" y="5082512"/>
            <a:ext cx="8933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74CBD2-F0C5-4C73-F344-BEADB8E55B09}"/>
              </a:ext>
            </a:extLst>
          </p:cNvPr>
          <p:cNvCxnSpPr>
            <a:cxnSpLocks/>
          </p:cNvCxnSpPr>
          <p:nvPr/>
        </p:nvCxnSpPr>
        <p:spPr>
          <a:xfrm>
            <a:off x="4869092" y="5082512"/>
            <a:ext cx="112079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EFB808F-9CB3-C83C-198D-7E6547B789F5}"/>
              </a:ext>
            </a:extLst>
          </p:cNvPr>
          <p:cNvCxnSpPr>
            <a:cxnSpLocks/>
          </p:cNvCxnSpPr>
          <p:nvPr/>
        </p:nvCxnSpPr>
        <p:spPr>
          <a:xfrm>
            <a:off x="6596101" y="5092510"/>
            <a:ext cx="156612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57DBB6-20A5-B79C-144C-2455704CC8EA}"/>
              </a:ext>
            </a:extLst>
          </p:cNvPr>
          <p:cNvCxnSpPr>
            <a:cxnSpLocks/>
          </p:cNvCxnSpPr>
          <p:nvPr/>
        </p:nvCxnSpPr>
        <p:spPr>
          <a:xfrm>
            <a:off x="8876010" y="5048738"/>
            <a:ext cx="89336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1D0A088-AE90-52B2-8DD4-4DD211AEC0DB}"/>
              </a:ext>
            </a:extLst>
          </p:cNvPr>
          <p:cNvCxnSpPr>
            <a:cxnSpLocks/>
          </p:cNvCxnSpPr>
          <p:nvPr/>
        </p:nvCxnSpPr>
        <p:spPr>
          <a:xfrm>
            <a:off x="3729042" y="5859747"/>
            <a:ext cx="122022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A7B5EA-5766-1823-DE90-E9A372E42C69}"/>
              </a:ext>
            </a:extLst>
          </p:cNvPr>
          <p:cNvCxnSpPr>
            <a:cxnSpLocks/>
          </p:cNvCxnSpPr>
          <p:nvPr/>
        </p:nvCxnSpPr>
        <p:spPr>
          <a:xfrm flipV="1">
            <a:off x="5934128" y="5860766"/>
            <a:ext cx="1839147" cy="1513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8593FB9-B516-0D15-D0B3-19122E0FB203}"/>
              </a:ext>
            </a:extLst>
          </p:cNvPr>
          <p:cNvCxnSpPr>
            <a:cxnSpLocks/>
          </p:cNvCxnSpPr>
          <p:nvPr/>
        </p:nvCxnSpPr>
        <p:spPr>
          <a:xfrm>
            <a:off x="2608248" y="3597752"/>
            <a:ext cx="112079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11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par>
                                <p:cTn id="28" presetID="16" presetClass="entr" presetSubtype="21"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par>
                                <p:cTn id="31" presetID="16" presetClass="entr" presetSubtype="21"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par>
                                <p:cTn id="34" presetID="16" presetClass="entr" presetSubtype="21"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arn(inVertical)">
                                      <p:cBhvr>
                                        <p:cTn id="36" dur="500"/>
                                        <p:tgtEl>
                                          <p:spTgt spid="35"/>
                                        </p:tgtEl>
                                      </p:cBhvr>
                                    </p:animEffect>
                                  </p:childTnLst>
                                </p:cTn>
                              </p:par>
                              <p:par>
                                <p:cTn id="37" presetID="16" presetClass="entr" presetSubtype="21"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par>
                                <p:cTn id="40" presetID="16" presetClass="entr" presetSubtype="21"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par>
                                <p:cTn id="43" presetID="16" presetClass="entr" presetSubtype="21"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inVertical)">
                                      <p:cBhvr>
                                        <p:cTn id="45" dur="500"/>
                                        <p:tgtEl>
                                          <p:spTgt spid="38"/>
                                        </p:tgtEl>
                                      </p:cBhvr>
                                    </p:animEffect>
                                  </p:childTnLst>
                                </p:cTn>
                              </p:par>
                              <p:par>
                                <p:cTn id="46" presetID="16" presetClass="entr" presetSubtype="21"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par>
                                <p:cTn id="49" presetID="16" presetClass="entr" presetSubtype="21"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07D82C-37CF-6832-B937-461BA20AAD33}"/>
              </a:ext>
            </a:extLst>
          </p:cNvPr>
          <p:cNvSpPr/>
          <p:nvPr/>
        </p:nvSpPr>
        <p:spPr>
          <a:xfrm>
            <a:off x="115089" y="737870"/>
            <a:ext cx="2245894" cy="7540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While-Listening </a:t>
            </a:r>
          </a:p>
        </p:txBody>
      </p:sp>
      <p:sp>
        <p:nvSpPr>
          <p:cNvPr id="5" name="Rectangle 4">
            <a:extLst>
              <a:ext uri="{FF2B5EF4-FFF2-40B4-BE49-F238E27FC236}">
                <a16:creationId xmlns:a16="http://schemas.microsoft.com/office/drawing/2014/main" id="{BCE188D0-E62F-AD4B-3FDE-900CEC9C52D1}"/>
              </a:ext>
            </a:extLst>
          </p:cNvPr>
          <p:cNvSpPr/>
          <p:nvPr/>
        </p:nvSpPr>
        <p:spPr>
          <a:xfrm>
            <a:off x="2457357" y="728353"/>
            <a:ext cx="9317713"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FIRST TIME</a:t>
            </a:r>
          </a:p>
        </p:txBody>
      </p:sp>
      <p:sp>
        <p:nvSpPr>
          <p:cNvPr id="6" name="TextBox 5">
            <a:extLst>
              <a:ext uri="{FF2B5EF4-FFF2-40B4-BE49-F238E27FC236}">
                <a16:creationId xmlns:a16="http://schemas.microsoft.com/office/drawing/2014/main" id="{9FF1DD0F-F9AF-CA41-889A-0486E443BC24}"/>
              </a:ext>
            </a:extLst>
          </p:cNvPr>
          <p:cNvSpPr txBox="1"/>
          <p:nvPr/>
        </p:nvSpPr>
        <p:spPr>
          <a:xfrm>
            <a:off x="246580" y="2150771"/>
            <a:ext cx="1982913" cy="1384995"/>
          </a:xfrm>
          <a:prstGeom prst="rect">
            <a:avLst/>
          </a:prstGeom>
          <a:noFill/>
        </p:spPr>
        <p:txBody>
          <a:bodyPr wrap="square">
            <a:spAutoFit/>
          </a:bodyPr>
          <a:lstStyle/>
          <a:p>
            <a:r>
              <a:rPr lang="en-US" sz="2800" b="1" i="1" dirty="0">
                <a:solidFill>
                  <a:srgbClr val="0070C0"/>
                </a:solidFill>
                <a:highlight>
                  <a:srgbClr val="FFFF00"/>
                </a:highlight>
                <a:sym typeface="Wingdings" panose="05000000000000000000" pitchFamily="2" charset="2"/>
              </a:rPr>
              <a:t> WHAT ARE YOUR ANSWERS?</a:t>
            </a:r>
            <a:endParaRPr lang="en-US" sz="2800" dirty="0"/>
          </a:p>
        </p:txBody>
      </p:sp>
      <p:pic>
        <p:nvPicPr>
          <p:cNvPr id="8" name="Picture 7">
            <a:extLst>
              <a:ext uri="{FF2B5EF4-FFF2-40B4-BE49-F238E27FC236}">
                <a16:creationId xmlns:a16="http://schemas.microsoft.com/office/drawing/2014/main" id="{74970A1C-B46E-17F1-DD63-F2736E85A8A8}"/>
              </a:ext>
            </a:extLst>
          </p:cNvPr>
          <p:cNvPicPr>
            <a:picLocks noChangeAspect="1"/>
          </p:cNvPicPr>
          <p:nvPr/>
        </p:nvPicPr>
        <p:blipFill>
          <a:blip r:embed="rId4"/>
          <a:stretch>
            <a:fillRect/>
          </a:stretch>
        </p:blipFill>
        <p:spPr>
          <a:xfrm>
            <a:off x="2008561" y="1659488"/>
            <a:ext cx="9693772" cy="4646601"/>
          </a:xfrm>
          <a:prstGeom prst="rect">
            <a:avLst/>
          </a:prstGeom>
        </p:spPr>
      </p:pic>
      <p:pic>
        <p:nvPicPr>
          <p:cNvPr id="9" name="CD2-35">
            <a:hlinkClick r:id="" action="ppaction://media"/>
            <a:extLst>
              <a:ext uri="{FF2B5EF4-FFF2-40B4-BE49-F238E27FC236}">
                <a16:creationId xmlns:a16="http://schemas.microsoft.com/office/drawing/2014/main" id="{BD668126-94CD-1294-EB5B-8358E804BB2E}"/>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8818418" y="728352"/>
            <a:ext cx="646331" cy="646331"/>
          </a:xfrm>
        </p:spPr>
      </p:pic>
    </p:spTree>
    <p:extLst>
      <p:ext uri="{BB962C8B-B14F-4D97-AF65-F5344CB8AC3E}">
        <p14:creationId xmlns:p14="http://schemas.microsoft.com/office/powerpoint/2010/main" val="40302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07"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D8DD69-30AE-27C2-EAFC-BC7761BBE6A7}"/>
              </a:ext>
            </a:extLst>
          </p:cNvPr>
          <p:cNvSpPr/>
          <p:nvPr/>
        </p:nvSpPr>
        <p:spPr>
          <a:xfrm>
            <a:off x="2493375" y="525860"/>
            <a:ext cx="9445196"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SECOND TIME</a:t>
            </a:r>
          </a:p>
        </p:txBody>
      </p:sp>
      <p:sp>
        <p:nvSpPr>
          <p:cNvPr id="5" name="TextBox 4">
            <a:extLst>
              <a:ext uri="{FF2B5EF4-FFF2-40B4-BE49-F238E27FC236}">
                <a16:creationId xmlns:a16="http://schemas.microsoft.com/office/drawing/2014/main" id="{2D08C5F0-C9F8-B5A4-668E-48A8CD8D221D}"/>
              </a:ext>
            </a:extLst>
          </p:cNvPr>
          <p:cNvSpPr txBox="1"/>
          <p:nvPr/>
        </p:nvSpPr>
        <p:spPr>
          <a:xfrm>
            <a:off x="106118" y="662173"/>
            <a:ext cx="2137876"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While - listening</a:t>
            </a:r>
          </a:p>
        </p:txBody>
      </p:sp>
      <p:pic>
        <p:nvPicPr>
          <p:cNvPr id="12" name="Picture 11">
            <a:extLst>
              <a:ext uri="{FF2B5EF4-FFF2-40B4-BE49-F238E27FC236}">
                <a16:creationId xmlns:a16="http://schemas.microsoft.com/office/drawing/2014/main" id="{84D81D30-0F80-2173-42B9-022F4A71073B}"/>
              </a:ext>
            </a:extLst>
          </p:cNvPr>
          <p:cNvPicPr>
            <a:picLocks noChangeAspect="1"/>
          </p:cNvPicPr>
          <p:nvPr/>
        </p:nvPicPr>
        <p:blipFill>
          <a:blip r:embed="rId4"/>
          <a:stretch>
            <a:fillRect/>
          </a:stretch>
        </p:blipFill>
        <p:spPr>
          <a:xfrm>
            <a:off x="2081298" y="1473529"/>
            <a:ext cx="9693772" cy="4646601"/>
          </a:xfrm>
          <a:prstGeom prst="rect">
            <a:avLst/>
          </a:prstGeom>
        </p:spPr>
      </p:pic>
      <p:pic>
        <p:nvPicPr>
          <p:cNvPr id="14" name="Picture 13">
            <a:extLst>
              <a:ext uri="{FF2B5EF4-FFF2-40B4-BE49-F238E27FC236}">
                <a16:creationId xmlns:a16="http://schemas.microsoft.com/office/drawing/2014/main" id="{BFB3AB5D-9389-F326-4D66-A43E3D82C8CE}"/>
              </a:ext>
            </a:extLst>
          </p:cNvPr>
          <p:cNvPicPr>
            <a:picLocks noChangeAspect="1"/>
          </p:cNvPicPr>
          <p:nvPr/>
        </p:nvPicPr>
        <p:blipFill>
          <a:blip r:embed="rId5"/>
          <a:stretch>
            <a:fillRect/>
          </a:stretch>
        </p:blipFill>
        <p:spPr>
          <a:xfrm>
            <a:off x="2081297" y="1416696"/>
            <a:ext cx="9693771" cy="4659303"/>
          </a:xfrm>
          <a:prstGeom prst="rect">
            <a:avLst/>
          </a:prstGeom>
        </p:spPr>
      </p:pic>
      <p:sp>
        <p:nvSpPr>
          <p:cNvPr id="6" name="TextBox 5">
            <a:extLst>
              <a:ext uri="{FF2B5EF4-FFF2-40B4-BE49-F238E27FC236}">
                <a16:creationId xmlns:a16="http://schemas.microsoft.com/office/drawing/2014/main" id="{06B76E8E-29E1-6A3F-D7A3-5CAE8B214502}"/>
              </a:ext>
            </a:extLst>
          </p:cNvPr>
          <p:cNvSpPr txBox="1"/>
          <p:nvPr/>
        </p:nvSpPr>
        <p:spPr>
          <a:xfrm>
            <a:off x="0" y="2076205"/>
            <a:ext cx="2887038" cy="954107"/>
          </a:xfrm>
          <a:prstGeom prst="rect">
            <a:avLst/>
          </a:prstGeom>
          <a:noFill/>
        </p:spPr>
        <p:txBody>
          <a:bodyPr wrap="square">
            <a:spAutoFit/>
          </a:bodyPr>
          <a:lstStyle/>
          <a:p>
            <a:r>
              <a:rPr lang="en-US" sz="2800" b="1" i="1" dirty="0">
                <a:solidFill>
                  <a:srgbClr val="0070C0"/>
                </a:solidFill>
                <a:highlight>
                  <a:srgbClr val="FFFF00"/>
                </a:highlight>
                <a:sym typeface="Wingdings" panose="05000000000000000000" pitchFamily="2" charset="2"/>
              </a:rPr>
              <a:t> WHY ARE THESE ANSWERS?</a:t>
            </a:r>
            <a:endParaRPr lang="en-US" sz="2800" dirty="0"/>
          </a:p>
        </p:txBody>
      </p:sp>
      <p:pic>
        <p:nvPicPr>
          <p:cNvPr id="10" name="CD2-35">
            <a:hlinkClick r:id="" action="ppaction://media"/>
            <a:extLst>
              <a:ext uri="{FF2B5EF4-FFF2-40B4-BE49-F238E27FC236}">
                <a16:creationId xmlns:a16="http://schemas.microsoft.com/office/drawing/2014/main" id="{0A66BE02-4387-2EFB-88BC-3EF2C98622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17282" y="547925"/>
            <a:ext cx="646331" cy="646331"/>
          </a:xfrm>
          <a:prstGeom prst="rect">
            <a:avLst/>
          </a:prstGeom>
        </p:spPr>
      </p:pic>
    </p:spTree>
    <p:extLst>
      <p:ext uri="{BB962C8B-B14F-4D97-AF65-F5344CB8AC3E}">
        <p14:creationId xmlns:p14="http://schemas.microsoft.com/office/powerpoint/2010/main" val="23484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0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029BD3-95A4-73A9-735A-774AAD9D05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040" y="1445435"/>
            <a:ext cx="9693771" cy="672123"/>
          </a:xfrm>
          <a:prstGeom prst="rect">
            <a:avLst/>
          </a:prstGeom>
        </p:spPr>
      </p:pic>
      <p:sp>
        <p:nvSpPr>
          <p:cNvPr id="4" name="Rectangle 3">
            <a:extLst>
              <a:ext uri="{FF2B5EF4-FFF2-40B4-BE49-F238E27FC236}">
                <a16:creationId xmlns:a16="http://schemas.microsoft.com/office/drawing/2014/main" id="{E5CB9C49-CD00-8E0A-96F1-FCCF8583323B}"/>
              </a:ext>
            </a:extLst>
          </p:cNvPr>
          <p:cNvSpPr/>
          <p:nvPr/>
        </p:nvSpPr>
        <p:spPr>
          <a:xfrm>
            <a:off x="90974" y="678174"/>
            <a:ext cx="11457993"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THIRD TIME</a:t>
            </a:r>
          </a:p>
        </p:txBody>
      </p:sp>
      <p:sp>
        <p:nvSpPr>
          <p:cNvPr id="5" name="Rectangle 4">
            <a:extLst>
              <a:ext uri="{FF2B5EF4-FFF2-40B4-BE49-F238E27FC236}">
                <a16:creationId xmlns:a16="http://schemas.microsoft.com/office/drawing/2014/main" id="{44100F5B-8A9D-008E-2F40-EEC54288256E}"/>
              </a:ext>
            </a:extLst>
          </p:cNvPr>
          <p:cNvSpPr/>
          <p:nvPr/>
        </p:nvSpPr>
        <p:spPr>
          <a:xfrm>
            <a:off x="2303295" y="2890391"/>
            <a:ext cx="6104991" cy="156966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t> I'm on holiday in the city of Porto. It’s </a:t>
            </a:r>
            <a:r>
              <a:rPr lang="en-US" sz="3200" dirty="0">
                <a:solidFill>
                  <a:srgbClr val="FF0000"/>
                </a:solidFill>
              </a:rPr>
              <a:t>on the coast </a:t>
            </a:r>
            <a:r>
              <a:rPr lang="en-US" sz="3200" dirty="0"/>
              <a:t>of Portugal and our resort is right by the sea. </a:t>
            </a:r>
            <a:endParaRPr lang="en-US" sz="3200" i="1" dirty="0"/>
          </a:p>
        </p:txBody>
      </p:sp>
      <p:sp>
        <p:nvSpPr>
          <p:cNvPr id="6" name="Rectangle: Rounded Corners 5">
            <a:extLst>
              <a:ext uri="{FF2B5EF4-FFF2-40B4-BE49-F238E27FC236}">
                <a16:creationId xmlns:a16="http://schemas.microsoft.com/office/drawing/2014/main" id="{68AF5198-E69D-C2AA-B54B-16E03BF84795}"/>
              </a:ext>
            </a:extLst>
          </p:cNvPr>
          <p:cNvSpPr/>
          <p:nvPr/>
        </p:nvSpPr>
        <p:spPr>
          <a:xfrm>
            <a:off x="9317080" y="1445435"/>
            <a:ext cx="672731" cy="6721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D2-35">
            <a:hlinkClick r:id="" action="ppaction://media"/>
            <a:extLst>
              <a:ext uri="{FF2B5EF4-FFF2-40B4-BE49-F238E27FC236}">
                <a16:creationId xmlns:a16="http://schemas.microsoft.com/office/drawing/2014/main" id="{4151AD47-1244-E157-19BE-4DEAF2194EDA}"/>
              </a:ext>
            </a:extLst>
          </p:cNvPr>
          <p:cNvPicPr>
            <a:picLocks noChangeAspect="1"/>
          </p:cNvPicPr>
          <p:nvPr>
            <a:audioFile r:link="rId1"/>
            <p:extLst>
              <p:ext uri="{DAA4B4D4-6D71-4841-9C94-3DE7FCFB9230}">
                <p14:media xmlns:p14="http://schemas.microsoft.com/office/powerpoint/2010/main" r:embed="rId2">
                  <p14:trim st="6474" end="29530"/>
                </p14:media>
              </p:ext>
            </p:extLst>
          </p:nvPr>
        </p:nvPicPr>
        <p:blipFill>
          <a:blip r:embed="rId5"/>
          <a:stretch>
            <a:fillRect/>
          </a:stretch>
        </p:blipFill>
        <p:spPr>
          <a:xfrm>
            <a:off x="4496594" y="4772491"/>
            <a:ext cx="646331" cy="646331"/>
          </a:xfrm>
          <a:prstGeom prst="rect">
            <a:avLst/>
          </a:prstGeom>
        </p:spPr>
      </p:pic>
    </p:spTree>
    <p:extLst>
      <p:ext uri="{BB962C8B-B14F-4D97-AF65-F5344CB8AC3E}">
        <p14:creationId xmlns:p14="http://schemas.microsoft.com/office/powerpoint/2010/main" val="3499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7B58D5-946C-D573-056C-18CAC1F3510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040" y="1467207"/>
            <a:ext cx="9693771" cy="639165"/>
          </a:xfrm>
          <a:prstGeom prst="rect">
            <a:avLst/>
          </a:prstGeom>
        </p:spPr>
      </p:pic>
      <p:sp>
        <p:nvSpPr>
          <p:cNvPr id="4" name="Rectangle 3">
            <a:extLst>
              <a:ext uri="{FF2B5EF4-FFF2-40B4-BE49-F238E27FC236}">
                <a16:creationId xmlns:a16="http://schemas.microsoft.com/office/drawing/2014/main" id="{E5CB9C49-CD00-8E0A-96F1-FCCF8583323B}"/>
              </a:ext>
            </a:extLst>
          </p:cNvPr>
          <p:cNvSpPr/>
          <p:nvPr/>
        </p:nvSpPr>
        <p:spPr>
          <a:xfrm>
            <a:off x="132538" y="646012"/>
            <a:ext cx="11457993"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THIRD TIME</a:t>
            </a:r>
          </a:p>
        </p:txBody>
      </p:sp>
      <p:sp>
        <p:nvSpPr>
          <p:cNvPr id="5" name="Rectangle 4">
            <a:extLst>
              <a:ext uri="{FF2B5EF4-FFF2-40B4-BE49-F238E27FC236}">
                <a16:creationId xmlns:a16="http://schemas.microsoft.com/office/drawing/2014/main" id="{44100F5B-8A9D-008E-2F40-EEC54288256E}"/>
              </a:ext>
            </a:extLst>
          </p:cNvPr>
          <p:cNvSpPr/>
          <p:nvPr/>
        </p:nvSpPr>
        <p:spPr>
          <a:xfrm>
            <a:off x="2303295" y="2890391"/>
            <a:ext cx="6104991" cy="156966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t>The weather is lovely. </a:t>
            </a:r>
            <a:r>
              <a:rPr lang="en-US" sz="3200" dirty="0">
                <a:solidFill>
                  <a:srgbClr val="FF0000"/>
                </a:solidFill>
              </a:rPr>
              <a:t>It's sunny every day</a:t>
            </a:r>
            <a:r>
              <a:rPr lang="en-US" sz="3200" dirty="0"/>
              <a:t>. I've got my jeans with me, but </a:t>
            </a:r>
            <a:r>
              <a:rPr lang="en-US" sz="3200" dirty="0">
                <a:solidFill>
                  <a:srgbClr val="FF0000"/>
                </a:solidFill>
              </a:rPr>
              <a:t>it's so hot.</a:t>
            </a:r>
            <a:endParaRPr lang="en-US" sz="3200" i="1" dirty="0">
              <a:solidFill>
                <a:srgbClr val="FF0000"/>
              </a:solidFill>
            </a:endParaRPr>
          </a:p>
        </p:txBody>
      </p:sp>
      <p:sp>
        <p:nvSpPr>
          <p:cNvPr id="6" name="Rectangle: Rounded Corners 5">
            <a:extLst>
              <a:ext uri="{FF2B5EF4-FFF2-40B4-BE49-F238E27FC236}">
                <a16:creationId xmlns:a16="http://schemas.microsoft.com/office/drawing/2014/main" id="{68AF5198-E69D-C2AA-B54B-16E03BF84795}"/>
              </a:ext>
            </a:extLst>
          </p:cNvPr>
          <p:cNvSpPr/>
          <p:nvPr/>
        </p:nvSpPr>
        <p:spPr>
          <a:xfrm>
            <a:off x="9317080" y="1445435"/>
            <a:ext cx="672731" cy="6721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D2-35">
            <a:hlinkClick r:id="" action="ppaction://media"/>
            <a:extLst>
              <a:ext uri="{FF2B5EF4-FFF2-40B4-BE49-F238E27FC236}">
                <a16:creationId xmlns:a16="http://schemas.microsoft.com/office/drawing/2014/main" id="{4151AD47-1244-E157-19BE-4DEAF2194EDA}"/>
              </a:ext>
            </a:extLst>
          </p:cNvPr>
          <p:cNvPicPr>
            <a:picLocks noChangeAspect="1"/>
          </p:cNvPicPr>
          <p:nvPr>
            <a:audioFile r:link="rId1"/>
            <p:extLst>
              <p:ext uri="{DAA4B4D4-6D71-4841-9C94-3DE7FCFB9230}">
                <p14:media xmlns:p14="http://schemas.microsoft.com/office/powerpoint/2010/main" r:embed="rId2">
                  <p14:trim st="13944" end="22860"/>
                </p14:media>
              </p:ext>
            </p:extLst>
          </p:nvPr>
        </p:nvPicPr>
        <p:blipFill>
          <a:blip r:embed="rId5"/>
          <a:stretch>
            <a:fillRect/>
          </a:stretch>
        </p:blipFill>
        <p:spPr>
          <a:xfrm>
            <a:off x="4709459" y="4730732"/>
            <a:ext cx="646331" cy="646331"/>
          </a:xfrm>
          <a:prstGeom prst="rect">
            <a:avLst/>
          </a:prstGeom>
        </p:spPr>
      </p:pic>
    </p:spTree>
    <p:extLst>
      <p:ext uri="{BB962C8B-B14F-4D97-AF65-F5344CB8AC3E}">
        <p14:creationId xmlns:p14="http://schemas.microsoft.com/office/powerpoint/2010/main" val="21614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3392CF-23EE-989E-0FDA-E1A56DBF6F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040" y="1445435"/>
            <a:ext cx="9693771" cy="672123"/>
          </a:xfrm>
          <a:prstGeom prst="rect">
            <a:avLst/>
          </a:prstGeom>
        </p:spPr>
      </p:pic>
      <p:sp>
        <p:nvSpPr>
          <p:cNvPr id="4" name="Rectangle 3">
            <a:extLst>
              <a:ext uri="{FF2B5EF4-FFF2-40B4-BE49-F238E27FC236}">
                <a16:creationId xmlns:a16="http://schemas.microsoft.com/office/drawing/2014/main" id="{E5CB9C49-CD00-8E0A-96F1-FCCF8583323B}"/>
              </a:ext>
            </a:extLst>
          </p:cNvPr>
          <p:cNvSpPr/>
          <p:nvPr/>
        </p:nvSpPr>
        <p:spPr>
          <a:xfrm>
            <a:off x="296040" y="647002"/>
            <a:ext cx="11457993"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THIRD TIME</a:t>
            </a:r>
          </a:p>
        </p:txBody>
      </p:sp>
      <p:sp>
        <p:nvSpPr>
          <p:cNvPr id="5" name="Rectangle 4">
            <a:extLst>
              <a:ext uri="{FF2B5EF4-FFF2-40B4-BE49-F238E27FC236}">
                <a16:creationId xmlns:a16="http://schemas.microsoft.com/office/drawing/2014/main" id="{44100F5B-8A9D-008E-2F40-EEC54288256E}"/>
              </a:ext>
            </a:extLst>
          </p:cNvPr>
          <p:cNvSpPr/>
          <p:nvPr/>
        </p:nvSpPr>
        <p:spPr>
          <a:xfrm>
            <a:off x="2303295" y="2890391"/>
            <a:ext cx="6523205"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t>I wear </a:t>
            </a:r>
            <a:r>
              <a:rPr lang="en-US" sz="3200" dirty="0">
                <a:solidFill>
                  <a:srgbClr val="FF0000"/>
                </a:solidFill>
              </a:rPr>
              <a:t>shorts and a T-shirt every day</a:t>
            </a:r>
            <a:r>
              <a:rPr lang="en-US" sz="3200" dirty="0"/>
              <a:t>!</a:t>
            </a:r>
            <a:endParaRPr lang="en-US" sz="3200" i="1" dirty="0"/>
          </a:p>
        </p:txBody>
      </p:sp>
      <p:sp>
        <p:nvSpPr>
          <p:cNvPr id="6" name="Rectangle: Rounded Corners 5">
            <a:extLst>
              <a:ext uri="{FF2B5EF4-FFF2-40B4-BE49-F238E27FC236}">
                <a16:creationId xmlns:a16="http://schemas.microsoft.com/office/drawing/2014/main" id="{68AF5198-E69D-C2AA-B54B-16E03BF84795}"/>
              </a:ext>
            </a:extLst>
          </p:cNvPr>
          <p:cNvSpPr/>
          <p:nvPr/>
        </p:nvSpPr>
        <p:spPr>
          <a:xfrm>
            <a:off x="9317080" y="1445435"/>
            <a:ext cx="672731" cy="6721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D2-35">
            <a:hlinkClick r:id="" action="ppaction://media"/>
            <a:extLst>
              <a:ext uri="{FF2B5EF4-FFF2-40B4-BE49-F238E27FC236}">
                <a16:creationId xmlns:a16="http://schemas.microsoft.com/office/drawing/2014/main" id="{4151AD47-1244-E157-19BE-4DEAF2194EDA}"/>
              </a:ext>
            </a:extLst>
          </p:cNvPr>
          <p:cNvPicPr>
            <a:picLocks noChangeAspect="1"/>
          </p:cNvPicPr>
          <p:nvPr>
            <a:audioFile r:link="rId1"/>
            <p:extLst>
              <p:ext uri="{DAA4B4D4-6D71-4841-9C94-3DE7FCFB9230}">
                <p14:media xmlns:p14="http://schemas.microsoft.com/office/powerpoint/2010/main" r:embed="rId2">
                  <p14:trim st="20500" end="20342"/>
                </p14:media>
              </p:ext>
            </p:extLst>
          </p:nvPr>
        </p:nvPicPr>
        <p:blipFill>
          <a:blip r:embed="rId5"/>
          <a:stretch>
            <a:fillRect/>
          </a:stretch>
        </p:blipFill>
        <p:spPr>
          <a:xfrm>
            <a:off x="4819759" y="4631152"/>
            <a:ext cx="646331" cy="646331"/>
          </a:xfrm>
          <a:prstGeom prst="rect">
            <a:avLst/>
          </a:prstGeom>
        </p:spPr>
      </p:pic>
    </p:spTree>
    <p:extLst>
      <p:ext uri="{BB962C8B-B14F-4D97-AF65-F5344CB8AC3E}">
        <p14:creationId xmlns:p14="http://schemas.microsoft.com/office/powerpoint/2010/main" val="297229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210FAA-49A0-15C3-73B1-F188D11E17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6040" y="1458330"/>
            <a:ext cx="9693771" cy="646332"/>
          </a:xfrm>
          <a:prstGeom prst="rect">
            <a:avLst/>
          </a:prstGeom>
        </p:spPr>
      </p:pic>
      <p:sp>
        <p:nvSpPr>
          <p:cNvPr id="4" name="Rectangle 3">
            <a:extLst>
              <a:ext uri="{FF2B5EF4-FFF2-40B4-BE49-F238E27FC236}">
                <a16:creationId xmlns:a16="http://schemas.microsoft.com/office/drawing/2014/main" id="{E5CB9C49-CD00-8E0A-96F1-FCCF8583323B}"/>
              </a:ext>
            </a:extLst>
          </p:cNvPr>
          <p:cNvSpPr/>
          <p:nvPr/>
        </p:nvSpPr>
        <p:spPr>
          <a:xfrm>
            <a:off x="184492" y="659705"/>
            <a:ext cx="11457993"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Now listen again and check. </a:t>
            </a:r>
            <a:r>
              <a:rPr lang="en-US" sz="3600" b="1" i="1" dirty="0">
                <a:solidFill>
                  <a:srgbClr val="0070C0"/>
                </a:solidFill>
                <a:highlight>
                  <a:srgbClr val="FFFF00"/>
                </a:highlight>
                <a:sym typeface="Wingdings" panose="05000000000000000000" pitchFamily="2" charset="2"/>
              </a:rPr>
              <a:t> </a:t>
            </a:r>
            <a:r>
              <a:rPr lang="en-US" sz="3600" b="1" i="1" dirty="0">
                <a:solidFill>
                  <a:srgbClr val="0070C0"/>
                </a:solidFill>
                <a:highlight>
                  <a:srgbClr val="FFFF00"/>
                </a:highlight>
              </a:rPr>
              <a:t>THIRD TIME</a:t>
            </a:r>
          </a:p>
        </p:txBody>
      </p:sp>
      <p:sp>
        <p:nvSpPr>
          <p:cNvPr id="5" name="Rectangle 4">
            <a:extLst>
              <a:ext uri="{FF2B5EF4-FFF2-40B4-BE49-F238E27FC236}">
                <a16:creationId xmlns:a16="http://schemas.microsoft.com/office/drawing/2014/main" id="{44100F5B-8A9D-008E-2F40-EEC54288256E}"/>
              </a:ext>
            </a:extLst>
          </p:cNvPr>
          <p:cNvSpPr/>
          <p:nvPr/>
        </p:nvSpPr>
        <p:spPr>
          <a:xfrm>
            <a:off x="2303295" y="2890391"/>
            <a:ext cx="6104991" cy="1077218"/>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dirty="0"/>
              <a:t>First, </a:t>
            </a:r>
            <a:r>
              <a:rPr lang="en-US" sz="3200" dirty="0">
                <a:solidFill>
                  <a:srgbClr val="FF0000"/>
                </a:solidFill>
              </a:rPr>
              <a:t>we're having lunch at a café</a:t>
            </a:r>
            <a:r>
              <a:rPr lang="en-US" sz="3200" dirty="0"/>
              <a:t>. I'm waiting for my food now.</a:t>
            </a:r>
            <a:endParaRPr lang="en-US" sz="3200" i="1" dirty="0"/>
          </a:p>
        </p:txBody>
      </p:sp>
      <p:sp>
        <p:nvSpPr>
          <p:cNvPr id="6" name="Rectangle: Rounded Corners 5">
            <a:extLst>
              <a:ext uri="{FF2B5EF4-FFF2-40B4-BE49-F238E27FC236}">
                <a16:creationId xmlns:a16="http://schemas.microsoft.com/office/drawing/2014/main" id="{68AF5198-E69D-C2AA-B54B-16E03BF84795}"/>
              </a:ext>
            </a:extLst>
          </p:cNvPr>
          <p:cNvSpPr/>
          <p:nvPr/>
        </p:nvSpPr>
        <p:spPr>
          <a:xfrm>
            <a:off x="9317080" y="1445435"/>
            <a:ext cx="672731" cy="6721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D2-35">
            <a:hlinkClick r:id="" action="ppaction://media"/>
            <a:extLst>
              <a:ext uri="{FF2B5EF4-FFF2-40B4-BE49-F238E27FC236}">
                <a16:creationId xmlns:a16="http://schemas.microsoft.com/office/drawing/2014/main" id="{4151AD47-1244-E157-19BE-4DEAF2194EDA}"/>
              </a:ext>
            </a:extLst>
          </p:cNvPr>
          <p:cNvPicPr>
            <a:picLocks noChangeAspect="1"/>
          </p:cNvPicPr>
          <p:nvPr>
            <a:audioFile r:link="rId1"/>
            <p:extLst>
              <p:ext uri="{DAA4B4D4-6D71-4841-9C94-3DE7FCFB9230}">
                <p14:media xmlns:p14="http://schemas.microsoft.com/office/powerpoint/2010/main" r:embed="rId2">
                  <p14:trim st="32893" end="5863"/>
                </p14:media>
              </p:ext>
            </p:extLst>
          </p:nvPr>
        </p:nvPicPr>
        <p:blipFill>
          <a:blip r:embed="rId5"/>
          <a:stretch>
            <a:fillRect/>
          </a:stretch>
        </p:blipFill>
        <p:spPr>
          <a:xfrm>
            <a:off x="4496594" y="4672716"/>
            <a:ext cx="646331" cy="646331"/>
          </a:xfrm>
          <a:prstGeom prst="rect">
            <a:avLst/>
          </a:prstGeom>
        </p:spPr>
      </p:pic>
    </p:spTree>
    <p:extLst>
      <p:ext uri="{BB962C8B-B14F-4D97-AF65-F5344CB8AC3E}">
        <p14:creationId xmlns:p14="http://schemas.microsoft.com/office/powerpoint/2010/main" val="2524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grpId="0" nodeType="clickEffect">
                                  <p:stCondLst>
                                    <p:cond delay="0"/>
                                  </p:stCondLst>
                                  <p:childTnLst>
                                    <p:anim calcmode="lin" valueType="num">
                                      <p:cBhvr additive="base">
                                        <p:cTn id="6" dur="500"/>
                                        <p:tgtEl>
                                          <p:spTgt spid="6"/>
                                        </p:tgtEl>
                                        <p:attrNameLst>
                                          <p:attrName>ppt_y</p:attrName>
                                        </p:attrNameLst>
                                      </p:cBhvr>
                                      <p:tavLst>
                                        <p:tav tm="0">
                                          <p:val>
                                            <p:strVal val="#ppt_y"/>
                                          </p:val>
                                        </p:tav>
                                        <p:tav tm="100000">
                                          <p:val>
                                            <p:strVal val="#ppt_y+#ppt_h*1.125000"/>
                                          </p:val>
                                        </p:tav>
                                      </p:tavLst>
                                    </p:anim>
                                    <p:animEffect transition="out" filter="wipe(down)">
                                      <p:cBhvr>
                                        <p:cTn id="7" dur="500"/>
                                        <p:tgtEl>
                                          <p:spTgt spid="6"/>
                                        </p:tgtEl>
                                      </p:cBhvr>
                                    </p:animEffect>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8"/>
                </p:tgtEl>
              </p:cMediaNode>
            </p:audio>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61C0A101-FB6E-C483-DE78-0364E2E1531A}"/>
              </a:ext>
            </a:extLst>
          </p:cNvPr>
          <p:cNvSpPr/>
          <p:nvPr/>
        </p:nvSpPr>
        <p:spPr>
          <a:xfrm>
            <a:off x="1032115" y="1774969"/>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7" name="Rounded Rectangle 6">
            <a:extLst>
              <a:ext uri="{FF2B5EF4-FFF2-40B4-BE49-F238E27FC236}">
                <a16:creationId xmlns:a16="http://schemas.microsoft.com/office/drawing/2014/main" id="{26688C4A-65E9-4139-EBC1-7116CE3E0272}"/>
              </a:ext>
            </a:extLst>
          </p:cNvPr>
          <p:cNvSpPr/>
          <p:nvPr/>
        </p:nvSpPr>
        <p:spPr>
          <a:xfrm>
            <a:off x="1035223" y="2785783"/>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Reading</a:t>
            </a:r>
            <a:endParaRPr lang="en-US" b="1" dirty="0"/>
          </a:p>
        </p:txBody>
      </p:sp>
      <p:sp>
        <p:nvSpPr>
          <p:cNvPr id="11" name="Rounded Rectangle 7">
            <a:extLst>
              <a:ext uri="{FF2B5EF4-FFF2-40B4-BE49-F238E27FC236}">
                <a16:creationId xmlns:a16="http://schemas.microsoft.com/office/drawing/2014/main" id="{8A952612-B585-9560-8ECC-24C664691584}"/>
              </a:ext>
            </a:extLst>
          </p:cNvPr>
          <p:cNvSpPr/>
          <p:nvPr/>
        </p:nvSpPr>
        <p:spPr>
          <a:xfrm>
            <a:off x="1038332" y="4692350"/>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Writing</a:t>
            </a:r>
            <a:endParaRPr lang="en-US" b="1" dirty="0"/>
          </a:p>
        </p:txBody>
      </p:sp>
      <p:sp>
        <p:nvSpPr>
          <p:cNvPr id="14" name="Rounded Rectangle 8">
            <a:extLst>
              <a:ext uri="{FF2B5EF4-FFF2-40B4-BE49-F238E27FC236}">
                <a16:creationId xmlns:a16="http://schemas.microsoft.com/office/drawing/2014/main" id="{24EBABCA-3C24-898F-C2A9-DD5590A708A5}"/>
              </a:ext>
            </a:extLst>
          </p:cNvPr>
          <p:cNvSpPr/>
          <p:nvPr/>
        </p:nvSpPr>
        <p:spPr>
          <a:xfrm>
            <a:off x="1050775" y="5759151"/>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7" name="Rounded Rectangle 9">
            <a:extLst>
              <a:ext uri="{FF2B5EF4-FFF2-40B4-BE49-F238E27FC236}">
                <a16:creationId xmlns:a16="http://schemas.microsoft.com/office/drawing/2014/main" id="{1B63AC11-4359-38F6-0788-00139CC5DCD6}"/>
              </a:ext>
            </a:extLst>
          </p:cNvPr>
          <p:cNvSpPr/>
          <p:nvPr/>
        </p:nvSpPr>
        <p:spPr>
          <a:xfrm>
            <a:off x="1028999" y="374995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Listening </a:t>
            </a:r>
            <a:endParaRPr lang="en-US" b="1" dirty="0"/>
          </a:p>
        </p:txBody>
      </p:sp>
      <p:sp>
        <p:nvSpPr>
          <p:cNvPr id="20" name="Rounded Rectangle 10">
            <a:extLst>
              <a:ext uri="{FF2B5EF4-FFF2-40B4-BE49-F238E27FC236}">
                <a16:creationId xmlns:a16="http://schemas.microsoft.com/office/drawing/2014/main" id="{55890A8B-6542-B501-03D3-0FD07A6BD7F3}"/>
              </a:ext>
            </a:extLst>
          </p:cNvPr>
          <p:cNvSpPr/>
          <p:nvPr/>
        </p:nvSpPr>
        <p:spPr>
          <a:xfrm>
            <a:off x="1053885" y="658404"/>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2" name="Picture 1"/>
          <p:cNvPicPr>
            <a:picLocks noChangeAspect="1"/>
          </p:cNvPicPr>
          <p:nvPr/>
        </p:nvPicPr>
        <p:blipFill>
          <a:blip r:embed="rId3"/>
          <a:stretch>
            <a:fillRect/>
          </a:stretch>
        </p:blipFill>
        <p:spPr>
          <a:xfrm>
            <a:off x="6704769" y="456437"/>
            <a:ext cx="4174591" cy="586971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40514702"/>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2BC263-986F-BF97-BD30-238A7ADCBB23}"/>
              </a:ext>
            </a:extLst>
          </p:cNvPr>
          <p:cNvSpPr>
            <a:spLocks noGrp="1"/>
          </p:cNvSpPr>
          <p:nvPr>
            <p:ph idx="1"/>
          </p:nvPr>
        </p:nvSpPr>
        <p:spPr>
          <a:xfrm>
            <a:off x="1316886" y="1276708"/>
            <a:ext cx="10515600" cy="5604997"/>
          </a:xfrm>
        </p:spPr>
        <p:txBody>
          <a:bodyPr>
            <a:normAutofit/>
          </a:bodyPr>
          <a:lstStyle/>
          <a:p>
            <a:pPr marL="0" indent="0">
              <a:buNone/>
            </a:pPr>
            <a:r>
              <a:rPr lang="en-US" sz="4000" dirty="0"/>
              <a:t>Nancy is on holiday. Her ________ is by the sea. The weather is sunny and hot. She wears ________ and a T-shirt every day. She wants to buy a ________ for tonight. Her mom is going shopping with her. Her dad goes on a ________ with his new friends. She’s having ________ at a café. </a:t>
            </a:r>
          </a:p>
        </p:txBody>
      </p:sp>
      <p:sp>
        <p:nvSpPr>
          <p:cNvPr id="4" name="Rectangle 3">
            <a:extLst>
              <a:ext uri="{FF2B5EF4-FFF2-40B4-BE49-F238E27FC236}">
                <a16:creationId xmlns:a16="http://schemas.microsoft.com/office/drawing/2014/main" id="{B0BF676E-C5E3-8593-7326-579F8D65D926}"/>
              </a:ext>
            </a:extLst>
          </p:cNvPr>
          <p:cNvSpPr/>
          <p:nvPr/>
        </p:nvSpPr>
        <p:spPr>
          <a:xfrm>
            <a:off x="208547" y="641684"/>
            <a:ext cx="2067062" cy="5133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 listening</a:t>
            </a:r>
          </a:p>
        </p:txBody>
      </p:sp>
      <p:sp>
        <p:nvSpPr>
          <p:cNvPr id="5" name="TextBox 4">
            <a:extLst>
              <a:ext uri="{FF2B5EF4-FFF2-40B4-BE49-F238E27FC236}">
                <a16:creationId xmlns:a16="http://schemas.microsoft.com/office/drawing/2014/main" id="{E265C1E4-824E-9E6E-00C4-79D5032262EB}"/>
              </a:ext>
            </a:extLst>
          </p:cNvPr>
          <p:cNvSpPr txBox="1"/>
          <p:nvPr/>
        </p:nvSpPr>
        <p:spPr>
          <a:xfrm>
            <a:off x="2454442" y="641684"/>
            <a:ext cx="9095874" cy="584775"/>
          </a:xfrm>
          <a:prstGeom prst="rect">
            <a:avLst/>
          </a:prstGeom>
          <a:noFill/>
        </p:spPr>
        <p:txBody>
          <a:bodyPr wrap="square" rtlCol="0">
            <a:spAutoFit/>
          </a:bodyPr>
          <a:lstStyle/>
          <a:p>
            <a:r>
              <a:rPr lang="en-US" sz="3200" dirty="0">
                <a:solidFill>
                  <a:srgbClr val="0070C0"/>
                </a:solidFill>
              </a:rPr>
              <a:t>Listen again and write ONE word to fill in each gap.</a:t>
            </a:r>
          </a:p>
        </p:txBody>
      </p:sp>
      <p:sp>
        <p:nvSpPr>
          <p:cNvPr id="15" name="TextBox 14">
            <a:extLst>
              <a:ext uri="{FF2B5EF4-FFF2-40B4-BE49-F238E27FC236}">
                <a16:creationId xmlns:a16="http://schemas.microsoft.com/office/drawing/2014/main" id="{11279624-37C4-98F9-2F88-7CE14D4663A5}"/>
              </a:ext>
            </a:extLst>
          </p:cNvPr>
          <p:cNvSpPr txBox="1"/>
          <p:nvPr/>
        </p:nvSpPr>
        <p:spPr>
          <a:xfrm>
            <a:off x="6707920" y="1226459"/>
            <a:ext cx="1856816" cy="707886"/>
          </a:xfrm>
          <a:prstGeom prst="rect">
            <a:avLst/>
          </a:prstGeom>
          <a:noFill/>
        </p:spPr>
        <p:txBody>
          <a:bodyPr wrap="square">
            <a:spAutoFit/>
          </a:bodyPr>
          <a:lstStyle/>
          <a:p>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resort</a:t>
            </a:r>
            <a:endParaRPr lang="en-US" dirty="0">
              <a:solidFill>
                <a:srgbClr val="FF0000"/>
              </a:solidFill>
            </a:endParaRPr>
          </a:p>
        </p:txBody>
      </p:sp>
      <p:sp>
        <p:nvSpPr>
          <p:cNvPr id="17" name="TextBox 16">
            <a:extLst>
              <a:ext uri="{FF2B5EF4-FFF2-40B4-BE49-F238E27FC236}">
                <a16:creationId xmlns:a16="http://schemas.microsoft.com/office/drawing/2014/main" id="{3FE31758-D3FB-2A8C-2842-1DEA106D1790}"/>
              </a:ext>
            </a:extLst>
          </p:cNvPr>
          <p:cNvSpPr txBox="1"/>
          <p:nvPr/>
        </p:nvSpPr>
        <p:spPr>
          <a:xfrm>
            <a:off x="1577060" y="2339131"/>
            <a:ext cx="1791782" cy="707886"/>
          </a:xfrm>
          <a:prstGeom prst="rect">
            <a:avLst/>
          </a:prstGeom>
          <a:noFill/>
        </p:spPr>
        <p:txBody>
          <a:bodyPr wrap="square">
            <a:spAutoFit/>
          </a:bodyPr>
          <a:lstStyle/>
          <a:p>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shorts</a:t>
            </a:r>
            <a:endParaRPr lang="en-US" dirty="0">
              <a:solidFill>
                <a:srgbClr val="FF0000"/>
              </a:solidFill>
            </a:endParaRPr>
          </a:p>
        </p:txBody>
      </p:sp>
      <p:sp>
        <p:nvSpPr>
          <p:cNvPr id="19" name="TextBox 18">
            <a:extLst>
              <a:ext uri="{FF2B5EF4-FFF2-40B4-BE49-F238E27FC236}">
                <a16:creationId xmlns:a16="http://schemas.microsoft.com/office/drawing/2014/main" id="{EF082799-074E-8C45-6816-2FFDB180B092}"/>
              </a:ext>
            </a:extLst>
          </p:cNvPr>
          <p:cNvSpPr txBox="1"/>
          <p:nvPr/>
        </p:nvSpPr>
        <p:spPr>
          <a:xfrm>
            <a:off x="2926194" y="2884472"/>
            <a:ext cx="1482178" cy="707886"/>
          </a:xfrm>
          <a:prstGeom prst="rect">
            <a:avLst/>
          </a:prstGeom>
          <a:noFill/>
        </p:spPr>
        <p:txBody>
          <a:bodyPr wrap="square">
            <a:spAutoFit/>
          </a:bodyPr>
          <a:lstStyle/>
          <a:p>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dress</a:t>
            </a:r>
            <a:endParaRPr lang="en-US" dirty="0">
              <a:solidFill>
                <a:srgbClr val="FF0000"/>
              </a:solidFill>
            </a:endParaRPr>
          </a:p>
        </p:txBody>
      </p:sp>
      <p:sp>
        <p:nvSpPr>
          <p:cNvPr id="25" name="TextBox 24">
            <a:extLst>
              <a:ext uri="{FF2B5EF4-FFF2-40B4-BE49-F238E27FC236}">
                <a16:creationId xmlns:a16="http://schemas.microsoft.com/office/drawing/2014/main" id="{B4518541-279D-8F16-133B-23D104272615}"/>
              </a:ext>
            </a:extLst>
          </p:cNvPr>
          <p:cNvSpPr txBox="1"/>
          <p:nvPr/>
        </p:nvSpPr>
        <p:spPr>
          <a:xfrm>
            <a:off x="9386063" y="3429000"/>
            <a:ext cx="4328505" cy="707886"/>
          </a:xfrm>
          <a:prstGeom prst="rect">
            <a:avLst/>
          </a:prstGeom>
          <a:noFill/>
        </p:spPr>
        <p:txBody>
          <a:bodyPr wrap="square">
            <a:spAutoFit/>
          </a:bodyPr>
          <a:lstStyle/>
          <a:p>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trek</a:t>
            </a:r>
            <a:endParaRPr lang="en-US" dirty="0">
              <a:solidFill>
                <a:srgbClr val="FF0000"/>
              </a:solidFill>
            </a:endParaRPr>
          </a:p>
        </p:txBody>
      </p:sp>
      <p:sp>
        <p:nvSpPr>
          <p:cNvPr id="26" name="TextBox 25">
            <a:extLst>
              <a:ext uri="{FF2B5EF4-FFF2-40B4-BE49-F238E27FC236}">
                <a16:creationId xmlns:a16="http://schemas.microsoft.com/office/drawing/2014/main" id="{33508F8D-4EAE-AD91-606B-F5A2E6DC95AA}"/>
              </a:ext>
            </a:extLst>
          </p:cNvPr>
          <p:cNvSpPr txBox="1"/>
          <p:nvPr/>
        </p:nvSpPr>
        <p:spPr>
          <a:xfrm>
            <a:off x="8708546" y="3971996"/>
            <a:ext cx="3123940" cy="707886"/>
          </a:xfrm>
          <a:prstGeom prst="rect">
            <a:avLst/>
          </a:prstGeom>
          <a:noFill/>
        </p:spPr>
        <p:txBody>
          <a:bodyPr wrap="square">
            <a:spAutoFit/>
          </a:bodyPr>
          <a:lstStyle/>
          <a:p>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lunch</a:t>
            </a:r>
            <a:endParaRPr lang="en-US" dirty="0">
              <a:solidFill>
                <a:srgbClr val="FF0000"/>
              </a:solidFill>
            </a:endParaRPr>
          </a:p>
        </p:txBody>
      </p:sp>
      <p:pic>
        <p:nvPicPr>
          <p:cNvPr id="27" name="CD2-35">
            <a:hlinkClick r:id="" action="ppaction://media"/>
            <a:extLst>
              <a:ext uri="{FF2B5EF4-FFF2-40B4-BE49-F238E27FC236}">
                <a16:creationId xmlns:a16="http://schemas.microsoft.com/office/drawing/2014/main" id="{4E38E810-953C-A5F9-E91A-BAFBACF913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05943" y="4766234"/>
            <a:ext cx="646331" cy="646331"/>
          </a:xfrm>
          <a:prstGeom prst="rect">
            <a:avLst/>
          </a:prstGeom>
        </p:spPr>
      </p:pic>
    </p:spTree>
    <p:extLst>
      <p:ext uri="{BB962C8B-B14F-4D97-AF65-F5344CB8AC3E}">
        <p14:creationId xmlns:p14="http://schemas.microsoft.com/office/powerpoint/2010/main" val="4461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7"/>
                </p:tgtEl>
              </p:cMediaNode>
            </p:audio>
          </p:childTnLst>
        </p:cTn>
      </p:par>
    </p:tnLst>
    <p:bldLst>
      <p:bldP spid="15" grpId="0"/>
      <p:bldP spid="17" grpId="0"/>
      <p:bldP spid="19"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FF2F5-B8AE-E77B-9B0D-6B18074DC1EC}"/>
              </a:ext>
            </a:extLst>
          </p:cNvPr>
          <p:cNvSpPr>
            <a:spLocks noGrp="1"/>
          </p:cNvSpPr>
          <p:nvPr>
            <p:ph idx="1"/>
          </p:nvPr>
        </p:nvSpPr>
        <p:spPr>
          <a:xfrm>
            <a:off x="444036" y="1402546"/>
            <a:ext cx="11038114" cy="3573491"/>
          </a:xfrm>
        </p:spPr>
        <p:txBody>
          <a:bodyPr>
            <a:noAutofit/>
          </a:bodyPr>
          <a:lstStyle/>
          <a:p>
            <a:pPr marL="0" indent="0" algn="just">
              <a:buNone/>
            </a:pPr>
            <a:r>
              <a:rPr lang="en-US" sz="3200" dirty="0">
                <a:solidFill>
                  <a:srgbClr val="231F20"/>
                </a:solidFill>
                <a:effectLst/>
              </a:rPr>
              <a:t>I'm on holiday in the city of Porto. It’s on the coast of Portugal and our resort is right by the sea. The weather is lovely. It's sunny every day. I've got my jeans with me, but it's so hot. I wear shorts and a T-shirt every day! I want to buy a dress to wear at dinner tonight, though. My mum is coming shopping with me later while my dad goes on a trek with his new friends. First, we're having lunch at a café. I'm waiting for my food now and the view is amazing. I love it here. It's so beautiful!</a:t>
            </a:r>
            <a:endParaRPr lang="en-US" sz="3200" dirty="0"/>
          </a:p>
        </p:txBody>
      </p:sp>
      <p:sp>
        <p:nvSpPr>
          <p:cNvPr id="4" name="TextBox 3">
            <a:extLst>
              <a:ext uri="{FF2B5EF4-FFF2-40B4-BE49-F238E27FC236}">
                <a16:creationId xmlns:a16="http://schemas.microsoft.com/office/drawing/2014/main" id="{DCE123A9-EFCA-1375-E919-707DAD554713}"/>
              </a:ext>
            </a:extLst>
          </p:cNvPr>
          <p:cNvSpPr txBox="1"/>
          <p:nvPr/>
        </p:nvSpPr>
        <p:spPr>
          <a:xfrm>
            <a:off x="0" y="717648"/>
            <a:ext cx="2137876" cy="400110"/>
          </a:xfrm>
          <a:prstGeom prst="rect">
            <a:avLst/>
          </a:prstGeom>
          <a:solidFill>
            <a:srgbClr val="00B050"/>
          </a:solidFill>
          <a:effectLst>
            <a:outerShdw blurRad="50800" dist="38100" dir="5400000" algn="t" rotWithShape="0">
              <a:prstClr val="black">
                <a:alpha val="40000"/>
              </a:prstClr>
            </a:outerShdw>
          </a:effectLst>
        </p:spPr>
        <p:txBody>
          <a:bodyPr wrap="square" rtlCol="0">
            <a:spAutoFit/>
          </a:bodyPr>
          <a:lstStyle/>
          <a:p>
            <a:r>
              <a:rPr lang="en-US" sz="2000" b="1" dirty="0">
                <a:solidFill>
                  <a:schemeClr val="bg1"/>
                </a:solidFill>
              </a:rPr>
              <a:t>Audio Scripts</a:t>
            </a:r>
          </a:p>
        </p:txBody>
      </p:sp>
      <p:sp>
        <p:nvSpPr>
          <p:cNvPr id="5" name="Rectangle 4">
            <a:extLst>
              <a:ext uri="{FF2B5EF4-FFF2-40B4-BE49-F238E27FC236}">
                <a16:creationId xmlns:a16="http://schemas.microsoft.com/office/drawing/2014/main" id="{9E0A4B50-09F7-D66B-EF89-EDAF3E1A75D6}"/>
              </a:ext>
            </a:extLst>
          </p:cNvPr>
          <p:cNvSpPr/>
          <p:nvPr/>
        </p:nvSpPr>
        <p:spPr>
          <a:xfrm>
            <a:off x="2449920" y="648305"/>
            <a:ext cx="6680720" cy="584775"/>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200" i="1" dirty="0">
                <a:solidFill>
                  <a:srgbClr val="0070C0"/>
                </a:solidFill>
              </a:rPr>
              <a:t>Practice the talk again.</a:t>
            </a:r>
          </a:p>
        </p:txBody>
      </p:sp>
    </p:spTree>
    <p:extLst>
      <p:ext uri="{BB962C8B-B14F-4D97-AF65-F5344CB8AC3E}">
        <p14:creationId xmlns:p14="http://schemas.microsoft.com/office/powerpoint/2010/main" val="1702997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57E01-DBF7-CA0A-68B5-D4A915E7C4F7}"/>
              </a:ext>
            </a:extLst>
          </p:cNvPr>
          <p:cNvSpPr>
            <a:spLocks noGrp="1"/>
          </p:cNvSpPr>
          <p:nvPr>
            <p:ph idx="1"/>
          </p:nvPr>
        </p:nvSpPr>
        <p:spPr>
          <a:xfrm>
            <a:off x="720790" y="1413092"/>
            <a:ext cx="10515600" cy="4351338"/>
          </a:xfrm>
        </p:spPr>
        <p:txBody>
          <a:bodyPr/>
          <a:lstStyle/>
          <a:p>
            <a:pPr marL="0" indent="0">
              <a:buNone/>
            </a:pPr>
            <a:r>
              <a:rPr lang="en-US" sz="3600" b="1" dirty="0"/>
              <a:t>If you are on holiday, discuss the answer to these questions:</a:t>
            </a:r>
          </a:p>
          <a:p>
            <a:r>
              <a:rPr lang="en-US" sz="3200" dirty="0"/>
              <a:t>You are in a beautiful resort by the sea. Which activities will you do?</a:t>
            </a:r>
          </a:p>
          <a:p>
            <a:r>
              <a:rPr lang="en-US" sz="3200" dirty="0"/>
              <a:t>It’s sunny and hot. What clothes will you wear?</a:t>
            </a:r>
          </a:p>
          <a:p>
            <a:r>
              <a:rPr lang="en-US" sz="3200" dirty="0"/>
              <a:t>You need beautiful clothes for dinner. What will you buy?</a:t>
            </a:r>
          </a:p>
          <a:p>
            <a:r>
              <a:rPr lang="en-US" sz="3200" dirty="0"/>
              <a:t>You are having lunch at a café. What food will you eat?</a:t>
            </a:r>
          </a:p>
        </p:txBody>
      </p:sp>
      <p:pic>
        <p:nvPicPr>
          <p:cNvPr id="6" name="Picture 2" descr="Free Speech bubble 1195466 PNG with Transparent Background">
            <a:extLst>
              <a:ext uri="{FF2B5EF4-FFF2-40B4-BE49-F238E27FC236}">
                <a16:creationId xmlns:a16="http://schemas.microsoft.com/office/drawing/2014/main" id="{89917EE0-532D-2A95-C94F-B244E09CA8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0429" y="125540"/>
            <a:ext cx="2018702" cy="12875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E219316-86FB-6581-E9F6-A5C24A827CE4}"/>
              </a:ext>
            </a:extLst>
          </p:cNvPr>
          <p:cNvSpPr/>
          <p:nvPr/>
        </p:nvSpPr>
        <p:spPr>
          <a:xfrm>
            <a:off x="212869" y="657255"/>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Post-Listening</a:t>
            </a:r>
          </a:p>
        </p:txBody>
      </p:sp>
      <p:sp>
        <p:nvSpPr>
          <p:cNvPr id="8" name="Rectangle 7">
            <a:extLst>
              <a:ext uri="{FF2B5EF4-FFF2-40B4-BE49-F238E27FC236}">
                <a16:creationId xmlns:a16="http://schemas.microsoft.com/office/drawing/2014/main" id="{EEF8EF74-AEC4-7789-5EE0-E81F03161F9B}"/>
              </a:ext>
            </a:extLst>
          </p:cNvPr>
          <p:cNvSpPr/>
          <p:nvPr/>
        </p:nvSpPr>
        <p:spPr>
          <a:xfrm>
            <a:off x="3983621" y="489762"/>
            <a:ext cx="3989938"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Tree>
    <p:extLst>
      <p:ext uri="{BB962C8B-B14F-4D97-AF65-F5344CB8AC3E}">
        <p14:creationId xmlns:p14="http://schemas.microsoft.com/office/powerpoint/2010/main" val="660179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123"/>
          <a:stretch/>
        </p:blipFill>
        <p:spPr>
          <a:xfrm>
            <a:off x="1447289" y="509040"/>
            <a:ext cx="10269934" cy="5839919"/>
          </a:xfrm>
          <a:prstGeom prst="rect">
            <a:avLst/>
          </a:prstGeom>
        </p:spPr>
      </p:pic>
      <p:sp>
        <p:nvSpPr>
          <p:cNvPr id="3" name="TextBox 2"/>
          <p:cNvSpPr txBox="1"/>
          <p:nvPr/>
        </p:nvSpPr>
        <p:spPr>
          <a:xfrm>
            <a:off x="4546793" y="4095627"/>
            <a:ext cx="2687217" cy="923330"/>
          </a:xfrm>
          <a:prstGeom prst="rect">
            <a:avLst/>
          </a:prstGeom>
          <a:noFill/>
        </p:spPr>
        <p:txBody>
          <a:bodyPr wrap="square" rtlCol="0">
            <a:spAutoFit/>
          </a:bodyPr>
          <a:lstStyle/>
          <a:p>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460897946"/>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3FB599-5E8B-C07A-853D-000E40AA968B}"/>
              </a:ext>
            </a:extLst>
          </p:cNvPr>
          <p:cNvPicPr>
            <a:picLocks noChangeAspect="1"/>
          </p:cNvPicPr>
          <p:nvPr/>
        </p:nvPicPr>
        <p:blipFill>
          <a:blip r:embed="rId2"/>
          <a:stretch>
            <a:fillRect/>
          </a:stretch>
        </p:blipFill>
        <p:spPr>
          <a:xfrm>
            <a:off x="1667849" y="1158537"/>
            <a:ext cx="7922465" cy="3141668"/>
          </a:xfrm>
          <a:prstGeom prst="rect">
            <a:avLst/>
          </a:prstGeom>
        </p:spPr>
      </p:pic>
      <p:cxnSp>
        <p:nvCxnSpPr>
          <p:cNvPr id="6" name="Straight Connector 5">
            <a:extLst>
              <a:ext uri="{FF2B5EF4-FFF2-40B4-BE49-F238E27FC236}">
                <a16:creationId xmlns:a16="http://schemas.microsoft.com/office/drawing/2014/main" id="{BD820E75-CC03-7AB0-0C22-9D6A5D6C9669}"/>
              </a:ext>
            </a:extLst>
          </p:cNvPr>
          <p:cNvCxnSpPr>
            <a:cxnSpLocks/>
          </p:cNvCxnSpPr>
          <p:nvPr/>
        </p:nvCxnSpPr>
        <p:spPr>
          <a:xfrm>
            <a:off x="3638927" y="1864654"/>
            <a:ext cx="10071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D54EED-29F6-9D78-C125-D621A70A3378}"/>
              </a:ext>
            </a:extLst>
          </p:cNvPr>
          <p:cNvCxnSpPr>
            <a:cxnSpLocks/>
          </p:cNvCxnSpPr>
          <p:nvPr/>
        </p:nvCxnSpPr>
        <p:spPr>
          <a:xfrm flipV="1">
            <a:off x="4851038" y="1877139"/>
            <a:ext cx="516829" cy="59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08CEF6-5057-F0C2-99A8-40EC6D31E130}"/>
              </a:ext>
            </a:extLst>
          </p:cNvPr>
          <p:cNvCxnSpPr>
            <a:cxnSpLocks/>
          </p:cNvCxnSpPr>
          <p:nvPr/>
        </p:nvCxnSpPr>
        <p:spPr>
          <a:xfrm>
            <a:off x="6580414" y="1866837"/>
            <a:ext cx="1132719" cy="1030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A5BEFA-1C2B-4C71-01AC-794B84B1A374}"/>
              </a:ext>
            </a:extLst>
          </p:cNvPr>
          <p:cNvCxnSpPr>
            <a:cxnSpLocks/>
          </p:cNvCxnSpPr>
          <p:nvPr/>
        </p:nvCxnSpPr>
        <p:spPr>
          <a:xfrm>
            <a:off x="7892143" y="1880121"/>
            <a:ext cx="151432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41D31-6609-EBFE-5792-49A2D102734F}"/>
              </a:ext>
            </a:extLst>
          </p:cNvPr>
          <p:cNvCxnSpPr>
            <a:cxnSpLocks/>
          </p:cNvCxnSpPr>
          <p:nvPr/>
        </p:nvCxnSpPr>
        <p:spPr>
          <a:xfrm>
            <a:off x="3379825" y="2334339"/>
            <a:ext cx="76763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869076-3644-2794-9401-9E8727B917FA}"/>
              </a:ext>
            </a:extLst>
          </p:cNvPr>
          <p:cNvCxnSpPr>
            <a:cxnSpLocks/>
          </p:cNvCxnSpPr>
          <p:nvPr/>
        </p:nvCxnSpPr>
        <p:spPr>
          <a:xfrm>
            <a:off x="5587603" y="2334339"/>
            <a:ext cx="335921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6573D7-4943-9B85-BB42-37BB439B24B5}"/>
              </a:ext>
            </a:extLst>
          </p:cNvPr>
          <p:cNvCxnSpPr>
            <a:cxnSpLocks/>
          </p:cNvCxnSpPr>
          <p:nvPr/>
        </p:nvCxnSpPr>
        <p:spPr>
          <a:xfrm>
            <a:off x="4161673" y="2816168"/>
            <a:ext cx="195942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45E2E-26D3-8738-4626-7DF871EE9153}"/>
              </a:ext>
            </a:extLst>
          </p:cNvPr>
          <p:cNvCxnSpPr>
            <a:cxnSpLocks/>
          </p:cNvCxnSpPr>
          <p:nvPr/>
        </p:nvCxnSpPr>
        <p:spPr>
          <a:xfrm>
            <a:off x="2973624" y="3278119"/>
            <a:ext cx="628044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E71EFEF-B0BB-A2E7-F4AC-E2FBF7DE6ED0}"/>
              </a:ext>
            </a:extLst>
          </p:cNvPr>
          <p:cNvCxnSpPr>
            <a:cxnSpLocks/>
          </p:cNvCxnSpPr>
          <p:nvPr/>
        </p:nvCxnSpPr>
        <p:spPr>
          <a:xfrm>
            <a:off x="3098205" y="3761928"/>
            <a:ext cx="567568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6AE690-A272-4EEB-3EB7-EF58FDCFD59A}"/>
              </a:ext>
            </a:extLst>
          </p:cNvPr>
          <p:cNvCxnSpPr>
            <a:cxnSpLocks/>
          </p:cNvCxnSpPr>
          <p:nvPr/>
        </p:nvCxnSpPr>
        <p:spPr>
          <a:xfrm>
            <a:off x="3098205" y="4241247"/>
            <a:ext cx="392308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EBFCE7A-1646-CE61-3075-1ECE0C789315}"/>
              </a:ext>
            </a:extLst>
          </p:cNvPr>
          <p:cNvCxnSpPr>
            <a:cxnSpLocks/>
          </p:cNvCxnSpPr>
          <p:nvPr/>
        </p:nvCxnSpPr>
        <p:spPr>
          <a:xfrm>
            <a:off x="8491021" y="2806968"/>
            <a:ext cx="91544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61984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arn(inVertical)">
                                      <p:cBhvr>
                                        <p:cTn id="34" dur="500"/>
                                        <p:tgtEl>
                                          <p:spTgt spid="22"/>
                                        </p:tgtEl>
                                      </p:cBhvr>
                                    </p:animEffect>
                                  </p:childTnLst>
                                </p:cTn>
                              </p:par>
                              <p:par>
                                <p:cTn id="35" presetID="16" presetClass="entr" presetSubtype="2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6CDBD-83C9-2671-2894-95E4E71C9CD5}"/>
              </a:ext>
            </a:extLst>
          </p:cNvPr>
          <p:cNvSpPr>
            <a:spLocks noGrp="1"/>
          </p:cNvSpPr>
          <p:nvPr>
            <p:ph idx="4294967295"/>
          </p:nvPr>
        </p:nvSpPr>
        <p:spPr>
          <a:xfrm>
            <a:off x="729574" y="2915056"/>
            <a:ext cx="10515600" cy="3597275"/>
          </a:xfrm>
        </p:spPr>
        <p:txBody>
          <a:bodyPr>
            <a:normAutofit/>
          </a:bodyPr>
          <a:lstStyle/>
          <a:p>
            <a:pPr marL="0" indent="0">
              <a:buNone/>
            </a:pPr>
            <a:r>
              <a:rPr lang="en-US" i="1" dirty="0">
                <a:solidFill>
                  <a:srgbClr val="0070C0"/>
                </a:solidFill>
              </a:rPr>
              <a:t>Hi Simon,</a:t>
            </a:r>
          </a:p>
          <a:p>
            <a:pPr marL="0" indent="0">
              <a:buNone/>
            </a:pPr>
            <a:r>
              <a:rPr lang="en-US" i="1" dirty="0">
                <a:solidFill>
                  <a:srgbClr val="0070C0"/>
                </a:solidFill>
              </a:rPr>
              <a:t>Greetings from …………………………. Today it’s …………………………………..</a:t>
            </a:r>
          </a:p>
          <a:p>
            <a:pPr marL="0" indent="0">
              <a:buNone/>
            </a:pPr>
            <a:r>
              <a:rPr lang="en-US" i="1" dirty="0">
                <a:solidFill>
                  <a:srgbClr val="0070C0"/>
                </a:solidFill>
              </a:rPr>
              <a:t>Right now, I ……………………………………………………………………………………</a:t>
            </a:r>
          </a:p>
          <a:p>
            <a:pPr marL="0" indent="0">
              <a:buNone/>
            </a:pPr>
            <a:r>
              <a:rPr lang="en-US" i="1" dirty="0">
                <a:solidFill>
                  <a:srgbClr val="0070C0"/>
                </a:solidFill>
              </a:rPr>
              <a:t>I’m wearing ……………………………………………………………………………………</a:t>
            </a:r>
          </a:p>
          <a:p>
            <a:pPr marL="0" indent="0">
              <a:buNone/>
            </a:pPr>
            <a:r>
              <a:rPr lang="en-US" i="1" dirty="0">
                <a:solidFill>
                  <a:srgbClr val="0070C0"/>
                </a:solidFill>
              </a:rPr>
              <a:t>I’m going to …………………………………….……… I’m having a great time!</a:t>
            </a:r>
          </a:p>
          <a:p>
            <a:pPr marL="0" indent="0">
              <a:buNone/>
            </a:pPr>
            <a:r>
              <a:rPr lang="en-US" i="1" dirty="0">
                <a:solidFill>
                  <a:srgbClr val="0070C0"/>
                </a:solidFill>
              </a:rPr>
              <a:t>Write back!</a:t>
            </a:r>
          </a:p>
          <a:p>
            <a:pPr marL="0" indent="0">
              <a:buNone/>
            </a:pPr>
            <a:r>
              <a:rPr lang="en-US" i="1" dirty="0">
                <a:solidFill>
                  <a:srgbClr val="0070C0"/>
                </a:solidFill>
              </a:rPr>
              <a:t>Ahmed</a:t>
            </a:r>
          </a:p>
          <a:p>
            <a:endParaRPr lang="en-US" i="1" dirty="0">
              <a:solidFill>
                <a:srgbClr val="0070C0"/>
              </a:solidFill>
            </a:endParaRPr>
          </a:p>
        </p:txBody>
      </p:sp>
      <p:pic>
        <p:nvPicPr>
          <p:cNvPr id="5" name="Picture 4">
            <a:extLst>
              <a:ext uri="{FF2B5EF4-FFF2-40B4-BE49-F238E27FC236}">
                <a16:creationId xmlns:a16="http://schemas.microsoft.com/office/drawing/2014/main" id="{BDA97904-18D4-35AE-739F-94BA9859B360}"/>
              </a:ext>
            </a:extLst>
          </p:cNvPr>
          <p:cNvPicPr>
            <a:picLocks noChangeAspect="1"/>
          </p:cNvPicPr>
          <p:nvPr/>
        </p:nvPicPr>
        <p:blipFill>
          <a:blip r:embed="rId2"/>
          <a:stretch>
            <a:fillRect/>
          </a:stretch>
        </p:blipFill>
        <p:spPr>
          <a:xfrm>
            <a:off x="1129006" y="0"/>
            <a:ext cx="7084265" cy="2781300"/>
          </a:xfrm>
          <a:prstGeom prst="rect">
            <a:avLst/>
          </a:prstGeom>
        </p:spPr>
      </p:pic>
    </p:spTree>
    <p:extLst>
      <p:ext uri="{BB962C8B-B14F-4D97-AF65-F5344CB8AC3E}">
        <p14:creationId xmlns:p14="http://schemas.microsoft.com/office/powerpoint/2010/main" val="301726877"/>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9C962-9439-457A-124D-223F24072A30}"/>
              </a:ext>
            </a:extLst>
          </p:cNvPr>
          <p:cNvSpPr>
            <a:spLocks noGrp="1"/>
          </p:cNvSpPr>
          <p:nvPr>
            <p:ph idx="1"/>
          </p:nvPr>
        </p:nvSpPr>
        <p:spPr>
          <a:xfrm>
            <a:off x="468086" y="1690690"/>
            <a:ext cx="10515600" cy="5618388"/>
          </a:xfrm>
        </p:spPr>
        <p:txBody>
          <a:bodyPr>
            <a:normAutofit/>
          </a:bodyPr>
          <a:lstStyle/>
          <a:p>
            <a:pPr marL="0" indent="0">
              <a:buNone/>
            </a:pPr>
            <a:r>
              <a:rPr lang="en-US" sz="3200" i="1" dirty="0">
                <a:solidFill>
                  <a:srgbClr val="FF0000"/>
                </a:solidFill>
              </a:rPr>
              <a:t>Hi Simon,</a:t>
            </a:r>
          </a:p>
          <a:p>
            <a:pPr marL="0" indent="0">
              <a:buNone/>
            </a:pPr>
            <a:r>
              <a:rPr lang="en-US" sz="3200" i="1" dirty="0">
                <a:solidFill>
                  <a:srgbClr val="FF0000"/>
                </a:solidFill>
              </a:rPr>
              <a:t>Greetings from Sicily, a beautiful island in Italy! Today it's hot and sunny! Right now, I'm sitting in a café. I’m having a meal and writing my postcards. I’m wearing shorts and a T-shirt. I’m going to go sightseeing tomorrow. I’m having a great time!</a:t>
            </a:r>
          </a:p>
          <a:p>
            <a:pPr marL="0" indent="0">
              <a:buNone/>
            </a:pPr>
            <a:r>
              <a:rPr lang="en-US" sz="3200" i="1" dirty="0">
                <a:solidFill>
                  <a:srgbClr val="FF0000"/>
                </a:solidFill>
              </a:rPr>
              <a:t>Write back!</a:t>
            </a:r>
          </a:p>
          <a:p>
            <a:pPr marL="0" indent="0">
              <a:buNone/>
            </a:pPr>
            <a:r>
              <a:rPr lang="en-US" sz="3200" i="1" dirty="0">
                <a:solidFill>
                  <a:srgbClr val="FF0000"/>
                </a:solidFill>
              </a:rPr>
              <a:t>Ahmed</a:t>
            </a:r>
          </a:p>
        </p:txBody>
      </p:sp>
      <p:sp>
        <p:nvSpPr>
          <p:cNvPr id="7" name="TextBox 6">
            <a:extLst>
              <a:ext uri="{FF2B5EF4-FFF2-40B4-BE49-F238E27FC236}">
                <a16:creationId xmlns:a16="http://schemas.microsoft.com/office/drawing/2014/main" id="{3A04A652-C0E9-AE15-E3AD-788103E23412}"/>
              </a:ext>
            </a:extLst>
          </p:cNvPr>
          <p:cNvSpPr txBox="1"/>
          <p:nvPr/>
        </p:nvSpPr>
        <p:spPr>
          <a:xfrm>
            <a:off x="673767" y="655350"/>
            <a:ext cx="6128085" cy="646331"/>
          </a:xfrm>
          <a:prstGeom prst="rect">
            <a:avLst/>
          </a:prstGeom>
          <a:noFill/>
        </p:spPr>
        <p:txBody>
          <a:bodyPr wrap="square" rtlCol="0">
            <a:spAutoFit/>
          </a:bodyPr>
          <a:lstStyle/>
          <a:p>
            <a:r>
              <a:rPr lang="en-US" sz="3600" b="1" i="1" dirty="0">
                <a:solidFill>
                  <a:srgbClr val="0070C0"/>
                </a:solidFill>
              </a:rPr>
              <a:t>Sample letter</a:t>
            </a:r>
          </a:p>
        </p:txBody>
      </p:sp>
    </p:spTree>
    <p:extLst>
      <p:ext uri="{BB962C8B-B14F-4D97-AF65-F5344CB8AC3E}">
        <p14:creationId xmlns:p14="http://schemas.microsoft.com/office/powerpoint/2010/main" val="19756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2D0869-81A5-57B4-14D1-0522E8D652FF}"/>
              </a:ext>
            </a:extLst>
          </p:cNvPr>
          <p:cNvPicPr>
            <a:picLocks noChangeAspect="1"/>
          </p:cNvPicPr>
          <p:nvPr/>
        </p:nvPicPr>
        <p:blipFill>
          <a:blip r:embed="rId2"/>
          <a:stretch>
            <a:fillRect/>
          </a:stretch>
        </p:blipFill>
        <p:spPr>
          <a:xfrm>
            <a:off x="0" y="490127"/>
            <a:ext cx="6030167" cy="5877745"/>
          </a:xfrm>
          <a:prstGeom prst="rect">
            <a:avLst/>
          </a:prstGeom>
        </p:spPr>
      </p:pic>
      <p:pic>
        <p:nvPicPr>
          <p:cNvPr id="7" name="Picture 6">
            <a:extLst>
              <a:ext uri="{FF2B5EF4-FFF2-40B4-BE49-F238E27FC236}">
                <a16:creationId xmlns:a16="http://schemas.microsoft.com/office/drawing/2014/main" id="{BE9461C1-6D07-7337-3BD8-04D0142DFC4F}"/>
              </a:ext>
            </a:extLst>
          </p:cNvPr>
          <p:cNvPicPr>
            <a:picLocks noChangeAspect="1"/>
          </p:cNvPicPr>
          <p:nvPr/>
        </p:nvPicPr>
        <p:blipFill>
          <a:blip r:embed="rId3"/>
          <a:stretch>
            <a:fillRect/>
          </a:stretch>
        </p:blipFill>
        <p:spPr>
          <a:xfrm>
            <a:off x="6161835" y="2621961"/>
            <a:ext cx="5772956" cy="3191320"/>
          </a:xfrm>
          <a:prstGeom prst="rect">
            <a:avLst/>
          </a:prstGeom>
        </p:spPr>
      </p:pic>
    </p:spTree>
    <p:extLst>
      <p:ext uri="{BB962C8B-B14F-4D97-AF65-F5344CB8AC3E}">
        <p14:creationId xmlns:p14="http://schemas.microsoft.com/office/powerpoint/2010/main" val="2770224759"/>
      </p:ext>
    </p:extLst>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3537788195"/>
      </p:ext>
    </p:extLst>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143" y="267922"/>
            <a:ext cx="4276107" cy="923330"/>
          </a:xfrm>
          <a:prstGeom prst="rect">
            <a:avLst/>
          </a:prstGeom>
        </p:spPr>
        <p:txBody>
          <a:bodyPr wrap="none">
            <a:spAutoFit/>
          </a:bodyPr>
          <a:lstStyle/>
          <a:p>
            <a:r>
              <a:rPr lang="en-US" sz="5400" b="1" dirty="0">
                <a:solidFill>
                  <a:srgbClr val="FF0000"/>
                </a:solidFill>
              </a:rPr>
              <a:t>Today’s lesson</a:t>
            </a:r>
          </a:p>
        </p:txBody>
      </p:sp>
      <p:sp>
        <p:nvSpPr>
          <p:cNvPr id="4" name="Rectangle 3"/>
          <p:cNvSpPr/>
          <p:nvPr/>
        </p:nvSpPr>
        <p:spPr>
          <a:xfrm>
            <a:off x="657143" y="1935395"/>
            <a:ext cx="11349800"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dirty="0" err="1">
                <a:solidFill>
                  <a:srgbClr val="0000CC"/>
                </a:solidFill>
                <a:latin typeface="Calibri" pitchFamily="34" charset="0"/>
              </a:rPr>
              <a:t>Practise</a:t>
            </a:r>
            <a:r>
              <a:rPr lang="en-US" sz="3600" dirty="0">
                <a:solidFill>
                  <a:srgbClr val="0000CC"/>
                </a:solidFill>
                <a:latin typeface="Calibri" pitchFamily="34" charset="0"/>
              </a:rPr>
              <a:t> test-taking skills (Reading, Listening, and Writing).</a:t>
            </a:r>
            <a:endParaRPr lang="en-US" sz="3600" dirty="0"/>
          </a:p>
        </p:txBody>
      </p:sp>
    </p:spTree>
    <p:extLst>
      <p:ext uri="{BB962C8B-B14F-4D97-AF65-F5344CB8AC3E}">
        <p14:creationId xmlns:p14="http://schemas.microsoft.com/office/powerpoint/2010/main" val="1512116417"/>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3383" y="611513"/>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680489" y="1674674"/>
            <a:ext cx="11068488" cy="2554545"/>
          </a:xfrm>
          <a:prstGeom prst="rect">
            <a:avLst/>
          </a:prstGeom>
          <a:noFill/>
        </p:spPr>
        <p:txBody>
          <a:bodyPr wrap="square" rtlCol="0">
            <a:spAutoFit/>
          </a:bodyPr>
          <a:lstStyle/>
          <a:p>
            <a:r>
              <a:rPr lang="en-US" sz="4000" dirty="0">
                <a:solidFill>
                  <a:srgbClr val="FF0000"/>
                </a:solidFill>
                <a:ea typeface="Times New Roman" panose="02020603050405020304" pitchFamily="18" charset="0"/>
              </a:rPr>
              <a:t>By the end of this lesson, students will be able to…</a:t>
            </a:r>
          </a:p>
          <a:p>
            <a:endParaRPr lang="en-US" sz="4000" dirty="0">
              <a:solidFill>
                <a:srgbClr val="0000CC"/>
              </a:solidFill>
              <a:latin typeface="Calibri" pitchFamily="34" charset="0"/>
            </a:endParaRPr>
          </a:p>
          <a:p>
            <a:r>
              <a:rPr lang="en-US" sz="4000" i="1" dirty="0">
                <a:solidFill>
                  <a:srgbClr val="0000CC"/>
                </a:solidFill>
                <a:latin typeface="Calibri" pitchFamily="34" charset="0"/>
              </a:rPr>
              <a:t>- </a:t>
            </a:r>
            <a:r>
              <a:rPr lang="en-US" sz="4000" i="1" dirty="0" err="1">
                <a:solidFill>
                  <a:srgbClr val="0000CC"/>
                </a:solidFill>
                <a:latin typeface="Calibri" pitchFamily="34" charset="0"/>
              </a:rPr>
              <a:t>practise</a:t>
            </a:r>
            <a:r>
              <a:rPr lang="en-US" sz="4000" i="1" dirty="0">
                <a:solidFill>
                  <a:srgbClr val="0000CC"/>
                </a:solidFill>
                <a:latin typeface="Calibri" pitchFamily="34" charset="0"/>
              </a:rPr>
              <a:t> test-taking skills (Reading, Listening, and Writing).</a:t>
            </a:r>
            <a:endParaRPr lang="en-US" sz="4000" i="1" dirty="0"/>
          </a:p>
        </p:txBody>
      </p:sp>
    </p:spTree>
    <p:extLst>
      <p:ext uri="{BB962C8B-B14F-4D97-AF65-F5344CB8AC3E}">
        <p14:creationId xmlns:p14="http://schemas.microsoft.com/office/powerpoint/2010/main" val="383855474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3" name="Rectangle 2"/>
          <p:cNvSpPr/>
          <p:nvPr/>
        </p:nvSpPr>
        <p:spPr>
          <a:xfrm>
            <a:off x="159985" y="1674674"/>
            <a:ext cx="11872029"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err="1">
                <a:solidFill>
                  <a:srgbClr val="0070C0"/>
                </a:solidFill>
              </a:rPr>
              <a:t>Practise</a:t>
            </a:r>
            <a:r>
              <a:rPr lang="en-US" sz="3600" i="1" dirty="0">
                <a:solidFill>
                  <a:srgbClr val="0070C0"/>
                </a:solidFill>
              </a:rPr>
              <a:t> the vocabulary and make sentences using them. </a:t>
            </a:r>
          </a:p>
          <a:p>
            <a:pPr marL="571500" indent="-571500">
              <a:buFontTx/>
              <a:buChar char="-"/>
            </a:pPr>
            <a:r>
              <a:rPr lang="en-US" sz="3600" i="1" dirty="0">
                <a:solidFill>
                  <a:srgbClr val="0070C0"/>
                </a:solidFill>
              </a:rPr>
              <a:t>Do </a:t>
            </a:r>
            <a:r>
              <a:rPr lang="en-US" sz="3600" b="1" i="1" dirty="0">
                <a:solidFill>
                  <a:srgbClr val="FF0000"/>
                </a:solidFill>
              </a:rPr>
              <a:t>Unit 4 Test 2</a:t>
            </a:r>
            <a:r>
              <a:rPr lang="en-US" sz="3600" i="1" dirty="0">
                <a:solidFill>
                  <a:srgbClr val="0070C0"/>
                </a:solidFill>
              </a:rPr>
              <a:t> in </a:t>
            </a:r>
            <a:r>
              <a:rPr lang="en-US" sz="3600" b="1" i="1" dirty="0" err="1">
                <a:solidFill>
                  <a:srgbClr val="FF0000"/>
                </a:solidFill>
              </a:rPr>
              <a:t>Bài</a:t>
            </a:r>
            <a:r>
              <a:rPr lang="en-US" sz="3600" b="1" i="1" dirty="0">
                <a:solidFill>
                  <a:srgbClr val="FF0000"/>
                </a:solidFill>
              </a:rPr>
              <a:t> </a:t>
            </a:r>
            <a:r>
              <a:rPr lang="en-US" sz="3600" b="1" i="1" dirty="0" err="1">
                <a:solidFill>
                  <a:srgbClr val="FF0000"/>
                </a:solidFill>
              </a:rPr>
              <a:t>Tập</a:t>
            </a:r>
            <a:r>
              <a:rPr lang="en-US" sz="3600" b="1" i="1" dirty="0">
                <a:solidFill>
                  <a:srgbClr val="FF0000"/>
                </a:solidFill>
              </a:rPr>
              <a:t> </a:t>
            </a:r>
            <a:r>
              <a:rPr lang="en-US" sz="3600" b="1" i="1" dirty="0" err="1">
                <a:solidFill>
                  <a:srgbClr val="FF0000"/>
                </a:solidFill>
              </a:rPr>
              <a:t>Bổ</a:t>
            </a:r>
            <a:r>
              <a:rPr lang="en-US" sz="3600" b="1" i="1" dirty="0">
                <a:solidFill>
                  <a:srgbClr val="FF0000"/>
                </a:solidFill>
              </a:rPr>
              <a:t> </a:t>
            </a:r>
            <a:r>
              <a:rPr lang="en-US" sz="3600" b="1" i="1" dirty="0" err="1">
                <a:solidFill>
                  <a:srgbClr val="FF0000"/>
                </a:solidFill>
              </a:rPr>
              <a:t>Trợ</a:t>
            </a:r>
            <a:r>
              <a:rPr lang="en-US" sz="3600" b="1" i="1" dirty="0">
                <a:solidFill>
                  <a:srgbClr val="FF0000"/>
                </a:solidFill>
              </a:rPr>
              <a:t> TA 6 Right on</a:t>
            </a:r>
            <a:r>
              <a:rPr lang="en-US" sz="3600" i="1" dirty="0">
                <a:solidFill>
                  <a:srgbClr val="0070C0"/>
                </a:solidFill>
              </a:rPr>
              <a:t> (pp. 40-41).</a:t>
            </a:r>
            <a:endParaRPr lang="en-US" sz="3600" i="1" dirty="0">
              <a:solidFill>
                <a:srgbClr val="FF0000"/>
              </a:solidFill>
            </a:endParaRPr>
          </a:p>
          <a:p>
            <a:pPr marL="571500" indent="-571500">
              <a:buFontTx/>
              <a:buChar char="-"/>
            </a:pPr>
            <a:r>
              <a:rPr lang="en-US" sz="3600" i="1" dirty="0">
                <a:solidFill>
                  <a:srgbClr val="0070C0"/>
                </a:solidFill>
              </a:rPr>
              <a:t>Prepare for the next lesson (p. 86 SB).</a:t>
            </a:r>
            <a:endParaRPr lang="en-US" sz="3600" i="1" dirty="0">
              <a:solidFill>
                <a:srgbClr val="FF0000"/>
              </a:solidFill>
            </a:endParaRPr>
          </a:p>
        </p:txBody>
      </p:sp>
    </p:spTree>
    <p:extLst>
      <p:ext uri="{BB962C8B-B14F-4D97-AF65-F5344CB8AC3E}">
        <p14:creationId xmlns:p14="http://schemas.microsoft.com/office/powerpoint/2010/main" val="26558528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280"/>
          <a:stretch/>
        </p:blipFill>
        <p:spPr>
          <a:xfrm>
            <a:off x="0" y="-27992"/>
            <a:ext cx="12192000" cy="6885992"/>
          </a:xfrm>
          <a:prstGeom prst="rect">
            <a:avLst/>
          </a:prstGeom>
        </p:spPr>
      </p:pic>
      <p:sp>
        <p:nvSpPr>
          <p:cNvPr id="3" name="TextBox 2"/>
          <p:cNvSpPr txBox="1"/>
          <p:nvPr/>
        </p:nvSpPr>
        <p:spPr>
          <a:xfrm>
            <a:off x="666878" y="4968810"/>
            <a:ext cx="3541226" cy="646331"/>
          </a:xfrm>
          <a:prstGeom prst="rect">
            <a:avLst/>
          </a:prstGeom>
          <a:noFill/>
        </p:spPr>
        <p:txBody>
          <a:bodyPr wrap="square" rtlCol="0">
            <a:spAutoFit/>
          </a:bodyPr>
          <a:lstStyle/>
          <a:p>
            <a:r>
              <a:rPr lang="en-US" sz="3600" dirty="0">
                <a:solidFill>
                  <a:srgbClr val="FFC000"/>
                </a:solidFill>
              </a:rPr>
              <a:t>Enjoy your day!</a:t>
            </a:r>
            <a:endParaRPr lang="en-US" dirty="0">
              <a:solidFill>
                <a:srgbClr val="FFC000"/>
              </a:solidFill>
            </a:endParaRPr>
          </a:p>
        </p:txBody>
      </p:sp>
    </p:spTree>
    <p:extLst>
      <p:ext uri="{BB962C8B-B14F-4D97-AF65-F5344CB8AC3E}">
        <p14:creationId xmlns:p14="http://schemas.microsoft.com/office/powerpoint/2010/main" val="1185023599"/>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3" name="Rectangle 2">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1734573"/>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A7D89F-78F0-B567-AAD4-05809A60244C}"/>
              </a:ext>
            </a:extLst>
          </p:cNvPr>
          <p:cNvSpPr txBox="1"/>
          <p:nvPr/>
        </p:nvSpPr>
        <p:spPr>
          <a:xfrm>
            <a:off x="364958" y="568874"/>
            <a:ext cx="11614484" cy="1200329"/>
          </a:xfrm>
          <a:prstGeom prst="rect">
            <a:avLst/>
          </a:prstGeom>
          <a:noFill/>
        </p:spPr>
        <p:txBody>
          <a:bodyPr wrap="square" rtlCol="0">
            <a:spAutoFit/>
          </a:bodyPr>
          <a:lstStyle/>
          <a:p>
            <a:r>
              <a:rPr lang="en-US" sz="3600" i="1" dirty="0">
                <a:solidFill>
                  <a:srgbClr val="0070C0"/>
                </a:solidFill>
              </a:rPr>
              <a:t>Work in groups. List down all holiday destinations in Vietnam you know.</a:t>
            </a:r>
          </a:p>
        </p:txBody>
      </p:sp>
      <p:sp>
        <p:nvSpPr>
          <p:cNvPr id="5" name="Oval 4">
            <a:extLst>
              <a:ext uri="{FF2B5EF4-FFF2-40B4-BE49-F238E27FC236}">
                <a16:creationId xmlns:a16="http://schemas.microsoft.com/office/drawing/2014/main" id="{23A90E79-116B-C17B-FE9E-1461146DE818}"/>
              </a:ext>
            </a:extLst>
          </p:cNvPr>
          <p:cNvSpPr/>
          <p:nvPr/>
        </p:nvSpPr>
        <p:spPr>
          <a:xfrm>
            <a:off x="4576009" y="3325347"/>
            <a:ext cx="2887579" cy="14117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Vietnam</a:t>
            </a:r>
          </a:p>
        </p:txBody>
      </p:sp>
      <p:sp>
        <p:nvSpPr>
          <p:cNvPr id="6" name="Rectangle: Rounded Corners 5">
            <a:extLst>
              <a:ext uri="{FF2B5EF4-FFF2-40B4-BE49-F238E27FC236}">
                <a16:creationId xmlns:a16="http://schemas.microsoft.com/office/drawing/2014/main" id="{C29D010C-D179-7FAC-BF3E-0A4E5C9158E7}"/>
              </a:ext>
            </a:extLst>
          </p:cNvPr>
          <p:cNvSpPr/>
          <p:nvPr/>
        </p:nvSpPr>
        <p:spPr>
          <a:xfrm>
            <a:off x="7415462" y="2269398"/>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99D739DB-4248-8BAE-23E0-714C63288960}"/>
              </a:ext>
            </a:extLst>
          </p:cNvPr>
          <p:cNvSpPr/>
          <p:nvPr/>
        </p:nvSpPr>
        <p:spPr>
          <a:xfrm>
            <a:off x="5398168" y="1999278"/>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1F3E446-ECD3-F961-2C49-B2A0E8E2D8A2}"/>
              </a:ext>
            </a:extLst>
          </p:cNvPr>
          <p:cNvSpPr/>
          <p:nvPr/>
        </p:nvSpPr>
        <p:spPr>
          <a:xfrm>
            <a:off x="3691689" y="2072649"/>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CF9BB36A-E7D4-4E42-3BAF-1A19B0FEDDA9}"/>
              </a:ext>
            </a:extLst>
          </p:cNvPr>
          <p:cNvSpPr/>
          <p:nvPr/>
        </p:nvSpPr>
        <p:spPr>
          <a:xfrm>
            <a:off x="2296026" y="3145698"/>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CD321C4-9CBE-699A-781E-6D3C18447AC0}"/>
              </a:ext>
            </a:extLst>
          </p:cNvPr>
          <p:cNvSpPr/>
          <p:nvPr/>
        </p:nvSpPr>
        <p:spPr>
          <a:xfrm>
            <a:off x="2738186" y="4264867"/>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6D903D5-F45D-C66D-47A0-CAF84DE49A79}"/>
              </a:ext>
            </a:extLst>
          </p:cNvPr>
          <p:cNvSpPr/>
          <p:nvPr/>
        </p:nvSpPr>
        <p:spPr>
          <a:xfrm>
            <a:off x="7905748" y="3393168"/>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FA5F60C-5874-D318-7161-13175884BE3C}"/>
              </a:ext>
            </a:extLst>
          </p:cNvPr>
          <p:cNvSpPr/>
          <p:nvPr/>
        </p:nvSpPr>
        <p:spPr>
          <a:xfrm>
            <a:off x="7472611" y="4792606"/>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B64C63E0-0E7C-DBD0-3F67-8871B8136FCD}"/>
              </a:ext>
            </a:extLst>
          </p:cNvPr>
          <p:cNvSpPr/>
          <p:nvPr/>
        </p:nvSpPr>
        <p:spPr>
          <a:xfrm>
            <a:off x="3691689" y="5191654"/>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7B34B8A-D38C-477E-E2C8-6C04BFAB4E14}"/>
              </a:ext>
            </a:extLst>
          </p:cNvPr>
          <p:cNvSpPr/>
          <p:nvPr/>
        </p:nvSpPr>
        <p:spPr>
          <a:xfrm>
            <a:off x="5626767" y="5265026"/>
            <a:ext cx="1395663" cy="79809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B834DB4E-6906-2FDC-92A5-C0932DB2438D}"/>
              </a:ext>
            </a:extLst>
          </p:cNvPr>
          <p:cNvCxnSpPr>
            <a:stCxn id="5" idx="0"/>
          </p:cNvCxnSpPr>
          <p:nvPr/>
        </p:nvCxnSpPr>
        <p:spPr>
          <a:xfrm flipH="1" flipV="1">
            <a:off x="6019798" y="2870744"/>
            <a:ext cx="1" cy="454603"/>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01D73E-503E-1CE6-2379-C32720882575}"/>
              </a:ext>
            </a:extLst>
          </p:cNvPr>
          <p:cNvCxnSpPr>
            <a:cxnSpLocks/>
          </p:cNvCxnSpPr>
          <p:nvPr/>
        </p:nvCxnSpPr>
        <p:spPr>
          <a:xfrm flipV="1">
            <a:off x="6641430" y="2969120"/>
            <a:ext cx="831181" cy="368494"/>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DB43A7-8D6B-47C0-93C6-65C9B3AA192C}"/>
              </a:ext>
            </a:extLst>
          </p:cNvPr>
          <p:cNvCxnSpPr>
            <a:cxnSpLocks/>
          </p:cNvCxnSpPr>
          <p:nvPr/>
        </p:nvCxnSpPr>
        <p:spPr>
          <a:xfrm flipH="1" flipV="1">
            <a:off x="4681284" y="2870744"/>
            <a:ext cx="716884" cy="522424"/>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464906A-EE85-F421-2138-DC1B65841828}"/>
              </a:ext>
            </a:extLst>
          </p:cNvPr>
          <p:cNvCxnSpPr>
            <a:cxnSpLocks/>
          </p:cNvCxnSpPr>
          <p:nvPr/>
        </p:nvCxnSpPr>
        <p:spPr>
          <a:xfrm flipH="1" flipV="1">
            <a:off x="3691690" y="3393168"/>
            <a:ext cx="989594" cy="288406"/>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8E935E-8498-1B57-37DB-4CBD9B45815F}"/>
              </a:ext>
            </a:extLst>
          </p:cNvPr>
          <p:cNvCxnSpPr>
            <a:cxnSpLocks/>
          </p:cNvCxnSpPr>
          <p:nvPr/>
        </p:nvCxnSpPr>
        <p:spPr>
          <a:xfrm flipH="1">
            <a:off x="4133848" y="4380824"/>
            <a:ext cx="650206" cy="150511"/>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FA28ADE-B61F-8961-7313-7EC182CB1E72}"/>
              </a:ext>
            </a:extLst>
          </p:cNvPr>
          <p:cNvCxnSpPr>
            <a:cxnSpLocks/>
          </p:cNvCxnSpPr>
          <p:nvPr/>
        </p:nvCxnSpPr>
        <p:spPr>
          <a:xfrm flipH="1">
            <a:off x="4672262" y="4719237"/>
            <a:ext cx="380998" cy="472416"/>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70CB130-84AB-5034-2DE2-931E77405FF5}"/>
              </a:ext>
            </a:extLst>
          </p:cNvPr>
          <p:cNvCxnSpPr>
            <a:cxnSpLocks/>
            <a:stCxn id="5" idx="4"/>
          </p:cNvCxnSpPr>
          <p:nvPr/>
        </p:nvCxnSpPr>
        <p:spPr>
          <a:xfrm>
            <a:off x="6019799" y="4737052"/>
            <a:ext cx="152401" cy="527974"/>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89309BC-289F-D7CB-7180-FC07D8A72844}"/>
              </a:ext>
            </a:extLst>
          </p:cNvPr>
          <p:cNvCxnSpPr>
            <a:cxnSpLocks/>
            <a:stCxn id="5" idx="5"/>
            <a:endCxn id="12" idx="1"/>
          </p:cNvCxnSpPr>
          <p:nvPr/>
        </p:nvCxnSpPr>
        <p:spPr>
          <a:xfrm>
            <a:off x="7040712" y="4530313"/>
            <a:ext cx="431899" cy="661341"/>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0DC654-38DD-3E25-727C-5AEEDDE09745}"/>
              </a:ext>
            </a:extLst>
          </p:cNvPr>
          <p:cNvCxnSpPr>
            <a:cxnSpLocks/>
            <a:endCxn id="11" idx="1"/>
          </p:cNvCxnSpPr>
          <p:nvPr/>
        </p:nvCxnSpPr>
        <p:spPr>
          <a:xfrm>
            <a:off x="7415462" y="3792216"/>
            <a:ext cx="490286" cy="0"/>
          </a:xfrm>
          <a:prstGeom prst="straightConnector1">
            <a:avLst/>
          </a:prstGeom>
          <a:ln w="38100">
            <a:solidFill>
              <a:srgbClr val="B13134"/>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ADF4C4-D959-7C85-39D2-525ECC713602}"/>
              </a:ext>
            </a:extLst>
          </p:cNvPr>
          <p:cNvSpPr txBox="1"/>
          <p:nvPr/>
        </p:nvSpPr>
        <p:spPr>
          <a:xfrm>
            <a:off x="7660605" y="2379076"/>
            <a:ext cx="1527008" cy="523220"/>
          </a:xfrm>
          <a:prstGeom prst="rect">
            <a:avLst/>
          </a:prstGeom>
          <a:noFill/>
        </p:spPr>
        <p:txBody>
          <a:bodyPr wrap="square" rtlCol="0">
            <a:spAutoFit/>
          </a:bodyPr>
          <a:lstStyle/>
          <a:p>
            <a:r>
              <a:rPr lang="en-US" sz="2800" dirty="0"/>
              <a:t>Sapa </a:t>
            </a:r>
          </a:p>
        </p:txBody>
      </p:sp>
      <p:sp>
        <p:nvSpPr>
          <p:cNvPr id="25" name="TextBox 24">
            <a:extLst>
              <a:ext uri="{FF2B5EF4-FFF2-40B4-BE49-F238E27FC236}">
                <a16:creationId xmlns:a16="http://schemas.microsoft.com/office/drawing/2014/main" id="{B01B4647-5BFC-BE94-C380-4AA1BDE3C6A2}"/>
              </a:ext>
            </a:extLst>
          </p:cNvPr>
          <p:cNvSpPr txBox="1"/>
          <p:nvPr/>
        </p:nvSpPr>
        <p:spPr>
          <a:xfrm>
            <a:off x="7840076" y="3355136"/>
            <a:ext cx="1527008" cy="954107"/>
          </a:xfrm>
          <a:prstGeom prst="rect">
            <a:avLst/>
          </a:prstGeom>
          <a:noFill/>
        </p:spPr>
        <p:txBody>
          <a:bodyPr wrap="square" rtlCol="0">
            <a:spAutoFit/>
          </a:bodyPr>
          <a:lstStyle/>
          <a:p>
            <a:pPr algn="ctr"/>
            <a:r>
              <a:rPr lang="en-US" sz="2800" dirty="0"/>
              <a:t>Ha Long Bay</a:t>
            </a:r>
          </a:p>
        </p:txBody>
      </p:sp>
    </p:spTree>
    <p:extLst>
      <p:ext uri="{BB962C8B-B14F-4D97-AF65-F5344CB8AC3E}">
        <p14:creationId xmlns:p14="http://schemas.microsoft.com/office/powerpoint/2010/main" val="21256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a:srcRect b="2901"/>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2537227547"/>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3721" y="602672"/>
            <a:ext cx="7773335" cy="5784217"/>
          </a:xfrm>
          <a:prstGeom prst="rect">
            <a:avLst/>
          </a:prstGeom>
        </p:spPr>
      </p:pic>
      <p:sp>
        <p:nvSpPr>
          <p:cNvPr id="3" name="TextBox 2"/>
          <p:cNvSpPr txBox="1"/>
          <p:nvPr/>
        </p:nvSpPr>
        <p:spPr>
          <a:xfrm>
            <a:off x="5066779" y="3811140"/>
            <a:ext cx="2687217" cy="923330"/>
          </a:xfrm>
          <a:prstGeom prst="rect">
            <a:avLst/>
          </a:prstGeom>
          <a:noFill/>
        </p:spPr>
        <p:txBody>
          <a:bodyPr wrap="square" rtlCol="0">
            <a:spAutoFit/>
          </a:bodyPr>
          <a:lstStyle/>
          <a:p>
            <a:r>
              <a:rPr lang="en-US" sz="5400" dirty="0">
                <a:solidFill>
                  <a:schemeClr val="bg1"/>
                </a:solidFill>
              </a:rPr>
              <a:t>Reading</a:t>
            </a:r>
            <a:endParaRPr lang="en-US" sz="2400" dirty="0">
              <a:solidFill>
                <a:schemeClr val="bg1"/>
              </a:solidFill>
            </a:endParaRPr>
          </a:p>
        </p:txBody>
      </p:sp>
    </p:spTree>
    <p:extLst>
      <p:ext uri="{BB962C8B-B14F-4D97-AF65-F5344CB8AC3E}">
        <p14:creationId xmlns:p14="http://schemas.microsoft.com/office/powerpoint/2010/main" val="3410805658"/>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80B52-88A7-9D87-A895-1C99749EA082}"/>
              </a:ext>
            </a:extLst>
          </p:cNvPr>
          <p:cNvSpPr/>
          <p:nvPr/>
        </p:nvSpPr>
        <p:spPr>
          <a:xfrm>
            <a:off x="87743" y="662638"/>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a:ea typeface="+mn-ea"/>
                <a:cs typeface="+mn-cs"/>
              </a:rPr>
              <a:t>Pre-Reading</a:t>
            </a:r>
          </a:p>
        </p:txBody>
      </p:sp>
      <p:sp>
        <p:nvSpPr>
          <p:cNvPr id="3" name="Rectangle 2">
            <a:extLst>
              <a:ext uri="{FF2B5EF4-FFF2-40B4-BE49-F238E27FC236}">
                <a16:creationId xmlns:a16="http://schemas.microsoft.com/office/drawing/2014/main" id="{5A3E6D19-46BF-EBA1-811A-F877F74C0F65}"/>
              </a:ext>
            </a:extLst>
          </p:cNvPr>
          <p:cNvSpPr/>
          <p:nvPr/>
        </p:nvSpPr>
        <p:spPr>
          <a:xfrm>
            <a:off x="2087994" y="300439"/>
            <a:ext cx="8290791" cy="1200329"/>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Read the instruction quickly. Underline the key words. What are we going to do? </a:t>
            </a:r>
          </a:p>
        </p:txBody>
      </p:sp>
      <p:pic>
        <p:nvPicPr>
          <p:cNvPr id="6" name="Picture 5">
            <a:extLst>
              <a:ext uri="{FF2B5EF4-FFF2-40B4-BE49-F238E27FC236}">
                <a16:creationId xmlns:a16="http://schemas.microsoft.com/office/drawing/2014/main" id="{1A714AA3-7A45-AED5-349D-F5A2A31ABFB5}"/>
              </a:ext>
            </a:extLst>
          </p:cNvPr>
          <p:cNvPicPr>
            <a:picLocks noChangeAspect="1"/>
          </p:cNvPicPr>
          <p:nvPr/>
        </p:nvPicPr>
        <p:blipFill>
          <a:blip r:embed="rId2"/>
          <a:stretch>
            <a:fillRect/>
          </a:stretch>
        </p:blipFill>
        <p:spPr>
          <a:xfrm>
            <a:off x="456226" y="1421373"/>
            <a:ext cx="6310176" cy="1595512"/>
          </a:xfrm>
          <a:prstGeom prst="rect">
            <a:avLst/>
          </a:prstGeom>
        </p:spPr>
      </p:pic>
      <p:pic>
        <p:nvPicPr>
          <p:cNvPr id="8" name="Picture 7">
            <a:extLst>
              <a:ext uri="{FF2B5EF4-FFF2-40B4-BE49-F238E27FC236}">
                <a16:creationId xmlns:a16="http://schemas.microsoft.com/office/drawing/2014/main" id="{A4F30955-2E6E-CE47-4498-56B652BE710C}"/>
              </a:ext>
            </a:extLst>
          </p:cNvPr>
          <p:cNvPicPr>
            <a:picLocks noChangeAspect="1"/>
          </p:cNvPicPr>
          <p:nvPr/>
        </p:nvPicPr>
        <p:blipFill>
          <a:blip r:embed="rId3"/>
          <a:stretch>
            <a:fillRect/>
          </a:stretch>
        </p:blipFill>
        <p:spPr>
          <a:xfrm>
            <a:off x="1097271" y="3016885"/>
            <a:ext cx="5028086" cy="3288640"/>
          </a:xfrm>
          <a:prstGeom prst="rect">
            <a:avLst/>
          </a:prstGeom>
        </p:spPr>
      </p:pic>
      <p:cxnSp>
        <p:nvCxnSpPr>
          <p:cNvPr id="10" name="Straight Connector 9">
            <a:extLst>
              <a:ext uri="{FF2B5EF4-FFF2-40B4-BE49-F238E27FC236}">
                <a16:creationId xmlns:a16="http://schemas.microsoft.com/office/drawing/2014/main" id="{6E61AE1A-3D4F-C598-93C5-CDEB041AD4FF}"/>
              </a:ext>
            </a:extLst>
          </p:cNvPr>
          <p:cNvCxnSpPr>
            <a:cxnSpLocks/>
          </p:cNvCxnSpPr>
          <p:nvPr/>
        </p:nvCxnSpPr>
        <p:spPr>
          <a:xfrm>
            <a:off x="2862942" y="2071609"/>
            <a:ext cx="7483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2E5A7A8-FB4A-542C-6AD4-077C11506F87}"/>
              </a:ext>
            </a:extLst>
          </p:cNvPr>
          <p:cNvCxnSpPr>
            <a:cxnSpLocks/>
          </p:cNvCxnSpPr>
          <p:nvPr/>
        </p:nvCxnSpPr>
        <p:spPr>
          <a:xfrm>
            <a:off x="4376056" y="2071609"/>
            <a:ext cx="7837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2810CE-91AD-4408-2C0E-9E11FA342A22}"/>
              </a:ext>
            </a:extLst>
          </p:cNvPr>
          <p:cNvCxnSpPr>
            <a:cxnSpLocks/>
          </p:cNvCxnSpPr>
          <p:nvPr/>
        </p:nvCxnSpPr>
        <p:spPr>
          <a:xfrm>
            <a:off x="1472951" y="2485266"/>
            <a:ext cx="13899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8CAE759-B369-ADC6-6FD1-F395632B31EC}"/>
              </a:ext>
            </a:extLst>
          </p:cNvPr>
          <p:cNvCxnSpPr>
            <a:cxnSpLocks/>
          </p:cNvCxnSpPr>
          <p:nvPr/>
        </p:nvCxnSpPr>
        <p:spPr>
          <a:xfrm>
            <a:off x="3456214" y="2474381"/>
            <a:ext cx="2848333" cy="260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D0C945-F405-2251-A24A-74C440F00011}"/>
              </a:ext>
            </a:extLst>
          </p:cNvPr>
          <p:cNvCxnSpPr>
            <a:cxnSpLocks/>
          </p:cNvCxnSpPr>
          <p:nvPr/>
        </p:nvCxnSpPr>
        <p:spPr>
          <a:xfrm flipV="1">
            <a:off x="1453298" y="2898922"/>
            <a:ext cx="2152630"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422F7E-2F7A-663E-E772-CD09F245556A}"/>
              </a:ext>
            </a:extLst>
          </p:cNvPr>
          <p:cNvCxnSpPr>
            <a:cxnSpLocks/>
          </p:cNvCxnSpPr>
          <p:nvPr/>
        </p:nvCxnSpPr>
        <p:spPr>
          <a:xfrm>
            <a:off x="1601548" y="3530294"/>
            <a:ext cx="65314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954EED-C6CA-D4F2-CD2B-D2948A4B9440}"/>
              </a:ext>
            </a:extLst>
          </p:cNvPr>
          <p:cNvCxnSpPr>
            <a:cxnSpLocks/>
          </p:cNvCxnSpPr>
          <p:nvPr/>
        </p:nvCxnSpPr>
        <p:spPr>
          <a:xfrm>
            <a:off x="3129642" y="3530294"/>
            <a:ext cx="88718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5DF75E-6408-777B-A286-1BF90991E25B}"/>
              </a:ext>
            </a:extLst>
          </p:cNvPr>
          <p:cNvCxnSpPr>
            <a:cxnSpLocks/>
          </p:cNvCxnSpPr>
          <p:nvPr/>
        </p:nvCxnSpPr>
        <p:spPr>
          <a:xfrm>
            <a:off x="1632856" y="3900409"/>
            <a:ext cx="8967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FB7ADB9-34D3-C357-B65C-85C771F26224}"/>
              </a:ext>
            </a:extLst>
          </p:cNvPr>
          <p:cNvCxnSpPr>
            <a:cxnSpLocks/>
          </p:cNvCxnSpPr>
          <p:nvPr/>
        </p:nvCxnSpPr>
        <p:spPr>
          <a:xfrm>
            <a:off x="1594754" y="4393590"/>
            <a:ext cx="164237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0CE0CA-06D6-B7CC-22E0-0425ED1D2839}"/>
              </a:ext>
            </a:extLst>
          </p:cNvPr>
          <p:cNvCxnSpPr>
            <a:cxnSpLocks/>
          </p:cNvCxnSpPr>
          <p:nvPr/>
        </p:nvCxnSpPr>
        <p:spPr>
          <a:xfrm>
            <a:off x="3676398" y="4393590"/>
            <a:ext cx="5470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63CD92-EB5E-6600-BE5B-9EA9D41DD1B3}"/>
              </a:ext>
            </a:extLst>
          </p:cNvPr>
          <p:cNvCxnSpPr>
            <a:cxnSpLocks/>
          </p:cNvCxnSpPr>
          <p:nvPr/>
        </p:nvCxnSpPr>
        <p:spPr>
          <a:xfrm>
            <a:off x="4561113" y="4393590"/>
            <a:ext cx="9637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FBE0DE-B4B1-0E37-8E58-5EA0AB877D95}"/>
              </a:ext>
            </a:extLst>
          </p:cNvPr>
          <p:cNvCxnSpPr>
            <a:cxnSpLocks/>
          </p:cNvCxnSpPr>
          <p:nvPr/>
        </p:nvCxnSpPr>
        <p:spPr>
          <a:xfrm>
            <a:off x="2828684" y="4880126"/>
            <a:ext cx="139474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C279EC6-29CD-A430-A3D4-EA246AC74FA5}"/>
              </a:ext>
            </a:extLst>
          </p:cNvPr>
          <p:cNvCxnSpPr>
            <a:cxnSpLocks/>
          </p:cNvCxnSpPr>
          <p:nvPr/>
        </p:nvCxnSpPr>
        <p:spPr>
          <a:xfrm>
            <a:off x="5159828" y="4875888"/>
            <a:ext cx="68270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CD1C48-EB0E-BE98-81DE-1B06E0F5930C}"/>
              </a:ext>
            </a:extLst>
          </p:cNvPr>
          <p:cNvCxnSpPr>
            <a:cxnSpLocks/>
          </p:cNvCxnSpPr>
          <p:nvPr/>
        </p:nvCxnSpPr>
        <p:spPr>
          <a:xfrm>
            <a:off x="1974385" y="5369066"/>
            <a:ext cx="56061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EB6B854-EB31-0B58-0C2C-905B52222F8D}"/>
              </a:ext>
            </a:extLst>
          </p:cNvPr>
          <p:cNvCxnSpPr>
            <a:cxnSpLocks/>
          </p:cNvCxnSpPr>
          <p:nvPr/>
        </p:nvCxnSpPr>
        <p:spPr>
          <a:xfrm>
            <a:off x="2804761" y="5369066"/>
            <a:ext cx="20756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D46D761-0DD1-E11F-E628-3982D06D9124}"/>
              </a:ext>
            </a:extLst>
          </p:cNvPr>
          <p:cNvCxnSpPr>
            <a:cxnSpLocks/>
          </p:cNvCxnSpPr>
          <p:nvPr/>
        </p:nvCxnSpPr>
        <p:spPr>
          <a:xfrm>
            <a:off x="1601548" y="5881844"/>
            <a:ext cx="33650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747D01F-1385-73B9-28D8-85D0C3460D20}"/>
              </a:ext>
            </a:extLst>
          </p:cNvPr>
          <p:cNvCxnSpPr>
            <a:cxnSpLocks/>
          </p:cNvCxnSpPr>
          <p:nvPr/>
        </p:nvCxnSpPr>
        <p:spPr>
          <a:xfrm>
            <a:off x="1594754" y="6255916"/>
            <a:ext cx="93485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52" name="Picture 51">
            <a:extLst>
              <a:ext uri="{FF2B5EF4-FFF2-40B4-BE49-F238E27FC236}">
                <a16:creationId xmlns:a16="http://schemas.microsoft.com/office/drawing/2014/main" id="{217F024F-BA5F-EB78-290F-53EF83767E82}"/>
              </a:ext>
            </a:extLst>
          </p:cNvPr>
          <p:cNvPicPr>
            <a:picLocks noChangeAspect="1"/>
          </p:cNvPicPr>
          <p:nvPr/>
        </p:nvPicPr>
        <p:blipFill>
          <a:blip r:embed="rId4"/>
          <a:stretch>
            <a:fillRect/>
          </a:stretch>
        </p:blipFill>
        <p:spPr>
          <a:xfrm>
            <a:off x="6889047" y="1413046"/>
            <a:ext cx="5294812" cy="5040041"/>
          </a:xfrm>
          <a:prstGeom prst="rect">
            <a:avLst/>
          </a:prstGeom>
        </p:spPr>
      </p:pic>
    </p:spTree>
    <p:extLst>
      <p:ext uri="{BB962C8B-B14F-4D97-AF65-F5344CB8AC3E}">
        <p14:creationId xmlns:p14="http://schemas.microsoft.com/office/powerpoint/2010/main" val="2218221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par>
                                <p:cTn id="14" presetID="16" presetClass="entr" presetSubtype="21"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inVertical)">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par>
                                <p:cTn id="25" presetID="16" presetClass="entr" presetSubtype="21"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par>
                                <p:cTn id="28" presetID="16" presetClass="entr" presetSubtype="21"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par>
                                <p:cTn id="31" presetID="16" presetClass="entr" presetSubtype="21"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arn(inVertical)">
                                      <p:cBhvr>
                                        <p:cTn id="33" dur="500"/>
                                        <p:tgtEl>
                                          <p:spTgt spid="32"/>
                                        </p:tgtEl>
                                      </p:cBhvr>
                                    </p:animEffect>
                                  </p:childTnLst>
                                </p:cTn>
                              </p:par>
                              <p:par>
                                <p:cTn id="34" presetID="16" presetClass="entr" presetSubtype="21"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par>
                                <p:cTn id="37" presetID="16" presetClass="entr" presetSubtype="21"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par>
                                <p:cTn id="40" presetID="16" presetClass="entr" presetSubtype="21"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Vertical)">
                                      <p:cBhvr>
                                        <p:cTn id="42" dur="500"/>
                                        <p:tgtEl>
                                          <p:spTgt spid="37"/>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barn(inVertical)">
                                      <p:cBhvr>
                                        <p:cTn id="48" dur="500"/>
                                        <p:tgtEl>
                                          <p:spTgt spid="40"/>
                                        </p:tgtEl>
                                      </p:cBhvr>
                                    </p:animEffect>
                                  </p:childTnLst>
                                </p:cTn>
                              </p:par>
                              <p:par>
                                <p:cTn id="49" presetID="16" presetClass="entr" presetSubtype="21"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inVertical)">
                                      <p:cBhvr>
                                        <p:cTn id="51" dur="500"/>
                                        <p:tgtEl>
                                          <p:spTgt spid="42"/>
                                        </p:tgtEl>
                                      </p:cBhvr>
                                    </p:animEffect>
                                  </p:childTnLst>
                                </p:cTn>
                              </p:par>
                              <p:par>
                                <p:cTn id="52" presetID="16" presetClass="entr" presetSubtype="21"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par>
                                <p:cTn id="55" presetID="16" presetClass="entr" presetSubtype="21"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barn(inVertical)">
                                      <p:cBhvr>
                                        <p:cTn id="5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a:extLst>
              <a:ext uri="{FF2B5EF4-FFF2-40B4-BE49-F238E27FC236}">
                <a16:creationId xmlns:a16="http://schemas.microsoft.com/office/drawing/2014/main" id="{01D5D29E-8558-44AC-AF11-9A7460C6386F}"/>
              </a:ext>
            </a:extLst>
          </p:cNvPr>
          <p:cNvSpPr txBox="1">
            <a:spLocks noChangeArrowheads="1"/>
          </p:cNvSpPr>
          <p:nvPr/>
        </p:nvSpPr>
        <p:spPr bwMode="auto">
          <a:xfrm>
            <a:off x="115750" y="578469"/>
            <a:ext cx="2763837" cy="584775"/>
          </a:xfrm>
          <a:prstGeom prst="rect">
            <a:avLst/>
          </a:prstGeom>
          <a:solidFill>
            <a:srgbClr val="00CC00"/>
          </a:solidFill>
          <a:ln w="9525">
            <a:noFill/>
            <a:miter lim="800000"/>
            <a:headEnd/>
            <a:tailEnd/>
          </a:ln>
        </p:spPr>
        <p:txBody>
          <a:bodyPr wrap="square">
            <a:spAutoFit/>
          </a:bodyPr>
          <a:lstStyle/>
          <a:p>
            <a:pPr>
              <a:spcBef>
                <a:spcPct val="50000"/>
              </a:spcBef>
            </a:pPr>
            <a:r>
              <a:rPr lang="en-US" sz="3200" dirty="0">
                <a:latin typeface="Calibri" pitchFamily="34" charset="0"/>
              </a:rPr>
              <a:t>While-reading</a:t>
            </a:r>
          </a:p>
        </p:txBody>
      </p:sp>
      <p:pic>
        <p:nvPicPr>
          <p:cNvPr id="9" name="Picture 8">
            <a:extLst>
              <a:ext uri="{FF2B5EF4-FFF2-40B4-BE49-F238E27FC236}">
                <a16:creationId xmlns:a16="http://schemas.microsoft.com/office/drawing/2014/main" id="{F0C32422-CA74-7F14-C98C-2CF14DC8508F}"/>
              </a:ext>
            </a:extLst>
          </p:cNvPr>
          <p:cNvPicPr>
            <a:picLocks noChangeAspect="1"/>
          </p:cNvPicPr>
          <p:nvPr/>
        </p:nvPicPr>
        <p:blipFill>
          <a:blip r:embed="rId2"/>
          <a:stretch>
            <a:fillRect/>
          </a:stretch>
        </p:blipFill>
        <p:spPr>
          <a:xfrm>
            <a:off x="6781438" y="870857"/>
            <a:ext cx="5294812" cy="5040041"/>
          </a:xfrm>
          <a:prstGeom prst="rect">
            <a:avLst/>
          </a:prstGeom>
        </p:spPr>
      </p:pic>
      <p:sp>
        <p:nvSpPr>
          <p:cNvPr id="12" name="TextBox 11">
            <a:extLst>
              <a:ext uri="{FF2B5EF4-FFF2-40B4-BE49-F238E27FC236}">
                <a16:creationId xmlns:a16="http://schemas.microsoft.com/office/drawing/2014/main" id="{80526AE9-208A-8296-7D78-1A912C859622}"/>
              </a:ext>
            </a:extLst>
          </p:cNvPr>
          <p:cNvSpPr txBox="1"/>
          <p:nvPr/>
        </p:nvSpPr>
        <p:spPr>
          <a:xfrm>
            <a:off x="3303880" y="349839"/>
            <a:ext cx="6513095" cy="646331"/>
          </a:xfrm>
          <a:prstGeom prst="rect">
            <a:avLst/>
          </a:prstGeom>
          <a:noFill/>
        </p:spPr>
        <p:txBody>
          <a:bodyPr wrap="square" rtlCol="0">
            <a:spAutoFit/>
          </a:bodyPr>
          <a:lstStyle/>
          <a:p>
            <a:r>
              <a:rPr lang="en-US" sz="3600" dirty="0">
                <a:solidFill>
                  <a:srgbClr val="00B0F0"/>
                </a:solidFill>
              </a:rPr>
              <a:t>What is your answer?</a:t>
            </a:r>
          </a:p>
        </p:txBody>
      </p:sp>
      <p:pic>
        <p:nvPicPr>
          <p:cNvPr id="16" name="Picture 15">
            <a:extLst>
              <a:ext uri="{FF2B5EF4-FFF2-40B4-BE49-F238E27FC236}">
                <a16:creationId xmlns:a16="http://schemas.microsoft.com/office/drawing/2014/main" id="{FD9955DE-0E9B-82EF-40A7-AABB2FA69CB3}"/>
              </a:ext>
            </a:extLst>
          </p:cNvPr>
          <p:cNvPicPr>
            <a:picLocks noChangeAspect="1"/>
          </p:cNvPicPr>
          <p:nvPr/>
        </p:nvPicPr>
        <p:blipFill>
          <a:blip r:embed="rId3"/>
          <a:stretch>
            <a:fillRect/>
          </a:stretch>
        </p:blipFill>
        <p:spPr>
          <a:xfrm>
            <a:off x="445610" y="1580945"/>
            <a:ext cx="6096704" cy="3674725"/>
          </a:xfrm>
          <a:prstGeom prst="rect">
            <a:avLst/>
          </a:prstGeom>
        </p:spPr>
      </p:pic>
      <p:cxnSp>
        <p:nvCxnSpPr>
          <p:cNvPr id="10" name="Straight Connector 9">
            <a:extLst>
              <a:ext uri="{FF2B5EF4-FFF2-40B4-BE49-F238E27FC236}">
                <a16:creationId xmlns:a16="http://schemas.microsoft.com/office/drawing/2014/main" id="{CFC22812-044F-03F5-C04B-DC885B590965}"/>
              </a:ext>
            </a:extLst>
          </p:cNvPr>
          <p:cNvCxnSpPr>
            <a:cxnSpLocks/>
          </p:cNvCxnSpPr>
          <p:nvPr/>
        </p:nvCxnSpPr>
        <p:spPr>
          <a:xfrm>
            <a:off x="7684610" y="2397849"/>
            <a:ext cx="14049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4073752-98A0-66B5-C951-E45B1A5D1B2D}"/>
              </a:ext>
            </a:extLst>
          </p:cNvPr>
          <p:cNvSpPr/>
          <p:nvPr/>
        </p:nvSpPr>
        <p:spPr>
          <a:xfrm>
            <a:off x="6024743" y="2118249"/>
            <a:ext cx="503664"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W</a:t>
            </a:r>
          </a:p>
        </p:txBody>
      </p:sp>
      <p:sp>
        <p:nvSpPr>
          <p:cNvPr id="18" name="Rectangle 17">
            <a:extLst>
              <a:ext uri="{FF2B5EF4-FFF2-40B4-BE49-F238E27FC236}">
                <a16:creationId xmlns:a16="http://schemas.microsoft.com/office/drawing/2014/main" id="{857A9920-4680-0C1C-9055-3D8B2F07FEDB}"/>
              </a:ext>
            </a:extLst>
          </p:cNvPr>
          <p:cNvSpPr/>
          <p:nvPr/>
        </p:nvSpPr>
        <p:spPr>
          <a:xfrm>
            <a:off x="5989438" y="2669682"/>
            <a:ext cx="570990"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DS</a:t>
            </a:r>
          </a:p>
        </p:txBody>
      </p:sp>
      <p:sp>
        <p:nvSpPr>
          <p:cNvPr id="19" name="Rectangle 18">
            <a:extLst>
              <a:ext uri="{FF2B5EF4-FFF2-40B4-BE49-F238E27FC236}">
                <a16:creationId xmlns:a16="http://schemas.microsoft.com/office/drawing/2014/main" id="{5733F042-5316-51D8-2358-CCE8DE353035}"/>
              </a:ext>
            </a:extLst>
          </p:cNvPr>
          <p:cNvSpPr/>
          <p:nvPr/>
        </p:nvSpPr>
        <p:spPr>
          <a:xfrm>
            <a:off x="5973889" y="3192902"/>
            <a:ext cx="570990"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DS</a:t>
            </a:r>
          </a:p>
        </p:txBody>
      </p:sp>
      <p:sp>
        <p:nvSpPr>
          <p:cNvPr id="20" name="Rectangle 19">
            <a:extLst>
              <a:ext uri="{FF2B5EF4-FFF2-40B4-BE49-F238E27FC236}">
                <a16:creationId xmlns:a16="http://schemas.microsoft.com/office/drawing/2014/main" id="{97356C99-C2BA-1FFF-B941-B55D620CE05B}"/>
              </a:ext>
            </a:extLst>
          </p:cNvPr>
          <p:cNvSpPr/>
          <p:nvPr/>
        </p:nvSpPr>
        <p:spPr>
          <a:xfrm>
            <a:off x="6080071" y="3737111"/>
            <a:ext cx="380232"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R</a:t>
            </a:r>
          </a:p>
        </p:txBody>
      </p:sp>
      <p:sp>
        <p:nvSpPr>
          <p:cNvPr id="21" name="Rectangle 20">
            <a:extLst>
              <a:ext uri="{FF2B5EF4-FFF2-40B4-BE49-F238E27FC236}">
                <a16:creationId xmlns:a16="http://schemas.microsoft.com/office/drawing/2014/main" id="{1665B493-7151-BA62-331B-B38D4429581B}"/>
              </a:ext>
            </a:extLst>
          </p:cNvPr>
          <p:cNvSpPr/>
          <p:nvPr/>
        </p:nvSpPr>
        <p:spPr>
          <a:xfrm>
            <a:off x="6038650" y="4665223"/>
            <a:ext cx="503664" cy="523220"/>
          </a:xfrm>
          <a:prstGeom prst="rect">
            <a:avLst/>
          </a:prstGeom>
          <a:noFill/>
        </p:spPr>
        <p:txBody>
          <a:bodyPr wrap="none" lIns="91440" tIns="45720" rIns="91440" bIns="45720">
            <a:spAutoFit/>
          </a:bodyPr>
          <a:lstStyle/>
          <a:p>
            <a:pPr algn="ctr"/>
            <a:r>
              <a:rPr lang="en-US" sz="2800" b="0" cap="none" spc="0" dirty="0">
                <a:ln w="0"/>
                <a:solidFill>
                  <a:srgbClr val="FF0000"/>
                </a:solidFill>
                <a:effectLst>
                  <a:outerShdw blurRad="38100" dist="19050" dir="2700000" algn="tl" rotWithShape="0">
                    <a:schemeClr val="dk1">
                      <a:alpha val="40000"/>
                    </a:schemeClr>
                  </a:outerShdw>
                </a:effectLst>
              </a:rPr>
              <a:t>W</a:t>
            </a:r>
          </a:p>
        </p:txBody>
      </p:sp>
      <p:cxnSp>
        <p:nvCxnSpPr>
          <p:cNvPr id="25" name="Straight Connector 24">
            <a:extLst>
              <a:ext uri="{FF2B5EF4-FFF2-40B4-BE49-F238E27FC236}">
                <a16:creationId xmlns:a16="http://schemas.microsoft.com/office/drawing/2014/main" id="{AB2C9EDE-2D36-2301-D2A5-1074756190A6}"/>
              </a:ext>
            </a:extLst>
          </p:cNvPr>
          <p:cNvCxnSpPr>
            <a:cxnSpLocks/>
          </p:cNvCxnSpPr>
          <p:nvPr/>
        </p:nvCxnSpPr>
        <p:spPr>
          <a:xfrm>
            <a:off x="8442027" y="4285094"/>
            <a:ext cx="173187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A4C8DE-BAFC-135E-7395-7208FE495781}"/>
              </a:ext>
            </a:extLst>
          </p:cNvPr>
          <p:cNvCxnSpPr>
            <a:cxnSpLocks/>
          </p:cNvCxnSpPr>
          <p:nvPr/>
        </p:nvCxnSpPr>
        <p:spPr>
          <a:xfrm>
            <a:off x="10591096" y="4289112"/>
            <a:ext cx="123079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4CE76F-36A2-71D1-D5F5-80296AE3FDD1}"/>
              </a:ext>
            </a:extLst>
          </p:cNvPr>
          <p:cNvCxnSpPr>
            <a:cxnSpLocks/>
          </p:cNvCxnSpPr>
          <p:nvPr/>
        </p:nvCxnSpPr>
        <p:spPr>
          <a:xfrm>
            <a:off x="6879067" y="4621820"/>
            <a:ext cx="13409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B74BFF-5CC7-2A2C-864E-6D3D0B49B32F}"/>
              </a:ext>
            </a:extLst>
          </p:cNvPr>
          <p:cNvCxnSpPr>
            <a:cxnSpLocks/>
          </p:cNvCxnSpPr>
          <p:nvPr/>
        </p:nvCxnSpPr>
        <p:spPr>
          <a:xfrm>
            <a:off x="9533123" y="3966063"/>
            <a:ext cx="21711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7CB118F-90AD-2067-AB70-6DB3E92A88B2}"/>
              </a:ext>
            </a:extLst>
          </p:cNvPr>
          <p:cNvCxnSpPr>
            <a:cxnSpLocks/>
          </p:cNvCxnSpPr>
          <p:nvPr/>
        </p:nvCxnSpPr>
        <p:spPr>
          <a:xfrm>
            <a:off x="6879067" y="4285094"/>
            <a:ext cx="14082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50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par>
                                <p:cTn id="38" presetID="16" presetClass="entr" presetSubtype="2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2801</TotalTime>
  <Words>818</Words>
  <Application>Microsoft Office PowerPoint</Application>
  <PresentationFormat>Widescreen</PresentationFormat>
  <Paragraphs>103</Paragraphs>
  <Slides>31</Slides>
  <Notes>1</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Trinh Le</dc:creator>
  <cp:lastModifiedBy>Hien Kim</cp:lastModifiedBy>
  <cp:revision>126</cp:revision>
  <dcterms:created xsi:type="dcterms:W3CDTF">2021-09-24T06:18:33Z</dcterms:created>
  <dcterms:modified xsi:type="dcterms:W3CDTF">2023-08-02T20:04:04Z</dcterms:modified>
</cp:coreProperties>
</file>