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7"/>
  </p:notesMasterIdLst>
  <p:sldIdLst>
    <p:sldId id="256" r:id="rId2"/>
    <p:sldId id="257" r:id="rId3"/>
    <p:sldId id="287" r:id="rId4"/>
    <p:sldId id="258" r:id="rId5"/>
    <p:sldId id="261" r:id="rId6"/>
    <p:sldId id="325" r:id="rId7"/>
    <p:sldId id="327" r:id="rId8"/>
    <p:sldId id="323" r:id="rId9"/>
    <p:sldId id="311" r:id="rId10"/>
    <p:sldId id="260" r:id="rId11"/>
    <p:sldId id="329" r:id="rId12"/>
    <p:sldId id="330" r:id="rId13"/>
    <p:sldId id="332" r:id="rId14"/>
    <p:sldId id="312" r:id="rId15"/>
    <p:sldId id="333" r:id="rId16"/>
    <p:sldId id="313" r:id="rId17"/>
    <p:sldId id="331" r:id="rId18"/>
    <p:sldId id="334" r:id="rId19"/>
    <p:sldId id="315" r:id="rId20"/>
    <p:sldId id="335" r:id="rId21"/>
    <p:sldId id="336" r:id="rId22"/>
    <p:sldId id="293" r:id="rId23"/>
    <p:sldId id="308" r:id="rId24"/>
    <p:sldId id="317" r:id="rId25"/>
    <p:sldId id="337" r:id="rId26"/>
    <p:sldId id="339" r:id="rId27"/>
    <p:sldId id="338" r:id="rId28"/>
    <p:sldId id="340" r:id="rId29"/>
    <p:sldId id="341" r:id="rId30"/>
    <p:sldId id="320" r:id="rId31"/>
    <p:sldId id="342" r:id="rId32"/>
    <p:sldId id="321" r:id="rId33"/>
    <p:sldId id="343" r:id="rId34"/>
    <p:sldId id="309" r:id="rId35"/>
    <p:sldId id="31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Dotum" panose="020B0600000101010101" pitchFamily="34" charset="-127"/>
      <p:regular r:id="rId42"/>
    </p:embeddedFont>
    <p:embeddedFont>
      <p:font typeface="Cambria Math" panose="02040503050406030204" pitchFamily="18" charset="0"/>
      <p:regular r:id="rId43"/>
    </p:embeddedFont>
    <p:embeddedFont>
      <p:font typeface="Crete Round" panose="020B0604020202020204" charset="0"/>
      <p:regular r:id="rId44"/>
      <p:italic r:id="rId45"/>
    </p:embeddedFont>
    <p:embeddedFont>
      <p:font typeface="Montserrat Medium"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orient="horz" pos="2812">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A8D4C-B0A5-49B5-B69D-9F822B575276}">
  <a:tblStyle styleId="{0A8A8D4C-B0A5-49B5-B69D-9F822B575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356" y="56"/>
      </p:cViewPr>
      <p:guideLst>
        <p:guide orient="horz" pos="648"/>
        <p:guide orient="horz" pos="28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25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20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58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206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20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301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8683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97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187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70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79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3830628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3830628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95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80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852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41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702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87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685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860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1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1e383062838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1e38306283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9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96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29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1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384000" y="1073488"/>
            <a:ext cx="5040000" cy="1847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924000" y="2996788"/>
            <a:ext cx="3960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8"/>
        <p:cNvGrpSpPr/>
        <p:nvPr/>
      </p:nvGrpSpPr>
      <p:grpSpPr>
        <a:xfrm>
          <a:off x="0" y="0"/>
          <a:ext cx="0" cy="0"/>
          <a:chOff x="0" y="0"/>
          <a:chExt cx="0" cy="0"/>
        </a:xfrm>
      </p:grpSpPr>
      <p:sp>
        <p:nvSpPr>
          <p:cNvPr id="259" name="Google Shape;259;p32"/>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19994" y="1643025"/>
            <a:ext cx="4176000" cy="16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361594" y="750225"/>
            <a:ext cx="892800" cy="8928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9994" y="3320025"/>
            <a:ext cx="4176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5"/>
          <p:cNvSpPr txBox="1">
            <a:spLocks noGrp="1"/>
          </p:cNvSpPr>
          <p:nvPr>
            <p:ph type="title" idx="2"/>
          </p:nvPr>
        </p:nvSpPr>
        <p:spPr>
          <a:xfrm>
            <a:off x="936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 name="Google Shape;35;p5"/>
          <p:cNvSpPr txBox="1">
            <a:spLocks noGrp="1"/>
          </p:cNvSpPr>
          <p:nvPr>
            <p:ph type="subTitle" idx="1"/>
          </p:nvPr>
        </p:nvSpPr>
        <p:spPr>
          <a:xfrm>
            <a:off x="936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 name="Google Shape;36;p5"/>
          <p:cNvSpPr txBox="1">
            <a:spLocks noGrp="1"/>
          </p:cNvSpPr>
          <p:nvPr>
            <p:ph type="title" idx="3"/>
          </p:nvPr>
        </p:nvSpPr>
        <p:spPr>
          <a:xfrm>
            <a:off x="4680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5"/>
          <p:cNvSpPr txBox="1">
            <a:spLocks noGrp="1"/>
          </p:cNvSpPr>
          <p:nvPr>
            <p:ph type="subTitle" idx="4"/>
          </p:nvPr>
        </p:nvSpPr>
        <p:spPr>
          <a:xfrm>
            <a:off x="4680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720000" y="1219288"/>
            <a:ext cx="3888000" cy="20319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82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5004000" y="2217750"/>
            <a:ext cx="3420000" cy="147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9"/>
          <p:cNvSpPr txBox="1">
            <a:spLocks noGrp="1"/>
          </p:cNvSpPr>
          <p:nvPr>
            <p:ph type="title"/>
          </p:nvPr>
        </p:nvSpPr>
        <p:spPr>
          <a:xfrm>
            <a:off x="5004000" y="1448250"/>
            <a:ext cx="3420000" cy="76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332000" y="1335963"/>
            <a:ext cx="64800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2052000" y="2705163"/>
            <a:ext cx="5040000" cy="4311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73"/>
        <p:cNvGrpSpPr/>
        <p:nvPr/>
      </p:nvGrpSpPr>
      <p:grpSpPr>
        <a:xfrm>
          <a:off x="0" y="0"/>
          <a:ext cx="0" cy="0"/>
          <a:chOff x="0" y="0"/>
          <a:chExt cx="0" cy="0"/>
        </a:xfrm>
      </p:grpSpPr>
      <p:sp>
        <p:nvSpPr>
          <p:cNvPr id="74" name="Google Shape;74;p13"/>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17523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3"/>
          <p:cNvSpPr txBox="1">
            <a:spLocks noGrp="1"/>
          </p:cNvSpPr>
          <p:nvPr>
            <p:ph type="title" idx="2" hasCustomPrompt="1"/>
          </p:nvPr>
        </p:nvSpPr>
        <p:spPr>
          <a:xfrm>
            <a:off x="102850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0" name="Google Shape;80;p13"/>
          <p:cNvSpPr txBox="1">
            <a:spLocks noGrp="1"/>
          </p:cNvSpPr>
          <p:nvPr>
            <p:ph type="subTitle" idx="1"/>
          </p:nvPr>
        </p:nvSpPr>
        <p:spPr>
          <a:xfrm>
            <a:off x="17523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1" name="Google Shape;81;p13"/>
          <p:cNvSpPr txBox="1">
            <a:spLocks noGrp="1"/>
          </p:cNvSpPr>
          <p:nvPr>
            <p:ph type="title" idx="3"/>
          </p:nvPr>
        </p:nvSpPr>
        <p:spPr>
          <a:xfrm>
            <a:off x="54486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3"/>
          <p:cNvSpPr txBox="1">
            <a:spLocks noGrp="1"/>
          </p:cNvSpPr>
          <p:nvPr>
            <p:ph type="title" idx="4" hasCustomPrompt="1"/>
          </p:nvPr>
        </p:nvSpPr>
        <p:spPr>
          <a:xfrm>
            <a:off x="472435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3" name="Google Shape;83;p13"/>
          <p:cNvSpPr txBox="1">
            <a:spLocks noGrp="1"/>
          </p:cNvSpPr>
          <p:nvPr>
            <p:ph type="subTitle" idx="5"/>
          </p:nvPr>
        </p:nvSpPr>
        <p:spPr>
          <a:xfrm>
            <a:off x="54486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4" name="Google Shape;84;p13"/>
          <p:cNvSpPr txBox="1">
            <a:spLocks noGrp="1"/>
          </p:cNvSpPr>
          <p:nvPr>
            <p:ph type="title" idx="6"/>
          </p:nvPr>
        </p:nvSpPr>
        <p:spPr>
          <a:xfrm>
            <a:off x="1752797"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7" hasCustomPrompt="1"/>
          </p:nvPr>
        </p:nvSpPr>
        <p:spPr>
          <a:xfrm>
            <a:off x="102886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6" name="Google Shape;86;p13"/>
          <p:cNvSpPr txBox="1">
            <a:spLocks noGrp="1"/>
          </p:cNvSpPr>
          <p:nvPr>
            <p:ph type="subTitle" idx="8"/>
          </p:nvPr>
        </p:nvSpPr>
        <p:spPr>
          <a:xfrm>
            <a:off x="1752797"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7" name="Google Shape;87;p13"/>
          <p:cNvSpPr txBox="1">
            <a:spLocks noGrp="1"/>
          </p:cNvSpPr>
          <p:nvPr>
            <p:ph type="title" idx="9"/>
          </p:nvPr>
        </p:nvSpPr>
        <p:spPr>
          <a:xfrm>
            <a:off x="5449098"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3"/>
          <p:cNvSpPr txBox="1">
            <a:spLocks noGrp="1"/>
          </p:cNvSpPr>
          <p:nvPr>
            <p:ph type="title" idx="13" hasCustomPrompt="1"/>
          </p:nvPr>
        </p:nvSpPr>
        <p:spPr>
          <a:xfrm>
            <a:off x="472471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9" name="Google Shape;89;p13"/>
          <p:cNvSpPr txBox="1">
            <a:spLocks noGrp="1"/>
          </p:cNvSpPr>
          <p:nvPr>
            <p:ph type="subTitle" idx="14"/>
          </p:nvPr>
        </p:nvSpPr>
        <p:spPr>
          <a:xfrm>
            <a:off x="5449098"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90" name="Google Shape;90;p13"/>
          <p:cNvSpPr txBox="1">
            <a:spLocks noGrp="1"/>
          </p:cNvSpPr>
          <p:nvPr>
            <p:ph type="title" idx="15"/>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54"/>
        <p:cNvGrpSpPr/>
        <p:nvPr/>
      </p:nvGrpSpPr>
      <p:grpSpPr>
        <a:xfrm>
          <a:off x="0" y="0"/>
          <a:ext cx="0" cy="0"/>
          <a:chOff x="0" y="0"/>
          <a:chExt cx="0" cy="0"/>
        </a:xfrm>
      </p:grpSpPr>
      <p:sp>
        <p:nvSpPr>
          <p:cNvPr id="255" name="Google Shape;255;p31"/>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200"/>
              <a:buFont typeface="Crete Round"/>
              <a:buNone/>
              <a:defRPr sz="3200" b="1">
                <a:solidFill>
                  <a:schemeClr val="accent1"/>
                </a:solidFill>
                <a:latin typeface="Crete Round"/>
                <a:ea typeface="Crete Round"/>
                <a:cs typeface="Crete Round"/>
                <a:sym typeface="Crete Round"/>
              </a:defRPr>
            </a:lvl1pPr>
            <a:lvl2pPr lvl="1"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2pPr>
            <a:lvl3pPr lvl="2"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3pPr>
            <a:lvl4pPr lvl="3"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4pPr>
            <a:lvl5pPr lvl="4"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5pPr>
            <a:lvl6pPr lvl="5"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6pPr>
            <a:lvl7pPr lvl="6"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7pPr>
            <a:lvl8pPr lvl="7"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8pPr>
            <a:lvl9pPr lvl="8"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7" r:id="rId7"/>
    <p:sldLayoutId id="2147483659"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672171" y="808384"/>
            <a:ext cx="7824291"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000" dirty="0" smtClean="0">
                <a:solidFill>
                  <a:srgbClr val="C00000"/>
                </a:solidFill>
                <a:latin typeface="+mn-lt"/>
              </a:rPr>
              <a:t>CHÀO MỪNG CẢ </a:t>
            </a:r>
            <a:r>
              <a:rPr lang="vi-VN" sz="4000" smtClean="0">
                <a:solidFill>
                  <a:srgbClr val="C00000"/>
                </a:solidFill>
                <a:latin typeface="+mn-lt"/>
              </a:rPr>
              <a:t>LỚP </a:t>
            </a:r>
            <a:r>
              <a:rPr lang="en-US" sz="4000" smtClean="0">
                <a:solidFill>
                  <a:srgbClr val="C00000"/>
                </a:solidFill>
                <a:latin typeface="+mn-lt"/>
              </a:rPr>
              <a:t/>
            </a:r>
            <a:br>
              <a:rPr lang="en-US" sz="4000" smtClean="0">
                <a:solidFill>
                  <a:srgbClr val="C00000"/>
                </a:solidFill>
                <a:latin typeface="+mn-lt"/>
              </a:rPr>
            </a:br>
            <a:r>
              <a:rPr lang="vi-VN" sz="4000" smtClean="0">
                <a:solidFill>
                  <a:srgbClr val="C00000"/>
                </a:solidFill>
                <a:latin typeface="+mn-lt"/>
              </a:rPr>
              <a:t>ĐẾN </a:t>
            </a:r>
            <a:r>
              <a:rPr lang="vi-VN" sz="4000" dirty="0" smtClean="0">
                <a:solidFill>
                  <a:srgbClr val="C00000"/>
                </a:solidFill>
                <a:latin typeface="+mn-lt"/>
              </a:rPr>
              <a:t>VỚI BÀI </a:t>
            </a:r>
            <a:r>
              <a:rPr lang="vi-VN" sz="4000" smtClean="0">
                <a:solidFill>
                  <a:srgbClr val="C00000"/>
                </a:solidFill>
                <a:latin typeface="+mn-lt"/>
              </a:rPr>
              <a:t>HỌC MÔN </a:t>
            </a:r>
            <a:r>
              <a:rPr lang="en-US" sz="4000" smtClean="0">
                <a:solidFill>
                  <a:srgbClr val="C00000"/>
                </a:solidFill>
                <a:latin typeface="+mn-lt"/>
              </a:rPr>
              <a:t>TOÁN</a:t>
            </a:r>
            <a:r>
              <a:rPr lang="vi-VN" sz="4000" smtClean="0">
                <a:solidFill>
                  <a:srgbClr val="C00000"/>
                </a:solidFill>
                <a:latin typeface="+mn-lt"/>
              </a:rPr>
              <a:t>!</a:t>
            </a:r>
            <a:endParaRPr sz="4000" dirty="0">
              <a:solidFill>
                <a:srgbClr val="C00000"/>
              </a:solidFill>
              <a:latin typeface="+mn-lt"/>
            </a:endParaRPr>
          </a:p>
        </p:txBody>
      </p:sp>
      <p:grpSp>
        <p:nvGrpSpPr>
          <p:cNvPr id="360" name="Google Shape;360;p36"/>
          <p:cNvGrpSpPr/>
          <p:nvPr/>
        </p:nvGrpSpPr>
        <p:grpSpPr>
          <a:xfrm flipH="1">
            <a:off x="6868028" y="3955312"/>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29270" y="242316"/>
              <a:ext cx="4104168" cy="461665"/>
            </a:xfrm>
            <a:prstGeom prst="rect">
              <a:avLst/>
            </a:prstGeom>
            <a:noFill/>
          </p:spPr>
          <p:txBody>
            <a:bodyPr wrap="square" rtlCol="0">
              <a:spAutoFit/>
            </a:bodyPr>
            <a:lstStyle/>
            <a:p>
              <a:pPr algn="ctr"/>
              <a:r>
                <a:rPr lang="en-US" sz="2400" b="1" smtClean="0">
                  <a:solidFill>
                    <a:srgbClr val="C00000"/>
                  </a:solidFill>
                </a:rPr>
                <a:t>VẬN DỤNG 1</a:t>
              </a:r>
              <a:endParaRPr lang="en-US" sz="2400" b="1" dirty="0">
                <a:solidFill>
                  <a:srgbClr val="C00000"/>
                </a:solidFill>
              </a:endParaRPr>
            </a:p>
          </p:txBody>
        </p:sp>
      </p:grpSp>
      <p:sp>
        <p:nvSpPr>
          <p:cNvPr id="4" name="Rectangle 3"/>
          <p:cNvSpPr/>
          <p:nvPr/>
        </p:nvSpPr>
        <p:spPr>
          <a:xfrm>
            <a:off x="404660" y="857928"/>
            <a:ext cx="8237819" cy="923330"/>
          </a:xfrm>
          <a:prstGeom prst="rect">
            <a:avLst/>
          </a:prstGeom>
        </p:spPr>
        <p:txBody>
          <a:bodyPr wrap="square">
            <a:spAutoFit/>
          </a:bodyPr>
          <a:lstStyle/>
          <a:p>
            <a:pPr algn="just">
              <a:lnSpc>
                <a:spcPct val="150000"/>
              </a:lnSpc>
            </a:pPr>
            <a:r>
              <a:rPr lang="vi-VN" sz="1800">
                <a:latin typeface="+mn-lt"/>
              </a:rPr>
              <a:t>Anh Bình cần đầu tư bao nhiêu tiền hằng tháng với lãi suất 6% mỗi năm, theo hình thức tính lãi kép hằng tháng, để có 200 triệu đồng sau hai năm?</a:t>
            </a:r>
            <a:endParaRPr lang="en-US" sz="1800">
              <a:latin typeface="+mn-lt"/>
            </a:endParaRPr>
          </a:p>
        </p:txBody>
      </p:sp>
      <p:sp>
        <p:nvSpPr>
          <p:cNvPr id="8" name="Rectangle 7"/>
          <p:cNvSpPr/>
          <p:nvPr/>
        </p:nvSpPr>
        <p:spPr>
          <a:xfrm>
            <a:off x="4174755" y="1806197"/>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404660" y="2200468"/>
                <a:ext cx="8365267" cy="2566857"/>
              </a:xfrm>
              <a:prstGeom prst="rect">
                <a:avLst/>
              </a:prstGeom>
            </p:spPr>
            <p:txBody>
              <a:bodyPr wrap="square">
                <a:spAutoFit/>
              </a:bodyPr>
              <a:lstStyle/>
              <a:p>
                <a:pPr algn="just">
                  <a:lnSpc>
                    <a:spcPct val="150000"/>
                  </a:lnSpc>
                  <a:spcBef>
                    <a:spcPts val="100"/>
                  </a:spcBef>
                  <a:spcAft>
                    <a:spcPts val="100"/>
                  </a:spcAft>
                </a:pPr>
                <a:r>
                  <a:rPr lang="vi-VN" sz="1800" smtClean="0">
                    <a:latin typeface="+mn-lt"/>
                    <a:ea typeface="Dotum" panose="020B0600000101010101" pitchFamily="34" charset="-127"/>
                  </a:rPr>
                  <a:t>Gọi </a:t>
                </a:r>
                <a14:m>
                  <m:oMath xmlns:m="http://schemas.openxmlformats.org/officeDocument/2006/math">
                    <m:r>
                      <a:rPr lang="vi-VN" sz="1800" i="1">
                        <a:effectLst/>
                        <a:latin typeface="+mn-lt"/>
                        <a:ea typeface="Dotum" panose="020B0600000101010101" pitchFamily="34" charset="-127"/>
                      </a:rPr>
                      <m:t>𝑅</m:t>
                    </m:r>
                  </m:oMath>
                </a14:m>
                <a:r>
                  <a:rPr lang="vi-VN" sz="1800">
                    <a:effectLst/>
                    <a:latin typeface="+mn-lt"/>
                    <a:ea typeface="Dotum" panose="020B0600000101010101" pitchFamily="34" charset="-127"/>
                  </a:rPr>
                  <a:t> (triệu đồng) là số tiền anh Bình cần đầu tư hằng tháng.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Ta có: </a:t>
                </a:r>
                <a14:m>
                  <m:oMath xmlns:m="http://schemas.openxmlformats.org/officeDocument/2006/math">
                    <m:r>
                      <a:rPr lang="vi-VN" sz="1800" i="1">
                        <a:effectLst/>
                        <a:latin typeface="+mn-lt"/>
                        <a:ea typeface="Dotum" panose="020B0600000101010101" pitchFamily="34" charset="-127"/>
                      </a:rPr>
                      <m:t>2</m:t>
                    </m:r>
                  </m:oMath>
                </a14:m>
                <a:r>
                  <a:rPr lang="vi-VN" sz="1800">
                    <a:effectLst/>
                    <a:latin typeface="+mn-lt"/>
                    <a:ea typeface="Dotum" panose="020B0600000101010101" pitchFamily="34" charset="-127"/>
                  </a:rPr>
                  <a:t> năm = </a:t>
                </a:r>
                <a14:m>
                  <m:oMath xmlns:m="http://schemas.openxmlformats.org/officeDocument/2006/math">
                    <m:r>
                      <a:rPr lang="vi-VN" sz="1800" i="1">
                        <a:effectLst/>
                        <a:latin typeface="+mn-lt"/>
                        <a:ea typeface="Dotum" panose="020B0600000101010101" pitchFamily="34" charset="-127"/>
                      </a:rPr>
                      <m:t>24</m:t>
                    </m:r>
                  </m:oMath>
                </a14:m>
                <a:r>
                  <a:rPr lang="vi-VN" sz="1800">
                    <a:effectLst/>
                    <a:latin typeface="+mn-lt"/>
                    <a:ea typeface="Dotum" panose="020B0600000101010101" pitchFamily="34" charset="-127"/>
                  </a:rPr>
                  <a:t> </a:t>
                </a:r>
                <a:r>
                  <a:rPr lang="vi-VN" sz="1800" smtClean="0">
                    <a:effectLst/>
                    <a:latin typeface="+mn-lt"/>
                    <a:ea typeface="Dotum" panose="020B0600000101010101" pitchFamily="34" charset="-127"/>
                  </a:rPr>
                  <a:t>tháng </a:t>
                </a:r>
                <a14:m>
                  <m:oMath xmlns:m="http://schemas.openxmlformats.org/officeDocument/2006/math">
                    <m:r>
                      <a:rPr lang="en-US" sz="1800" b="0" i="0" smtClean="0">
                        <a:effectLst/>
                        <a:latin typeface="Cambria Math" panose="02040503050406030204" pitchFamily="18" charset="0"/>
                        <a:ea typeface="Dotum" panose="020B0600000101010101" pitchFamily="34" charset="-127"/>
                      </a:rPr>
                      <m:t>⇒</m:t>
                    </m:r>
                    <m:r>
                      <a:rPr lang="vi-VN" sz="1800" i="1">
                        <a:effectLst/>
                        <a:latin typeface="+mn-lt"/>
                        <a:ea typeface="Dotum" panose="020B0600000101010101" pitchFamily="34" charset="-127"/>
                      </a:rPr>
                      <m:t>𝑛</m:t>
                    </m:r>
                    <m:r>
                      <a:rPr lang="vi-VN" sz="1800" i="1">
                        <a:effectLst/>
                        <a:latin typeface="+mn-lt"/>
                        <a:ea typeface="Dotum" panose="020B0600000101010101" pitchFamily="34" charset="-127"/>
                      </a:rPr>
                      <m:t>=24</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Lãi suất theo tháng là </a:t>
                </a:r>
                <a14:m>
                  <m:oMath xmlns:m="http://schemas.openxmlformats.org/officeDocument/2006/math">
                    <m:r>
                      <a:rPr lang="vi-VN" sz="1800" i="1">
                        <a:effectLst/>
                        <a:latin typeface="+mn-lt"/>
                        <a:ea typeface="Dotum" panose="020B0600000101010101" pitchFamily="34" charset="-127"/>
                      </a:rPr>
                      <m:t>0,5%</m:t>
                    </m:r>
                  </m:oMath>
                </a14:m>
                <a:r>
                  <a:rPr lang="vi-VN" sz="1800">
                    <a:effectLst/>
                    <a:latin typeface="+mn-lt"/>
                    <a:ea typeface="Dotum" panose="020B0600000101010101" pitchFamily="34" charset="-127"/>
                  </a:rPr>
                  <a:t> </a:t>
                </a:r>
                <a14:m>
                  <m:oMath xmlns:m="http://schemas.openxmlformats.org/officeDocument/2006/math">
                    <m:r>
                      <a:rPr lang="en-US" sz="1800">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a:t>
                </a:r>
                <a14:m>
                  <m:oMath xmlns:m="http://schemas.openxmlformats.org/officeDocument/2006/math">
                    <m:r>
                      <a:rPr lang="vi-VN" sz="1800" i="1">
                        <a:effectLst/>
                        <a:latin typeface="+mn-lt"/>
                        <a:ea typeface="Dotum" panose="020B0600000101010101" pitchFamily="34" charset="-127"/>
                      </a:rPr>
                      <m:t>𝑖</m:t>
                    </m:r>
                    <m:r>
                      <a:rPr lang="vi-VN" sz="1800" i="1">
                        <a:effectLst/>
                        <a:latin typeface="+mn-lt"/>
                        <a:ea typeface="Dotum" panose="020B0600000101010101" pitchFamily="34" charset="-127"/>
                      </a:rPr>
                      <m:t>=0,5%</m:t>
                    </m:r>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Ta có: </a:t>
                </a:r>
                <a14:m>
                  <m:oMath xmlns:m="http://schemas.openxmlformats.org/officeDocument/2006/math">
                    <m:sSub>
                      <m:sSubPr>
                        <m:ctrlPr>
                          <a:rPr lang="en-US" sz="1800" i="1">
                            <a:effectLst/>
                            <a:latin typeface="+mn-lt"/>
                            <a:ea typeface="Dotum" panose="020B0600000101010101" pitchFamily="34" charset="-127"/>
                          </a:rPr>
                        </m:ctrlPr>
                      </m:sSubPr>
                      <m:e>
                        <m:r>
                          <a:rPr lang="vi-VN" sz="1800" i="1">
                            <a:effectLst/>
                            <a:latin typeface="+mn-lt"/>
                            <a:ea typeface="Dotum" panose="020B0600000101010101" pitchFamily="34" charset="-127"/>
                          </a:rPr>
                          <m:t>𝐴</m:t>
                        </m:r>
                      </m:e>
                      <m:sub>
                        <m:r>
                          <a:rPr lang="vi-VN" sz="1800" i="1">
                            <a:effectLst/>
                            <a:latin typeface="+mn-lt"/>
                            <a:ea typeface="Dotum" panose="020B0600000101010101" pitchFamily="34" charset="-127"/>
                          </a:rPr>
                          <m:t>𝑓</m:t>
                        </m:r>
                      </m:sub>
                    </m:sSub>
                    <m:r>
                      <a:rPr lang="vi-VN" sz="1800" i="1">
                        <a:effectLst/>
                        <a:latin typeface="+mn-lt"/>
                        <a:ea typeface="Dotum" panose="020B0600000101010101" pitchFamily="34" charset="-127"/>
                      </a:rPr>
                      <m:t>=200</m:t>
                    </m:r>
                  </m:oMath>
                </a14:m>
                <a:r>
                  <a:rPr lang="vi-VN" sz="1800">
                    <a:effectLst/>
                    <a:latin typeface="+mn-lt"/>
                    <a:ea typeface="Dotum" panose="020B0600000101010101" pitchFamily="34" charset="-127"/>
                  </a:rPr>
                  <a:t> (triệu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Từ công thức </a:t>
                </a:r>
                <a14:m>
                  <m:oMath xmlns:m="http://schemas.openxmlformats.org/officeDocument/2006/math">
                    <m:sSub>
                      <m:sSubPr>
                        <m:ctrlPr>
                          <a:rPr lang="en-US" sz="1800" i="1">
                            <a:effectLst/>
                            <a:latin typeface="+mn-lt"/>
                            <a:ea typeface="Dotum" panose="020B0600000101010101" pitchFamily="34" charset="-127"/>
                          </a:rPr>
                        </m:ctrlPr>
                      </m:sSubPr>
                      <m:e>
                        <m:r>
                          <a:rPr lang="vi-VN" sz="1800" i="1">
                            <a:effectLst/>
                            <a:latin typeface="+mn-lt"/>
                            <a:ea typeface="Dotum" panose="020B0600000101010101" pitchFamily="34" charset="-127"/>
                          </a:rPr>
                          <m:t>𝐴</m:t>
                        </m:r>
                      </m:e>
                      <m:sub>
                        <m:r>
                          <a:rPr lang="vi-VN" sz="1800" i="1">
                            <a:effectLst/>
                            <a:latin typeface="+mn-lt"/>
                            <a:ea typeface="Dotum" panose="020B0600000101010101" pitchFamily="34" charset="-127"/>
                          </a:rPr>
                          <m:t>𝑓</m:t>
                        </m:r>
                      </m:sub>
                    </m:sSub>
                    <m:r>
                      <a:rPr lang="vi-VN" sz="1800" i="1">
                        <a:effectLst/>
                        <a:latin typeface="+mn-lt"/>
                        <a:ea typeface="Dotum" panose="020B0600000101010101" pitchFamily="34" charset="-127"/>
                      </a:rPr>
                      <m:t>=</m:t>
                    </m:r>
                    <m:r>
                      <a:rPr lang="vi-VN" sz="1800" i="1">
                        <a:effectLst/>
                        <a:latin typeface="+mn-lt"/>
                        <a:ea typeface="Dotum" panose="020B0600000101010101" pitchFamily="34" charset="-127"/>
                      </a:rPr>
                      <m:t>𝑅</m:t>
                    </m:r>
                    <m:r>
                      <a:rPr lang="vi-VN" sz="1800" i="1">
                        <a:effectLst/>
                        <a:latin typeface="+mn-lt"/>
                        <a:ea typeface="Dotum" panose="020B0600000101010101" pitchFamily="34" charset="-127"/>
                      </a:rPr>
                      <m:t>.</m:t>
                    </m:r>
                    <m:f>
                      <m:fPr>
                        <m:ctrlPr>
                          <a:rPr lang="en-US" sz="1800" i="1">
                            <a:effectLst/>
                            <a:latin typeface="+mn-lt"/>
                            <a:ea typeface="Dotum" panose="020B0600000101010101" pitchFamily="34" charset="-127"/>
                          </a:rPr>
                        </m:ctrlPr>
                      </m:fPr>
                      <m:num>
                        <m:d>
                          <m:dPr>
                            <m:ctrlPr>
                              <a:rPr lang="en-US" sz="1800" i="1">
                                <a:effectLst/>
                                <a:latin typeface="+mn-lt"/>
                                <a:ea typeface="Dotum" panose="020B0600000101010101" pitchFamily="34" charset="-127"/>
                              </a:rPr>
                            </m:ctrlPr>
                          </m:dPr>
                          <m:e>
                            <m:sSup>
                              <m:sSupPr>
                                <m:ctrlPr>
                                  <a:rPr lang="en-US" sz="1800" i="1">
                                    <a:effectLst/>
                                    <a:latin typeface="+mn-lt"/>
                                    <a:ea typeface="Dotum" panose="020B0600000101010101" pitchFamily="34" charset="-127"/>
                                  </a:rPr>
                                </m:ctrlPr>
                              </m:sSupPr>
                              <m:e>
                                <m:d>
                                  <m:dPr>
                                    <m:ctrlPr>
                                      <a:rPr lang="en-US" sz="1800" i="1">
                                        <a:effectLst/>
                                        <a:latin typeface="+mn-lt"/>
                                        <a:ea typeface="Dotum" panose="020B0600000101010101" pitchFamily="34" charset="-127"/>
                                      </a:rPr>
                                    </m:ctrlPr>
                                  </m:dPr>
                                  <m:e>
                                    <m:r>
                                      <a:rPr lang="vi-VN" sz="1800" i="1">
                                        <a:effectLst/>
                                        <a:latin typeface="+mn-lt"/>
                                        <a:ea typeface="Dotum" panose="020B0600000101010101" pitchFamily="34" charset="-127"/>
                                      </a:rPr>
                                      <m:t>1+</m:t>
                                    </m:r>
                                    <m:r>
                                      <a:rPr lang="vi-VN" sz="1800" i="1">
                                        <a:effectLst/>
                                        <a:latin typeface="+mn-lt"/>
                                        <a:ea typeface="Dotum" panose="020B0600000101010101" pitchFamily="34" charset="-127"/>
                                      </a:rPr>
                                      <m:t>𝑖</m:t>
                                    </m:r>
                                  </m:e>
                                </m:d>
                              </m:e>
                              <m:sup>
                                <m:r>
                                  <a:rPr lang="vi-VN" sz="1800" i="1">
                                    <a:effectLst/>
                                    <a:latin typeface="+mn-lt"/>
                                    <a:ea typeface="Dotum" panose="020B0600000101010101" pitchFamily="34" charset="-127"/>
                                  </a:rPr>
                                  <m:t>𝑛</m:t>
                                </m:r>
                              </m:sup>
                            </m:sSup>
                            <m:r>
                              <a:rPr lang="vi-VN" sz="1800" i="1">
                                <a:effectLst/>
                                <a:latin typeface="+mn-lt"/>
                                <a:ea typeface="Dotum" panose="020B0600000101010101" pitchFamily="34" charset="-127"/>
                              </a:rPr>
                              <m:t>−1</m:t>
                            </m:r>
                          </m:e>
                        </m:d>
                      </m:num>
                      <m:den>
                        <m:r>
                          <a:rPr lang="vi-VN" sz="1800" i="1">
                            <a:effectLst/>
                            <a:latin typeface="+mn-lt"/>
                            <a:ea typeface="Dotum" panose="020B0600000101010101" pitchFamily="34" charset="-127"/>
                          </a:rPr>
                          <m:t>𝑖</m:t>
                        </m:r>
                      </m:den>
                    </m:f>
                    <m:r>
                      <a:rPr lang="en-US" sz="1800" b="0" i="0" smtClean="0">
                        <a:effectLst/>
                        <a:latin typeface="Cambria Math" panose="02040503050406030204" pitchFamily="18" charset="0"/>
                        <a:ea typeface="Dotum" panose="020B0600000101010101" pitchFamily="34" charset="-127"/>
                      </a:rPr>
                      <m:t> </m:t>
                    </m:r>
                    <m:r>
                      <a:rPr lang="en-US" sz="1800">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a:t>
                </a:r>
                <a14:m>
                  <m:oMath xmlns:m="http://schemas.openxmlformats.org/officeDocument/2006/math">
                    <m:r>
                      <a:rPr lang="vi-VN" sz="1800" i="1">
                        <a:effectLst/>
                        <a:latin typeface="+mn-lt"/>
                        <a:ea typeface="Dotum" panose="020B0600000101010101" pitchFamily="34" charset="-127"/>
                      </a:rPr>
                      <m:t>𝑅</m:t>
                    </m:r>
                    <m:r>
                      <a:rPr lang="vi-VN" sz="1800" i="1">
                        <a:effectLst/>
                        <a:latin typeface="+mn-lt"/>
                        <a:ea typeface="Dotum" panose="020B0600000101010101" pitchFamily="34" charset="-127"/>
                      </a:rPr>
                      <m:t>=</m:t>
                    </m:r>
                    <m:f>
                      <m:fPr>
                        <m:ctrlPr>
                          <a:rPr lang="en-US" sz="1800" i="1">
                            <a:effectLst/>
                            <a:latin typeface="+mn-lt"/>
                            <a:ea typeface="Dotum" panose="020B0600000101010101" pitchFamily="34" charset="-127"/>
                          </a:rPr>
                        </m:ctrlPr>
                      </m:fPr>
                      <m:num>
                        <m:sSub>
                          <m:sSubPr>
                            <m:ctrlPr>
                              <a:rPr lang="en-US" sz="1800" i="1">
                                <a:effectLst/>
                                <a:latin typeface="+mn-lt"/>
                                <a:ea typeface="Dotum" panose="020B0600000101010101" pitchFamily="34" charset="-127"/>
                              </a:rPr>
                            </m:ctrlPr>
                          </m:sSubPr>
                          <m:e>
                            <m:r>
                              <a:rPr lang="vi-VN" sz="1800" i="1">
                                <a:effectLst/>
                                <a:latin typeface="+mn-lt"/>
                                <a:ea typeface="Dotum" panose="020B0600000101010101" pitchFamily="34" charset="-127"/>
                              </a:rPr>
                              <m:t>𝐴</m:t>
                            </m:r>
                          </m:e>
                          <m:sub>
                            <m:r>
                              <a:rPr lang="vi-VN" sz="1800" i="1">
                                <a:effectLst/>
                                <a:latin typeface="+mn-lt"/>
                                <a:ea typeface="Dotum" panose="020B0600000101010101" pitchFamily="34" charset="-127"/>
                              </a:rPr>
                              <m:t>𝑓</m:t>
                            </m:r>
                          </m:sub>
                        </m:sSub>
                        <m:r>
                          <a:rPr lang="vi-VN" sz="1800" i="1">
                            <a:effectLst/>
                            <a:latin typeface="+mn-lt"/>
                            <a:ea typeface="Dotum" panose="020B0600000101010101" pitchFamily="34" charset="-127"/>
                          </a:rPr>
                          <m:t>.</m:t>
                        </m:r>
                        <m:r>
                          <a:rPr lang="vi-VN" sz="1800" i="1">
                            <a:effectLst/>
                            <a:latin typeface="+mn-lt"/>
                            <a:ea typeface="Dotum" panose="020B0600000101010101" pitchFamily="34" charset="-127"/>
                          </a:rPr>
                          <m:t>𝑖</m:t>
                        </m:r>
                      </m:num>
                      <m:den>
                        <m:sSup>
                          <m:sSupPr>
                            <m:ctrlPr>
                              <a:rPr lang="en-US" sz="1800" i="1">
                                <a:effectLst/>
                                <a:latin typeface="+mn-lt"/>
                                <a:ea typeface="Dotum" panose="020B0600000101010101" pitchFamily="34" charset="-127"/>
                              </a:rPr>
                            </m:ctrlPr>
                          </m:sSupPr>
                          <m:e>
                            <m:d>
                              <m:dPr>
                                <m:ctrlPr>
                                  <a:rPr lang="en-US" sz="1800" i="1">
                                    <a:effectLst/>
                                    <a:latin typeface="+mn-lt"/>
                                    <a:ea typeface="Dotum" panose="020B0600000101010101" pitchFamily="34" charset="-127"/>
                                  </a:rPr>
                                </m:ctrlPr>
                              </m:dPr>
                              <m:e>
                                <m:r>
                                  <a:rPr lang="vi-VN" sz="1800" i="1">
                                    <a:effectLst/>
                                    <a:latin typeface="+mn-lt"/>
                                    <a:ea typeface="Dotum" panose="020B0600000101010101" pitchFamily="34" charset="-127"/>
                                  </a:rPr>
                                  <m:t>1+</m:t>
                                </m:r>
                                <m:r>
                                  <a:rPr lang="vi-VN" sz="1800" i="1">
                                    <a:effectLst/>
                                    <a:latin typeface="+mn-lt"/>
                                    <a:ea typeface="Dotum" panose="020B0600000101010101" pitchFamily="34" charset="-127"/>
                                  </a:rPr>
                                  <m:t>𝑖</m:t>
                                </m:r>
                              </m:e>
                            </m:d>
                          </m:e>
                          <m:sup>
                            <m:r>
                              <a:rPr lang="vi-VN" sz="1800" i="1">
                                <a:effectLst/>
                                <a:latin typeface="+mn-lt"/>
                                <a:ea typeface="Dotum" panose="020B0600000101010101" pitchFamily="34" charset="-127"/>
                              </a:rPr>
                              <m:t>𝑛</m:t>
                            </m:r>
                          </m:sup>
                        </m:sSup>
                        <m:r>
                          <a:rPr lang="vi-VN" sz="1800" i="1">
                            <a:effectLst/>
                            <a:latin typeface="+mn-lt"/>
                            <a:ea typeface="Dotum" panose="020B0600000101010101" pitchFamily="34" charset="-127"/>
                          </a:rPr>
                          <m:t>−1</m:t>
                        </m:r>
                      </m:den>
                    </m:f>
                    <m:r>
                      <a:rPr lang="vi-VN" sz="1800" i="1">
                        <a:effectLst/>
                        <a:latin typeface="+mn-lt"/>
                        <a:ea typeface="Dotum" panose="020B0600000101010101" pitchFamily="34" charset="-127"/>
                      </a:rPr>
                      <m:t> </m:t>
                    </m:r>
                  </m:oMath>
                </a14:m>
                <a:endParaRPr lang="en-US" sz="1800">
                  <a:effectLst/>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404660" y="2200468"/>
                <a:ext cx="8365267" cy="2566857"/>
              </a:xfrm>
              <a:prstGeom prst="rect">
                <a:avLst/>
              </a:prstGeom>
              <a:blipFill>
                <a:blip r:embed="rId3"/>
                <a:stretch>
                  <a:fillRect l="-583"/>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7689273" y="4022250"/>
            <a:ext cx="1285764" cy="9516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barn(inVertical)">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4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4" name="TextBox 13"/>
            <p:cNvSpPr txBox="1"/>
            <p:nvPr/>
          </p:nvSpPr>
          <p:spPr>
            <a:xfrm>
              <a:off x="2929270" y="242316"/>
              <a:ext cx="41041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smtClean="0">
                  <a:ln>
                    <a:noFill/>
                  </a:ln>
                  <a:solidFill>
                    <a:srgbClr val="C00000"/>
                  </a:solidFill>
                  <a:effectLst/>
                  <a:uLnTx/>
                  <a:uFillTx/>
                  <a:latin typeface="Arial"/>
                  <a:cs typeface="Arial"/>
                  <a:sym typeface="Arial"/>
                </a:rPr>
                <a:t>VẬN DỤNG 1</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pSp>
      <p:sp>
        <p:nvSpPr>
          <p:cNvPr id="4" name="Rectangle 3"/>
          <p:cNvSpPr/>
          <p:nvPr/>
        </p:nvSpPr>
        <p:spPr>
          <a:xfrm>
            <a:off x="404660" y="857928"/>
            <a:ext cx="8237819"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Anh Bình cần đầu tư bao nhiêu tiền hằng tháng với lãi suất 6% mỗi năm, theo hình thức tính lãi kép hằng tháng, để có 200 triệu đồng sau hai năm?</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4174755" y="1806197"/>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grpSp>
        <p:nvGrpSpPr>
          <p:cNvPr id="7" name="Group 6"/>
          <p:cNvGrpSpPr/>
          <p:nvPr/>
        </p:nvGrpSpPr>
        <p:grpSpPr>
          <a:xfrm>
            <a:off x="404660" y="2300219"/>
            <a:ext cx="7284613" cy="1509580"/>
            <a:chOff x="404660" y="2300219"/>
            <a:chExt cx="8390205" cy="1509580"/>
          </a:xfrm>
        </p:grpSpPr>
        <mc:AlternateContent xmlns:mc="http://schemas.openxmlformats.org/markup-compatibility/2006">
          <mc:Choice xmlns:a14="http://schemas.microsoft.com/office/drawing/2010/main" Requires="a14">
            <p:sp>
              <p:nvSpPr>
                <p:cNvPr id="2" name="Rectangle 1"/>
                <p:cNvSpPr/>
                <p:nvPr/>
              </p:nvSpPr>
              <p:spPr>
                <a:xfrm>
                  <a:off x="404660" y="2300219"/>
                  <a:ext cx="8390205" cy="1509580"/>
                </a:xfrm>
                <a:prstGeom prst="rect">
                  <a:avLst/>
                </a:prstGeom>
              </p:spPr>
              <p:txBody>
                <a:bodyPr wrap="square">
                  <a:spAutoFit/>
                </a:bodyPr>
                <a:lstStyle/>
                <a:p>
                  <a:pPr lvl="0" algn="just">
                    <a:lnSpc>
                      <a:spcPct val="150000"/>
                    </a:lnSpc>
                    <a:spcBef>
                      <a:spcPts val="600"/>
                    </a:spcBef>
                    <a:spcAft>
                      <a:spcPts val="600"/>
                    </a:spcAft>
                    <a:defRPr/>
                  </a:pPr>
                  <a:r>
                    <a:rPr lang="vi-VN" sz="1800">
                      <a:latin typeface="+mn-lt"/>
                      <a:ea typeface="Dotum" panose="020B0600000101010101" pitchFamily="34" charset="-127"/>
                    </a:rPr>
                    <a:t>Thay số ta được:</a:t>
                  </a:r>
                  <a:endParaRPr lang="en-US" sz="1800">
                    <a:latin typeface="+mn-lt"/>
                    <a:ea typeface="Times New Roman" panose="02020603050405020304" pitchFamily="18" charset="0"/>
                  </a:endParaRPr>
                </a:p>
                <a:p>
                  <a:pPr lvl="0" algn="ctr">
                    <a:lnSpc>
                      <a:spcPct val="150000"/>
                    </a:lnSpc>
                    <a:spcBef>
                      <a:spcPts val="600"/>
                    </a:spcBef>
                    <a:spcAft>
                      <a:spcPts val="600"/>
                    </a:spcAft>
                    <a:defRPr/>
                  </a:pPr>
                  <a14:m>
                    <m:oMathPara xmlns:m="http://schemas.openxmlformats.org/officeDocument/2006/math">
                      <m:oMathParaPr>
                        <m:jc m:val="centerGroup"/>
                      </m:oMathParaPr>
                      <m:oMath xmlns:m="http://schemas.openxmlformats.org/officeDocument/2006/math">
                        <m:r>
                          <a:rPr lang="vi-VN" sz="1800" i="1">
                            <a:latin typeface="+mn-lt"/>
                            <a:ea typeface="Dotum" panose="020B0600000101010101" pitchFamily="34" charset="-127"/>
                          </a:rPr>
                          <m:t>𝑅</m:t>
                        </m:r>
                        <m:r>
                          <a:rPr lang="vi-VN" sz="1800" i="1">
                            <a:latin typeface="+mn-lt"/>
                            <a:ea typeface="Dotum" panose="020B0600000101010101" pitchFamily="34" charset="-127"/>
                          </a:rPr>
                          <m:t>=</m:t>
                        </m:r>
                        <m:f>
                          <m:fPr>
                            <m:ctrlPr>
                              <a:rPr lang="en-US" sz="1800" i="1">
                                <a:latin typeface="+mn-lt"/>
                                <a:ea typeface="Dotum" panose="020B0600000101010101" pitchFamily="34" charset="-127"/>
                              </a:rPr>
                            </m:ctrlPr>
                          </m:fPr>
                          <m:num>
                            <m:r>
                              <a:rPr lang="vi-VN" sz="1800" i="1">
                                <a:latin typeface="+mn-lt"/>
                                <a:ea typeface="Dotum" panose="020B0600000101010101" pitchFamily="34" charset="-127"/>
                              </a:rPr>
                              <m:t>200.0,5%</m:t>
                            </m:r>
                          </m:num>
                          <m:den>
                            <m:sSup>
                              <m:sSupPr>
                                <m:ctrlPr>
                                  <a:rPr lang="en-US" sz="1800" i="1">
                                    <a:latin typeface="+mn-lt"/>
                                    <a:ea typeface="Dotum" panose="020B0600000101010101" pitchFamily="34" charset="-127"/>
                                  </a:rPr>
                                </m:ctrlPr>
                              </m:sSupPr>
                              <m:e>
                                <m:d>
                                  <m:dPr>
                                    <m:ctrlPr>
                                      <a:rPr lang="en-US" sz="1800" i="1">
                                        <a:latin typeface="+mn-lt"/>
                                        <a:ea typeface="Dotum" panose="020B0600000101010101" pitchFamily="34" charset="-127"/>
                                      </a:rPr>
                                    </m:ctrlPr>
                                  </m:dPr>
                                  <m:e>
                                    <m:r>
                                      <a:rPr lang="vi-VN" sz="1800" i="1">
                                        <a:latin typeface="+mn-lt"/>
                                        <a:ea typeface="Dotum" panose="020B0600000101010101" pitchFamily="34" charset="-127"/>
                                      </a:rPr>
                                      <m:t>1+0,5%</m:t>
                                    </m:r>
                                  </m:e>
                                </m:d>
                              </m:e>
                              <m:sup>
                                <m:r>
                                  <a:rPr lang="vi-VN" sz="1800" i="1">
                                    <a:latin typeface="+mn-lt"/>
                                    <a:ea typeface="Dotum" panose="020B0600000101010101" pitchFamily="34" charset="-127"/>
                                  </a:rPr>
                                  <m:t>24</m:t>
                                </m:r>
                              </m:sup>
                            </m:sSup>
                            <m:r>
                              <a:rPr lang="vi-VN" sz="1800" i="1">
                                <a:latin typeface="+mn-lt"/>
                                <a:ea typeface="Dotum" panose="020B0600000101010101" pitchFamily="34" charset="-127"/>
                              </a:rPr>
                              <m:t>−1</m:t>
                            </m:r>
                          </m:den>
                        </m:f>
                        <m:r>
                          <a:rPr lang="vi-VN" sz="1800" i="1">
                            <a:latin typeface="+mn-lt"/>
                            <a:ea typeface="Dotum" panose="020B0600000101010101" pitchFamily="34" charset="-127"/>
                          </a:rPr>
                          <m:t>≈7,865</m:t>
                        </m:r>
                      </m:oMath>
                    </m:oMathPara>
                  </a14:m>
                  <a:endParaRPr lang="en-US" sz="1800" smtClean="0">
                    <a:latin typeface="+mn-lt"/>
                    <a:ea typeface="Dotum" panose="020B0600000101010101" pitchFamily="34" charset="-127"/>
                  </a:endParaRPr>
                </a:p>
              </p:txBody>
            </p:sp>
          </mc:Choice>
          <mc:Fallback>
            <p:sp>
              <p:nvSpPr>
                <p:cNvPr id="2" name="Rectangle 1"/>
                <p:cNvSpPr>
                  <a:spLocks noRot="1" noChangeAspect="1" noMove="1" noResize="1" noEditPoints="1" noAdjustHandles="1" noChangeArrowheads="1" noChangeShapeType="1" noTextEdit="1"/>
                </p:cNvSpPr>
                <p:nvPr/>
              </p:nvSpPr>
              <p:spPr>
                <a:xfrm>
                  <a:off x="404660" y="2300219"/>
                  <a:ext cx="8390205" cy="1509580"/>
                </a:xfrm>
                <a:prstGeom prst="rect">
                  <a:avLst/>
                </a:prstGeom>
                <a:blipFill>
                  <a:blip r:embed="rId3"/>
                  <a:stretch>
                    <a:fillRect l="-669"/>
                  </a:stretch>
                </a:blipFill>
              </p:spPr>
              <p:txBody>
                <a:bodyPr/>
                <a:lstStyle/>
                <a:p>
                  <a:r>
                    <a:rPr lang="en-US">
                      <a:noFill/>
                    </a:rPr>
                    <a:t> </a:t>
                  </a:r>
                </a:p>
              </p:txBody>
            </p:sp>
          </mc:Fallback>
        </mc:AlternateContent>
        <p:sp>
          <p:nvSpPr>
            <p:cNvPr id="3" name="Rectangle 2"/>
            <p:cNvSpPr/>
            <p:nvPr/>
          </p:nvSpPr>
          <p:spPr>
            <a:xfrm>
              <a:off x="6418163" y="3055009"/>
              <a:ext cx="1364476" cy="507831"/>
            </a:xfrm>
            <a:prstGeom prst="rect">
              <a:avLst/>
            </a:prstGeom>
          </p:spPr>
          <p:txBody>
            <a:bodyPr wrap="none">
              <a:spAutoFit/>
            </a:bodyPr>
            <a:lstStyle/>
            <a:p>
              <a:pPr lvl="0" algn="ctr">
                <a:lnSpc>
                  <a:spcPct val="150000"/>
                </a:lnSpc>
                <a:spcBef>
                  <a:spcPts val="600"/>
                </a:spcBef>
                <a:spcAft>
                  <a:spcPts val="600"/>
                </a:spcAft>
                <a:defRPr/>
              </a:pPr>
              <a:r>
                <a:rPr lang="vi-VN" sz="1800">
                  <a:latin typeface="Arial" panose="020B0604020202020204" pitchFamily="34" charset="0"/>
                  <a:ea typeface="Dotum" panose="020B0600000101010101" pitchFamily="34" charset="-127"/>
                </a:rPr>
                <a:t>(triệu đồng)</a:t>
              </a:r>
              <a:endParaRPr lang="en-US" sz="1800">
                <a:ea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6" name="Rectangle 5"/>
              <p:cNvSpPr/>
              <p:nvPr/>
            </p:nvSpPr>
            <p:spPr>
              <a:xfrm>
                <a:off x="404660" y="3792283"/>
                <a:ext cx="6852351" cy="923330"/>
              </a:xfrm>
              <a:prstGeom prst="rect">
                <a:avLst/>
              </a:prstGeom>
            </p:spPr>
            <p:txBody>
              <a:bodyPr wrap="square">
                <a:spAutoFit/>
              </a:bodyPr>
              <a:lstStyle/>
              <a:p>
                <a:pPr lvl="0" algn="just">
                  <a:lnSpc>
                    <a:spcPct val="150000"/>
                  </a:lnSpc>
                  <a:spcBef>
                    <a:spcPts val="600"/>
                  </a:spcBef>
                  <a:spcAft>
                    <a:spcPts val="600"/>
                  </a:spcAft>
                  <a:defRPr/>
                </a:pPr>
                <a:r>
                  <a:rPr lang="vi-VN" sz="1800">
                    <a:latin typeface="Arial" panose="020B0604020202020204" pitchFamily="34" charset="0"/>
                    <a:ea typeface="Dotum" panose="020B0600000101010101" pitchFamily="34" charset="-127"/>
                  </a:rPr>
                  <a:t>Vậy </a:t>
                </a:r>
                <a:r>
                  <a:rPr lang="vi-VN" sz="1800">
                    <a:latin typeface="Arial" panose="020B0604020202020204" pitchFamily="34" charset="0"/>
                    <a:ea typeface="Dotum" panose="020B0600000101010101" pitchFamily="34" charset="-127"/>
                  </a:rPr>
                  <a:t>anh Bình cần đầu tư mỗi tháng khoảng </a:t>
                </a:r>
                <a14:m>
                  <m:oMath xmlns:m="http://schemas.openxmlformats.org/officeDocument/2006/math">
                    <m:r>
                      <a:rPr lang="vi-VN" sz="1800" i="1">
                        <a:latin typeface="Cambria Math" panose="02040503050406030204" pitchFamily="18" charset="0"/>
                        <a:ea typeface="Dotum" panose="020B0600000101010101" pitchFamily="34" charset="-127"/>
                      </a:rPr>
                      <m:t>7,865</m:t>
                    </m:r>
                  </m:oMath>
                </a14:m>
                <a:r>
                  <a:rPr lang="vi-VN" sz="1800">
                    <a:latin typeface="Arial" panose="020B0604020202020204" pitchFamily="34" charset="0"/>
                    <a:ea typeface="Dotum" panose="020B0600000101010101" pitchFamily="34" charset="-127"/>
                  </a:rPr>
                  <a:t> triệu đồng hay </a:t>
                </a:r>
                <a14:m>
                  <m:oMath xmlns:m="http://schemas.openxmlformats.org/officeDocument/2006/math">
                    <m:r>
                      <a:rPr lang="vi-VN" sz="1800" i="1">
                        <a:latin typeface="Cambria Math" panose="02040503050406030204" pitchFamily="18" charset="0"/>
                        <a:ea typeface="Dotum" panose="020B0600000101010101" pitchFamily="34" charset="-127"/>
                      </a:rPr>
                      <m:t>7 865 000</m:t>
                    </m:r>
                  </m:oMath>
                </a14:m>
                <a:r>
                  <a:rPr lang="vi-VN" sz="1800">
                    <a:latin typeface="Arial" panose="020B0604020202020204" pitchFamily="34" charset="0"/>
                    <a:ea typeface="Dotum" panose="020B0600000101010101" pitchFamily="34" charset="-127"/>
                  </a:rPr>
                  <a:t> đồng mỗi tháng để có </a:t>
                </a:r>
                <a14:m>
                  <m:oMath xmlns:m="http://schemas.openxmlformats.org/officeDocument/2006/math">
                    <m:r>
                      <a:rPr lang="vi-VN" sz="1800" i="1">
                        <a:latin typeface="Cambria Math" panose="02040503050406030204" pitchFamily="18" charset="0"/>
                        <a:ea typeface="Dotum" panose="020B0600000101010101" pitchFamily="34" charset="-127"/>
                      </a:rPr>
                      <m:t>200</m:t>
                    </m:r>
                  </m:oMath>
                </a14:m>
                <a:r>
                  <a:rPr lang="vi-VN" sz="1800">
                    <a:latin typeface="Arial" panose="020B0604020202020204" pitchFamily="34" charset="0"/>
                    <a:ea typeface="Dotum" panose="020B0600000101010101" pitchFamily="34" charset="-127"/>
                  </a:rPr>
                  <a:t> triệu đồng sau </a:t>
                </a:r>
                <a14:m>
                  <m:oMath xmlns:m="http://schemas.openxmlformats.org/officeDocument/2006/math">
                    <m:r>
                      <a:rPr lang="vi-VN" sz="1800" i="1">
                        <a:latin typeface="Cambria Math" panose="02040503050406030204" pitchFamily="18" charset="0"/>
                        <a:ea typeface="Dotum" panose="020B0600000101010101" pitchFamily="34" charset="-127"/>
                      </a:rPr>
                      <m:t>2</m:t>
                    </m:r>
                  </m:oMath>
                </a14:m>
                <a:r>
                  <a:rPr lang="vi-VN" sz="1800">
                    <a:latin typeface="Arial" panose="020B0604020202020204" pitchFamily="34" charset="0"/>
                    <a:ea typeface="Dotum" panose="020B0600000101010101" pitchFamily="34" charset="-127"/>
                  </a:rPr>
                  <a:t> năm.</a:t>
                </a:r>
                <a:endParaRPr lang="en-US" sz="1800">
                  <a:ea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404660" y="3792283"/>
                <a:ext cx="6852351" cy="923330"/>
              </a:xfrm>
              <a:prstGeom prst="rect">
                <a:avLst/>
              </a:prstGeom>
              <a:blipFill>
                <a:blip r:embed="rId4"/>
                <a:stretch>
                  <a:fillRect l="-712" r="-801" b="-3947"/>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7689273" y="4022250"/>
            <a:ext cx="1285764" cy="951698"/>
          </a:xfrm>
          <a:prstGeom prst="rect">
            <a:avLst/>
          </a:prstGeom>
        </p:spPr>
      </p:pic>
    </p:spTree>
    <p:extLst>
      <p:ext uri="{BB962C8B-B14F-4D97-AF65-F5344CB8AC3E}">
        <p14:creationId xmlns:p14="http://schemas.microsoft.com/office/powerpoint/2010/main" val="833123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698051" y="4436042"/>
            <a:ext cx="1254757" cy="421371"/>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6"/>
          <p:cNvGrpSpPr/>
          <p:nvPr/>
        </p:nvGrpSpPr>
        <p:grpSpPr>
          <a:xfrm>
            <a:off x="1986743" y="136535"/>
            <a:ext cx="5336770" cy="712592"/>
            <a:chOff x="2726575" y="127590"/>
            <a:chExt cx="5336770" cy="712592"/>
          </a:xfrm>
        </p:grpSpPr>
        <p:sp>
          <p:nvSpPr>
            <p:cNvPr id="15" name="Round Same Side Corner Rectangle 14"/>
            <p:cNvSpPr/>
            <p:nvPr/>
          </p:nvSpPr>
          <p:spPr>
            <a:xfrm flipV="1">
              <a:off x="2726575" y="127590"/>
              <a:ext cx="5336770"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6" name="TextBox 15"/>
            <p:cNvSpPr txBox="1"/>
            <p:nvPr/>
          </p:nvSpPr>
          <p:spPr>
            <a:xfrm>
              <a:off x="2845532" y="226944"/>
              <a:ext cx="5134368" cy="461665"/>
            </a:xfrm>
            <a:prstGeom prst="rect">
              <a:avLst/>
            </a:prstGeom>
            <a:noFill/>
          </p:spPr>
          <p:txBody>
            <a:bodyPr wrap="square" rtlCol="0">
              <a:spAutoFit/>
            </a:bodyPr>
            <a:lstStyle/>
            <a:p>
              <a:pPr lvl="0" algn="ctr"/>
              <a:r>
                <a:rPr lang="en-US" sz="2400" b="1" smtClean="0">
                  <a:solidFill>
                    <a:srgbClr val="C00000"/>
                  </a:solidFill>
                </a:rPr>
                <a:t>2. </a:t>
              </a:r>
              <a:r>
                <a:rPr lang="en-US" sz="2400" b="1">
                  <a:solidFill>
                    <a:srgbClr val="C00000"/>
                  </a:solidFill>
                </a:rPr>
                <a:t>Giá trị hiện tại của một niên kim</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8" name="Title 21"/>
          <p:cNvSpPr txBox="1">
            <a:spLocks/>
          </p:cNvSpPr>
          <p:nvPr/>
        </p:nvSpPr>
        <p:spPr>
          <a:xfrm>
            <a:off x="785260" y="1017184"/>
            <a:ext cx="925484" cy="499464"/>
          </a:xfrm>
          <a:prstGeom prst="rect">
            <a:avLst/>
          </a:prstGeom>
        </p:spPr>
        <p:style>
          <a:lnRef idx="3">
            <a:schemeClr val="lt1"/>
          </a:lnRef>
          <a:fillRef idx="1">
            <a:schemeClr val="dk1"/>
          </a:fillRef>
          <a:effectRef idx="1">
            <a:schemeClr val="dk1"/>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
                <a:srgbClr val="000000"/>
              </a:buClr>
              <a:buSzTx/>
              <a:buFont typeface="Arial"/>
              <a:buNone/>
              <a:tabLst/>
              <a:defRPr/>
            </a:pPr>
            <a:r>
              <a:rPr kumimoji="0" lang="nl-NL" sz="2100" b="1" i="0" u="none" strike="noStrike" kern="1200" cap="none" spc="0" normalizeH="0" baseline="0" noProof="0" smtClean="0">
                <a:ln>
                  <a:noFill/>
                </a:ln>
                <a:solidFill>
                  <a:srgbClr val="F9EBCD"/>
                </a:solidFill>
                <a:effectLst/>
                <a:uLnTx/>
                <a:uFillTx/>
                <a:latin typeface="Arial" panose="020B0604020202020204" pitchFamily="34" charset="0"/>
                <a:ea typeface="+mj-ea"/>
                <a:cs typeface="Arial" panose="020B0604020202020204" pitchFamily="34" charset="0"/>
                <a:sym typeface="Arial"/>
              </a:rPr>
              <a:t>HĐ 2:</a:t>
            </a:r>
            <a:endParaRPr kumimoji="0" lang="en-US" sz="2100" b="1" i="0" u="none" strike="noStrike" kern="1200" cap="none" spc="0" normalizeH="0" baseline="0" noProof="0" dirty="0">
              <a:ln>
                <a:noFill/>
              </a:ln>
              <a:solidFill>
                <a:srgbClr val="F9EBCD"/>
              </a:solidFill>
              <a:effectLst/>
              <a:uLnTx/>
              <a:uFillTx/>
              <a:latin typeface="Arial" panose="020B0604020202020204" pitchFamily="34" charset="0"/>
              <a:ea typeface="+mj-ea"/>
              <a:cs typeface="Arial" panose="020B0604020202020204" pitchFamily="34" charset="0"/>
              <a:sym typeface="Arial"/>
            </a:endParaRPr>
          </a:p>
        </p:txBody>
      </p:sp>
      <p:sp>
        <p:nvSpPr>
          <p:cNvPr id="19" name="Rectangle 18"/>
          <p:cNvSpPr/>
          <p:nvPr/>
        </p:nvSpPr>
        <p:spPr>
          <a:xfrm>
            <a:off x="687185" y="1641524"/>
            <a:ext cx="7833360" cy="2669642"/>
          </a:xfrm>
          <a:prstGeom prst="rect">
            <a:avLst/>
          </a:prstGeom>
        </p:spPr>
        <p:txBody>
          <a:bodyPr wrap="square">
            <a:spAutoFit/>
          </a:bodyPr>
          <a:lstStyle/>
          <a:p>
            <a:pPr lvl="0" algn="just">
              <a:lnSpc>
                <a:spcPct val="150000"/>
              </a:lnSpc>
            </a:pPr>
            <a:r>
              <a:rPr lang="vi-VN" sz="1900">
                <a:latin typeface="Arial" panose="020B0604020202020204" pitchFamily="34" charset="0"/>
              </a:rPr>
              <a:t>Giả sử một người gửi tiết kiệm với lãi suất không đổi 6% một năm, theo hình thức tính lãi kép hằng </a:t>
            </a:r>
            <a:r>
              <a:rPr lang="vi-VN" sz="1900">
                <a:latin typeface="Arial" panose="020B0604020202020204" pitchFamily="34" charset="0"/>
              </a:rPr>
              <a:t>quý</a:t>
            </a:r>
            <a:r>
              <a:rPr lang="vi-VN" sz="1900" smtClean="0">
                <a:latin typeface="Arial" panose="020B0604020202020204" pitchFamily="34" charset="0"/>
              </a:rPr>
              <a:t>.</a:t>
            </a:r>
            <a:endParaRPr lang="vi-VN" sz="1900">
              <a:latin typeface="Arial" panose="020B0604020202020204" pitchFamily="34" charset="0"/>
            </a:endParaRPr>
          </a:p>
          <a:p>
            <a:pPr lvl="0" algn="just">
              <a:lnSpc>
                <a:spcPct val="150000"/>
              </a:lnSpc>
            </a:pPr>
            <a:r>
              <a:rPr lang="vi-VN" sz="1900">
                <a:latin typeface="Arial" panose="020B0604020202020204" pitchFamily="34" charset="0"/>
              </a:rPr>
              <a:t>a) Tính lãi suất i trong mỗi quý và số khoảng thời gian tính lãi trong vòng 5 </a:t>
            </a:r>
            <a:r>
              <a:rPr lang="vi-VN" sz="1900">
                <a:latin typeface="Arial" panose="020B0604020202020204" pitchFamily="34" charset="0"/>
              </a:rPr>
              <a:t>năm</a:t>
            </a:r>
            <a:r>
              <a:rPr lang="vi-VN" sz="1900" smtClean="0">
                <a:latin typeface="Arial" panose="020B0604020202020204" pitchFamily="34" charset="0"/>
              </a:rPr>
              <a:t>.</a:t>
            </a:r>
            <a:endParaRPr lang="vi-VN" sz="1900">
              <a:latin typeface="Arial" panose="020B0604020202020204" pitchFamily="34" charset="0"/>
            </a:endParaRPr>
          </a:p>
          <a:p>
            <a:pPr lvl="0" algn="just">
              <a:lnSpc>
                <a:spcPct val="150000"/>
              </a:lnSpc>
            </a:pPr>
            <a:r>
              <a:rPr lang="vi-VN" sz="1900">
                <a:latin typeface="Arial" panose="020B0604020202020204" pitchFamily="34" charset="0"/>
              </a:rPr>
              <a:t>b) Giả sử sau 5 năm người đó nhận được số tiền 100 triệu đồng cả vỗn lẫn lãi. Tính giá trị hiện tại của số tiền 100 triệu đồng đó.</a:t>
            </a:r>
            <a:endParaRPr kumimoji="0" lang="vi-VN" sz="19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20" name="Rectangle 19"/>
          <p:cNvSpPr/>
          <p:nvPr/>
        </p:nvSpPr>
        <p:spPr>
          <a:xfrm>
            <a:off x="1785559" y="1103232"/>
            <a:ext cx="5035353" cy="400110"/>
          </a:xfrm>
          <a:prstGeom prst="rect">
            <a:avLst/>
          </a:prstGeom>
        </p:spPr>
        <p:txBody>
          <a:bodyPr wrap="none">
            <a:spAutoFit/>
          </a:bodyPr>
          <a:lstStyle/>
          <a:p>
            <a:pPr lvl="0"/>
            <a:r>
              <a:rPr lang="en-US" sz="2000" b="1">
                <a:solidFill>
                  <a:schemeClr val="tx1"/>
                </a:solidFill>
              </a:rPr>
              <a:t>Nhận biết giá trị hiện tại của một số tiền</a:t>
            </a:r>
            <a:endParaRPr kumimoji="0" lang="en-US" sz="2000" b="1" i="0" u="none" strike="noStrike" kern="0" cap="none" spc="0" normalizeH="0" baseline="0" noProof="0">
              <a:ln>
                <a:noFill/>
              </a:ln>
              <a:solidFill>
                <a:schemeClr val="tx1"/>
              </a:solidFill>
              <a:effectLst/>
              <a:uLnTx/>
              <a:uFillTx/>
              <a:sym typeface="Arial"/>
            </a:endParaRPr>
          </a:p>
        </p:txBody>
      </p:sp>
    </p:spTree>
    <p:extLst>
      <p:ext uri="{BB962C8B-B14F-4D97-AF65-F5344CB8AC3E}">
        <p14:creationId xmlns:p14="http://schemas.microsoft.com/office/powerpoint/2010/main" val="36848148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698051" y="4436042"/>
            <a:ext cx="1254757" cy="421371"/>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 name="Rectangle 20"/>
          <p:cNvSpPr/>
          <p:nvPr/>
        </p:nvSpPr>
        <p:spPr>
          <a:xfrm>
            <a:off x="4094310" y="486902"/>
            <a:ext cx="7521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2000" b="1" i="1" u="sng" strike="noStrike" kern="0" cap="none" spc="0" normalizeH="0" baseline="0" noProof="0">
              <a:ln>
                <a:noFill/>
              </a:ln>
              <a:solidFill>
                <a:srgbClr val="4C2E8C">
                  <a:lumMod val="75000"/>
                </a:srgbClr>
              </a:solidFill>
              <a:effectLst/>
              <a:uLnTx/>
              <a:uFillTx/>
              <a:sym typeface="Arial"/>
            </a:endParaRPr>
          </a:p>
        </p:txBody>
      </p:sp>
      <mc:AlternateContent xmlns:mc="http://schemas.openxmlformats.org/markup-compatibility/2006">
        <mc:Choice xmlns:a14="http://schemas.microsoft.com/office/drawing/2010/main" Requires="a14">
          <p:sp>
            <p:nvSpPr>
              <p:cNvPr id="2" name="Rectangle 1"/>
              <p:cNvSpPr/>
              <p:nvPr/>
            </p:nvSpPr>
            <p:spPr>
              <a:xfrm>
                <a:off x="1156917" y="1041404"/>
                <a:ext cx="6926678" cy="3040191"/>
              </a:xfrm>
              <a:prstGeom prst="rect">
                <a:avLst/>
              </a:prstGeom>
            </p:spPr>
            <p:txBody>
              <a:bodyPr wrap="square">
                <a:spAutoFit/>
              </a:bodyPr>
              <a:lstStyle/>
              <a:p>
                <a:pPr algn="just">
                  <a:lnSpc>
                    <a:spcPct val="150000"/>
                  </a:lnSpc>
                  <a:spcBef>
                    <a:spcPts val="100"/>
                  </a:spcBef>
                  <a:spcAft>
                    <a:spcPts val="100"/>
                  </a:spcAft>
                </a:pPr>
                <a:r>
                  <a:rPr lang="vi-VN" sz="2000" smtClean="0">
                    <a:latin typeface="+mn-lt"/>
                    <a:ea typeface="Dotum" panose="020B0600000101010101" pitchFamily="34" charset="-127"/>
                  </a:rPr>
                  <a:t>a) Một </a:t>
                </a:r>
                <a:r>
                  <a:rPr lang="vi-VN" sz="2000">
                    <a:latin typeface="+mn-lt"/>
                    <a:ea typeface="Dotum" panose="020B0600000101010101" pitchFamily="34" charset="-127"/>
                  </a:rPr>
                  <a:t>năm có 4 quý nên lãi suất trong mỗi quý là </a:t>
                </a:r>
                <a:endParaRPr lang="en-US" sz="2000" smtClean="0">
                  <a:latin typeface="+mn-lt"/>
                  <a:ea typeface="Dotum" panose="020B0600000101010101" pitchFamily="34" charset="-127"/>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000" i="1">
                          <a:latin typeface="+mn-lt"/>
                          <a:ea typeface="Dotum" panose="020B0600000101010101" pitchFamily="34" charset="-127"/>
                        </a:rPr>
                        <m:t>𝑖</m:t>
                      </m:r>
                      <m:r>
                        <a:rPr lang="vi-VN" sz="2000" i="1">
                          <a:latin typeface="+mn-lt"/>
                          <a:ea typeface="Dotum" panose="020B0600000101010101" pitchFamily="34" charset="-127"/>
                        </a:rPr>
                        <m:t>=6% :4=1,5%</m:t>
                      </m:r>
                    </m:oMath>
                  </m:oMathPara>
                </a14:m>
                <a:endParaRPr lang="en-US" sz="2000">
                  <a:latin typeface="+mn-lt"/>
                  <a:ea typeface="Times New Roman" panose="02020603050405020304" pitchFamily="18" charset="0"/>
                </a:endParaRPr>
              </a:p>
              <a:p>
                <a:pPr algn="just">
                  <a:lnSpc>
                    <a:spcPct val="150000"/>
                  </a:lnSpc>
                  <a:spcBef>
                    <a:spcPts val="100"/>
                  </a:spcBef>
                  <a:spcAft>
                    <a:spcPts val="100"/>
                  </a:spcAft>
                </a:pPr>
                <a:r>
                  <a:rPr lang="vi-VN" sz="2000">
                    <a:latin typeface="+mn-lt"/>
                    <a:ea typeface="Dotum" panose="020B0600000101010101" pitchFamily="34" charset="-127"/>
                  </a:rPr>
                  <a:t>Số khoảng thời gian tính lãi trong vòng 5 năm là </a:t>
                </a:r>
                <a14:m>
                  <m:oMath xmlns:m="http://schemas.openxmlformats.org/officeDocument/2006/math">
                    <m:r>
                      <a:rPr lang="vi-VN" sz="2000" i="1">
                        <a:latin typeface="+mn-lt"/>
                        <a:ea typeface="Dotum" panose="020B0600000101010101" pitchFamily="34" charset="-127"/>
                      </a:rPr>
                      <m:t>5 . 4=20</m:t>
                    </m:r>
                  </m:oMath>
                </a14:m>
                <a:endParaRPr lang="en-US" sz="2000">
                  <a:latin typeface="+mn-lt"/>
                  <a:ea typeface="Times New Roman" panose="02020603050405020304" pitchFamily="18" charset="0"/>
                </a:endParaRPr>
              </a:p>
              <a:p>
                <a:pPr algn="just">
                  <a:lnSpc>
                    <a:spcPct val="150000"/>
                  </a:lnSpc>
                  <a:spcBef>
                    <a:spcPts val="100"/>
                  </a:spcBef>
                  <a:spcAft>
                    <a:spcPts val="100"/>
                  </a:spcAft>
                </a:pPr>
                <a:r>
                  <a:rPr lang="vi-VN" sz="2000">
                    <a:latin typeface="+mn-lt"/>
                    <a:ea typeface="Dotum" panose="020B0600000101010101" pitchFamily="34" charset="-127"/>
                  </a:rPr>
                  <a:t>b) </a:t>
                </a:r>
                <a:endParaRPr lang="en-US" sz="2000">
                  <a:latin typeface="+mn-lt"/>
                  <a:ea typeface="Times New Roman" panose="02020603050405020304" pitchFamily="18" charset="0"/>
                </a:endParaRPr>
              </a:p>
              <a:p>
                <a:pPr algn="just">
                  <a:lnSpc>
                    <a:spcPct val="150000"/>
                  </a:lnSpc>
                  <a:spcBef>
                    <a:spcPts val="100"/>
                  </a:spcBef>
                  <a:spcAft>
                    <a:spcPts val="100"/>
                  </a:spcAft>
                </a:pPr>
                <a:r>
                  <a:rPr lang="vi-VN" sz="2000">
                    <a:latin typeface="+mn-lt"/>
                    <a:ea typeface="Dotum" panose="020B0600000101010101" pitchFamily="34" charset="-127"/>
                  </a:rPr>
                  <a:t>Giá trị hiện tại của số tiền 100 triệu đồng đó là:</a:t>
                </a:r>
                <a:endParaRPr lang="en-US" sz="2000">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sSub>
                      <m:sSubPr>
                        <m:ctrlPr>
                          <a:rPr lang="en-US" sz="2000" i="1">
                            <a:latin typeface="+mn-lt"/>
                            <a:ea typeface="Dotum" panose="020B0600000101010101" pitchFamily="34" charset="-127"/>
                          </a:rPr>
                        </m:ctrlPr>
                      </m:sSubPr>
                      <m:e>
                        <m:r>
                          <a:rPr lang="vi-VN" sz="2000" i="1">
                            <a:latin typeface="+mn-lt"/>
                            <a:ea typeface="Dotum" panose="020B0600000101010101" pitchFamily="34" charset="-127"/>
                          </a:rPr>
                          <m:t>𝐴</m:t>
                        </m:r>
                      </m:e>
                      <m:sub>
                        <m:r>
                          <a:rPr lang="vi-VN" sz="2000" i="1">
                            <a:latin typeface="+mn-lt"/>
                            <a:ea typeface="Dotum" panose="020B0600000101010101" pitchFamily="34" charset="-127"/>
                          </a:rPr>
                          <m:t>𝑝</m:t>
                        </m:r>
                      </m:sub>
                    </m:sSub>
                    <m:r>
                      <a:rPr lang="vi-VN" sz="2000" i="1">
                        <a:latin typeface="+mn-lt"/>
                        <a:ea typeface="Dotum" panose="020B0600000101010101" pitchFamily="34" charset="-127"/>
                      </a:rPr>
                      <m:t>=100.</m:t>
                    </m:r>
                    <m:sSup>
                      <m:sSupPr>
                        <m:ctrlPr>
                          <a:rPr lang="en-US" sz="2000" i="1">
                            <a:latin typeface="+mn-lt"/>
                            <a:ea typeface="Dotum" panose="020B0600000101010101" pitchFamily="34" charset="-127"/>
                          </a:rPr>
                        </m:ctrlPr>
                      </m:sSupPr>
                      <m:e>
                        <m:d>
                          <m:dPr>
                            <m:ctrlPr>
                              <a:rPr lang="en-US" sz="2000" i="1">
                                <a:latin typeface="+mn-lt"/>
                                <a:ea typeface="Dotum" panose="020B0600000101010101" pitchFamily="34" charset="-127"/>
                              </a:rPr>
                            </m:ctrlPr>
                          </m:dPr>
                          <m:e>
                            <m:r>
                              <a:rPr lang="vi-VN" sz="2000" i="1">
                                <a:latin typeface="+mn-lt"/>
                                <a:ea typeface="Dotum" panose="020B0600000101010101" pitchFamily="34" charset="-127"/>
                              </a:rPr>
                              <m:t>1+1,5%</m:t>
                            </m:r>
                          </m:e>
                        </m:d>
                      </m:e>
                      <m:sup>
                        <m:r>
                          <a:rPr lang="vi-VN" sz="2000" i="1">
                            <a:latin typeface="+mn-lt"/>
                            <a:ea typeface="Dotum" panose="020B0600000101010101" pitchFamily="34" charset="-127"/>
                          </a:rPr>
                          <m:t>−20</m:t>
                        </m:r>
                      </m:sup>
                    </m:sSup>
                    <m:r>
                      <a:rPr lang="vi-VN" sz="2000" i="1">
                        <a:latin typeface="+mn-lt"/>
                        <a:ea typeface="Dotum" panose="020B0600000101010101" pitchFamily="34" charset="-127"/>
                      </a:rPr>
                      <m:t>≈74,25 </m:t>
                    </m:r>
                  </m:oMath>
                </a14:m>
                <a:r>
                  <a:rPr lang="vi-VN" sz="2000">
                    <a:latin typeface="+mn-lt"/>
                    <a:ea typeface="Dotum" panose="020B0600000101010101" pitchFamily="34" charset="-127"/>
                  </a:rPr>
                  <a:t>(triệu </a:t>
                </a:r>
                <a:r>
                  <a:rPr lang="vi-VN" sz="2000">
                    <a:latin typeface="+mn-lt"/>
                    <a:ea typeface="Dotum" panose="020B0600000101010101" pitchFamily="34" charset="-127"/>
                  </a:rPr>
                  <a:t>đồng</a:t>
                </a:r>
                <a:r>
                  <a:rPr lang="vi-VN" sz="2000" smtClean="0">
                    <a:latin typeface="+mn-lt"/>
                    <a:ea typeface="Dotum" panose="020B0600000101010101" pitchFamily="34" charset="-127"/>
                  </a:rPr>
                  <a:t>)</a:t>
                </a:r>
                <a:endParaRPr lang="en-US" sz="2000">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156917" y="1041404"/>
                <a:ext cx="6926678" cy="3040191"/>
              </a:xfrm>
              <a:prstGeom prst="rect">
                <a:avLst/>
              </a:prstGeom>
              <a:blipFill>
                <a:blip r:embed="rId3"/>
                <a:stretch>
                  <a:fillRect l="-968" b="-200"/>
                </a:stretch>
              </a:blipFill>
            </p:spPr>
            <p:txBody>
              <a:bodyPr/>
              <a:lstStyle/>
              <a:p>
                <a:r>
                  <a:rPr lang="en-US">
                    <a:noFill/>
                  </a:rPr>
                  <a:t> </a:t>
                </a:r>
              </a:p>
            </p:txBody>
          </p:sp>
        </mc:Fallback>
      </mc:AlternateContent>
    </p:spTree>
    <p:extLst>
      <p:ext uri="{BB962C8B-B14F-4D97-AF65-F5344CB8AC3E}">
        <p14:creationId xmlns:p14="http://schemas.microsoft.com/office/powerpoint/2010/main" val="2251341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anim calcmode="lin" valueType="num">
                                      <p:cBhvr>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anim calcmode="lin" valueType="num">
                                      <p:cBhvr>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anim calcmode="lin" valueType="num">
                                      <p:cBhvr>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738" y="3932352"/>
            <a:ext cx="864448" cy="88902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719548" y="758129"/>
                <a:ext cx="7709557" cy="2999539"/>
              </a:xfrm>
              <a:prstGeom prst="rect">
                <a:avLst/>
              </a:prstGeom>
            </p:spPr>
            <p:txBody>
              <a:bodyPr wrap="square">
                <a:spAutoFit/>
              </a:bodyPr>
              <a:lstStyle/>
              <a:p>
                <a:pPr lvl="0" algn="just">
                  <a:lnSpc>
                    <a:spcPct val="150000"/>
                  </a:lnSpc>
                  <a:spcBef>
                    <a:spcPts val="100"/>
                  </a:spcBef>
                  <a:spcAft>
                    <a:spcPts val="100"/>
                  </a:spcAft>
                </a:pPr>
                <a:r>
                  <a:rPr lang="vi-VN" sz="2000" smtClean="0">
                    <a:latin typeface="Arial" panose="020B0604020202020204" pitchFamily="34" charset="0"/>
                    <a:ea typeface="Dotum" panose="020B0600000101010101" pitchFamily="34" charset="-127"/>
                  </a:rPr>
                  <a:t>Nếu </a:t>
                </a:r>
                <a:r>
                  <a:rPr lang="vi-VN" sz="2000">
                    <a:latin typeface="Arial" panose="020B0604020202020204" pitchFamily="34" charset="0"/>
                    <a:ea typeface="Dotum" panose="020B0600000101010101" pitchFamily="34" charset="-127"/>
                  </a:rPr>
                  <a:t>số tiền </a:t>
                </a: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𝑓</m:t>
                        </m:r>
                      </m:sub>
                    </m:sSub>
                  </m:oMath>
                </a14:m>
                <a:r>
                  <a:rPr lang="vi-VN" sz="2000">
                    <a:latin typeface="Arial" panose="020B0604020202020204" pitchFamily="34" charset="0"/>
                    <a:ea typeface="Dotum" panose="020B0600000101010101" pitchFamily="34" charset="-127"/>
                  </a:rPr>
                  <a:t> được trả trong </a:t>
                </a:r>
                <a14:m>
                  <m:oMath xmlns:m="http://schemas.openxmlformats.org/officeDocument/2006/math">
                    <m:r>
                      <a:rPr lang="vi-VN" sz="2000" i="1">
                        <a:latin typeface="Cambria Math" panose="02040503050406030204" pitchFamily="18" charset="0"/>
                        <a:ea typeface="Dotum" panose="020B0600000101010101" pitchFamily="34" charset="-127"/>
                      </a:rPr>
                      <m:t>𝑛</m:t>
                    </m:r>
                  </m:oMath>
                </a14:m>
                <a:r>
                  <a:rPr lang="vi-VN" sz="2000">
                    <a:latin typeface="Arial" panose="020B0604020202020204" pitchFamily="34" charset="0"/>
                    <a:ea typeface="Dotum" panose="020B0600000101010101" pitchFamily="34" charset="-127"/>
                  </a:rPr>
                  <a:t> khoảng thời gian kể từ bây giờ và lãi suất trong mỗi khoảng thời gian là </a:t>
                </a:r>
                <a14:m>
                  <m:oMath xmlns:m="http://schemas.openxmlformats.org/officeDocument/2006/math">
                    <m:r>
                      <a:rPr lang="vi-VN" sz="2000" i="1">
                        <a:latin typeface="Cambria Math" panose="02040503050406030204" pitchFamily="18" charset="0"/>
                        <a:ea typeface="Dotum" panose="020B0600000101010101" pitchFamily="34" charset="-127"/>
                      </a:rPr>
                      <m:t>𝑖</m:t>
                    </m:r>
                  </m:oMath>
                </a14:m>
                <a:r>
                  <a:rPr lang="vi-VN" sz="2000">
                    <a:latin typeface="Arial" panose="020B0604020202020204" pitchFamily="34" charset="0"/>
                    <a:ea typeface="Dotum" panose="020B0600000101010101" pitchFamily="34" charset="-127"/>
                  </a:rPr>
                  <a:t>, thì giá trị hiện tại </a:t>
                </a: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𝑝</m:t>
                        </m:r>
                      </m:sub>
                    </m:sSub>
                  </m:oMath>
                </a14:m>
                <a:r>
                  <a:rPr lang="vi-VN" sz="2000">
                    <a:latin typeface="Arial" panose="020B0604020202020204" pitchFamily="34" charset="0"/>
                    <a:ea typeface="Dotum" panose="020B0600000101010101" pitchFamily="34" charset="-127"/>
                  </a:rPr>
                  <a:t> của nó được </a:t>
                </a:r>
                <a:r>
                  <a:rPr lang="vi-VN" sz="2000">
                    <a:latin typeface="Arial" panose="020B0604020202020204" pitchFamily="34" charset="0"/>
                    <a:ea typeface="Dotum" panose="020B0600000101010101" pitchFamily="34" charset="-127"/>
                  </a:rPr>
                  <a:t>cho </a:t>
                </a:r>
                <a:r>
                  <a:rPr lang="vi-VN" sz="2000" smtClean="0">
                    <a:latin typeface="Arial" panose="020B0604020202020204" pitchFamily="34" charset="0"/>
                    <a:ea typeface="Dotum" panose="020B0600000101010101" pitchFamily="34" charset="-127"/>
                  </a:rPr>
                  <a:t>bởi</a:t>
                </a:r>
                <a:endParaRPr lang="en-US" sz="2000">
                  <a:ea typeface="Times New Roman" panose="02020603050405020304" pitchFamily="18" charset="0"/>
                </a:endParaRPr>
              </a:p>
              <a:p>
                <a:pPr lvl="0" algn="ctr">
                  <a:lnSpc>
                    <a:spcPct val="150000"/>
                  </a:lnSpc>
                  <a:spcBef>
                    <a:spcPts val="100"/>
                  </a:spcBef>
                  <a:spcAft>
                    <a:spcPts val="100"/>
                  </a:spcAft>
                </a:pP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𝑝</m:t>
                        </m:r>
                      </m:sub>
                    </m:sSub>
                    <m:r>
                      <a:rPr lang="vi-VN" sz="2000" i="1">
                        <a:latin typeface="Cambria Math" panose="02040503050406030204" pitchFamily="18" charset="0"/>
                        <a:ea typeface="Dotum" panose="020B0600000101010101" pitchFamily="34" charset="-127"/>
                      </a:rPr>
                      <m:t>=</m:t>
                    </m:r>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𝑓</m:t>
                        </m:r>
                      </m:sub>
                    </m:sSub>
                    <m:r>
                      <a:rPr lang="vi-VN" sz="2000" i="1">
                        <a:latin typeface="Cambria Math" panose="02040503050406030204" pitchFamily="18" charset="0"/>
                        <a:ea typeface="Dotum" panose="020B0600000101010101" pitchFamily="34" charset="-127"/>
                      </a:rPr>
                      <m:t>.</m:t>
                    </m:r>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𝑛</m:t>
                        </m:r>
                      </m:sup>
                    </m:s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𝑅</m:t>
                    </m:r>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𝑛</m:t>
                            </m:r>
                          </m:sup>
                        </m:sSup>
                        <m:r>
                          <a:rPr lang="vi-VN" sz="2000" i="1">
                            <a:latin typeface="Cambria Math" panose="02040503050406030204" pitchFamily="18" charset="0"/>
                            <a:ea typeface="Dotum" panose="020B0600000101010101" pitchFamily="34" charset="-127"/>
                          </a:rPr>
                          <m:t>−1</m:t>
                        </m:r>
                      </m:num>
                      <m:den>
                        <m:r>
                          <a:rPr lang="vi-VN" sz="2000" i="1">
                            <a:latin typeface="Cambria Math" panose="02040503050406030204" pitchFamily="18" charset="0"/>
                            <a:ea typeface="Dotum" panose="020B0600000101010101" pitchFamily="34" charset="-127"/>
                          </a:rPr>
                          <m:t>𝑖</m:t>
                        </m:r>
                      </m:den>
                    </m:f>
                    <m:r>
                      <a:rPr lang="vi-VN" sz="2000" i="1">
                        <a:latin typeface="Cambria Math" panose="02040503050406030204" pitchFamily="18" charset="0"/>
                        <a:ea typeface="Dotum" panose="020B0600000101010101" pitchFamily="34" charset="-127"/>
                      </a:rPr>
                      <m:t>.</m:t>
                    </m:r>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𝑛</m:t>
                        </m:r>
                      </m:sup>
                    </m:sSup>
                  </m:oMath>
                </a14:m>
                <a:r>
                  <a:rPr lang="vi-VN" sz="2000">
                    <a:latin typeface="Arial" panose="020B0604020202020204" pitchFamily="34" charset="0"/>
                    <a:ea typeface="Dotum" panose="020B0600000101010101" pitchFamily="34" charset="-127"/>
                  </a:rPr>
                  <a:t> </a:t>
                </a:r>
                <a:endParaRPr lang="en-US" sz="2000">
                  <a:ea typeface="Times New Roman" panose="02020603050405020304" pitchFamily="18" charset="0"/>
                </a:endParaRPr>
              </a:p>
              <a:p>
                <a:pPr lvl="0" algn="ctr">
                  <a:lnSpc>
                    <a:spcPct val="150000"/>
                  </a:lnSpc>
                  <a:spcBef>
                    <a:spcPts val="100"/>
                  </a:spcBef>
                  <a:spcAft>
                    <a:spcPts val="100"/>
                  </a:spcAft>
                </a:pPr>
                <a:r>
                  <a:rPr lang="vi-VN" sz="2000">
                    <a:latin typeface="Arial" panose="020B0604020202020204" pitchFamily="34" charset="0"/>
                    <a:ea typeface="Dotum" panose="020B0600000101010101" pitchFamily="34" charset="-127"/>
                  </a:rPr>
                  <a:t>      </a:t>
                </a:r>
                <a:r>
                  <a:rPr lang="en-US" sz="2000" smtClean="0">
                    <a:latin typeface="Arial" panose="020B0604020202020204" pitchFamily="34" charset="0"/>
                    <a:ea typeface="Dotum" panose="020B0600000101010101" pitchFamily="34" charset="-127"/>
                  </a:rPr>
                  <a:t>         </a:t>
                </a:r>
                <a14:m>
                  <m:oMath xmlns:m="http://schemas.openxmlformats.org/officeDocument/2006/math">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𝑅</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1−</m:t>
                        </m:r>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𝑛</m:t>
                            </m:r>
                          </m:sup>
                        </m:sSup>
                      </m:num>
                      <m:den>
                        <m:r>
                          <a:rPr lang="vi-VN" sz="2000" i="1">
                            <a:latin typeface="Cambria Math" panose="02040503050406030204" pitchFamily="18" charset="0"/>
                            <a:ea typeface="Dotum" panose="020B0600000101010101" pitchFamily="34" charset="-127"/>
                          </a:rPr>
                          <m:t>𝑖</m:t>
                        </m:r>
                      </m:den>
                    </m:f>
                  </m:oMath>
                </a14:m>
                <a:endParaRPr lang="en-US" sz="2000">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19548" y="758129"/>
                <a:ext cx="7709557" cy="2999539"/>
              </a:xfrm>
              <a:prstGeom prst="rect">
                <a:avLst/>
              </a:prstGeom>
              <a:blipFill>
                <a:blip r:embed="rId3"/>
                <a:stretch>
                  <a:fillRect l="-791" r="-870"/>
                </a:stretch>
              </a:blipFill>
            </p:spPr>
            <p:txBody>
              <a:bodyPr/>
              <a:lstStyle/>
              <a:p>
                <a:r>
                  <a:rPr lang="en-US">
                    <a:noFill/>
                  </a:rPr>
                  <a:t> </a:t>
                </a:r>
              </a:p>
            </p:txBody>
          </p:sp>
        </mc:Fallback>
      </mc:AlternateContent>
    </p:spTree>
    <p:extLst>
      <p:ext uri="{BB962C8B-B14F-4D97-AF65-F5344CB8AC3E}">
        <p14:creationId xmlns:p14="http://schemas.microsoft.com/office/powerpoint/2010/main" val="3069720453"/>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415636" y="382266"/>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smtClean="0">
                <a:ln>
                  <a:noFill/>
                </a:ln>
                <a:solidFill>
                  <a:srgbClr val="F9EBCD"/>
                </a:solidFill>
                <a:effectLst/>
                <a:uLnTx/>
                <a:uFillTx/>
                <a:latin typeface="Arial"/>
                <a:ea typeface="+mn-ea"/>
                <a:cs typeface="+mn-cs"/>
                <a:sym typeface="Arial"/>
              </a:rPr>
              <a:t>KẾT LUẬN</a:t>
            </a:r>
            <a:endParaRPr kumimoji="0" lang="en-US" sz="2500" b="1" i="0" u="none" strike="noStrike" kern="0" cap="none" spc="0" normalizeH="0" baseline="0" noProof="0">
              <a:ln>
                <a:noFill/>
              </a:ln>
              <a:solidFill>
                <a:srgbClr val="F9EBCD"/>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1" name="Rounded Rectangle 10"/>
              <p:cNvSpPr/>
              <p:nvPr/>
            </p:nvSpPr>
            <p:spPr>
              <a:xfrm>
                <a:off x="415636" y="1379528"/>
                <a:ext cx="8296101" cy="320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r>
                  <a:rPr lang="en-US" sz="2100" b="1">
                    <a:solidFill>
                      <a:srgbClr val="093F51"/>
                    </a:solidFill>
                    <a:ea typeface="Arial" panose="020B0604020202020204" pitchFamily="34" charset="0"/>
                    <a:cs typeface="Times New Roman" panose="02020603050405020304" pitchFamily="18" charset="0"/>
                  </a:rPr>
                  <a:t>Giá trị hiện tại của một </a:t>
                </a:r>
                <a:r>
                  <a:rPr lang="en-US" sz="2100" b="1">
                    <a:solidFill>
                      <a:srgbClr val="093F51"/>
                    </a:solidFill>
                    <a:ea typeface="Arial" panose="020B0604020202020204" pitchFamily="34" charset="0"/>
                    <a:cs typeface="Times New Roman" panose="02020603050405020304" pitchFamily="18" charset="0"/>
                  </a:rPr>
                  <a:t>niên </a:t>
                </a:r>
                <a:r>
                  <a:rPr lang="en-US" sz="2100" b="1" smtClean="0">
                    <a:solidFill>
                      <a:srgbClr val="093F51"/>
                    </a:solidFill>
                    <a:ea typeface="Arial" panose="020B0604020202020204" pitchFamily="34" charset="0"/>
                    <a:cs typeface="Times New Roman" panose="02020603050405020304" pitchFamily="18" charset="0"/>
                  </a:rPr>
                  <a:t>kim</a:t>
                </a:r>
              </a:p>
              <a:p>
                <a:pPr algn="just">
                  <a:lnSpc>
                    <a:spcPct val="150000"/>
                  </a:lnSpc>
                  <a:spcBef>
                    <a:spcPts val="100"/>
                  </a:spcBef>
                  <a:spcAft>
                    <a:spcPts val="100"/>
                  </a:spcAft>
                </a:pPr>
                <a:r>
                  <a:rPr lang="vi-VN" sz="2100" i="1">
                    <a:ea typeface="Dotum" panose="020B0600000101010101" pitchFamily="34" charset="-127"/>
                  </a:rPr>
                  <a:t>Giá trị hiện tại của một niên kim bao gồm </a:t>
                </a:r>
                <a14:m>
                  <m:oMath xmlns:m="http://schemas.openxmlformats.org/officeDocument/2006/math">
                    <m:r>
                      <a:rPr lang="vi-VN" sz="2100" i="1">
                        <a:effectLst/>
                        <a:ea typeface="Dotum" panose="020B0600000101010101" pitchFamily="34" charset="-127"/>
                      </a:rPr>
                      <m:t>𝑛</m:t>
                    </m:r>
                  </m:oMath>
                </a14:m>
                <a:r>
                  <a:rPr lang="vi-VN" sz="2100" i="1">
                    <a:effectLst/>
                    <a:ea typeface="Dotum" panose="020B0600000101010101" pitchFamily="34" charset="-127"/>
                  </a:rPr>
                  <a:t> khoản thanh toán đều đặn bằng nhau và bằng </a:t>
                </a:r>
                <a14:m>
                  <m:oMath xmlns:m="http://schemas.openxmlformats.org/officeDocument/2006/math">
                    <m:r>
                      <a:rPr lang="vi-VN" sz="2100" i="1">
                        <a:effectLst/>
                        <a:ea typeface="Dotum" panose="020B0600000101010101" pitchFamily="34" charset="-127"/>
                      </a:rPr>
                      <m:t>𝑅</m:t>
                    </m:r>
                  </m:oMath>
                </a14:m>
                <a:r>
                  <a:rPr lang="vi-VN" sz="2100" i="1">
                    <a:effectLst/>
                    <a:ea typeface="Dotum" panose="020B0600000101010101" pitchFamily="34" charset="-127"/>
                  </a:rPr>
                  <a:t> với lãi suất </a:t>
                </a:r>
                <a14:m>
                  <m:oMath xmlns:m="http://schemas.openxmlformats.org/officeDocument/2006/math">
                    <m:r>
                      <a:rPr lang="vi-VN" sz="2100" i="1">
                        <a:effectLst/>
                        <a:ea typeface="Dotum" panose="020B0600000101010101" pitchFamily="34" charset="-127"/>
                      </a:rPr>
                      <m:t>𝑖</m:t>
                    </m:r>
                  </m:oMath>
                </a14:m>
                <a:r>
                  <a:rPr lang="vi-VN" sz="2100" i="1">
                    <a:effectLst/>
                    <a:ea typeface="Dotum" panose="020B0600000101010101" pitchFamily="34" charset="-127"/>
                  </a:rPr>
                  <a:t> trong mỗi khoảng thời gian được cho bởi:</a:t>
                </a:r>
                <a:endParaRPr lang="en-US" sz="2100">
                  <a:effectLst/>
                  <a:ea typeface="Times New Roman" panose="02020603050405020304" pitchFamily="18"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sz="2100" i="1">
                              <a:effectLst/>
                              <a:ea typeface="Dotum" panose="020B0600000101010101" pitchFamily="34" charset="-127"/>
                            </a:rPr>
                          </m:ctrlPr>
                        </m:sSubPr>
                        <m:e>
                          <m:r>
                            <a:rPr lang="vi-VN" sz="2100" i="1">
                              <a:effectLst/>
                              <a:ea typeface="Dotum" panose="020B0600000101010101" pitchFamily="34" charset="-127"/>
                            </a:rPr>
                            <m:t>𝐴</m:t>
                          </m:r>
                        </m:e>
                        <m:sub>
                          <m:r>
                            <a:rPr lang="vi-VN" sz="2100" i="1">
                              <a:effectLst/>
                              <a:ea typeface="Dotum" panose="020B0600000101010101" pitchFamily="34" charset="-127"/>
                            </a:rPr>
                            <m:t>𝑝</m:t>
                          </m:r>
                        </m:sub>
                      </m:sSub>
                      <m:r>
                        <a:rPr lang="vi-VN" sz="2100" i="1">
                          <a:effectLst/>
                          <a:ea typeface="Dotum" panose="020B0600000101010101" pitchFamily="34" charset="-127"/>
                        </a:rPr>
                        <m:t>=</m:t>
                      </m:r>
                      <m:r>
                        <a:rPr lang="vi-VN" sz="2100" i="1">
                          <a:effectLst/>
                          <a:ea typeface="Dotum" panose="020B0600000101010101" pitchFamily="34" charset="-127"/>
                        </a:rPr>
                        <m:t>𝑅</m:t>
                      </m:r>
                      <m:r>
                        <a:rPr lang="vi-VN" sz="2100" i="1">
                          <a:effectLst/>
                          <a:ea typeface="Dotum" panose="020B0600000101010101" pitchFamily="34" charset="-127"/>
                        </a:rPr>
                        <m:t>. </m:t>
                      </m:r>
                      <m:f>
                        <m:fPr>
                          <m:ctrlPr>
                            <a:rPr lang="en-US" sz="2100" i="1">
                              <a:effectLst/>
                              <a:ea typeface="Dotum" panose="020B0600000101010101" pitchFamily="34" charset="-127"/>
                            </a:rPr>
                          </m:ctrlPr>
                        </m:fPr>
                        <m:num>
                          <m:r>
                            <a:rPr lang="vi-VN" sz="2100" i="1">
                              <a:effectLst/>
                              <a:ea typeface="Dotum" panose="020B0600000101010101" pitchFamily="34" charset="-127"/>
                            </a:rPr>
                            <m:t>1−</m:t>
                          </m:r>
                          <m:sSup>
                            <m:sSupPr>
                              <m:ctrlPr>
                                <a:rPr lang="en-US" sz="2100" i="1">
                                  <a:effectLst/>
                                  <a:ea typeface="Dotum" panose="020B0600000101010101" pitchFamily="34" charset="-127"/>
                                </a:rPr>
                              </m:ctrlPr>
                            </m:sSupPr>
                            <m:e>
                              <m:d>
                                <m:dPr>
                                  <m:ctrlPr>
                                    <a:rPr lang="en-US" sz="2100" i="1">
                                      <a:effectLst/>
                                      <a:ea typeface="Dotum" panose="020B0600000101010101" pitchFamily="34" charset="-127"/>
                                    </a:rPr>
                                  </m:ctrlPr>
                                </m:dPr>
                                <m:e>
                                  <m:r>
                                    <a:rPr lang="vi-VN" sz="2100" i="1">
                                      <a:effectLst/>
                                      <a:ea typeface="Dotum" panose="020B0600000101010101" pitchFamily="34" charset="-127"/>
                                    </a:rPr>
                                    <m:t>1+</m:t>
                                  </m:r>
                                  <m:r>
                                    <a:rPr lang="vi-VN" sz="2100" i="1">
                                      <a:effectLst/>
                                      <a:ea typeface="Dotum" panose="020B0600000101010101" pitchFamily="34" charset="-127"/>
                                    </a:rPr>
                                    <m:t>𝑖</m:t>
                                  </m:r>
                                </m:e>
                              </m:d>
                            </m:e>
                            <m:sup>
                              <m:r>
                                <a:rPr lang="vi-VN" sz="2100" i="1">
                                  <a:effectLst/>
                                  <a:ea typeface="Dotum" panose="020B0600000101010101" pitchFamily="34" charset="-127"/>
                                </a:rPr>
                                <m:t>−</m:t>
                              </m:r>
                              <m:r>
                                <a:rPr lang="vi-VN" sz="2100" i="1">
                                  <a:effectLst/>
                                  <a:ea typeface="Dotum" panose="020B0600000101010101" pitchFamily="34" charset="-127"/>
                                </a:rPr>
                                <m:t>𝑛</m:t>
                              </m:r>
                            </m:sup>
                          </m:sSup>
                        </m:num>
                        <m:den>
                          <m:r>
                            <a:rPr lang="vi-VN" sz="2100" i="1">
                              <a:effectLst/>
                              <a:ea typeface="Dotum" panose="020B0600000101010101" pitchFamily="34" charset="-127"/>
                            </a:rPr>
                            <m:t>𝑖</m:t>
                          </m:r>
                        </m:den>
                      </m:f>
                    </m:oMath>
                  </m:oMathPara>
                </a14:m>
                <a:endParaRPr lang="en-US" sz="2100">
                  <a:effectLst/>
                  <a:ea typeface="Times New Roman" panose="02020603050405020304" pitchFamily="18" charset="0"/>
                </a:endParaRPr>
              </a:p>
            </p:txBody>
          </p:sp>
        </mc:Choice>
        <mc:Fallback>
          <p:sp>
            <p:nvSpPr>
              <p:cNvPr id="11" name="Rounded Rectangle 10"/>
              <p:cNvSpPr>
                <a:spLocks noRot="1" noChangeAspect="1" noMove="1" noResize="1" noEditPoints="1" noAdjustHandles="1" noChangeArrowheads="1" noChangeShapeType="1" noTextEdit="1"/>
              </p:cNvSpPr>
              <p:nvPr/>
            </p:nvSpPr>
            <p:spPr>
              <a:xfrm>
                <a:off x="415636" y="1379528"/>
                <a:ext cx="8296101" cy="3209100"/>
              </a:xfrm>
              <a:prstGeom prst="roundRect">
                <a:avLst/>
              </a:prstGeom>
              <a:blipFill>
                <a:blip r:embed="rId2"/>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7738939" y="693799"/>
            <a:ext cx="856419" cy="1038804"/>
          </a:xfrm>
          <a:prstGeom prst="rect">
            <a:avLst/>
          </a:prstGeom>
        </p:spPr>
      </p:pic>
    </p:spTree>
    <p:extLst>
      <p:ext uri="{BB962C8B-B14F-4D97-AF65-F5344CB8AC3E}">
        <p14:creationId xmlns:p14="http://schemas.microsoft.com/office/powerpoint/2010/main" val="248869099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4" name="TextBox 13"/>
            <p:cNvSpPr txBox="1"/>
            <p:nvPr/>
          </p:nvSpPr>
          <p:spPr>
            <a:xfrm>
              <a:off x="2929270" y="242316"/>
              <a:ext cx="41041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smtClean="0">
                  <a:ln>
                    <a:noFill/>
                  </a:ln>
                  <a:solidFill>
                    <a:srgbClr val="C00000"/>
                  </a:solidFill>
                  <a:effectLst/>
                  <a:uLnTx/>
                  <a:uFillTx/>
                  <a:latin typeface="Arial"/>
                  <a:cs typeface="Arial"/>
                  <a:sym typeface="Arial"/>
                </a:rPr>
                <a:t>VẬN</a:t>
              </a:r>
              <a:r>
                <a:rPr kumimoji="0" lang="en-US" sz="2400" b="1" i="0" u="none" strike="noStrike" kern="0" cap="none" spc="0" normalizeH="0" noProof="0" smtClean="0">
                  <a:ln>
                    <a:noFill/>
                  </a:ln>
                  <a:solidFill>
                    <a:srgbClr val="C00000"/>
                  </a:solidFill>
                  <a:effectLst/>
                  <a:uLnTx/>
                  <a:uFillTx/>
                  <a:latin typeface="Arial"/>
                  <a:cs typeface="Arial"/>
                  <a:sym typeface="Arial"/>
                </a:rPr>
                <a:t> DỤNG </a:t>
              </a:r>
              <a:r>
                <a:rPr kumimoji="0" lang="en-US" sz="2400" b="1" i="0" u="none" strike="noStrike" kern="0" cap="none" spc="0" normalizeH="0" baseline="0" noProof="0" smtClean="0">
                  <a:ln>
                    <a:noFill/>
                  </a:ln>
                  <a:solidFill>
                    <a:srgbClr val="C00000"/>
                  </a:solidFill>
                  <a:effectLst/>
                  <a:uLnTx/>
                  <a:uFillTx/>
                  <a:latin typeface="Arial"/>
                  <a:cs typeface="Arial"/>
                  <a:sym typeface="Arial"/>
                </a:rPr>
                <a:t>2</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pSp>
      <p:sp>
        <p:nvSpPr>
          <p:cNvPr id="4" name="Rectangle 3"/>
          <p:cNvSpPr/>
          <p:nvPr/>
        </p:nvSpPr>
        <p:spPr>
          <a:xfrm>
            <a:off x="404616" y="1058527"/>
            <a:ext cx="8237912" cy="2609689"/>
          </a:xfrm>
          <a:prstGeom prst="rect">
            <a:avLst/>
          </a:prstGeom>
        </p:spPr>
        <p:txBody>
          <a:bodyPr wrap="square">
            <a:spAutoFit/>
          </a:bodyPr>
          <a:lstStyle/>
          <a:p>
            <a:pPr lvl="0" algn="just">
              <a:lnSpc>
                <a:spcPct val="160000"/>
              </a:lnSpc>
            </a:pPr>
            <a:r>
              <a:rPr lang="vi-VN" sz="2100">
                <a:latin typeface="Arial" panose="020B0604020202020204" pitchFamily="34" charset="0"/>
              </a:rPr>
              <a:t>Một người trúng xổ số giải đặc biệt với trị giá 5 tỉ đồng và số tiền trúng thưởng sẽ được trả dần hằng năm, mỗi năm 500 triệu đồng trong vòng 10 năm. Giá trị hiện tại của giải đặc biệt này là bao nhiêu? Giả sử người đó có thể tìm được hình thức đầu tư với lãi suất 8% mỗi năm, tính lãi kép hằng năm.</a:t>
            </a:r>
            <a:endParaRPr kumimoji="0" lang="en-US" sz="2100" b="0" i="0" u="none" strike="noStrike" kern="0" cap="none" spc="0" normalizeH="0" baseline="0" noProof="0">
              <a:ln>
                <a:noFill/>
              </a:ln>
              <a:solidFill>
                <a:srgbClr val="000000"/>
              </a:solidFill>
              <a:effectLst/>
              <a:uLnTx/>
              <a:uFillTx/>
              <a:sym typeface="Arial"/>
            </a:endParaRPr>
          </a:p>
        </p:txBody>
      </p:sp>
      <p:grpSp>
        <p:nvGrpSpPr>
          <p:cNvPr id="8" name="Google Shape;1649;p52"/>
          <p:cNvGrpSpPr/>
          <p:nvPr/>
        </p:nvGrpSpPr>
        <p:grpSpPr>
          <a:xfrm>
            <a:off x="7391880" y="4183792"/>
            <a:ext cx="1436235" cy="744922"/>
            <a:chOff x="185200" y="3097975"/>
            <a:chExt cx="1239100" cy="619375"/>
          </a:xfrm>
        </p:grpSpPr>
        <p:sp>
          <p:nvSpPr>
            <p:cNvPr id="9"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4549277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6" name="Rectangle 5"/>
          <p:cNvSpPr/>
          <p:nvPr/>
        </p:nvSpPr>
        <p:spPr>
          <a:xfrm>
            <a:off x="4224629" y="33484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421235" y="729115"/>
                <a:ext cx="8304416" cy="4092852"/>
              </a:xfrm>
              <a:prstGeom prst="rect">
                <a:avLst/>
              </a:prstGeom>
            </p:spPr>
            <p:txBody>
              <a:bodyPr wrap="square">
                <a:spAutoFit/>
              </a:bodyPr>
              <a:lstStyle/>
              <a:p>
                <a:pPr algn="just">
                  <a:lnSpc>
                    <a:spcPct val="150000"/>
                  </a:lnSpc>
                  <a:spcBef>
                    <a:spcPts val="100"/>
                  </a:spcBef>
                  <a:spcAft>
                    <a:spcPts val="100"/>
                  </a:spcAft>
                </a:pPr>
                <a:r>
                  <a:rPr lang="vi-VN" sz="1800">
                    <a:latin typeface="+mn-lt"/>
                    <a:ea typeface="Dotum" panose="020B0600000101010101" pitchFamily="34" charset="-127"/>
                  </a:rPr>
                  <a:t>Mỗi năm thanh toán 500 triệu đồng trong vòng 10 năm, tức là khoản thanh toán đều đặn bằng nhau và bằng 500 triệu đồng hay </a:t>
                </a:r>
                <a14:m>
                  <m:oMath xmlns:m="http://schemas.openxmlformats.org/officeDocument/2006/math">
                    <m:r>
                      <a:rPr lang="vi-VN" sz="1800" i="1">
                        <a:effectLst/>
                        <a:latin typeface="+mn-lt"/>
                        <a:ea typeface="Dotum" panose="020B0600000101010101" pitchFamily="34" charset="-127"/>
                      </a:rPr>
                      <m:t>𝑅</m:t>
                    </m:r>
                    <m:r>
                      <a:rPr lang="vi-VN" sz="1800" i="1">
                        <a:effectLst/>
                        <a:latin typeface="+mn-lt"/>
                        <a:ea typeface="Dotum" panose="020B0600000101010101" pitchFamily="34" charset="-127"/>
                      </a:rPr>
                      <m:t>=500</m:t>
                    </m:r>
                  </m:oMath>
                </a14:m>
                <a:r>
                  <a:rPr lang="vi-VN" sz="1800">
                    <a:effectLst/>
                    <a:latin typeface="+mn-lt"/>
                    <a:ea typeface="Dotum" panose="020B0600000101010101" pitchFamily="34" charset="-127"/>
                  </a:rPr>
                  <a:t> (triệu đồng) và số khoản thanh toán là </a:t>
                </a:r>
                <a14:m>
                  <m:oMath xmlns:m="http://schemas.openxmlformats.org/officeDocument/2006/math">
                    <m:r>
                      <a:rPr lang="vi-VN" sz="1800" i="1">
                        <a:effectLst/>
                        <a:latin typeface="+mn-lt"/>
                        <a:ea typeface="Dotum" panose="020B0600000101010101" pitchFamily="34" charset="-127"/>
                      </a:rPr>
                      <m:t>𝑛</m:t>
                    </m:r>
                    <m:r>
                      <a:rPr lang="vi-VN" sz="1800" i="1">
                        <a:effectLst/>
                        <a:latin typeface="+mn-lt"/>
                        <a:ea typeface="Dotum" panose="020B0600000101010101" pitchFamily="34" charset="-127"/>
                      </a:rPr>
                      <m:t>=10</m:t>
                    </m:r>
                  </m:oMath>
                </a14:m>
                <a:r>
                  <a:rPr lang="vi-VN" sz="1800">
                    <a:effectLst/>
                    <a:latin typeface="+mn-lt"/>
                    <a:ea typeface="Dotum" panose="020B0600000101010101" pitchFamily="34" charset="-127"/>
                  </a:rPr>
                  <a:t> (năm).</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Lãi suất </a:t>
                </a:r>
                <a14:m>
                  <m:oMath xmlns:m="http://schemas.openxmlformats.org/officeDocument/2006/math">
                    <m:r>
                      <a:rPr lang="vi-VN" sz="1800" i="1">
                        <a:effectLst/>
                        <a:latin typeface="+mn-lt"/>
                        <a:ea typeface="Dotum" panose="020B0600000101010101" pitchFamily="34" charset="-127"/>
                      </a:rPr>
                      <m:t>8%</m:t>
                    </m:r>
                  </m:oMath>
                </a14:m>
                <a:r>
                  <a:rPr lang="vi-VN" sz="1800">
                    <a:effectLst/>
                    <a:latin typeface="+mn-lt"/>
                    <a:ea typeface="Dotum" panose="020B0600000101010101" pitchFamily="34" charset="-127"/>
                  </a:rPr>
                  <a:t> mỗi năm hay </a:t>
                </a:r>
                <a14:m>
                  <m:oMath xmlns:m="http://schemas.openxmlformats.org/officeDocument/2006/math">
                    <m:r>
                      <a:rPr lang="vi-VN" sz="1800" i="1">
                        <a:effectLst/>
                        <a:latin typeface="+mn-lt"/>
                        <a:ea typeface="Dotum" panose="020B0600000101010101" pitchFamily="34" charset="-127"/>
                      </a:rPr>
                      <m:t>𝑖</m:t>
                    </m:r>
                    <m:r>
                      <a:rPr lang="vi-VN" sz="1800" i="1">
                        <a:effectLst/>
                        <a:latin typeface="+mn-lt"/>
                        <a:ea typeface="Dotum" panose="020B0600000101010101" pitchFamily="34" charset="-127"/>
                      </a:rPr>
                      <m:t>=8%</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Giá trị hiện tại của giải đặc biệt trên là:</a:t>
                </a:r>
                <a:endParaRPr lang="en-US" sz="180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sSub>
                      <m:sSubPr>
                        <m:ctrlPr>
                          <a:rPr lang="en-US" sz="1800" i="1">
                            <a:effectLst/>
                            <a:latin typeface="+mn-lt"/>
                            <a:ea typeface="Dotum" panose="020B0600000101010101" pitchFamily="34" charset="-127"/>
                          </a:rPr>
                        </m:ctrlPr>
                      </m:sSubPr>
                      <m:e>
                        <m:r>
                          <a:rPr lang="vi-VN" sz="1800" i="1">
                            <a:effectLst/>
                            <a:latin typeface="+mn-lt"/>
                            <a:ea typeface="Dotum" panose="020B0600000101010101" pitchFamily="34" charset="-127"/>
                          </a:rPr>
                          <m:t>𝐴</m:t>
                        </m:r>
                      </m:e>
                      <m:sub>
                        <m:r>
                          <a:rPr lang="vi-VN" sz="1800" i="1">
                            <a:effectLst/>
                            <a:latin typeface="+mn-lt"/>
                            <a:ea typeface="Dotum" panose="020B0600000101010101" pitchFamily="34" charset="-127"/>
                          </a:rPr>
                          <m:t>𝑝</m:t>
                        </m:r>
                      </m:sub>
                    </m:sSub>
                    <m:r>
                      <a:rPr lang="vi-VN" sz="1800" i="1">
                        <a:effectLst/>
                        <a:latin typeface="+mn-lt"/>
                        <a:ea typeface="Dotum" panose="020B0600000101010101" pitchFamily="34" charset="-127"/>
                      </a:rPr>
                      <m:t>=</m:t>
                    </m:r>
                    <m:r>
                      <a:rPr lang="vi-VN" sz="1800" i="1">
                        <a:effectLst/>
                        <a:latin typeface="+mn-lt"/>
                        <a:ea typeface="Dotum" panose="020B0600000101010101" pitchFamily="34" charset="-127"/>
                      </a:rPr>
                      <m:t>𝑅</m:t>
                    </m:r>
                    <m:r>
                      <a:rPr lang="vi-VN" sz="1800" i="1">
                        <a:effectLst/>
                        <a:latin typeface="+mn-lt"/>
                        <a:ea typeface="Dotum" panose="020B0600000101010101" pitchFamily="34" charset="-127"/>
                      </a:rPr>
                      <m:t>.</m:t>
                    </m:r>
                    <m:f>
                      <m:fPr>
                        <m:ctrlPr>
                          <a:rPr lang="en-US" sz="1800" i="1">
                            <a:effectLst/>
                            <a:latin typeface="+mn-lt"/>
                            <a:ea typeface="Dotum" panose="020B0600000101010101" pitchFamily="34" charset="-127"/>
                          </a:rPr>
                        </m:ctrlPr>
                      </m:fPr>
                      <m:num>
                        <m:r>
                          <a:rPr lang="vi-VN" sz="1800" i="1">
                            <a:effectLst/>
                            <a:latin typeface="+mn-lt"/>
                            <a:ea typeface="Dotum" panose="020B0600000101010101" pitchFamily="34" charset="-127"/>
                          </a:rPr>
                          <m:t>1−</m:t>
                        </m:r>
                        <m:sSup>
                          <m:sSupPr>
                            <m:ctrlPr>
                              <a:rPr lang="en-US" sz="1800" i="1">
                                <a:effectLst/>
                                <a:latin typeface="+mn-lt"/>
                                <a:ea typeface="Dotum" panose="020B0600000101010101" pitchFamily="34" charset="-127"/>
                              </a:rPr>
                            </m:ctrlPr>
                          </m:sSupPr>
                          <m:e>
                            <m:d>
                              <m:dPr>
                                <m:ctrlPr>
                                  <a:rPr lang="en-US" sz="1800" i="1">
                                    <a:effectLst/>
                                    <a:latin typeface="+mn-lt"/>
                                    <a:ea typeface="Dotum" panose="020B0600000101010101" pitchFamily="34" charset="-127"/>
                                  </a:rPr>
                                </m:ctrlPr>
                              </m:dPr>
                              <m:e>
                                <m:r>
                                  <a:rPr lang="vi-VN" sz="1800" i="1">
                                    <a:effectLst/>
                                    <a:latin typeface="+mn-lt"/>
                                    <a:ea typeface="Dotum" panose="020B0600000101010101" pitchFamily="34" charset="-127"/>
                                  </a:rPr>
                                  <m:t>1+</m:t>
                                </m:r>
                                <m:r>
                                  <a:rPr lang="vi-VN" sz="1800" i="1">
                                    <a:effectLst/>
                                    <a:latin typeface="+mn-lt"/>
                                    <a:ea typeface="Dotum" panose="020B0600000101010101" pitchFamily="34" charset="-127"/>
                                  </a:rPr>
                                  <m:t>𝑝</m:t>
                                </m:r>
                              </m:e>
                            </m:d>
                          </m:e>
                          <m:sup>
                            <m:r>
                              <a:rPr lang="vi-VN" sz="1800" i="1">
                                <a:effectLst/>
                                <a:latin typeface="+mn-lt"/>
                                <a:ea typeface="Dotum" panose="020B0600000101010101" pitchFamily="34" charset="-127"/>
                              </a:rPr>
                              <m:t>−</m:t>
                            </m:r>
                            <m:r>
                              <a:rPr lang="vi-VN" sz="1800" i="1">
                                <a:effectLst/>
                                <a:latin typeface="+mn-lt"/>
                                <a:ea typeface="Dotum" panose="020B0600000101010101" pitchFamily="34" charset="-127"/>
                              </a:rPr>
                              <m:t>𝑛</m:t>
                            </m:r>
                          </m:sup>
                        </m:sSup>
                      </m:num>
                      <m:den>
                        <m:r>
                          <a:rPr lang="vi-VN" sz="1800" i="1">
                            <a:effectLst/>
                            <a:latin typeface="+mn-lt"/>
                            <a:ea typeface="Dotum" panose="020B0600000101010101" pitchFamily="34" charset="-127"/>
                          </a:rPr>
                          <m:t>𝑖</m:t>
                        </m:r>
                      </m:den>
                    </m:f>
                    <m:r>
                      <a:rPr lang="vi-VN" sz="1800" i="1">
                        <a:effectLst/>
                        <a:latin typeface="+mn-lt"/>
                        <a:ea typeface="Dotum" panose="020B0600000101010101" pitchFamily="34" charset="-127"/>
                      </a:rPr>
                      <m:t>=500.</m:t>
                    </m:r>
                    <m:f>
                      <m:fPr>
                        <m:ctrlPr>
                          <a:rPr lang="en-US" sz="1800" i="1">
                            <a:effectLst/>
                            <a:latin typeface="+mn-lt"/>
                            <a:ea typeface="Dotum" panose="020B0600000101010101" pitchFamily="34" charset="-127"/>
                          </a:rPr>
                        </m:ctrlPr>
                      </m:fPr>
                      <m:num>
                        <m:r>
                          <a:rPr lang="vi-VN" sz="1800" i="1">
                            <a:effectLst/>
                            <a:latin typeface="+mn-lt"/>
                            <a:ea typeface="Dotum" panose="020B0600000101010101" pitchFamily="34" charset="-127"/>
                          </a:rPr>
                          <m:t>1−</m:t>
                        </m:r>
                        <m:sSup>
                          <m:sSupPr>
                            <m:ctrlPr>
                              <a:rPr lang="en-US" sz="1800" i="1">
                                <a:effectLst/>
                                <a:latin typeface="+mn-lt"/>
                                <a:ea typeface="Dotum" panose="020B0600000101010101" pitchFamily="34" charset="-127"/>
                              </a:rPr>
                            </m:ctrlPr>
                          </m:sSupPr>
                          <m:e>
                            <m:d>
                              <m:dPr>
                                <m:ctrlPr>
                                  <a:rPr lang="en-US" sz="1800" i="1">
                                    <a:effectLst/>
                                    <a:latin typeface="+mn-lt"/>
                                    <a:ea typeface="Dotum" panose="020B0600000101010101" pitchFamily="34" charset="-127"/>
                                  </a:rPr>
                                </m:ctrlPr>
                              </m:dPr>
                              <m:e>
                                <m:r>
                                  <a:rPr lang="vi-VN" sz="1800" i="1">
                                    <a:effectLst/>
                                    <a:latin typeface="+mn-lt"/>
                                    <a:ea typeface="Dotum" panose="020B0600000101010101" pitchFamily="34" charset="-127"/>
                                  </a:rPr>
                                  <m:t>1+8%</m:t>
                                </m:r>
                              </m:e>
                            </m:d>
                          </m:e>
                          <m:sup>
                            <m:r>
                              <a:rPr lang="vi-VN" sz="1800" i="1">
                                <a:effectLst/>
                                <a:latin typeface="+mn-lt"/>
                                <a:ea typeface="Dotum" panose="020B0600000101010101" pitchFamily="34" charset="-127"/>
                              </a:rPr>
                              <m:t>−10</m:t>
                            </m:r>
                          </m:sup>
                        </m:sSup>
                      </m:num>
                      <m:den>
                        <m:r>
                          <a:rPr lang="vi-VN" sz="1800" i="1">
                            <a:effectLst/>
                            <a:latin typeface="+mn-lt"/>
                            <a:ea typeface="Dotum" panose="020B0600000101010101" pitchFamily="34" charset="-127"/>
                          </a:rPr>
                          <m:t>8%</m:t>
                        </m:r>
                      </m:den>
                    </m:f>
                  </m:oMath>
                </a14:m>
                <a:r>
                  <a:rPr lang="vi-VN" sz="1800">
                    <a:effectLst/>
                    <a:latin typeface="+mn-lt"/>
                    <a:ea typeface="Dotum" panose="020B0600000101010101" pitchFamily="34" charset="-127"/>
                  </a:rPr>
                  <a:t> </a:t>
                </a:r>
                <a14:m>
                  <m:oMath xmlns:m="http://schemas.openxmlformats.org/officeDocument/2006/math">
                    <m:r>
                      <a:rPr lang="vi-VN" sz="1800" i="1">
                        <a:effectLst/>
                        <a:latin typeface="+mn-lt"/>
                        <a:ea typeface="Dotum" panose="020B0600000101010101" pitchFamily="34" charset="-127"/>
                      </a:rPr>
                      <m:t>≈3355,0407</m:t>
                    </m:r>
                  </m:oMath>
                </a14:m>
                <a:r>
                  <a:rPr lang="vi-VN" sz="1800">
                    <a:effectLst/>
                    <a:latin typeface="+mn-lt"/>
                    <a:ea typeface="Dotum" panose="020B0600000101010101" pitchFamily="34" charset="-127"/>
                  </a:rPr>
                  <a:t> (triệu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en-US" sz="1800">
                    <a:effectLst/>
                    <a:latin typeface="+mn-lt"/>
                    <a:ea typeface="Dotum" panose="020B0600000101010101" pitchFamily="34" charset="-127"/>
                  </a:rPr>
                  <a:t>Vậy giá trị hiện tại của giải đặc biệt là khoảng 3,36 tỉ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Lãi kép là: </a:t>
                </a:r>
                <a:endParaRPr lang="en-US" sz="1800">
                  <a:effectLst/>
                  <a:latin typeface="+mn-lt"/>
                  <a:ea typeface="Times New Roman" panose="02020603050405020304" pitchFamily="18" charset="0"/>
                </a:endParaRPr>
              </a:p>
              <a:p>
                <a:pPr algn="ctr"/>
                <a14:m>
                  <m:oMath xmlns:m="http://schemas.openxmlformats.org/officeDocument/2006/math">
                    <m:r>
                      <a:rPr lang="vi-VN" sz="1800" i="1">
                        <a:effectLst/>
                        <a:latin typeface="+mn-lt"/>
                        <a:ea typeface="Dotum" panose="020B0600000101010101" pitchFamily="34" charset="-127"/>
                        <a:cs typeface="Times New Roman" panose="02020603050405020304" pitchFamily="18" charset="0"/>
                      </a:rPr>
                      <m:t>5 000−3355,0407=</m:t>
                    </m:r>
                    <m:r>
                      <a:rPr lang="vi-VN" sz="1800">
                        <a:latin typeface="+mn-lt"/>
                        <a:ea typeface="Times New Roman" panose="02020603050405020304" pitchFamily="18" charset="0"/>
                        <a:cs typeface="Times New Roman" panose="02020603050405020304" pitchFamily="18" charset="0"/>
                      </a:rPr>
                      <m:t>1 644,9593</m:t>
                    </m:r>
                  </m:oMath>
                </a14:m>
                <a:r>
                  <a:rPr lang="vi-VN" sz="1800">
                    <a:effectLst/>
                    <a:latin typeface="+mn-lt"/>
                    <a:ea typeface="Dotum" panose="020B0600000101010101" pitchFamily="34" charset="-127"/>
                  </a:rPr>
                  <a:t> (triệu đồng)</a:t>
                </a:r>
                <a:endParaRPr lang="en-US" sz="1800">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421235" y="729115"/>
                <a:ext cx="8304416" cy="4092852"/>
              </a:xfrm>
              <a:prstGeom prst="rect">
                <a:avLst/>
              </a:prstGeom>
              <a:blipFill>
                <a:blip r:embed="rId3"/>
                <a:stretch>
                  <a:fillRect l="-587" r="-661" b="-1490"/>
                </a:stretch>
              </a:blipFill>
            </p:spPr>
            <p:txBody>
              <a:bodyPr/>
              <a:lstStyle/>
              <a:p>
                <a:r>
                  <a:rPr lang="en-US">
                    <a:noFill/>
                  </a:rPr>
                  <a:t> </a:t>
                </a:r>
              </a:p>
            </p:txBody>
          </p:sp>
        </mc:Fallback>
      </mc:AlternateContent>
    </p:spTree>
    <p:extLst>
      <p:ext uri="{BB962C8B-B14F-4D97-AF65-F5344CB8AC3E}">
        <p14:creationId xmlns:p14="http://schemas.microsoft.com/office/powerpoint/2010/main" val="340369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382167" y="4166904"/>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6"/>
          <p:cNvGrpSpPr/>
          <p:nvPr/>
        </p:nvGrpSpPr>
        <p:grpSpPr>
          <a:xfrm>
            <a:off x="2039198" y="138732"/>
            <a:ext cx="5134368" cy="712592"/>
            <a:chOff x="2845532" y="127590"/>
            <a:chExt cx="5134368" cy="712592"/>
          </a:xfrm>
        </p:grpSpPr>
        <p:sp>
          <p:nvSpPr>
            <p:cNvPr id="15" name="Round Same Side Corner Rectangle 14"/>
            <p:cNvSpPr/>
            <p:nvPr/>
          </p:nvSpPr>
          <p:spPr>
            <a:xfrm flipV="1">
              <a:off x="3682538" y="127590"/>
              <a:ext cx="3358342"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6" name="TextBox 15"/>
            <p:cNvSpPr txBox="1"/>
            <p:nvPr/>
          </p:nvSpPr>
          <p:spPr>
            <a:xfrm>
              <a:off x="2845532" y="226944"/>
              <a:ext cx="5134368" cy="461665"/>
            </a:xfrm>
            <a:prstGeom prst="rect">
              <a:avLst/>
            </a:prstGeom>
            <a:noFill/>
          </p:spPr>
          <p:txBody>
            <a:bodyPr wrap="square" rtlCol="0">
              <a:spAutoFit/>
            </a:bodyPr>
            <a:lstStyle/>
            <a:p>
              <a:pPr lvl="0" algn="ctr"/>
              <a:r>
                <a:rPr lang="en-US" sz="2400" b="1" smtClean="0">
                  <a:solidFill>
                    <a:srgbClr val="C00000"/>
                  </a:solidFill>
                </a:rPr>
                <a:t>3. Mua </a:t>
              </a:r>
              <a:r>
                <a:rPr lang="en-US" sz="2400" b="1">
                  <a:solidFill>
                    <a:srgbClr val="C00000"/>
                  </a:solidFill>
                </a:rPr>
                <a:t>trả góp</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 name="Rectangle 1"/>
          <p:cNvSpPr/>
          <p:nvPr/>
        </p:nvSpPr>
        <p:spPr>
          <a:xfrm>
            <a:off x="711443" y="1077997"/>
            <a:ext cx="7687863" cy="2862322"/>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2000" b="1" i="1" u="none" strike="noStrike" kern="0" cap="none" spc="0" normalizeH="0" baseline="0" noProof="0" smtClean="0">
                <a:ln>
                  <a:noFill/>
                </a:ln>
                <a:solidFill>
                  <a:srgbClr val="093F51"/>
                </a:solidFill>
                <a:effectLst/>
                <a:uLnTx/>
                <a:uFillTx/>
                <a:sym typeface="Arial"/>
              </a:rPr>
              <a:t>Khái niệm</a:t>
            </a:r>
            <a:r>
              <a:rPr kumimoji="0" lang="en-US" sz="2000" b="1" i="1" u="none" strike="noStrike" kern="0" cap="none" spc="0" normalizeH="0" baseline="0" noProof="0" smtClean="0">
                <a:ln>
                  <a:noFill/>
                </a:ln>
                <a:solidFill>
                  <a:srgbClr val="093F51"/>
                </a:solidFill>
                <a:effectLst/>
                <a:uLnTx/>
                <a:uFillTx/>
                <a:sym typeface="Arial"/>
              </a:rPr>
              <a:t>:</a:t>
            </a:r>
            <a:endParaRPr kumimoji="0" lang="vi-VN" sz="2000" b="1" i="1" u="none" strike="noStrike" kern="0" cap="none" spc="0" normalizeH="0" baseline="0" noProof="0">
              <a:ln>
                <a:noFill/>
              </a:ln>
              <a:solidFill>
                <a:srgbClr val="093F51"/>
              </a:solidFill>
              <a:effectLst/>
              <a:uLnTx/>
              <a:uFillTx/>
              <a:sym typeface="Arial"/>
            </a:endParaRPr>
          </a:p>
          <a:p>
            <a:pPr lvl="0" algn="just">
              <a:lnSpc>
                <a:spcPct val="150000"/>
              </a:lnSpc>
            </a:pPr>
            <a:r>
              <a:rPr lang="en-US" sz="2000"/>
              <a:t> </a:t>
            </a:r>
            <a:r>
              <a:rPr lang="en-US" sz="2000" smtClean="0"/>
              <a:t>   </a:t>
            </a:r>
            <a:r>
              <a:rPr lang="vi-VN" sz="2000" smtClean="0"/>
              <a:t>Trả </a:t>
            </a:r>
            <a:r>
              <a:rPr lang="vi-VN" sz="2000"/>
              <a:t>góp là phương thức cho vay tiền mà các kì trả nợ gốc và lãi trùng nhau. Số tiền trả nợ của mỗi kì là bằng nhau theo thỏa thuận và số lãi được tính dựa trên số dư nợ gốc và thời hạn thực tế của hạn trả nợ. Trả góp còn áp dụng trong việc cho vay tiêu dùng, mua tài sản giá trị lớn như nhà đất, ô tô,…</a:t>
            </a:r>
            <a:endParaRPr kumimoji="0" lang="vi-VN" sz="2000" b="0" i="0" u="none" strike="noStrike" kern="0" cap="none" spc="0" normalizeH="0" baseline="0" noProof="0">
              <a:ln>
                <a:noFill/>
              </a:ln>
              <a:solidFill>
                <a:srgbClr val="000000"/>
              </a:solidFill>
              <a:effectLst/>
              <a:uLnTx/>
              <a:uFillTx/>
              <a:sym typeface="Arial"/>
            </a:endParaRPr>
          </a:p>
        </p:txBody>
      </p:sp>
    </p:spTree>
    <p:extLst>
      <p:ext uri="{BB962C8B-B14F-4D97-AF65-F5344CB8AC3E}">
        <p14:creationId xmlns:p14="http://schemas.microsoft.com/office/powerpoint/2010/main" val="179888390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12141" y="3982767"/>
            <a:ext cx="974163" cy="919664"/>
          </a:xfrm>
          <a:prstGeom prst="rect">
            <a:avLst/>
          </a:prstGeom>
        </p:spPr>
      </p:pic>
      <p:sp>
        <p:nvSpPr>
          <p:cNvPr id="5" name="Title 21"/>
          <p:cNvSpPr txBox="1">
            <a:spLocks/>
          </p:cNvSpPr>
          <p:nvPr/>
        </p:nvSpPr>
        <p:spPr>
          <a:xfrm>
            <a:off x="427811" y="590199"/>
            <a:ext cx="1000299" cy="519121"/>
          </a:xfrm>
          <a:prstGeom prst="rect">
            <a:avLst/>
          </a:prstGeom>
        </p:spPr>
        <p:style>
          <a:lnRef idx="3">
            <a:schemeClr val="lt1"/>
          </a:lnRef>
          <a:fillRef idx="1">
            <a:schemeClr val="accent3"/>
          </a:fillRef>
          <a:effectRef idx="1">
            <a:schemeClr val="accent3"/>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
                <a:srgbClr val="000000"/>
              </a:buClr>
              <a:buSzTx/>
              <a:buFont typeface="Arial"/>
              <a:buNone/>
              <a:tabLst/>
              <a:defRPr/>
            </a:pPr>
            <a:r>
              <a:rPr kumimoji="0" lang="nl-NL" sz="2100" b="1" i="0" u="none" strike="noStrike" kern="1200" cap="none" spc="0" normalizeH="0" baseline="0" noProof="0" smtClean="0">
                <a:ln>
                  <a:noFill/>
                </a:ln>
                <a:solidFill>
                  <a:schemeClr val="accent6"/>
                </a:solidFill>
                <a:effectLst/>
                <a:uLnTx/>
                <a:uFillTx/>
                <a:latin typeface="Arial" panose="020B0604020202020204" pitchFamily="34" charset="0"/>
                <a:ea typeface="+mj-ea"/>
                <a:cs typeface="Arial" panose="020B0604020202020204" pitchFamily="34" charset="0"/>
                <a:sym typeface="Arial"/>
              </a:rPr>
              <a:t>HĐ 3:</a:t>
            </a:r>
            <a:endParaRPr kumimoji="0" lang="en-US" sz="21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sym typeface="Arial"/>
            </a:endParaRPr>
          </a:p>
        </p:txBody>
      </p:sp>
      <p:sp>
        <p:nvSpPr>
          <p:cNvPr id="6" name="Rectangle 5"/>
          <p:cNvSpPr/>
          <p:nvPr/>
        </p:nvSpPr>
        <p:spPr>
          <a:xfrm>
            <a:off x="329737" y="1209258"/>
            <a:ext cx="8423565" cy="2489849"/>
          </a:xfrm>
          <a:prstGeom prst="rect">
            <a:avLst/>
          </a:prstGeom>
        </p:spPr>
        <p:txBody>
          <a:bodyPr wrap="square">
            <a:spAutoFit/>
          </a:bodyPr>
          <a:lstStyle/>
          <a:p>
            <a:pPr lvl="0" algn="just">
              <a:lnSpc>
                <a:spcPct val="160000"/>
              </a:lnSpc>
            </a:pPr>
            <a:r>
              <a:rPr lang="vi-VN" sz="2000" smtClean="0">
                <a:latin typeface="+mn-lt"/>
              </a:rPr>
              <a:t>Anh </a:t>
            </a:r>
            <a:r>
              <a:rPr lang="vi-VN" sz="2000">
                <a:latin typeface="+mn-lt"/>
              </a:rPr>
              <a:t>Hưng muốn mua một chiếc xe ô tô theo hình thức trả góp để chạy xe dịch vụ. Anh ấy có thể trả dần 10 triệu đồng mỗi tháng nhưng không có tiền trả trước. Nếu anh Hưng có thể thực hiện các khoản thanh toán này trong vòng 5 năm và lãi suất 10% một năm, thì hiện tại anh ấy có thể mua được chiếc xe ô tô với mức giá nào?</a:t>
            </a:r>
            <a:endParaRPr kumimoji="0" lang="vi-VN" sz="2000" b="0" i="0" u="none" strike="noStrike" kern="0" cap="none" spc="0" normalizeH="0" baseline="0" noProof="0">
              <a:ln>
                <a:noFill/>
              </a:ln>
              <a:solidFill>
                <a:srgbClr val="000000"/>
              </a:solidFill>
              <a:effectLst/>
              <a:uLnTx/>
              <a:uFillTx/>
              <a:latin typeface="+mn-lt"/>
              <a:sym typeface="Arial"/>
            </a:endParaRPr>
          </a:p>
        </p:txBody>
      </p:sp>
    </p:spTree>
    <p:extLst>
      <p:ext uri="{BB962C8B-B14F-4D97-AF65-F5344CB8AC3E}">
        <p14:creationId xmlns:p14="http://schemas.microsoft.com/office/powerpoint/2010/main" val="34960003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37"/>
          <p:cNvSpPr txBox="1">
            <a:spLocks noGrp="1"/>
          </p:cNvSpPr>
          <p:nvPr>
            <p:ph type="title"/>
          </p:nvPr>
        </p:nvSpPr>
        <p:spPr>
          <a:xfrm>
            <a:off x="726003" y="251906"/>
            <a:ext cx="7704000" cy="6771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vi-VN" dirty="0" smtClean="0">
                <a:solidFill>
                  <a:srgbClr val="C00000"/>
                </a:solidFill>
                <a:latin typeface="+mn-lt"/>
              </a:rPr>
              <a:t>KHỞI ĐỘNG</a:t>
            </a:r>
            <a:endParaRPr dirty="0">
              <a:solidFill>
                <a:srgbClr val="C00000"/>
              </a:solidFill>
              <a:latin typeface="+mn-lt"/>
            </a:endParaRPr>
          </a:p>
        </p:txBody>
      </p:sp>
      <p:grpSp>
        <p:nvGrpSpPr>
          <p:cNvPr id="4" name="Group 3"/>
          <p:cNvGrpSpPr/>
          <p:nvPr/>
        </p:nvGrpSpPr>
        <p:grpSpPr>
          <a:xfrm>
            <a:off x="428614" y="904067"/>
            <a:ext cx="3204704" cy="613314"/>
            <a:chOff x="156718" y="1001473"/>
            <a:chExt cx="3204704" cy="613314"/>
          </a:xfrm>
        </p:grpSpPr>
        <p:sp>
          <p:nvSpPr>
            <p:cNvPr id="2" name="TextBox 1"/>
            <p:cNvSpPr txBox="1"/>
            <p:nvPr/>
          </p:nvSpPr>
          <p:spPr>
            <a:xfrm>
              <a:off x="633251" y="1183900"/>
              <a:ext cx="2728171" cy="430887"/>
            </a:xfrm>
            <a:prstGeom prst="rect">
              <a:avLst/>
            </a:prstGeom>
            <a:noFill/>
          </p:spPr>
          <p:txBody>
            <a:bodyPr wrap="square" rtlCol="0">
              <a:spAutoFit/>
            </a:bodyPr>
            <a:lstStyle/>
            <a:p>
              <a:r>
                <a:rPr lang="en-US" sz="2200" i="1" smtClean="0">
                  <a:solidFill>
                    <a:srgbClr val="002060"/>
                  </a:solidFill>
                </a:rPr>
                <a:t>Trả lời câu hỏi</a:t>
              </a:r>
              <a:endParaRPr lang="en-US" sz="2200" i="1" dirty="0">
                <a:solidFill>
                  <a:srgbClr val="002060"/>
                </a:solidFill>
              </a:endParaRPr>
            </a:p>
          </p:txBody>
        </p:sp>
        <p:pic>
          <p:nvPicPr>
            <p:cNvPr id="3" name="Picture 2"/>
            <p:cNvPicPr>
              <a:picLocks noChangeAspect="1"/>
            </p:cNvPicPr>
            <p:nvPr/>
          </p:nvPicPr>
          <p:blipFill>
            <a:blip r:embed="rId3"/>
            <a:stretch>
              <a:fillRect/>
            </a:stretch>
          </p:blipFill>
          <p:spPr>
            <a:xfrm>
              <a:off x="156718" y="1001473"/>
              <a:ext cx="400837" cy="560862"/>
            </a:xfrm>
            <a:prstGeom prst="rect">
              <a:avLst/>
            </a:prstGeom>
          </p:spPr>
        </p:pic>
      </p:grpSp>
      <p:sp>
        <p:nvSpPr>
          <p:cNvPr id="8" name="Rectangle 7"/>
          <p:cNvSpPr/>
          <p:nvPr/>
        </p:nvSpPr>
        <p:spPr>
          <a:xfrm>
            <a:off x="428614" y="1647356"/>
            <a:ext cx="8298778" cy="286232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nl-NL" sz="2000" smtClean="0">
                <a:latin typeface="+mj-lt"/>
                <a:ea typeface="Arial" panose="020B0604020202020204" pitchFamily="34" charset="0"/>
                <a:cs typeface="Times New Roman" panose="02020603050405020304" pitchFamily="18" charset="0"/>
              </a:rPr>
              <a:t>Nếu </a:t>
            </a:r>
            <a:r>
              <a:rPr lang="nl-NL" sz="2000">
                <a:latin typeface="+mj-lt"/>
                <a:ea typeface="Arial" panose="020B0604020202020204" pitchFamily="34" charset="0"/>
                <a:cs typeface="Times New Roman" panose="02020603050405020304" pitchFamily="18" charset="0"/>
              </a:rPr>
              <a:t>gửi đều đặn 5 triệu đồng mỗi tháng vào một tài khoản tích luỹ có lãi suất 6% một năm, thì giá trị tài khoản của bạn sẽ là bao nhiêu vào cuối năm thứ 5</a:t>
            </a:r>
            <a:r>
              <a:rPr lang="nl-NL" sz="2000">
                <a:latin typeface="+mj-lt"/>
                <a:ea typeface="Arial" panose="020B0604020202020204" pitchFamily="34" charset="0"/>
                <a:cs typeface="Times New Roman" panose="02020603050405020304" pitchFamily="18" charset="0"/>
              </a:rPr>
              <a:t>? </a:t>
            </a:r>
            <a:endParaRPr lang="nl-NL" sz="2000" smtClean="0">
              <a:latin typeface="+mj-lt"/>
              <a:ea typeface="Arial" panose="020B060402020202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r>
              <a:rPr lang="nl-NL" sz="2000" smtClean="0">
                <a:latin typeface="+mj-lt"/>
                <a:ea typeface="Arial" panose="020B0604020202020204" pitchFamily="34" charset="0"/>
                <a:cs typeface="Times New Roman" panose="02020603050405020304" pitchFamily="18" charset="0"/>
              </a:rPr>
              <a:t>Nếu </a:t>
            </a:r>
            <a:r>
              <a:rPr lang="nl-NL" sz="2000">
                <a:latin typeface="+mj-lt"/>
                <a:ea typeface="Arial" panose="020B0604020202020204" pitchFamily="34" charset="0"/>
                <a:cs typeface="Times New Roman" panose="02020603050405020304" pitchFamily="18" charset="0"/>
              </a:rPr>
              <a:t>vay 1 tỉ đồng để mua nhà với lãi suất 9% một năm, thì số tiền bạn phải trả hằng tháng là bao nhiêu để có thể trả hết khoản vay này trong 10 năm?</a:t>
            </a:r>
            <a:endParaRPr lang="nl-NL" sz="2000">
              <a:latin typeface="+mj-l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barn(inVertical)">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9" name="Rectangle 8"/>
          <p:cNvSpPr/>
          <p:nvPr/>
        </p:nvSpPr>
        <p:spPr>
          <a:xfrm>
            <a:off x="4015541" y="385150"/>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mn-lt"/>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mn-lt"/>
              <a:sym typeface="Arial"/>
            </a:endParaRPr>
          </a:p>
        </p:txBody>
      </p:sp>
      <mc:AlternateContent xmlns:mc="http://schemas.openxmlformats.org/markup-compatibility/2006">
        <mc:Choice xmlns:a14="http://schemas.microsoft.com/office/drawing/2010/main" Requires="a14">
          <p:sp>
            <p:nvSpPr>
              <p:cNvPr id="4" name="Rectangle 3"/>
              <p:cNvSpPr/>
              <p:nvPr/>
            </p:nvSpPr>
            <p:spPr>
              <a:xfrm>
                <a:off x="994461" y="850602"/>
                <a:ext cx="7010696" cy="3828356"/>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smtClean="0">
                    <a:ln>
                      <a:noFill/>
                    </a:ln>
                    <a:solidFill>
                      <a:srgbClr val="000000"/>
                    </a:solidFill>
                    <a:effectLst/>
                    <a:uLnTx/>
                    <a:uFillTx/>
                    <a:latin typeface="+mn-lt"/>
                    <a:ea typeface="Times New Roman" panose="02020603050405020304" pitchFamily="18" charset="0"/>
                    <a:sym typeface="Arial"/>
                  </a:rPr>
                  <a:t>Ta có: 5 năm = 60 tháng </a:t>
                </a:r>
                <a14:m>
                  <m:oMath xmlns:m="http://schemas.openxmlformats.org/officeDocument/2006/math">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𝑛</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=60</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Lãi suất hàng tháng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𝑖</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5</m:t>
                        </m:r>
                      </m:num>
                      <m:den>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6</m:t>
                        </m:r>
                      </m:den>
                    </m:f>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Số tiền trả dần hàng tháng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𝑅</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Anh Hưng có thể mua xe ô tô với mức giá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𝑝</m:t>
                        </m:r>
                      </m:sub>
                    </m:sSub>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𝑅</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1−</m:t>
                        </m:r>
                        <m:sSup>
                          <m:sSup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1+</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𝑖</m:t>
                                </m:r>
                              </m:e>
                            </m:d>
                          </m:e>
                          <m:sup>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𝑛</m:t>
                            </m:r>
                          </m:sup>
                        </m:sSup>
                      </m:num>
                      <m:den>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𝑖</m:t>
                        </m:r>
                      </m:den>
                    </m:f>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=10.</m:t>
                    </m:r>
                    <m:f>
                      <m:f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1−</m:t>
                        </m:r>
                        <m:sSup>
                          <m:sSup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1+</m:t>
                                </m:r>
                                <m:f>
                                  <m:f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5</m:t>
                                    </m:r>
                                  </m:num>
                                  <m:den>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6</m:t>
                                    </m:r>
                                  </m:den>
                                </m:f>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m:t>
                                </m:r>
                              </m:e>
                            </m:d>
                          </m:e>
                          <m:sup>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−60</m:t>
                            </m:r>
                          </m:sup>
                        </m:sSup>
                      </m:num>
                      <m:den>
                        <m:f>
                          <m:f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5</m:t>
                            </m:r>
                          </m:num>
                          <m:den>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6</m:t>
                            </m:r>
                          </m:den>
                        </m:f>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m:t>
                        </m:r>
                      </m:den>
                    </m:f>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≈470,65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r>
                  <a:rPr kumimoji="0" lang="vi-VN" sz="1800" b="0" i="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Vậy hiện tại anh Hưng có thể mua được chiếc xe ô tô với giá khoảng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470,65</m:t>
                    </m:r>
                  </m:oMath>
                </a14:m>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triệu đồng</a:t>
                </a:r>
                <a:r>
                  <a:rPr kumimoji="0" lang="vi-VN" sz="1800" b="0" i="0" u="none" strike="noStrike" kern="0" cap="none" spc="0" normalizeH="0" baseline="0" noProof="0" smtClean="0">
                    <a:ln>
                      <a:noFill/>
                    </a:ln>
                    <a:solidFill>
                      <a:srgbClr val="000000"/>
                    </a:solidFill>
                    <a:effectLst/>
                    <a:uLnTx/>
                    <a:uFillTx/>
                    <a:latin typeface="+mn-lt"/>
                    <a:ea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994461" y="850602"/>
                <a:ext cx="7010696" cy="3828356"/>
              </a:xfrm>
              <a:prstGeom prst="rect">
                <a:avLst/>
              </a:prstGeom>
              <a:blipFill>
                <a:blip r:embed="rId3"/>
                <a:stretch>
                  <a:fillRect l="-696" r="-783" b="-318"/>
                </a:stretch>
              </a:blipFill>
            </p:spPr>
            <p:txBody>
              <a:bodyPr/>
              <a:lstStyle/>
              <a:p>
                <a:r>
                  <a:rPr lang="en-US">
                    <a:noFill/>
                  </a:rPr>
                  <a:t> </a:t>
                </a:r>
              </a:p>
            </p:txBody>
          </p:sp>
        </mc:Fallback>
      </mc:AlternateContent>
    </p:spTree>
    <p:extLst>
      <p:ext uri="{BB962C8B-B14F-4D97-AF65-F5344CB8AC3E}">
        <p14:creationId xmlns:p14="http://schemas.microsoft.com/office/powerpoint/2010/main" val="2107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415636" y="382266"/>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smtClean="0">
                <a:ln>
                  <a:noFill/>
                </a:ln>
                <a:solidFill>
                  <a:srgbClr val="F9EBCD"/>
                </a:solidFill>
                <a:effectLst/>
                <a:uLnTx/>
                <a:uFillTx/>
                <a:latin typeface="Arial"/>
                <a:ea typeface="+mn-ea"/>
                <a:cs typeface="+mn-cs"/>
                <a:sym typeface="Arial"/>
              </a:rPr>
              <a:t>KẾT LUẬN</a:t>
            </a:r>
            <a:endParaRPr kumimoji="0" lang="en-US" sz="2500" b="1" i="0" u="none" strike="noStrike" kern="0" cap="none" spc="0" normalizeH="0" baseline="0" noProof="0">
              <a:ln>
                <a:noFill/>
              </a:ln>
              <a:solidFill>
                <a:srgbClr val="F9EBCD"/>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1" name="Rounded Rectangle 10"/>
              <p:cNvSpPr/>
              <p:nvPr/>
            </p:nvSpPr>
            <p:spPr>
              <a:xfrm>
                <a:off x="415636" y="1379528"/>
                <a:ext cx="8296101" cy="320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r>
                  <a:rPr lang="en-US" sz="2100" b="1">
                    <a:solidFill>
                      <a:srgbClr val="093F51"/>
                    </a:solidFill>
                    <a:latin typeface="+mj-lt"/>
                    <a:ea typeface="Arial" panose="020B0604020202020204" pitchFamily="34" charset="0"/>
                    <a:cs typeface="Times New Roman" panose="02020603050405020304" pitchFamily="18" charset="0"/>
                  </a:rPr>
                  <a:t>Mua </a:t>
                </a:r>
                <a:r>
                  <a:rPr lang="en-US" sz="2100" b="1">
                    <a:solidFill>
                      <a:srgbClr val="093F51"/>
                    </a:solidFill>
                    <a:latin typeface="+mj-lt"/>
                    <a:ea typeface="Arial" panose="020B0604020202020204" pitchFamily="34" charset="0"/>
                    <a:cs typeface="Times New Roman" panose="02020603050405020304" pitchFamily="18" charset="0"/>
                  </a:rPr>
                  <a:t>trả </a:t>
                </a:r>
                <a:r>
                  <a:rPr lang="en-US" sz="2100" b="1" smtClean="0">
                    <a:solidFill>
                      <a:srgbClr val="093F51"/>
                    </a:solidFill>
                    <a:latin typeface="+mj-lt"/>
                    <a:ea typeface="Arial" panose="020B0604020202020204" pitchFamily="34" charset="0"/>
                    <a:cs typeface="Times New Roman" panose="02020603050405020304" pitchFamily="18" charset="0"/>
                  </a:rPr>
                  <a:t>góp</a:t>
                </a:r>
              </a:p>
              <a:p>
                <a:pPr lvl="0" algn="just">
                  <a:lnSpc>
                    <a:spcPct val="150000"/>
                  </a:lnSpc>
                </a:pPr>
                <a:r>
                  <a:rPr lang="vi-VN" sz="2100" i="1" smtClean="0">
                    <a:ea typeface="Times New Roman" panose="02020603050405020304" pitchFamily="18" charset="0"/>
                  </a:rPr>
                  <a:t>Nếu </a:t>
                </a:r>
                <a:r>
                  <a:rPr lang="vi-VN" sz="2100" i="1">
                    <a:ea typeface="Times New Roman" panose="02020603050405020304" pitchFamily="18" charset="0"/>
                  </a:rPr>
                  <a:t>một khoản vay </a:t>
                </a:r>
                <a14:m>
                  <m:oMath xmlns:m="http://schemas.openxmlformats.org/officeDocument/2006/math">
                    <m:sSub>
                      <m:sSubPr>
                        <m:ctrlPr>
                          <a:rPr lang="en-US" sz="2100" i="1">
                            <a:effectLst/>
                            <a:ea typeface="Times New Roman" panose="02020603050405020304" pitchFamily="18" charset="0"/>
                          </a:rPr>
                        </m:ctrlPr>
                      </m:sSubPr>
                      <m:e>
                        <m:r>
                          <a:rPr lang="vi-VN" sz="2100" i="1">
                            <a:effectLst/>
                            <a:ea typeface="Times New Roman" panose="02020603050405020304" pitchFamily="18" charset="0"/>
                          </a:rPr>
                          <m:t>𝐴</m:t>
                        </m:r>
                      </m:e>
                      <m:sub>
                        <m:r>
                          <a:rPr lang="vi-VN" sz="2100" i="1">
                            <a:effectLst/>
                            <a:ea typeface="Times New Roman" panose="02020603050405020304" pitchFamily="18" charset="0"/>
                          </a:rPr>
                          <m:t>𝑝</m:t>
                        </m:r>
                      </m:sub>
                    </m:sSub>
                  </m:oMath>
                </a14:m>
                <a:r>
                  <a:rPr lang="vi-VN" sz="2100" i="1">
                    <a:effectLst/>
                    <a:ea typeface="Dotum" panose="020B0600000101010101" pitchFamily="34" charset="-127"/>
                  </a:rPr>
                  <a:t> phải được trả trong </a:t>
                </a:r>
                <a14:m>
                  <m:oMath xmlns:m="http://schemas.openxmlformats.org/officeDocument/2006/math">
                    <m:r>
                      <a:rPr lang="vi-VN" sz="2100" i="1">
                        <a:effectLst/>
                        <a:ea typeface="Dotum" panose="020B0600000101010101" pitchFamily="34" charset="-127"/>
                      </a:rPr>
                      <m:t>𝑛</m:t>
                    </m:r>
                    <m:r>
                      <a:rPr lang="vi-VN" sz="2100" i="1">
                        <a:effectLst/>
                        <a:ea typeface="Dotum" panose="020B0600000101010101" pitchFamily="34" charset="-127"/>
                      </a:rPr>
                      <m:t> </m:t>
                    </m:r>
                  </m:oMath>
                </a14:m>
                <a:r>
                  <a:rPr lang="vi-VN" sz="2100" i="1">
                    <a:effectLst/>
                    <a:ea typeface="Dotum" panose="020B0600000101010101" pitchFamily="34" charset="-127"/>
                  </a:rPr>
                  <a:t>lần thanh toán đều đặn bằng nhau với lãi suất </a:t>
                </a:r>
                <a14:m>
                  <m:oMath xmlns:m="http://schemas.openxmlformats.org/officeDocument/2006/math">
                    <m:r>
                      <a:rPr lang="vi-VN" sz="2100" i="1">
                        <a:effectLst/>
                        <a:ea typeface="Dotum" panose="020B0600000101010101" pitchFamily="34" charset="-127"/>
                      </a:rPr>
                      <m:t>𝑖</m:t>
                    </m:r>
                  </m:oMath>
                </a14:m>
                <a:r>
                  <a:rPr lang="vi-VN" sz="2100" i="1">
                    <a:effectLst/>
                    <a:ea typeface="Dotum" panose="020B0600000101010101" pitchFamily="34" charset="-127"/>
                  </a:rPr>
                  <a:t> trong mỗi khoảng thời gian thì số thiền </a:t>
                </a:r>
                <a14:m>
                  <m:oMath xmlns:m="http://schemas.openxmlformats.org/officeDocument/2006/math">
                    <m:r>
                      <a:rPr lang="vi-VN" sz="2100" i="1">
                        <a:effectLst/>
                        <a:ea typeface="Dotum" panose="020B0600000101010101" pitchFamily="34" charset="-127"/>
                      </a:rPr>
                      <m:t>𝑅</m:t>
                    </m:r>
                  </m:oMath>
                </a14:m>
                <a:r>
                  <a:rPr lang="vi-VN" sz="2100" i="1">
                    <a:effectLst/>
                    <a:ea typeface="Dotum" panose="020B0600000101010101" pitchFamily="34" charset="-127"/>
                  </a:rPr>
                  <a:t> của mỗi khoản thanh toán là:</a:t>
                </a:r>
                <a:endParaRPr lang="en-US" sz="2100">
                  <a:effectLst/>
                  <a:ea typeface="Times New Roman" panose="02020603050405020304" pitchFamily="18"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100" i="1">
                          <a:effectLst/>
                          <a:ea typeface="Times New Roman" panose="02020603050405020304" pitchFamily="18" charset="0"/>
                        </a:rPr>
                        <m:t>𝑅</m:t>
                      </m:r>
                      <m:r>
                        <a:rPr lang="vi-VN" sz="2100" i="1">
                          <a:effectLst/>
                          <a:ea typeface="Times New Roman" panose="02020603050405020304" pitchFamily="18" charset="0"/>
                        </a:rPr>
                        <m:t>=</m:t>
                      </m:r>
                      <m:f>
                        <m:fPr>
                          <m:ctrlPr>
                            <a:rPr lang="en-US" sz="2100" i="1">
                              <a:effectLst/>
                              <a:ea typeface="Times New Roman" panose="02020603050405020304" pitchFamily="18" charset="0"/>
                            </a:rPr>
                          </m:ctrlPr>
                        </m:fPr>
                        <m:num>
                          <m:r>
                            <a:rPr lang="vi-VN" sz="2100" i="1">
                              <a:effectLst/>
                              <a:ea typeface="Times New Roman" panose="02020603050405020304" pitchFamily="18" charset="0"/>
                            </a:rPr>
                            <m:t>𝑖</m:t>
                          </m:r>
                          <m:r>
                            <a:rPr lang="vi-VN" sz="2100" i="1">
                              <a:effectLst/>
                              <a:ea typeface="Times New Roman" panose="02020603050405020304" pitchFamily="18" charset="0"/>
                            </a:rPr>
                            <m:t>.</m:t>
                          </m:r>
                          <m:sSub>
                            <m:sSubPr>
                              <m:ctrlPr>
                                <a:rPr lang="en-US" sz="2100" i="1">
                                  <a:effectLst/>
                                  <a:ea typeface="Times New Roman" panose="02020603050405020304" pitchFamily="18" charset="0"/>
                                </a:rPr>
                              </m:ctrlPr>
                            </m:sSubPr>
                            <m:e>
                              <m:r>
                                <a:rPr lang="vi-VN" sz="2100" i="1">
                                  <a:effectLst/>
                                  <a:ea typeface="Times New Roman" panose="02020603050405020304" pitchFamily="18" charset="0"/>
                                </a:rPr>
                                <m:t>𝐴</m:t>
                              </m:r>
                            </m:e>
                            <m:sub>
                              <m:r>
                                <a:rPr lang="vi-VN" sz="2100" i="1">
                                  <a:effectLst/>
                                  <a:ea typeface="Times New Roman" panose="02020603050405020304" pitchFamily="18" charset="0"/>
                                </a:rPr>
                                <m:t>𝑝</m:t>
                              </m:r>
                            </m:sub>
                          </m:sSub>
                        </m:num>
                        <m:den>
                          <m:r>
                            <a:rPr lang="vi-VN" sz="2100" i="1">
                              <a:effectLst/>
                              <a:ea typeface="Times New Roman" panose="02020603050405020304" pitchFamily="18" charset="0"/>
                            </a:rPr>
                            <m:t>1−</m:t>
                          </m:r>
                          <m:sSup>
                            <m:sSupPr>
                              <m:ctrlPr>
                                <a:rPr lang="en-US" sz="2100" i="1">
                                  <a:effectLst/>
                                  <a:ea typeface="Times New Roman" panose="02020603050405020304" pitchFamily="18" charset="0"/>
                                </a:rPr>
                              </m:ctrlPr>
                            </m:sSupPr>
                            <m:e>
                              <m:d>
                                <m:dPr>
                                  <m:ctrlPr>
                                    <a:rPr lang="en-US" sz="2100" i="1">
                                      <a:effectLst/>
                                      <a:ea typeface="Times New Roman" panose="02020603050405020304" pitchFamily="18" charset="0"/>
                                    </a:rPr>
                                  </m:ctrlPr>
                                </m:dPr>
                                <m:e>
                                  <m:r>
                                    <a:rPr lang="vi-VN" sz="2100" i="1">
                                      <a:effectLst/>
                                      <a:ea typeface="Times New Roman" panose="02020603050405020304" pitchFamily="18" charset="0"/>
                                    </a:rPr>
                                    <m:t>1+</m:t>
                                  </m:r>
                                  <m:r>
                                    <a:rPr lang="vi-VN" sz="2100" i="1">
                                      <a:effectLst/>
                                      <a:ea typeface="Times New Roman" panose="02020603050405020304" pitchFamily="18" charset="0"/>
                                    </a:rPr>
                                    <m:t>𝑖</m:t>
                                  </m:r>
                                </m:e>
                              </m:d>
                            </m:e>
                            <m:sup>
                              <m:r>
                                <a:rPr lang="vi-VN" sz="2100" i="1">
                                  <a:effectLst/>
                                  <a:ea typeface="Times New Roman" panose="02020603050405020304" pitchFamily="18" charset="0"/>
                                </a:rPr>
                                <m:t>−</m:t>
                              </m:r>
                              <m:r>
                                <a:rPr lang="vi-VN" sz="2100" i="1">
                                  <a:effectLst/>
                                  <a:ea typeface="Times New Roman" panose="02020603050405020304" pitchFamily="18" charset="0"/>
                                </a:rPr>
                                <m:t>𝑛</m:t>
                              </m:r>
                            </m:sup>
                          </m:sSup>
                        </m:den>
                      </m:f>
                    </m:oMath>
                  </m:oMathPara>
                </a14:m>
                <a:endParaRPr lang="en-US" sz="2100">
                  <a:effectLst/>
                  <a:ea typeface="Times New Roman" panose="02020603050405020304" pitchFamily="18" charset="0"/>
                </a:endParaRPr>
              </a:p>
            </p:txBody>
          </p:sp>
        </mc:Choice>
        <mc:Fallback>
          <p:sp>
            <p:nvSpPr>
              <p:cNvPr id="11" name="Rounded Rectangle 10"/>
              <p:cNvSpPr>
                <a:spLocks noRot="1" noChangeAspect="1" noMove="1" noResize="1" noEditPoints="1" noAdjustHandles="1" noChangeArrowheads="1" noChangeShapeType="1" noTextEdit="1"/>
              </p:cNvSpPr>
              <p:nvPr/>
            </p:nvSpPr>
            <p:spPr>
              <a:xfrm>
                <a:off x="415636" y="1379528"/>
                <a:ext cx="8296101" cy="3209100"/>
              </a:xfrm>
              <a:prstGeom prst="roundRect">
                <a:avLst/>
              </a:prstGeom>
              <a:blipFill>
                <a:blip r:embed="rId2"/>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7738939" y="693799"/>
            <a:ext cx="856419" cy="1038804"/>
          </a:xfrm>
          <a:prstGeom prst="rect">
            <a:avLst/>
          </a:prstGeom>
        </p:spPr>
      </p:pic>
    </p:spTree>
    <p:extLst>
      <p:ext uri="{BB962C8B-B14F-4D97-AF65-F5344CB8AC3E}">
        <p14:creationId xmlns:p14="http://schemas.microsoft.com/office/powerpoint/2010/main" val="241524358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280" y="603361"/>
            <a:ext cx="8389646" cy="1293046"/>
          </a:xfrm>
          <a:prstGeom prst="rect">
            <a:avLst/>
          </a:prstGeom>
        </p:spPr>
        <p:txBody>
          <a:bodyPr wrap="square">
            <a:spAutoFit/>
          </a:bodyPr>
          <a:lstStyle/>
          <a:p>
            <a:pPr lvl="0" algn="just">
              <a:lnSpc>
                <a:spcPct val="160000"/>
              </a:lnSpc>
            </a:pPr>
            <a:r>
              <a:rPr lang="vi-VN" sz="1700">
                <a:latin typeface="Arial" panose="020B0604020202020204" pitchFamily="34" charset="0"/>
              </a:rPr>
              <a:t>Một cặp vợ chồng trẻ vay ngân hàng 1 tỉ đồng với lãi suất 9% một năm để mua nhà. Họ dự định sẽ trả góp hằng tháng trong vòng 10 năm để hoàn trả khoản vay này. Hỏi mỗi tháng họ sẽ phải trả cho ngân hàng bao nhiêu tiền?</a:t>
            </a:r>
            <a:endParaRPr kumimoji="0" lang="en-US" sz="1700" b="0" i="0" u="none" strike="noStrike" kern="0" cap="none" spc="0" normalizeH="0" baseline="0" noProof="0">
              <a:ln>
                <a:noFill/>
              </a:ln>
              <a:solidFill>
                <a:srgbClr val="000000"/>
              </a:solidFill>
              <a:effectLst/>
              <a:uLnTx/>
              <a:uFillTx/>
              <a:sym typeface="Arial"/>
            </a:endParaRPr>
          </a:p>
        </p:txBody>
      </p:sp>
      <p:pic>
        <p:nvPicPr>
          <p:cNvPr id="11" name="Picture 10"/>
          <p:cNvPicPr>
            <a:picLocks noChangeAspect="1"/>
          </p:cNvPicPr>
          <p:nvPr/>
        </p:nvPicPr>
        <p:blipFill>
          <a:blip r:embed="rId2"/>
          <a:stretch>
            <a:fillRect/>
          </a:stretch>
        </p:blipFill>
        <p:spPr>
          <a:xfrm>
            <a:off x="8039613" y="4002000"/>
            <a:ext cx="730313" cy="806975"/>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80280" y="2267275"/>
                <a:ext cx="8389646" cy="2672206"/>
              </a:xfrm>
              <a:prstGeom prst="rect">
                <a:avLst/>
              </a:prstGeom>
            </p:spPr>
            <p:txBody>
              <a:bodyPr wrap="square">
                <a:spAutoFit/>
              </a:bodyPr>
              <a:lstStyle/>
              <a:p>
                <a:pPr algn="just">
                  <a:lnSpc>
                    <a:spcPct val="150000"/>
                  </a:lnSpc>
                </a:pPr>
                <a:r>
                  <a:rPr lang="vi-VN" sz="1700" smtClean="0">
                    <a:latin typeface="+mn-lt"/>
                    <a:ea typeface="Times New Roman" panose="02020603050405020304" pitchFamily="18" charset="0"/>
                  </a:rPr>
                  <a:t>Ta có: 10 năm = 120 tháng </a:t>
                </a:r>
                <a14:m>
                  <m:oMath xmlns:m="http://schemas.openxmlformats.org/officeDocument/2006/math">
                    <m:r>
                      <a:rPr lang="en-US" sz="1700" b="0" i="0" smtClean="0">
                        <a:effectLst/>
                        <a:latin typeface="Cambria Math" panose="02040503050406030204" pitchFamily="18" charset="0"/>
                        <a:ea typeface="Times New Roman" panose="02020603050405020304" pitchFamily="18" charset="0"/>
                      </a:rPr>
                      <m:t>⇒</m:t>
                    </m:r>
                    <m:r>
                      <a:rPr lang="vi-VN" sz="1700" i="1">
                        <a:effectLst/>
                        <a:latin typeface="+mn-lt"/>
                        <a:ea typeface="Times New Roman" panose="02020603050405020304" pitchFamily="18" charset="0"/>
                      </a:rPr>
                      <m:t>𝑛</m:t>
                    </m:r>
                    <m:r>
                      <a:rPr lang="vi-VN" sz="1700" i="1">
                        <a:effectLst/>
                        <a:latin typeface="+mn-lt"/>
                        <a:ea typeface="Times New Roman" panose="02020603050405020304" pitchFamily="18" charset="0"/>
                      </a:rPr>
                      <m:t>=120</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Dotum" panose="020B0600000101010101" pitchFamily="34" charset="-127"/>
                  </a:rPr>
                  <a:t>Lãi suất hàng tháng là </a:t>
                </a:r>
                <a14:m>
                  <m:oMath xmlns:m="http://schemas.openxmlformats.org/officeDocument/2006/math">
                    <m:r>
                      <a:rPr lang="vi-VN" sz="1700" i="1">
                        <a:effectLst/>
                        <a:latin typeface="+mn-lt"/>
                        <a:ea typeface="Dotum" panose="020B0600000101010101" pitchFamily="34" charset="-127"/>
                      </a:rPr>
                      <m:t>𝑖</m:t>
                    </m:r>
                    <m:r>
                      <a:rPr lang="vi-VN" sz="1700" i="1">
                        <a:effectLst/>
                        <a:latin typeface="+mn-lt"/>
                        <a:ea typeface="Dotum" panose="020B0600000101010101" pitchFamily="34" charset="-127"/>
                      </a:rPr>
                      <m:t>=0,75%</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Dotum" panose="020B0600000101010101" pitchFamily="34" charset="-127"/>
                  </a:rPr>
                  <a:t>Số tiền vay là </a:t>
                </a:r>
                <a14:m>
                  <m:oMath xmlns:m="http://schemas.openxmlformats.org/officeDocument/2006/math">
                    <m:sSub>
                      <m:sSubPr>
                        <m:ctrlPr>
                          <a:rPr lang="en-US" sz="1700" i="1">
                            <a:effectLst/>
                            <a:latin typeface="+mn-lt"/>
                            <a:ea typeface="Dotum" panose="020B0600000101010101" pitchFamily="34" charset="-127"/>
                          </a:rPr>
                        </m:ctrlPr>
                      </m:sSubPr>
                      <m:e>
                        <m:r>
                          <a:rPr lang="vi-VN" sz="1700" i="1">
                            <a:effectLst/>
                            <a:latin typeface="+mn-lt"/>
                            <a:ea typeface="Dotum" panose="020B0600000101010101" pitchFamily="34" charset="-127"/>
                          </a:rPr>
                          <m:t>𝐴</m:t>
                        </m:r>
                      </m:e>
                      <m:sub>
                        <m:r>
                          <a:rPr lang="vi-VN" sz="1700" i="1">
                            <a:effectLst/>
                            <a:latin typeface="+mn-lt"/>
                            <a:ea typeface="Dotum" panose="020B0600000101010101" pitchFamily="34" charset="-127"/>
                          </a:rPr>
                          <m:t>𝑝</m:t>
                        </m:r>
                      </m:sub>
                    </m:sSub>
                    <m:r>
                      <a:rPr lang="vi-VN" sz="1700" i="1">
                        <a:effectLst/>
                        <a:latin typeface="+mn-lt"/>
                        <a:ea typeface="Dotum" panose="020B0600000101010101" pitchFamily="34" charset="-127"/>
                      </a:rPr>
                      <m:t>=1</m:t>
                    </m:r>
                  </m:oMath>
                </a14:m>
                <a:r>
                  <a:rPr lang="vi-VN" sz="1700">
                    <a:effectLst/>
                    <a:latin typeface="+mn-lt"/>
                    <a:ea typeface="Dotum" panose="020B0600000101010101" pitchFamily="34" charset="-127"/>
                  </a:rPr>
                  <a:t> tỉ đồng = </a:t>
                </a:r>
                <a14:m>
                  <m:oMath xmlns:m="http://schemas.openxmlformats.org/officeDocument/2006/math">
                    <m:r>
                      <a:rPr lang="vi-VN" sz="1700" i="1">
                        <a:effectLst/>
                        <a:latin typeface="+mn-lt"/>
                        <a:ea typeface="Dotum" panose="020B0600000101010101" pitchFamily="34" charset="-127"/>
                      </a:rPr>
                      <m:t>1 000</m:t>
                    </m:r>
                  </m:oMath>
                </a14:m>
                <a:r>
                  <a:rPr lang="vi-VN" sz="1700">
                    <a:effectLst/>
                    <a:latin typeface="+mn-lt"/>
                    <a:ea typeface="Dotum" panose="020B0600000101010101" pitchFamily="34" charset="-127"/>
                  </a:rPr>
                  <a:t> triệu đồng.</a:t>
                </a:r>
                <a:endParaRPr lang="en-US" sz="1700">
                  <a:effectLst/>
                  <a:latin typeface="+mn-lt"/>
                  <a:ea typeface="Times New Roman" panose="02020603050405020304" pitchFamily="18" charset="0"/>
                </a:endParaRPr>
              </a:p>
              <a:p>
                <a:pPr algn="just">
                  <a:lnSpc>
                    <a:spcPct val="150000"/>
                  </a:lnSpc>
                </a:pPr>
                <a:r>
                  <a:rPr lang="vi-VN" sz="1700">
                    <a:effectLst/>
                    <a:latin typeface="+mn-lt"/>
                    <a:ea typeface="Dotum" panose="020B0600000101010101" pitchFamily="34" charset="-127"/>
                  </a:rPr>
                  <a:t>Số tiền mỗi tháng họ sẽ phải trả cho ngân hàng là:</a:t>
                </a:r>
                <a:endParaRPr lang="en-US" sz="1700">
                  <a:effectLst/>
                  <a:latin typeface="+mn-lt"/>
                  <a:ea typeface="Times New Roman" panose="02020603050405020304" pitchFamily="18" charset="0"/>
                </a:endParaRPr>
              </a:p>
              <a:p>
                <a:pPr algn="ctr">
                  <a:lnSpc>
                    <a:spcPct val="150000"/>
                  </a:lnSpc>
                </a:pPr>
                <a14:m>
                  <m:oMath xmlns:m="http://schemas.openxmlformats.org/officeDocument/2006/math">
                    <m:r>
                      <a:rPr lang="vi-VN" sz="1700" i="1">
                        <a:effectLst/>
                        <a:latin typeface="+mn-lt"/>
                        <a:ea typeface="Times New Roman" panose="02020603050405020304" pitchFamily="18" charset="0"/>
                      </a:rPr>
                      <m:t>𝑅</m:t>
                    </m:r>
                    <m:r>
                      <a:rPr lang="vi-VN" sz="1700" i="1">
                        <a:effectLst/>
                        <a:latin typeface="+mn-lt"/>
                        <a:ea typeface="Times New Roman" panose="02020603050405020304" pitchFamily="18" charset="0"/>
                      </a:rPr>
                      <m:t>=</m:t>
                    </m:r>
                    <m:f>
                      <m:fPr>
                        <m:ctrlPr>
                          <a:rPr lang="en-US" sz="1700" i="1">
                            <a:effectLst/>
                            <a:latin typeface="+mn-lt"/>
                            <a:ea typeface="Times New Roman" panose="02020603050405020304" pitchFamily="18" charset="0"/>
                          </a:rPr>
                        </m:ctrlPr>
                      </m:fPr>
                      <m:num>
                        <m:r>
                          <a:rPr lang="vi-VN" sz="1700" i="1">
                            <a:effectLst/>
                            <a:latin typeface="+mn-lt"/>
                            <a:ea typeface="Times New Roman" panose="02020603050405020304" pitchFamily="18" charset="0"/>
                          </a:rPr>
                          <m:t>𝑖</m:t>
                        </m:r>
                        <m:r>
                          <a:rPr lang="vi-VN" sz="1700" i="1">
                            <a:effectLst/>
                            <a:latin typeface="+mn-lt"/>
                            <a:ea typeface="Times New Roman" panose="02020603050405020304" pitchFamily="18" charset="0"/>
                          </a:rPr>
                          <m:t>.</m:t>
                        </m:r>
                        <m:sSub>
                          <m:sSubPr>
                            <m:ctrlPr>
                              <a:rPr lang="en-US" sz="1700" i="1">
                                <a:effectLst/>
                                <a:latin typeface="+mn-lt"/>
                                <a:ea typeface="Times New Roman" panose="02020603050405020304" pitchFamily="18" charset="0"/>
                              </a:rPr>
                            </m:ctrlPr>
                          </m:sSubPr>
                          <m:e>
                            <m:r>
                              <a:rPr lang="vi-VN" sz="1700" i="1">
                                <a:effectLst/>
                                <a:latin typeface="+mn-lt"/>
                                <a:ea typeface="Times New Roman" panose="02020603050405020304" pitchFamily="18" charset="0"/>
                              </a:rPr>
                              <m:t>𝐴</m:t>
                            </m:r>
                          </m:e>
                          <m:sub>
                            <m:r>
                              <a:rPr lang="vi-VN" sz="1700" i="1">
                                <a:effectLst/>
                                <a:latin typeface="+mn-lt"/>
                                <a:ea typeface="Times New Roman" panose="02020603050405020304" pitchFamily="18" charset="0"/>
                              </a:rPr>
                              <m:t>𝑝</m:t>
                            </m:r>
                          </m:sub>
                        </m:sSub>
                      </m:num>
                      <m:den>
                        <m:r>
                          <a:rPr lang="vi-VN" sz="1700" i="1">
                            <a:effectLst/>
                            <a:latin typeface="+mn-lt"/>
                            <a:ea typeface="Times New Roman" panose="02020603050405020304" pitchFamily="18" charset="0"/>
                          </a:rPr>
                          <m:t>1−</m:t>
                        </m:r>
                        <m:sSup>
                          <m:sSupPr>
                            <m:ctrlPr>
                              <a:rPr lang="en-US" sz="1700" i="1">
                                <a:effectLst/>
                                <a:latin typeface="+mn-lt"/>
                                <a:ea typeface="Times New Roman" panose="02020603050405020304" pitchFamily="18" charset="0"/>
                              </a:rPr>
                            </m:ctrlPr>
                          </m:sSupPr>
                          <m:e>
                            <m:d>
                              <m:dPr>
                                <m:ctrlPr>
                                  <a:rPr lang="en-US" sz="1700" i="1">
                                    <a:effectLst/>
                                    <a:latin typeface="+mn-lt"/>
                                    <a:ea typeface="Times New Roman" panose="02020603050405020304" pitchFamily="18" charset="0"/>
                                  </a:rPr>
                                </m:ctrlPr>
                              </m:dPr>
                              <m:e>
                                <m:r>
                                  <a:rPr lang="vi-VN" sz="1700" i="1">
                                    <a:effectLst/>
                                    <a:latin typeface="+mn-lt"/>
                                    <a:ea typeface="Times New Roman" panose="02020603050405020304" pitchFamily="18" charset="0"/>
                                  </a:rPr>
                                  <m:t>1+</m:t>
                                </m:r>
                                <m:r>
                                  <a:rPr lang="vi-VN" sz="1700" i="1">
                                    <a:effectLst/>
                                    <a:latin typeface="+mn-lt"/>
                                    <a:ea typeface="Times New Roman" panose="02020603050405020304" pitchFamily="18" charset="0"/>
                                  </a:rPr>
                                  <m:t>𝑖</m:t>
                                </m:r>
                              </m:e>
                            </m:d>
                          </m:e>
                          <m:sup>
                            <m:r>
                              <a:rPr lang="vi-VN" sz="1700" i="1">
                                <a:effectLst/>
                                <a:latin typeface="+mn-lt"/>
                                <a:ea typeface="Times New Roman" panose="02020603050405020304" pitchFamily="18" charset="0"/>
                              </a:rPr>
                              <m:t>−</m:t>
                            </m:r>
                            <m:r>
                              <a:rPr lang="vi-VN" sz="1700" i="1">
                                <a:effectLst/>
                                <a:latin typeface="+mn-lt"/>
                                <a:ea typeface="Times New Roman" panose="02020603050405020304" pitchFamily="18" charset="0"/>
                              </a:rPr>
                              <m:t>𝑛</m:t>
                            </m:r>
                          </m:sup>
                        </m:sSup>
                      </m:den>
                    </m:f>
                    <m:r>
                      <a:rPr lang="vi-VN" sz="1700" i="1">
                        <a:effectLst/>
                        <a:latin typeface="+mn-lt"/>
                        <a:ea typeface="Times New Roman" panose="02020603050405020304" pitchFamily="18" charset="0"/>
                      </a:rPr>
                      <m:t>=</m:t>
                    </m:r>
                    <m:f>
                      <m:fPr>
                        <m:ctrlPr>
                          <a:rPr lang="en-US" sz="1700" i="1">
                            <a:effectLst/>
                            <a:latin typeface="+mn-lt"/>
                            <a:ea typeface="Times New Roman" panose="02020603050405020304" pitchFamily="18" charset="0"/>
                          </a:rPr>
                        </m:ctrlPr>
                      </m:fPr>
                      <m:num>
                        <m:r>
                          <a:rPr lang="vi-VN" sz="1700" i="1">
                            <a:effectLst/>
                            <a:latin typeface="+mn-lt"/>
                            <a:ea typeface="Times New Roman" panose="02020603050405020304" pitchFamily="18" charset="0"/>
                          </a:rPr>
                          <m:t>0,75%.1000</m:t>
                        </m:r>
                      </m:num>
                      <m:den>
                        <m:r>
                          <a:rPr lang="vi-VN" sz="1700" i="1">
                            <a:effectLst/>
                            <a:latin typeface="+mn-lt"/>
                            <a:ea typeface="Times New Roman" panose="02020603050405020304" pitchFamily="18" charset="0"/>
                          </a:rPr>
                          <m:t>1−</m:t>
                        </m:r>
                        <m:sSup>
                          <m:sSupPr>
                            <m:ctrlPr>
                              <a:rPr lang="en-US" sz="1700" i="1">
                                <a:effectLst/>
                                <a:latin typeface="+mn-lt"/>
                                <a:ea typeface="Times New Roman" panose="02020603050405020304" pitchFamily="18" charset="0"/>
                              </a:rPr>
                            </m:ctrlPr>
                          </m:sSupPr>
                          <m:e>
                            <m:d>
                              <m:dPr>
                                <m:ctrlPr>
                                  <a:rPr lang="en-US" sz="1700" i="1">
                                    <a:effectLst/>
                                    <a:latin typeface="+mn-lt"/>
                                    <a:ea typeface="Times New Roman" panose="02020603050405020304" pitchFamily="18" charset="0"/>
                                  </a:rPr>
                                </m:ctrlPr>
                              </m:dPr>
                              <m:e>
                                <m:r>
                                  <a:rPr lang="vi-VN" sz="1700" i="1">
                                    <a:effectLst/>
                                    <a:latin typeface="+mn-lt"/>
                                    <a:ea typeface="Times New Roman" panose="02020603050405020304" pitchFamily="18" charset="0"/>
                                  </a:rPr>
                                  <m:t>1+0,75%</m:t>
                                </m:r>
                              </m:e>
                            </m:d>
                          </m:e>
                          <m:sup>
                            <m:r>
                              <a:rPr lang="vi-VN" sz="1700" i="1">
                                <a:effectLst/>
                                <a:latin typeface="+mn-lt"/>
                                <a:ea typeface="Times New Roman" panose="02020603050405020304" pitchFamily="18" charset="0"/>
                              </a:rPr>
                              <m:t>−120</m:t>
                            </m:r>
                          </m:sup>
                        </m:sSup>
                      </m:den>
                    </m:f>
                    <m:r>
                      <a:rPr lang="vi-VN" sz="1700" i="1">
                        <a:effectLst/>
                        <a:latin typeface="+mn-lt"/>
                        <a:ea typeface="Dotum" panose="020B0600000101010101" pitchFamily="34" charset="-127"/>
                      </a:rPr>
                      <m:t>≈12,67</m:t>
                    </m:r>
                  </m:oMath>
                </a14:m>
                <a:r>
                  <a:rPr lang="vi-VN" sz="1700">
                    <a:effectLst/>
                    <a:latin typeface="+mn-lt"/>
                    <a:ea typeface="Dotum" panose="020B0600000101010101" pitchFamily="34" charset="-127"/>
                  </a:rPr>
                  <a:t> (triệu đồng). </a:t>
                </a:r>
                <a:endParaRPr lang="en-US" sz="1700">
                  <a:effectLst/>
                  <a:latin typeface="+mn-lt"/>
                  <a:ea typeface="Times New Roman" panose="02020603050405020304" pitchFamily="18" charset="0"/>
                </a:endParaRPr>
              </a:p>
              <a:p>
                <a:pPr algn="just">
                  <a:lnSpc>
                    <a:spcPct val="150000"/>
                  </a:lnSpc>
                </a:pPr>
                <a:r>
                  <a:rPr lang="vi-VN" sz="1700">
                    <a:effectLst/>
                    <a:latin typeface="+mn-lt"/>
                    <a:ea typeface="Times New Roman" panose="02020603050405020304" pitchFamily="18" charset="0"/>
                  </a:rPr>
                  <a:t>Vậy mỗi tháng họ phải trả cho ngân hàng khoảng </a:t>
                </a:r>
                <a14:m>
                  <m:oMath xmlns:m="http://schemas.openxmlformats.org/officeDocument/2006/math">
                    <m:r>
                      <a:rPr lang="vi-VN" sz="1700" i="1">
                        <a:effectLst/>
                        <a:latin typeface="+mn-lt"/>
                        <a:ea typeface="Times New Roman" panose="02020603050405020304" pitchFamily="18" charset="0"/>
                      </a:rPr>
                      <m:t>12,67</m:t>
                    </m:r>
                  </m:oMath>
                </a14:m>
                <a:r>
                  <a:rPr lang="vi-VN" sz="1700">
                    <a:effectLst/>
                    <a:latin typeface="+mn-lt"/>
                    <a:ea typeface="Times New Roman" panose="02020603050405020304" pitchFamily="18" charset="0"/>
                  </a:rPr>
                  <a:t> triệu đồng.</a:t>
                </a:r>
                <a:endParaRPr lang="en-US" sz="1700">
                  <a:effectLst/>
                  <a:latin typeface="+mn-lt"/>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80280" y="2267275"/>
                <a:ext cx="8389646" cy="2672206"/>
              </a:xfrm>
              <a:prstGeom prst="rect">
                <a:avLst/>
              </a:prstGeom>
              <a:blipFill>
                <a:blip r:embed="rId3"/>
                <a:stretch>
                  <a:fillRect l="-436" b="-2283"/>
                </a:stretch>
              </a:blipFill>
            </p:spPr>
            <p:txBody>
              <a:bodyPr/>
              <a:lstStyle/>
              <a:p>
                <a:r>
                  <a:rPr lang="en-US">
                    <a:noFill/>
                  </a:rPr>
                  <a:t> </a:t>
                </a:r>
              </a:p>
            </p:txBody>
          </p:sp>
        </mc:Fallback>
      </mc:AlternateContent>
      <p:sp>
        <p:nvSpPr>
          <p:cNvPr id="12" name="Rectangle 11"/>
          <p:cNvSpPr/>
          <p:nvPr/>
        </p:nvSpPr>
        <p:spPr>
          <a:xfrm>
            <a:off x="4239915" y="1926961"/>
            <a:ext cx="670376"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0" cap="none" spc="0" normalizeH="0" baseline="0" noProof="0" smtClean="0">
                <a:ln>
                  <a:noFill/>
                </a:ln>
                <a:solidFill>
                  <a:srgbClr val="4C2E8C">
                    <a:lumMod val="75000"/>
                  </a:srgbClr>
                </a:solidFill>
                <a:effectLst/>
                <a:uLnTx/>
                <a:uFillTx/>
                <a:latin typeface="+mn-lt"/>
                <a:ea typeface="Times New Roman" panose="02020603050405020304" pitchFamily="18" charset="0"/>
                <a:cs typeface="Arial" panose="020B0604020202020204" pitchFamily="34" charset="0"/>
                <a:sym typeface="Arial"/>
              </a:rPr>
              <a:t>Giải:</a:t>
            </a:r>
            <a:endParaRPr kumimoji="0" lang="en-US" sz="1700" b="1" i="1" u="sng" strike="noStrike" kern="0" cap="none" spc="0" normalizeH="0" baseline="0" noProof="0">
              <a:ln>
                <a:noFill/>
              </a:ln>
              <a:solidFill>
                <a:srgbClr val="4C2E8C">
                  <a:lumMod val="75000"/>
                </a:srgbClr>
              </a:solidFill>
              <a:effectLst/>
              <a:uLnTx/>
              <a:uFillTx/>
              <a:latin typeface="+mn-lt"/>
              <a:sym typeface="Arial"/>
            </a:endParaRPr>
          </a:p>
        </p:txBody>
      </p:sp>
      <p:sp>
        <p:nvSpPr>
          <p:cNvPr id="5" name="Rectangle 4"/>
          <p:cNvSpPr/>
          <p:nvPr/>
        </p:nvSpPr>
        <p:spPr>
          <a:xfrm>
            <a:off x="380280" y="224180"/>
            <a:ext cx="1923925" cy="430887"/>
          </a:xfrm>
          <a:prstGeom prst="rect">
            <a:avLst/>
          </a:prstGeom>
        </p:spPr>
        <p:txBody>
          <a:bodyPr wrap="none">
            <a:spAutoFit/>
          </a:bodyPr>
          <a:lstStyle/>
          <a:p>
            <a:pPr lvl="0" algn="ctr">
              <a:defRPr/>
            </a:pPr>
            <a:r>
              <a:rPr lang="en-US" sz="2200" b="1">
                <a:solidFill>
                  <a:srgbClr val="C00000"/>
                </a:solidFill>
              </a:rPr>
              <a:t>VẬN DỤNG 3</a:t>
            </a:r>
            <a:endParaRPr lang="en-US" sz="2200" b="1" dirty="0">
              <a:solidFill>
                <a:srgbClr val="C00000"/>
              </a:solidFill>
            </a:endParaRPr>
          </a:p>
        </p:txBody>
      </p:sp>
    </p:spTree>
    <p:extLst>
      <p:ext uri="{BB962C8B-B14F-4D97-AF65-F5344CB8AC3E}">
        <p14:creationId xmlns:p14="http://schemas.microsoft.com/office/powerpoint/2010/main" val="4270115738"/>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down)">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9" dur="500"/>
                                        <p:tgtEl>
                                          <p:spTgt spid="3">
                                            <p:txEl>
                                              <p:pRg st="3" end="3"/>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arn(inVertical)">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grpSp>
        <p:nvGrpSpPr>
          <p:cNvPr id="6" name="Group 5"/>
          <p:cNvGrpSpPr/>
          <p:nvPr/>
        </p:nvGrpSpPr>
        <p:grpSpPr>
          <a:xfrm>
            <a:off x="648393" y="1646022"/>
            <a:ext cx="4884360" cy="1828802"/>
            <a:chOff x="1163382" y="2122086"/>
            <a:chExt cx="4884360" cy="1195872"/>
          </a:xfrm>
        </p:grpSpPr>
        <p:grpSp>
          <p:nvGrpSpPr>
            <p:cNvPr id="52" name="Group 11"/>
            <p:cNvGrpSpPr/>
            <p:nvPr/>
          </p:nvGrpSpPr>
          <p:grpSpPr>
            <a:xfrm>
              <a:off x="1163382" y="2122086"/>
              <a:ext cx="4884360" cy="1195872"/>
              <a:chOff x="447054" y="597393"/>
              <a:chExt cx="6902899" cy="1362180"/>
            </a:xfrm>
            <a:solidFill>
              <a:schemeClr val="accent1">
                <a:lumMod val="40000"/>
                <a:lumOff val="60000"/>
              </a:schemeClr>
            </a:solidFill>
          </p:grpSpPr>
          <p:sp>
            <p:nvSpPr>
              <p:cNvPr id="53" name="Freeform 12"/>
              <p:cNvSpPr/>
              <p:nvPr/>
            </p:nvSpPr>
            <p:spPr>
              <a:xfrm>
                <a:off x="447054" y="597393"/>
                <a:ext cx="6902899" cy="136218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1560103" y="2198187"/>
              <a:ext cx="3410507" cy="910065"/>
            </a:xfrm>
            <a:prstGeom prst="rect">
              <a:avLst/>
            </a:prstGeom>
          </p:spPr>
          <p:txBody>
            <a:bodyPr wrap="square">
              <a:spAutoFit/>
            </a:bodyPr>
            <a:lstStyle/>
            <a:p>
              <a:pPr algn="ctr">
                <a:lnSpc>
                  <a:spcPct val="150000"/>
                </a:lnSpc>
              </a:pPr>
              <a:r>
                <a:rPr lang="en-US" sz="3000" b="1" smtClean="0"/>
                <a:t>BÀI TẬP </a:t>
              </a:r>
            </a:p>
            <a:p>
              <a:pPr algn="ctr">
                <a:lnSpc>
                  <a:spcPct val="150000"/>
                </a:lnSpc>
              </a:pPr>
              <a:r>
                <a:rPr lang="en-US" sz="3000" b="1" smtClean="0"/>
                <a:t>TRẮC NGHIỆM</a:t>
              </a:r>
              <a:endParaRPr lang="en-US" sz="3000" b="1"/>
            </a:p>
          </p:txBody>
        </p:sp>
      </p:grpSp>
      <p:pic>
        <p:nvPicPr>
          <p:cNvPr id="35" name="Picture 34"/>
          <p:cNvPicPr>
            <a:picLocks noChangeAspect="1"/>
          </p:cNvPicPr>
          <p:nvPr/>
        </p:nvPicPr>
        <p:blipFill>
          <a:blip r:embed="rId3"/>
          <a:stretch>
            <a:fillRect/>
          </a:stretch>
        </p:blipFill>
        <p:spPr>
          <a:xfrm>
            <a:off x="4390737" y="2618612"/>
            <a:ext cx="4330168" cy="2289759"/>
          </a:xfrm>
          <a:prstGeom prst="rect">
            <a:avLst/>
          </a:prstGeom>
        </p:spPr>
      </p:pic>
      <p:sp>
        <p:nvSpPr>
          <p:cNvPr id="36" name="TextBox 35"/>
          <p:cNvSpPr txBox="1"/>
          <p:nvPr/>
        </p:nvSpPr>
        <p:spPr>
          <a:xfrm>
            <a:off x="104949" y="248435"/>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000" b="1" i="0" u="none" strike="noStrike" kern="0" cap="none" spc="0" normalizeH="0" baseline="0" noProof="0" smtClean="0">
                <a:ln>
                  <a:noFill/>
                </a:ln>
                <a:solidFill>
                  <a:srgbClr val="C00000"/>
                </a:solidFill>
                <a:effectLst/>
                <a:uLnTx/>
                <a:uFillTx/>
                <a:latin typeface="Arial"/>
                <a:cs typeface="Arial"/>
                <a:sym typeface="Arial"/>
              </a:rPr>
              <a:t>LUYỆN TẬP</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913200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374072" y="379896"/>
            <a:ext cx="8304415" cy="4324967"/>
          </a:xfrm>
          <a:prstGeom prst="rect">
            <a:avLst/>
          </a:prstGeom>
        </p:spPr>
        <p:txBody>
          <a:bodyPr wrap="square">
            <a:spAutoFit/>
          </a:bodyPr>
          <a:lstStyle/>
          <a:p>
            <a:pPr algn="just">
              <a:lnSpc>
                <a:spcPct val="175000"/>
              </a:lnSpc>
            </a:pPr>
            <a:r>
              <a:rPr lang="fr-FR" sz="2000" b="1">
                <a:latin typeface="+mn-lt"/>
                <a:ea typeface="Times New Roman" panose="02020603050405020304" pitchFamily="18" charset="0"/>
              </a:rPr>
              <a:t>Câu 1.</a:t>
            </a:r>
            <a:r>
              <a:rPr lang="fr-FR" sz="2000">
                <a:latin typeface="+mn-lt"/>
                <a:ea typeface="Times New Roman" panose="02020603050405020304" pitchFamily="18" charset="0"/>
              </a:rPr>
              <a:t> </a:t>
            </a:r>
            <a:r>
              <a:rPr lang="vi-VN" sz="2000">
                <a:latin typeface="+mn-lt"/>
                <a:ea typeface="Times New Roman" panose="02020603050405020304" pitchFamily="18" charset="0"/>
              </a:rPr>
              <a:t>Chọn đáp án đúng trong các đáp án sau?</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A. Niên kim là một khoản tiền được trả bằng các khoản thanh toán trong một thời gian nhất định.</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B. Giá trị hiện tại của một niên kim là giá trị không thay đổi của nó qua các khoảng thời gian.</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C. Trả góp là phương thức cho vay tiền mà các kì trả nợ gốc và lãi trùng nhau.</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D. Không có đáp án đúng.</a:t>
            </a:r>
            <a:endParaRPr lang="en-US" sz="2000">
              <a:effectLst/>
              <a:latin typeface="+mn-lt"/>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025984" y="4125236"/>
            <a:ext cx="1018264" cy="1018264"/>
          </a:xfrm>
          <a:prstGeom prst="rect">
            <a:avLst/>
          </a:prstGeom>
        </p:spPr>
      </p:pic>
      <p:pic>
        <p:nvPicPr>
          <p:cNvPr id="7" name="Picture 6"/>
          <p:cNvPicPr>
            <a:picLocks noChangeAspect="1"/>
          </p:cNvPicPr>
          <p:nvPr/>
        </p:nvPicPr>
        <p:blipFill>
          <a:blip r:embed="rId4"/>
          <a:stretch>
            <a:fillRect/>
          </a:stretch>
        </p:blipFill>
        <p:spPr>
          <a:xfrm>
            <a:off x="206588" y="3020602"/>
            <a:ext cx="657936" cy="513304"/>
          </a:xfrm>
          <a:prstGeom prst="rect">
            <a:avLst/>
          </a:prstGeom>
        </p:spPr>
      </p:pic>
    </p:spTree>
    <p:extLst>
      <p:ext uri="{BB962C8B-B14F-4D97-AF65-F5344CB8AC3E}">
        <p14:creationId xmlns:p14="http://schemas.microsoft.com/office/powerpoint/2010/main" val="290694630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615140" y="418491"/>
                <a:ext cx="8304415" cy="3810210"/>
              </a:xfrm>
              <a:prstGeom prst="rect">
                <a:avLst/>
              </a:prstGeom>
            </p:spPr>
            <p:txBody>
              <a:bodyPr wrap="square">
                <a:spAutoFit/>
              </a:bodyPr>
              <a:lstStyle/>
              <a:p>
                <a:pPr algn="just">
                  <a:lnSpc>
                    <a:spcPct val="200000"/>
                  </a:lnSpc>
                  <a:spcBef>
                    <a:spcPts val="100"/>
                  </a:spcBef>
                  <a:spcAft>
                    <a:spcPts val="100"/>
                  </a:spcAft>
                </a:pPr>
                <a:r>
                  <a:rPr lang="fr-FR" sz="2200" b="1">
                    <a:latin typeface="+mn-lt"/>
                    <a:ea typeface="Times New Roman" panose="02020603050405020304" pitchFamily="18" charset="0"/>
                  </a:rPr>
                  <a:t>Câu 2.</a:t>
                </a:r>
                <a:r>
                  <a:rPr lang="fr-FR" sz="2200">
                    <a:effectLst/>
                    <a:latin typeface="+mn-lt"/>
                    <a:ea typeface="Times New Roman" panose="02020603050405020304" pitchFamily="18" charset="0"/>
                  </a:rPr>
                  <a:t> </a:t>
                </a:r>
                <a:r>
                  <a:rPr lang="vi-VN" sz="2200">
                    <a:effectLst/>
                    <a:latin typeface="+mn-lt"/>
                    <a:ea typeface="Times New Roman" panose="02020603050405020304" pitchFamily="18" charset="0"/>
                  </a:rPr>
                  <a:t>Trong công thức </a:t>
                </a:r>
                <a14:m>
                  <m:oMath xmlns:m="http://schemas.openxmlformats.org/officeDocument/2006/math">
                    <m:sSub>
                      <m:sSubPr>
                        <m:ctrlPr>
                          <a:rPr lang="en-US" sz="2200" i="1">
                            <a:effectLst/>
                            <a:latin typeface="+mn-lt"/>
                            <a:ea typeface="Times New Roman" panose="02020603050405020304" pitchFamily="18" charset="0"/>
                          </a:rPr>
                        </m:ctrlPr>
                      </m:sSubPr>
                      <m:e>
                        <m:r>
                          <a:rPr lang="vi-VN" sz="2200" i="1">
                            <a:effectLst/>
                            <a:latin typeface="+mn-lt"/>
                            <a:ea typeface="Times New Roman" panose="02020603050405020304" pitchFamily="18" charset="0"/>
                          </a:rPr>
                          <m:t>𝐴</m:t>
                        </m:r>
                      </m:e>
                      <m:sub>
                        <m:r>
                          <a:rPr lang="vi-VN" sz="2200" i="1">
                            <a:effectLst/>
                            <a:latin typeface="+mn-lt"/>
                            <a:ea typeface="Times New Roman" panose="02020603050405020304" pitchFamily="18" charset="0"/>
                          </a:rPr>
                          <m:t>𝑓</m:t>
                        </m:r>
                      </m:sub>
                    </m:sSub>
                    <m:r>
                      <a:rPr lang="vi-VN" sz="2200" i="1">
                        <a:effectLst/>
                        <a:latin typeface="+mn-lt"/>
                        <a:ea typeface="Times New Roman" panose="02020603050405020304" pitchFamily="18" charset="0"/>
                      </a:rPr>
                      <m:t>=</m:t>
                    </m:r>
                    <m:r>
                      <a:rPr lang="vi-VN" sz="2200" i="1">
                        <a:effectLst/>
                        <a:latin typeface="+mn-lt"/>
                        <a:ea typeface="Times New Roman" panose="02020603050405020304" pitchFamily="18" charset="0"/>
                      </a:rPr>
                      <m:t>𝑅</m:t>
                    </m:r>
                    <m:r>
                      <a:rPr lang="vi-VN" sz="2200" i="1">
                        <a:effectLst/>
                        <a:latin typeface="+mn-lt"/>
                        <a:ea typeface="Times New Roman" panose="02020603050405020304" pitchFamily="18" charset="0"/>
                      </a:rPr>
                      <m:t>.</m:t>
                    </m:r>
                    <m:f>
                      <m:fPr>
                        <m:ctrlPr>
                          <a:rPr lang="en-US" sz="2200" i="1">
                            <a:effectLst/>
                            <a:latin typeface="+mn-lt"/>
                            <a:ea typeface="Times New Roman" panose="02020603050405020304" pitchFamily="18" charset="0"/>
                          </a:rPr>
                        </m:ctrlPr>
                      </m:fPr>
                      <m:num>
                        <m:sSup>
                          <m:sSupPr>
                            <m:ctrlPr>
                              <a:rPr lang="en-US" sz="2200" i="1">
                                <a:effectLst/>
                                <a:latin typeface="+mn-lt"/>
                                <a:ea typeface="Times New Roman" panose="02020603050405020304" pitchFamily="18" charset="0"/>
                              </a:rPr>
                            </m:ctrlPr>
                          </m:sSupPr>
                          <m:e>
                            <m:d>
                              <m:dPr>
                                <m:ctrlPr>
                                  <a:rPr lang="en-US" sz="2200" i="1">
                                    <a:effectLst/>
                                    <a:latin typeface="+mn-lt"/>
                                    <a:ea typeface="Times New Roman" panose="02020603050405020304" pitchFamily="18" charset="0"/>
                                  </a:rPr>
                                </m:ctrlPr>
                              </m:dPr>
                              <m:e>
                                <m:r>
                                  <a:rPr lang="vi-VN" sz="2200" i="1">
                                    <a:effectLst/>
                                    <a:latin typeface="+mn-lt"/>
                                    <a:ea typeface="Times New Roman" panose="02020603050405020304" pitchFamily="18" charset="0"/>
                                  </a:rPr>
                                  <m:t>1+</m:t>
                                </m:r>
                                <m:r>
                                  <a:rPr lang="vi-VN" sz="2200" i="1">
                                    <a:effectLst/>
                                    <a:latin typeface="+mn-lt"/>
                                    <a:ea typeface="Times New Roman" panose="02020603050405020304" pitchFamily="18" charset="0"/>
                                  </a:rPr>
                                  <m:t>𝑖</m:t>
                                </m:r>
                              </m:e>
                            </m:d>
                          </m:e>
                          <m:sup>
                            <m:r>
                              <a:rPr lang="vi-VN" sz="2200" i="1">
                                <a:effectLst/>
                                <a:latin typeface="+mn-lt"/>
                                <a:ea typeface="Times New Roman" panose="02020603050405020304" pitchFamily="18" charset="0"/>
                              </a:rPr>
                              <m:t>𝑛</m:t>
                            </m:r>
                          </m:sup>
                        </m:sSup>
                        <m:r>
                          <a:rPr lang="vi-VN" sz="2200" i="1">
                            <a:effectLst/>
                            <a:latin typeface="+mn-lt"/>
                            <a:ea typeface="Times New Roman" panose="02020603050405020304" pitchFamily="18" charset="0"/>
                          </a:rPr>
                          <m:t>−1</m:t>
                        </m:r>
                      </m:num>
                      <m:den>
                        <m:r>
                          <a:rPr lang="vi-VN" sz="2200" i="1">
                            <a:effectLst/>
                            <a:latin typeface="+mn-lt"/>
                            <a:ea typeface="Times New Roman" panose="02020603050405020304" pitchFamily="18" charset="0"/>
                          </a:rPr>
                          <m:t>𝑖</m:t>
                        </m:r>
                      </m:den>
                    </m:f>
                  </m:oMath>
                </a14:m>
                <a:r>
                  <a:rPr lang="vi-VN" sz="2200">
                    <a:effectLst/>
                    <a:latin typeface="+mn-lt"/>
                    <a:ea typeface="Dotum" panose="020B0600000101010101" pitchFamily="34" charset="-127"/>
                  </a:rPr>
                  <a:t>; </a:t>
                </a:r>
                <a14:m>
                  <m:oMath xmlns:m="http://schemas.openxmlformats.org/officeDocument/2006/math">
                    <m:r>
                      <a:rPr lang="vi-VN" sz="2200" i="1">
                        <a:effectLst/>
                        <a:latin typeface="+mn-lt"/>
                        <a:ea typeface="Dotum" panose="020B0600000101010101" pitchFamily="34" charset="-127"/>
                      </a:rPr>
                      <m:t>𝑖</m:t>
                    </m:r>
                  </m:oMath>
                </a14:m>
                <a:r>
                  <a:rPr lang="vi-VN" sz="2200">
                    <a:effectLst/>
                    <a:latin typeface="+mn-lt"/>
                    <a:ea typeface="Dotum" panose="020B0600000101010101" pitchFamily="34" charset="-127"/>
                  </a:rPr>
                  <a:t> có ý nghĩa là gì?</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A. Khoản thanh toán theo định kì của một lãi suất.</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B. Lãi suất trong mỗi khoảng thời gian thanh toán.</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C. Số lần trả khoản nợ trong một năm.</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D. Giá trị thay đổi của một niên kim theo thời gian.</a:t>
                </a:r>
                <a:endParaRPr lang="en-US" sz="2200">
                  <a:effectLst/>
                  <a:latin typeface="+mn-lt"/>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15140" y="418491"/>
                <a:ext cx="8304415" cy="3810210"/>
              </a:xfrm>
              <a:prstGeom prst="rect">
                <a:avLst/>
              </a:prstGeom>
              <a:blipFill>
                <a:blip r:embed="rId3"/>
                <a:stretch>
                  <a:fillRect l="-954" b="-2400"/>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7716290" y="3815542"/>
            <a:ext cx="1327958" cy="1327958"/>
          </a:xfrm>
          <a:prstGeom prst="rect">
            <a:avLst/>
          </a:prstGeom>
        </p:spPr>
      </p:pic>
      <p:pic>
        <p:nvPicPr>
          <p:cNvPr id="6" name="Picture 5"/>
          <p:cNvPicPr>
            <a:picLocks noChangeAspect="1"/>
          </p:cNvPicPr>
          <p:nvPr/>
        </p:nvPicPr>
        <p:blipFill>
          <a:blip r:embed="rId5"/>
          <a:stretch>
            <a:fillRect/>
          </a:stretch>
        </p:blipFill>
        <p:spPr>
          <a:xfrm>
            <a:off x="286172" y="2189329"/>
            <a:ext cx="657936" cy="513304"/>
          </a:xfrm>
          <a:prstGeom prst="rect">
            <a:avLst/>
          </a:prstGeom>
        </p:spPr>
      </p:pic>
    </p:spTree>
    <p:extLst>
      <p:ext uri="{BB962C8B-B14F-4D97-AF65-F5344CB8AC3E}">
        <p14:creationId xmlns:p14="http://schemas.microsoft.com/office/powerpoint/2010/main" val="11598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457200" y="689847"/>
                <a:ext cx="8196350" cy="3213700"/>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2100" b="1"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Câu 3.</a:t>
                </a:r>
                <a:r>
                  <a:rPr kumimoji="0" lang="fr-FR" sz="21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 </a:t>
                </a: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Anh Quân muốn mua một sản phẩm trị giá 10 triệu đồng và có lựa chọn trả góp trong 12 tháng với lãi suất </a:t>
                </a:r>
                <a14:m>
                  <m:oMath xmlns:m="http://schemas.openxmlformats.org/officeDocument/2006/math">
                    <m:r>
                      <a:rPr kumimoji="0" lang="vi-VN" sz="21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0,8%</m:t>
                    </m:r>
                  </m:oMath>
                </a14:m>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mỗi tháng. Hãy tính tổng số tiền anh Quân phải trả sau khi kết thúc kỳ hạn trả </a:t>
                </a:r>
                <a:r>
                  <a:rPr kumimoji="0" lang="vi-VN" sz="21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góp?</a:t>
                </a:r>
                <a:endParaRPr kumimoji="0" lang="en-US" sz="21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Arial"/>
                  <a:sym typeface="Arial"/>
                </a:endParaRPr>
              </a:p>
              <a:p>
                <a:pPr marL="0" marR="0" lvl="0" indent="0" algn="ctr" defTabSz="914400" rtl="0" eaLnBrk="1" fontAlgn="auto" latinLnBrk="0" hangingPunct="1">
                  <a:lnSpc>
                    <a:spcPct val="250000"/>
                  </a:lnSpc>
                  <a:spcBef>
                    <a:spcPts val="100"/>
                  </a:spcBef>
                  <a:spcAft>
                    <a:spcPts val="100"/>
                  </a:spcAft>
                  <a:buClr>
                    <a:srgbClr val="000000"/>
                  </a:buClr>
                  <a:buSzTx/>
                  <a:buFont typeface="Arial"/>
                  <a:buNone/>
                  <a:tabLst/>
                  <a:defRPr/>
                </a:pPr>
                <a:r>
                  <a:rPr kumimoji="0" lang="vi-VN" sz="21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A. 10,8 triệu đồng </a:t>
                </a:r>
                <a:r>
                  <a:rPr kumimoji="0" lang="en-US" sz="21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Arial"/>
                    <a:sym typeface="Arial"/>
                  </a:rPr>
                  <a:t>		</a:t>
                </a:r>
                <a:r>
                  <a:rPr kumimoji="0" lang="vi-VN" sz="21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B. 11 triệu đồng </a:t>
                </a:r>
                <a:endParaRPr kumimoji="0" lang="en-US" sz="21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Arial"/>
                  <a:sym typeface="Arial"/>
                </a:endParaRPr>
              </a:p>
              <a:p>
                <a:pPr marL="0" marR="0" lvl="0" indent="0" algn="ctr" defTabSz="914400" rtl="0" eaLnBrk="1" fontAlgn="auto" latinLnBrk="0" hangingPunct="1">
                  <a:lnSpc>
                    <a:spcPct val="250000"/>
                  </a:lnSpc>
                  <a:spcBef>
                    <a:spcPts val="100"/>
                  </a:spcBef>
                  <a:spcAft>
                    <a:spcPts val="100"/>
                  </a:spcAft>
                  <a:buClr>
                    <a:srgbClr val="000000"/>
                  </a:buClr>
                  <a:buSzTx/>
                  <a:buFont typeface="Arial"/>
                  <a:buNone/>
                  <a:tabLst/>
                  <a:defRPr/>
                </a:pPr>
                <a:r>
                  <a:rPr kumimoji="0" lang="vi-VN" sz="21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a:t>
                </a: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11,2 triệu đồng </a:t>
                </a:r>
                <a:r>
                  <a:rPr kumimoji="0" lang="en-US" sz="21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Arial"/>
                    <a:sym typeface="Arial"/>
                  </a:rPr>
                  <a:t>		</a:t>
                </a:r>
                <a:r>
                  <a:rPr kumimoji="0" lang="vi-VN" sz="21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D</a:t>
                </a: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12 triệu đồng</a:t>
                </a:r>
                <a:endParaRPr kumimoji="0" lang="en-US" sz="21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457200" y="689847"/>
                <a:ext cx="8196350" cy="3213700"/>
              </a:xfrm>
              <a:prstGeom prst="rect">
                <a:avLst/>
              </a:prstGeom>
              <a:blipFill>
                <a:blip r:embed="rId3"/>
                <a:stretch>
                  <a:fillRect l="-892" r="-818"/>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85207" y="3732415"/>
            <a:ext cx="1327958" cy="1327958"/>
          </a:xfrm>
          <a:prstGeom prst="rect">
            <a:avLst/>
          </a:prstGeom>
        </p:spPr>
      </p:pic>
      <p:pic>
        <p:nvPicPr>
          <p:cNvPr id="6" name="Picture 5"/>
          <p:cNvPicPr>
            <a:picLocks noChangeAspect="1"/>
          </p:cNvPicPr>
          <p:nvPr/>
        </p:nvPicPr>
        <p:blipFill>
          <a:blip r:embed="rId5"/>
          <a:stretch>
            <a:fillRect/>
          </a:stretch>
        </p:blipFill>
        <p:spPr>
          <a:xfrm>
            <a:off x="1303868" y="3136979"/>
            <a:ext cx="657936" cy="513304"/>
          </a:xfrm>
          <a:prstGeom prst="rect">
            <a:avLst/>
          </a:prstGeom>
        </p:spPr>
      </p:pic>
    </p:spTree>
    <p:extLst>
      <p:ext uri="{BB962C8B-B14F-4D97-AF65-F5344CB8AC3E}">
        <p14:creationId xmlns:p14="http://schemas.microsoft.com/office/powerpoint/2010/main" val="38045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465513" y="598407"/>
                <a:ext cx="8196350" cy="3698448"/>
              </a:xfrm>
              <a:prstGeom prst="rect">
                <a:avLst/>
              </a:prstGeom>
            </p:spPr>
            <p:txBody>
              <a:bodyPr wrap="square">
                <a:spAutoFit/>
              </a:bodyPr>
              <a:lstStyle/>
              <a:p>
                <a:pPr algn="just">
                  <a:lnSpc>
                    <a:spcPct val="150000"/>
                  </a:lnSpc>
                  <a:spcBef>
                    <a:spcPts val="100"/>
                  </a:spcBef>
                  <a:spcAft>
                    <a:spcPts val="100"/>
                  </a:spcAft>
                </a:pPr>
                <a:r>
                  <a:rPr lang="fr-FR" sz="2100" b="1">
                    <a:latin typeface="+mn-lt"/>
                    <a:ea typeface="Calibri" panose="020F0502020204030204" pitchFamily="34" charset="0"/>
                  </a:rPr>
                  <a:t>Câu 4</a:t>
                </a:r>
                <a:r>
                  <a:rPr lang="fr-FR" sz="2100">
                    <a:effectLst/>
                    <a:latin typeface="+mn-lt"/>
                    <a:ea typeface="Calibri" panose="020F0502020204030204" pitchFamily="34" charset="0"/>
                  </a:rPr>
                  <a:t>. Bạn có kế hoạch tiết kiệm một số tiền để mua một món quà trị giá 3 triệu đồng sau 2 năm nữa. Nếu lãi suất tiết kiệm là </a:t>
                </a:r>
                <a14:m>
                  <m:oMath xmlns:m="http://schemas.openxmlformats.org/officeDocument/2006/math">
                    <m:r>
                      <a:rPr lang="fr-FR" sz="2100" i="1">
                        <a:effectLst/>
                        <a:latin typeface="+mn-lt"/>
                        <a:ea typeface="Calibri" panose="020F0502020204030204" pitchFamily="34" charset="0"/>
                      </a:rPr>
                      <m:t>6%</m:t>
                    </m:r>
                  </m:oMath>
                </a14:m>
                <a:r>
                  <a:rPr lang="fr-FR" sz="2100">
                    <a:effectLst/>
                    <a:latin typeface="+mn-lt"/>
                    <a:ea typeface="Calibri" panose="020F0502020204030204" pitchFamily="34" charset="0"/>
                  </a:rPr>
                  <a:t> mỗi năm, hãy tính số tiền tối thiểu bạn cần phải tiết kiệm hàng tháng để đạt được mục tiêu này?</a:t>
                </a:r>
                <a:endParaRPr lang="en-US" sz="2100">
                  <a:effectLst/>
                  <a:latin typeface="+mn-lt"/>
                  <a:ea typeface="Times New Roman" panose="02020603050405020304" pitchFamily="18" charset="0"/>
                </a:endParaRPr>
              </a:p>
              <a:p>
                <a:pPr algn="just">
                  <a:lnSpc>
                    <a:spcPct val="250000"/>
                  </a:lnSpc>
                  <a:spcBef>
                    <a:spcPts val="100"/>
                  </a:spcBef>
                  <a:spcAft>
                    <a:spcPts val="100"/>
                  </a:spcAft>
                </a:pPr>
                <a:r>
                  <a:rPr lang="fr-FR" sz="2100" smtClean="0">
                    <a:effectLst/>
                    <a:latin typeface="+mn-lt"/>
                    <a:ea typeface="Calibri" panose="020F0502020204030204" pitchFamily="34" charset="0"/>
                  </a:rPr>
                  <a:t>	A</a:t>
                </a:r>
                <a:r>
                  <a:rPr lang="vi-VN" sz="2100">
                    <a:effectLst/>
                    <a:latin typeface="+mn-lt"/>
                    <a:ea typeface="Calibri" panose="020F0502020204030204" pitchFamily="34" charset="0"/>
                  </a:rPr>
                  <a:t>.</a:t>
                </a:r>
                <a:r>
                  <a:rPr lang="fr-FR" sz="2100">
                    <a:effectLst/>
                    <a:latin typeface="+mn-lt"/>
                    <a:ea typeface="Calibri" panose="020F0502020204030204" pitchFamily="34" charset="0"/>
                  </a:rPr>
                  <a:t> 120 000 </a:t>
                </a:r>
                <a:r>
                  <a:rPr lang="fr-FR" sz="2100">
                    <a:effectLst/>
                    <a:latin typeface="+mn-lt"/>
                    <a:ea typeface="Calibri" panose="020F0502020204030204" pitchFamily="34" charset="0"/>
                  </a:rPr>
                  <a:t>đồng </a:t>
                </a:r>
                <a:r>
                  <a:rPr lang="fr-FR" sz="2100" smtClean="0">
                    <a:effectLst/>
                    <a:latin typeface="+mn-lt"/>
                    <a:ea typeface="Calibri" panose="020F0502020204030204" pitchFamily="34" charset="0"/>
                  </a:rPr>
                  <a:t>		B</a:t>
                </a:r>
                <a:r>
                  <a:rPr lang="vi-VN" sz="2100">
                    <a:effectLst/>
                    <a:latin typeface="+mn-lt"/>
                    <a:ea typeface="Calibri" panose="020F0502020204030204" pitchFamily="34" charset="0"/>
                  </a:rPr>
                  <a:t>.</a:t>
                </a:r>
                <a:r>
                  <a:rPr lang="fr-FR" sz="2100">
                    <a:effectLst/>
                    <a:latin typeface="+mn-lt"/>
                    <a:ea typeface="Calibri" panose="020F0502020204030204" pitchFamily="34" charset="0"/>
                  </a:rPr>
                  <a:t> 125 000 đồng </a:t>
                </a:r>
                <a:endParaRPr lang="en-US" sz="2100">
                  <a:effectLst/>
                  <a:latin typeface="+mn-lt"/>
                  <a:ea typeface="Times New Roman" panose="02020603050405020304" pitchFamily="18" charset="0"/>
                </a:endParaRPr>
              </a:p>
              <a:p>
                <a:pPr algn="just">
                  <a:lnSpc>
                    <a:spcPct val="250000"/>
                  </a:lnSpc>
                  <a:spcBef>
                    <a:spcPts val="100"/>
                  </a:spcBef>
                  <a:spcAft>
                    <a:spcPts val="100"/>
                  </a:spcAft>
                </a:pPr>
                <a:r>
                  <a:rPr lang="fr-FR" sz="2100" smtClean="0">
                    <a:effectLst/>
                    <a:latin typeface="+mn-lt"/>
                    <a:ea typeface="Calibri" panose="020F0502020204030204" pitchFamily="34" charset="0"/>
                  </a:rPr>
                  <a:t>	C</a:t>
                </a:r>
                <a:r>
                  <a:rPr lang="vi-VN" sz="2100" smtClean="0">
                    <a:effectLst/>
                    <a:latin typeface="+mn-lt"/>
                    <a:ea typeface="Calibri" panose="020F0502020204030204" pitchFamily="34" charset="0"/>
                  </a:rPr>
                  <a:t>.</a:t>
                </a:r>
                <a:r>
                  <a:rPr lang="fr-FR" sz="2100" smtClean="0">
                    <a:effectLst/>
                    <a:latin typeface="+mn-lt"/>
                    <a:ea typeface="Calibri" panose="020F0502020204030204" pitchFamily="34" charset="0"/>
                  </a:rPr>
                  <a:t> </a:t>
                </a:r>
                <a:r>
                  <a:rPr lang="fr-FR" sz="2100">
                    <a:effectLst/>
                    <a:latin typeface="+mn-lt"/>
                    <a:ea typeface="Calibri" panose="020F0502020204030204" pitchFamily="34" charset="0"/>
                  </a:rPr>
                  <a:t>130 000 </a:t>
                </a:r>
                <a:r>
                  <a:rPr lang="fr-FR" sz="2100">
                    <a:effectLst/>
                    <a:latin typeface="+mn-lt"/>
                    <a:ea typeface="Calibri" panose="020F0502020204030204" pitchFamily="34" charset="0"/>
                  </a:rPr>
                  <a:t>đồng </a:t>
                </a:r>
                <a:r>
                  <a:rPr lang="fr-FR" sz="2100" smtClean="0">
                    <a:effectLst/>
                    <a:latin typeface="+mn-lt"/>
                    <a:ea typeface="Calibri" panose="020F0502020204030204" pitchFamily="34" charset="0"/>
                  </a:rPr>
                  <a:t>		D</a:t>
                </a:r>
                <a:r>
                  <a:rPr lang="vi-VN" sz="2100">
                    <a:effectLst/>
                    <a:latin typeface="+mn-lt"/>
                    <a:ea typeface="Calibri" panose="020F0502020204030204" pitchFamily="34" charset="0"/>
                  </a:rPr>
                  <a:t>.</a:t>
                </a:r>
                <a:r>
                  <a:rPr lang="fr-FR" sz="2100">
                    <a:effectLst/>
                    <a:latin typeface="+mn-lt"/>
                    <a:ea typeface="Calibri" panose="020F0502020204030204" pitchFamily="34" charset="0"/>
                  </a:rPr>
                  <a:t> 135 000 đồng</a:t>
                </a:r>
                <a:endParaRPr lang="en-US" sz="2100">
                  <a:effectLst/>
                  <a:latin typeface="+mn-lt"/>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65513" y="598407"/>
                <a:ext cx="8196350" cy="3698448"/>
              </a:xfrm>
              <a:prstGeom prst="rect">
                <a:avLst/>
              </a:prstGeom>
              <a:blipFill>
                <a:blip r:embed="rId3"/>
                <a:stretch>
                  <a:fillRect l="-892" r="-818"/>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7716290" y="3815542"/>
            <a:ext cx="1327958" cy="1327958"/>
          </a:xfrm>
          <a:prstGeom prst="rect">
            <a:avLst/>
          </a:prstGeom>
        </p:spPr>
      </p:pic>
      <p:pic>
        <p:nvPicPr>
          <p:cNvPr id="6" name="Picture 5"/>
          <p:cNvPicPr>
            <a:picLocks noChangeAspect="1"/>
          </p:cNvPicPr>
          <p:nvPr/>
        </p:nvPicPr>
        <p:blipFill>
          <a:blip r:embed="rId5"/>
          <a:stretch>
            <a:fillRect/>
          </a:stretch>
        </p:blipFill>
        <p:spPr>
          <a:xfrm>
            <a:off x="4637271" y="2737969"/>
            <a:ext cx="657936" cy="513304"/>
          </a:xfrm>
          <a:prstGeom prst="rect">
            <a:avLst/>
          </a:prstGeom>
        </p:spPr>
      </p:pic>
    </p:spTree>
    <p:extLst>
      <p:ext uri="{BB962C8B-B14F-4D97-AF65-F5344CB8AC3E}">
        <p14:creationId xmlns:p14="http://schemas.microsoft.com/office/powerpoint/2010/main" val="50793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465513" y="598407"/>
            <a:ext cx="8196350" cy="3698448"/>
          </a:xfrm>
          <a:prstGeom prst="rect">
            <a:avLst/>
          </a:prstGeom>
        </p:spPr>
        <p:txBody>
          <a:bodyPr wrap="square">
            <a:spAutoFit/>
          </a:bodyPr>
          <a:lstStyle/>
          <a:p>
            <a:pPr lvl="0" algn="just">
              <a:lnSpc>
                <a:spcPct val="150000"/>
              </a:lnSpc>
              <a:spcBef>
                <a:spcPts val="100"/>
              </a:spcBef>
              <a:spcAft>
                <a:spcPts val="100"/>
              </a:spcAft>
            </a:pPr>
            <a:r>
              <a:rPr lang="fr-FR" sz="2100" b="1">
                <a:ea typeface="Calibri" panose="020F0502020204030204" pitchFamily="34" charset="0"/>
              </a:rPr>
              <a:t>Câu 5. </a:t>
            </a:r>
            <a:r>
              <a:rPr lang="fr-FR" sz="2100">
                <a:ea typeface="Calibri" panose="020F0502020204030204" pitchFamily="34" charset="0"/>
              </a:rPr>
              <a:t>Bạn muốn mua một chiếc điện thoại trị giá 12 triệu đồng và cửa hàng điện thoại cho phép bạn mua trả góp trong 6 tháng với lãi suất 1,5% mỗi tháng. Hãy tính số tiền phải trả hàng tháng cho kỳ trả góp này?</a:t>
            </a:r>
          </a:p>
          <a:p>
            <a:pPr lvl="0" algn="just">
              <a:lnSpc>
                <a:spcPct val="250000"/>
              </a:lnSpc>
              <a:spcBef>
                <a:spcPts val="100"/>
              </a:spcBef>
              <a:spcAft>
                <a:spcPts val="100"/>
              </a:spcAft>
            </a:pPr>
            <a:r>
              <a:rPr lang="fr-FR" sz="2100" smtClean="0">
                <a:ea typeface="Calibri" panose="020F0502020204030204" pitchFamily="34" charset="0"/>
              </a:rPr>
              <a:t>	A</a:t>
            </a:r>
            <a:r>
              <a:rPr lang="fr-FR" sz="2100">
                <a:ea typeface="Calibri" panose="020F0502020204030204" pitchFamily="34" charset="0"/>
              </a:rPr>
              <a:t>. 2 triệu </a:t>
            </a:r>
            <a:r>
              <a:rPr lang="fr-FR" sz="2100">
                <a:ea typeface="Calibri" panose="020F0502020204030204" pitchFamily="34" charset="0"/>
              </a:rPr>
              <a:t>đồng </a:t>
            </a:r>
            <a:r>
              <a:rPr lang="fr-FR" sz="2100" smtClean="0">
                <a:ea typeface="Calibri" panose="020F0502020204030204" pitchFamily="34" charset="0"/>
              </a:rPr>
              <a:t>			B</a:t>
            </a:r>
            <a:r>
              <a:rPr lang="fr-FR" sz="2100">
                <a:ea typeface="Calibri" panose="020F0502020204030204" pitchFamily="34" charset="0"/>
              </a:rPr>
              <a:t>. 2,25 triệu đồng </a:t>
            </a:r>
          </a:p>
          <a:p>
            <a:pPr lvl="0" algn="just">
              <a:lnSpc>
                <a:spcPct val="250000"/>
              </a:lnSpc>
              <a:spcBef>
                <a:spcPts val="100"/>
              </a:spcBef>
              <a:spcAft>
                <a:spcPts val="100"/>
              </a:spcAft>
            </a:pPr>
            <a:r>
              <a:rPr lang="fr-FR" sz="2100" smtClean="0">
                <a:ea typeface="Calibri" panose="020F0502020204030204" pitchFamily="34" charset="0"/>
              </a:rPr>
              <a:t>	C</a:t>
            </a:r>
            <a:r>
              <a:rPr lang="fr-FR" sz="2100">
                <a:ea typeface="Calibri" panose="020F0502020204030204" pitchFamily="34" charset="0"/>
              </a:rPr>
              <a:t>. 2,5 triệu </a:t>
            </a:r>
            <a:r>
              <a:rPr lang="fr-FR" sz="2100">
                <a:ea typeface="Calibri" panose="020F0502020204030204" pitchFamily="34" charset="0"/>
              </a:rPr>
              <a:t>đồng </a:t>
            </a:r>
            <a:r>
              <a:rPr lang="fr-FR" sz="2100" smtClean="0">
                <a:ea typeface="Calibri" panose="020F0502020204030204" pitchFamily="34" charset="0"/>
              </a:rPr>
              <a:t>		D</a:t>
            </a:r>
            <a:r>
              <a:rPr lang="fr-FR" sz="2100">
                <a:ea typeface="Calibri" panose="020F0502020204030204" pitchFamily="34" charset="0"/>
              </a:rPr>
              <a:t>. 2,75 triệu đồng</a:t>
            </a:r>
          </a:p>
        </p:txBody>
      </p:sp>
      <p:pic>
        <p:nvPicPr>
          <p:cNvPr id="5" name="Picture 4"/>
          <p:cNvPicPr>
            <a:picLocks noChangeAspect="1"/>
          </p:cNvPicPr>
          <p:nvPr/>
        </p:nvPicPr>
        <p:blipFill>
          <a:blip r:embed="rId3"/>
          <a:stretch>
            <a:fillRect/>
          </a:stretch>
        </p:blipFill>
        <p:spPr>
          <a:xfrm>
            <a:off x="7716290" y="3815542"/>
            <a:ext cx="1327958" cy="1327958"/>
          </a:xfrm>
          <a:prstGeom prst="rect">
            <a:avLst/>
          </a:prstGeom>
        </p:spPr>
      </p:pic>
      <p:pic>
        <p:nvPicPr>
          <p:cNvPr id="2" name="Picture 1"/>
          <p:cNvPicPr>
            <a:picLocks noChangeAspect="1"/>
          </p:cNvPicPr>
          <p:nvPr/>
        </p:nvPicPr>
        <p:blipFill>
          <a:blip r:embed="rId4"/>
          <a:stretch>
            <a:fillRect/>
          </a:stretch>
        </p:blipFill>
        <p:spPr>
          <a:xfrm>
            <a:off x="4637271" y="2737969"/>
            <a:ext cx="657936" cy="513304"/>
          </a:xfrm>
          <a:prstGeom prst="rect">
            <a:avLst/>
          </a:prstGeom>
        </p:spPr>
      </p:pic>
    </p:spTree>
    <p:extLst>
      <p:ext uri="{BB962C8B-B14F-4D97-AF65-F5344CB8AC3E}">
        <p14:creationId xmlns:p14="http://schemas.microsoft.com/office/powerpoint/2010/main" val="420943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4" name="TextBox 3"/>
          <p:cNvSpPr txBox="1"/>
          <p:nvPr/>
        </p:nvSpPr>
        <p:spPr>
          <a:xfrm>
            <a:off x="104949" y="248435"/>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000" b="1" i="0" u="none" strike="noStrike" kern="0" cap="none" spc="0" normalizeH="0" baseline="0" noProof="0" smtClean="0">
                <a:ln>
                  <a:noFill/>
                </a:ln>
                <a:solidFill>
                  <a:srgbClr val="C00000"/>
                </a:solidFill>
                <a:effectLst/>
                <a:uLnTx/>
                <a:uFillTx/>
                <a:latin typeface="Arial"/>
                <a:cs typeface="Arial"/>
                <a:sym typeface="Arial"/>
              </a:rPr>
              <a:t>LUYỆN TẬP</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grpSp>
        <p:nvGrpSpPr>
          <p:cNvPr id="6" name="Group 5"/>
          <p:cNvGrpSpPr/>
          <p:nvPr/>
        </p:nvGrpSpPr>
        <p:grpSpPr>
          <a:xfrm>
            <a:off x="581891" y="1446413"/>
            <a:ext cx="5203767" cy="2535381"/>
            <a:chOff x="1163382" y="1877408"/>
            <a:chExt cx="6101542" cy="1657911"/>
          </a:xfrm>
        </p:grpSpPr>
        <p:grpSp>
          <p:nvGrpSpPr>
            <p:cNvPr id="52" name="Group 11"/>
            <p:cNvGrpSpPr/>
            <p:nvPr/>
          </p:nvGrpSpPr>
          <p:grpSpPr>
            <a:xfrm>
              <a:off x="1163382" y="1877408"/>
              <a:ext cx="6101542" cy="1657911"/>
              <a:chOff x="447054" y="318688"/>
              <a:chExt cx="8623101" cy="1888474"/>
            </a:xfrm>
            <a:solidFill>
              <a:schemeClr val="accent1">
                <a:lumMod val="40000"/>
                <a:lumOff val="60000"/>
              </a:schemeClr>
            </a:solidFill>
          </p:grpSpPr>
          <p:sp>
            <p:nvSpPr>
              <p:cNvPr id="53" name="Freeform 12"/>
              <p:cNvSpPr/>
              <p:nvPr/>
            </p:nvSpPr>
            <p:spPr>
              <a:xfrm>
                <a:off x="447054" y="318688"/>
                <a:ext cx="8623101" cy="1888474"/>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tx2">
                  <a:lumMod val="40000"/>
                  <a:lumOff val="60000"/>
                </a:schemeClr>
              </a:solidFill>
            </p:spPr>
          </p:sp>
        </p:grpSp>
        <p:sp>
          <p:nvSpPr>
            <p:cNvPr id="3" name="Rectangle 2"/>
            <p:cNvSpPr/>
            <p:nvPr/>
          </p:nvSpPr>
          <p:spPr>
            <a:xfrm>
              <a:off x="1335657" y="1904588"/>
              <a:ext cx="5159264" cy="1569814"/>
            </a:xfrm>
            <a:prstGeom prst="rect">
              <a:avLst/>
            </a:prstGeom>
          </p:spPr>
          <p:txBody>
            <a:bodyPr wrap="square">
              <a:spAutoFit/>
            </a:bodyPr>
            <a:lstStyle/>
            <a:p>
              <a:pPr algn="just">
                <a:lnSpc>
                  <a:spcPct val="150000"/>
                </a:lnSpc>
                <a:spcBef>
                  <a:spcPts val="100"/>
                </a:spcBef>
                <a:spcAft>
                  <a:spcPts val="100"/>
                </a:spcAft>
              </a:pPr>
              <a:r>
                <a:rPr lang="en-US" sz="2000" b="1" i="1" u="sng" smtClean="0">
                  <a:latin typeface="+mn-lt"/>
                  <a:ea typeface="Calibri" panose="020F0502020204030204" pitchFamily="34" charset="0"/>
                </a:rPr>
                <a:t>Bài tập:</a:t>
              </a:r>
              <a:r>
                <a:rPr lang="en-US" sz="2000" b="1" i="1" smtClean="0">
                  <a:latin typeface="+mn-lt"/>
                  <a:ea typeface="Calibri" panose="020F0502020204030204" pitchFamily="34" charset="0"/>
                </a:rPr>
                <a:t> </a:t>
              </a:r>
              <a:r>
                <a:rPr lang="vi-VN" sz="2000" smtClean="0">
                  <a:latin typeface="+mn-lt"/>
                  <a:ea typeface="Calibri" panose="020F0502020204030204" pitchFamily="34" charset="0"/>
                </a:rPr>
                <a:t>Chị </a:t>
              </a:r>
              <a:r>
                <a:rPr lang="vi-VN" sz="2000">
                  <a:latin typeface="+mn-lt"/>
                  <a:ea typeface="Calibri" panose="020F0502020204030204" pitchFamily="34" charset="0"/>
                </a:rPr>
                <a:t>Ánh muốn có 500 triệu trong vòng hai năm, thì chị Ánh cần đầu tư bao nhiêu tiền hàng tháng với lãi suất 10% mỗi năm, theo hình thức lãi kép?</a:t>
              </a:r>
              <a:endParaRPr lang="en-US" sz="2000">
                <a:effectLst/>
                <a:latin typeface="+mn-lt"/>
                <a:ea typeface="Times New Roman" panose="02020603050405020304" pitchFamily="18" charset="0"/>
              </a:endParaRPr>
            </a:p>
          </p:txBody>
        </p:sp>
      </p:grpSp>
      <p:pic>
        <p:nvPicPr>
          <p:cNvPr id="35" name="Picture 34"/>
          <p:cNvPicPr>
            <a:picLocks noChangeAspect="1"/>
          </p:cNvPicPr>
          <p:nvPr/>
        </p:nvPicPr>
        <p:blipFill>
          <a:blip r:embed="rId3"/>
          <a:stretch>
            <a:fillRect/>
          </a:stretch>
        </p:blipFill>
        <p:spPr>
          <a:xfrm>
            <a:off x="4763191" y="2802768"/>
            <a:ext cx="3824709" cy="2022476"/>
          </a:xfrm>
          <a:prstGeom prst="rect">
            <a:avLst/>
          </a:prstGeom>
        </p:spPr>
      </p:pic>
    </p:spTree>
    <p:extLst>
      <p:ext uri="{BB962C8B-B14F-4D97-AF65-F5344CB8AC3E}">
        <p14:creationId xmlns:p14="http://schemas.microsoft.com/office/powerpoint/2010/main" val="2289085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3" name="Rectangle 2"/>
          <p:cNvSpPr/>
          <p:nvPr/>
        </p:nvSpPr>
        <p:spPr>
          <a:xfrm>
            <a:off x="379828" y="223776"/>
            <a:ext cx="5996034" cy="1651671"/>
          </a:xfrm>
          <a:prstGeom prst="rect">
            <a:avLst/>
          </a:prstGeom>
        </p:spPr>
        <p:txBody>
          <a:bodyPr wrap="square">
            <a:spAutoFit/>
          </a:bodyPr>
          <a:lstStyle/>
          <a:p>
            <a:pPr algn="ctr">
              <a:lnSpc>
                <a:spcPct val="150000"/>
              </a:lnSpc>
            </a:pPr>
            <a:r>
              <a:rPr lang="vi-VN" sz="3600" b="1">
                <a:solidFill>
                  <a:srgbClr val="C00000"/>
                </a:solidFill>
              </a:rPr>
              <a:t>HOẠT ĐỘNG THỰC HÀNH TRẢI NGHIỆM</a:t>
            </a:r>
            <a:endParaRPr lang="en-US" sz="3600" b="1">
              <a:solidFill>
                <a:srgbClr val="C00000"/>
              </a:solidFill>
            </a:endParaRPr>
          </a:p>
        </p:txBody>
      </p:sp>
      <p:sp>
        <p:nvSpPr>
          <p:cNvPr id="4" name="Rectangle 3"/>
          <p:cNvSpPr/>
          <p:nvPr/>
        </p:nvSpPr>
        <p:spPr>
          <a:xfrm>
            <a:off x="858583" y="1956112"/>
            <a:ext cx="5038524" cy="2585323"/>
          </a:xfrm>
          <a:prstGeom prst="rect">
            <a:avLst/>
          </a:prstGeom>
        </p:spPr>
        <p:txBody>
          <a:bodyPr wrap="square">
            <a:spAutoFit/>
          </a:bodyPr>
          <a:lstStyle/>
          <a:p>
            <a:pPr lvl="0" algn="ctr">
              <a:lnSpc>
                <a:spcPct val="150000"/>
              </a:lnSpc>
            </a:pPr>
            <a:r>
              <a:rPr lang="vi-VN" sz="3600" b="1">
                <a:solidFill>
                  <a:schemeClr val="accent1">
                    <a:lumMod val="75000"/>
                  </a:schemeClr>
                </a:solidFill>
              </a:rPr>
              <a:t>MỘT VÀI ÁP DỤNG CỦA TOÁN HỌC TRONG TÀI CHÍNH </a:t>
            </a:r>
            <a:endParaRPr lang="en-US" sz="3600" b="1">
              <a:solidFill>
                <a:schemeClr val="accent1">
                  <a:lumMod val="75000"/>
                </a:schemeClr>
              </a:solidFill>
            </a:endParaRPr>
          </a:p>
        </p:txBody>
      </p:sp>
      <p:pic>
        <p:nvPicPr>
          <p:cNvPr id="19" name="Picture 18"/>
          <p:cNvPicPr>
            <a:picLocks noChangeAspect="1"/>
          </p:cNvPicPr>
          <p:nvPr/>
        </p:nvPicPr>
        <p:blipFill>
          <a:blip r:embed="rId3"/>
          <a:stretch>
            <a:fillRect/>
          </a:stretch>
        </p:blipFill>
        <p:spPr>
          <a:xfrm flipH="1">
            <a:off x="6331604" y="1463040"/>
            <a:ext cx="2405071" cy="3438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8" y="338778"/>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866797" y="792501"/>
                <a:ext cx="7357490" cy="3995966"/>
              </a:xfrm>
              <a:prstGeom prst="rect">
                <a:avLst/>
              </a:prstGeom>
            </p:spPr>
            <p:txBody>
              <a:bodyPr wrap="square">
                <a:spAutoFit/>
              </a:bodyPr>
              <a:lstStyle/>
              <a:p>
                <a:pPr algn="just">
                  <a:lnSpc>
                    <a:spcPct val="150000"/>
                  </a:lnSpc>
                  <a:spcBef>
                    <a:spcPts val="100"/>
                  </a:spcBef>
                  <a:spcAft>
                    <a:spcPts val="100"/>
                  </a:spcAft>
                </a:pPr>
                <a:r>
                  <a:rPr lang="vi-VN" sz="1800" smtClean="0">
                    <a:latin typeface="+mn-lt"/>
                    <a:ea typeface="Calibri" panose="020F0502020204030204" pitchFamily="34" charset="0"/>
                  </a:rPr>
                  <a:t>Gọi </a:t>
                </a:r>
                <a14:m>
                  <m:oMath xmlns:m="http://schemas.openxmlformats.org/officeDocument/2006/math">
                    <m:r>
                      <a:rPr lang="vi-VN" sz="1800" i="1">
                        <a:effectLst/>
                        <a:latin typeface="+mn-lt"/>
                        <a:ea typeface="Calibri" panose="020F0502020204030204" pitchFamily="34" charset="0"/>
                      </a:rPr>
                      <m:t>𝑅</m:t>
                    </m:r>
                  </m:oMath>
                </a14:m>
                <a:r>
                  <a:rPr lang="vi-VN" sz="1800">
                    <a:effectLst/>
                    <a:latin typeface="+mn-lt"/>
                    <a:ea typeface="Calibri" panose="020F0502020204030204" pitchFamily="34" charset="0"/>
                  </a:rPr>
                  <a:t> (triệu đồng) là số tiền chị Ánh cần đầu tư hàng tháng.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Ta có: 2 năm = 24 tháng </a:t>
                </a:r>
                <a14:m>
                  <m:oMath xmlns:m="http://schemas.openxmlformats.org/officeDocument/2006/math">
                    <m:r>
                      <a:rPr lang="en-US" sz="1800" b="0" i="0" smtClean="0">
                        <a:effectLst/>
                        <a:latin typeface="Cambria Math" panose="02040503050406030204" pitchFamily="18" charset="0"/>
                        <a:ea typeface="Calibri" panose="020F0502020204030204" pitchFamily="34" charset="0"/>
                      </a:rPr>
                      <m:t>⇒</m:t>
                    </m:r>
                    <m:r>
                      <a:rPr lang="vi-VN" sz="1800" i="1">
                        <a:effectLst/>
                        <a:latin typeface="+mn-lt"/>
                        <a:ea typeface="Calibri" panose="020F0502020204030204" pitchFamily="34" charset="0"/>
                      </a:rPr>
                      <m:t>𝑛</m:t>
                    </m:r>
                    <m:r>
                      <a:rPr lang="vi-VN" sz="1800" i="1">
                        <a:effectLst/>
                        <a:latin typeface="+mn-lt"/>
                        <a:ea typeface="Calibri" panose="020F0502020204030204" pitchFamily="34" charset="0"/>
                      </a:rPr>
                      <m:t>=24</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Lãi suất theo tháng là </a:t>
                </a:r>
                <a14:m>
                  <m:oMath xmlns:m="http://schemas.openxmlformats.org/officeDocument/2006/math">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10</m:t>
                        </m:r>
                      </m:num>
                      <m:den>
                        <m:r>
                          <a:rPr lang="vi-VN" sz="1800" i="1">
                            <a:effectLst/>
                            <a:latin typeface="+mn-lt"/>
                            <a:ea typeface="Calibri" panose="020F0502020204030204" pitchFamily="34" charset="0"/>
                          </a:rPr>
                          <m:t>12</m:t>
                        </m:r>
                      </m:den>
                    </m:f>
                    <m:r>
                      <a:rPr lang="vi-VN" sz="1800" i="1">
                        <a:effectLst/>
                        <a:latin typeface="+mn-lt"/>
                        <a:ea typeface="Calibri" panose="020F0502020204030204" pitchFamily="34" charset="0"/>
                      </a:rPr>
                      <m:t>=</m:t>
                    </m:r>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5</m:t>
                        </m:r>
                      </m:num>
                      <m:den>
                        <m:r>
                          <a:rPr lang="vi-VN" sz="1800" i="1">
                            <a:effectLst/>
                            <a:latin typeface="+mn-lt"/>
                            <a:ea typeface="Calibri" panose="020F0502020204030204" pitchFamily="34" charset="0"/>
                          </a:rPr>
                          <m:t>6</m:t>
                        </m:r>
                      </m:den>
                    </m:f>
                    <m:r>
                      <a:rPr lang="vi-VN" sz="1800" i="1">
                        <a:effectLst/>
                        <a:latin typeface="+mn-lt"/>
                        <a:ea typeface="Calibri" panose="020F0502020204030204" pitchFamily="34" charset="0"/>
                      </a:rPr>
                      <m:t>%</m:t>
                    </m:r>
                  </m:oMath>
                </a14:m>
                <a:r>
                  <a:rPr lang="vi-VN" sz="1800">
                    <a:effectLst/>
                    <a:latin typeface="+mn-lt"/>
                    <a:ea typeface="Calibri" panose="020F0502020204030204" pitchFamily="34" charset="0"/>
                  </a:rPr>
                  <a:t> </a:t>
                </a:r>
                <a14:m>
                  <m:oMath xmlns:m="http://schemas.openxmlformats.org/officeDocument/2006/math">
                    <m:r>
                      <a:rPr lang="en-US" sz="1800">
                        <a:latin typeface="Cambria Math" panose="02040503050406030204" pitchFamily="18" charset="0"/>
                        <a:ea typeface="Calibri" panose="020F0502020204030204" pitchFamily="34" charset="0"/>
                      </a:rPr>
                      <m:t>⇒</m:t>
                    </m:r>
                    <m:r>
                      <a:rPr lang="vi-VN" sz="1800" i="1">
                        <a:effectLst/>
                        <a:latin typeface="+mn-lt"/>
                        <a:ea typeface="Calibri" panose="020F0502020204030204" pitchFamily="34" charset="0"/>
                      </a:rPr>
                      <m:t>𝑖</m:t>
                    </m:r>
                    <m:r>
                      <a:rPr lang="vi-VN" sz="1800" i="1">
                        <a:effectLst/>
                        <a:latin typeface="+mn-lt"/>
                        <a:ea typeface="Calibri" panose="020F0502020204030204" pitchFamily="34" charset="0"/>
                      </a:rPr>
                      <m:t>=</m:t>
                    </m:r>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5</m:t>
                        </m:r>
                      </m:num>
                      <m:den>
                        <m:r>
                          <a:rPr lang="vi-VN" sz="1800" i="1">
                            <a:effectLst/>
                            <a:latin typeface="+mn-lt"/>
                            <a:ea typeface="Calibri" panose="020F0502020204030204" pitchFamily="34" charset="0"/>
                          </a:rPr>
                          <m:t>6</m:t>
                        </m:r>
                      </m:den>
                    </m:f>
                    <m:r>
                      <a:rPr lang="vi-VN" sz="1800" i="1">
                        <a:effectLst/>
                        <a:latin typeface="+mn-lt"/>
                        <a:ea typeface="Calibri" panose="020F0502020204030204" pitchFamily="34" charset="0"/>
                      </a:rPr>
                      <m:t>%</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Ta có: </a:t>
                </a:r>
                <a14:m>
                  <m:oMath xmlns:m="http://schemas.openxmlformats.org/officeDocument/2006/math">
                    <m:sSub>
                      <m:sSubPr>
                        <m:ctrlPr>
                          <a:rPr lang="en-US" sz="1800" i="1">
                            <a:effectLst/>
                            <a:latin typeface="+mn-lt"/>
                            <a:ea typeface="Calibri" panose="020F0502020204030204" pitchFamily="34" charset="0"/>
                          </a:rPr>
                        </m:ctrlPr>
                      </m:sSubPr>
                      <m:e>
                        <m:r>
                          <a:rPr lang="vi-VN" sz="1800" i="1">
                            <a:effectLst/>
                            <a:latin typeface="+mn-lt"/>
                            <a:ea typeface="Calibri" panose="020F0502020204030204" pitchFamily="34" charset="0"/>
                          </a:rPr>
                          <m:t>𝐴</m:t>
                        </m:r>
                      </m:e>
                      <m:sub>
                        <m:r>
                          <a:rPr lang="vi-VN" sz="1800" i="1">
                            <a:effectLst/>
                            <a:latin typeface="+mn-lt"/>
                            <a:ea typeface="Calibri" panose="020F0502020204030204" pitchFamily="34" charset="0"/>
                          </a:rPr>
                          <m:t>𝑓</m:t>
                        </m:r>
                      </m:sub>
                    </m:sSub>
                    <m:r>
                      <a:rPr lang="vi-VN" sz="1800" i="1">
                        <a:effectLst/>
                        <a:latin typeface="+mn-lt"/>
                        <a:ea typeface="Calibri" panose="020F0502020204030204" pitchFamily="34" charset="0"/>
                      </a:rPr>
                      <m:t>=500</m:t>
                    </m:r>
                  </m:oMath>
                </a14:m>
                <a:r>
                  <a:rPr lang="vi-VN" sz="1800">
                    <a:effectLst/>
                    <a:latin typeface="+mn-lt"/>
                    <a:ea typeface="Calibri" panose="020F0502020204030204" pitchFamily="34" charset="0"/>
                  </a:rPr>
                  <a:t> (triệu đồng)</a:t>
                </a:r>
                <a:endParaRPr lang="en-US" sz="180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en-US" sz="1800">
                        <a:latin typeface="Cambria Math" panose="02040503050406030204" pitchFamily="18" charset="0"/>
                        <a:ea typeface="Calibri" panose="020F0502020204030204" pitchFamily="34" charset="0"/>
                      </a:rPr>
                      <m:t>⇒</m:t>
                    </m:r>
                    <m:r>
                      <a:rPr lang="en-US" sz="1800" i="1">
                        <a:latin typeface="Cambria Math" panose="02040503050406030204" pitchFamily="18" charset="0"/>
                        <a:ea typeface="Calibri" panose="020F0502020204030204" pitchFamily="34" charset="0"/>
                      </a:rPr>
                      <m:t> </m:t>
                    </m:r>
                    <m:r>
                      <a:rPr lang="vi-VN" sz="1800" i="1">
                        <a:effectLst/>
                        <a:latin typeface="+mn-lt"/>
                        <a:ea typeface="Calibri" panose="020F0502020204030204" pitchFamily="34" charset="0"/>
                      </a:rPr>
                      <m:t>𝑅</m:t>
                    </m:r>
                    <m:r>
                      <a:rPr lang="vi-VN" sz="1800" i="1">
                        <a:effectLst/>
                        <a:latin typeface="+mn-lt"/>
                        <a:ea typeface="Calibri" panose="020F0502020204030204" pitchFamily="34" charset="0"/>
                      </a:rPr>
                      <m:t>=</m:t>
                    </m:r>
                    <m:f>
                      <m:fPr>
                        <m:ctrlPr>
                          <a:rPr lang="en-US" sz="1800" i="1">
                            <a:effectLst/>
                            <a:latin typeface="+mn-lt"/>
                            <a:ea typeface="Calibri" panose="020F0502020204030204" pitchFamily="34" charset="0"/>
                          </a:rPr>
                        </m:ctrlPr>
                      </m:fPr>
                      <m:num>
                        <m:sSub>
                          <m:sSubPr>
                            <m:ctrlPr>
                              <a:rPr lang="en-US" sz="1800" i="1">
                                <a:effectLst/>
                                <a:latin typeface="+mn-lt"/>
                                <a:ea typeface="Calibri" panose="020F0502020204030204" pitchFamily="34" charset="0"/>
                              </a:rPr>
                            </m:ctrlPr>
                          </m:sSubPr>
                          <m:e>
                            <m:r>
                              <a:rPr lang="vi-VN" sz="1800" i="1">
                                <a:effectLst/>
                                <a:latin typeface="+mn-lt"/>
                                <a:ea typeface="Calibri" panose="020F0502020204030204" pitchFamily="34" charset="0"/>
                              </a:rPr>
                              <m:t>𝐴</m:t>
                            </m:r>
                          </m:e>
                          <m:sub>
                            <m:r>
                              <a:rPr lang="vi-VN" sz="1800" i="1">
                                <a:effectLst/>
                                <a:latin typeface="+mn-lt"/>
                                <a:ea typeface="Calibri" panose="020F0502020204030204" pitchFamily="34" charset="0"/>
                              </a:rPr>
                              <m:t>𝑓</m:t>
                            </m:r>
                          </m:sub>
                        </m:sSub>
                        <m:r>
                          <a:rPr lang="vi-VN" sz="1800" i="1">
                            <a:effectLst/>
                            <a:latin typeface="+mn-lt"/>
                            <a:ea typeface="Calibri" panose="020F0502020204030204" pitchFamily="34" charset="0"/>
                          </a:rPr>
                          <m:t>.</m:t>
                        </m:r>
                        <m:r>
                          <a:rPr lang="vi-VN" sz="1800" i="1">
                            <a:effectLst/>
                            <a:latin typeface="+mn-lt"/>
                            <a:ea typeface="Calibri" panose="020F0502020204030204" pitchFamily="34" charset="0"/>
                          </a:rPr>
                          <m:t>𝑖</m:t>
                        </m:r>
                      </m:num>
                      <m:den>
                        <m:sSup>
                          <m:sSupPr>
                            <m:ctrlPr>
                              <a:rPr lang="en-US" sz="1800" i="1">
                                <a:effectLst/>
                                <a:latin typeface="+mn-lt"/>
                                <a:ea typeface="Calibri" panose="020F0502020204030204" pitchFamily="34" charset="0"/>
                              </a:rPr>
                            </m:ctrlPr>
                          </m:sSupPr>
                          <m:e>
                            <m:d>
                              <m:dPr>
                                <m:ctrlPr>
                                  <a:rPr lang="en-US" sz="1800" i="1">
                                    <a:effectLst/>
                                    <a:latin typeface="+mn-lt"/>
                                    <a:ea typeface="Calibri" panose="020F0502020204030204" pitchFamily="34" charset="0"/>
                                  </a:rPr>
                                </m:ctrlPr>
                              </m:dPr>
                              <m:e>
                                <m:r>
                                  <a:rPr lang="vi-VN" sz="1800" i="1">
                                    <a:effectLst/>
                                    <a:latin typeface="+mn-lt"/>
                                    <a:ea typeface="Calibri" panose="020F0502020204030204" pitchFamily="34" charset="0"/>
                                  </a:rPr>
                                  <m:t>1+</m:t>
                                </m:r>
                                <m:r>
                                  <a:rPr lang="vi-VN" sz="1800" i="1">
                                    <a:effectLst/>
                                    <a:latin typeface="+mn-lt"/>
                                    <a:ea typeface="Calibri" panose="020F0502020204030204" pitchFamily="34" charset="0"/>
                                  </a:rPr>
                                  <m:t>𝑖</m:t>
                                </m:r>
                              </m:e>
                            </m:d>
                          </m:e>
                          <m:sup>
                            <m:r>
                              <a:rPr lang="vi-VN" sz="1800" i="1">
                                <a:effectLst/>
                                <a:latin typeface="+mn-lt"/>
                                <a:ea typeface="Calibri" panose="020F0502020204030204" pitchFamily="34" charset="0"/>
                              </a:rPr>
                              <m:t>𝑛</m:t>
                            </m:r>
                          </m:sup>
                        </m:sSup>
                        <m:r>
                          <a:rPr lang="vi-VN" sz="1800" i="1">
                            <a:effectLst/>
                            <a:latin typeface="+mn-lt"/>
                            <a:ea typeface="Calibri" panose="020F0502020204030204" pitchFamily="34" charset="0"/>
                          </a:rPr>
                          <m:t>−1</m:t>
                        </m:r>
                      </m:den>
                    </m:f>
                    <m:r>
                      <a:rPr lang="vi-VN" sz="1800" i="1">
                        <a:effectLst/>
                        <a:latin typeface="+mn-lt"/>
                        <a:ea typeface="Calibri" panose="020F0502020204030204" pitchFamily="34" charset="0"/>
                      </a:rPr>
                      <m:t>=</m:t>
                    </m:r>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500.</m:t>
                        </m:r>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5</m:t>
                            </m:r>
                          </m:num>
                          <m:den>
                            <m:r>
                              <a:rPr lang="vi-VN" sz="1800" i="1">
                                <a:effectLst/>
                                <a:latin typeface="+mn-lt"/>
                                <a:ea typeface="Calibri" panose="020F0502020204030204" pitchFamily="34" charset="0"/>
                              </a:rPr>
                              <m:t>6</m:t>
                            </m:r>
                          </m:den>
                        </m:f>
                        <m:r>
                          <a:rPr lang="vi-VN" sz="1800" i="1">
                            <a:effectLst/>
                            <a:latin typeface="+mn-lt"/>
                            <a:ea typeface="Calibri" panose="020F0502020204030204" pitchFamily="34" charset="0"/>
                          </a:rPr>
                          <m:t>%</m:t>
                        </m:r>
                      </m:num>
                      <m:den>
                        <m:sSup>
                          <m:sSupPr>
                            <m:ctrlPr>
                              <a:rPr lang="en-US" sz="1800" i="1">
                                <a:effectLst/>
                                <a:latin typeface="+mn-lt"/>
                                <a:ea typeface="Calibri" panose="020F0502020204030204" pitchFamily="34" charset="0"/>
                              </a:rPr>
                            </m:ctrlPr>
                          </m:sSupPr>
                          <m:e>
                            <m:d>
                              <m:dPr>
                                <m:ctrlPr>
                                  <a:rPr lang="en-US" sz="1800" i="1">
                                    <a:effectLst/>
                                    <a:latin typeface="+mn-lt"/>
                                    <a:ea typeface="Calibri" panose="020F0502020204030204" pitchFamily="34" charset="0"/>
                                  </a:rPr>
                                </m:ctrlPr>
                              </m:dPr>
                              <m:e>
                                <m:r>
                                  <a:rPr lang="vi-VN" sz="1800" i="1">
                                    <a:effectLst/>
                                    <a:latin typeface="+mn-lt"/>
                                    <a:ea typeface="Calibri" panose="020F0502020204030204" pitchFamily="34" charset="0"/>
                                  </a:rPr>
                                  <m:t>1+</m:t>
                                </m:r>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5</m:t>
                                    </m:r>
                                  </m:num>
                                  <m:den>
                                    <m:r>
                                      <a:rPr lang="vi-VN" sz="1800" i="1">
                                        <a:effectLst/>
                                        <a:latin typeface="+mn-lt"/>
                                        <a:ea typeface="Calibri" panose="020F0502020204030204" pitchFamily="34" charset="0"/>
                                      </a:rPr>
                                      <m:t>6</m:t>
                                    </m:r>
                                  </m:den>
                                </m:f>
                                <m:r>
                                  <a:rPr lang="vi-VN" sz="1800" i="1">
                                    <a:effectLst/>
                                    <a:latin typeface="+mn-lt"/>
                                    <a:ea typeface="Calibri" panose="020F0502020204030204" pitchFamily="34" charset="0"/>
                                  </a:rPr>
                                  <m:t>%</m:t>
                                </m:r>
                              </m:e>
                            </m:d>
                          </m:e>
                          <m:sup>
                            <m:r>
                              <a:rPr lang="vi-VN" sz="1800" i="1">
                                <a:effectLst/>
                                <a:latin typeface="+mn-lt"/>
                                <a:ea typeface="Calibri" panose="020F0502020204030204" pitchFamily="34" charset="0"/>
                              </a:rPr>
                              <m:t>24</m:t>
                            </m:r>
                          </m:sup>
                        </m:sSup>
                        <m:r>
                          <a:rPr lang="vi-VN" sz="1800" i="1">
                            <a:effectLst/>
                            <a:latin typeface="+mn-lt"/>
                            <a:ea typeface="Calibri" panose="020F0502020204030204" pitchFamily="34" charset="0"/>
                          </a:rPr>
                          <m:t>−1</m:t>
                        </m:r>
                      </m:den>
                    </m:f>
                    <m:r>
                      <a:rPr lang="vi-VN" sz="1800" i="1">
                        <a:effectLst/>
                        <a:latin typeface="+mn-lt"/>
                        <a:ea typeface="Calibri" panose="020F0502020204030204" pitchFamily="34" charset="0"/>
                      </a:rPr>
                      <m:t>≈18,905</m:t>
                    </m:r>
                  </m:oMath>
                </a14:m>
                <a:r>
                  <a:rPr lang="vi-VN" sz="1800">
                    <a:effectLst/>
                    <a:latin typeface="+mn-lt"/>
                    <a:ea typeface="Calibri" panose="020F0502020204030204" pitchFamily="34" charset="0"/>
                  </a:rPr>
                  <a:t> (triệu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Vậy mỗi tháng chị Ánh cần đầu tư khoảng 19 triệu đồng để sau 2 năm có 500 triệu đồng.</a:t>
                </a:r>
                <a:endParaRPr lang="en-US" sz="1800">
                  <a:effectLst/>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66797" y="792501"/>
                <a:ext cx="7357490" cy="3995966"/>
              </a:xfrm>
              <a:prstGeom prst="rect">
                <a:avLst/>
              </a:prstGeom>
              <a:blipFill>
                <a:blip r:embed="rId3"/>
                <a:stretch>
                  <a:fillRect l="-663" r="-746" b="-152"/>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8224287" y="304622"/>
            <a:ext cx="730313" cy="806975"/>
          </a:xfrm>
          <a:prstGeom prst="rect">
            <a:avLst/>
          </a:prstGeom>
        </p:spPr>
      </p:pic>
    </p:spTree>
    <p:extLst>
      <p:ext uri="{BB962C8B-B14F-4D97-AF65-F5344CB8AC3E}">
        <p14:creationId xmlns:p14="http://schemas.microsoft.com/office/powerpoint/2010/main" val="1757761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9128" y="1363287"/>
            <a:ext cx="8420795" cy="3424843"/>
          </a:xfrm>
          <a:prstGeom prst="roundRect">
            <a:avLst/>
          </a:prstGeom>
          <a:noFill/>
          <a:ln w="12700">
            <a:prstDash val="dash"/>
          </a:ln>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r>
              <a:rPr lang="vi-VN" sz="1900" b="1" smtClean="0">
                <a:solidFill>
                  <a:srgbClr val="000000"/>
                </a:solidFill>
                <a:latin typeface="Arial"/>
                <a:ea typeface="Arial" panose="020B0604020202020204" pitchFamily="34" charset="0"/>
                <a:cs typeface="Times New Roman" panose="02020603050405020304" pitchFamily="18" charset="0"/>
              </a:rPr>
              <a:t>Bài 1. </a:t>
            </a:r>
            <a:r>
              <a:rPr lang="vi-VN" sz="1900" smtClean="0">
                <a:solidFill>
                  <a:srgbClr val="000000"/>
                </a:solidFill>
                <a:latin typeface="Arial"/>
                <a:ea typeface="Arial" panose="020B0604020202020204" pitchFamily="34" charset="0"/>
                <a:cs typeface="Times New Roman" panose="02020603050405020304" pitchFamily="18" charset="0"/>
              </a:rPr>
              <a:t>Một người trúng giải thưởng bất động sản trong một cuộc thi trị giá 100 tỉ đồng. Tuy nhiên, người này không muốn nhận số tiền toàn bộ một lần mà muốn nhận số tiền này theo hình thức trả dần trong vòng 20 năm. Hàng năm, người trúng giải sẽ nhận được một số tiền bằng nhau, và giá trị của mỗi khoản thanh toán này sẽ tăng dần mỗi năm theo tỷ lệ cố định.</a:t>
            </a:r>
          </a:p>
          <a:p>
            <a:pPr lvl="0" algn="just">
              <a:lnSpc>
                <a:spcPct val="150000"/>
              </a:lnSpc>
            </a:pPr>
            <a:r>
              <a:rPr lang="vi-VN" sz="1900" smtClean="0">
                <a:solidFill>
                  <a:srgbClr val="000000"/>
                </a:solidFill>
                <a:latin typeface="Arial"/>
                <a:ea typeface="Arial" panose="020B0604020202020204" pitchFamily="34" charset="0"/>
                <a:cs typeface="Times New Roman" panose="02020603050405020304" pitchFamily="18" charset="0"/>
              </a:rPr>
              <a:t>Hãy tính giá trị hiện tại của toàn bộ giải thưởng nếu người trúng giải có thể đầu tư số tiền này với lãi suất 10% mỗi năm, tính lãi kép hàng năm.</a:t>
            </a:r>
            <a:endParaRPr lang="vi-VN" sz="1900">
              <a:solidFill>
                <a:srgbClr val="000000"/>
              </a:solidFill>
              <a:latin typeface="Arial"/>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a:off x="7913504" y="587909"/>
            <a:ext cx="856419" cy="1038804"/>
          </a:xfrm>
          <a:prstGeom prst="rect">
            <a:avLst/>
          </a:prstGeom>
        </p:spPr>
      </p:pic>
      <p:sp>
        <p:nvSpPr>
          <p:cNvPr id="6" name="TextBox 5"/>
          <p:cNvSpPr txBox="1"/>
          <p:nvPr/>
        </p:nvSpPr>
        <p:spPr>
          <a:xfrm>
            <a:off x="172897" y="137113"/>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smtClean="0">
                <a:ln>
                  <a:noFill/>
                </a:ln>
                <a:solidFill>
                  <a:srgbClr val="C00000"/>
                </a:solidFill>
                <a:effectLst/>
                <a:uLnTx/>
                <a:uFillTx/>
                <a:latin typeface="Arial"/>
                <a:cs typeface="Arial"/>
                <a:sym typeface="Arial"/>
              </a:rPr>
              <a:t>VẬN</a:t>
            </a:r>
            <a:r>
              <a:rPr kumimoji="0" lang="en-US" sz="4000" b="1" i="0" u="none" strike="noStrike" kern="0" cap="none" spc="0" normalizeH="0" noProof="0" smtClean="0">
                <a:ln>
                  <a:noFill/>
                </a:ln>
                <a:solidFill>
                  <a:srgbClr val="C00000"/>
                </a:solidFill>
                <a:effectLst/>
                <a:uLnTx/>
                <a:uFillTx/>
                <a:latin typeface="Arial"/>
                <a:cs typeface="Arial"/>
                <a:sym typeface="Arial"/>
              </a:rPr>
              <a:t> DỤNG</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51142784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69476" y="375765"/>
            <a:ext cx="7521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2000" b="1" i="1" u="sng" strike="noStrike" kern="0" cap="none" spc="0" normalizeH="0" baseline="0" noProof="0">
              <a:ln>
                <a:noFill/>
              </a:ln>
              <a:solidFill>
                <a:srgbClr val="4C2E8C">
                  <a:lumMod val="75000"/>
                </a:srgbClr>
              </a:solidFill>
              <a:effectLst/>
              <a:uLnTx/>
              <a:uFillTx/>
              <a:sym typeface="Arial"/>
            </a:endParaRPr>
          </a:p>
        </p:txBody>
      </p:sp>
      <mc:AlternateContent xmlns:mc="http://schemas.openxmlformats.org/markup-compatibility/2006">
        <mc:Choice xmlns:a14="http://schemas.microsoft.com/office/drawing/2010/main" Requires="a14">
          <p:sp>
            <p:nvSpPr>
              <p:cNvPr id="2" name="Rectangle 1"/>
              <p:cNvSpPr/>
              <p:nvPr/>
            </p:nvSpPr>
            <p:spPr>
              <a:xfrm>
                <a:off x="1167050" y="850688"/>
                <a:ext cx="6756982" cy="3970639"/>
              </a:xfrm>
              <a:prstGeom prst="rect">
                <a:avLst/>
              </a:prstGeom>
            </p:spPr>
            <p:txBody>
              <a:bodyPr wrap="square">
                <a:spAutoFit/>
              </a:bodyPr>
              <a:lstStyle/>
              <a:p>
                <a:pPr algn="just">
                  <a:lnSpc>
                    <a:spcPct val="150000"/>
                  </a:lnSpc>
                  <a:spcBef>
                    <a:spcPts val="100"/>
                  </a:spcBef>
                  <a:spcAft>
                    <a:spcPts val="100"/>
                  </a:spcAft>
                </a:pPr>
                <a:r>
                  <a:rPr lang="vi-VN" sz="2000" smtClean="0">
                    <a:latin typeface="+mn-lt"/>
                    <a:ea typeface="Times New Roman" panose="02020603050405020304" pitchFamily="18" charset="0"/>
                  </a:rPr>
                  <a:t>Mỗi </a:t>
                </a:r>
                <a:r>
                  <a:rPr lang="vi-VN" sz="2000">
                    <a:latin typeface="+mn-lt"/>
                    <a:ea typeface="Times New Roman" panose="02020603050405020304" pitchFamily="18" charset="0"/>
                  </a:rPr>
                  <a:t>năm nhận thanh toán số tiền như nhau trong 20 năm</a:t>
                </a:r>
                <a:r>
                  <a:rPr lang="vi-VN" sz="2000">
                    <a:latin typeface="+mn-lt"/>
                    <a:ea typeface="Times New Roman" panose="02020603050405020304" pitchFamily="18" charset="0"/>
                  </a:rPr>
                  <a:t>. </a:t>
                </a:r>
                <a:endParaRPr lang="en-US" sz="2000" smtClean="0">
                  <a:latin typeface="+mn-lt"/>
                  <a:ea typeface="Times New Roman" panose="02020603050405020304" pitchFamily="18" charset="0"/>
                </a:endParaRPr>
              </a:p>
              <a:p>
                <a:pPr algn="just">
                  <a:lnSpc>
                    <a:spcPct val="150000"/>
                  </a:lnSpc>
                  <a:spcBef>
                    <a:spcPts val="100"/>
                  </a:spcBef>
                  <a:spcAft>
                    <a:spcPts val="100"/>
                  </a:spcAft>
                </a:pPr>
                <a:r>
                  <a:rPr lang="vi-VN" sz="2000" smtClean="0">
                    <a:latin typeface="+mn-lt"/>
                    <a:ea typeface="Times New Roman" panose="02020603050405020304" pitchFamily="18" charset="0"/>
                  </a:rPr>
                  <a:t>Số </a:t>
                </a:r>
                <a:r>
                  <a:rPr lang="vi-VN" sz="2000">
                    <a:latin typeface="+mn-lt"/>
                    <a:ea typeface="Times New Roman" panose="02020603050405020304" pitchFamily="18" charset="0"/>
                  </a:rPr>
                  <a:t>tiền mỗi tháng nhận được </a:t>
                </a:r>
                <a:r>
                  <a:rPr lang="vi-VN" sz="2000">
                    <a:latin typeface="+mn-lt"/>
                    <a:ea typeface="Times New Roman" panose="02020603050405020304" pitchFamily="18" charset="0"/>
                  </a:rPr>
                  <a:t>bằng</a:t>
                </a:r>
                <a:r>
                  <a:rPr lang="vi-VN" sz="2000" smtClean="0">
                    <a:latin typeface="+mn-lt"/>
                    <a:ea typeface="Times New Roman" panose="02020603050405020304" pitchFamily="18" charset="0"/>
                  </a:rPr>
                  <a:t>:</a:t>
                </a:r>
                <a:endParaRPr lang="en-US" sz="2000" smtClean="0">
                  <a:latin typeface="+mn-lt"/>
                  <a:ea typeface="Times New Roman" panose="02020603050405020304" pitchFamily="18" charset="0"/>
                </a:endParaRPr>
              </a:p>
              <a:p>
                <a:pPr algn="ctr">
                  <a:lnSpc>
                    <a:spcPct val="150000"/>
                  </a:lnSpc>
                  <a:spcBef>
                    <a:spcPts val="100"/>
                  </a:spcBef>
                  <a:spcAft>
                    <a:spcPts val="100"/>
                  </a:spcAft>
                </a:pPr>
                <a:r>
                  <a:rPr lang="vi-VN" sz="2000" smtClean="0">
                    <a:latin typeface="+mn-lt"/>
                    <a:ea typeface="Times New Roman" panose="02020603050405020304" pitchFamily="18" charset="0"/>
                  </a:rPr>
                  <a:t> </a:t>
                </a:r>
                <a14:m>
                  <m:oMath xmlns:m="http://schemas.openxmlformats.org/officeDocument/2006/math">
                    <m:f>
                      <m:fPr>
                        <m:ctrlPr>
                          <a:rPr lang="en-US" sz="2000" i="1">
                            <a:effectLst/>
                            <a:latin typeface="+mn-lt"/>
                            <a:ea typeface="Times New Roman" panose="02020603050405020304" pitchFamily="18" charset="0"/>
                          </a:rPr>
                        </m:ctrlPr>
                      </m:fPr>
                      <m:num>
                        <m:r>
                          <a:rPr lang="vi-VN" sz="2000" i="1">
                            <a:effectLst/>
                            <a:latin typeface="+mn-lt"/>
                            <a:ea typeface="Times New Roman" panose="02020603050405020304" pitchFamily="18" charset="0"/>
                          </a:rPr>
                          <m:t>100</m:t>
                        </m:r>
                      </m:num>
                      <m:den>
                        <m:r>
                          <a:rPr lang="vi-VN" sz="2000" i="1">
                            <a:effectLst/>
                            <a:latin typeface="+mn-lt"/>
                            <a:ea typeface="Times New Roman" panose="02020603050405020304" pitchFamily="18" charset="0"/>
                          </a:rPr>
                          <m:t>20</m:t>
                        </m:r>
                      </m:den>
                    </m:f>
                    <m:r>
                      <a:rPr lang="vi-VN" sz="2000" i="1">
                        <a:effectLst/>
                        <a:latin typeface="+mn-lt"/>
                        <a:ea typeface="Times New Roman" panose="02020603050405020304" pitchFamily="18" charset="0"/>
                      </a:rPr>
                      <m:t>=5</m:t>
                    </m:r>
                  </m:oMath>
                </a14:m>
                <a:r>
                  <a:rPr lang="vi-VN" sz="2000">
                    <a:effectLst/>
                    <a:latin typeface="+mn-lt"/>
                    <a:ea typeface="Dotum" panose="020B0600000101010101" pitchFamily="34" charset="-127"/>
                  </a:rPr>
                  <a:t> (</a:t>
                </a:r>
                <a:r>
                  <a:rPr lang="vi-VN" sz="2000">
                    <a:effectLst/>
                    <a:latin typeface="+mn-lt"/>
                    <a:ea typeface="Dotum" panose="020B0600000101010101" pitchFamily="34" charset="-127"/>
                  </a:rPr>
                  <a:t>tỉ</a:t>
                </a:r>
                <a:r>
                  <a:rPr lang="vi-VN" sz="2000" smtClean="0">
                    <a:effectLst/>
                    <a:latin typeface="+mn-lt"/>
                    <a:ea typeface="Dotum" panose="020B0600000101010101" pitchFamily="34" charset="-127"/>
                  </a:rPr>
                  <a:t>) </a:t>
                </a:r>
                <a14:m>
                  <m:oMath xmlns:m="http://schemas.openxmlformats.org/officeDocument/2006/math">
                    <m:r>
                      <a:rPr lang="en-US" sz="2000" b="0" i="0" smtClean="0">
                        <a:effectLst/>
                        <a:latin typeface="Cambria Math" panose="02040503050406030204" pitchFamily="18" charset="0"/>
                        <a:ea typeface="Dotum" panose="020B0600000101010101" pitchFamily="34" charset="-127"/>
                      </a:rPr>
                      <m:t>⇒</m:t>
                    </m:r>
                    <m:r>
                      <a:rPr lang="vi-VN" sz="2000" i="1">
                        <a:effectLst/>
                        <a:latin typeface="+mn-lt"/>
                        <a:ea typeface="Dotum" panose="020B0600000101010101" pitchFamily="34" charset="-127"/>
                      </a:rPr>
                      <m:t>𝑅</m:t>
                    </m:r>
                    <m:r>
                      <a:rPr lang="vi-VN" sz="2000" i="1">
                        <a:effectLst/>
                        <a:latin typeface="+mn-lt"/>
                        <a:ea typeface="Dotum" panose="020B0600000101010101" pitchFamily="34" charset="-127"/>
                      </a:rPr>
                      <m:t>=5</m:t>
                    </m:r>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smtClean="0">
                    <a:effectLst/>
                    <a:latin typeface="+mn-lt"/>
                    <a:ea typeface="Times New Roman" panose="02020603050405020304" pitchFamily="18" charset="0"/>
                  </a:rPr>
                  <a:t>Số </a:t>
                </a:r>
                <a:r>
                  <a:rPr lang="vi-VN" sz="2000">
                    <a:effectLst/>
                    <a:latin typeface="+mn-lt"/>
                    <a:ea typeface="Times New Roman" panose="02020603050405020304" pitchFamily="18" charset="0"/>
                  </a:rPr>
                  <a:t>khoản thanh toán là 20 năm </a:t>
                </a:r>
                <a14:m>
                  <m:oMath xmlns:m="http://schemas.openxmlformats.org/officeDocument/2006/math">
                    <m:r>
                      <a:rPr lang="en-US" sz="2000">
                        <a:latin typeface="Cambria Math" panose="02040503050406030204" pitchFamily="18" charset="0"/>
                        <a:ea typeface="Dotum" panose="020B0600000101010101" pitchFamily="34" charset="-127"/>
                      </a:rPr>
                      <m:t>⇒</m:t>
                    </m:r>
                  </m:oMath>
                </a14:m>
                <a:r>
                  <a:rPr lang="vi-VN" sz="2000">
                    <a:effectLst/>
                    <a:latin typeface="+mn-lt"/>
                    <a:ea typeface="Times New Roman" panose="02020603050405020304" pitchFamily="18" charset="0"/>
                  </a:rPr>
                  <a:t> </a:t>
                </a:r>
                <a14:m>
                  <m:oMath xmlns:m="http://schemas.openxmlformats.org/officeDocument/2006/math">
                    <m:r>
                      <a:rPr lang="vi-VN" sz="2000" i="1">
                        <a:effectLst/>
                        <a:latin typeface="+mn-lt"/>
                        <a:ea typeface="Times New Roman" panose="02020603050405020304" pitchFamily="18" charset="0"/>
                      </a:rPr>
                      <m:t>𝑛</m:t>
                    </m:r>
                    <m:r>
                      <a:rPr lang="vi-VN" sz="2000" i="1">
                        <a:effectLst/>
                        <a:latin typeface="+mn-lt"/>
                        <a:ea typeface="Times New Roman" panose="02020603050405020304" pitchFamily="18" charset="0"/>
                      </a:rPr>
                      <m:t>=20</m:t>
                    </m:r>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smtClean="0">
                    <a:effectLst/>
                    <a:latin typeface="+mn-lt"/>
                    <a:ea typeface="Dotum" panose="020B0600000101010101" pitchFamily="34" charset="-127"/>
                  </a:rPr>
                  <a:t>Lãi </a:t>
                </a:r>
                <a:r>
                  <a:rPr lang="vi-VN" sz="2000">
                    <a:effectLst/>
                    <a:latin typeface="+mn-lt"/>
                    <a:ea typeface="Dotum" panose="020B0600000101010101" pitchFamily="34" charset="-127"/>
                  </a:rPr>
                  <a:t>suất </a:t>
                </a:r>
                <a14:m>
                  <m:oMath xmlns:m="http://schemas.openxmlformats.org/officeDocument/2006/math">
                    <m:r>
                      <a:rPr lang="vi-VN" sz="2000" i="1">
                        <a:effectLst/>
                        <a:latin typeface="+mn-lt"/>
                        <a:ea typeface="Dotum" panose="020B0600000101010101" pitchFamily="34" charset="-127"/>
                      </a:rPr>
                      <m:t>10%</m:t>
                    </m:r>
                  </m:oMath>
                </a14:m>
                <a:r>
                  <a:rPr lang="vi-VN" sz="2000">
                    <a:effectLst/>
                    <a:latin typeface="+mn-lt"/>
                    <a:ea typeface="Dotum" panose="020B0600000101010101" pitchFamily="34" charset="-127"/>
                  </a:rPr>
                  <a:t> một năm </a:t>
                </a:r>
                <a14:m>
                  <m:oMath xmlns:m="http://schemas.openxmlformats.org/officeDocument/2006/math">
                    <m:r>
                      <a:rPr lang="en-US" sz="2000">
                        <a:latin typeface="Cambria Math" panose="02040503050406030204" pitchFamily="18" charset="0"/>
                        <a:ea typeface="Dotum" panose="020B0600000101010101" pitchFamily="34" charset="-127"/>
                      </a:rPr>
                      <m:t>⇒</m:t>
                    </m:r>
                  </m:oMath>
                </a14:m>
                <a:r>
                  <a:rPr lang="vi-VN" sz="2000">
                    <a:effectLst/>
                    <a:latin typeface="+mn-lt"/>
                    <a:ea typeface="Dotum" panose="020B0600000101010101" pitchFamily="34" charset="-127"/>
                  </a:rPr>
                  <a:t> </a:t>
                </a:r>
                <a14:m>
                  <m:oMath xmlns:m="http://schemas.openxmlformats.org/officeDocument/2006/math">
                    <m:r>
                      <a:rPr lang="vi-VN" sz="2000" i="1">
                        <a:effectLst/>
                        <a:latin typeface="+mn-lt"/>
                        <a:ea typeface="Dotum" panose="020B0600000101010101" pitchFamily="34" charset="-127"/>
                      </a:rPr>
                      <m:t>𝑖</m:t>
                    </m:r>
                    <m:r>
                      <a:rPr lang="vi-VN" sz="2000" i="1">
                        <a:effectLst/>
                        <a:latin typeface="+mn-lt"/>
                        <a:ea typeface="Dotum" panose="020B0600000101010101" pitchFamily="34" charset="-127"/>
                      </a:rPr>
                      <m:t>=10%</m:t>
                    </m:r>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2000">
                        <a:latin typeface="Cambria Math" panose="02040503050406030204" pitchFamily="18" charset="0"/>
                        <a:ea typeface="Dotum" panose="020B0600000101010101" pitchFamily="34" charset="-127"/>
                      </a:rPr>
                      <m:t>⇒</m:t>
                    </m:r>
                    <m:r>
                      <a:rPr lang="en-US" sz="2000" i="1">
                        <a:latin typeface="Cambria Math" panose="02040503050406030204" pitchFamily="18" charset="0"/>
                        <a:ea typeface="Dotum" panose="020B0600000101010101" pitchFamily="34" charset="-127"/>
                      </a:rPr>
                      <m:t> </m:t>
                    </m:r>
                  </m:oMath>
                </a14:m>
                <a:r>
                  <a:rPr lang="vi-VN" sz="2000">
                    <a:effectLst/>
                    <a:latin typeface="+mn-lt"/>
                    <a:ea typeface="Times New Roman" panose="02020603050405020304" pitchFamily="18" charset="0"/>
                  </a:rPr>
                  <a:t>Giá trị hiện tại của toàn bộ giải thưởng: </a:t>
                </a:r>
                <a:endParaRPr lang="en-US" sz="2000" smtClean="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vi-VN" sz="2000" i="1">
                        <a:effectLst/>
                        <a:latin typeface="+mn-lt"/>
                        <a:ea typeface="Times New Roman" panose="02020603050405020304" pitchFamily="18" charset="0"/>
                      </a:rPr>
                      <m:t>𝑅</m:t>
                    </m:r>
                    <m:r>
                      <a:rPr lang="vi-VN" sz="2000" i="1">
                        <a:effectLst/>
                        <a:latin typeface="+mn-lt"/>
                        <a:ea typeface="Times New Roman" panose="02020603050405020304" pitchFamily="18" charset="0"/>
                      </a:rPr>
                      <m:t>=5.</m:t>
                    </m:r>
                    <m:f>
                      <m:fPr>
                        <m:ctrlPr>
                          <a:rPr lang="en-US" sz="2000" i="1">
                            <a:effectLst/>
                            <a:latin typeface="+mn-lt"/>
                            <a:ea typeface="Times New Roman" panose="02020603050405020304" pitchFamily="18" charset="0"/>
                          </a:rPr>
                        </m:ctrlPr>
                      </m:fPr>
                      <m:num>
                        <m:r>
                          <a:rPr lang="vi-VN" sz="2000" i="1">
                            <a:effectLst/>
                            <a:latin typeface="+mn-lt"/>
                            <a:ea typeface="Times New Roman" panose="02020603050405020304" pitchFamily="18" charset="0"/>
                          </a:rPr>
                          <m:t>1−</m:t>
                        </m:r>
                        <m:sSup>
                          <m:sSupPr>
                            <m:ctrlPr>
                              <a:rPr lang="en-US" sz="2000" i="1">
                                <a:effectLst/>
                                <a:latin typeface="+mn-lt"/>
                                <a:ea typeface="Times New Roman" panose="02020603050405020304" pitchFamily="18" charset="0"/>
                              </a:rPr>
                            </m:ctrlPr>
                          </m:sSupPr>
                          <m:e>
                            <m:d>
                              <m:dPr>
                                <m:ctrlPr>
                                  <a:rPr lang="en-US" sz="2000" i="1">
                                    <a:effectLst/>
                                    <a:latin typeface="+mn-lt"/>
                                    <a:ea typeface="Times New Roman" panose="02020603050405020304" pitchFamily="18" charset="0"/>
                                  </a:rPr>
                                </m:ctrlPr>
                              </m:dPr>
                              <m:e>
                                <m:r>
                                  <a:rPr lang="vi-VN" sz="2000" i="1">
                                    <a:effectLst/>
                                    <a:latin typeface="+mn-lt"/>
                                    <a:ea typeface="Times New Roman" panose="02020603050405020304" pitchFamily="18" charset="0"/>
                                  </a:rPr>
                                  <m:t>1+10%</m:t>
                                </m:r>
                              </m:e>
                            </m:d>
                          </m:e>
                          <m:sup>
                            <m:r>
                              <a:rPr lang="vi-VN" sz="2000" i="1">
                                <a:effectLst/>
                                <a:latin typeface="+mn-lt"/>
                                <a:ea typeface="Times New Roman" panose="02020603050405020304" pitchFamily="18" charset="0"/>
                              </a:rPr>
                              <m:t>−20</m:t>
                            </m:r>
                          </m:sup>
                        </m:sSup>
                      </m:num>
                      <m:den>
                        <m:r>
                          <a:rPr lang="vi-VN" sz="2000" i="1">
                            <a:effectLst/>
                            <a:latin typeface="+mn-lt"/>
                            <a:ea typeface="Times New Roman" panose="02020603050405020304" pitchFamily="18" charset="0"/>
                          </a:rPr>
                          <m:t>10%</m:t>
                        </m:r>
                      </m:den>
                    </m:f>
                    <m:r>
                      <a:rPr lang="vi-VN" sz="2000" i="1">
                        <a:effectLst/>
                        <a:latin typeface="+mn-lt"/>
                        <a:ea typeface="Times New Roman" panose="02020603050405020304" pitchFamily="18" charset="0"/>
                      </a:rPr>
                      <m:t>≈48,79 </m:t>
                    </m:r>
                  </m:oMath>
                </a14:m>
                <a:r>
                  <a:rPr lang="vi-VN" sz="2000">
                    <a:effectLst/>
                    <a:latin typeface="+mn-lt"/>
                    <a:ea typeface="Dotum" panose="020B0600000101010101" pitchFamily="34" charset="-127"/>
                  </a:rPr>
                  <a:t>tỉ</a:t>
                </a:r>
                <a:endParaRPr lang="en-US" sz="2000">
                  <a:effectLst/>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167050" y="850688"/>
                <a:ext cx="6756982" cy="3970639"/>
              </a:xfrm>
              <a:prstGeom prst="rect">
                <a:avLst/>
              </a:prstGeom>
              <a:blipFill>
                <a:blip r:embed="rId3"/>
                <a:stretch>
                  <a:fillRect l="-902"/>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355651" y="4266057"/>
            <a:ext cx="439215" cy="711991"/>
          </a:xfrm>
          <a:prstGeom prst="rect">
            <a:avLst/>
          </a:prstGeom>
        </p:spPr>
      </p:pic>
    </p:spTree>
    <p:extLst>
      <p:ext uri="{BB962C8B-B14F-4D97-AF65-F5344CB8AC3E}">
        <p14:creationId xmlns:p14="http://schemas.microsoft.com/office/powerpoint/2010/main" val="3068976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a:off x="8004944" y="3912999"/>
            <a:ext cx="856419" cy="1038804"/>
          </a:xfrm>
          <a:prstGeom prst="rect">
            <a:avLst/>
          </a:prstGeom>
        </p:spPr>
      </p:pic>
      <p:sp>
        <p:nvSpPr>
          <p:cNvPr id="2" name="Rectangle 1"/>
          <p:cNvSpPr/>
          <p:nvPr/>
        </p:nvSpPr>
        <p:spPr>
          <a:xfrm>
            <a:off x="315883" y="287040"/>
            <a:ext cx="8495608" cy="2285241"/>
          </a:xfrm>
          <a:prstGeom prst="rect">
            <a:avLst/>
          </a:prstGeom>
        </p:spPr>
        <p:txBody>
          <a:bodyPr wrap="square">
            <a:spAutoFit/>
          </a:bodyPr>
          <a:lstStyle/>
          <a:p>
            <a:pPr lvl="0" algn="just">
              <a:lnSpc>
                <a:spcPct val="150000"/>
              </a:lnSpc>
            </a:pPr>
            <a:r>
              <a:rPr lang="vi-VN" sz="1900" b="1">
                <a:ea typeface="Arial" panose="020B0604020202020204" pitchFamily="34" charset="0"/>
                <a:cs typeface="Times New Roman" panose="02020603050405020304" pitchFamily="18" charset="0"/>
              </a:rPr>
              <a:t>Bài 2. </a:t>
            </a:r>
            <a:r>
              <a:rPr lang="vi-VN" sz="1900">
                <a:ea typeface="Arial" panose="020B0604020202020204" pitchFamily="34" charset="0"/>
                <a:cs typeface="Times New Roman" panose="02020603050405020304" pitchFamily="18" charset="0"/>
              </a:rPr>
              <a:t>Một sinh viên đang muốn mua một chiếc laptop mới trị giá 20 triệu đồng. Tuy nhiên, anh ta không có đủ tiền mặt để mua hàng một lần nên quyết định mua trả góp trong vòng 12 tháng. Cửa hàng điện tử cung cấp hình thức trả góp với lãi suất 1% mỗi tháng. Hỏi mỗi tháng, sinh viên này sẽ phải trả cho cửa hàng bao nhiêu tiền?</a:t>
            </a:r>
            <a:endParaRPr lang="vi-VN" sz="1900">
              <a:ea typeface="Arial" panose="020B0604020202020204" pitchFamily="34" charset="0"/>
              <a:cs typeface="Times New Roman" panose="02020603050405020304" pitchFamily="18" charset="0"/>
            </a:endParaRPr>
          </a:p>
        </p:txBody>
      </p:sp>
      <p:sp>
        <p:nvSpPr>
          <p:cNvPr id="7" name="Rectangle 6"/>
          <p:cNvSpPr/>
          <p:nvPr/>
        </p:nvSpPr>
        <p:spPr>
          <a:xfrm>
            <a:off x="4200447" y="2580594"/>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900" b="1" i="1" u="sng" strike="noStrike" kern="0" cap="none" spc="0" normalizeH="0" baseline="0" noProof="0">
              <a:ln>
                <a:noFill/>
              </a:ln>
              <a:solidFill>
                <a:srgbClr val="4C2E8C">
                  <a:lumMod val="75000"/>
                </a:srgbClr>
              </a:solidFill>
              <a:effectLst/>
              <a:uLnTx/>
              <a:uFillTx/>
              <a:sym typeface="Arial"/>
            </a:endParaRPr>
          </a:p>
        </p:txBody>
      </p:sp>
      <mc:AlternateContent xmlns:mc="http://schemas.openxmlformats.org/markup-compatibility/2006">
        <mc:Choice xmlns:a14="http://schemas.microsoft.com/office/drawing/2010/main" Requires="a14">
          <p:sp>
            <p:nvSpPr>
              <p:cNvPr id="3" name="Rectangle 2"/>
              <p:cNvSpPr/>
              <p:nvPr/>
            </p:nvSpPr>
            <p:spPr>
              <a:xfrm>
                <a:off x="315884" y="3049524"/>
                <a:ext cx="7398327" cy="1765355"/>
              </a:xfrm>
              <a:prstGeom prst="rect">
                <a:avLst/>
              </a:prstGeom>
            </p:spPr>
            <p:txBody>
              <a:bodyPr wrap="square">
                <a:spAutoFit/>
              </a:bodyPr>
              <a:lstStyle/>
              <a:p>
                <a:pPr algn="just">
                  <a:lnSpc>
                    <a:spcPct val="150000"/>
                  </a:lnSpc>
                  <a:spcBef>
                    <a:spcPts val="100"/>
                  </a:spcBef>
                  <a:spcAft>
                    <a:spcPts val="100"/>
                  </a:spcAft>
                </a:pPr>
                <a:r>
                  <a:rPr lang="vi-VN" sz="1900" smtClean="0">
                    <a:latin typeface="+mn-lt"/>
                    <a:ea typeface="Times New Roman" panose="02020603050405020304" pitchFamily="18" charset="0"/>
                  </a:rPr>
                  <a:t>Ta có: </a:t>
                </a:r>
                <a14:m>
                  <m:oMath xmlns:m="http://schemas.openxmlformats.org/officeDocument/2006/math">
                    <m:sSub>
                      <m:sSubPr>
                        <m:ctrlPr>
                          <a:rPr lang="en-US" sz="1900" i="1">
                            <a:effectLst/>
                            <a:latin typeface="+mn-lt"/>
                            <a:ea typeface="Times New Roman" panose="02020603050405020304" pitchFamily="18" charset="0"/>
                          </a:rPr>
                        </m:ctrlPr>
                      </m:sSubPr>
                      <m:e>
                        <m:r>
                          <a:rPr lang="vi-VN" sz="1900" i="1">
                            <a:effectLst/>
                            <a:latin typeface="+mn-lt"/>
                            <a:ea typeface="Times New Roman" panose="02020603050405020304" pitchFamily="18" charset="0"/>
                          </a:rPr>
                          <m:t>𝐴</m:t>
                        </m:r>
                      </m:e>
                      <m:sub>
                        <m:r>
                          <a:rPr lang="vi-VN" sz="1900" i="1">
                            <a:effectLst/>
                            <a:latin typeface="+mn-lt"/>
                            <a:ea typeface="Times New Roman" panose="02020603050405020304" pitchFamily="18" charset="0"/>
                          </a:rPr>
                          <m:t>𝑝</m:t>
                        </m:r>
                      </m:sub>
                    </m:sSub>
                    <m:r>
                      <a:rPr lang="vi-VN" sz="1900" i="1">
                        <a:effectLst/>
                        <a:latin typeface="+mn-lt"/>
                        <a:ea typeface="Times New Roman" panose="02020603050405020304" pitchFamily="18" charset="0"/>
                      </a:rPr>
                      <m:t>=20</m:t>
                    </m:r>
                  </m:oMath>
                </a14:m>
                <a:r>
                  <a:rPr lang="vi-VN" sz="1900">
                    <a:effectLst/>
                    <a:latin typeface="+mn-lt"/>
                    <a:ea typeface="Dotum" panose="020B0600000101010101" pitchFamily="34" charset="-127"/>
                  </a:rPr>
                  <a:t> (triệu đồng)</a:t>
                </a:r>
                <a:r>
                  <a:rPr lang="en-US" sz="1900" smtClean="0">
                    <a:effectLst/>
                    <a:latin typeface="+mn-lt"/>
                    <a:ea typeface="Dotum" panose="020B0600000101010101" pitchFamily="34" charset="-127"/>
                  </a:rPr>
                  <a:t>; </a:t>
                </a:r>
                <a14:m>
                  <m:oMath xmlns:m="http://schemas.openxmlformats.org/officeDocument/2006/math">
                    <m:r>
                      <a:rPr lang="vi-VN" sz="1900" i="1">
                        <a:effectLst/>
                        <a:latin typeface="+mn-lt"/>
                        <a:ea typeface="Times New Roman" panose="02020603050405020304" pitchFamily="18" charset="0"/>
                      </a:rPr>
                      <m:t>𝑖</m:t>
                    </m:r>
                    <m:r>
                      <a:rPr lang="vi-VN" sz="1900" i="1">
                        <a:effectLst/>
                        <a:latin typeface="+mn-lt"/>
                        <a:ea typeface="Times New Roman" panose="02020603050405020304" pitchFamily="18" charset="0"/>
                      </a:rPr>
                      <m:t>=1%</m:t>
                    </m:r>
                  </m:oMath>
                </a14:m>
                <a:r>
                  <a:rPr lang="vi-VN" sz="1900">
                    <a:effectLst/>
                    <a:latin typeface="+mn-lt"/>
                    <a:ea typeface="Dotum" panose="020B0600000101010101" pitchFamily="34" charset="-127"/>
                  </a:rPr>
                  <a:t> và </a:t>
                </a:r>
                <a14:m>
                  <m:oMath xmlns:m="http://schemas.openxmlformats.org/officeDocument/2006/math">
                    <m:r>
                      <a:rPr lang="vi-VN" sz="1900" i="1">
                        <a:effectLst/>
                        <a:latin typeface="+mn-lt"/>
                        <a:ea typeface="Dotum" panose="020B0600000101010101" pitchFamily="34" charset="-127"/>
                      </a:rPr>
                      <m:t>𝑛</m:t>
                    </m:r>
                    <m:r>
                      <a:rPr lang="vi-VN" sz="1900" i="1">
                        <a:effectLst/>
                        <a:latin typeface="+mn-lt"/>
                        <a:ea typeface="Dotum" panose="020B0600000101010101" pitchFamily="34" charset="-127"/>
                      </a:rPr>
                      <m:t>=12</m:t>
                    </m:r>
                  </m:oMath>
                </a14:m>
                <a:r>
                  <a:rPr lang="vi-VN" sz="1900">
                    <a:effectLst/>
                    <a:latin typeface="+mn-lt"/>
                    <a:ea typeface="Dotum" panose="020B0600000101010101" pitchFamily="34" charset="-127"/>
                  </a:rPr>
                  <a:t> (tháng).</a:t>
                </a:r>
                <a:endParaRPr lang="en-US" sz="19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1900" b="0" i="0" smtClean="0">
                        <a:effectLst/>
                        <a:latin typeface="Cambria Math" panose="02040503050406030204" pitchFamily="18" charset="0"/>
                        <a:ea typeface="Dotum" panose="020B0600000101010101" pitchFamily="34" charset="-127"/>
                      </a:rPr>
                      <m:t>⇒</m:t>
                    </m:r>
                    <m:r>
                      <a:rPr lang="vi-VN" sz="1900" i="1">
                        <a:effectLst/>
                        <a:latin typeface="+mn-lt"/>
                        <a:ea typeface="Dotum" panose="020B0600000101010101" pitchFamily="34" charset="-127"/>
                      </a:rPr>
                      <m:t>𝑅</m:t>
                    </m:r>
                    <m:r>
                      <a:rPr lang="vi-VN" sz="1900" i="1">
                        <a:effectLst/>
                        <a:latin typeface="+mn-lt"/>
                        <a:ea typeface="Dotum" panose="020B0600000101010101" pitchFamily="34" charset="-127"/>
                      </a:rPr>
                      <m:t>=</m:t>
                    </m:r>
                    <m:f>
                      <m:fPr>
                        <m:ctrlPr>
                          <a:rPr lang="en-US" sz="1900" i="1">
                            <a:effectLst/>
                            <a:latin typeface="+mn-lt"/>
                            <a:ea typeface="Dotum" panose="020B0600000101010101" pitchFamily="34" charset="-127"/>
                          </a:rPr>
                        </m:ctrlPr>
                      </m:fPr>
                      <m:num>
                        <m:sSub>
                          <m:sSubPr>
                            <m:ctrlPr>
                              <a:rPr lang="en-US" sz="1900" i="1">
                                <a:effectLst/>
                                <a:latin typeface="+mn-lt"/>
                                <a:ea typeface="Dotum" panose="020B0600000101010101" pitchFamily="34" charset="-127"/>
                              </a:rPr>
                            </m:ctrlPr>
                          </m:sSubPr>
                          <m:e>
                            <m:r>
                              <a:rPr lang="vi-VN" sz="1900" i="1">
                                <a:effectLst/>
                                <a:latin typeface="+mn-lt"/>
                                <a:ea typeface="Dotum" panose="020B0600000101010101" pitchFamily="34" charset="-127"/>
                              </a:rPr>
                              <m:t>𝑖</m:t>
                            </m:r>
                            <m:r>
                              <a:rPr lang="vi-VN" sz="1900" i="1">
                                <a:effectLst/>
                                <a:latin typeface="+mn-lt"/>
                                <a:ea typeface="Dotum" panose="020B0600000101010101" pitchFamily="34" charset="-127"/>
                              </a:rPr>
                              <m:t>.</m:t>
                            </m:r>
                            <m:r>
                              <a:rPr lang="vi-VN" sz="1900" i="1">
                                <a:effectLst/>
                                <a:latin typeface="+mn-lt"/>
                                <a:ea typeface="Dotum" panose="020B0600000101010101" pitchFamily="34" charset="-127"/>
                              </a:rPr>
                              <m:t>𝐴</m:t>
                            </m:r>
                          </m:e>
                          <m:sub>
                            <m:r>
                              <a:rPr lang="vi-VN" sz="1900" i="1">
                                <a:effectLst/>
                                <a:latin typeface="+mn-lt"/>
                                <a:ea typeface="Dotum" panose="020B0600000101010101" pitchFamily="34" charset="-127"/>
                              </a:rPr>
                              <m:t>𝑝</m:t>
                            </m:r>
                          </m:sub>
                        </m:sSub>
                      </m:num>
                      <m:den>
                        <m:r>
                          <a:rPr lang="vi-VN" sz="1900" i="1">
                            <a:effectLst/>
                            <a:latin typeface="+mn-lt"/>
                            <a:ea typeface="Dotum" panose="020B0600000101010101" pitchFamily="34" charset="-127"/>
                          </a:rPr>
                          <m:t>1−</m:t>
                        </m:r>
                        <m:sSup>
                          <m:sSupPr>
                            <m:ctrlPr>
                              <a:rPr lang="en-US" sz="1900" i="1">
                                <a:effectLst/>
                                <a:latin typeface="+mn-lt"/>
                                <a:ea typeface="Dotum" panose="020B0600000101010101" pitchFamily="34" charset="-127"/>
                              </a:rPr>
                            </m:ctrlPr>
                          </m:sSupPr>
                          <m:e>
                            <m:d>
                              <m:dPr>
                                <m:ctrlPr>
                                  <a:rPr lang="en-US" sz="1900" i="1">
                                    <a:effectLst/>
                                    <a:latin typeface="+mn-lt"/>
                                    <a:ea typeface="Dotum" panose="020B0600000101010101" pitchFamily="34" charset="-127"/>
                                  </a:rPr>
                                </m:ctrlPr>
                              </m:dPr>
                              <m:e>
                                <m:r>
                                  <a:rPr lang="vi-VN" sz="1900" i="1">
                                    <a:effectLst/>
                                    <a:latin typeface="+mn-lt"/>
                                    <a:ea typeface="Dotum" panose="020B0600000101010101" pitchFamily="34" charset="-127"/>
                                  </a:rPr>
                                  <m:t>1+</m:t>
                                </m:r>
                                <m:r>
                                  <a:rPr lang="vi-VN" sz="1900" i="1">
                                    <a:effectLst/>
                                    <a:latin typeface="+mn-lt"/>
                                    <a:ea typeface="Dotum" panose="020B0600000101010101" pitchFamily="34" charset="-127"/>
                                  </a:rPr>
                                  <m:t>𝑖</m:t>
                                </m:r>
                                <m:r>
                                  <a:rPr lang="vi-VN" sz="1900" i="1">
                                    <a:effectLst/>
                                    <a:latin typeface="+mn-lt"/>
                                    <a:ea typeface="Dotum" panose="020B0600000101010101" pitchFamily="34" charset="-127"/>
                                  </a:rPr>
                                  <m:t>%</m:t>
                                </m:r>
                              </m:e>
                            </m:d>
                          </m:e>
                          <m:sup>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𝑛</m:t>
                            </m:r>
                          </m:sup>
                        </m:sSup>
                      </m:den>
                    </m:f>
                    <m:r>
                      <a:rPr lang="vi-VN" sz="1900" i="1">
                        <a:effectLst/>
                        <a:latin typeface="+mn-lt"/>
                        <a:ea typeface="Dotum" panose="020B0600000101010101" pitchFamily="34" charset="-127"/>
                      </a:rPr>
                      <m:t>=</m:t>
                    </m:r>
                    <m:f>
                      <m:fPr>
                        <m:ctrlPr>
                          <a:rPr lang="en-US" sz="1900" i="1">
                            <a:effectLst/>
                            <a:latin typeface="+mn-lt"/>
                            <a:ea typeface="Dotum" panose="020B0600000101010101" pitchFamily="34" charset="-127"/>
                          </a:rPr>
                        </m:ctrlPr>
                      </m:fPr>
                      <m:num>
                        <m:r>
                          <a:rPr lang="vi-VN" sz="1900" i="1">
                            <a:effectLst/>
                            <a:latin typeface="+mn-lt"/>
                            <a:ea typeface="Dotum" panose="020B0600000101010101" pitchFamily="34" charset="-127"/>
                          </a:rPr>
                          <m:t>1%.20</m:t>
                        </m:r>
                      </m:num>
                      <m:den>
                        <m:r>
                          <a:rPr lang="vi-VN" sz="1900" i="1">
                            <a:effectLst/>
                            <a:latin typeface="+mn-lt"/>
                            <a:ea typeface="Dotum" panose="020B0600000101010101" pitchFamily="34" charset="-127"/>
                          </a:rPr>
                          <m:t>1−</m:t>
                        </m:r>
                        <m:sSup>
                          <m:sSupPr>
                            <m:ctrlPr>
                              <a:rPr lang="en-US" sz="1900" i="1">
                                <a:effectLst/>
                                <a:latin typeface="+mn-lt"/>
                                <a:ea typeface="Dotum" panose="020B0600000101010101" pitchFamily="34" charset="-127"/>
                              </a:rPr>
                            </m:ctrlPr>
                          </m:sSupPr>
                          <m:e>
                            <m:d>
                              <m:dPr>
                                <m:ctrlPr>
                                  <a:rPr lang="en-US" sz="1900" i="1">
                                    <a:effectLst/>
                                    <a:latin typeface="+mn-lt"/>
                                    <a:ea typeface="Dotum" panose="020B0600000101010101" pitchFamily="34" charset="-127"/>
                                  </a:rPr>
                                </m:ctrlPr>
                              </m:dPr>
                              <m:e>
                                <m:r>
                                  <a:rPr lang="vi-VN" sz="1900" i="1">
                                    <a:effectLst/>
                                    <a:latin typeface="+mn-lt"/>
                                    <a:ea typeface="Dotum" panose="020B0600000101010101" pitchFamily="34" charset="-127"/>
                                  </a:rPr>
                                  <m:t>1+1%</m:t>
                                </m:r>
                              </m:e>
                            </m:d>
                          </m:e>
                          <m:sup>
                            <m:r>
                              <a:rPr lang="vi-VN" sz="1900" i="1">
                                <a:effectLst/>
                                <a:latin typeface="+mn-lt"/>
                                <a:ea typeface="Dotum" panose="020B0600000101010101" pitchFamily="34" charset="-127"/>
                              </a:rPr>
                              <m:t>−12</m:t>
                            </m:r>
                          </m:sup>
                        </m:sSup>
                      </m:den>
                    </m:f>
                    <m:r>
                      <a:rPr lang="vi-VN" sz="1900" i="1">
                        <a:effectLst/>
                        <a:latin typeface="+mn-lt"/>
                        <a:ea typeface="Dotum" panose="020B0600000101010101" pitchFamily="34" charset="-127"/>
                      </a:rPr>
                      <m:t>≈1,108</m:t>
                    </m:r>
                  </m:oMath>
                </a14:m>
                <a:r>
                  <a:rPr lang="vi-VN" sz="1900">
                    <a:effectLst/>
                    <a:latin typeface="+mn-lt"/>
                    <a:ea typeface="Dotum" panose="020B0600000101010101" pitchFamily="34" charset="-127"/>
                  </a:rPr>
                  <a:t> (triệu đồng)</a:t>
                </a:r>
                <a:endParaRPr lang="en-US" sz="1900">
                  <a:effectLst/>
                  <a:latin typeface="+mn-lt"/>
                  <a:ea typeface="Times New Roman" panose="02020603050405020304" pitchFamily="18" charset="0"/>
                </a:endParaRPr>
              </a:p>
              <a:p>
                <a:pPr algn="just">
                  <a:lnSpc>
                    <a:spcPct val="150000"/>
                  </a:lnSpc>
                  <a:spcBef>
                    <a:spcPts val="100"/>
                  </a:spcBef>
                  <a:spcAft>
                    <a:spcPts val="100"/>
                  </a:spcAft>
                </a:pPr>
                <a:r>
                  <a:rPr lang="vi-VN" sz="1900">
                    <a:effectLst/>
                    <a:latin typeface="+mn-lt"/>
                    <a:ea typeface="Dotum" panose="020B0600000101010101" pitchFamily="34" charset="-127"/>
                  </a:rPr>
                  <a:t>Vậy mỗi tháng sinh viên phải trả khoảng 1 110 000 đồng.</a:t>
                </a:r>
                <a:endParaRPr lang="en-US" sz="1900">
                  <a:effectLst/>
                  <a:latin typeface="+mn-lt"/>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15884" y="3049524"/>
                <a:ext cx="7398327" cy="1765355"/>
              </a:xfrm>
              <a:prstGeom prst="rect">
                <a:avLst/>
              </a:prstGeom>
              <a:blipFill>
                <a:blip r:embed="rId3"/>
                <a:stretch>
                  <a:fillRect l="-824" b="-1724"/>
                </a:stretch>
              </a:blipFill>
            </p:spPr>
            <p:txBody>
              <a:bodyPr/>
              <a:lstStyle/>
              <a:p>
                <a:r>
                  <a:rPr lang="en-US">
                    <a:noFill/>
                  </a:rPr>
                  <a:t> </a:t>
                </a:r>
              </a:p>
            </p:txBody>
          </p:sp>
        </mc:Fallback>
      </mc:AlternateContent>
    </p:spTree>
    <p:extLst>
      <p:ext uri="{BB962C8B-B14F-4D97-AF65-F5344CB8AC3E}">
        <p14:creationId xmlns:p14="http://schemas.microsoft.com/office/powerpoint/2010/main" val="3632669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5" y="212651"/>
            <a:ext cx="8906267" cy="739754"/>
          </a:xfrm>
          <a:prstGeom prst="rect">
            <a:avLst/>
          </a:prstGeom>
          <a:noFill/>
        </p:spPr>
        <p:txBody>
          <a:bodyPr wrap="square" rtlCol="0">
            <a:spAutoFit/>
          </a:bodyPr>
          <a:lstStyle/>
          <a:p>
            <a:pPr algn="ctr">
              <a:lnSpc>
                <a:spcPct val="150000"/>
              </a:lnSpc>
            </a:pPr>
            <a:r>
              <a:rPr lang="vi-VN" sz="3200" b="1" dirty="0" smtClean="0">
                <a:solidFill>
                  <a:srgbClr val="C00000"/>
                </a:solidFill>
              </a:rPr>
              <a:t>HƯỚNG DẪN VỀ NHÀ</a:t>
            </a:r>
            <a:endParaRPr lang="en-US" sz="3200" b="1" dirty="0">
              <a:solidFill>
                <a:srgbClr val="C00000"/>
              </a:solidFill>
            </a:endParaRPr>
          </a:p>
        </p:txBody>
      </p:sp>
      <p:grpSp>
        <p:nvGrpSpPr>
          <p:cNvPr id="7" name="Group 6"/>
          <p:cNvGrpSpPr/>
          <p:nvPr/>
        </p:nvGrpSpPr>
        <p:grpSpPr>
          <a:xfrm>
            <a:off x="313934" y="1326410"/>
            <a:ext cx="2700670" cy="2830921"/>
            <a:chOff x="435934" y="1241350"/>
            <a:chExt cx="2700670" cy="2830921"/>
          </a:xfrm>
        </p:grpSpPr>
        <p:sp>
          <p:nvSpPr>
            <p:cNvPr id="5" name="Rounded Rectangle 4"/>
            <p:cNvSpPr/>
            <p:nvPr/>
          </p:nvSpPr>
          <p:spPr>
            <a:xfrm>
              <a:off x="435934" y="1637415"/>
              <a:ext cx="2700670"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01</a:t>
              </a:r>
              <a:endParaRPr lang="en-US" sz="2400" b="1" dirty="0">
                <a:solidFill>
                  <a:schemeClr val="accent6"/>
                </a:solidFill>
              </a:endParaRPr>
            </a:p>
          </p:txBody>
        </p:sp>
      </p:grpSp>
      <p:grpSp>
        <p:nvGrpSpPr>
          <p:cNvPr id="8" name="Group 7"/>
          <p:cNvGrpSpPr/>
          <p:nvPr/>
        </p:nvGrpSpPr>
        <p:grpSpPr>
          <a:xfrm>
            <a:off x="3234205" y="1326410"/>
            <a:ext cx="2700670" cy="2830921"/>
            <a:chOff x="435934" y="1241350"/>
            <a:chExt cx="2700670" cy="2830921"/>
          </a:xfrm>
        </p:grpSpPr>
        <p:sp>
          <p:nvSpPr>
            <p:cNvPr id="9" name="Rounded Rectangle 8"/>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02</a:t>
              </a:r>
              <a:endParaRPr lang="en-US" sz="2400" b="1" dirty="0">
                <a:solidFill>
                  <a:schemeClr val="accent6"/>
                </a:solidFill>
              </a:endParaRPr>
            </a:p>
          </p:txBody>
        </p:sp>
      </p:grpSp>
      <p:grpSp>
        <p:nvGrpSpPr>
          <p:cNvPr id="11" name="Group 10"/>
          <p:cNvGrpSpPr/>
          <p:nvPr/>
        </p:nvGrpSpPr>
        <p:grpSpPr>
          <a:xfrm>
            <a:off x="6149161" y="1326410"/>
            <a:ext cx="2700670" cy="2830921"/>
            <a:chOff x="435934" y="1241350"/>
            <a:chExt cx="2700670" cy="2830921"/>
          </a:xfrm>
        </p:grpSpPr>
        <p:sp>
          <p:nvSpPr>
            <p:cNvPr id="12" name="Rounded Rectangle 11"/>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03</a:t>
              </a:r>
              <a:endParaRPr lang="en-US" sz="2400" b="1" dirty="0">
                <a:solidFill>
                  <a:schemeClr val="accent6"/>
                </a:solidFill>
              </a:endParaRPr>
            </a:p>
          </p:txBody>
        </p:sp>
      </p:grpSp>
      <p:sp>
        <p:nvSpPr>
          <p:cNvPr id="14" name="TextBox 13"/>
          <p:cNvSpPr txBox="1"/>
          <p:nvPr/>
        </p:nvSpPr>
        <p:spPr>
          <a:xfrm>
            <a:off x="550508" y="2432069"/>
            <a:ext cx="2222205" cy="1015663"/>
          </a:xfrm>
          <a:prstGeom prst="rect">
            <a:avLst/>
          </a:prstGeom>
          <a:noFill/>
        </p:spPr>
        <p:txBody>
          <a:bodyPr wrap="square" rtlCol="0">
            <a:spAutoFit/>
          </a:bodyPr>
          <a:lstStyle/>
          <a:p>
            <a:pPr algn="ctr">
              <a:lnSpc>
                <a:spcPct val="150000"/>
              </a:lnSpc>
            </a:pPr>
            <a:r>
              <a:rPr lang="vi-VN" sz="2000" dirty="0" smtClean="0"/>
              <a:t>Ôn tập kiến thức đã học trong bài</a:t>
            </a:r>
            <a:endParaRPr lang="en-US" sz="2000" dirty="0"/>
          </a:p>
        </p:txBody>
      </p:sp>
      <p:sp>
        <p:nvSpPr>
          <p:cNvPr id="15" name="TextBox 14"/>
          <p:cNvSpPr txBox="1"/>
          <p:nvPr/>
        </p:nvSpPr>
        <p:spPr>
          <a:xfrm>
            <a:off x="3349834" y="2432070"/>
            <a:ext cx="2464096" cy="1015663"/>
          </a:xfrm>
          <a:prstGeom prst="rect">
            <a:avLst/>
          </a:prstGeom>
          <a:noFill/>
        </p:spPr>
        <p:txBody>
          <a:bodyPr wrap="square" rtlCol="0">
            <a:spAutoFit/>
          </a:bodyPr>
          <a:lstStyle/>
          <a:p>
            <a:pPr algn="ctr">
              <a:lnSpc>
                <a:spcPct val="150000"/>
              </a:lnSpc>
            </a:pPr>
            <a:r>
              <a:rPr lang="vi-VN" sz="2000" dirty="0" smtClean="0"/>
              <a:t>Hoàn thành bài tập trong SBT</a:t>
            </a:r>
            <a:endParaRPr lang="en-US" sz="2000" dirty="0"/>
          </a:p>
        </p:txBody>
      </p:sp>
      <p:sp>
        <p:nvSpPr>
          <p:cNvPr id="16" name="TextBox 15"/>
          <p:cNvSpPr txBox="1"/>
          <p:nvPr/>
        </p:nvSpPr>
        <p:spPr>
          <a:xfrm>
            <a:off x="6144972" y="2278411"/>
            <a:ext cx="2751685" cy="1477328"/>
          </a:xfrm>
          <a:prstGeom prst="rect">
            <a:avLst/>
          </a:prstGeom>
          <a:noFill/>
        </p:spPr>
        <p:txBody>
          <a:bodyPr wrap="square" rtlCol="0">
            <a:spAutoFit/>
          </a:bodyPr>
          <a:lstStyle/>
          <a:p>
            <a:pPr algn="ctr">
              <a:lnSpc>
                <a:spcPct val="150000"/>
              </a:lnSpc>
            </a:pPr>
            <a:r>
              <a:rPr lang="vi-VN" sz="2000" dirty="0" smtClean="0"/>
              <a:t>Chuẩn bị </a:t>
            </a:r>
            <a:r>
              <a:rPr lang="vi-VN" sz="2000" smtClean="0"/>
              <a:t>bài sau:</a:t>
            </a:r>
            <a:endParaRPr lang="vi-VN" sz="2000" dirty="0" smtClean="0"/>
          </a:p>
          <a:p>
            <a:pPr algn="ctr">
              <a:lnSpc>
                <a:spcPct val="150000"/>
              </a:lnSpc>
            </a:pPr>
            <a:r>
              <a:rPr lang="vi-VN" sz="2000" b="1" i="1"/>
              <a:t>Lực căng mặt ngoài của nước</a:t>
            </a:r>
            <a:endParaRPr lang="en-US" sz="2000" b="1" i="1" dirty="0"/>
          </a:p>
        </p:txBody>
      </p:sp>
      <p:pic>
        <p:nvPicPr>
          <p:cNvPr id="17" name="Picture 16"/>
          <p:cNvPicPr>
            <a:picLocks noChangeAspect="1"/>
          </p:cNvPicPr>
          <p:nvPr/>
        </p:nvPicPr>
        <p:blipFill>
          <a:blip r:embed="rId2"/>
          <a:stretch>
            <a:fillRect/>
          </a:stretch>
        </p:blipFill>
        <p:spPr>
          <a:xfrm>
            <a:off x="2075738" y="4198538"/>
            <a:ext cx="1877731" cy="944962"/>
          </a:xfrm>
          <a:prstGeom prst="rect">
            <a:avLst/>
          </a:prstGeom>
        </p:spPr>
      </p:pic>
    </p:spTree>
    <p:extLst>
      <p:ext uri="{BB962C8B-B14F-4D97-AF65-F5344CB8AC3E}">
        <p14:creationId xmlns:p14="http://schemas.microsoft.com/office/powerpoint/2010/main" val="3705067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373661" y="669977"/>
            <a:ext cx="8369669"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400" dirty="0" smtClean="0">
                <a:solidFill>
                  <a:srgbClr val="C00000"/>
                </a:solidFill>
                <a:latin typeface="+mn-lt"/>
              </a:rPr>
              <a:t>CẢM ƠN CÁC EM ĐÃ </a:t>
            </a:r>
            <a:r>
              <a:rPr lang="vi-VN" sz="4400" smtClean="0">
                <a:solidFill>
                  <a:srgbClr val="C00000"/>
                </a:solidFill>
                <a:latin typeface="+mn-lt"/>
              </a:rPr>
              <a:t/>
            </a:r>
            <a:br>
              <a:rPr lang="vi-VN" sz="4400" smtClean="0">
                <a:solidFill>
                  <a:srgbClr val="C00000"/>
                </a:solidFill>
                <a:latin typeface="+mn-lt"/>
              </a:rPr>
            </a:br>
            <a:r>
              <a:rPr lang="vi-VN" sz="4400" smtClean="0">
                <a:solidFill>
                  <a:srgbClr val="C00000"/>
                </a:solidFill>
                <a:latin typeface="+mn-lt"/>
              </a:rPr>
              <a:t>THAM GIA TIẾT THỰC HÀNH!</a:t>
            </a:r>
            <a:endParaRPr sz="4400" dirty="0">
              <a:solidFill>
                <a:srgbClr val="C00000"/>
              </a:solidFill>
              <a:latin typeface="+mn-lt"/>
            </a:endParaRPr>
          </a:p>
        </p:txBody>
      </p:sp>
      <p:grpSp>
        <p:nvGrpSpPr>
          <p:cNvPr id="360" name="Google Shape;360;p36"/>
          <p:cNvGrpSpPr/>
          <p:nvPr/>
        </p:nvGrpSpPr>
        <p:grpSpPr>
          <a:xfrm flipH="1">
            <a:off x="6868028" y="3855360"/>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824472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440356" y="4275010"/>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p:cNvGrpSpPr/>
          <p:nvPr/>
        </p:nvGrpSpPr>
        <p:grpSpPr>
          <a:xfrm>
            <a:off x="2039198" y="138732"/>
            <a:ext cx="5134368" cy="712592"/>
            <a:chOff x="2845532" y="127590"/>
            <a:chExt cx="5134368" cy="712592"/>
          </a:xfrm>
        </p:grpSpPr>
        <p:sp>
          <p:nvSpPr>
            <p:cNvPr id="15" name="Round Same Side Corner Rectangle 14"/>
            <p:cNvSpPr/>
            <p:nvPr/>
          </p:nvSpPr>
          <p:spPr>
            <a:xfrm flipV="1">
              <a:off x="3094073" y="127590"/>
              <a:ext cx="4653389"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45532" y="226944"/>
              <a:ext cx="5134368" cy="461665"/>
            </a:xfrm>
            <a:prstGeom prst="rect">
              <a:avLst/>
            </a:prstGeom>
            <a:noFill/>
          </p:spPr>
          <p:txBody>
            <a:bodyPr wrap="square" rtlCol="0">
              <a:spAutoFit/>
            </a:bodyPr>
            <a:lstStyle/>
            <a:p>
              <a:pPr algn="ctr"/>
              <a:r>
                <a:rPr lang="en-US" sz="2400" b="1" smtClean="0">
                  <a:solidFill>
                    <a:srgbClr val="C00000"/>
                  </a:solidFill>
                </a:rPr>
                <a:t>1. Số </a:t>
              </a:r>
              <a:r>
                <a:rPr lang="en-US" sz="2400" b="1">
                  <a:solidFill>
                    <a:srgbClr val="C00000"/>
                  </a:solidFill>
                </a:rPr>
                <a:t>tiền của một niên kim</a:t>
              </a:r>
              <a:endParaRPr lang="en-US" sz="2400" dirty="0"/>
            </a:p>
          </p:txBody>
        </p:sp>
      </p:grpSp>
      <p:sp>
        <p:nvSpPr>
          <p:cNvPr id="2" name="Rectangle 1"/>
          <p:cNvSpPr/>
          <p:nvPr/>
        </p:nvSpPr>
        <p:spPr>
          <a:xfrm>
            <a:off x="380742" y="953306"/>
            <a:ext cx="8311230" cy="3600986"/>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900" b="1" i="1" smtClean="0">
                <a:solidFill>
                  <a:schemeClr val="tx1"/>
                </a:solidFill>
              </a:rPr>
              <a:t>Khái </a:t>
            </a:r>
            <a:r>
              <a:rPr lang="vi-VN" sz="1900" b="1" i="1">
                <a:solidFill>
                  <a:schemeClr val="tx1"/>
                </a:solidFill>
              </a:rPr>
              <a:t>niệm niên kim: </a:t>
            </a:r>
          </a:p>
          <a:p>
            <a:pPr marL="285750" indent="-285750" algn="just">
              <a:lnSpc>
                <a:spcPct val="150000"/>
              </a:lnSpc>
              <a:buFontTx/>
              <a:buChar char="-"/>
            </a:pPr>
            <a:r>
              <a:rPr lang="vi-VN" sz="1900" smtClean="0"/>
              <a:t>Niên </a:t>
            </a:r>
            <a:r>
              <a:rPr lang="vi-VN" sz="1900"/>
              <a:t>kim là một khoản tiền được trả bằng các khoản thanh toán đều đặn</a:t>
            </a:r>
            <a:r>
              <a:rPr lang="vi-VN" sz="1900"/>
              <a:t>. </a:t>
            </a:r>
            <a:endParaRPr lang="en-US" sz="1900"/>
          </a:p>
          <a:p>
            <a:pPr marL="285750" indent="-285750" algn="just">
              <a:lnSpc>
                <a:spcPct val="150000"/>
              </a:lnSpc>
              <a:buFontTx/>
              <a:buChar char="-"/>
            </a:pPr>
            <a:r>
              <a:rPr lang="vi-VN" sz="1900" smtClean="0"/>
              <a:t>Niên </a:t>
            </a:r>
            <a:r>
              <a:rPr lang="vi-VN" sz="1900"/>
              <a:t>kim có thể được thực </a:t>
            </a:r>
            <a:r>
              <a:rPr lang="vi-VN" sz="1900"/>
              <a:t>hiện </a:t>
            </a:r>
            <a:r>
              <a:rPr lang="vi-VN" sz="1900" smtClean="0"/>
              <a:t>thanh</a:t>
            </a:r>
            <a:r>
              <a:rPr lang="en-US" sz="1900" smtClean="0"/>
              <a:t> </a:t>
            </a:r>
            <a:r>
              <a:rPr lang="vi-VN" sz="1900" smtClean="0"/>
              <a:t>toán </a:t>
            </a:r>
            <a:r>
              <a:rPr lang="vi-VN" sz="1900"/>
              <a:t>sau những khoảng thời gian đều đặn (hằng năm, hằng quý, hằng tháng,..); thường được thực hiện vào cuối khoảng thời gian thanh toán</a:t>
            </a:r>
            <a:r>
              <a:rPr lang="vi-VN" sz="1900"/>
              <a:t>. </a:t>
            </a:r>
            <a:endParaRPr lang="en-US" sz="1900"/>
          </a:p>
          <a:p>
            <a:pPr marL="285750" indent="-285750" algn="just">
              <a:lnSpc>
                <a:spcPct val="150000"/>
              </a:lnSpc>
              <a:buFontTx/>
              <a:buChar char="-"/>
            </a:pPr>
            <a:r>
              <a:rPr lang="vi-VN" sz="1900" smtClean="0"/>
              <a:t>Số tiền của một niên kim là tổng của tất cả các khoản thanh toán riêng lẻ từ thời điểm thanh toán đầu tiên cho đến khi</a:t>
            </a:r>
            <a:r>
              <a:rPr lang="en-US" sz="1900" smtClean="0"/>
              <a:t> </a:t>
            </a:r>
            <a:r>
              <a:rPr lang="vi-VN" sz="1900" smtClean="0"/>
              <a:t>thanh </a:t>
            </a:r>
            <a:r>
              <a:rPr lang="vi-VN" sz="1900"/>
              <a:t>toán cuối cùng được thực hiện, cùng với tất cả tiền lãi.</a:t>
            </a:r>
          </a:p>
        </p:txBody>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5" name="Title 21"/>
          <p:cNvSpPr txBox="1">
            <a:spLocks/>
          </p:cNvSpPr>
          <p:nvPr/>
        </p:nvSpPr>
        <p:spPr>
          <a:xfrm>
            <a:off x="637308" y="526971"/>
            <a:ext cx="925484" cy="561311"/>
          </a:xfrm>
          <a:prstGeom prst="rect">
            <a:avLst/>
          </a:prstGeom>
        </p:spPr>
        <p:style>
          <a:lnRef idx="3">
            <a:schemeClr val="lt1"/>
          </a:lnRef>
          <a:fillRef idx="1">
            <a:schemeClr val="accent2"/>
          </a:fillRef>
          <a:effectRef idx="1">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nl-NL" sz="2100" b="1" smtClean="0">
                <a:solidFill>
                  <a:schemeClr val="bg1"/>
                </a:solidFill>
                <a:latin typeface="Arial" panose="020B0604020202020204" pitchFamily="34" charset="0"/>
                <a:ea typeface="+mn-ea"/>
                <a:cs typeface="Arial" panose="020B0604020202020204" pitchFamily="34" charset="0"/>
                <a:sym typeface="Arial"/>
              </a:rPr>
              <a:t>HĐ 1:</a:t>
            </a:r>
            <a:endParaRPr lang="en-US" sz="2100" b="1" dirty="0">
              <a:solidFill>
                <a:schemeClr val="bg1"/>
              </a:solidFill>
              <a:latin typeface="Arial" panose="020B0604020202020204" pitchFamily="34" charset="0"/>
              <a:ea typeface="+mn-ea"/>
              <a:cs typeface="Arial" panose="020B0604020202020204" pitchFamily="34" charset="0"/>
              <a:sym typeface="Arial"/>
            </a:endParaRPr>
          </a:p>
        </p:txBody>
      </p:sp>
      <p:sp>
        <p:nvSpPr>
          <p:cNvPr id="3" name="Rectangle 2"/>
          <p:cNvSpPr/>
          <p:nvPr/>
        </p:nvSpPr>
        <p:spPr>
          <a:xfrm>
            <a:off x="579119" y="1301568"/>
            <a:ext cx="7833360" cy="3131306"/>
          </a:xfrm>
          <a:prstGeom prst="rect">
            <a:avLst/>
          </a:prstGeom>
        </p:spPr>
        <p:txBody>
          <a:bodyPr wrap="square">
            <a:spAutoFit/>
          </a:bodyPr>
          <a:lstStyle/>
          <a:p>
            <a:pPr algn="just">
              <a:lnSpc>
                <a:spcPct val="150000"/>
              </a:lnSpc>
              <a:spcBef>
                <a:spcPts val="600"/>
              </a:spcBef>
              <a:spcAft>
                <a:spcPts val="600"/>
              </a:spcAft>
            </a:pPr>
            <a:r>
              <a:rPr lang="vi-VN" sz="1900">
                <a:latin typeface="+mn-lt"/>
              </a:rPr>
              <a:t>Bác Lan gửi đều dặn 10 triệu đồng vào ngày đầu mỗi tháng trong vòng 5 năm vào một tài khoản tích lũy hưởng lãi suất 6% mỗi năm, theo hình thức lãi kép hằng tháng.</a:t>
            </a:r>
          </a:p>
          <a:p>
            <a:pPr algn="just">
              <a:lnSpc>
                <a:spcPct val="150000"/>
              </a:lnSpc>
              <a:spcBef>
                <a:spcPts val="600"/>
              </a:spcBef>
              <a:spcAft>
                <a:spcPts val="600"/>
              </a:spcAft>
            </a:pPr>
            <a:r>
              <a:rPr lang="vi-VN" sz="1900" smtClean="0">
                <a:latin typeface="+mn-lt"/>
              </a:rPr>
              <a:t>a) Tính </a:t>
            </a:r>
            <a:r>
              <a:rPr lang="vi-VN" sz="1900">
                <a:latin typeface="+mn-lt"/>
              </a:rPr>
              <a:t>số tiền có trong tài khoản vào cuối kì thứ nhất, cuối kì thứ </a:t>
            </a:r>
            <a:r>
              <a:rPr lang="vi-VN" sz="1900">
                <a:latin typeface="+mn-lt"/>
              </a:rPr>
              <a:t>hai</a:t>
            </a:r>
            <a:r>
              <a:rPr lang="vi-VN" sz="1900" smtClean="0">
                <a:latin typeface="+mn-lt"/>
              </a:rPr>
              <a:t>.</a:t>
            </a:r>
            <a:endParaRPr lang="en-US" sz="1900" smtClean="0">
              <a:latin typeface="+mn-lt"/>
            </a:endParaRPr>
          </a:p>
          <a:p>
            <a:pPr algn="just">
              <a:lnSpc>
                <a:spcPct val="150000"/>
              </a:lnSpc>
              <a:spcBef>
                <a:spcPts val="600"/>
              </a:spcBef>
              <a:spcAft>
                <a:spcPts val="600"/>
              </a:spcAft>
            </a:pPr>
            <a:r>
              <a:rPr lang="vi-VN" sz="1900">
                <a:latin typeface="+mn-lt"/>
              </a:rPr>
              <a:t>b) Tính số tiền có trong tài khoản vào cuối kì thứ </a:t>
            </a:r>
            <a:r>
              <a:rPr lang="vi-VN" sz="1900">
                <a:latin typeface="+mn-lt"/>
              </a:rPr>
              <a:t>n</a:t>
            </a:r>
            <a:r>
              <a:rPr lang="vi-VN" sz="1900" smtClean="0">
                <a:latin typeface="+mn-lt"/>
              </a:rPr>
              <a:t>.</a:t>
            </a:r>
            <a:endParaRPr lang="vi-VN" sz="1900">
              <a:latin typeface="+mn-lt"/>
            </a:endParaRPr>
          </a:p>
          <a:p>
            <a:pPr algn="just">
              <a:lnSpc>
                <a:spcPct val="150000"/>
              </a:lnSpc>
              <a:spcBef>
                <a:spcPts val="600"/>
              </a:spcBef>
              <a:spcAft>
                <a:spcPts val="600"/>
              </a:spcAft>
            </a:pPr>
            <a:r>
              <a:rPr lang="vi-VN" sz="1900">
                <a:latin typeface="+mn-lt"/>
              </a:rPr>
              <a:t>c) Tính số tiền có trong tài khoản ngay sau lần thanh toán cuối cùng.</a:t>
            </a:r>
          </a:p>
        </p:txBody>
      </p:sp>
      <p:sp>
        <p:nvSpPr>
          <p:cNvPr id="4" name="Rectangle 3"/>
          <p:cNvSpPr/>
          <p:nvPr/>
        </p:nvSpPr>
        <p:spPr>
          <a:xfrm>
            <a:off x="1653115" y="632510"/>
            <a:ext cx="3201517" cy="400110"/>
          </a:xfrm>
          <a:prstGeom prst="rect">
            <a:avLst/>
          </a:prstGeom>
        </p:spPr>
        <p:txBody>
          <a:bodyPr wrap="none">
            <a:spAutoFit/>
          </a:bodyPr>
          <a:lstStyle/>
          <a:p>
            <a:r>
              <a:rPr lang="en-US" sz="2000" b="1">
                <a:solidFill>
                  <a:srgbClr val="C00000"/>
                </a:solidFill>
                <a:latin typeface="+mn-lt"/>
              </a:rPr>
              <a:t>Số tiền của một niên kim</a:t>
            </a:r>
          </a:p>
        </p:txBody>
      </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069287" y="774360"/>
                <a:ext cx="7492820" cy="396429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a) Ta có: 5 năm = 60 tháng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Lãi suất theo tháng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0,5%</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Số tiền có trong tài khoản vào cuối kì thứ nhất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 . 0,5%=10.</m:t>
                    </m:r>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Số tiền có trong tài khoản vào cuối kì thứ hai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2</m:t>
                        </m:r>
                      </m:sub>
                    </m:s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sSub>
                      <m:sSub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+10).(1+0,5%)=</m:t>
                    </m:r>
                    <m:d>
                      <m:dPr>
                        <m:begChr m:val="["/>
                        <m:endChr m:val="]"/>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e>
                    </m:d>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2</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=20,15025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r>
                  <a:rPr kumimoji="0" lang="vi-VN" sz="1800" b="0" i="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a:xfrm>
                <a:off x="1069287" y="774360"/>
                <a:ext cx="7492820" cy="3964290"/>
              </a:xfrm>
              <a:prstGeom prst="rect">
                <a:avLst/>
              </a:prstGeom>
              <a:blipFill>
                <a:blip r:embed="rId3"/>
                <a:stretch>
                  <a:fillRect l="-650" b="-308"/>
                </a:stretch>
              </a:blipFill>
            </p:spPr>
            <p:txBody>
              <a:bodyPr/>
              <a:lstStyle/>
              <a:p>
                <a:r>
                  <a:rPr lang="en-US">
                    <a:noFill/>
                  </a:rPr>
                  <a:t> </a:t>
                </a:r>
              </a:p>
            </p:txBody>
          </p:sp>
        </mc:Fallback>
      </mc:AlternateContent>
      <p:sp>
        <p:nvSpPr>
          <p:cNvPr id="6" name="Rectangle 5"/>
          <p:cNvSpPr/>
          <p:nvPr/>
        </p:nvSpPr>
        <p:spPr>
          <a:xfrm>
            <a:off x="4088836" y="287401"/>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19119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088836" y="287401"/>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535748" y="715328"/>
                <a:ext cx="8074713" cy="923330"/>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b) Tiếp tục làm như trên ta thấy số tiền có trong tài khoản vào cuối kì thứ n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𝑛</m:t>
                        </m:r>
                      </m:sub>
                    </m:s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𝑛</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𝑛</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a:xfrm>
                <a:off x="535748" y="715328"/>
                <a:ext cx="8074713" cy="923330"/>
              </a:xfrm>
              <a:prstGeom prst="rect">
                <a:avLst/>
              </a:prstGeom>
              <a:blipFill>
                <a:blip r:embed="rId3"/>
                <a:stretch>
                  <a:fillRect l="-680" r="-378" b="-10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535748" y="1764162"/>
                <a:ext cx="8184303" cy="3111686"/>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c) Số tiền có trong tài khoản ngay sau lần thanh toán cuối cùng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sSub>
                      <m:sSub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59</m:t>
                        </m:r>
                      </m:sub>
                    </m:s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m:t>
                    </m:r>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59</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58</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=10+10.(1+0,5%++10.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2</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59</m:t>
                        </m:r>
                      </m:sup>
                    </m:sSup>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sym typeface="Arial"/>
                </a:endParaRPr>
              </a:p>
              <a:p>
                <a:pPr algn="just">
                  <a:lnSpc>
                    <a:spcPct val="150000"/>
                  </a:lnSpc>
                  <a:spcBef>
                    <a:spcPts val="200"/>
                  </a:spcBef>
                  <a:spcAft>
                    <a:spcPts val="200"/>
                  </a:spcAft>
                </a:pPr>
                <a:r>
                  <a:rPr lang="vi-VN" sz="1800">
                    <a:latin typeface="+mn-lt"/>
                    <a:ea typeface="Dotum" panose="020B0600000101010101" pitchFamily="34" charset="-127"/>
                  </a:rPr>
                  <a:t>Đây là tổng của 60 số hạng đầu của một cấp số nhân với số hạng đầu tiên </a:t>
                </a:r>
                <a:r>
                  <a:rPr lang="en-US" sz="1800" smtClean="0">
                    <a:latin typeface="+mn-lt"/>
                    <a:ea typeface="Dotum" panose="020B0600000101010101" pitchFamily="34" charset="-127"/>
                  </a:rPr>
                  <a:t>  </a:t>
                </a:r>
                <a14:m>
                  <m:oMath xmlns:m="http://schemas.openxmlformats.org/officeDocument/2006/math">
                    <m:r>
                      <a:rPr lang="vi-VN" sz="1800" i="1">
                        <a:latin typeface="+mn-lt"/>
                        <a:ea typeface="Dotum" panose="020B0600000101010101" pitchFamily="34" charset="-127"/>
                      </a:rPr>
                      <m:t>𝑎</m:t>
                    </m:r>
                    <m:r>
                      <a:rPr lang="vi-VN" sz="1800" i="1">
                        <a:latin typeface="+mn-lt"/>
                        <a:ea typeface="Dotum" panose="020B0600000101010101" pitchFamily="34" charset="-127"/>
                      </a:rPr>
                      <m:t>=10</m:t>
                    </m:r>
                  </m:oMath>
                </a14:m>
                <a:r>
                  <a:rPr lang="vi-VN" sz="1800">
                    <a:latin typeface="+mn-lt"/>
                    <a:ea typeface="Dotum" panose="020B0600000101010101" pitchFamily="34" charset="-127"/>
                  </a:rPr>
                  <a:t> và công bội </a:t>
                </a:r>
                <a14:m>
                  <m:oMath xmlns:m="http://schemas.openxmlformats.org/officeDocument/2006/math">
                    <m:r>
                      <a:rPr lang="vi-VN" sz="1800" i="1">
                        <a:latin typeface="+mn-lt"/>
                        <a:ea typeface="Dotum" panose="020B0600000101010101" pitchFamily="34" charset="-127"/>
                      </a:rPr>
                      <m:t>𝑞</m:t>
                    </m:r>
                    <m:r>
                      <a:rPr lang="vi-VN" sz="1800" i="1">
                        <a:latin typeface="+mn-lt"/>
                        <a:ea typeface="Dotum" panose="020B0600000101010101" pitchFamily="34" charset="-127"/>
                      </a:rPr>
                      <m:t>=1+0,5%</m:t>
                    </m:r>
                  </m:oMath>
                </a14:m>
                <a:r>
                  <a:rPr lang="vi-VN" sz="1800">
                    <a:latin typeface="+mn-lt"/>
                    <a:ea typeface="Dotum" panose="020B0600000101010101" pitchFamily="34" charset="-127"/>
                  </a:rPr>
                  <a:t>, nên ta có:</a:t>
                </a:r>
                <a:endParaRPr lang="en-US" sz="1800">
                  <a:latin typeface="+mn-lt"/>
                  <a:ea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vi-VN" sz="1800" i="1">
                        <a:latin typeface="+mn-lt"/>
                        <a:ea typeface="Dotum" panose="020B0600000101010101" pitchFamily="34" charset="-127"/>
                      </a:rPr>
                      <m:t>𝐴</m:t>
                    </m:r>
                    <m:r>
                      <a:rPr lang="vi-VN" sz="1800" i="1">
                        <a:latin typeface="+mn-lt"/>
                        <a:ea typeface="Dotum" panose="020B0600000101010101" pitchFamily="34" charset="-127"/>
                      </a:rPr>
                      <m:t>=10.</m:t>
                    </m:r>
                    <m:f>
                      <m:fPr>
                        <m:ctrlPr>
                          <a:rPr lang="en-US" sz="1800" i="1">
                            <a:latin typeface="+mn-lt"/>
                            <a:ea typeface="Dotum" panose="020B0600000101010101" pitchFamily="34" charset="-127"/>
                          </a:rPr>
                        </m:ctrlPr>
                      </m:fPr>
                      <m:num>
                        <m:r>
                          <a:rPr lang="vi-VN" sz="1800" i="1">
                            <a:latin typeface="+mn-lt"/>
                            <a:ea typeface="Dotum" panose="020B0600000101010101" pitchFamily="34" charset="-127"/>
                          </a:rPr>
                          <m:t>1−</m:t>
                        </m:r>
                        <m:sSup>
                          <m:sSupPr>
                            <m:ctrlPr>
                              <a:rPr lang="en-US" sz="1800" i="1">
                                <a:latin typeface="+mn-lt"/>
                                <a:ea typeface="Dotum" panose="020B0600000101010101" pitchFamily="34" charset="-127"/>
                              </a:rPr>
                            </m:ctrlPr>
                          </m:sSupPr>
                          <m:e>
                            <m:d>
                              <m:dPr>
                                <m:ctrlPr>
                                  <a:rPr lang="en-US" sz="1800" i="1">
                                    <a:latin typeface="+mn-lt"/>
                                    <a:ea typeface="Dotum" panose="020B0600000101010101" pitchFamily="34" charset="-127"/>
                                  </a:rPr>
                                </m:ctrlPr>
                              </m:dPr>
                              <m:e>
                                <m:r>
                                  <a:rPr lang="vi-VN" sz="1800" i="1">
                                    <a:latin typeface="+mn-lt"/>
                                    <a:ea typeface="Dotum" panose="020B0600000101010101" pitchFamily="34" charset="-127"/>
                                  </a:rPr>
                                  <m:t>1+0,5%</m:t>
                                </m:r>
                              </m:e>
                            </m:d>
                          </m:e>
                          <m:sup>
                            <m:r>
                              <a:rPr lang="vi-VN" sz="1800" i="1">
                                <a:latin typeface="+mn-lt"/>
                                <a:ea typeface="Dotum" panose="020B0600000101010101" pitchFamily="34" charset="-127"/>
                              </a:rPr>
                              <m:t>60</m:t>
                            </m:r>
                          </m:sup>
                        </m:sSup>
                      </m:num>
                      <m:den>
                        <m:r>
                          <a:rPr lang="vi-VN" sz="1800" i="1">
                            <a:latin typeface="+mn-lt"/>
                            <a:ea typeface="Dotum" panose="020B0600000101010101" pitchFamily="34" charset="-127"/>
                          </a:rPr>
                          <m:t>1−</m:t>
                        </m:r>
                        <m:d>
                          <m:dPr>
                            <m:ctrlPr>
                              <a:rPr lang="en-US" sz="1800" i="1">
                                <a:latin typeface="+mn-lt"/>
                                <a:ea typeface="Dotum" panose="020B0600000101010101" pitchFamily="34" charset="-127"/>
                              </a:rPr>
                            </m:ctrlPr>
                          </m:dPr>
                          <m:e>
                            <m:r>
                              <a:rPr lang="vi-VN" sz="1800" i="1">
                                <a:latin typeface="+mn-lt"/>
                                <a:ea typeface="Dotum" panose="020B0600000101010101" pitchFamily="34" charset="-127"/>
                              </a:rPr>
                              <m:t>1+0,5%</m:t>
                            </m:r>
                          </m:e>
                        </m:d>
                      </m:den>
                    </m:f>
                    <m:r>
                      <a:rPr lang="vi-VN" sz="1800" i="1">
                        <a:latin typeface="+mn-lt"/>
                        <a:ea typeface="Dotum" panose="020B0600000101010101" pitchFamily="34" charset="-127"/>
                      </a:rPr>
                      <m:t>=10.</m:t>
                    </m:r>
                    <m:f>
                      <m:fPr>
                        <m:ctrlPr>
                          <a:rPr lang="en-US" sz="1800" i="1">
                            <a:latin typeface="+mn-lt"/>
                            <a:ea typeface="Dotum" panose="020B0600000101010101" pitchFamily="34" charset="-127"/>
                          </a:rPr>
                        </m:ctrlPr>
                      </m:fPr>
                      <m:num>
                        <m:sSup>
                          <m:sSupPr>
                            <m:ctrlPr>
                              <a:rPr lang="en-US" sz="1800" i="1">
                                <a:latin typeface="+mn-lt"/>
                                <a:ea typeface="Dotum" panose="020B0600000101010101" pitchFamily="34" charset="-127"/>
                              </a:rPr>
                            </m:ctrlPr>
                          </m:sSupPr>
                          <m:e>
                            <m:d>
                              <m:dPr>
                                <m:ctrlPr>
                                  <a:rPr lang="en-US" sz="1800" i="1">
                                    <a:latin typeface="+mn-lt"/>
                                    <a:ea typeface="Dotum" panose="020B0600000101010101" pitchFamily="34" charset="-127"/>
                                  </a:rPr>
                                </m:ctrlPr>
                              </m:dPr>
                              <m:e>
                                <m:r>
                                  <a:rPr lang="vi-VN" sz="1800" i="1">
                                    <a:latin typeface="+mn-lt"/>
                                    <a:ea typeface="Dotum" panose="020B0600000101010101" pitchFamily="34" charset="-127"/>
                                  </a:rPr>
                                  <m:t>1+0,5%</m:t>
                                </m:r>
                              </m:e>
                            </m:d>
                          </m:e>
                          <m:sup>
                            <m:r>
                              <a:rPr lang="vi-VN" sz="1800" i="1">
                                <a:latin typeface="+mn-lt"/>
                                <a:ea typeface="Dotum" panose="020B0600000101010101" pitchFamily="34" charset="-127"/>
                              </a:rPr>
                              <m:t>60</m:t>
                            </m:r>
                          </m:sup>
                        </m:sSup>
                        <m:r>
                          <a:rPr lang="vi-VN" sz="1800" i="1">
                            <a:latin typeface="+mn-lt"/>
                            <a:ea typeface="Dotum" panose="020B0600000101010101" pitchFamily="34" charset="-127"/>
                          </a:rPr>
                          <m:t>−1</m:t>
                        </m:r>
                      </m:num>
                      <m:den>
                        <m:r>
                          <a:rPr lang="vi-VN" sz="1800" i="1">
                            <a:latin typeface="+mn-lt"/>
                            <a:ea typeface="Dotum" panose="020B0600000101010101" pitchFamily="34" charset="-127"/>
                          </a:rPr>
                          <m:t>0,5%</m:t>
                        </m:r>
                      </m:den>
                    </m:f>
                  </m:oMath>
                </a14:m>
                <a:r>
                  <a:rPr lang="vi-VN" sz="1800">
                    <a:latin typeface="+mn-lt"/>
                    <a:ea typeface="Dotum" panose="020B0600000101010101" pitchFamily="34" charset="-127"/>
                  </a:rPr>
                  <a:t> </a:t>
                </a:r>
                <a14:m>
                  <m:oMath xmlns:m="http://schemas.openxmlformats.org/officeDocument/2006/math">
                    <m:r>
                      <a:rPr lang="vi-VN" sz="1800" i="1">
                        <a:latin typeface="+mn-lt"/>
                        <a:ea typeface="Dotum" panose="020B0600000101010101" pitchFamily="34" charset="-127"/>
                      </a:rPr>
                      <m:t>≈697,7</m:t>
                    </m:r>
                  </m:oMath>
                </a14:m>
                <a:r>
                  <a:rPr lang="vi-VN" sz="1800">
                    <a:latin typeface="+mn-lt"/>
                    <a:ea typeface="Dotum" panose="020B0600000101010101" pitchFamily="34" charset="-127"/>
                  </a:rPr>
                  <a:t> (triệu </a:t>
                </a:r>
                <a:r>
                  <a:rPr lang="vi-VN" sz="1800">
                    <a:latin typeface="+mn-lt"/>
                    <a:ea typeface="Dotum" panose="020B0600000101010101" pitchFamily="34" charset="-127"/>
                  </a:rPr>
                  <a:t>đồng</a:t>
                </a:r>
                <a:r>
                  <a:rPr lang="vi-VN" sz="1800" smtClean="0">
                    <a:latin typeface="+mn-lt"/>
                    <a:ea typeface="Dotum" panose="020B0600000101010101" pitchFamily="34" charset="-127"/>
                  </a:rPr>
                  <a:t>).</a:t>
                </a:r>
                <a:endParaRPr lang="en-US" sz="1800">
                  <a:latin typeface="+mn-lt"/>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35748" y="1764162"/>
                <a:ext cx="8184303" cy="3111686"/>
              </a:xfrm>
              <a:prstGeom prst="rect">
                <a:avLst/>
              </a:prstGeom>
              <a:blipFill>
                <a:blip r:embed="rId4"/>
                <a:stretch>
                  <a:fillRect l="-671" r="-671"/>
                </a:stretch>
              </a:blipFill>
            </p:spPr>
            <p:txBody>
              <a:bodyPr/>
              <a:lstStyle/>
              <a:p>
                <a:r>
                  <a:rPr lang="en-US">
                    <a:noFill/>
                  </a:rPr>
                  <a:t> </a:t>
                </a:r>
              </a:p>
            </p:txBody>
          </p:sp>
        </mc:Fallback>
      </mc:AlternateContent>
    </p:spTree>
    <p:extLst>
      <p:ext uri="{BB962C8B-B14F-4D97-AF65-F5344CB8AC3E}">
        <p14:creationId xmlns:p14="http://schemas.microsoft.com/office/powerpoint/2010/main" val="12044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500"/>
                                        <p:tgtEl>
                                          <p:spTgt spid="3">
                                            <p:txEl>
                                              <p:pRg st="3" end="3"/>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131" name="Picture 130"/>
          <p:cNvPicPr>
            <a:picLocks noChangeAspect="1"/>
          </p:cNvPicPr>
          <p:nvPr/>
        </p:nvPicPr>
        <p:blipFill>
          <a:blip r:embed="rId3"/>
          <a:stretch>
            <a:fillRect/>
          </a:stretch>
        </p:blipFill>
        <p:spPr>
          <a:xfrm>
            <a:off x="7032568" y="3820714"/>
            <a:ext cx="2019206" cy="118912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759128" y="473611"/>
                <a:ext cx="7412284" cy="3727495"/>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
                </a:pPr>
                <a:r>
                  <a:rPr lang="vi-VN" sz="1900" smtClean="0">
                    <a:effectLst/>
                    <a:latin typeface="+mn-lt"/>
                    <a:ea typeface="Dotum" panose="020B0600000101010101" pitchFamily="34" charset="-127"/>
                  </a:rPr>
                  <a:t>Khoản </a:t>
                </a:r>
                <a:r>
                  <a:rPr lang="vi-VN" sz="1900">
                    <a:effectLst/>
                    <a:latin typeface="+mn-lt"/>
                    <a:ea typeface="Dotum" panose="020B0600000101010101" pitchFamily="34" charset="-127"/>
                  </a:rPr>
                  <a:t>thanh toán theo niên kim là tiền thuê định kì, kí hiệu </a:t>
                </a:r>
                <a14:m>
                  <m:oMath xmlns:m="http://schemas.openxmlformats.org/officeDocument/2006/math">
                    <m:r>
                      <a:rPr lang="vi-VN" sz="1900" i="1">
                        <a:effectLst/>
                        <a:latin typeface="+mn-lt"/>
                        <a:ea typeface="Dotum" panose="020B0600000101010101" pitchFamily="34" charset="-127"/>
                      </a:rPr>
                      <m:t>𝑅</m:t>
                    </m:r>
                  </m:oMath>
                </a14:m>
                <a:r>
                  <a:rPr lang="vi-VN" sz="1900">
                    <a:effectLst/>
                    <a:latin typeface="+mn-lt"/>
                    <a:ea typeface="Dotum" panose="020B0600000101010101" pitchFamily="34" charset="-127"/>
                  </a:rPr>
                  <a:t>. Gọi </a:t>
                </a:r>
                <a14:m>
                  <m:oMath xmlns:m="http://schemas.openxmlformats.org/officeDocument/2006/math">
                    <m:r>
                      <a:rPr lang="vi-VN" sz="1900" i="1">
                        <a:effectLst/>
                        <a:latin typeface="+mn-lt"/>
                        <a:ea typeface="Dotum" panose="020B0600000101010101" pitchFamily="34" charset="-127"/>
                      </a:rPr>
                      <m:t>𝑖</m:t>
                    </m:r>
                  </m:oMath>
                </a14:m>
                <a:r>
                  <a:rPr lang="vi-VN" sz="1900">
                    <a:effectLst/>
                    <a:latin typeface="+mn-lt"/>
                    <a:ea typeface="Dotum" panose="020B0600000101010101" pitchFamily="34" charset="-127"/>
                  </a:rPr>
                  <a:t> là lãi suất trong mỗi khoảng thời gian thanh toán; </a:t>
                </a:r>
                <a14:m>
                  <m:oMath xmlns:m="http://schemas.openxmlformats.org/officeDocument/2006/math">
                    <m:r>
                      <a:rPr lang="vi-VN" sz="1900" i="1">
                        <a:effectLst/>
                        <a:latin typeface="+mn-lt"/>
                        <a:ea typeface="Dotum" panose="020B0600000101010101" pitchFamily="34" charset="-127"/>
                      </a:rPr>
                      <m:t>𝑛</m:t>
                    </m:r>
                    <m:r>
                      <a:rPr lang="vi-VN" sz="1900" i="1">
                        <a:effectLst/>
                        <a:latin typeface="+mn-lt"/>
                        <a:ea typeface="Dotum" panose="020B0600000101010101" pitchFamily="34" charset="-127"/>
                      </a:rPr>
                      <m:t> </m:t>
                    </m:r>
                  </m:oMath>
                </a14:m>
                <a:r>
                  <a:rPr lang="vi-VN" sz="1900">
                    <a:effectLst/>
                    <a:latin typeface="+mn-lt"/>
                    <a:ea typeface="Dotum" panose="020B0600000101010101" pitchFamily="34" charset="-127"/>
                  </a:rPr>
                  <a:t>là số lần trả.</a:t>
                </a:r>
                <a:endParaRPr lang="en-US" sz="1900">
                  <a:effectLst/>
                  <a:latin typeface="+mn-lt"/>
                  <a:ea typeface="Times New Roman" panose="02020603050405020304" pitchFamily="18" charset="0"/>
                </a:endParaRPr>
              </a:p>
              <a:p>
                <a:pPr marL="342900" indent="-342900" algn="just">
                  <a:lnSpc>
                    <a:spcPct val="150000"/>
                  </a:lnSpc>
                  <a:spcBef>
                    <a:spcPts val="600"/>
                  </a:spcBef>
                  <a:spcAft>
                    <a:spcPts val="600"/>
                  </a:spcAft>
                  <a:buFont typeface="Wingdings" panose="05000000000000000000" pitchFamily="2" charset="2"/>
                  <a:buChar char="§"/>
                </a:pPr>
                <a:r>
                  <a:rPr lang="vi-VN" sz="1900" smtClean="0">
                    <a:effectLst/>
                    <a:latin typeface="+mn-lt"/>
                    <a:ea typeface="Dotum" panose="020B0600000101010101" pitchFamily="34" charset="-127"/>
                  </a:rPr>
                  <a:t>Số </a:t>
                </a:r>
                <a:r>
                  <a:rPr lang="vi-VN" sz="1900">
                    <a:effectLst/>
                    <a:latin typeface="+mn-lt"/>
                    <a:ea typeface="Dotum" panose="020B0600000101010101" pitchFamily="34" charset="-127"/>
                  </a:rPr>
                  <a:t>tiền </a:t>
                </a:r>
                <a14:m>
                  <m:oMath xmlns:m="http://schemas.openxmlformats.org/officeDocument/2006/math">
                    <m:sSub>
                      <m:sSubPr>
                        <m:ctrlPr>
                          <a:rPr lang="en-US" sz="1900" i="1">
                            <a:effectLst/>
                            <a:latin typeface="+mn-lt"/>
                            <a:ea typeface="Dotum" panose="020B0600000101010101" pitchFamily="34" charset="-127"/>
                          </a:rPr>
                        </m:ctrlPr>
                      </m:sSubPr>
                      <m:e>
                        <m:r>
                          <a:rPr lang="vi-VN" sz="1900" i="1">
                            <a:effectLst/>
                            <a:latin typeface="+mn-lt"/>
                            <a:ea typeface="Dotum" panose="020B0600000101010101" pitchFamily="34" charset="-127"/>
                          </a:rPr>
                          <m:t>𝐴</m:t>
                        </m:r>
                      </m:e>
                      <m:sub>
                        <m:r>
                          <a:rPr lang="vi-VN" sz="1900" i="1">
                            <a:effectLst/>
                            <a:latin typeface="+mn-lt"/>
                            <a:ea typeface="Dotum" panose="020B0600000101010101" pitchFamily="34" charset="-127"/>
                          </a:rPr>
                          <m:t>𝑓</m:t>
                        </m:r>
                      </m:sub>
                    </m:sSub>
                  </m:oMath>
                </a14:m>
                <a:r>
                  <a:rPr lang="vi-VN" sz="1900">
                    <a:effectLst/>
                    <a:latin typeface="+mn-lt"/>
                    <a:ea typeface="Dotum" panose="020B0600000101010101" pitchFamily="34" charset="-127"/>
                  </a:rPr>
                  <a:t> của một niên kim là:</a:t>
                </a:r>
                <a:endParaRPr lang="en-US" sz="1900">
                  <a:effectLst/>
                  <a:latin typeface="+mn-lt"/>
                  <a:ea typeface="Times New Roman" panose="02020603050405020304" pitchFamily="18" charset="0"/>
                </a:endParaRPr>
              </a:p>
              <a:p>
                <a:pPr algn="ctr">
                  <a:lnSpc>
                    <a:spcPct val="150000"/>
                  </a:lnSpc>
                  <a:spcBef>
                    <a:spcPts val="600"/>
                  </a:spcBef>
                  <a:spcAft>
                    <a:spcPts val="600"/>
                  </a:spcAft>
                </a:pPr>
                <a14:m>
                  <m:oMath xmlns:m="http://schemas.openxmlformats.org/officeDocument/2006/math">
                    <m:sSub>
                      <m:sSubPr>
                        <m:ctrlPr>
                          <a:rPr lang="en-US" sz="1900" i="1">
                            <a:effectLst/>
                            <a:latin typeface="+mn-lt"/>
                            <a:ea typeface="Dotum" panose="020B0600000101010101" pitchFamily="34" charset="-127"/>
                          </a:rPr>
                        </m:ctrlPr>
                      </m:sSubPr>
                      <m:e>
                        <m:r>
                          <a:rPr lang="vi-VN" sz="1900" i="1">
                            <a:effectLst/>
                            <a:latin typeface="+mn-lt"/>
                            <a:ea typeface="Dotum" panose="020B0600000101010101" pitchFamily="34" charset="-127"/>
                          </a:rPr>
                          <m:t>𝐴</m:t>
                        </m:r>
                      </m:e>
                      <m:sub>
                        <m:r>
                          <a:rPr lang="vi-VN" sz="1900" i="1">
                            <a:effectLst/>
                            <a:latin typeface="+mn-lt"/>
                            <a:ea typeface="Dotum" panose="020B0600000101010101" pitchFamily="34" charset="-127"/>
                          </a:rPr>
                          <m:t>𝑓</m:t>
                        </m:r>
                      </m:sub>
                    </m:sSub>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𝑅</m:t>
                    </m:r>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𝑅</m:t>
                    </m:r>
                    <m:d>
                      <m:dPr>
                        <m:ctrlPr>
                          <a:rPr lang="en-US" sz="1900" i="1">
                            <a:effectLst/>
                            <a:latin typeface="+mn-lt"/>
                            <a:ea typeface="Dotum" panose="020B0600000101010101" pitchFamily="34" charset="-127"/>
                          </a:rPr>
                        </m:ctrlPr>
                      </m:dPr>
                      <m:e>
                        <m:r>
                          <a:rPr lang="vi-VN" sz="1900" i="1">
                            <a:effectLst/>
                            <a:latin typeface="+mn-lt"/>
                            <a:ea typeface="Dotum" panose="020B0600000101010101" pitchFamily="34" charset="-127"/>
                          </a:rPr>
                          <m:t>1+</m:t>
                        </m:r>
                        <m:r>
                          <a:rPr lang="vi-VN" sz="1900" i="1">
                            <a:effectLst/>
                            <a:latin typeface="+mn-lt"/>
                            <a:ea typeface="Dotum" panose="020B0600000101010101" pitchFamily="34" charset="-127"/>
                          </a:rPr>
                          <m:t>𝑖</m:t>
                        </m:r>
                      </m:e>
                    </m:d>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𝑅</m:t>
                    </m:r>
                    <m:sSup>
                      <m:sSupPr>
                        <m:ctrlPr>
                          <a:rPr lang="en-US" sz="1900" i="1">
                            <a:effectLst/>
                            <a:latin typeface="+mn-lt"/>
                            <a:ea typeface="Dotum" panose="020B0600000101010101" pitchFamily="34" charset="-127"/>
                          </a:rPr>
                        </m:ctrlPr>
                      </m:sSupPr>
                      <m:e>
                        <m:d>
                          <m:dPr>
                            <m:ctrlPr>
                              <a:rPr lang="en-US" sz="1900" i="1">
                                <a:effectLst/>
                                <a:latin typeface="+mn-lt"/>
                                <a:ea typeface="Dotum" panose="020B0600000101010101" pitchFamily="34" charset="-127"/>
                              </a:rPr>
                            </m:ctrlPr>
                          </m:dPr>
                          <m:e>
                            <m:r>
                              <a:rPr lang="vi-VN" sz="1900" i="1">
                                <a:effectLst/>
                                <a:latin typeface="+mn-lt"/>
                                <a:ea typeface="Dotum" panose="020B0600000101010101" pitchFamily="34" charset="-127"/>
                              </a:rPr>
                              <m:t>1+</m:t>
                            </m:r>
                            <m:r>
                              <a:rPr lang="vi-VN" sz="1900" i="1">
                                <a:effectLst/>
                                <a:latin typeface="+mn-lt"/>
                                <a:ea typeface="Dotum" panose="020B0600000101010101" pitchFamily="34" charset="-127"/>
                              </a:rPr>
                              <m:t>𝑖</m:t>
                            </m:r>
                          </m:e>
                        </m:d>
                      </m:e>
                      <m:sup>
                        <m:r>
                          <a:rPr lang="vi-VN" sz="1900" i="1">
                            <a:effectLst/>
                            <a:latin typeface="+mn-lt"/>
                            <a:ea typeface="Dotum" panose="020B0600000101010101" pitchFamily="34" charset="-127"/>
                          </a:rPr>
                          <m:t>2</m:t>
                        </m:r>
                      </m:sup>
                    </m:sSup>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𝑅</m:t>
                    </m:r>
                    <m:sSup>
                      <m:sSupPr>
                        <m:ctrlPr>
                          <a:rPr lang="en-US" sz="1900" i="1">
                            <a:effectLst/>
                            <a:latin typeface="+mn-lt"/>
                            <a:ea typeface="Dotum" panose="020B0600000101010101" pitchFamily="34" charset="-127"/>
                          </a:rPr>
                        </m:ctrlPr>
                      </m:sSupPr>
                      <m:e>
                        <m:d>
                          <m:dPr>
                            <m:ctrlPr>
                              <a:rPr lang="en-US" sz="1900" i="1">
                                <a:effectLst/>
                                <a:latin typeface="+mn-lt"/>
                                <a:ea typeface="Dotum" panose="020B0600000101010101" pitchFamily="34" charset="-127"/>
                              </a:rPr>
                            </m:ctrlPr>
                          </m:dPr>
                          <m:e>
                            <m:r>
                              <a:rPr lang="vi-VN" sz="1900" i="1">
                                <a:effectLst/>
                                <a:latin typeface="+mn-lt"/>
                                <a:ea typeface="Dotum" panose="020B0600000101010101" pitchFamily="34" charset="-127"/>
                              </a:rPr>
                              <m:t>1+</m:t>
                            </m:r>
                            <m:r>
                              <a:rPr lang="vi-VN" sz="1900" i="1">
                                <a:effectLst/>
                                <a:latin typeface="+mn-lt"/>
                                <a:ea typeface="Dotum" panose="020B0600000101010101" pitchFamily="34" charset="-127"/>
                              </a:rPr>
                              <m:t>𝑖</m:t>
                            </m:r>
                          </m:e>
                        </m:d>
                      </m:e>
                      <m:sup>
                        <m:r>
                          <a:rPr lang="vi-VN" sz="1900" i="1">
                            <a:effectLst/>
                            <a:latin typeface="+mn-lt"/>
                            <a:ea typeface="Dotum" panose="020B0600000101010101" pitchFamily="34" charset="-127"/>
                          </a:rPr>
                          <m:t>𝑛</m:t>
                        </m:r>
                        <m:r>
                          <a:rPr lang="vi-VN" sz="1900" i="1">
                            <a:effectLst/>
                            <a:latin typeface="+mn-lt"/>
                            <a:ea typeface="Dotum" panose="020B0600000101010101" pitchFamily="34" charset="-127"/>
                          </a:rPr>
                          <m:t>−1</m:t>
                        </m:r>
                      </m:sup>
                    </m:sSup>
                  </m:oMath>
                </a14:m>
                <a:r>
                  <a:rPr lang="vi-VN" sz="1900">
                    <a:effectLst/>
                    <a:latin typeface="+mn-lt"/>
                    <a:ea typeface="Dotum" panose="020B0600000101010101" pitchFamily="34" charset="-127"/>
                  </a:rPr>
                  <a:t> </a:t>
                </a:r>
                <a:endParaRPr lang="en-US" sz="1900">
                  <a:effectLst/>
                  <a:latin typeface="+mn-lt"/>
                  <a:ea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en-US" sz="1900">
                        <a:latin typeface="+mn-lt"/>
                        <a:ea typeface="Dotum" panose="020B0600000101010101" pitchFamily="34" charset="-127"/>
                      </a:rPr>
                      <m:t>⇒</m:t>
                    </m:r>
                  </m:oMath>
                </a14:m>
                <a:r>
                  <a:rPr lang="vi-VN" sz="1900" smtClean="0">
                    <a:effectLst/>
                    <a:latin typeface="+mn-lt"/>
                    <a:ea typeface="Dotum" panose="020B0600000101010101" pitchFamily="34" charset="-127"/>
                  </a:rPr>
                  <a:t> </a:t>
                </a:r>
                <a:r>
                  <a:rPr lang="vi-VN" sz="1900">
                    <a:effectLst/>
                    <a:latin typeface="+mn-lt"/>
                    <a:ea typeface="Dotum" panose="020B0600000101010101" pitchFamily="34" charset="-127"/>
                  </a:rPr>
                  <a:t>Đây là tổng của </a:t>
                </a:r>
                <a14:m>
                  <m:oMath xmlns:m="http://schemas.openxmlformats.org/officeDocument/2006/math">
                    <m:r>
                      <a:rPr lang="vi-VN" sz="1900" i="1">
                        <a:effectLst/>
                        <a:latin typeface="+mn-lt"/>
                        <a:ea typeface="Dotum" panose="020B0600000101010101" pitchFamily="34" charset="-127"/>
                      </a:rPr>
                      <m:t>𝑛</m:t>
                    </m:r>
                  </m:oMath>
                </a14:m>
                <a:r>
                  <a:rPr lang="vi-VN" sz="1900">
                    <a:effectLst/>
                    <a:latin typeface="+mn-lt"/>
                    <a:ea typeface="Dotum" panose="020B0600000101010101" pitchFamily="34" charset="-127"/>
                  </a:rPr>
                  <a:t> số hạng đầu của một cấp số nhân, với số hạng đầu </a:t>
                </a:r>
                <a14:m>
                  <m:oMath xmlns:m="http://schemas.openxmlformats.org/officeDocument/2006/math">
                    <m:r>
                      <a:rPr lang="vi-VN" sz="1900" i="1">
                        <a:effectLst/>
                        <a:latin typeface="+mn-lt"/>
                        <a:ea typeface="Dotum" panose="020B0600000101010101" pitchFamily="34" charset="-127"/>
                      </a:rPr>
                      <m:t>𝑎</m:t>
                    </m:r>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𝑅</m:t>
                    </m:r>
                  </m:oMath>
                </a14:m>
                <a:r>
                  <a:rPr lang="vi-VN" sz="1900">
                    <a:effectLst/>
                    <a:latin typeface="+mn-lt"/>
                    <a:ea typeface="Dotum" panose="020B0600000101010101" pitchFamily="34" charset="-127"/>
                  </a:rPr>
                  <a:t> và công bội </a:t>
                </a:r>
                <a14:m>
                  <m:oMath xmlns:m="http://schemas.openxmlformats.org/officeDocument/2006/math">
                    <m:r>
                      <a:rPr lang="vi-VN" sz="1900" i="1">
                        <a:effectLst/>
                        <a:latin typeface="+mn-lt"/>
                        <a:ea typeface="Dotum" panose="020B0600000101010101" pitchFamily="34" charset="-127"/>
                      </a:rPr>
                      <m:t>𝑟</m:t>
                    </m:r>
                    <m:r>
                      <a:rPr lang="vi-VN" sz="1900" i="1">
                        <a:effectLst/>
                        <a:latin typeface="+mn-lt"/>
                        <a:ea typeface="Dotum" panose="020B0600000101010101" pitchFamily="34" charset="-127"/>
                      </a:rPr>
                      <m:t>=1+</m:t>
                    </m:r>
                    <m:r>
                      <a:rPr lang="vi-VN" sz="1900" i="1">
                        <a:effectLst/>
                        <a:latin typeface="+mn-lt"/>
                        <a:ea typeface="Dotum" panose="020B0600000101010101" pitchFamily="34" charset="-127"/>
                      </a:rPr>
                      <m:t>𝑖</m:t>
                    </m:r>
                  </m:oMath>
                </a14:m>
                <a:r>
                  <a:rPr lang="vi-VN" sz="1900">
                    <a:effectLst/>
                    <a:latin typeface="+mn-lt"/>
                    <a:ea typeface="Dotum" panose="020B0600000101010101" pitchFamily="34" charset="-127"/>
                  </a:rPr>
                  <a:t>.</a:t>
                </a:r>
                <a:endParaRPr lang="en-US" sz="1900">
                  <a:effectLst/>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59128" y="473611"/>
                <a:ext cx="7412284" cy="3727495"/>
              </a:xfrm>
              <a:prstGeom prst="rect">
                <a:avLst/>
              </a:prstGeom>
              <a:blipFill>
                <a:blip r:embed="rId4"/>
                <a:stretch>
                  <a:fillRect l="-823" r="-823" b="-491"/>
                </a:stretch>
              </a:blipFill>
            </p:spPr>
            <p:txBody>
              <a:bodyPr/>
              <a:lstStyle/>
              <a:p>
                <a:r>
                  <a:rPr lang="en-US">
                    <a:noFill/>
                  </a:rPr>
                  <a:t> </a:t>
                </a:r>
              </a:p>
            </p:txBody>
          </p:sp>
        </mc:Fallback>
      </mc:AlternateContent>
    </p:spTree>
    <p:extLst>
      <p:ext uri="{BB962C8B-B14F-4D97-AF65-F5344CB8AC3E}">
        <p14:creationId xmlns:p14="http://schemas.microsoft.com/office/powerpoint/2010/main" val="147888765"/>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415636" y="382266"/>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b="1" smtClean="0">
                <a:solidFill>
                  <a:schemeClr val="bg1"/>
                </a:solidFill>
              </a:rPr>
              <a:t>KẾT LUẬN</a:t>
            </a:r>
            <a:endParaRPr lang="en-US" sz="2500" b="1">
              <a:solidFill>
                <a:schemeClr val="bg1"/>
              </a:solidFill>
            </a:endParaRPr>
          </a:p>
        </p:txBody>
      </p:sp>
      <mc:AlternateContent xmlns:mc="http://schemas.openxmlformats.org/markup-compatibility/2006">
        <mc:Choice xmlns:a14="http://schemas.microsoft.com/office/drawing/2010/main" Requires="a14">
          <p:sp>
            <p:nvSpPr>
              <p:cNvPr id="11" name="Rounded Rectangle 10"/>
              <p:cNvSpPr/>
              <p:nvPr/>
            </p:nvSpPr>
            <p:spPr>
              <a:xfrm>
                <a:off x="415636" y="1379528"/>
                <a:ext cx="8296101" cy="320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sz="2100" b="1">
                    <a:ea typeface="Arial" panose="020B0604020202020204" pitchFamily="34" charset="0"/>
                    <a:cs typeface="Times New Roman" panose="02020603050405020304" pitchFamily="18" charset="0"/>
                  </a:rPr>
                  <a:t>Số tiền </a:t>
                </a:r>
                <a:r>
                  <a:rPr lang="en-US" sz="2100" b="1">
                    <a:ea typeface="Arial" panose="020B0604020202020204" pitchFamily="34" charset="0"/>
                    <a:cs typeface="Times New Roman" panose="02020603050405020304" pitchFamily="18" charset="0"/>
                  </a:rPr>
                  <a:t>niên </a:t>
                </a:r>
                <a:r>
                  <a:rPr lang="en-US" sz="2100" b="1" smtClean="0">
                    <a:ea typeface="Arial" panose="020B0604020202020204" pitchFamily="34" charset="0"/>
                    <a:cs typeface="Times New Roman" panose="02020603050405020304" pitchFamily="18" charset="0"/>
                  </a:rPr>
                  <a:t>kim</a:t>
                </a:r>
              </a:p>
              <a:p>
                <a:pPr algn="just">
                  <a:lnSpc>
                    <a:spcPct val="150000"/>
                  </a:lnSpc>
                  <a:spcBef>
                    <a:spcPts val="100"/>
                  </a:spcBef>
                  <a:spcAft>
                    <a:spcPts val="100"/>
                  </a:spcAft>
                </a:pPr>
                <a:r>
                  <a:rPr lang="vi-VN" sz="2100" i="1">
                    <a:ea typeface="Dotum" panose="020B0600000101010101" pitchFamily="34" charset="-127"/>
                  </a:rPr>
                  <a:t>Số tiền </a:t>
                </a:r>
                <a14:m>
                  <m:oMath xmlns:m="http://schemas.openxmlformats.org/officeDocument/2006/math">
                    <m:sSub>
                      <m:sSubPr>
                        <m:ctrlPr>
                          <a:rPr lang="en-US" sz="2100" i="1">
                            <a:effectLst/>
                            <a:ea typeface="Dotum" panose="020B0600000101010101" pitchFamily="34" charset="-127"/>
                          </a:rPr>
                        </m:ctrlPr>
                      </m:sSubPr>
                      <m:e>
                        <m:r>
                          <a:rPr lang="vi-VN" sz="2100" i="1">
                            <a:effectLst/>
                            <a:ea typeface="Dotum" panose="020B0600000101010101" pitchFamily="34" charset="-127"/>
                          </a:rPr>
                          <m:t>𝐴</m:t>
                        </m:r>
                      </m:e>
                      <m:sub>
                        <m:r>
                          <a:rPr lang="vi-VN" sz="2100" i="1">
                            <a:effectLst/>
                            <a:ea typeface="Dotum" panose="020B0600000101010101" pitchFamily="34" charset="-127"/>
                          </a:rPr>
                          <m:t>𝑓</m:t>
                        </m:r>
                      </m:sub>
                    </m:sSub>
                  </m:oMath>
                </a14:m>
                <a:r>
                  <a:rPr lang="vi-VN" sz="2100" i="1">
                    <a:effectLst/>
                    <a:ea typeface="Dotum" panose="020B0600000101010101" pitchFamily="34" charset="-127"/>
                  </a:rPr>
                  <a:t> của một niên kim bao gồm </a:t>
                </a:r>
                <a14:m>
                  <m:oMath xmlns:m="http://schemas.openxmlformats.org/officeDocument/2006/math">
                    <m:r>
                      <a:rPr lang="vi-VN" sz="2100" i="1">
                        <a:effectLst/>
                        <a:ea typeface="Dotum" panose="020B0600000101010101" pitchFamily="34" charset="-127"/>
                      </a:rPr>
                      <m:t>𝑛</m:t>
                    </m:r>
                  </m:oMath>
                </a14:m>
                <a:r>
                  <a:rPr lang="vi-VN" sz="2100" i="1">
                    <a:effectLst/>
                    <a:ea typeface="Dotum" panose="020B0600000101010101" pitchFamily="34" charset="-127"/>
                  </a:rPr>
                  <a:t> khoản thanh toán đều đặn bằng nhau và bằng </a:t>
                </a:r>
                <a14:m>
                  <m:oMath xmlns:m="http://schemas.openxmlformats.org/officeDocument/2006/math">
                    <m:r>
                      <a:rPr lang="vi-VN" sz="2100" i="1">
                        <a:effectLst/>
                        <a:ea typeface="Dotum" panose="020B0600000101010101" pitchFamily="34" charset="-127"/>
                      </a:rPr>
                      <m:t>𝑅</m:t>
                    </m:r>
                  </m:oMath>
                </a14:m>
                <a:r>
                  <a:rPr lang="vi-VN" sz="2100" i="1">
                    <a:effectLst/>
                    <a:ea typeface="Dotum" panose="020B0600000101010101" pitchFamily="34" charset="-127"/>
                  </a:rPr>
                  <a:t> với lãi suất </a:t>
                </a:r>
                <a14:m>
                  <m:oMath xmlns:m="http://schemas.openxmlformats.org/officeDocument/2006/math">
                    <m:r>
                      <a:rPr lang="vi-VN" sz="2100" i="1">
                        <a:effectLst/>
                        <a:ea typeface="Dotum" panose="020B0600000101010101" pitchFamily="34" charset="-127"/>
                      </a:rPr>
                      <m:t>𝑖</m:t>
                    </m:r>
                  </m:oMath>
                </a14:m>
                <a:r>
                  <a:rPr lang="vi-VN" sz="2100" i="1">
                    <a:effectLst/>
                    <a:ea typeface="Dotum" panose="020B0600000101010101" pitchFamily="34" charset="-127"/>
                  </a:rPr>
                  <a:t> trong mỗi khoảng thời gian được cho bởi:</a:t>
                </a:r>
                <a:endParaRPr lang="en-US" sz="2100">
                  <a:effectLst/>
                  <a:ea typeface="Times New Roman" panose="02020603050405020304" pitchFamily="18"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sz="2100" i="1">
                              <a:effectLst/>
                              <a:ea typeface="Dotum" panose="020B0600000101010101" pitchFamily="34" charset="-127"/>
                            </a:rPr>
                          </m:ctrlPr>
                        </m:sSubPr>
                        <m:e>
                          <m:r>
                            <a:rPr lang="vi-VN" sz="2100" i="1">
                              <a:effectLst/>
                              <a:ea typeface="Dotum" panose="020B0600000101010101" pitchFamily="34" charset="-127"/>
                            </a:rPr>
                            <m:t>𝐴</m:t>
                          </m:r>
                        </m:e>
                        <m:sub>
                          <m:r>
                            <a:rPr lang="vi-VN" sz="2100" i="1">
                              <a:effectLst/>
                              <a:ea typeface="Dotum" panose="020B0600000101010101" pitchFamily="34" charset="-127"/>
                            </a:rPr>
                            <m:t>𝑓</m:t>
                          </m:r>
                        </m:sub>
                      </m:sSub>
                      <m:r>
                        <a:rPr lang="vi-VN" sz="2100" i="1">
                          <a:effectLst/>
                          <a:ea typeface="Dotum" panose="020B0600000101010101" pitchFamily="34" charset="-127"/>
                        </a:rPr>
                        <m:t>=</m:t>
                      </m:r>
                      <m:r>
                        <a:rPr lang="vi-VN" sz="2100" i="1">
                          <a:effectLst/>
                          <a:ea typeface="Dotum" panose="020B0600000101010101" pitchFamily="34" charset="-127"/>
                        </a:rPr>
                        <m:t>𝑅</m:t>
                      </m:r>
                      <m:r>
                        <a:rPr lang="vi-VN" sz="2100" i="1">
                          <a:effectLst/>
                          <a:ea typeface="Dotum" panose="020B0600000101010101" pitchFamily="34" charset="-127"/>
                        </a:rPr>
                        <m:t>.</m:t>
                      </m:r>
                      <m:f>
                        <m:fPr>
                          <m:ctrlPr>
                            <a:rPr lang="en-US" sz="2100" i="1">
                              <a:effectLst/>
                              <a:ea typeface="Dotum" panose="020B0600000101010101" pitchFamily="34" charset="-127"/>
                            </a:rPr>
                          </m:ctrlPr>
                        </m:fPr>
                        <m:num>
                          <m:sSup>
                            <m:sSupPr>
                              <m:ctrlPr>
                                <a:rPr lang="en-US" sz="2100" i="1">
                                  <a:effectLst/>
                                  <a:ea typeface="Dotum" panose="020B0600000101010101" pitchFamily="34" charset="-127"/>
                                </a:rPr>
                              </m:ctrlPr>
                            </m:sSupPr>
                            <m:e>
                              <m:d>
                                <m:dPr>
                                  <m:ctrlPr>
                                    <a:rPr lang="en-US" sz="2100" i="1">
                                      <a:effectLst/>
                                      <a:ea typeface="Dotum" panose="020B0600000101010101" pitchFamily="34" charset="-127"/>
                                    </a:rPr>
                                  </m:ctrlPr>
                                </m:dPr>
                                <m:e>
                                  <m:r>
                                    <a:rPr lang="vi-VN" sz="2100" i="1">
                                      <a:effectLst/>
                                      <a:ea typeface="Dotum" panose="020B0600000101010101" pitchFamily="34" charset="-127"/>
                                    </a:rPr>
                                    <m:t>1+</m:t>
                                  </m:r>
                                  <m:r>
                                    <a:rPr lang="vi-VN" sz="2100" i="1">
                                      <a:effectLst/>
                                      <a:ea typeface="Dotum" panose="020B0600000101010101" pitchFamily="34" charset="-127"/>
                                    </a:rPr>
                                    <m:t>𝑖</m:t>
                                  </m:r>
                                </m:e>
                              </m:d>
                            </m:e>
                            <m:sup>
                              <m:r>
                                <a:rPr lang="vi-VN" sz="2100" i="1">
                                  <a:effectLst/>
                                  <a:ea typeface="Dotum" panose="020B0600000101010101" pitchFamily="34" charset="-127"/>
                                </a:rPr>
                                <m:t>𝑛</m:t>
                              </m:r>
                            </m:sup>
                          </m:sSup>
                          <m:r>
                            <a:rPr lang="vi-VN" sz="2100" i="1">
                              <a:effectLst/>
                              <a:ea typeface="Dotum" panose="020B0600000101010101" pitchFamily="34" charset="-127"/>
                            </a:rPr>
                            <m:t>−1</m:t>
                          </m:r>
                        </m:num>
                        <m:den>
                          <m:r>
                            <a:rPr lang="vi-VN" sz="2100" i="1">
                              <a:effectLst/>
                              <a:ea typeface="Dotum" panose="020B0600000101010101" pitchFamily="34" charset="-127"/>
                            </a:rPr>
                            <m:t>𝑖</m:t>
                          </m:r>
                        </m:den>
                      </m:f>
                    </m:oMath>
                  </m:oMathPara>
                </a14:m>
                <a:endParaRPr lang="en-US" sz="2100">
                  <a:effectLst/>
                  <a:ea typeface="Times New Roman" panose="02020603050405020304" pitchFamily="18" charset="0"/>
                </a:endParaRPr>
              </a:p>
            </p:txBody>
          </p:sp>
        </mc:Choice>
        <mc:Fallback>
          <p:sp>
            <p:nvSpPr>
              <p:cNvPr id="11" name="Rounded Rectangle 10"/>
              <p:cNvSpPr>
                <a:spLocks noRot="1" noChangeAspect="1" noMove="1" noResize="1" noEditPoints="1" noAdjustHandles="1" noChangeArrowheads="1" noChangeShapeType="1" noTextEdit="1"/>
              </p:cNvSpPr>
              <p:nvPr/>
            </p:nvSpPr>
            <p:spPr>
              <a:xfrm>
                <a:off x="415636" y="1379528"/>
                <a:ext cx="8296101" cy="3209100"/>
              </a:xfrm>
              <a:prstGeom prst="roundRect">
                <a:avLst/>
              </a:prstGeom>
              <a:blipFill>
                <a:blip r:embed="rId2"/>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7738939" y="693799"/>
            <a:ext cx="856419" cy="1038804"/>
          </a:xfrm>
          <a:prstGeom prst="rect">
            <a:avLst/>
          </a:prstGeom>
        </p:spPr>
      </p:pic>
    </p:spTree>
    <p:extLst>
      <p:ext uri="{BB962C8B-B14F-4D97-AF65-F5344CB8AC3E}">
        <p14:creationId xmlns:p14="http://schemas.microsoft.com/office/powerpoint/2010/main" val="39449897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theme/theme1.xml><?xml version="1.0" encoding="utf-8"?>
<a:theme xmlns:a="http://schemas.openxmlformats.org/drawingml/2006/main" name="Student's Day in Brazil by Slidesgo">
  <a:themeElements>
    <a:clrScheme name="Simple Light">
      <a:dk1>
        <a:srgbClr val="093F51"/>
      </a:dk1>
      <a:lt1>
        <a:srgbClr val="F9EBCD"/>
      </a:lt1>
      <a:dk2>
        <a:srgbClr val="4D8445"/>
      </a:dk2>
      <a:lt2>
        <a:srgbClr val="76AF6D"/>
      </a:lt2>
      <a:accent1>
        <a:srgbClr val="2A597A"/>
      </a:accent1>
      <a:accent2>
        <a:srgbClr val="4184B5"/>
      </a:accent2>
      <a:accent3>
        <a:srgbClr val="E09515"/>
      </a:accent3>
      <a:accent4>
        <a:srgbClr val="EDAE3E"/>
      </a:accent4>
      <a:accent5>
        <a:srgbClr val="F2D491"/>
      </a:accent5>
      <a:accent6>
        <a:srgbClr val="FFFFFF"/>
      </a:accent6>
      <a:hlink>
        <a:srgbClr val="093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1846</Words>
  <PresentationFormat>On-screen Show (16:9)</PresentationFormat>
  <Paragraphs>169</Paragraphs>
  <Slides>35</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Times New Roman</vt:lpstr>
      <vt:lpstr>Calibri</vt:lpstr>
      <vt:lpstr>Dotum</vt:lpstr>
      <vt:lpstr>Arial</vt:lpstr>
      <vt:lpstr>Wingdings</vt:lpstr>
      <vt:lpstr>Cambria Math</vt:lpstr>
      <vt:lpstr>Crete Round</vt:lpstr>
      <vt:lpstr>Montserrat Medium</vt:lpstr>
      <vt:lpstr>Student's Day in Brazil by Slidesgo</vt:lpstr>
      <vt:lpstr>CHÀO MỪNG CẢ LỚP  ĐẾN VỚI BÀI HỌC MÔN TOÁN!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TIẾT THỰC HÀNH!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2023-09-19T09:12:30Z</dcterms:modified>
</cp:coreProperties>
</file>