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1"/>
  </p:notesMasterIdLst>
  <p:sldIdLst>
    <p:sldId id="301" r:id="rId3"/>
    <p:sldId id="414" r:id="rId4"/>
    <p:sldId id="415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2B3"/>
    <a:srgbClr val="166083"/>
    <a:srgbClr val="6B7CCB"/>
    <a:srgbClr val="DDFFFF"/>
    <a:srgbClr val="000099"/>
    <a:srgbClr val="AB7C37"/>
    <a:srgbClr val="D0F9FE"/>
    <a:srgbClr val="548235"/>
    <a:srgbClr val="FFF9BC"/>
    <a:srgbClr val="398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5" autoAdjust="0"/>
  </p:normalViewPr>
  <p:slideViewPr>
    <p:cSldViewPr>
      <p:cViewPr varScale="1">
        <p:scale>
          <a:sx n="41" d="100"/>
          <a:sy n="41" d="100"/>
        </p:scale>
        <p:origin x="643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0.png"/><Relationship Id="rId7" Type="http://schemas.openxmlformats.org/officeDocument/2006/relationships/image" Target="../media/image6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0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0.png"/><Relationship Id="rId7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0.png"/><Relationship Id="rId7" Type="http://schemas.openxmlformats.org/officeDocument/2006/relationships/image" Target="../media/image9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96.png"/><Relationship Id="rId7" Type="http://schemas.openxmlformats.org/officeDocument/2006/relationships/image" Target="../media/image107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0.png"/><Relationship Id="rId7" Type="http://schemas.openxmlformats.org/officeDocument/2006/relationships/image" Target="../media/image4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5189253"/>
            <a:ext cx="19877574" cy="7231347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HÀM SỐ LƯỢNG GIÁC. PHƯƠNG TRÌNH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99189" y="4767382"/>
            <a:ext cx="15924491" cy="1862018"/>
            <a:chOff x="4670147" y="4446051"/>
            <a:chExt cx="15924491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70147" y="4446051"/>
              <a:ext cx="15924491" cy="18620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MỘT SỐ HÀM SỐ LƯỢNG GIÁC 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THƯỜNG GẶP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" name="Group 67"/>
          <p:cNvGrpSpPr/>
          <p:nvPr/>
        </p:nvGrpSpPr>
        <p:grpSpPr>
          <a:xfrm>
            <a:off x="2372947" y="6989882"/>
            <a:ext cx="5026477" cy="929775"/>
            <a:chOff x="7459670" y="8524495"/>
            <a:chExt cx="5027053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39426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46087" y="7688759"/>
                  <a:ext cx="53295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</a:p>
              </p:txBody>
            </p:sp>
          </p:grpSp>
        </p:grpSp>
      </p:grpSp>
      <p:grpSp>
        <p:nvGrpSpPr>
          <p:cNvPr id="43" name="Group 47">
            <a:extLst>
              <a:ext uri="{FF2B5EF4-FFF2-40B4-BE49-F238E27FC236}">
                <a16:creationId xmlns:a16="http://schemas.microsoft.com/office/drawing/2014/main" id="{A26234BB-2E52-4D27-9777-4473F8D9208E}"/>
              </a:ext>
            </a:extLst>
          </p:cNvPr>
          <p:cNvGrpSpPr/>
          <p:nvPr/>
        </p:nvGrpSpPr>
        <p:grpSpPr>
          <a:xfrm>
            <a:off x="5767642" y="8676072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4" name="Freeform 71">
              <a:extLst>
                <a:ext uri="{FF2B5EF4-FFF2-40B4-BE49-F238E27FC236}">
                  <a16:creationId xmlns:a16="http://schemas.microsoft.com/office/drawing/2014/main" id="{182957DD-33E5-4ECB-877C-DDCE730696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5" name="Group 30">
              <a:extLst>
                <a:ext uri="{FF2B5EF4-FFF2-40B4-BE49-F238E27FC236}">
                  <a16:creationId xmlns:a16="http://schemas.microsoft.com/office/drawing/2014/main" id="{0A827D7F-5755-4FA4-ACBC-670AF35F3C4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6" name="Freeform 71">
                <a:extLst>
                  <a:ext uri="{FF2B5EF4-FFF2-40B4-BE49-F238E27FC236}">
                    <a16:creationId xmlns:a16="http://schemas.microsoft.com/office/drawing/2014/main" id="{557E27D4-AD91-4038-BF2F-901DD4BD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72">
                <a:extLst>
                  <a:ext uri="{FF2B5EF4-FFF2-40B4-BE49-F238E27FC236}">
                    <a16:creationId xmlns:a16="http://schemas.microsoft.com/office/drawing/2014/main" id="{C2ED70C0-28A7-4BBB-8A48-936CC33A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3">
                <a:extLst>
                  <a:ext uri="{FF2B5EF4-FFF2-40B4-BE49-F238E27FC236}">
                    <a16:creationId xmlns:a16="http://schemas.microsoft.com/office/drawing/2014/main" id="{85E2D2D6-F5A1-4834-B906-843074DD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id="{23EB616C-1239-4AED-AE36-1D60595F4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5">
                <a:extLst>
                  <a:ext uri="{FF2B5EF4-FFF2-40B4-BE49-F238E27FC236}">
                    <a16:creationId xmlns:a16="http://schemas.microsoft.com/office/drawing/2014/main" id="{D0056C13-085C-4164-9B7F-F753EB2E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6">
                <a:extLst>
                  <a:ext uri="{FF2B5EF4-FFF2-40B4-BE49-F238E27FC236}">
                    <a16:creationId xmlns:a16="http://schemas.microsoft.com/office/drawing/2014/main" id="{7C7264A5-301D-4B5B-82CB-5A6E1FC0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7">
                <a:extLst>
                  <a:ext uri="{FF2B5EF4-FFF2-40B4-BE49-F238E27FC236}">
                    <a16:creationId xmlns:a16="http://schemas.microsoft.com/office/drawing/2014/main" id="{608481C2-3088-439C-874A-3BAFF619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id="{AD67B093-EB27-4AC7-81D7-08BD7704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9">
                <a:extLst>
                  <a:ext uri="{FF2B5EF4-FFF2-40B4-BE49-F238E27FC236}">
                    <a16:creationId xmlns:a16="http://schemas.microsoft.com/office/drawing/2014/main" id="{CA959989-DF37-4407-A317-A81BF31E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0">
                <a:extLst>
                  <a:ext uri="{FF2B5EF4-FFF2-40B4-BE49-F238E27FC236}">
                    <a16:creationId xmlns:a16="http://schemas.microsoft.com/office/drawing/2014/main" id="{3E5BEC23-075E-4745-8A03-8F602B24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1B3CC5D7-7895-49DB-8F64-9AE1DB4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568C8C2D-8051-4B67-9A44-3AA681C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BEBF138E-449D-454A-A0AA-1ABA144DD1D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927006" y="2547852"/>
            <a:ext cx="22313994" cy="3031299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85800" y="2517061"/>
            <a:ext cx="4013318" cy="937131"/>
            <a:chOff x="534987" y="1599334"/>
            <a:chExt cx="4679046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067" y="1599334"/>
              <a:ext cx="361296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4/37.</a:t>
              </a:r>
            </a:p>
          </p:txBody>
        </p:sp>
      </p:grpSp>
      <p:sp>
        <p:nvSpPr>
          <p:cNvPr id="73" name="Rounded Rectangle 52">
            <a:extLst>
              <a:ext uri="{FF2B5EF4-FFF2-40B4-BE49-F238E27FC236}">
                <a16:creationId xmlns:a16="http://schemas.microsoft.com/office/drawing/2014/main" id="{FFDD3591-A0FC-43A5-A575-A7BE61D8F9AD}"/>
              </a:ext>
            </a:extLst>
          </p:cNvPr>
          <p:cNvSpPr/>
          <p:nvPr/>
        </p:nvSpPr>
        <p:spPr>
          <a:xfrm>
            <a:off x="969928" y="5723404"/>
            <a:ext cx="22271072" cy="774090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77E17FC-3FDC-40AC-8EE0-F2C3C2E82641}"/>
              </a:ext>
            </a:extLst>
          </p:cNvPr>
          <p:cNvGrpSpPr/>
          <p:nvPr/>
        </p:nvGrpSpPr>
        <p:grpSpPr>
          <a:xfrm>
            <a:off x="909749" y="5715000"/>
            <a:ext cx="3568119" cy="800220"/>
            <a:chOff x="1224541" y="6305967"/>
            <a:chExt cx="3568119" cy="88530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D855759-6872-4CC7-A47C-76F06AA5DE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5C130F-161B-4457-95CA-5E490CF135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58">
              <a:extLst>
                <a:ext uri="{FF2B5EF4-FFF2-40B4-BE49-F238E27FC236}">
                  <a16:creationId xmlns:a16="http://schemas.microsoft.com/office/drawing/2014/main" id="{8EA7D00C-9B1E-45D8-A802-12D43AFC44A9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277FEB9-5E1F-49F0-B3F3-242DDA5D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2BBAF-D11A-43D1-AA78-12E59B069CB2}"/>
              </a:ext>
            </a:extLst>
          </p:cNvPr>
          <p:cNvSpPr/>
          <p:nvPr/>
        </p:nvSpPr>
        <p:spPr>
          <a:xfrm>
            <a:off x="4462196" y="2583359"/>
            <a:ext cx="11227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Giải các phương trình sau: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428866" y="3461746"/>
                <a:ext cx="21812134" cy="1809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</a:t>
                </a:r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𝟓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               d)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866" y="3461746"/>
                <a:ext cx="21812134" cy="1809406"/>
              </a:xfrm>
              <a:prstGeom prst="rect">
                <a:avLst/>
              </a:prstGeom>
              <a:blipFill rotWithShape="1">
                <a:blip r:embed="rId2"/>
                <a:stretch>
                  <a:fillRect l="-1118" t="-3704" r="-100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505393" y="7315200"/>
                <a:ext cx="20278407" cy="1454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𝟎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 smtClean="0"/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tho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VT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,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VP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Chia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ế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393" y="7315200"/>
                <a:ext cx="20278407" cy="14545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8077200" y="10210800"/>
                <a:ext cx="9779000" cy="1848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                       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𝒂𝒓𝒄𝒕𝒂𝒏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r>
                        <a:rPr lang="fr-FR" sz="4400" b="1" i="1">
                          <a:latin typeface="Cambria Math"/>
                        </a:rPr>
                        <m:t>(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∈</m:t>
                      </m:r>
                      <m:r>
                        <a:rPr lang="fr-FR" sz="4400" b="1" i="1">
                          <a:latin typeface="Cambria Math"/>
                        </a:rPr>
                        <m:t>ℤ</m:t>
                      </m:r>
                      <m:r>
                        <a:rPr lang="fr-FR" sz="4400" b="1" i="1"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0210800"/>
                <a:ext cx="9779000" cy="18484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4477868" y="10494558"/>
                <a:ext cx="5181600" cy="1259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868" y="10494558"/>
                <a:ext cx="5181600" cy="12598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4462196" y="8763000"/>
                <a:ext cx="9000807" cy="1364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𝟑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−</m:t>
                      </m:r>
                      <m:r>
                        <a:rPr lang="fr-FR" sz="4400" b="1" i="1">
                          <a:latin typeface="Cambria Math"/>
                        </a:rPr>
                        <m:t>𝟒</m:t>
                      </m:r>
                      <m:r>
                        <a:rPr lang="fr-FR" sz="4400" b="1" i="1">
                          <a:latin typeface="Cambria Math"/>
                        </a:rPr>
                        <m:t>𝒕𝒂𝒏𝒙</m:t>
                      </m:r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𝟓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196" y="8763000"/>
                <a:ext cx="9000807" cy="13646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02229" y="6556107"/>
                <a:ext cx="1122797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𝟓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229" y="6556107"/>
                <a:ext cx="11227971" cy="784767"/>
              </a:xfrm>
              <a:prstGeom prst="rect">
                <a:avLst/>
              </a:prstGeom>
              <a:blipFill rotWithShape="1">
                <a:blip r:embed="rId7"/>
                <a:stretch>
                  <a:fillRect l="-2226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2344400" y="9033058"/>
                <a:ext cx="9000807" cy="793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−</m:t>
                      </m:r>
                      <m:r>
                        <a:rPr lang="fr-FR" sz="4400" b="1" i="1">
                          <a:latin typeface="Cambria Math"/>
                        </a:rPr>
                        <m:t>𝟒</m:t>
                      </m:r>
                      <m:r>
                        <a:rPr lang="fr-FR" sz="4400" b="1" i="1">
                          <a:latin typeface="Cambria Math"/>
                        </a:rPr>
                        <m:t>𝒕𝒂𝒏𝒙</m:t>
                      </m:r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𝟑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9033058"/>
                <a:ext cx="9000807" cy="79355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361230" y="12192000"/>
                <a:ext cx="21032170" cy="1252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𝒂𝒓𝒄𝒕𝒂𝒏</m:t>
                      </m:r>
                      <m:r>
                        <a:rPr lang="en-US" sz="4400" b="1" i="1" smtClean="0">
                          <a:latin typeface="Cambria Math"/>
                        </a:rPr>
                        <m:t> </m:t>
                      </m:r>
                      <m:r>
                        <a:rPr lang="en-US" sz="4400" b="1" i="1" smtClean="0">
                          <a:latin typeface="Cambria Math"/>
                        </a:rPr>
                        <m:t>𝟑</m:t>
                      </m:r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230" y="12192000"/>
                <a:ext cx="21032170" cy="12528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81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927006" y="2547852"/>
            <a:ext cx="22313994" cy="3031299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85800" y="2517061"/>
            <a:ext cx="4013318" cy="937131"/>
            <a:chOff x="534987" y="1599334"/>
            <a:chExt cx="4679046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067" y="1599334"/>
              <a:ext cx="361296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4/37.</a:t>
              </a:r>
            </a:p>
          </p:txBody>
        </p:sp>
      </p:grpSp>
      <p:sp>
        <p:nvSpPr>
          <p:cNvPr id="73" name="Rounded Rectangle 52">
            <a:extLst>
              <a:ext uri="{FF2B5EF4-FFF2-40B4-BE49-F238E27FC236}">
                <a16:creationId xmlns:a16="http://schemas.microsoft.com/office/drawing/2014/main" id="{FFDD3591-A0FC-43A5-A575-A7BE61D8F9AD}"/>
              </a:ext>
            </a:extLst>
          </p:cNvPr>
          <p:cNvSpPr/>
          <p:nvPr/>
        </p:nvSpPr>
        <p:spPr>
          <a:xfrm>
            <a:off x="922994" y="5743898"/>
            <a:ext cx="22318005" cy="774090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77E17FC-3FDC-40AC-8EE0-F2C3C2E82641}"/>
              </a:ext>
            </a:extLst>
          </p:cNvPr>
          <p:cNvGrpSpPr/>
          <p:nvPr/>
        </p:nvGrpSpPr>
        <p:grpSpPr>
          <a:xfrm>
            <a:off x="909749" y="5638800"/>
            <a:ext cx="3568119" cy="800220"/>
            <a:chOff x="1224541" y="6305967"/>
            <a:chExt cx="3568119" cy="88530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D855759-6872-4CC7-A47C-76F06AA5DE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5C130F-161B-4457-95CA-5E490CF135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58">
              <a:extLst>
                <a:ext uri="{FF2B5EF4-FFF2-40B4-BE49-F238E27FC236}">
                  <a16:creationId xmlns:a16="http://schemas.microsoft.com/office/drawing/2014/main" id="{8EA7D00C-9B1E-45D8-A802-12D43AFC44A9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277FEB9-5E1F-49F0-B3F3-242DDA5D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2BBAF-D11A-43D1-AA78-12E59B069CB2}"/>
              </a:ext>
            </a:extLst>
          </p:cNvPr>
          <p:cNvSpPr/>
          <p:nvPr/>
        </p:nvSpPr>
        <p:spPr>
          <a:xfrm>
            <a:off x="4462196" y="2583359"/>
            <a:ext cx="11227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Giải các phương trình sau: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428866" y="3461746"/>
                <a:ext cx="21812134" cy="1809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</a:t>
                </a:r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𝟓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               d)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866" y="3461746"/>
                <a:ext cx="21812134" cy="1809406"/>
              </a:xfrm>
              <a:prstGeom prst="rect">
                <a:avLst/>
              </a:prstGeom>
              <a:blipFill rotWithShape="1">
                <a:blip r:embed="rId2"/>
                <a:stretch>
                  <a:fillRect l="-1118" t="-3704" r="-100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505393" y="7010400"/>
                <a:ext cx="20278407" cy="2052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𝟎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 smtClean="0"/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tho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VT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,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VP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Chia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ế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393" y="7010400"/>
                <a:ext cx="20278407" cy="2052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8077200" y="10363200"/>
                <a:ext cx="9779000" cy="1955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                       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𝒂𝒓𝒄𝒕𝒂𝒏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 (−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)+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r>
                        <a:rPr lang="fr-FR" sz="4400" b="1" i="1">
                          <a:latin typeface="Cambria Math"/>
                        </a:rPr>
                        <m:t>(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∈</m:t>
                      </m:r>
                      <m:r>
                        <a:rPr lang="fr-FR" sz="4400" b="1" i="1">
                          <a:latin typeface="Cambria Math"/>
                        </a:rPr>
                        <m:t>ℤ</m:t>
                      </m:r>
                      <m:r>
                        <a:rPr lang="fr-FR" sz="4400" b="1" i="1"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0363200"/>
                <a:ext cx="9779000" cy="19554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4477868" y="10646958"/>
                <a:ext cx="5181600" cy="1259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868" y="10646958"/>
                <a:ext cx="5181600" cy="12598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4462196" y="8964039"/>
                <a:ext cx="9000807" cy="144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4400" b="1" i="1" smtClean="0">
                          <a:latin typeface="Cambria Math"/>
                        </a:rPr>
                        <m:t>+</m:t>
                      </m:r>
                      <m:r>
                        <a:rPr lang="en-US" sz="4400" b="1" i="1" smtClean="0">
                          <a:latin typeface="Cambria Math"/>
                        </a:rPr>
                        <m:t>𝟐</m:t>
                      </m:r>
                      <m:r>
                        <a:rPr lang="fr-FR" sz="4400" b="1" i="1">
                          <a:latin typeface="Cambria Math"/>
                        </a:rPr>
                        <m:t>𝒕𝒂𝒏𝒙</m:t>
                      </m:r>
                      <m:r>
                        <a:rPr lang="en-US" sz="4400" b="1" i="1" smtClean="0"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</a:rPr>
                        <m:t>𝟐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196" y="8964039"/>
                <a:ext cx="9000807" cy="14471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02229" y="6312636"/>
                <a:ext cx="11227971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229" y="6312636"/>
                <a:ext cx="11227971" cy="1067152"/>
              </a:xfrm>
              <a:prstGeom prst="rect">
                <a:avLst/>
              </a:prstGeom>
              <a:blipFill rotWithShape="1">
                <a:blip r:embed="rId7"/>
                <a:stretch>
                  <a:fillRect l="-2226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2344400" y="9234097"/>
                <a:ext cx="9000807" cy="793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 smtClean="0">
                          <a:latin typeface="Cambria Math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4400" b="1" i="1" smtClean="0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𝟒</m:t>
                      </m:r>
                      <m:r>
                        <a:rPr lang="fr-FR" sz="4400" b="1" i="1">
                          <a:latin typeface="Cambria Math"/>
                        </a:rPr>
                        <m:t>𝒕𝒂𝒏𝒙</m:t>
                      </m:r>
                      <m:r>
                        <a:rPr lang="en-US" sz="4400" b="1" i="1" smtClean="0"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</a:rPr>
                        <m:t>𝟓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9234097"/>
                <a:ext cx="9000807" cy="79355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0287000" y="6096000"/>
                <a:ext cx="11227971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−</m:t>
                      </m:r>
                      <m:r>
                        <a:rPr lang="fr-FR" sz="4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6096000"/>
                <a:ext cx="11227971" cy="135998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361230" y="12268200"/>
                <a:ext cx="21032170" cy="1252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𝒂𝒓𝒄𝒕𝒂𝒏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230" y="12268200"/>
                <a:ext cx="21032170" cy="12528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77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927006" y="2547852"/>
            <a:ext cx="22313994" cy="3031299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85800" y="2517061"/>
            <a:ext cx="4013318" cy="937131"/>
            <a:chOff x="534987" y="1599334"/>
            <a:chExt cx="4679046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067" y="1599334"/>
              <a:ext cx="361296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4/37.</a:t>
              </a:r>
            </a:p>
          </p:txBody>
        </p:sp>
      </p:grpSp>
      <p:sp>
        <p:nvSpPr>
          <p:cNvPr id="73" name="Rounded Rectangle 52">
            <a:extLst>
              <a:ext uri="{FF2B5EF4-FFF2-40B4-BE49-F238E27FC236}">
                <a16:creationId xmlns:a16="http://schemas.microsoft.com/office/drawing/2014/main" id="{FFDD3591-A0FC-43A5-A575-A7BE61D8F9AD}"/>
              </a:ext>
            </a:extLst>
          </p:cNvPr>
          <p:cNvSpPr/>
          <p:nvPr/>
        </p:nvSpPr>
        <p:spPr>
          <a:xfrm>
            <a:off x="927006" y="5767421"/>
            <a:ext cx="22348640" cy="774090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77E17FC-3FDC-40AC-8EE0-F2C3C2E82641}"/>
              </a:ext>
            </a:extLst>
          </p:cNvPr>
          <p:cNvGrpSpPr/>
          <p:nvPr/>
        </p:nvGrpSpPr>
        <p:grpSpPr>
          <a:xfrm>
            <a:off x="909749" y="5715000"/>
            <a:ext cx="3568119" cy="800220"/>
            <a:chOff x="1224541" y="6305967"/>
            <a:chExt cx="3568119" cy="88530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D855759-6872-4CC7-A47C-76F06AA5DE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5C130F-161B-4457-95CA-5E490CF135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58">
              <a:extLst>
                <a:ext uri="{FF2B5EF4-FFF2-40B4-BE49-F238E27FC236}">
                  <a16:creationId xmlns:a16="http://schemas.microsoft.com/office/drawing/2014/main" id="{8EA7D00C-9B1E-45D8-A802-12D43AFC44A9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277FEB9-5E1F-49F0-B3F3-242DDA5D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2BBAF-D11A-43D1-AA78-12E59B069CB2}"/>
              </a:ext>
            </a:extLst>
          </p:cNvPr>
          <p:cNvSpPr/>
          <p:nvPr/>
        </p:nvSpPr>
        <p:spPr>
          <a:xfrm>
            <a:off x="4462196" y="2583359"/>
            <a:ext cx="11227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Giải các phương trình sau: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428866" y="3461746"/>
                <a:ext cx="21812134" cy="1809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</a:t>
                </a:r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𝟓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               d)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866" y="3461746"/>
                <a:ext cx="21812134" cy="1809406"/>
              </a:xfrm>
              <a:prstGeom prst="rect">
                <a:avLst/>
              </a:prstGeom>
              <a:blipFill rotWithShape="1">
                <a:blip r:embed="rId2"/>
                <a:stretch>
                  <a:fillRect l="-1118" t="-3704" r="-100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505393" y="7757387"/>
                <a:ext cx="20278407" cy="1920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𝟎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 smtClean="0"/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tho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VT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VP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=</m:t>
                      </m:r>
                      <m:r>
                        <a:rPr lang="en-US" sz="4400" b="1" i="1" smtClean="0"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</a:rPr>
                        <m:t>𝟒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393" y="7757387"/>
                <a:ext cx="20278407" cy="19200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438400" y="12001533"/>
                <a:ext cx="18592800" cy="125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2001533"/>
                <a:ext cx="18592800" cy="12572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5163800" y="10591461"/>
                <a:ext cx="9466732" cy="1295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𝝅</m:t>
                      </m:r>
                      <m:r>
                        <a:rPr lang="fr-FR" sz="4400" b="1" i="1">
                          <a:latin typeface="Cambria Math"/>
                        </a:rPr>
                        <m:t>,(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∈</m:t>
                      </m:r>
                      <m:r>
                        <a:rPr lang="fr-FR" sz="4400" b="1" i="1">
                          <a:latin typeface="Cambria Math"/>
                        </a:rPr>
                        <m:t>ℤ</m:t>
                      </m:r>
                      <m:r>
                        <a:rPr lang="fr-FR" sz="4400" b="1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fr-FR" sz="4400" b="1"/>
                        <m:t>.</m:t>
                      </m:r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800" y="10591461"/>
                <a:ext cx="9466732" cy="12957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581593" y="10525032"/>
                <a:ext cx="9000807" cy="1362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𝟔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fr-FR" sz="4400" b="1" i="1">
                                  <a:latin typeface="Cambria Math"/>
                                </a:rPr>
                                <m:t>𝒕𝒂𝒏𝒙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/>
                            </a:rPr>
                            <m:t>𝟒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593" y="10525032"/>
                <a:ext cx="9000807" cy="13621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295400" y="6634487"/>
                <a:ext cx="11227971" cy="833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634487"/>
                <a:ext cx="11227971" cy="833113"/>
              </a:xfrm>
              <a:prstGeom prst="rect">
                <a:avLst/>
              </a:prstGeom>
              <a:blipFill rotWithShape="1">
                <a:blip r:embed="rId7"/>
                <a:stretch>
                  <a:fillRect l="-2227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1506201" y="10472479"/>
                <a:ext cx="3886200" cy="1490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r>
                        <a:rPr lang="fr-FR" sz="4400" b="1" i="1">
                          <a:latin typeface="Cambria Math"/>
                        </a:rPr>
                        <m:t>𝒕𝒂𝒏𝒙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201" y="10472479"/>
                <a:ext cx="3886200" cy="14909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1734800" y="6618521"/>
                <a:ext cx="12066171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r>
                        <a:rPr lang="fr-FR" sz="4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−</m:t>
                      </m:r>
                      <m:r>
                        <a:rPr lang="fr-FR" sz="4400" b="1" i="1">
                          <a:latin typeface="Cambria Math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latin typeface="Cambria Math"/>
                            </a:rPr>
                            <m:t>𝟑</m:t>
                          </m:r>
                        </m:e>
                      </m:rad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−</m:t>
                      </m:r>
                      <m:r>
                        <a:rPr lang="fr-FR" sz="4400" b="1" i="1">
                          <a:latin typeface="Cambria Math"/>
                        </a:rPr>
                        <m:t>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=−</m:t>
                      </m:r>
                      <m:r>
                        <a:rPr lang="fr-FR" sz="4400" b="1" i="1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6618521"/>
                <a:ext cx="12066171" cy="8490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169559" y="9654633"/>
                <a:ext cx="2107144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/>
                        </a:rPr>
                        <m:t>≠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chia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ế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559" y="9654633"/>
                <a:ext cx="21071441" cy="7847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52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927006" y="2547852"/>
            <a:ext cx="21868726" cy="3031299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85800" y="2517061"/>
            <a:ext cx="4013318" cy="937131"/>
            <a:chOff x="534987" y="1599334"/>
            <a:chExt cx="4679046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067" y="1599334"/>
              <a:ext cx="361296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5/37</a:t>
              </a:r>
            </a:p>
          </p:txBody>
        </p:sp>
      </p:grpSp>
      <p:sp>
        <p:nvSpPr>
          <p:cNvPr id="73" name="Rounded Rectangle 52">
            <a:extLst>
              <a:ext uri="{FF2B5EF4-FFF2-40B4-BE49-F238E27FC236}">
                <a16:creationId xmlns:a16="http://schemas.microsoft.com/office/drawing/2014/main" id="{FFDD3591-A0FC-43A5-A575-A7BE61D8F9AD}"/>
              </a:ext>
            </a:extLst>
          </p:cNvPr>
          <p:cNvSpPr/>
          <p:nvPr/>
        </p:nvSpPr>
        <p:spPr>
          <a:xfrm>
            <a:off x="914401" y="5767227"/>
            <a:ext cx="21817977" cy="774090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77E17FC-3FDC-40AC-8EE0-F2C3C2E82641}"/>
              </a:ext>
            </a:extLst>
          </p:cNvPr>
          <p:cNvGrpSpPr/>
          <p:nvPr/>
        </p:nvGrpSpPr>
        <p:grpSpPr>
          <a:xfrm>
            <a:off x="909749" y="5715000"/>
            <a:ext cx="3568119" cy="800220"/>
            <a:chOff x="1224541" y="6305967"/>
            <a:chExt cx="3568119" cy="88530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D855759-6872-4CC7-A47C-76F06AA5DE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5C130F-161B-4457-95CA-5E490CF135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58">
              <a:extLst>
                <a:ext uri="{FF2B5EF4-FFF2-40B4-BE49-F238E27FC236}">
                  <a16:creationId xmlns:a16="http://schemas.microsoft.com/office/drawing/2014/main" id="{8EA7D00C-9B1E-45D8-A802-12D43AFC44A9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277FEB9-5E1F-49F0-B3F3-242DDA5D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2BBAF-D11A-43D1-AA78-12E59B069CB2}"/>
              </a:ext>
            </a:extLst>
          </p:cNvPr>
          <p:cNvSpPr/>
          <p:nvPr/>
        </p:nvSpPr>
        <p:spPr>
          <a:xfrm>
            <a:off x="4462196" y="2583359"/>
            <a:ext cx="11227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Giải các phương trình sau: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895600" y="3487354"/>
                <a:ext cx="19202400" cy="157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	                     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              d)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𝟓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𝟏𝟑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487354"/>
                <a:ext cx="19202400" cy="1578253"/>
              </a:xfrm>
              <a:prstGeom prst="rect">
                <a:avLst/>
              </a:prstGeom>
              <a:blipFill rotWithShape="1">
                <a:blip r:embed="rId2"/>
                <a:stretch>
                  <a:fillRect l="-1270" t="-4247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505393" y="7543800"/>
                <a:ext cx="7472525" cy="1514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⇔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fr-FR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393" y="7543800"/>
                <a:ext cx="7472525" cy="15144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8153400" y="9578668"/>
                <a:ext cx="8991600" cy="224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fr-FR" sz="4400" b="1" i="1">
                                    <a:latin typeface="Cambria Math"/>
                                  </a:rPr>
                                  <m:t>𝟏𝟐</m:t>
                                </m:r>
                              </m:den>
                            </m:f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𝝅</m:t>
                            </m:r>
                          </m:e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fr-FR" sz="4400" b="1" i="1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fr-FR" sz="4400" b="1" i="1">
                                    <a:latin typeface="Cambria Math"/>
                                  </a:rPr>
                                  <m:t>𝟏𝟐</m:t>
                                </m:r>
                              </m:den>
                            </m:f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𝝅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ℤ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r>
                  <a:rPr lang="fr-FR" sz="4400" b="1" dirty="0"/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9578668"/>
                <a:ext cx="8991600" cy="22443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2532979" y="9344145"/>
                <a:ext cx="6992021" cy="2655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979" y="9344145"/>
                <a:ext cx="6992021" cy="26551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9448800" y="7620000"/>
                <a:ext cx="6351462" cy="1518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⇔</m:t>
                          </m:r>
                          <m:r>
                            <a:rPr lang="fr-FR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7620000"/>
                <a:ext cx="6351462" cy="15188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02229" y="6632307"/>
                <a:ext cx="11227971" cy="83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229" y="6632307"/>
                <a:ext cx="11227971" cy="835293"/>
              </a:xfrm>
              <a:prstGeom prst="rect">
                <a:avLst/>
              </a:prstGeom>
              <a:blipFill rotWithShape="1">
                <a:blip r:embed="rId7"/>
                <a:stretch>
                  <a:fillRect l="-2226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361230" y="11811000"/>
                <a:ext cx="21032170" cy="1355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𝟏𝟐</m:t>
                          </m:r>
                        </m:den>
                      </m:f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𝟐</m:t>
                      </m:r>
                      <m:r>
                        <a:rPr lang="fr-FR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fr-FR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𝟏𝟐</m:t>
                          </m:r>
                        </m:den>
                      </m:f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𝟐</m:t>
                      </m:r>
                      <m:r>
                        <a:rPr lang="fr-FR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230" y="11811000"/>
                <a:ext cx="21032170" cy="13555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42" grpId="0"/>
      <p:bldP spid="43" grpId="0"/>
      <p:bldP spid="44" grpId="0"/>
      <p:bldP spid="45" grpId="0"/>
      <p:bldP spid="46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927006" y="2547852"/>
            <a:ext cx="21868726" cy="3031299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85800" y="2517061"/>
            <a:ext cx="4013318" cy="937131"/>
            <a:chOff x="534987" y="1599334"/>
            <a:chExt cx="4679046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067" y="1599334"/>
              <a:ext cx="361296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5/37</a:t>
              </a:r>
            </a:p>
          </p:txBody>
        </p:sp>
      </p:grpSp>
      <p:sp>
        <p:nvSpPr>
          <p:cNvPr id="73" name="Rounded Rectangle 52">
            <a:extLst>
              <a:ext uri="{FF2B5EF4-FFF2-40B4-BE49-F238E27FC236}">
                <a16:creationId xmlns:a16="http://schemas.microsoft.com/office/drawing/2014/main" id="{FFDD3591-A0FC-43A5-A575-A7BE61D8F9AD}"/>
              </a:ext>
            </a:extLst>
          </p:cNvPr>
          <p:cNvSpPr/>
          <p:nvPr/>
        </p:nvSpPr>
        <p:spPr>
          <a:xfrm>
            <a:off x="921781" y="5780003"/>
            <a:ext cx="21817977" cy="774090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77E17FC-3FDC-40AC-8EE0-F2C3C2E82641}"/>
              </a:ext>
            </a:extLst>
          </p:cNvPr>
          <p:cNvGrpSpPr/>
          <p:nvPr/>
        </p:nvGrpSpPr>
        <p:grpSpPr>
          <a:xfrm>
            <a:off x="909749" y="5715000"/>
            <a:ext cx="3568119" cy="800220"/>
            <a:chOff x="1224541" y="6305967"/>
            <a:chExt cx="3568119" cy="88530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D855759-6872-4CC7-A47C-76F06AA5DE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5C130F-161B-4457-95CA-5E490CF135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58">
              <a:extLst>
                <a:ext uri="{FF2B5EF4-FFF2-40B4-BE49-F238E27FC236}">
                  <a16:creationId xmlns:a16="http://schemas.microsoft.com/office/drawing/2014/main" id="{8EA7D00C-9B1E-45D8-A802-12D43AFC44A9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277FEB9-5E1F-49F0-B3F3-242DDA5D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2BBAF-D11A-43D1-AA78-12E59B069CB2}"/>
              </a:ext>
            </a:extLst>
          </p:cNvPr>
          <p:cNvSpPr/>
          <p:nvPr/>
        </p:nvSpPr>
        <p:spPr>
          <a:xfrm>
            <a:off x="4462196" y="2583359"/>
            <a:ext cx="11227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Giải các phương trình sau: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895600" y="3487354"/>
                <a:ext cx="19202400" cy="157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	                     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              d)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𝟓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𝟏𝟑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487354"/>
                <a:ext cx="19202400" cy="1578253"/>
              </a:xfrm>
              <a:prstGeom prst="rect">
                <a:avLst/>
              </a:prstGeom>
              <a:blipFill rotWithShape="1">
                <a:blip r:embed="rId2"/>
                <a:stretch>
                  <a:fillRect l="-1270" t="-4247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8763000" y="6324600"/>
                <a:ext cx="7472525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𝟓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𝟑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𝟓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𝟑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6324600"/>
                <a:ext cx="7472525" cy="13644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3683343" y="9126649"/>
                <a:ext cx="8991600" cy="1242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3343" y="9126649"/>
                <a:ext cx="8991600" cy="12429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2532979" y="9344145"/>
                <a:ext cx="14462083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ở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979" y="9344145"/>
                <a:ext cx="14462083" cy="8079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514600" y="7654178"/>
                <a:ext cx="7696200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;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7654178"/>
                <a:ext cx="7696200" cy="13644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02229" y="6632307"/>
                <a:ext cx="1122797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𝟓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229" y="6632307"/>
                <a:ext cx="11227971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22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9448800" y="10369553"/>
                <a:ext cx="8991600" cy="137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fr-FR" sz="4400" b="1" i="1">
                          <a:latin typeface="Cambria Math"/>
                        </a:rPr>
                        <m:t>,(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∈</m:t>
                      </m:r>
                      <m:r>
                        <a:rPr lang="fr-FR" sz="4400" b="1" i="1">
                          <a:latin typeface="Cambria Math"/>
                        </a:rPr>
                        <m:t>ℤ</m:t>
                      </m:r>
                      <m:r>
                        <a:rPr lang="fr-FR" sz="4400" b="1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fr-FR" sz="4400" b="1"/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10369553"/>
                <a:ext cx="8991600" cy="13779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438400" y="12001533"/>
                <a:ext cx="18592800" cy="1378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fr-FR" sz="4400" b="1" i="1">
                          <a:latin typeface="Cambria Math"/>
                        </a:rPr>
                        <m:t>,(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∈</m:t>
                      </m:r>
                      <m:r>
                        <a:rPr lang="fr-FR" sz="4400" b="1" i="1">
                          <a:latin typeface="Cambria Math"/>
                        </a:rPr>
                        <m:t>ℤ</m:t>
                      </m:r>
                      <m:r>
                        <a:rPr lang="fr-FR" sz="4400" b="1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fr-FR" sz="4400" b="1"/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2001533"/>
                <a:ext cx="18592800" cy="13784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8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42" grpId="0"/>
      <p:bldP spid="43" grpId="0"/>
      <p:bldP spid="44" grpId="0"/>
      <p:bldP spid="45" grpId="0"/>
      <p:bldP spid="46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927006" y="2547852"/>
            <a:ext cx="21868726" cy="3031299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85800" y="2517061"/>
            <a:ext cx="4013318" cy="937131"/>
            <a:chOff x="534987" y="1599334"/>
            <a:chExt cx="4679046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067" y="1599334"/>
              <a:ext cx="361296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5/37.</a:t>
              </a:r>
            </a:p>
          </p:txBody>
        </p:sp>
      </p:grpSp>
      <p:sp>
        <p:nvSpPr>
          <p:cNvPr id="73" name="Rounded Rectangle 52">
            <a:extLst>
              <a:ext uri="{FF2B5EF4-FFF2-40B4-BE49-F238E27FC236}">
                <a16:creationId xmlns:a16="http://schemas.microsoft.com/office/drawing/2014/main" id="{FFDD3591-A0FC-43A5-A575-A7BE61D8F9AD}"/>
              </a:ext>
            </a:extLst>
          </p:cNvPr>
          <p:cNvSpPr/>
          <p:nvPr/>
        </p:nvSpPr>
        <p:spPr>
          <a:xfrm>
            <a:off x="927006" y="5780003"/>
            <a:ext cx="21817977" cy="774090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77E17FC-3FDC-40AC-8EE0-F2C3C2E82641}"/>
              </a:ext>
            </a:extLst>
          </p:cNvPr>
          <p:cNvGrpSpPr/>
          <p:nvPr/>
        </p:nvGrpSpPr>
        <p:grpSpPr>
          <a:xfrm>
            <a:off x="909749" y="5715000"/>
            <a:ext cx="3568119" cy="800220"/>
            <a:chOff x="1224541" y="6305967"/>
            <a:chExt cx="3568119" cy="88530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D855759-6872-4CC7-A47C-76F06AA5DE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5C130F-161B-4457-95CA-5E490CF135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58">
              <a:extLst>
                <a:ext uri="{FF2B5EF4-FFF2-40B4-BE49-F238E27FC236}">
                  <a16:creationId xmlns:a16="http://schemas.microsoft.com/office/drawing/2014/main" id="{8EA7D00C-9B1E-45D8-A802-12D43AFC44A9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277FEB9-5E1F-49F0-B3F3-242DDA5D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2BBAF-D11A-43D1-AA78-12E59B069CB2}"/>
              </a:ext>
            </a:extLst>
          </p:cNvPr>
          <p:cNvSpPr/>
          <p:nvPr/>
        </p:nvSpPr>
        <p:spPr>
          <a:xfrm>
            <a:off x="4462196" y="2583359"/>
            <a:ext cx="11227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Giải các phương trình sau: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895600" y="3487354"/>
                <a:ext cx="19202400" cy="157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	                     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              d)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𝟓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𝟏𝟑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487354"/>
                <a:ext cx="19202400" cy="1578253"/>
              </a:xfrm>
              <a:prstGeom prst="rect">
                <a:avLst/>
              </a:prstGeom>
              <a:blipFill rotWithShape="1">
                <a:blip r:embed="rId2"/>
                <a:stretch>
                  <a:fillRect l="-1270" t="-4247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9139075" y="6618521"/>
                <a:ext cx="7472525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r>
                        <a:rPr lang="fr-FR" sz="4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075" y="6618521"/>
                <a:ext cx="7472525" cy="8490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538346" y="9645120"/>
                <a:ext cx="5885831" cy="2630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346" y="9645120"/>
                <a:ext cx="5885831" cy="26304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9220200" y="7696200"/>
                <a:ext cx="14462083" cy="1398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⇔</m:t>
                          </m:r>
                          <m:r>
                            <a:rPr lang="fr-FR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7696200"/>
                <a:ext cx="14462083" cy="13984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514600" y="7654178"/>
                <a:ext cx="7696200" cy="1490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⇔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4400" b="1" i="1">
                                  <a:latin typeface="Cambria Math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  <m:r>
                            <a:rPr lang="fr-FR" sz="44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4400" b="1" i="1">
                                  <a:latin typeface="Cambria Math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  <m:r>
                            <a:rPr lang="fr-FR" sz="4400" b="1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7654178"/>
                <a:ext cx="7696200" cy="14909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02229" y="6632307"/>
                <a:ext cx="11227971" cy="83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229" y="6632307"/>
                <a:ext cx="11227971" cy="835293"/>
              </a:xfrm>
              <a:prstGeom prst="rect">
                <a:avLst/>
              </a:prstGeom>
              <a:blipFill rotWithShape="1">
                <a:blip r:embed="rId7"/>
                <a:stretch>
                  <a:fillRect l="-2226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8305800" y="9714116"/>
                <a:ext cx="8991600" cy="2603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𝟏𝟐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𝟕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𝟏𝟐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</m:eqArr>
                          <m:r>
                            <a:rPr lang="fr-FR" sz="4400" b="1" i="1">
                              <a:latin typeface="Cambria Math"/>
                            </a:rPr>
                            <m:t>(</m:t>
                          </m:r>
                          <m:r>
                            <a:rPr lang="fr-FR" sz="4400" b="1" i="1">
                              <a:latin typeface="Cambria Math"/>
                            </a:rPr>
                            <m:t>𝒌</m:t>
                          </m:r>
                          <m:r>
                            <a:rPr lang="fr-FR" sz="4400" b="1" i="1">
                              <a:latin typeface="Cambria Math"/>
                            </a:rPr>
                            <m:t>∈</m:t>
                          </m:r>
                          <m:r>
                            <a:rPr lang="fr-FR" sz="4400" b="1" i="1">
                              <a:latin typeface="Cambria Math"/>
                            </a:rPr>
                            <m:t>ℤ</m:t>
                          </m:r>
                          <m:r>
                            <a:rPr lang="fr-FR" sz="4400" b="1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fr-FR" sz="4400" b="1"/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9714116"/>
                <a:ext cx="8991600" cy="26034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513630" y="12055636"/>
                <a:ext cx="21032170" cy="1355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𝟏𝟐</m:t>
                          </m:r>
                        </m:den>
                      </m:f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𝟐</m:t>
                      </m:r>
                      <m:r>
                        <a:rPr lang="fr-FR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fr-FR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𝟏𝟐</m:t>
                          </m:r>
                        </m:den>
                      </m:f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𝟐</m:t>
                      </m:r>
                      <m:r>
                        <a:rPr lang="fr-FR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630" y="12055636"/>
                <a:ext cx="21032170" cy="13555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3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42" grpId="0"/>
      <p:bldP spid="43" grpId="0"/>
      <p:bldP spid="44" grpId="0"/>
      <p:bldP spid="45" grpId="0"/>
      <p:bldP spid="46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927006" y="2547852"/>
            <a:ext cx="21868726" cy="3031299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85800" y="2517061"/>
            <a:ext cx="4013318" cy="937131"/>
            <a:chOff x="534987" y="1599334"/>
            <a:chExt cx="4679046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067" y="1599334"/>
              <a:ext cx="361296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5/37.</a:t>
              </a:r>
            </a:p>
          </p:txBody>
        </p:sp>
      </p:grpSp>
      <p:sp>
        <p:nvSpPr>
          <p:cNvPr id="73" name="Rounded Rectangle 52">
            <a:extLst>
              <a:ext uri="{FF2B5EF4-FFF2-40B4-BE49-F238E27FC236}">
                <a16:creationId xmlns:a16="http://schemas.microsoft.com/office/drawing/2014/main" id="{FFDD3591-A0FC-43A5-A575-A7BE61D8F9AD}"/>
              </a:ext>
            </a:extLst>
          </p:cNvPr>
          <p:cNvSpPr/>
          <p:nvPr/>
        </p:nvSpPr>
        <p:spPr>
          <a:xfrm>
            <a:off x="947701" y="5730212"/>
            <a:ext cx="21817977" cy="774090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77E17FC-3FDC-40AC-8EE0-F2C3C2E82641}"/>
              </a:ext>
            </a:extLst>
          </p:cNvPr>
          <p:cNvGrpSpPr/>
          <p:nvPr/>
        </p:nvGrpSpPr>
        <p:grpSpPr>
          <a:xfrm>
            <a:off x="909749" y="5715000"/>
            <a:ext cx="3568119" cy="800220"/>
            <a:chOff x="1224541" y="6305967"/>
            <a:chExt cx="3568119" cy="88530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D855759-6872-4CC7-A47C-76F06AA5DE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5C130F-161B-4457-95CA-5E490CF135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58">
              <a:extLst>
                <a:ext uri="{FF2B5EF4-FFF2-40B4-BE49-F238E27FC236}">
                  <a16:creationId xmlns:a16="http://schemas.microsoft.com/office/drawing/2014/main" id="{8EA7D00C-9B1E-45D8-A802-12D43AFC44A9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277FEB9-5E1F-49F0-B3F3-242DDA5D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2BBAF-D11A-43D1-AA78-12E59B069CB2}"/>
              </a:ext>
            </a:extLst>
          </p:cNvPr>
          <p:cNvSpPr/>
          <p:nvPr/>
        </p:nvSpPr>
        <p:spPr>
          <a:xfrm>
            <a:off x="4462196" y="2583359"/>
            <a:ext cx="11227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Giải các phương trình sau: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895600" y="3487354"/>
                <a:ext cx="19202400" cy="157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	                     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              d)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𝟓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𝟏𝟑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487354"/>
                <a:ext cx="19202400" cy="1578253"/>
              </a:xfrm>
              <a:prstGeom prst="rect">
                <a:avLst/>
              </a:prstGeom>
              <a:blipFill rotWithShape="1">
                <a:blip r:embed="rId2"/>
                <a:stretch>
                  <a:fillRect l="-1270" t="-4247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9829800" y="6324600"/>
                <a:ext cx="8839200" cy="1378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𝟏𝟑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𝟐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𝟏𝟑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𝟐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6324600"/>
                <a:ext cx="8839200" cy="13781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3335000" y="9120296"/>
                <a:ext cx="8991600" cy="1242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0" y="9120296"/>
                <a:ext cx="8991600" cy="12429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2532979" y="9344145"/>
                <a:ext cx="14462083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ở 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979" y="9344145"/>
                <a:ext cx="14462083" cy="8079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514600" y="7654178"/>
                <a:ext cx="7696200" cy="1378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𝟏𝟑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;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7654178"/>
                <a:ext cx="7696200" cy="13781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02229" y="6632307"/>
                <a:ext cx="1122797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𝟓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𝟏𝟑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229" y="6632307"/>
                <a:ext cx="11227971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22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9187543" y="10363200"/>
                <a:ext cx="8991600" cy="1247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𝝅</m:t>
                      </m:r>
                      <m:r>
                        <a:rPr lang="fr-FR" sz="4400" b="1" i="1">
                          <a:latin typeface="Cambria Math"/>
                        </a:rPr>
                        <m:t>,(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∈</m:t>
                      </m:r>
                      <m:r>
                        <a:rPr lang="fr-FR" sz="4400" b="1" i="1">
                          <a:latin typeface="Cambria Math"/>
                        </a:rPr>
                        <m:t>ℤ</m:t>
                      </m:r>
                      <m:r>
                        <a:rPr lang="fr-FR" sz="4400" b="1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fr-FR" sz="4400" b="1"/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543" y="10363200"/>
                <a:ext cx="8991600" cy="12473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438400" y="11887200"/>
                <a:ext cx="18592800" cy="1257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𝝅</m:t>
                      </m:r>
                      <m:r>
                        <a:rPr lang="fr-FR" sz="4400" b="1" i="1">
                          <a:latin typeface="Cambria Math"/>
                        </a:rPr>
                        <m:t>,(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∈</m:t>
                      </m:r>
                      <m:r>
                        <a:rPr lang="fr-FR" sz="4400" b="1" i="1">
                          <a:latin typeface="Cambria Math"/>
                        </a:rPr>
                        <m:t>ℤ</m:t>
                      </m:r>
                      <m:r>
                        <a:rPr lang="fr-FR" sz="4400" b="1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fr-FR" sz="4400" b="1"/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1887200"/>
                <a:ext cx="18592800" cy="12572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9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42" grpId="0"/>
      <p:bldP spid="43" grpId="0"/>
      <p:bldP spid="44" grpId="0"/>
      <p:bldP spid="45" grpId="0"/>
      <p:bldP spid="46" grpId="0"/>
      <p:bldP spid="60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927006" y="2547852"/>
            <a:ext cx="21868726" cy="3031299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85800" y="2517061"/>
            <a:ext cx="4013318" cy="937131"/>
            <a:chOff x="534987" y="1599334"/>
            <a:chExt cx="4679046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067" y="1599334"/>
              <a:ext cx="361296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6/37.</a:t>
              </a:r>
            </a:p>
          </p:txBody>
        </p:sp>
      </p:grpSp>
      <p:sp>
        <p:nvSpPr>
          <p:cNvPr id="73" name="Rounded Rectangle 52">
            <a:extLst>
              <a:ext uri="{FF2B5EF4-FFF2-40B4-BE49-F238E27FC236}">
                <a16:creationId xmlns:a16="http://schemas.microsoft.com/office/drawing/2014/main" id="{FFDD3591-A0FC-43A5-A575-A7BE61D8F9AD}"/>
              </a:ext>
            </a:extLst>
          </p:cNvPr>
          <p:cNvSpPr/>
          <p:nvPr/>
        </p:nvSpPr>
        <p:spPr>
          <a:xfrm>
            <a:off x="952380" y="5842653"/>
            <a:ext cx="21817977" cy="774090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77E17FC-3FDC-40AC-8EE0-F2C3C2E82641}"/>
              </a:ext>
            </a:extLst>
          </p:cNvPr>
          <p:cNvGrpSpPr/>
          <p:nvPr/>
        </p:nvGrpSpPr>
        <p:grpSpPr>
          <a:xfrm>
            <a:off x="909749" y="5715000"/>
            <a:ext cx="3568119" cy="800220"/>
            <a:chOff x="1224541" y="6305967"/>
            <a:chExt cx="3568119" cy="88530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D855759-6872-4CC7-A47C-76F06AA5DE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5C130F-161B-4457-95CA-5E490CF135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58">
              <a:extLst>
                <a:ext uri="{FF2B5EF4-FFF2-40B4-BE49-F238E27FC236}">
                  <a16:creationId xmlns:a16="http://schemas.microsoft.com/office/drawing/2014/main" id="{8EA7D00C-9B1E-45D8-A802-12D43AFC44A9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277FEB9-5E1F-49F0-B3F3-242DDA5D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2BBAF-D11A-43D1-AA78-12E59B069CB2}"/>
              </a:ext>
            </a:extLst>
          </p:cNvPr>
          <p:cNvSpPr/>
          <p:nvPr/>
        </p:nvSpPr>
        <p:spPr>
          <a:xfrm>
            <a:off x="4462196" y="2583359"/>
            <a:ext cx="11227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Giải các phương trình sau: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4393029" y="3345359"/>
                <a:ext cx="1122797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029" y="3345359"/>
                <a:ext cx="11227971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222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4419600" y="4193907"/>
                <a:ext cx="11227971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fr-FR" sz="44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193907"/>
                <a:ext cx="11227971" cy="1105687"/>
              </a:xfrm>
              <a:prstGeom prst="rect">
                <a:avLst/>
              </a:prstGeom>
              <a:blipFill rotWithShape="1">
                <a:blip r:embed="rId3"/>
                <a:stretch>
                  <a:fillRect l="-2172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1675610" y="6240731"/>
                <a:ext cx="7890777" cy="140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ề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fr-FR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fr-FR" sz="4400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fr-FR" sz="44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fr-FR" sz="4400" b="1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4400" b="1" i="1">
                                          <a:latin typeface="Cambria Math"/>
                                        </a:rPr>
                                        <m:t>𝟑</m:t>
                                      </m:r>
                                      <m:r>
                                        <a:rPr lang="fr-FR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fr-FR" sz="4400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sz="44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fr-FR" sz="4400" b="1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610" y="6240731"/>
                <a:ext cx="7890777" cy="14001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916726" y="7696200"/>
                <a:ext cx="13443680" cy="1502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)⇔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4400" b="1" i="1">
                                  <a:latin typeface="Cambria Math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4400" b="1" i="1">
                                  <a:latin typeface="Cambria Math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4400" b="1" i="1">
                                  <a:latin typeface="Cambria Math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4400" b="1" i="1">
                                  <a:latin typeface="Cambria Math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726" y="7696200"/>
                <a:ext cx="13443680" cy="15021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2895601" y="10622087"/>
                <a:ext cx="4724400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𝟓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1" y="10622087"/>
                <a:ext cx="4724400" cy="8079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6629400" y="10280659"/>
                <a:ext cx="8398604" cy="137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/>
                            </a:rPr>
                            <m:t>𝒌</m:t>
                          </m:r>
                          <m:r>
                            <a:rPr lang="fr-FR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fr-FR" sz="4400" b="1" i="1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fr-FR" sz="4400" b="1"/>
                        <m:t>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0280659"/>
                <a:ext cx="8398604" cy="13779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02230" y="6556107"/>
                <a:ext cx="987338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latin typeface="Cambria Math"/>
                      </a:rPr>
                      <m:t>  (</m:t>
                    </m:r>
                    <m:r>
                      <a:rPr lang="en-US" sz="4400" b="1" i="1" smtClean="0"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230" y="6556107"/>
                <a:ext cx="9873382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2532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895600" y="9441359"/>
                <a:ext cx="19278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9441359"/>
                <a:ext cx="19278600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695134" y="11658600"/>
                <a:ext cx="15897666" cy="137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134" y="11658600"/>
                <a:ext cx="15897666" cy="13779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3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927006" y="2547852"/>
            <a:ext cx="21868726" cy="3031299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85800" y="2517061"/>
            <a:ext cx="4013318" cy="937131"/>
            <a:chOff x="534987" y="1599334"/>
            <a:chExt cx="4679046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067" y="1599334"/>
              <a:ext cx="361296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6/37.</a:t>
              </a:r>
            </a:p>
          </p:txBody>
        </p:sp>
      </p:grpSp>
      <p:sp>
        <p:nvSpPr>
          <p:cNvPr id="73" name="Rounded Rectangle 52">
            <a:extLst>
              <a:ext uri="{FF2B5EF4-FFF2-40B4-BE49-F238E27FC236}">
                <a16:creationId xmlns:a16="http://schemas.microsoft.com/office/drawing/2014/main" id="{FFDD3591-A0FC-43A5-A575-A7BE61D8F9AD}"/>
              </a:ext>
            </a:extLst>
          </p:cNvPr>
          <p:cNvSpPr/>
          <p:nvPr/>
        </p:nvSpPr>
        <p:spPr>
          <a:xfrm>
            <a:off x="952380" y="5842653"/>
            <a:ext cx="21817977" cy="774090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77E17FC-3FDC-40AC-8EE0-F2C3C2E82641}"/>
              </a:ext>
            </a:extLst>
          </p:cNvPr>
          <p:cNvGrpSpPr/>
          <p:nvPr/>
        </p:nvGrpSpPr>
        <p:grpSpPr>
          <a:xfrm>
            <a:off x="909749" y="5715000"/>
            <a:ext cx="3568119" cy="800220"/>
            <a:chOff x="1224541" y="6305967"/>
            <a:chExt cx="3568119" cy="88530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D855759-6872-4CC7-A47C-76F06AA5DE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5C130F-161B-4457-95CA-5E490CF135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58">
              <a:extLst>
                <a:ext uri="{FF2B5EF4-FFF2-40B4-BE49-F238E27FC236}">
                  <a16:creationId xmlns:a16="http://schemas.microsoft.com/office/drawing/2014/main" id="{8EA7D00C-9B1E-45D8-A802-12D43AFC44A9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277FEB9-5E1F-49F0-B3F3-242DDA5D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2BBAF-D11A-43D1-AA78-12E59B069CB2}"/>
              </a:ext>
            </a:extLst>
          </p:cNvPr>
          <p:cNvSpPr/>
          <p:nvPr/>
        </p:nvSpPr>
        <p:spPr>
          <a:xfrm>
            <a:off x="4462196" y="2583359"/>
            <a:ext cx="11227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Giải các phương trình sau: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4393029" y="3345359"/>
                <a:ext cx="1122797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029" y="3345359"/>
                <a:ext cx="11227971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222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4419600" y="4193907"/>
                <a:ext cx="11227971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fr-FR" sz="44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193907"/>
                <a:ext cx="11227971" cy="1105687"/>
              </a:xfrm>
              <a:prstGeom prst="rect">
                <a:avLst/>
              </a:prstGeom>
              <a:blipFill rotWithShape="1">
                <a:blip r:embed="rId3"/>
                <a:stretch>
                  <a:fillRect l="-2172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1675610" y="6240731"/>
                <a:ext cx="7890777" cy="1850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ề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400" b="1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           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fr-FR" sz="4400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4400" b="1" i="1">
                                              <a:latin typeface="Cambria Math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fr-FR" sz="4400" b="1" i="1">
                                              <a:latin typeface="Cambria Math"/>
                                            </a:rPr>
                                            <m:t>𝟒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4400" b="1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610" y="6240731"/>
                <a:ext cx="7890777" cy="18509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916726" y="7864572"/>
                <a:ext cx="8061192" cy="135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(</m:t>
                      </m:r>
                      <m:r>
                        <a:rPr lang="en-US" sz="4400" b="1" i="1" smtClean="0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⇔</m:t>
                          </m:r>
                          <m:r>
                            <a:rPr lang="fr-FR" sz="4400" b="1" i="1">
                              <a:latin typeface="Cambria Math"/>
                            </a:rPr>
                            <m:t>𝒕𝒂𝒏</m:t>
                          </m:r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4400" b="1" i="1">
                                  <a:latin typeface="Cambria Math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func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𝟏</m:t>
                          </m:r>
                          <m:r>
                            <a:rPr lang="fr-FR" sz="4400" b="1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4400" b="1" i="1">
                                  <a:latin typeface="Cambria Math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726" y="7864572"/>
                <a:ext cx="8061192" cy="13556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2721260" y="9650710"/>
                <a:ext cx="4724400" cy="1259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60" y="9650710"/>
                <a:ext cx="4724400" cy="12598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6324600" y="9726358"/>
                <a:ext cx="8398604" cy="1246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𝒂𝒓𝒄𝒕𝒂𝒏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r>
                        <a:rPr lang="fr-FR" sz="4400" b="1" i="1">
                          <a:latin typeface="Cambria Math"/>
                        </a:rPr>
                        <m:t>(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∈</m:t>
                      </m:r>
                      <m:r>
                        <a:rPr lang="fr-FR" sz="4400" b="1" i="1">
                          <a:latin typeface="Cambria Math"/>
                        </a:rPr>
                        <m:t>ℤ</m:t>
                      </m:r>
                      <m:r>
                        <a:rPr lang="fr-FR" sz="4400" b="1" i="1"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9726358"/>
                <a:ext cx="8398604" cy="12461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02230" y="6556107"/>
                <a:ext cx="9873382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fr-FR" sz="44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latin typeface="Cambria Math"/>
                      </a:rPr>
                      <m:t>    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230" y="6556107"/>
                <a:ext cx="9873382" cy="1105687"/>
              </a:xfrm>
              <a:prstGeom prst="rect">
                <a:avLst/>
              </a:prstGeom>
              <a:blipFill rotWithShape="1">
                <a:blip r:embed="rId8"/>
                <a:stretch>
                  <a:fillRect l="-2532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9170124" y="8198049"/>
                <a:ext cx="6477000" cy="793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−</m:t>
                      </m:r>
                      <m:r>
                        <a:rPr lang="fr-FR" sz="4400" b="1" i="1">
                          <a:latin typeface="Cambria Math"/>
                        </a:rPr>
                        <m:t>𝟑</m:t>
                      </m:r>
                      <m:r>
                        <a:rPr lang="fr-FR" sz="4400" b="1" i="1">
                          <a:latin typeface="Cambria Math"/>
                        </a:rPr>
                        <m:t>𝒕𝒂𝒏𝒙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124" y="8198049"/>
                <a:ext cx="6477000" cy="79355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286000" y="11658600"/>
                <a:ext cx="1871706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𝒂𝒓𝒄𝒕𝒂𝒏</m:t>
                      </m:r>
                      <m:r>
                        <a:rPr lang="en-US" sz="4400" b="1" i="1">
                          <a:latin typeface="Cambria Math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1658600"/>
                <a:ext cx="18717066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9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42" grpId="0"/>
      <p:bldP spid="43" grpId="0"/>
      <p:bldP spid="44" grpId="0"/>
      <p:bldP spid="45" grpId="0"/>
      <p:bldP spid="46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886840" y="2629868"/>
            <a:ext cx="21868726" cy="1515649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97992" y="2550713"/>
            <a:ext cx="4013318" cy="937131"/>
            <a:chOff x="534987" y="1599334"/>
            <a:chExt cx="4679046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067" y="1599334"/>
              <a:ext cx="361296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1/36.</a:t>
              </a:r>
            </a:p>
          </p:txBody>
        </p:sp>
      </p:grpSp>
      <p:sp>
        <p:nvSpPr>
          <p:cNvPr id="73" name="Rounded Rectangle 52">
            <a:extLst>
              <a:ext uri="{FF2B5EF4-FFF2-40B4-BE49-F238E27FC236}">
                <a16:creationId xmlns:a16="http://schemas.microsoft.com/office/drawing/2014/main" id="{FFDD3591-A0FC-43A5-A575-A7BE61D8F9AD}"/>
              </a:ext>
            </a:extLst>
          </p:cNvPr>
          <p:cNvSpPr/>
          <p:nvPr/>
        </p:nvSpPr>
        <p:spPr>
          <a:xfrm>
            <a:off x="914114" y="4513169"/>
            <a:ext cx="21817977" cy="57912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marR="0" lvl="0" indent="22860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77E17FC-3FDC-40AC-8EE0-F2C3C2E82641}"/>
              </a:ext>
            </a:extLst>
          </p:cNvPr>
          <p:cNvGrpSpPr/>
          <p:nvPr/>
        </p:nvGrpSpPr>
        <p:grpSpPr>
          <a:xfrm>
            <a:off x="914114" y="4497957"/>
            <a:ext cx="3568119" cy="800220"/>
            <a:chOff x="1224541" y="6305967"/>
            <a:chExt cx="3568119" cy="88530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D855759-6872-4CC7-A47C-76F06AA5DE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5C130F-161B-4457-95CA-5E490CF135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58">
              <a:extLst>
                <a:ext uri="{FF2B5EF4-FFF2-40B4-BE49-F238E27FC236}">
                  <a16:creationId xmlns:a16="http://schemas.microsoft.com/office/drawing/2014/main" id="{8EA7D00C-9B1E-45D8-A802-12D43AFC44A9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277FEB9-5E1F-49F0-B3F3-242DDA5D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4362273" y="3069446"/>
                <a:ext cx="1122797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73" y="3069446"/>
                <a:ext cx="11227971" cy="784767"/>
              </a:xfrm>
              <a:prstGeom prst="rect">
                <a:avLst/>
              </a:prstGeom>
              <a:blipFill>
                <a:blip r:embed="rId2"/>
                <a:stretch>
                  <a:fillRect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928918" y="5824852"/>
                <a:ext cx="1122797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PT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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fun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latin typeface="Cambria Math"/>
                              </a:rPr>
                              <m:t>𝒔𝒊𝒏</m:t>
                            </m:r>
                          </m:fNam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918" y="5824852"/>
                <a:ext cx="11227971" cy="769441"/>
              </a:xfrm>
              <a:prstGeom prst="rect">
                <a:avLst/>
              </a:prstGeom>
              <a:blipFill>
                <a:blip r:embed="rId3"/>
                <a:stretch>
                  <a:fillRect t="-1746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052421" y="6976717"/>
                <a:ext cx="11227971" cy="1221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 </m:t>
                      </m:r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21" y="6976717"/>
                <a:ext cx="11227971" cy="1221681"/>
              </a:xfrm>
              <a:prstGeom prst="rect">
                <a:avLst/>
              </a:prstGeom>
              <a:blipFill>
                <a:blip r:embed="rId4"/>
                <a:stretch>
                  <a:fillRect b="-25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6336792" y="6728289"/>
                <a:ext cx="11227971" cy="2525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         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,(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ℤ</m:t>
                      </m:r>
                      <m:r>
                        <a:rPr lang="en-US" sz="4400" b="1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92" y="6728289"/>
                <a:ext cx="11227971" cy="25255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3997125" y="8949052"/>
                <a:ext cx="17884467" cy="992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r>
                  <a:rPr lang="en-US" sz="4400" b="1" dirty="0"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ℤ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125" y="8949052"/>
                <a:ext cx="17884467" cy="992131"/>
              </a:xfrm>
              <a:prstGeom prst="rect">
                <a:avLst/>
              </a:prstGeom>
              <a:blipFill>
                <a:blip r:embed="rId6"/>
                <a:stretch>
                  <a:fillRect l="-1397" t="-6748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927006" y="2547852"/>
            <a:ext cx="21868726" cy="3031299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85800" y="2517061"/>
            <a:ext cx="4013318" cy="937131"/>
            <a:chOff x="534987" y="1599334"/>
            <a:chExt cx="4679046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067" y="1599334"/>
              <a:ext cx="361296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2/36.</a:t>
              </a:r>
            </a:p>
          </p:txBody>
        </p:sp>
      </p:grpSp>
      <p:sp>
        <p:nvSpPr>
          <p:cNvPr id="73" name="Rounded Rectangle 52">
            <a:extLst>
              <a:ext uri="{FF2B5EF4-FFF2-40B4-BE49-F238E27FC236}">
                <a16:creationId xmlns:a16="http://schemas.microsoft.com/office/drawing/2014/main" id="{FFDD3591-A0FC-43A5-A575-A7BE61D8F9AD}"/>
              </a:ext>
            </a:extLst>
          </p:cNvPr>
          <p:cNvSpPr/>
          <p:nvPr/>
        </p:nvSpPr>
        <p:spPr>
          <a:xfrm>
            <a:off x="977755" y="5746494"/>
            <a:ext cx="21817977" cy="774090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77E17FC-3FDC-40AC-8EE0-F2C3C2E82641}"/>
              </a:ext>
            </a:extLst>
          </p:cNvPr>
          <p:cNvGrpSpPr/>
          <p:nvPr/>
        </p:nvGrpSpPr>
        <p:grpSpPr>
          <a:xfrm>
            <a:off x="909749" y="5715000"/>
            <a:ext cx="3568119" cy="800220"/>
            <a:chOff x="1224541" y="6305967"/>
            <a:chExt cx="3568119" cy="88530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D855759-6872-4CC7-A47C-76F06AA5DE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5C130F-161B-4457-95CA-5E490CF135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58">
              <a:extLst>
                <a:ext uri="{FF2B5EF4-FFF2-40B4-BE49-F238E27FC236}">
                  <a16:creationId xmlns:a16="http://schemas.microsoft.com/office/drawing/2014/main" id="{8EA7D00C-9B1E-45D8-A802-12D43AFC44A9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277FEB9-5E1F-49F0-B3F3-242DDA5D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2BBAF-D11A-43D1-AA78-12E59B069CB2}"/>
              </a:ext>
            </a:extLst>
          </p:cNvPr>
          <p:cNvSpPr/>
          <p:nvPr/>
        </p:nvSpPr>
        <p:spPr>
          <a:xfrm>
            <a:off x="4462196" y="2583359"/>
            <a:ext cx="11227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Giải các phương trình sau: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4393029" y="3345359"/>
                <a:ext cx="1122797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029" y="3345359"/>
                <a:ext cx="11227971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2226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4419600" y="4193907"/>
                <a:ext cx="11227971" cy="83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𝟒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193907"/>
                <a:ext cx="11227971" cy="835293"/>
              </a:xfrm>
              <a:prstGeom prst="rect">
                <a:avLst/>
              </a:prstGeom>
              <a:blipFill rotWithShape="1">
                <a:blip r:embed="rId3"/>
                <a:stretch>
                  <a:fillRect l="-2172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287384" y="6553200"/>
                <a:ext cx="1122797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</a:rPr>
                      <m:t>   </m:t>
                    </m:r>
                    <m:r>
                      <m:rPr>
                        <m:nor/>
                      </m:rPr>
                      <a:rPr lang="en-US" sz="4400" b="1"/>
                      <m:t>(∗)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384" y="6553200"/>
                <a:ext cx="11227971" cy="784767"/>
              </a:xfrm>
              <a:prstGeom prst="rect">
                <a:avLst/>
              </a:prstGeom>
              <a:blipFill rotWithShape="1">
                <a:blip r:embed="rId4"/>
                <a:stretch>
                  <a:fillRect l="-2172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752600" y="7391400"/>
                <a:ext cx="1122797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,−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7391400"/>
                <a:ext cx="11227971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2227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457200" y="8121678"/>
                <a:ext cx="13443680" cy="1631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(∗)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121678"/>
                <a:ext cx="13443680" cy="16319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713907" y="10058400"/>
                <a:ext cx="16040693" cy="2042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44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44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cs typeface="Arial" panose="020B060402020202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54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l-GR" sz="5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l-GR" sz="54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/>
                            <a:cs typeface="Arial" panose="020B060402020202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sz="5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en-US" sz="5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5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=±</m:t>
                    </m:r>
                    <m:f>
                      <m:fPr>
                        <m:ctrlPr>
                          <a:rPr lang="el-GR" sz="5400" b="1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sz="5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sz="5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5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5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5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5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5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5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5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ℤ</m:t>
                    </m:r>
                    <m:r>
                      <a:rPr lang="en-US" sz="5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07" y="10058400"/>
                <a:ext cx="16040693" cy="2042739"/>
              </a:xfrm>
              <a:prstGeom prst="rect">
                <a:avLst/>
              </a:prstGeom>
              <a:blipFill rotWithShape="1">
                <a:blip r:embed="rId7"/>
                <a:stretch>
                  <a:fillRect l="-1368" t="-6269" b="-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-457200" y="12268200"/>
                <a:ext cx="21389667" cy="992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r>
                  <a:rPr lang="en-US" sz="4400" b="1" dirty="0"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=±</m:t>
                    </m:r>
                    <m:f>
                      <m:fPr>
                        <m:ctrlPr>
                          <a:rPr lang="el-GR" sz="4400" b="1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ℤ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12268200"/>
                <a:ext cx="21389667" cy="992131"/>
              </a:xfrm>
              <a:prstGeom prst="rect">
                <a:avLst/>
              </a:prstGeom>
              <a:blipFill rotWithShape="1">
                <a:blip r:embed="rId8"/>
                <a:stretch>
                  <a:fillRect t="-6790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927006" y="2547852"/>
            <a:ext cx="21868726" cy="3031299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85800" y="2517061"/>
            <a:ext cx="4013318" cy="937131"/>
            <a:chOff x="534987" y="1599334"/>
            <a:chExt cx="4679046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067" y="1599334"/>
              <a:ext cx="361296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2/36.</a:t>
              </a:r>
            </a:p>
          </p:txBody>
        </p:sp>
      </p:grpSp>
      <p:sp>
        <p:nvSpPr>
          <p:cNvPr id="73" name="Rounded Rectangle 52">
            <a:extLst>
              <a:ext uri="{FF2B5EF4-FFF2-40B4-BE49-F238E27FC236}">
                <a16:creationId xmlns:a16="http://schemas.microsoft.com/office/drawing/2014/main" id="{FFDD3591-A0FC-43A5-A575-A7BE61D8F9AD}"/>
              </a:ext>
            </a:extLst>
          </p:cNvPr>
          <p:cNvSpPr/>
          <p:nvPr/>
        </p:nvSpPr>
        <p:spPr>
          <a:xfrm>
            <a:off x="952380" y="5842653"/>
            <a:ext cx="21817977" cy="774090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77E17FC-3FDC-40AC-8EE0-F2C3C2E82641}"/>
              </a:ext>
            </a:extLst>
          </p:cNvPr>
          <p:cNvGrpSpPr/>
          <p:nvPr/>
        </p:nvGrpSpPr>
        <p:grpSpPr>
          <a:xfrm>
            <a:off x="909749" y="5715000"/>
            <a:ext cx="3568119" cy="800220"/>
            <a:chOff x="1224541" y="6305967"/>
            <a:chExt cx="3568119" cy="88530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D855759-6872-4CC7-A47C-76F06AA5DE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5C130F-161B-4457-95CA-5E490CF135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58">
              <a:extLst>
                <a:ext uri="{FF2B5EF4-FFF2-40B4-BE49-F238E27FC236}">
                  <a16:creationId xmlns:a16="http://schemas.microsoft.com/office/drawing/2014/main" id="{8EA7D00C-9B1E-45D8-A802-12D43AFC44A9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277FEB9-5E1F-49F0-B3F3-242DDA5D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2BBAF-D11A-43D1-AA78-12E59B069CB2}"/>
              </a:ext>
            </a:extLst>
          </p:cNvPr>
          <p:cNvSpPr/>
          <p:nvPr/>
        </p:nvSpPr>
        <p:spPr>
          <a:xfrm>
            <a:off x="4462196" y="2583359"/>
            <a:ext cx="11227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Giải các phương trình sau: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4393029" y="3345359"/>
                <a:ext cx="1122797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029" y="3345359"/>
                <a:ext cx="11227971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2226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4419600" y="4193907"/>
                <a:ext cx="11227971" cy="83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𝟒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193907"/>
                <a:ext cx="11227971" cy="835293"/>
              </a:xfrm>
              <a:prstGeom prst="rect">
                <a:avLst/>
              </a:prstGeom>
              <a:blipFill rotWithShape="1">
                <a:blip r:embed="rId3"/>
                <a:stretch>
                  <a:fillRect l="-2172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533400" y="8077200"/>
                <a:ext cx="11227971" cy="903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r>
                        <a:rPr lang="fr-FR" sz="4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𝟐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/>
                            </a:rPr>
                            <m:t>𝟏</m:t>
                          </m:r>
                          <m:r>
                            <a:rPr lang="fr-FR" sz="4400" b="1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4400" b="1" i="1">
                                  <a:latin typeface="Cambria Math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func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077200"/>
                <a:ext cx="11227971" cy="9033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8153400" y="7701270"/>
                <a:ext cx="13443680" cy="174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b="1" i="1">
                                    <a:latin typeface="Cambria Math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fr-FR" sz="44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fr-FR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fr-FR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fr-FR" sz="44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fr-FR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fr-FR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7701270"/>
                <a:ext cx="13443680" cy="17475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2133600" y="9681264"/>
                <a:ext cx="6433280" cy="1977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                  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=±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9681264"/>
                <a:ext cx="6433280" cy="19773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8001000" y="9463486"/>
                <a:ext cx="7069864" cy="2743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𝒌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latin typeface="Cambria Math"/>
                                </a:rPr>
                                <m:t>               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=±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r>
                        <a:rPr lang="fr-FR" sz="4400" b="1" i="1">
                          <a:latin typeface="Cambria Math"/>
                        </a:rPr>
                        <m:t>(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∈</m:t>
                      </m:r>
                      <m:r>
                        <a:rPr lang="fr-FR" sz="4400" b="1" i="1">
                          <a:latin typeface="Cambria Math"/>
                        </a:rPr>
                        <m:t>ℤ</m:t>
                      </m:r>
                      <m:r>
                        <a:rPr lang="fr-FR" sz="4400" b="1" i="1"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9463486"/>
                <a:ext cx="7069864" cy="27436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02229" y="6556107"/>
                <a:ext cx="11227971" cy="83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𝟒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229" y="6556107"/>
                <a:ext cx="11227971" cy="835293"/>
              </a:xfrm>
              <a:prstGeom prst="rect">
                <a:avLst/>
              </a:prstGeom>
              <a:blipFill rotWithShape="1">
                <a:blip r:embed="rId8"/>
                <a:stretch>
                  <a:fillRect l="-2226" t="-7971" b="-3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368968" y="12342869"/>
                <a:ext cx="17884467" cy="1077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r>
                  <a:rPr lang="en-US" sz="4400" b="1" dirty="0"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  <m:r>
                          <a:rPr lang="fr-FR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𝝅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ℤ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968" y="12342869"/>
                <a:ext cx="17884467" cy="1077411"/>
              </a:xfrm>
              <a:prstGeom prst="rect">
                <a:avLst/>
              </a:prstGeom>
              <a:blipFill rotWithShape="1">
                <a:blip r:embed="rId9"/>
                <a:stretch>
                  <a:fillRect l="-1398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47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927006" y="2547852"/>
            <a:ext cx="21868726" cy="3031299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85800" y="2517061"/>
            <a:ext cx="4013318" cy="937131"/>
            <a:chOff x="534987" y="1599334"/>
            <a:chExt cx="4679046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067" y="1599334"/>
              <a:ext cx="361296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3/37.</a:t>
              </a:r>
            </a:p>
          </p:txBody>
        </p:sp>
      </p:grpSp>
      <p:sp>
        <p:nvSpPr>
          <p:cNvPr id="73" name="Rounded Rectangle 52">
            <a:extLst>
              <a:ext uri="{FF2B5EF4-FFF2-40B4-BE49-F238E27FC236}">
                <a16:creationId xmlns:a16="http://schemas.microsoft.com/office/drawing/2014/main" id="{FFDD3591-A0FC-43A5-A575-A7BE61D8F9AD}"/>
              </a:ext>
            </a:extLst>
          </p:cNvPr>
          <p:cNvSpPr/>
          <p:nvPr/>
        </p:nvSpPr>
        <p:spPr>
          <a:xfrm>
            <a:off x="927006" y="5767961"/>
            <a:ext cx="21817977" cy="774090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77E17FC-3FDC-40AC-8EE0-F2C3C2E82641}"/>
              </a:ext>
            </a:extLst>
          </p:cNvPr>
          <p:cNvGrpSpPr/>
          <p:nvPr/>
        </p:nvGrpSpPr>
        <p:grpSpPr>
          <a:xfrm>
            <a:off x="909749" y="5715000"/>
            <a:ext cx="3568119" cy="800220"/>
            <a:chOff x="1224541" y="6305967"/>
            <a:chExt cx="3568119" cy="88530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D855759-6872-4CC7-A47C-76F06AA5DE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5C130F-161B-4457-95CA-5E490CF135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58">
              <a:extLst>
                <a:ext uri="{FF2B5EF4-FFF2-40B4-BE49-F238E27FC236}">
                  <a16:creationId xmlns:a16="http://schemas.microsoft.com/office/drawing/2014/main" id="{8EA7D00C-9B1E-45D8-A802-12D43AFC44A9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277FEB9-5E1F-49F0-B3F3-242DDA5D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2BBAF-D11A-43D1-AA78-12E59B069CB2}"/>
              </a:ext>
            </a:extLst>
          </p:cNvPr>
          <p:cNvSpPr/>
          <p:nvPr/>
        </p:nvSpPr>
        <p:spPr>
          <a:xfrm>
            <a:off x="4462196" y="2583359"/>
            <a:ext cx="11227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Giải các phương trình sau: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3733800" y="3487354"/>
                <a:ext cx="17204051" cy="1694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	     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𝟖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𝟕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𝒕𝒂𝒏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           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𝒄𝒐𝒕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487354"/>
                <a:ext cx="17204051" cy="1694246"/>
              </a:xfrm>
              <a:prstGeom prst="rect">
                <a:avLst/>
              </a:prstGeom>
              <a:blipFill rotWithShape="1">
                <a:blip r:embed="rId2"/>
                <a:stretch>
                  <a:fillRect l="-1453" t="-3957" r="-815" b="-15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505393" y="7848600"/>
                <a:ext cx="17763807" cy="1247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r>
                        <a:rPr lang="fr-FR" sz="4400" b="1" i="1">
                          <a:latin typeface="Cambria Math"/>
                        </a:rPr>
                        <m:t>𝟏</m:t>
                      </m:r>
                      <m:r>
                        <a:rPr lang="fr-FR" sz="4400" b="1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−</m:t>
                      </m:r>
                      <m:r>
                        <a:rPr lang="fr-FR" sz="4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𝟐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𝟎</m:t>
                      </m:r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−</m:t>
                      </m:r>
                      <m:r>
                        <a:rPr lang="fr-FR" sz="4400" b="1" i="1">
                          <a:latin typeface="Cambria Math"/>
                        </a:rPr>
                        <m:t>𝟑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393" y="7848600"/>
                <a:ext cx="17763807" cy="12475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0058400" y="10287000"/>
                <a:ext cx="5943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 i="1">
                        <a:latin typeface="Cambria Math"/>
                      </a:rPr>
                      <m:t>, (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/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10287000"/>
                <a:ext cx="5943600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50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6705600" y="9991542"/>
                <a:ext cx="11123957" cy="1286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9991542"/>
                <a:ext cx="11123957" cy="12860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505393" y="9220200"/>
                <a:ext cx="4276407" cy="2586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fr-FR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fr-FR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fr-FR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393" y="9220200"/>
                <a:ext cx="4276407" cy="25868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02229" y="6556107"/>
                <a:ext cx="11227971" cy="992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229" y="6556107"/>
                <a:ext cx="11227971" cy="992131"/>
              </a:xfrm>
              <a:prstGeom prst="rect">
                <a:avLst/>
              </a:prstGeom>
              <a:blipFill rotWithShape="1">
                <a:blip r:embed="rId7"/>
                <a:stretch>
                  <a:fillRect l="-2226" t="-6748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384733" y="12115800"/>
                <a:ext cx="1788446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 smtClean="0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ℤ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33" y="12115800"/>
                <a:ext cx="17884467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363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22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8" grpId="0"/>
      <p:bldP spid="39" grpId="0"/>
      <p:bldP spid="42" grpId="0"/>
      <p:bldP spid="43" grpId="0"/>
      <p:bldP spid="44" grpId="0"/>
      <p:bldP spid="45" grpId="0"/>
      <p:bldP spid="46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927006" y="2547852"/>
            <a:ext cx="21868726" cy="3031299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85800" y="2517061"/>
            <a:ext cx="4013318" cy="937131"/>
            <a:chOff x="534987" y="1599334"/>
            <a:chExt cx="4679046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067" y="1599334"/>
              <a:ext cx="361296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3/37.</a:t>
              </a:r>
            </a:p>
          </p:txBody>
        </p:sp>
      </p:grpSp>
      <p:sp>
        <p:nvSpPr>
          <p:cNvPr id="73" name="Rounded Rectangle 52">
            <a:extLst>
              <a:ext uri="{FF2B5EF4-FFF2-40B4-BE49-F238E27FC236}">
                <a16:creationId xmlns:a16="http://schemas.microsoft.com/office/drawing/2014/main" id="{FFDD3591-A0FC-43A5-A575-A7BE61D8F9AD}"/>
              </a:ext>
            </a:extLst>
          </p:cNvPr>
          <p:cNvSpPr/>
          <p:nvPr/>
        </p:nvSpPr>
        <p:spPr>
          <a:xfrm>
            <a:off x="950336" y="5709559"/>
            <a:ext cx="21817977" cy="774090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77E17FC-3FDC-40AC-8EE0-F2C3C2E82641}"/>
              </a:ext>
            </a:extLst>
          </p:cNvPr>
          <p:cNvGrpSpPr/>
          <p:nvPr/>
        </p:nvGrpSpPr>
        <p:grpSpPr>
          <a:xfrm>
            <a:off x="909749" y="5715000"/>
            <a:ext cx="3568119" cy="800220"/>
            <a:chOff x="1224541" y="6305967"/>
            <a:chExt cx="3568119" cy="88530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D855759-6872-4CC7-A47C-76F06AA5DE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5C130F-161B-4457-95CA-5E490CF135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58">
              <a:extLst>
                <a:ext uri="{FF2B5EF4-FFF2-40B4-BE49-F238E27FC236}">
                  <a16:creationId xmlns:a16="http://schemas.microsoft.com/office/drawing/2014/main" id="{8EA7D00C-9B1E-45D8-A802-12D43AFC44A9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277FEB9-5E1F-49F0-B3F3-242DDA5D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2BBAF-D11A-43D1-AA78-12E59B069CB2}"/>
              </a:ext>
            </a:extLst>
          </p:cNvPr>
          <p:cNvSpPr/>
          <p:nvPr/>
        </p:nvSpPr>
        <p:spPr>
          <a:xfrm>
            <a:off x="4462196" y="2583359"/>
            <a:ext cx="11227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Giải các phương trình sau: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3733800" y="3487354"/>
                <a:ext cx="17204051" cy="1694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	     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𝟖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𝟕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𝒕𝒂𝒏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           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𝒄𝒐𝒕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487354"/>
                <a:ext cx="17204051" cy="1694246"/>
              </a:xfrm>
              <a:prstGeom prst="rect">
                <a:avLst/>
              </a:prstGeom>
              <a:blipFill rotWithShape="1">
                <a:blip r:embed="rId2"/>
                <a:stretch>
                  <a:fillRect l="-1453" t="-3957" r="-815" b="-15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19593" y="6633501"/>
                <a:ext cx="17763807" cy="888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𝟖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𝟕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𝟖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593" y="6633501"/>
                <a:ext cx="17763807" cy="888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5755838" y="7573134"/>
                <a:ext cx="17449800" cy="3035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𝒂𝒓𝒄𝒔𝒊𝒏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𝒂𝒓𝒄𝒔𝒊𝒏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ℤ</m:t>
                      </m:r>
                      <m:r>
                        <a:rPr lang="en-US" sz="44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838" y="7573134"/>
                <a:ext cx="17449800" cy="30353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69638" y="7573134"/>
                <a:ext cx="4276407" cy="2724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fr-FR" sz="4400" b="1" i="1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638" y="7573134"/>
                <a:ext cx="4276407" cy="27249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4699118" y="5848734"/>
                <a:ext cx="1122797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𝟖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𝟕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118" y="5848734"/>
                <a:ext cx="11227971" cy="784767"/>
              </a:xfrm>
              <a:prstGeom prst="rect">
                <a:avLst/>
              </a:prstGeom>
              <a:blipFill rotWithShape="1">
                <a:blip r:embed="rId6"/>
                <a:stretch>
                  <a:fillRect l="-2226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94161" y="10591800"/>
                <a:ext cx="21032170" cy="2899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 smtClean="0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44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𝒂𝒓𝒄𝒔𝒊𝒏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𝒂𝒓𝒄𝒔𝒊𝒏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61" y="10591800"/>
                <a:ext cx="21032170" cy="28995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96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6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927006" y="2547852"/>
            <a:ext cx="21868726" cy="3031299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85800" y="2517061"/>
            <a:ext cx="4013318" cy="937131"/>
            <a:chOff x="534987" y="1599334"/>
            <a:chExt cx="4679046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067" y="1599334"/>
              <a:ext cx="361296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3/37.</a:t>
              </a:r>
            </a:p>
          </p:txBody>
        </p:sp>
      </p:grpSp>
      <p:sp>
        <p:nvSpPr>
          <p:cNvPr id="73" name="Rounded Rectangle 52">
            <a:extLst>
              <a:ext uri="{FF2B5EF4-FFF2-40B4-BE49-F238E27FC236}">
                <a16:creationId xmlns:a16="http://schemas.microsoft.com/office/drawing/2014/main" id="{FFDD3591-A0FC-43A5-A575-A7BE61D8F9AD}"/>
              </a:ext>
            </a:extLst>
          </p:cNvPr>
          <p:cNvSpPr/>
          <p:nvPr/>
        </p:nvSpPr>
        <p:spPr>
          <a:xfrm>
            <a:off x="959044" y="5739887"/>
            <a:ext cx="21817977" cy="774090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77E17FC-3FDC-40AC-8EE0-F2C3C2E82641}"/>
              </a:ext>
            </a:extLst>
          </p:cNvPr>
          <p:cNvGrpSpPr/>
          <p:nvPr/>
        </p:nvGrpSpPr>
        <p:grpSpPr>
          <a:xfrm>
            <a:off x="909749" y="5715000"/>
            <a:ext cx="3568119" cy="800220"/>
            <a:chOff x="1224541" y="6305967"/>
            <a:chExt cx="3568119" cy="88530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D855759-6872-4CC7-A47C-76F06AA5DE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5C130F-161B-4457-95CA-5E490CF135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58">
              <a:extLst>
                <a:ext uri="{FF2B5EF4-FFF2-40B4-BE49-F238E27FC236}">
                  <a16:creationId xmlns:a16="http://schemas.microsoft.com/office/drawing/2014/main" id="{8EA7D00C-9B1E-45D8-A802-12D43AFC44A9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277FEB9-5E1F-49F0-B3F3-242DDA5D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2BBAF-D11A-43D1-AA78-12E59B069CB2}"/>
              </a:ext>
            </a:extLst>
          </p:cNvPr>
          <p:cNvSpPr/>
          <p:nvPr/>
        </p:nvSpPr>
        <p:spPr>
          <a:xfrm>
            <a:off x="4462196" y="2583359"/>
            <a:ext cx="11227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Giải các phương trình sau: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3733800" y="3487354"/>
                <a:ext cx="17204051" cy="1694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	     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𝟖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𝟕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𝒕𝒂𝒏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           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𝒄𝒐𝒕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487354"/>
                <a:ext cx="17204051" cy="1694246"/>
              </a:xfrm>
              <a:prstGeom prst="rect">
                <a:avLst/>
              </a:prstGeom>
              <a:blipFill rotWithShape="1">
                <a:blip r:embed="rId2"/>
                <a:stretch>
                  <a:fillRect l="-1453" t="-3957" r="-815" b="-15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6554443" y="8077200"/>
                <a:ext cx="11123957" cy="2861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                     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𝒂𝒓𝒄𝒕𝒂𝒏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r>
                        <a:rPr lang="fr-FR" sz="4400" b="1" i="1">
                          <a:latin typeface="Cambria Math"/>
                        </a:rPr>
                        <m:t>(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∈</m:t>
                      </m:r>
                      <m:r>
                        <a:rPr lang="fr-FR" sz="4400" b="1" i="1">
                          <a:latin typeface="Cambria Math"/>
                        </a:rPr>
                        <m:t>ℤ</m:t>
                      </m:r>
                      <m:r>
                        <a:rPr lang="fr-FR" sz="4400" b="1" i="1"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443" y="8077200"/>
                <a:ext cx="11123957" cy="28615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485800" y="8514578"/>
                <a:ext cx="4276407" cy="1924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800" y="8514578"/>
                <a:ext cx="4276407" cy="19248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02229" y="7063833"/>
                <a:ext cx="1122797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𝒕𝒂𝒏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229" y="7063833"/>
                <a:ext cx="11227971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2226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94161" y="11277600"/>
                <a:ext cx="21032170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𝒂𝒓𝒄𝒕𝒂𝒏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61" y="11277600"/>
                <a:ext cx="21032170" cy="16137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6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927006" y="2547852"/>
            <a:ext cx="21868726" cy="3031299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85800" y="2517061"/>
            <a:ext cx="4013318" cy="937131"/>
            <a:chOff x="534987" y="1599334"/>
            <a:chExt cx="4679046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067" y="1599334"/>
              <a:ext cx="361296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3/37.</a:t>
              </a:r>
            </a:p>
          </p:txBody>
        </p:sp>
      </p:grpSp>
      <p:sp>
        <p:nvSpPr>
          <p:cNvPr id="73" name="Rounded Rectangle 52">
            <a:extLst>
              <a:ext uri="{FF2B5EF4-FFF2-40B4-BE49-F238E27FC236}">
                <a16:creationId xmlns:a16="http://schemas.microsoft.com/office/drawing/2014/main" id="{FFDD3591-A0FC-43A5-A575-A7BE61D8F9AD}"/>
              </a:ext>
            </a:extLst>
          </p:cNvPr>
          <p:cNvSpPr/>
          <p:nvPr/>
        </p:nvSpPr>
        <p:spPr>
          <a:xfrm>
            <a:off x="909749" y="5743898"/>
            <a:ext cx="21817977" cy="774090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77E17FC-3FDC-40AC-8EE0-F2C3C2E82641}"/>
              </a:ext>
            </a:extLst>
          </p:cNvPr>
          <p:cNvGrpSpPr/>
          <p:nvPr/>
        </p:nvGrpSpPr>
        <p:grpSpPr>
          <a:xfrm>
            <a:off x="909749" y="5715000"/>
            <a:ext cx="3568119" cy="800220"/>
            <a:chOff x="1224541" y="6305967"/>
            <a:chExt cx="3568119" cy="88530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D855759-6872-4CC7-A47C-76F06AA5DE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5C130F-161B-4457-95CA-5E490CF135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58">
              <a:extLst>
                <a:ext uri="{FF2B5EF4-FFF2-40B4-BE49-F238E27FC236}">
                  <a16:creationId xmlns:a16="http://schemas.microsoft.com/office/drawing/2014/main" id="{8EA7D00C-9B1E-45D8-A802-12D43AFC44A9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277FEB9-5E1F-49F0-B3F3-242DDA5D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2BBAF-D11A-43D1-AA78-12E59B069CB2}"/>
              </a:ext>
            </a:extLst>
          </p:cNvPr>
          <p:cNvSpPr/>
          <p:nvPr/>
        </p:nvSpPr>
        <p:spPr>
          <a:xfrm>
            <a:off x="4462196" y="2583359"/>
            <a:ext cx="11227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Giải các phương trình sau: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3733800" y="3487354"/>
                <a:ext cx="17204051" cy="1694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	     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𝟖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𝟕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𝒕𝒂𝒏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           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𝒄𝒐𝒕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487354"/>
                <a:ext cx="17204051" cy="1694246"/>
              </a:xfrm>
              <a:prstGeom prst="rect">
                <a:avLst/>
              </a:prstGeom>
              <a:blipFill rotWithShape="1">
                <a:blip r:embed="rId2"/>
                <a:stretch>
                  <a:fillRect l="-1453" t="-3957" r="-815" b="-15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0363200" y="6368961"/>
                <a:ext cx="11479737" cy="1373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ề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fr-FR" sz="4400" b="1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fr-FR" sz="4400" b="1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≠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/>
                            </a:rPr>
                            <m:t>𝒌</m:t>
                          </m:r>
                          <m:r>
                            <a:rPr lang="fr-FR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fr-FR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fr-FR" sz="4400" b="1" i="1">
                          <a:latin typeface="Cambria Math"/>
                        </a:rPr>
                        <m:t>,(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∈</m:t>
                      </m:r>
                      <m:r>
                        <a:rPr lang="fr-FR" sz="4400" b="1" i="1">
                          <a:latin typeface="Cambria Math"/>
                        </a:rPr>
                        <m:t>ℤ</m:t>
                      </m:r>
                      <m:r>
                        <a:rPr lang="fr-FR" sz="44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6368961"/>
                <a:ext cx="11479737" cy="1373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5791200" y="8991600"/>
                <a:ext cx="17449800" cy="1945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                       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𝒂𝒓𝒄𝒕𝒂𝒏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r>
                        <a:rPr lang="fr-FR" sz="4400" b="1" i="1">
                          <a:latin typeface="Cambria Math"/>
                        </a:rPr>
                        <m:t>(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∈</m:t>
                      </m:r>
                      <m:r>
                        <a:rPr lang="fr-FR" sz="4400" b="1" i="1">
                          <a:latin typeface="Cambria Math"/>
                        </a:rPr>
                        <m:t>ℤ</m:t>
                      </m:r>
                      <m:r>
                        <a:rPr lang="fr-FR" sz="4400" b="1" i="1"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8991600"/>
                <a:ext cx="17449800" cy="19454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905000" y="9294175"/>
                <a:ext cx="4276407" cy="1221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9294175"/>
                <a:ext cx="4276407" cy="12214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02229" y="6682833"/>
                <a:ext cx="1122797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𝒄𝒐𝒕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229" y="6682833"/>
                <a:ext cx="11227971" cy="784767"/>
              </a:xfrm>
              <a:prstGeom prst="rect">
                <a:avLst/>
              </a:prstGeom>
              <a:blipFill rotWithShape="1">
                <a:blip r:embed="rId6"/>
                <a:stretch>
                  <a:fillRect l="-2226" t="-1627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981538" y="7893249"/>
                <a:ext cx="8094643" cy="793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PT</m:t>
                      </m:r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/>
                            </a:rPr>
                            <m:t>𝒕𝒂𝒏</m:t>
                          </m:r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−</m:t>
                      </m:r>
                      <m:r>
                        <a:rPr lang="fr-FR" sz="4400" b="1" i="1">
                          <a:latin typeface="Cambria Math"/>
                        </a:rPr>
                        <m:t>𝟐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38" y="7893249"/>
                <a:ext cx="8094643" cy="7935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94161" y="11506200"/>
                <a:ext cx="21032170" cy="1252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𝒂𝒓𝒄𝒕𝒂𝒏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61" y="11506200"/>
                <a:ext cx="21032170" cy="12528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16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6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927006" y="2547852"/>
            <a:ext cx="22313994" cy="3031299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685800" y="2517061"/>
            <a:ext cx="4013318" cy="937131"/>
            <a:chOff x="534987" y="1599334"/>
            <a:chExt cx="4679046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067" y="1599334"/>
              <a:ext cx="361296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4/37.</a:t>
              </a:r>
            </a:p>
          </p:txBody>
        </p:sp>
      </p:grpSp>
      <p:sp>
        <p:nvSpPr>
          <p:cNvPr id="73" name="Rounded Rectangle 52">
            <a:extLst>
              <a:ext uri="{FF2B5EF4-FFF2-40B4-BE49-F238E27FC236}">
                <a16:creationId xmlns:a16="http://schemas.microsoft.com/office/drawing/2014/main" id="{FFDD3591-A0FC-43A5-A575-A7BE61D8F9AD}"/>
              </a:ext>
            </a:extLst>
          </p:cNvPr>
          <p:cNvSpPr/>
          <p:nvPr/>
        </p:nvSpPr>
        <p:spPr>
          <a:xfrm>
            <a:off x="931658" y="5723404"/>
            <a:ext cx="22309342" cy="774090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77E17FC-3FDC-40AC-8EE0-F2C3C2E82641}"/>
              </a:ext>
            </a:extLst>
          </p:cNvPr>
          <p:cNvGrpSpPr/>
          <p:nvPr/>
        </p:nvGrpSpPr>
        <p:grpSpPr>
          <a:xfrm>
            <a:off x="909749" y="5715000"/>
            <a:ext cx="3568119" cy="800220"/>
            <a:chOff x="1224541" y="6305967"/>
            <a:chExt cx="3568119" cy="88530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D855759-6872-4CC7-A47C-76F06AA5DE6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5C130F-161B-4457-95CA-5E490CF135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58">
              <a:extLst>
                <a:ext uri="{FF2B5EF4-FFF2-40B4-BE49-F238E27FC236}">
                  <a16:creationId xmlns:a16="http://schemas.microsoft.com/office/drawing/2014/main" id="{8EA7D00C-9B1E-45D8-A802-12D43AFC44A9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5277FEB9-5E1F-49F0-B3F3-242DDA5D7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2BBAF-D11A-43D1-AA78-12E59B069CB2}"/>
              </a:ext>
            </a:extLst>
          </p:cNvPr>
          <p:cNvSpPr/>
          <p:nvPr/>
        </p:nvSpPr>
        <p:spPr>
          <a:xfrm>
            <a:off x="4462196" y="2583359"/>
            <a:ext cx="11227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Giải các phương trình sau: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428866" y="3461746"/>
                <a:ext cx="21812134" cy="1809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</a:t>
                </a:r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𝟓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               d)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=−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866" y="3461746"/>
                <a:ext cx="21812134" cy="1809406"/>
              </a:xfrm>
              <a:prstGeom prst="rect">
                <a:avLst/>
              </a:prstGeom>
              <a:blipFill rotWithShape="1">
                <a:blip r:embed="rId2"/>
                <a:stretch>
                  <a:fillRect l="-1118" t="-3704" r="-100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505393" y="7503504"/>
                <a:ext cx="20278407" cy="1454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pl-P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𝟎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 smtClean="0"/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tho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VT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= 2 , 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VP</m:t>
                      </m:r>
                      <m:r>
                        <m:rPr>
                          <m:nor/>
                        </m:rPr>
                        <a:rPr lang="pl-PL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= 0).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Chia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ế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393" y="7503504"/>
                <a:ext cx="20278407" cy="14545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3073906" y="8949447"/>
                <a:ext cx="9779000" cy="2861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                       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𝒂𝒓𝒄𝒕𝒂𝒏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fr-F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r>
                        <a:rPr lang="fr-FR" sz="4400" b="1" i="1">
                          <a:latin typeface="Cambria Math"/>
                        </a:rPr>
                        <m:t>(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∈</m:t>
                      </m:r>
                      <m:r>
                        <a:rPr lang="fr-FR" sz="4400" b="1" i="1">
                          <a:latin typeface="Cambria Math"/>
                        </a:rPr>
                        <m:t>ℤ</m:t>
                      </m:r>
                      <m:r>
                        <a:rPr lang="fr-FR" sz="4400" b="1" i="1"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906" y="8949447"/>
                <a:ext cx="9779000" cy="28615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8978271" y="9389811"/>
                <a:ext cx="5181600" cy="1963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𝒕𝒂𝒏𝒙</m:t>
                              </m:r>
                              <m:r>
                                <a:rPr lang="fr-FR" sz="4400" b="1" i="1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71" y="9389811"/>
                <a:ext cx="5181600" cy="19632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568264" y="9973511"/>
                <a:ext cx="9000807" cy="793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fr-FR" sz="4400" b="1" i="1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𝒕𝒂𝒏𝒙</m:t>
                      </m:r>
                      <m:r>
                        <a:rPr lang="fr-FR" sz="4400" b="1" i="1">
                          <a:latin typeface="Cambria Math"/>
                        </a:rPr>
                        <m:t>−</m:t>
                      </m:r>
                      <m:r>
                        <a:rPr lang="fr-FR" sz="4400" b="1" i="1">
                          <a:latin typeface="Cambria Math"/>
                        </a:rPr>
                        <m:t>𝟑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264" y="9973511"/>
                <a:ext cx="9000807" cy="7935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802229" y="6556107"/>
                <a:ext cx="1122797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229" y="6556107"/>
                <a:ext cx="11227971" cy="784767"/>
              </a:xfrm>
              <a:prstGeom prst="rect">
                <a:avLst/>
              </a:prstGeom>
              <a:blipFill rotWithShape="1">
                <a:blip r:embed="rId7"/>
                <a:stretch>
                  <a:fillRect l="-2226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2437430" y="11797489"/>
                <a:ext cx="21032170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𝒂𝒓𝒄𝒕𝒂𝒏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𝒌</m:t>
                      </m:r>
                      <m:r>
                        <a:rPr lang="fr-FR" sz="4400" b="1" i="1">
                          <a:latin typeface="Cambria Math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430" y="11797489"/>
                <a:ext cx="21032170" cy="16137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12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8" grpId="0"/>
      <p:bldP spid="39" grpId="0"/>
      <p:bldP spid="42" grpId="0"/>
      <p:bldP spid="43" grpId="0"/>
      <p:bldP spid="44" grpId="0"/>
      <p:bldP spid="45" grpId="0"/>
      <p:bldP spid="46" grpId="0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1665</TotalTime>
  <Words>2162</Words>
  <PresentationFormat>Custom</PresentationFormat>
  <Paragraphs>223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2021-09-12T09:11:23Z</dcterms:modified>
</cp:coreProperties>
</file>