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6858000" cx="12192000"/>
  <p:notesSz cx="9144000" cy="6858000"/>
  <p:embeddedFontLst>
    <p:embeddedFont>
      <p:font typeface="Roboto"/>
      <p:regular r:id="rId45"/>
      <p:bold r:id="rId46"/>
      <p:italic r:id="rId47"/>
      <p:boldItalic r:id="rId48"/>
    </p:embeddedFont>
    <p:embeddedFont>
      <p:font typeface="Quattrocento Sans"/>
      <p:regular r:id="rId49"/>
      <p:bold r:id="rId50"/>
      <p:italic r:id="rId51"/>
      <p:boldItalic r:id="rId52"/>
    </p:embeddedFont>
    <p:embeddedFont>
      <p:font typeface="Fira Sans Extra Condensed SemiBold"/>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F72A8B-3C0E-48DA-9C29-1A69A4716911}">
  <a:tblStyle styleId="{86F72A8B-3C0E-48DA-9C29-1A69A471691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737E1569-B7AA-44C4-AC74-6C0C7BFDFD2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QuattrocentoSans-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QuattrocentoSans-italic.fntdata"/><Relationship Id="rId50" Type="http://schemas.openxmlformats.org/officeDocument/2006/relationships/font" Target="fonts/QuattrocentoSans-bold.fntdata"/><Relationship Id="rId53" Type="http://schemas.openxmlformats.org/officeDocument/2006/relationships/font" Target="fonts/FiraSansExtraCondensedSemiBold-regular.fntdata"/><Relationship Id="rId52" Type="http://schemas.openxmlformats.org/officeDocument/2006/relationships/font" Target="fonts/QuattrocentoSans-boldItalic.fntdata"/><Relationship Id="rId11" Type="http://schemas.openxmlformats.org/officeDocument/2006/relationships/slide" Target="slides/slide4.xml"/><Relationship Id="rId55" Type="http://schemas.openxmlformats.org/officeDocument/2006/relationships/font" Target="fonts/FiraSansExtraCondensedSemiBold-italic.fntdata"/><Relationship Id="rId10" Type="http://schemas.openxmlformats.org/officeDocument/2006/relationships/slide" Target="slides/slide3.xml"/><Relationship Id="rId54" Type="http://schemas.openxmlformats.org/officeDocument/2006/relationships/font" Target="fonts/FiraSansExtraCondensedSemiBold-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FiraSansExtraCondensedSemiBold-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0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409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indent="-228600" lvl="1" marL="9144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2pPr>
            <a:lvl3pPr indent="-228600" lvl="2" marL="13716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3pPr>
            <a:lvl4pPr indent="-228600" lvl="3" marL="18288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4pPr>
            <a:lvl5pPr indent="-228600" lvl="4" marL="22860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409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mbria"/>
                <a:ea typeface="Cambria"/>
                <a:cs typeface="Cambria"/>
                <a:sym typeface="Cambria"/>
              </a:rPr>
              <a:t>‹#›</a:t>
            </a:fld>
            <a:endParaRPr b="0" i="0" sz="1200" u="none" cap="none" strike="noStrike">
              <a:solidFill>
                <a:schemeClr val="dk1"/>
              </a:solidFill>
              <a:latin typeface="Cambria"/>
              <a:ea typeface="Cambria"/>
              <a:cs typeface="Cambria"/>
              <a:sym typeface="Cambr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mbria"/>
              <a:buNone/>
            </a:pPr>
            <a:r>
              <a:t/>
            </a:r>
            <a:endParaRPr/>
          </a:p>
        </p:txBody>
      </p:sp>
      <p:sp>
        <p:nvSpPr>
          <p:cNvPr id="196" name="Google Shape;196;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0: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1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1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1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Kích vào các ô số bên phải sẽ hiện câu hỏi tương ứng. Kích vào các ô số bên trái để lật ô số tương ứng bên phải. Kích vào mặt cười để chuyển sang “Luyện tập 2”. Kích vào “HÌNH ẢNH BÍ MẬT” sẽ hiện ra đáp án của hình ảnh sau các ô số.</a:t>
            </a:r>
            <a:endParaRPr/>
          </a:p>
        </p:txBody>
      </p:sp>
      <p:sp>
        <p:nvSpPr>
          <p:cNvPr id="202" name="Google Shape;202;p2: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2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2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2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2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p2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2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2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2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2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2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2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2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3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3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3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3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3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3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34: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3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3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3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3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3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3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3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5: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vào Home để quay về ô số trò chơi</a:t>
            </a:r>
            <a:endParaRPr/>
          </a:p>
        </p:txBody>
      </p:sp>
      <p:sp>
        <p:nvSpPr>
          <p:cNvPr id="265" name="Google Shape;265;p5: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14"/>
          <p:cNvSpPr txBox="1"/>
          <p:nvPr>
            <p:ph type="ctrTitle"/>
          </p:nvPr>
        </p:nvSpPr>
        <p:spPr>
          <a:xfrm>
            <a:off x="950800" y="2203900"/>
            <a:ext cx="6747200" cy="26296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Clr>
                <a:srgbClr val="191919"/>
              </a:buClr>
              <a:buSzPts val="5200"/>
              <a:buFont typeface="Fira Sans Extra Condensed SemiBold"/>
              <a:buNone/>
              <a:defRPr sz="8000">
                <a:latin typeface="Cambria"/>
                <a:ea typeface="Cambria"/>
                <a:cs typeface="Cambria"/>
                <a:sym typeface="Cambria"/>
              </a:defRPr>
            </a:lvl1pPr>
            <a:lvl2pPr lvl="1"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p:txBody>
      </p:sp>
      <p:sp>
        <p:nvSpPr>
          <p:cNvPr id="89" name="Google Shape;89;p14"/>
          <p:cNvSpPr txBox="1"/>
          <p:nvPr>
            <p:ph idx="1" type="subTitle"/>
          </p:nvPr>
        </p:nvSpPr>
        <p:spPr>
          <a:xfrm>
            <a:off x="950800" y="4666300"/>
            <a:ext cx="6038400" cy="63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Font typeface="Roboto"/>
              <a:buNone/>
              <a:defRPr>
                <a:latin typeface="Cambria"/>
                <a:ea typeface="Cambria"/>
                <a:cs typeface="Cambria"/>
                <a:sym typeface="Cambria"/>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5"/>
          <p:cNvSpPr txBox="1"/>
          <p:nvPr>
            <p:ph type="title"/>
          </p:nvPr>
        </p:nvSpPr>
        <p:spPr>
          <a:xfrm>
            <a:off x="960000" y="593367"/>
            <a:ext cx="10272000" cy="60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sz="4000">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16"/>
          <p:cNvSpPr txBox="1"/>
          <p:nvPr>
            <p:ph type="title"/>
          </p:nvPr>
        </p:nvSpPr>
        <p:spPr>
          <a:xfrm>
            <a:off x="960000" y="2867800"/>
            <a:ext cx="6756800" cy="112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6667">
                <a:latin typeface="Cambria"/>
                <a:ea typeface="Cambria"/>
                <a:cs typeface="Cambria"/>
                <a:sym typeface="Cambria"/>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94" name="Google Shape;94;p16"/>
          <p:cNvSpPr txBox="1"/>
          <p:nvPr>
            <p:ph idx="2" type="title"/>
          </p:nvPr>
        </p:nvSpPr>
        <p:spPr>
          <a:xfrm>
            <a:off x="960000" y="1783767"/>
            <a:ext cx="6756800" cy="1122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6000"/>
              <a:buNone/>
              <a:defRPr sz="8000">
                <a:latin typeface="Cambria"/>
                <a:ea typeface="Cambria"/>
                <a:cs typeface="Cambria"/>
                <a:sym typeface="Cambria"/>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p:txBody>
      </p:sp>
      <p:sp>
        <p:nvSpPr>
          <p:cNvPr id="95" name="Google Shape;95;p16"/>
          <p:cNvSpPr txBox="1"/>
          <p:nvPr>
            <p:ph idx="1" type="subTitle"/>
          </p:nvPr>
        </p:nvSpPr>
        <p:spPr>
          <a:xfrm>
            <a:off x="960000" y="3871433"/>
            <a:ext cx="6756800" cy="95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atin typeface="Cambria"/>
                <a:ea typeface="Cambria"/>
                <a:cs typeface="Cambria"/>
                <a:sym typeface="Cambri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6" name="Shape 96"/>
        <p:cNvGrpSpPr/>
        <p:nvPr/>
      </p:nvGrpSpPr>
      <p:grpSpPr>
        <a:xfrm>
          <a:off x="0" y="0"/>
          <a:ext cx="0" cy="0"/>
          <a:chOff x="0" y="0"/>
          <a:chExt cx="0" cy="0"/>
        </a:xfrm>
      </p:grpSpPr>
      <p:sp>
        <p:nvSpPr>
          <p:cNvPr id="97" name="Google Shape;97;p17"/>
          <p:cNvSpPr txBox="1"/>
          <p:nvPr>
            <p:ph type="title"/>
          </p:nvPr>
        </p:nvSpPr>
        <p:spPr>
          <a:xfrm>
            <a:off x="960000" y="593367"/>
            <a:ext cx="10272000" cy="76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98" name="Google Shape;98;p17"/>
          <p:cNvSpPr txBox="1"/>
          <p:nvPr>
            <p:ph idx="1" type="body"/>
          </p:nvPr>
        </p:nvSpPr>
        <p:spPr>
          <a:xfrm>
            <a:off x="960000" y="1621003"/>
            <a:ext cx="10272000" cy="45552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AutoNum type="arabicPeriod"/>
              <a:defRPr sz="1667">
                <a:solidFill>
                  <a:srgbClr val="434343"/>
                </a:solidFill>
                <a:latin typeface="Cambria"/>
                <a:ea typeface="Cambria"/>
                <a:cs typeface="Cambria"/>
                <a:sym typeface="Cambria"/>
              </a:defRPr>
            </a:lvl1pPr>
            <a:lvl2pPr indent="-304800" lvl="1" marL="9144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indent="-304800" lvl="2" marL="1371600" algn="l">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indent="-304800" lvl="3" marL="1828800" algn="l">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indent="-304800" lvl="4" marL="22860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indent="-304800" lvl="5" marL="2743200" algn="l">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indent="-304800" lvl="6" marL="3200400" algn="l">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indent="-304800" lvl="7" marL="36576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indent="-304800" lvl="8" marL="4114800" algn="l">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18"/>
          <p:cNvSpPr txBox="1"/>
          <p:nvPr>
            <p:ph type="title"/>
          </p:nvPr>
        </p:nvSpPr>
        <p:spPr>
          <a:xfrm>
            <a:off x="960000" y="593367"/>
            <a:ext cx="10272000" cy="76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1" name="Google Shape;101;p18"/>
          <p:cNvSpPr txBox="1"/>
          <p:nvPr>
            <p:ph idx="2" type="title"/>
          </p:nvPr>
        </p:nvSpPr>
        <p:spPr>
          <a:xfrm>
            <a:off x="2128933" y="2816263"/>
            <a:ext cx="3656800" cy="7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b="0" sz="3333">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2" name="Google Shape;102;p18"/>
          <p:cNvSpPr txBox="1"/>
          <p:nvPr>
            <p:ph idx="3" type="title"/>
          </p:nvPr>
        </p:nvSpPr>
        <p:spPr>
          <a:xfrm>
            <a:off x="6406329" y="2816263"/>
            <a:ext cx="3656800" cy="7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b="0" sz="3333">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3" name="Google Shape;103;p18"/>
          <p:cNvSpPr txBox="1"/>
          <p:nvPr>
            <p:ph idx="1" type="subTitle"/>
          </p:nvPr>
        </p:nvSpPr>
        <p:spPr>
          <a:xfrm>
            <a:off x="6564329" y="3466429"/>
            <a:ext cx="3340800" cy="13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b="0" sz="1867">
                <a:latin typeface="Cambria"/>
                <a:ea typeface="Cambria"/>
                <a:cs typeface="Cambria"/>
                <a:sym typeface="Cambria"/>
              </a:defRPr>
            </a:lvl1pPr>
            <a:lvl2pPr lvl="1" algn="ctr">
              <a:lnSpc>
                <a:spcPct val="100000"/>
              </a:lnSpc>
              <a:spcBef>
                <a:spcPts val="2133"/>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104" name="Google Shape;104;p18"/>
          <p:cNvSpPr txBox="1"/>
          <p:nvPr>
            <p:ph idx="4" type="subTitle"/>
          </p:nvPr>
        </p:nvSpPr>
        <p:spPr>
          <a:xfrm>
            <a:off x="2287167" y="3466429"/>
            <a:ext cx="3340800" cy="13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b="0" sz="1867">
                <a:latin typeface="Cambria"/>
                <a:ea typeface="Cambria"/>
                <a:cs typeface="Cambria"/>
                <a:sym typeface="Cambria"/>
              </a:defRPr>
            </a:lvl1pPr>
            <a:lvl2pPr lvl="1" algn="ctr">
              <a:lnSpc>
                <a:spcPct val="100000"/>
              </a:lnSpc>
              <a:spcBef>
                <a:spcPts val="2133"/>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05" name="Shape 105"/>
        <p:cNvGrpSpPr/>
        <p:nvPr/>
      </p:nvGrpSpPr>
      <p:grpSpPr>
        <a:xfrm>
          <a:off x="0" y="0"/>
          <a:ext cx="0" cy="0"/>
          <a:chOff x="0" y="0"/>
          <a:chExt cx="0" cy="0"/>
        </a:xfrm>
      </p:grpSpPr>
      <p:sp>
        <p:nvSpPr>
          <p:cNvPr id="106" name="Google Shape;106;p19"/>
          <p:cNvSpPr txBox="1"/>
          <p:nvPr>
            <p:ph idx="1" type="body"/>
          </p:nvPr>
        </p:nvSpPr>
        <p:spPr>
          <a:xfrm>
            <a:off x="960000" y="2457667"/>
            <a:ext cx="5490400" cy="3488800"/>
          </a:xfrm>
          <a:prstGeom prst="rect">
            <a:avLst/>
          </a:prstGeom>
          <a:noFill/>
          <a:ln>
            <a:noFill/>
          </a:ln>
        </p:spPr>
        <p:txBody>
          <a:bodyPr anchorCtr="0" anchor="ctr" bIns="91425" lIns="91425" spcFirstLastPara="1" rIns="91425" wrap="square" tIns="91425">
            <a:noAutofit/>
          </a:bodyPr>
          <a:lstStyle>
            <a:lvl1pPr indent="-292100" lvl="0" marL="457200" algn="l">
              <a:lnSpc>
                <a:spcPct val="100000"/>
              </a:lnSpc>
              <a:spcBef>
                <a:spcPts val="0"/>
              </a:spcBef>
              <a:spcAft>
                <a:spcPts val="0"/>
              </a:spcAft>
              <a:buSzPts val="1000"/>
              <a:buChar char="●"/>
              <a:defRPr>
                <a:solidFill>
                  <a:srgbClr val="434343"/>
                </a:solidFill>
                <a:latin typeface="Cambria"/>
                <a:ea typeface="Cambria"/>
                <a:cs typeface="Cambria"/>
                <a:sym typeface="Cambria"/>
              </a:defRPr>
            </a:lvl1pPr>
            <a:lvl2pPr indent="-317500" lvl="1" marL="914400" algn="l">
              <a:lnSpc>
                <a:spcPct val="115000"/>
              </a:lnSpc>
              <a:spcBef>
                <a:spcPts val="0"/>
              </a:spcBef>
              <a:spcAft>
                <a:spcPts val="0"/>
              </a:spcAft>
              <a:buSzPts val="1400"/>
              <a:buChar char="○"/>
              <a:defRPr>
                <a:solidFill>
                  <a:srgbClr val="434343"/>
                </a:solidFill>
              </a:defRPr>
            </a:lvl2pPr>
            <a:lvl3pPr indent="-317500" lvl="2" marL="1371600" algn="l">
              <a:lnSpc>
                <a:spcPct val="115000"/>
              </a:lnSpc>
              <a:spcBef>
                <a:spcPts val="2133"/>
              </a:spcBef>
              <a:spcAft>
                <a:spcPts val="0"/>
              </a:spcAft>
              <a:buSzPts val="1400"/>
              <a:buChar char="■"/>
              <a:defRPr>
                <a:solidFill>
                  <a:srgbClr val="434343"/>
                </a:solidFill>
              </a:defRPr>
            </a:lvl3pPr>
            <a:lvl4pPr indent="-317500" lvl="3" marL="1828800" algn="l">
              <a:lnSpc>
                <a:spcPct val="115000"/>
              </a:lnSpc>
              <a:spcBef>
                <a:spcPts val="2133"/>
              </a:spcBef>
              <a:spcAft>
                <a:spcPts val="0"/>
              </a:spcAft>
              <a:buSzPts val="1400"/>
              <a:buChar char="●"/>
              <a:defRPr>
                <a:solidFill>
                  <a:srgbClr val="434343"/>
                </a:solidFill>
              </a:defRPr>
            </a:lvl4pPr>
            <a:lvl5pPr indent="-317500" lvl="4" marL="2286000" algn="l">
              <a:lnSpc>
                <a:spcPct val="115000"/>
              </a:lnSpc>
              <a:spcBef>
                <a:spcPts val="2133"/>
              </a:spcBef>
              <a:spcAft>
                <a:spcPts val="0"/>
              </a:spcAft>
              <a:buSzPts val="1400"/>
              <a:buChar char="○"/>
              <a:defRPr>
                <a:solidFill>
                  <a:srgbClr val="434343"/>
                </a:solidFill>
              </a:defRPr>
            </a:lvl5pPr>
            <a:lvl6pPr indent="-317500" lvl="5" marL="2743200" algn="l">
              <a:lnSpc>
                <a:spcPct val="115000"/>
              </a:lnSpc>
              <a:spcBef>
                <a:spcPts val="2133"/>
              </a:spcBef>
              <a:spcAft>
                <a:spcPts val="0"/>
              </a:spcAft>
              <a:buSzPts val="1400"/>
              <a:buChar char="■"/>
              <a:defRPr>
                <a:solidFill>
                  <a:srgbClr val="434343"/>
                </a:solidFill>
              </a:defRPr>
            </a:lvl6pPr>
            <a:lvl7pPr indent="-317500" lvl="6" marL="3200400" algn="l">
              <a:lnSpc>
                <a:spcPct val="115000"/>
              </a:lnSpc>
              <a:spcBef>
                <a:spcPts val="2133"/>
              </a:spcBef>
              <a:spcAft>
                <a:spcPts val="0"/>
              </a:spcAft>
              <a:buSzPts val="1400"/>
              <a:buChar char="●"/>
              <a:defRPr>
                <a:solidFill>
                  <a:srgbClr val="434343"/>
                </a:solidFill>
              </a:defRPr>
            </a:lvl7pPr>
            <a:lvl8pPr indent="-317500" lvl="7" marL="3657600" algn="l">
              <a:lnSpc>
                <a:spcPct val="115000"/>
              </a:lnSpc>
              <a:spcBef>
                <a:spcPts val="2133"/>
              </a:spcBef>
              <a:spcAft>
                <a:spcPts val="0"/>
              </a:spcAft>
              <a:buSzPts val="1400"/>
              <a:buChar char="○"/>
              <a:defRPr>
                <a:solidFill>
                  <a:srgbClr val="434343"/>
                </a:solidFill>
              </a:defRPr>
            </a:lvl8pPr>
            <a:lvl9pPr indent="-317500" lvl="8" marL="4114800" algn="l">
              <a:lnSpc>
                <a:spcPct val="115000"/>
              </a:lnSpc>
              <a:spcBef>
                <a:spcPts val="2133"/>
              </a:spcBef>
              <a:spcAft>
                <a:spcPts val="2133"/>
              </a:spcAft>
              <a:buSzPts val="1400"/>
              <a:buChar char="■"/>
              <a:defRPr>
                <a:solidFill>
                  <a:srgbClr val="434343"/>
                </a:solidFill>
              </a:defRPr>
            </a:lvl9pPr>
          </a:lstStyle>
          <a:p/>
        </p:txBody>
      </p:sp>
      <p:sp>
        <p:nvSpPr>
          <p:cNvPr id="107" name="Google Shape;107;p19"/>
          <p:cNvSpPr txBox="1"/>
          <p:nvPr>
            <p:ph type="title"/>
          </p:nvPr>
        </p:nvSpPr>
        <p:spPr>
          <a:xfrm>
            <a:off x="960000" y="1354333"/>
            <a:ext cx="5726400" cy="76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08" name="Shape 108"/>
        <p:cNvGrpSpPr/>
        <p:nvPr/>
      </p:nvGrpSpPr>
      <p:grpSpPr>
        <a:xfrm>
          <a:off x="0" y="0"/>
          <a:ext cx="0" cy="0"/>
          <a:chOff x="0" y="0"/>
          <a:chExt cx="0" cy="0"/>
        </a:xfrm>
      </p:grpSpPr>
      <p:sp>
        <p:nvSpPr>
          <p:cNvPr id="109" name="Google Shape;109;p20"/>
          <p:cNvSpPr txBox="1"/>
          <p:nvPr>
            <p:ph type="title"/>
          </p:nvPr>
        </p:nvSpPr>
        <p:spPr>
          <a:xfrm>
            <a:off x="3090600" y="1742800"/>
            <a:ext cx="6010800" cy="33724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3333">
                <a:latin typeface="Cambria"/>
                <a:ea typeface="Cambria"/>
                <a:cs typeface="Cambria"/>
                <a:sym typeface="Cambria"/>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10" name="Shape 110"/>
        <p:cNvGrpSpPr/>
        <p:nvPr/>
      </p:nvGrpSpPr>
      <p:grpSpPr>
        <a:xfrm>
          <a:off x="0" y="0"/>
          <a:ext cx="0" cy="0"/>
          <a:chOff x="0" y="0"/>
          <a:chExt cx="0" cy="0"/>
        </a:xfrm>
      </p:grpSpPr>
      <p:sp>
        <p:nvSpPr>
          <p:cNvPr id="111" name="Google Shape;111;p21"/>
          <p:cNvSpPr txBox="1"/>
          <p:nvPr>
            <p:ph type="title"/>
          </p:nvPr>
        </p:nvSpPr>
        <p:spPr>
          <a:xfrm>
            <a:off x="960000" y="489897"/>
            <a:ext cx="102720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latin typeface="Cambria"/>
                <a:ea typeface="Cambria"/>
                <a:cs typeface="Cambria"/>
                <a:sym typeface="Cambria"/>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112" name="Google Shape;112;p21"/>
          <p:cNvSpPr txBox="1"/>
          <p:nvPr>
            <p:ph idx="1" type="subTitle"/>
          </p:nvPr>
        </p:nvSpPr>
        <p:spPr>
          <a:xfrm>
            <a:off x="2988733" y="1798333"/>
            <a:ext cx="6214800" cy="22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2133">
                <a:latin typeface="Cambria"/>
                <a:ea typeface="Cambria"/>
                <a:cs typeface="Cambria"/>
                <a:sym typeface="Cambri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13" name="Shape 113"/>
        <p:cNvGrpSpPr/>
        <p:nvPr/>
      </p:nvGrpSpPr>
      <p:grpSpPr>
        <a:xfrm>
          <a:off x="0" y="0"/>
          <a:ext cx="0" cy="0"/>
          <a:chOff x="0" y="0"/>
          <a:chExt cx="0" cy="0"/>
        </a:xfrm>
      </p:grpSpPr>
      <p:sp>
        <p:nvSpPr>
          <p:cNvPr id="114" name="Google Shape;114;p22"/>
          <p:cNvSpPr txBox="1"/>
          <p:nvPr>
            <p:ph type="title"/>
          </p:nvPr>
        </p:nvSpPr>
        <p:spPr>
          <a:xfrm>
            <a:off x="960000" y="5149400"/>
            <a:ext cx="10272000" cy="76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Cambria"/>
                <a:ea typeface="Cambria"/>
                <a:cs typeface="Cambria"/>
                <a:sym typeface="Cambria"/>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15" name="Shape 115"/>
        <p:cNvGrpSpPr/>
        <p:nvPr/>
      </p:nvGrpSpPr>
      <p:grpSpPr>
        <a:xfrm>
          <a:off x="0" y="0"/>
          <a:ext cx="0" cy="0"/>
          <a:chOff x="0" y="0"/>
          <a:chExt cx="0" cy="0"/>
        </a:xfrm>
      </p:grpSpPr>
      <p:sp>
        <p:nvSpPr>
          <p:cNvPr id="116" name="Google Shape;116;p23"/>
          <p:cNvSpPr txBox="1"/>
          <p:nvPr>
            <p:ph type="title"/>
          </p:nvPr>
        </p:nvSpPr>
        <p:spPr>
          <a:xfrm>
            <a:off x="1712000" y="1849733"/>
            <a:ext cx="8768000" cy="280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19866">
                <a:solidFill>
                  <a:srgbClr val="101122"/>
                </a:solidFill>
                <a:latin typeface="Cambria"/>
                <a:ea typeface="Cambria"/>
                <a:cs typeface="Cambria"/>
                <a:sym typeface="Cambria"/>
              </a:defRPr>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p:txBody>
      </p:sp>
      <p:sp>
        <p:nvSpPr>
          <p:cNvPr id="117" name="Google Shape;117;p23"/>
          <p:cNvSpPr txBox="1"/>
          <p:nvPr>
            <p:ph idx="1" type="subTitle"/>
          </p:nvPr>
        </p:nvSpPr>
        <p:spPr>
          <a:xfrm>
            <a:off x="1712000" y="4345433"/>
            <a:ext cx="8768000" cy="66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2533">
                <a:latin typeface="Cambria"/>
                <a:ea typeface="Cambria"/>
                <a:cs typeface="Cambria"/>
                <a:sym typeface="Cambria"/>
              </a:defRPr>
            </a:lvl1pPr>
            <a:lvl2pPr lvl="1" algn="ctr">
              <a:lnSpc>
                <a:spcPct val="100000"/>
              </a:lnSpc>
              <a:spcBef>
                <a:spcPts val="0"/>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6"/>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6"/>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6"/>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7"/>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7"/>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132" name="Google Shape;132;p27"/>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7"/>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7"/>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p2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8"/>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8" name="Google Shape;138;p28"/>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8"/>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8"/>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sp>
        <p:nvSpPr>
          <p:cNvPr id="142" name="Google Shape;142;p29"/>
          <p:cNvSpPr txBox="1"/>
          <p:nvPr>
            <p:ph type="title"/>
          </p:nvPr>
        </p:nvSpPr>
        <p:spPr>
          <a:xfrm>
            <a:off x="481543" y="2937933"/>
            <a:ext cx="5181600" cy="908051"/>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29"/>
          <p:cNvSpPr txBox="1"/>
          <p:nvPr>
            <p:ph idx="1" type="body"/>
          </p:nvPr>
        </p:nvSpPr>
        <p:spPr>
          <a:xfrm>
            <a:off x="481543" y="1937810"/>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144" name="Google Shape;144;p29"/>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9"/>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9"/>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7" name="Shape 147"/>
        <p:cNvGrpSpPr/>
        <p:nvPr/>
      </p:nvGrpSpPr>
      <p:grpSpPr>
        <a:xfrm>
          <a:off x="0" y="0"/>
          <a:ext cx="0" cy="0"/>
          <a:chOff x="0" y="0"/>
          <a:chExt cx="0" cy="0"/>
        </a:xfrm>
      </p:grpSpPr>
      <p:sp>
        <p:nvSpPr>
          <p:cNvPr id="148" name="Google Shape;148;p3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0"/>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50" name="Google Shape;150;p30"/>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51" name="Google Shape;151;p30"/>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0"/>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0"/>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4" name="Shape 154"/>
        <p:cNvGrpSpPr/>
        <p:nvPr/>
      </p:nvGrpSpPr>
      <p:grpSpPr>
        <a:xfrm>
          <a:off x="0" y="0"/>
          <a:ext cx="0" cy="0"/>
          <a:chOff x="0" y="0"/>
          <a:chExt cx="0" cy="0"/>
        </a:xfrm>
      </p:grpSpPr>
      <p:sp>
        <p:nvSpPr>
          <p:cNvPr id="155" name="Google Shape;155;p3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1"/>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57" name="Google Shape;157;p31"/>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58" name="Google Shape;158;p31"/>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59" name="Google Shape;159;p31"/>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60" name="Google Shape;160;p31"/>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1"/>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1"/>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3" name="Shape 163"/>
        <p:cNvGrpSpPr/>
        <p:nvPr/>
      </p:nvGrpSpPr>
      <p:grpSpPr>
        <a:xfrm>
          <a:off x="0" y="0"/>
          <a:ext cx="0" cy="0"/>
          <a:chOff x="0" y="0"/>
          <a:chExt cx="0" cy="0"/>
        </a:xfrm>
      </p:grpSpPr>
      <p:sp>
        <p:nvSpPr>
          <p:cNvPr id="164" name="Google Shape;164;p32"/>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2"/>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2"/>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2"/>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8" name="Shape 168"/>
        <p:cNvGrpSpPr/>
        <p:nvPr/>
      </p:nvGrpSpPr>
      <p:grpSpPr>
        <a:xfrm>
          <a:off x="0" y="0"/>
          <a:ext cx="0" cy="0"/>
          <a:chOff x="0" y="0"/>
          <a:chExt cx="0" cy="0"/>
        </a:xfrm>
      </p:grpSpPr>
      <p:sp>
        <p:nvSpPr>
          <p:cNvPr id="169" name="Google Shape;169;p33"/>
          <p:cNvSpPr txBox="1"/>
          <p:nvPr>
            <p:ph type="title"/>
          </p:nvPr>
        </p:nvSpPr>
        <p:spPr>
          <a:xfrm>
            <a:off x="304801" y="182034"/>
            <a:ext cx="2005543"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33"/>
          <p:cNvSpPr txBox="1"/>
          <p:nvPr>
            <p:ph idx="1" type="body"/>
          </p:nvPr>
        </p:nvSpPr>
        <p:spPr>
          <a:xfrm>
            <a:off x="2383368" y="182034"/>
            <a:ext cx="3407833" cy="3902076"/>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171" name="Google Shape;171;p33"/>
          <p:cNvSpPr txBox="1"/>
          <p:nvPr>
            <p:ph idx="2" type="body"/>
          </p:nvPr>
        </p:nvSpPr>
        <p:spPr>
          <a:xfrm>
            <a:off x="304801" y="956733"/>
            <a:ext cx="2005543" cy="3127376"/>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72" name="Google Shape;172;p33"/>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3"/>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3"/>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5" name="Shape 175"/>
        <p:cNvGrpSpPr/>
        <p:nvPr/>
      </p:nvGrpSpPr>
      <p:grpSpPr>
        <a:xfrm>
          <a:off x="0" y="0"/>
          <a:ext cx="0" cy="0"/>
          <a:chOff x="0" y="0"/>
          <a:chExt cx="0" cy="0"/>
        </a:xfrm>
      </p:grpSpPr>
      <p:sp>
        <p:nvSpPr>
          <p:cNvPr id="176" name="Google Shape;176;p34"/>
          <p:cNvSpPr txBox="1"/>
          <p:nvPr>
            <p:ph type="title"/>
          </p:nvPr>
        </p:nvSpPr>
        <p:spPr>
          <a:xfrm>
            <a:off x="1194859" y="3200401"/>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34"/>
          <p:cNvSpPr/>
          <p:nvPr>
            <p:ph idx="2" type="pic"/>
          </p:nvPr>
        </p:nvSpPr>
        <p:spPr>
          <a:xfrm>
            <a:off x="1194859" y="408517"/>
            <a:ext cx="3657600" cy="2743200"/>
          </a:xfrm>
          <a:prstGeom prst="rect">
            <a:avLst/>
          </a:prstGeom>
          <a:noFill/>
          <a:ln>
            <a:noFill/>
          </a:ln>
        </p:spPr>
      </p:sp>
      <p:sp>
        <p:nvSpPr>
          <p:cNvPr id="178" name="Google Shape;178;p34"/>
          <p:cNvSpPr txBox="1"/>
          <p:nvPr>
            <p:ph idx="1" type="body"/>
          </p:nvPr>
        </p:nvSpPr>
        <p:spPr>
          <a:xfrm>
            <a:off x="1194859" y="3578226"/>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79" name="Google Shape;179;p34"/>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4"/>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4"/>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2" name="Shape 182"/>
        <p:cNvGrpSpPr/>
        <p:nvPr/>
      </p:nvGrpSpPr>
      <p:grpSpPr>
        <a:xfrm>
          <a:off x="0" y="0"/>
          <a:ext cx="0" cy="0"/>
          <a:chOff x="0" y="0"/>
          <a:chExt cx="0" cy="0"/>
        </a:xfrm>
      </p:grpSpPr>
      <p:sp>
        <p:nvSpPr>
          <p:cNvPr id="183" name="Google Shape;183;p3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35"/>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5" name="Google Shape;185;p35"/>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35"/>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5"/>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8" name="Shape 188"/>
        <p:cNvGrpSpPr/>
        <p:nvPr/>
      </p:nvGrpSpPr>
      <p:grpSpPr>
        <a:xfrm>
          <a:off x="0" y="0"/>
          <a:ext cx="0" cy="0"/>
          <a:chOff x="0" y="0"/>
          <a:chExt cx="0" cy="0"/>
        </a:xfrm>
      </p:grpSpPr>
      <p:sp>
        <p:nvSpPr>
          <p:cNvPr id="189" name="Google Shape;189;p36"/>
          <p:cNvSpPr txBox="1"/>
          <p:nvPr>
            <p:ph type="title"/>
          </p:nvPr>
        </p:nvSpPr>
        <p:spPr>
          <a:xfrm rot="5400000">
            <a:off x="3154892" y="1447802"/>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36"/>
          <p:cNvSpPr txBox="1"/>
          <p:nvPr>
            <p:ph idx="1" type="body"/>
          </p:nvPr>
        </p:nvSpPr>
        <p:spPr>
          <a:xfrm rot="5400000">
            <a:off x="360892" y="127001"/>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36"/>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6"/>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6"/>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mbria"/>
                <a:ea typeface="Cambria"/>
                <a:cs typeface="Cambria"/>
                <a:sym typeface="Cambria"/>
              </a:defRPr>
            </a:lvl1pPr>
            <a:lvl2pPr indent="0" lvl="1" marL="0" marR="0" rtl="0" algn="r">
              <a:spcBef>
                <a:spcPts val="0"/>
              </a:spcBef>
              <a:buNone/>
              <a:defRPr b="0" i="0" sz="1200" u="none" cap="none" strike="noStrike">
                <a:solidFill>
                  <a:srgbClr val="888888"/>
                </a:solidFill>
                <a:latin typeface="Cambria"/>
                <a:ea typeface="Cambria"/>
                <a:cs typeface="Cambria"/>
                <a:sym typeface="Cambria"/>
              </a:defRPr>
            </a:lvl2pPr>
            <a:lvl3pPr indent="0" lvl="2" marL="0" marR="0" rtl="0" algn="r">
              <a:spcBef>
                <a:spcPts val="0"/>
              </a:spcBef>
              <a:buNone/>
              <a:defRPr b="0" i="0" sz="1200" u="none" cap="none" strike="noStrike">
                <a:solidFill>
                  <a:srgbClr val="888888"/>
                </a:solidFill>
                <a:latin typeface="Cambria"/>
                <a:ea typeface="Cambria"/>
                <a:cs typeface="Cambria"/>
                <a:sym typeface="Cambria"/>
              </a:defRPr>
            </a:lvl3pPr>
            <a:lvl4pPr indent="0" lvl="3" marL="0" marR="0" rtl="0" algn="r">
              <a:spcBef>
                <a:spcPts val="0"/>
              </a:spcBef>
              <a:buNone/>
              <a:defRPr b="0" i="0" sz="1200" u="none" cap="none" strike="noStrike">
                <a:solidFill>
                  <a:srgbClr val="888888"/>
                </a:solidFill>
                <a:latin typeface="Cambria"/>
                <a:ea typeface="Cambria"/>
                <a:cs typeface="Cambria"/>
                <a:sym typeface="Cambria"/>
              </a:defRPr>
            </a:lvl4pPr>
            <a:lvl5pPr indent="0" lvl="4" marL="0" marR="0" rtl="0" algn="r">
              <a:spcBef>
                <a:spcPts val="0"/>
              </a:spcBef>
              <a:buNone/>
              <a:defRPr b="0" i="0" sz="1200" u="none" cap="none" strike="noStrike">
                <a:solidFill>
                  <a:srgbClr val="888888"/>
                </a:solidFill>
                <a:latin typeface="Cambria"/>
                <a:ea typeface="Cambria"/>
                <a:cs typeface="Cambria"/>
                <a:sym typeface="Cambria"/>
              </a:defRPr>
            </a:lvl5pPr>
            <a:lvl6pPr indent="0" lvl="5" marL="0" marR="0" rtl="0" algn="r">
              <a:spcBef>
                <a:spcPts val="0"/>
              </a:spcBef>
              <a:buNone/>
              <a:defRPr b="0" i="0" sz="1200" u="none" cap="none" strike="noStrike">
                <a:solidFill>
                  <a:srgbClr val="888888"/>
                </a:solidFill>
                <a:latin typeface="Cambria"/>
                <a:ea typeface="Cambria"/>
                <a:cs typeface="Cambria"/>
                <a:sym typeface="Cambria"/>
              </a:defRPr>
            </a:lvl6pPr>
            <a:lvl7pPr indent="0" lvl="6" marL="0" marR="0" rtl="0" algn="r">
              <a:spcBef>
                <a:spcPts val="0"/>
              </a:spcBef>
              <a:buNone/>
              <a:defRPr b="0" i="0" sz="1200" u="none" cap="none" strike="noStrike">
                <a:solidFill>
                  <a:srgbClr val="888888"/>
                </a:solidFill>
                <a:latin typeface="Cambria"/>
                <a:ea typeface="Cambria"/>
                <a:cs typeface="Cambria"/>
                <a:sym typeface="Cambria"/>
              </a:defRPr>
            </a:lvl7pPr>
            <a:lvl8pPr indent="0" lvl="7" marL="0" marR="0" rtl="0" algn="r">
              <a:spcBef>
                <a:spcPts val="0"/>
              </a:spcBef>
              <a:buNone/>
              <a:defRPr b="0" i="0" sz="1200" u="none" cap="none" strike="noStrike">
                <a:solidFill>
                  <a:srgbClr val="888888"/>
                </a:solidFill>
                <a:latin typeface="Cambria"/>
                <a:ea typeface="Cambria"/>
                <a:cs typeface="Cambria"/>
                <a:sym typeface="Cambria"/>
              </a:defRPr>
            </a:lvl8pPr>
            <a:lvl9pPr indent="0" lvl="8" marL="0" marR="0" rtl="0" algn="r">
              <a:spcBef>
                <a:spcPts val="0"/>
              </a:spcBef>
              <a:buNone/>
              <a:defRPr b="0" i="0" sz="120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15600" y="593367"/>
            <a:ext cx="11360800" cy="763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1pPr>
            <a:lvl2pPr lvl="1"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2pPr>
            <a:lvl3pPr lvl="2"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3pPr>
            <a:lvl4pPr lvl="3"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4pPr>
            <a:lvl5pPr lvl="4"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5pPr>
            <a:lvl6pPr lvl="5"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6pPr>
            <a:lvl7pPr lvl="6"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7pPr>
            <a:lvl8pPr lvl="7"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8pPr>
            <a:lvl9pPr lvl="8"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9pPr>
          </a:lstStyle>
          <a:p/>
        </p:txBody>
      </p:sp>
      <p:sp>
        <p:nvSpPr>
          <p:cNvPr id="86" name="Google Shape;86;p13"/>
          <p:cNvSpPr txBox="1"/>
          <p:nvPr>
            <p:ph idx="1" type="body"/>
          </p:nvPr>
        </p:nvSpPr>
        <p:spPr>
          <a:xfrm>
            <a:off x="415600" y="1536633"/>
            <a:ext cx="11360800" cy="45552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867" u="none" cap="none" strike="noStrike">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2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Google Shape;121;p25"/>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2" name="Google Shape;122;p25"/>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5"/>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5"/>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slide" Target="/ppt/slid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slide" Target="/ppt/slid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13.png"/><Relationship Id="rId5" Type="http://schemas.openxmlformats.org/officeDocument/2006/relationships/image" Target="../media/image28.png"/><Relationship Id="rId6" Type="http://schemas.openxmlformats.org/officeDocument/2006/relationships/image" Target="../media/image12.png"/><Relationship Id="rId7" Type="http://schemas.openxmlformats.org/officeDocument/2006/relationships/image" Target="../media/image1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3.jp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2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0.gif"/><Relationship Id="rId7"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image" Target="../media/image22.png"/><Relationship Id="rId5" Type="http://schemas.openxmlformats.org/officeDocument/2006/relationships/image" Target="../media/image20.gif"/><Relationship Id="rId6" Type="http://schemas.openxmlformats.org/officeDocument/2006/relationships/image" Target="../media/image27.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9.xml"/><Relationship Id="rId10" Type="http://schemas.openxmlformats.org/officeDocument/2006/relationships/slide" Target="/ppt/slides/slide6.xml"/><Relationship Id="rId13" Type="http://schemas.openxmlformats.org/officeDocument/2006/relationships/slide" Target="/ppt/slides/slide13.xml"/><Relationship Id="rId12" Type="http://schemas.openxmlformats.org/officeDocument/2006/relationships/slide" Target="/ppt/slides/slide1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gif"/><Relationship Id="rId4" Type="http://schemas.openxmlformats.org/officeDocument/2006/relationships/slide" Target="/ppt/slides/slide4.xml"/><Relationship Id="rId9" Type="http://schemas.openxmlformats.org/officeDocument/2006/relationships/slide" Target="/ppt/slides/slide11.xml"/><Relationship Id="rId14" Type="http://schemas.openxmlformats.org/officeDocument/2006/relationships/image" Target="../media/image11.png"/><Relationship Id="rId5" Type="http://schemas.openxmlformats.org/officeDocument/2006/relationships/slide" Target="/ppt/slides/slide7.xml"/><Relationship Id="rId6" Type="http://schemas.openxmlformats.org/officeDocument/2006/relationships/slide" Target="/ppt/slides/slide10.xml"/><Relationship Id="rId7" Type="http://schemas.openxmlformats.org/officeDocument/2006/relationships/slide" Target="/ppt/slides/slide5.xml"/><Relationship Id="rId8" Type="http://schemas.openxmlformats.org/officeDocument/2006/relationships/slide" Target="/ppt/slides/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0.png"/><Relationship Id="rId4" Type="http://schemas.openxmlformats.org/officeDocument/2006/relationships/image" Target="../media/image37.gif"/><Relationship Id="rId5"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23.jpg"/><Relationship Id="rId6" Type="http://schemas.openxmlformats.org/officeDocument/2006/relationships/image" Target="../media/image1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23.jpg"/><Relationship Id="rId5"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 Id="rId4" Type="http://schemas.openxmlformats.org/officeDocument/2006/relationships/image" Target="../media/image36.png"/><Relationship Id="rId5"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73.gif"/><Relationship Id="rId4" Type="http://schemas.openxmlformats.org/officeDocument/2006/relationships/image" Target="../media/image42.png"/><Relationship Id="rId5"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png"/><Relationship Id="rId4" Type="http://schemas.openxmlformats.org/officeDocument/2006/relationships/image" Target="../media/image49.png"/><Relationship Id="rId5" Type="http://schemas.openxmlformats.org/officeDocument/2006/relationships/image" Target="../media/image59.png"/><Relationship Id="rId6"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png"/><Relationship Id="rId4" Type="http://schemas.openxmlformats.org/officeDocument/2006/relationships/image" Target="../media/image58.png"/><Relationship Id="rId5"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51.png"/><Relationship Id="rId6" Type="http://schemas.openxmlformats.org/officeDocument/2006/relationships/image" Target="../media/image56.png"/><Relationship Id="rId7"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gif"/><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slide" Target="/ppt/slides/slide13.xml"/><Relationship Id="rId8"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55.png"/><Relationship Id="rId4" Type="http://schemas.openxmlformats.org/officeDocument/2006/relationships/image" Target="../media/image57.png"/><Relationship Id="rId5" Type="http://schemas.openxmlformats.org/officeDocument/2006/relationships/image" Target="../media/image48.png"/><Relationship Id="rId6"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53.png"/><Relationship Id="rId6" Type="http://schemas.openxmlformats.org/officeDocument/2006/relationships/image" Target="../media/image7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4.png"/><Relationship Id="rId4" Type="http://schemas.openxmlformats.org/officeDocument/2006/relationships/image" Target="../media/image43.png"/><Relationship Id="rId5" Type="http://schemas.openxmlformats.org/officeDocument/2006/relationships/image" Target="../media/image23.jpg"/><Relationship Id="rId6"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0.jpg"/><Relationship Id="rId4" Type="http://schemas.openxmlformats.org/officeDocument/2006/relationships/image" Target="../media/image67.png"/><Relationship Id="rId5" Type="http://schemas.openxmlformats.org/officeDocument/2006/relationships/image" Target="../media/image6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7.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3.pn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71.png"/><Relationship Id="rId4" Type="http://schemas.openxmlformats.org/officeDocument/2006/relationships/image" Target="../media/image69.png"/><Relationship Id="rId5"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slide" Target="/ppt/slid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slide" Target="/ppt/slid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n14 zalo Nguyen Doan Thao Trang" id="198" name="Google Shape;198;p37"/>
          <p:cNvPicPr preferRelativeResize="0"/>
          <p:nvPr/>
        </p:nvPicPr>
        <p:blipFill rotWithShape="1">
          <a:blip r:embed="rId3">
            <a:alphaModFix/>
          </a:blip>
          <a:srcRect b="11597" l="152" r="1246" t="4071"/>
          <a:stretch/>
        </p:blipFill>
        <p:spPr>
          <a:xfrm>
            <a:off x="-76200" y="0"/>
            <a:ext cx="12268200" cy="6858000"/>
          </a:xfrm>
          <a:custGeom>
            <a:rect b="b" l="l" r="r" t="t"/>
            <a:pathLst>
              <a:path extrusionOk="0" h="6844145" w="12268200">
                <a:moveTo>
                  <a:pt x="3232784" y="2193279"/>
                </a:moveTo>
                <a:lnTo>
                  <a:pt x="3232784" y="2257287"/>
                </a:lnTo>
                <a:lnTo>
                  <a:pt x="3284600" y="2257287"/>
                </a:lnTo>
                <a:lnTo>
                  <a:pt x="3284600" y="2193279"/>
                </a:lnTo>
                <a:close/>
                <a:moveTo>
                  <a:pt x="2229611" y="1689597"/>
                </a:moveTo>
                <a:lnTo>
                  <a:pt x="2289809" y="1997445"/>
                </a:lnTo>
                <a:lnTo>
                  <a:pt x="2170937" y="1997445"/>
                </a:lnTo>
                <a:close/>
                <a:moveTo>
                  <a:pt x="2895980" y="1675881"/>
                </a:moveTo>
                <a:lnTo>
                  <a:pt x="2959988" y="1675881"/>
                </a:lnTo>
                <a:cubicBezTo>
                  <a:pt x="2981832" y="1675881"/>
                  <a:pt x="2997961" y="1682382"/>
                  <a:pt x="3008375" y="1695384"/>
                </a:cubicBezTo>
                <a:cubicBezTo>
                  <a:pt x="3018789" y="1708385"/>
                  <a:pt x="3023996" y="1727122"/>
                  <a:pt x="3023996" y="1751593"/>
                </a:cubicBezTo>
                <a:lnTo>
                  <a:pt x="3023996" y="2026889"/>
                </a:lnTo>
                <a:cubicBezTo>
                  <a:pt x="3023996" y="2051361"/>
                  <a:pt x="3018789" y="2070097"/>
                  <a:pt x="3008375" y="2083099"/>
                </a:cubicBezTo>
                <a:cubicBezTo>
                  <a:pt x="2997961" y="2096100"/>
                  <a:pt x="2982086" y="2102601"/>
                  <a:pt x="2960750" y="2102601"/>
                </a:cubicBezTo>
                <a:lnTo>
                  <a:pt x="2895980" y="2102601"/>
                </a:lnTo>
                <a:lnTo>
                  <a:pt x="2895980" y="1913625"/>
                </a:lnTo>
                <a:lnTo>
                  <a:pt x="2956178" y="1913625"/>
                </a:lnTo>
                <a:lnTo>
                  <a:pt x="2956178" y="1865619"/>
                </a:lnTo>
                <a:lnTo>
                  <a:pt x="2895980" y="1865619"/>
                </a:lnTo>
                <a:close/>
                <a:moveTo>
                  <a:pt x="1857755" y="1675881"/>
                </a:moveTo>
                <a:lnTo>
                  <a:pt x="1921763" y="1675881"/>
                </a:lnTo>
                <a:cubicBezTo>
                  <a:pt x="1943607" y="1675881"/>
                  <a:pt x="1959736" y="1682382"/>
                  <a:pt x="1970150" y="1695384"/>
                </a:cubicBezTo>
                <a:cubicBezTo>
                  <a:pt x="1980564" y="1708385"/>
                  <a:pt x="1985771" y="1727122"/>
                  <a:pt x="1985771" y="1751593"/>
                </a:cubicBezTo>
                <a:lnTo>
                  <a:pt x="1985771" y="2026889"/>
                </a:lnTo>
                <a:cubicBezTo>
                  <a:pt x="1985771" y="2051361"/>
                  <a:pt x="1980564" y="2070097"/>
                  <a:pt x="1970150" y="2083099"/>
                </a:cubicBezTo>
                <a:cubicBezTo>
                  <a:pt x="1959736" y="2096100"/>
                  <a:pt x="1943861" y="2102601"/>
                  <a:pt x="1922525" y="2102601"/>
                </a:cubicBezTo>
                <a:lnTo>
                  <a:pt x="1857755" y="2102601"/>
                </a:lnTo>
                <a:close/>
                <a:moveTo>
                  <a:pt x="4554473" y="1670547"/>
                </a:moveTo>
                <a:cubicBezTo>
                  <a:pt x="4576182" y="1670547"/>
                  <a:pt x="4592087" y="1677302"/>
                  <a:pt x="4602187" y="1690812"/>
                </a:cubicBezTo>
                <a:cubicBezTo>
                  <a:pt x="4612288" y="1704321"/>
                  <a:pt x="4617339" y="1723312"/>
                  <a:pt x="4617339" y="1747783"/>
                </a:cubicBezTo>
                <a:lnTo>
                  <a:pt x="4617339" y="2030699"/>
                </a:lnTo>
                <a:cubicBezTo>
                  <a:pt x="4617339" y="2055171"/>
                  <a:pt x="4612288" y="2074161"/>
                  <a:pt x="4602187" y="2087671"/>
                </a:cubicBezTo>
                <a:cubicBezTo>
                  <a:pt x="4592087" y="2101180"/>
                  <a:pt x="4576182" y="2107935"/>
                  <a:pt x="4554473" y="2107935"/>
                </a:cubicBezTo>
                <a:cubicBezTo>
                  <a:pt x="4533264" y="2107935"/>
                  <a:pt x="4517484" y="2101180"/>
                  <a:pt x="4507134" y="2087671"/>
                </a:cubicBezTo>
                <a:cubicBezTo>
                  <a:pt x="4496783" y="2074161"/>
                  <a:pt x="4491608" y="2055171"/>
                  <a:pt x="4491608" y="2030699"/>
                </a:cubicBezTo>
                <a:lnTo>
                  <a:pt x="4491608" y="1747783"/>
                </a:lnTo>
                <a:cubicBezTo>
                  <a:pt x="4491608" y="1723312"/>
                  <a:pt x="4496783" y="1704321"/>
                  <a:pt x="4507134" y="1690812"/>
                </a:cubicBezTo>
                <a:cubicBezTo>
                  <a:pt x="4517484" y="1677302"/>
                  <a:pt x="4533264" y="1670547"/>
                  <a:pt x="4554473" y="1670547"/>
                </a:cubicBezTo>
                <a:close/>
                <a:moveTo>
                  <a:pt x="3259073" y="1670547"/>
                </a:moveTo>
                <a:cubicBezTo>
                  <a:pt x="3280782" y="1670547"/>
                  <a:pt x="3296687" y="1677302"/>
                  <a:pt x="3306788" y="1690812"/>
                </a:cubicBezTo>
                <a:cubicBezTo>
                  <a:pt x="3316888" y="1704321"/>
                  <a:pt x="3321938" y="1723312"/>
                  <a:pt x="3321938" y="1747783"/>
                </a:cubicBezTo>
                <a:lnTo>
                  <a:pt x="3321938" y="2030699"/>
                </a:lnTo>
                <a:cubicBezTo>
                  <a:pt x="3321938" y="2055171"/>
                  <a:pt x="3316888" y="2074161"/>
                  <a:pt x="3306788" y="2087671"/>
                </a:cubicBezTo>
                <a:cubicBezTo>
                  <a:pt x="3296687" y="2101180"/>
                  <a:pt x="3280782" y="2107935"/>
                  <a:pt x="3259073" y="2107935"/>
                </a:cubicBezTo>
                <a:cubicBezTo>
                  <a:pt x="3237864" y="2107935"/>
                  <a:pt x="3222085" y="2101180"/>
                  <a:pt x="3211734" y="2087671"/>
                </a:cubicBezTo>
                <a:cubicBezTo>
                  <a:pt x="3201384" y="2074161"/>
                  <a:pt x="3196208" y="2055171"/>
                  <a:pt x="3196208" y="2030699"/>
                </a:cubicBezTo>
                <a:lnTo>
                  <a:pt x="3196208" y="1747783"/>
                </a:lnTo>
                <a:cubicBezTo>
                  <a:pt x="3196208" y="1723312"/>
                  <a:pt x="3201384" y="1704321"/>
                  <a:pt x="3211734" y="1690812"/>
                </a:cubicBezTo>
                <a:cubicBezTo>
                  <a:pt x="3222085" y="1677302"/>
                  <a:pt x="3237864" y="1670547"/>
                  <a:pt x="3259073" y="1670547"/>
                </a:cubicBezTo>
                <a:close/>
                <a:moveTo>
                  <a:pt x="2544698" y="1670547"/>
                </a:moveTo>
                <a:cubicBezTo>
                  <a:pt x="2566407" y="1670547"/>
                  <a:pt x="2582312" y="1677302"/>
                  <a:pt x="2592413" y="1690812"/>
                </a:cubicBezTo>
                <a:cubicBezTo>
                  <a:pt x="2602513" y="1704321"/>
                  <a:pt x="2607563" y="1723312"/>
                  <a:pt x="2607563" y="1747783"/>
                </a:cubicBezTo>
                <a:lnTo>
                  <a:pt x="2607563" y="2030699"/>
                </a:lnTo>
                <a:cubicBezTo>
                  <a:pt x="2607563" y="2055171"/>
                  <a:pt x="2602513" y="2074161"/>
                  <a:pt x="2592413" y="2087671"/>
                </a:cubicBezTo>
                <a:cubicBezTo>
                  <a:pt x="2582312" y="2101180"/>
                  <a:pt x="2566407" y="2107935"/>
                  <a:pt x="2544698" y="2107935"/>
                </a:cubicBezTo>
                <a:cubicBezTo>
                  <a:pt x="2523489" y="2107935"/>
                  <a:pt x="2507710" y="2101180"/>
                  <a:pt x="2497359" y="2087671"/>
                </a:cubicBezTo>
                <a:cubicBezTo>
                  <a:pt x="2487009" y="2074161"/>
                  <a:pt x="2481833" y="2055171"/>
                  <a:pt x="2481833" y="2030699"/>
                </a:cubicBezTo>
                <a:lnTo>
                  <a:pt x="2481833" y="1747783"/>
                </a:lnTo>
                <a:cubicBezTo>
                  <a:pt x="2481833" y="1723312"/>
                  <a:pt x="2487009" y="1704321"/>
                  <a:pt x="2497359" y="1690812"/>
                </a:cubicBezTo>
                <a:cubicBezTo>
                  <a:pt x="2507710" y="1677302"/>
                  <a:pt x="2523489" y="1670547"/>
                  <a:pt x="2544698" y="1670547"/>
                </a:cubicBezTo>
                <a:close/>
                <a:moveTo>
                  <a:pt x="3435857" y="1622541"/>
                </a:moveTo>
                <a:lnTo>
                  <a:pt x="3435857" y="2155941"/>
                </a:lnTo>
                <a:lnTo>
                  <a:pt x="3489197" y="2155941"/>
                </a:lnTo>
                <a:lnTo>
                  <a:pt x="3489197" y="1724649"/>
                </a:lnTo>
                <a:lnTo>
                  <a:pt x="3625595" y="2155941"/>
                </a:lnTo>
                <a:lnTo>
                  <a:pt x="3687317" y="2155941"/>
                </a:lnTo>
                <a:lnTo>
                  <a:pt x="3687317" y="1622541"/>
                </a:lnTo>
                <a:lnTo>
                  <a:pt x="3634739" y="1622541"/>
                </a:lnTo>
                <a:lnTo>
                  <a:pt x="3634739" y="2008113"/>
                </a:lnTo>
                <a:lnTo>
                  <a:pt x="3511295" y="1622541"/>
                </a:lnTo>
                <a:close/>
                <a:moveTo>
                  <a:pt x="2836544" y="1622541"/>
                </a:moveTo>
                <a:lnTo>
                  <a:pt x="2836544" y="1865619"/>
                </a:lnTo>
                <a:lnTo>
                  <a:pt x="2806826" y="1865619"/>
                </a:lnTo>
                <a:lnTo>
                  <a:pt x="2806826" y="1913625"/>
                </a:lnTo>
                <a:lnTo>
                  <a:pt x="2836544" y="1913625"/>
                </a:lnTo>
                <a:lnTo>
                  <a:pt x="2836544" y="2155941"/>
                </a:lnTo>
                <a:lnTo>
                  <a:pt x="2961893" y="2155941"/>
                </a:lnTo>
                <a:cubicBezTo>
                  <a:pt x="3003684" y="2155941"/>
                  <a:pt x="3034389" y="2144257"/>
                  <a:pt x="3054006" y="2120889"/>
                </a:cubicBezTo>
                <a:cubicBezTo>
                  <a:pt x="3073624" y="2097521"/>
                  <a:pt x="3083432" y="2065263"/>
                  <a:pt x="3083432" y="2024115"/>
                </a:cubicBezTo>
                <a:lnTo>
                  <a:pt x="3083432" y="1755129"/>
                </a:lnTo>
                <a:cubicBezTo>
                  <a:pt x="3083432" y="1713981"/>
                  <a:pt x="3073624" y="1681596"/>
                  <a:pt x="3054006" y="1657974"/>
                </a:cubicBezTo>
                <a:cubicBezTo>
                  <a:pt x="3034389" y="1634352"/>
                  <a:pt x="3003684" y="1622541"/>
                  <a:pt x="2961893" y="1622541"/>
                </a:cubicBezTo>
                <a:close/>
                <a:moveTo>
                  <a:pt x="2189987" y="1622541"/>
                </a:moveTo>
                <a:lnTo>
                  <a:pt x="2087879" y="2155941"/>
                </a:lnTo>
                <a:lnTo>
                  <a:pt x="2142743" y="2155941"/>
                </a:lnTo>
                <a:lnTo>
                  <a:pt x="2163317" y="2048499"/>
                </a:lnTo>
                <a:lnTo>
                  <a:pt x="2298191" y="2048499"/>
                </a:lnTo>
                <a:lnTo>
                  <a:pt x="2318765" y="2155941"/>
                </a:lnTo>
                <a:lnTo>
                  <a:pt x="2378201" y="2155941"/>
                </a:lnTo>
                <a:lnTo>
                  <a:pt x="2276093" y="1622541"/>
                </a:lnTo>
                <a:close/>
                <a:moveTo>
                  <a:pt x="1798319" y="1622541"/>
                </a:moveTo>
                <a:lnTo>
                  <a:pt x="1798319" y="2155941"/>
                </a:lnTo>
                <a:lnTo>
                  <a:pt x="1923668" y="2155941"/>
                </a:lnTo>
                <a:cubicBezTo>
                  <a:pt x="1965459" y="2155941"/>
                  <a:pt x="1996164" y="2144257"/>
                  <a:pt x="2015781" y="2120889"/>
                </a:cubicBezTo>
                <a:cubicBezTo>
                  <a:pt x="2035398" y="2097521"/>
                  <a:pt x="2045207" y="2065263"/>
                  <a:pt x="2045207" y="2024115"/>
                </a:cubicBezTo>
                <a:lnTo>
                  <a:pt x="2045207" y="1755129"/>
                </a:lnTo>
                <a:cubicBezTo>
                  <a:pt x="2045207" y="1713981"/>
                  <a:pt x="2035398" y="1681596"/>
                  <a:pt x="2015781" y="1657974"/>
                </a:cubicBezTo>
                <a:cubicBezTo>
                  <a:pt x="1996164" y="1634352"/>
                  <a:pt x="1965459" y="1622541"/>
                  <a:pt x="1923668" y="1622541"/>
                </a:cubicBezTo>
                <a:close/>
                <a:moveTo>
                  <a:pt x="4266056" y="1617207"/>
                </a:moveTo>
                <a:cubicBezTo>
                  <a:pt x="4245736" y="1617207"/>
                  <a:pt x="4228083" y="1620382"/>
                  <a:pt x="4213097" y="1626732"/>
                </a:cubicBezTo>
                <a:cubicBezTo>
                  <a:pt x="4198111" y="1633082"/>
                  <a:pt x="4185665" y="1642099"/>
                  <a:pt x="4175759" y="1653783"/>
                </a:cubicBezTo>
                <a:cubicBezTo>
                  <a:pt x="4165853" y="1665467"/>
                  <a:pt x="4158487" y="1679564"/>
                  <a:pt x="4153661" y="1696074"/>
                </a:cubicBezTo>
                <a:cubicBezTo>
                  <a:pt x="4148835" y="1712584"/>
                  <a:pt x="4146422" y="1730999"/>
                  <a:pt x="4146422" y="1751319"/>
                </a:cubicBezTo>
                <a:lnTo>
                  <a:pt x="4146422" y="2027163"/>
                </a:lnTo>
                <a:cubicBezTo>
                  <a:pt x="4146422" y="2067803"/>
                  <a:pt x="4156201" y="2100315"/>
                  <a:pt x="4175759" y="2124699"/>
                </a:cubicBezTo>
                <a:cubicBezTo>
                  <a:pt x="4195317" y="2149083"/>
                  <a:pt x="4225416" y="2161275"/>
                  <a:pt x="4266056" y="2161275"/>
                </a:cubicBezTo>
                <a:cubicBezTo>
                  <a:pt x="4307204" y="2161275"/>
                  <a:pt x="4337557" y="2149210"/>
                  <a:pt x="4357115" y="2125080"/>
                </a:cubicBezTo>
                <a:cubicBezTo>
                  <a:pt x="4376673" y="2100950"/>
                  <a:pt x="4386452" y="2068565"/>
                  <a:pt x="4386452" y="2027925"/>
                </a:cubicBezTo>
                <a:lnTo>
                  <a:pt x="4386452" y="1961631"/>
                </a:lnTo>
                <a:lnTo>
                  <a:pt x="4330064" y="1961631"/>
                </a:lnTo>
                <a:lnTo>
                  <a:pt x="4330064" y="2030973"/>
                </a:lnTo>
                <a:cubicBezTo>
                  <a:pt x="4330064" y="2055357"/>
                  <a:pt x="4325141" y="2074280"/>
                  <a:pt x="4315294" y="2087742"/>
                </a:cubicBezTo>
                <a:cubicBezTo>
                  <a:pt x="4305448" y="2101204"/>
                  <a:pt x="4289670" y="2107935"/>
                  <a:pt x="4267961" y="2107935"/>
                </a:cubicBezTo>
                <a:cubicBezTo>
                  <a:pt x="4246752" y="2107935"/>
                  <a:pt x="4231099" y="2101180"/>
                  <a:pt x="4221004" y="2087671"/>
                </a:cubicBezTo>
                <a:cubicBezTo>
                  <a:pt x="4210907" y="2074161"/>
                  <a:pt x="4205858" y="2055171"/>
                  <a:pt x="4205858" y="2030699"/>
                </a:cubicBezTo>
                <a:lnTo>
                  <a:pt x="4205858" y="1747783"/>
                </a:lnTo>
                <a:cubicBezTo>
                  <a:pt x="4205858" y="1723312"/>
                  <a:pt x="4210907" y="1704321"/>
                  <a:pt x="4221004" y="1690812"/>
                </a:cubicBezTo>
                <a:cubicBezTo>
                  <a:pt x="4231099" y="1677302"/>
                  <a:pt x="4246752" y="1670547"/>
                  <a:pt x="4267961" y="1670547"/>
                </a:cubicBezTo>
                <a:cubicBezTo>
                  <a:pt x="4289670" y="1670547"/>
                  <a:pt x="4305448" y="1677278"/>
                  <a:pt x="4315294" y="1690740"/>
                </a:cubicBezTo>
                <a:cubicBezTo>
                  <a:pt x="4325141" y="1704202"/>
                  <a:pt x="4330064" y="1723125"/>
                  <a:pt x="4330064" y="1747509"/>
                </a:cubicBezTo>
                <a:lnTo>
                  <a:pt x="4330064" y="1798563"/>
                </a:lnTo>
                <a:lnTo>
                  <a:pt x="4386452" y="1798563"/>
                </a:lnTo>
                <a:lnTo>
                  <a:pt x="4386452" y="1750557"/>
                </a:lnTo>
                <a:cubicBezTo>
                  <a:pt x="4386452" y="1709917"/>
                  <a:pt x="4376673" y="1677532"/>
                  <a:pt x="4357115" y="1653402"/>
                </a:cubicBezTo>
                <a:cubicBezTo>
                  <a:pt x="4337557" y="1629272"/>
                  <a:pt x="4307204" y="1617207"/>
                  <a:pt x="4266056" y="1617207"/>
                </a:cubicBezTo>
                <a:close/>
                <a:moveTo>
                  <a:pt x="3866006" y="1617207"/>
                </a:moveTo>
                <a:cubicBezTo>
                  <a:pt x="3845686" y="1617207"/>
                  <a:pt x="3828033" y="1620382"/>
                  <a:pt x="3813047" y="1626732"/>
                </a:cubicBezTo>
                <a:cubicBezTo>
                  <a:pt x="3798061" y="1633082"/>
                  <a:pt x="3785615" y="1642099"/>
                  <a:pt x="3775709" y="1653783"/>
                </a:cubicBezTo>
                <a:cubicBezTo>
                  <a:pt x="3765803" y="1665467"/>
                  <a:pt x="3758437" y="1679564"/>
                  <a:pt x="3753611" y="1696074"/>
                </a:cubicBezTo>
                <a:cubicBezTo>
                  <a:pt x="3748785" y="1712584"/>
                  <a:pt x="3746372" y="1730999"/>
                  <a:pt x="3746372" y="1751319"/>
                </a:cubicBezTo>
                <a:lnTo>
                  <a:pt x="3746372" y="2027163"/>
                </a:lnTo>
                <a:cubicBezTo>
                  <a:pt x="3746372" y="2067803"/>
                  <a:pt x="3756151" y="2100315"/>
                  <a:pt x="3775709" y="2124699"/>
                </a:cubicBezTo>
                <a:cubicBezTo>
                  <a:pt x="3795267" y="2149083"/>
                  <a:pt x="3825366" y="2161275"/>
                  <a:pt x="3866006" y="2161275"/>
                </a:cubicBezTo>
                <a:cubicBezTo>
                  <a:pt x="3907154" y="2161275"/>
                  <a:pt x="3937507" y="2149083"/>
                  <a:pt x="3957065" y="2124699"/>
                </a:cubicBezTo>
                <a:cubicBezTo>
                  <a:pt x="3976623" y="2100315"/>
                  <a:pt x="3986402" y="2067803"/>
                  <a:pt x="3986402" y="2027163"/>
                </a:cubicBezTo>
                <a:lnTo>
                  <a:pt x="3986402" y="1870191"/>
                </a:lnTo>
                <a:lnTo>
                  <a:pt x="3875150" y="1870191"/>
                </a:lnTo>
                <a:lnTo>
                  <a:pt x="3875150" y="1923531"/>
                </a:lnTo>
                <a:lnTo>
                  <a:pt x="3930014" y="1923531"/>
                </a:lnTo>
                <a:lnTo>
                  <a:pt x="3930014" y="2030652"/>
                </a:lnTo>
                <a:cubicBezTo>
                  <a:pt x="3930014" y="2055139"/>
                  <a:pt x="3925091" y="2074141"/>
                  <a:pt x="3915245" y="2087659"/>
                </a:cubicBezTo>
                <a:cubicBezTo>
                  <a:pt x="3905398" y="2101177"/>
                  <a:pt x="3889620" y="2107935"/>
                  <a:pt x="3867911" y="2107935"/>
                </a:cubicBezTo>
                <a:cubicBezTo>
                  <a:pt x="3846703" y="2107935"/>
                  <a:pt x="3831050" y="2101180"/>
                  <a:pt x="3820953" y="2087671"/>
                </a:cubicBezTo>
                <a:cubicBezTo>
                  <a:pt x="3810856" y="2074161"/>
                  <a:pt x="3805808" y="2055171"/>
                  <a:pt x="3805808" y="2030699"/>
                </a:cubicBezTo>
                <a:lnTo>
                  <a:pt x="3805808" y="1747783"/>
                </a:lnTo>
                <a:cubicBezTo>
                  <a:pt x="3805808" y="1723312"/>
                  <a:pt x="3810856" y="1704321"/>
                  <a:pt x="3820953" y="1690812"/>
                </a:cubicBezTo>
                <a:cubicBezTo>
                  <a:pt x="3831050" y="1677302"/>
                  <a:pt x="3846703" y="1670547"/>
                  <a:pt x="3867911" y="1670547"/>
                </a:cubicBezTo>
                <a:cubicBezTo>
                  <a:pt x="3889620" y="1670547"/>
                  <a:pt x="3905398" y="1677278"/>
                  <a:pt x="3915245" y="1690740"/>
                </a:cubicBezTo>
                <a:cubicBezTo>
                  <a:pt x="3925091" y="1704202"/>
                  <a:pt x="3930014" y="1723125"/>
                  <a:pt x="3930014" y="1747509"/>
                </a:cubicBezTo>
                <a:lnTo>
                  <a:pt x="3930014" y="1796277"/>
                </a:lnTo>
                <a:lnTo>
                  <a:pt x="3986402" y="1796277"/>
                </a:lnTo>
                <a:lnTo>
                  <a:pt x="3986402" y="1750557"/>
                </a:lnTo>
                <a:cubicBezTo>
                  <a:pt x="3986402" y="1709917"/>
                  <a:pt x="3976623" y="1677532"/>
                  <a:pt x="3957065" y="1653402"/>
                </a:cubicBezTo>
                <a:cubicBezTo>
                  <a:pt x="3937507" y="1629272"/>
                  <a:pt x="3907154" y="1617207"/>
                  <a:pt x="3866006" y="1617207"/>
                </a:cubicBezTo>
                <a:close/>
                <a:moveTo>
                  <a:pt x="3258692" y="1617207"/>
                </a:moveTo>
                <a:cubicBezTo>
                  <a:pt x="3217544" y="1617207"/>
                  <a:pt x="3186937" y="1629272"/>
                  <a:pt x="3166871" y="1653402"/>
                </a:cubicBezTo>
                <a:cubicBezTo>
                  <a:pt x="3146805" y="1677532"/>
                  <a:pt x="3136772" y="1710171"/>
                  <a:pt x="3136772" y="1751319"/>
                </a:cubicBezTo>
                <a:lnTo>
                  <a:pt x="3136772" y="2027163"/>
                </a:lnTo>
                <a:cubicBezTo>
                  <a:pt x="3136772" y="2067803"/>
                  <a:pt x="3146805" y="2100315"/>
                  <a:pt x="3166871" y="2124699"/>
                </a:cubicBezTo>
                <a:cubicBezTo>
                  <a:pt x="3186937" y="2149083"/>
                  <a:pt x="3217544" y="2161275"/>
                  <a:pt x="3258692" y="2161275"/>
                </a:cubicBezTo>
                <a:cubicBezTo>
                  <a:pt x="3299840" y="2161275"/>
                  <a:pt x="3330574" y="2149083"/>
                  <a:pt x="3350894" y="2124699"/>
                </a:cubicBezTo>
                <a:cubicBezTo>
                  <a:pt x="3371214" y="2100315"/>
                  <a:pt x="3381374" y="2067803"/>
                  <a:pt x="3381374" y="2027163"/>
                </a:cubicBezTo>
                <a:lnTo>
                  <a:pt x="3381374" y="1751319"/>
                </a:lnTo>
                <a:cubicBezTo>
                  <a:pt x="3381374" y="1710171"/>
                  <a:pt x="3371214" y="1677532"/>
                  <a:pt x="3350894" y="1653402"/>
                </a:cubicBezTo>
                <a:cubicBezTo>
                  <a:pt x="3330574" y="1629272"/>
                  <a:pt x="3299840" y="1617207"/>
                  <a:pt x="3258692" y="1617207"/>
                </a:cubicBezTo>
                <a:close/>
                <a:moveTo>
                  <a:pt x="2544317" y="1617207"/>
                </a:moveTo>
                <a:cubicBezTo>
                  <a:pt x="2503169" y="1617207"/>
                  <a:pt x="2472562" y="1629272"/>
                  <a:pt x="2452496" y="1653402"/>
                </a:cubicBezTo>
                <a:cubicBezTo>
                  <a:pt x="2432430" y="1677532"/>
                  <a:pt x="2422397" y="1710171"/>
                  <a:pt x="2422397" y="1751319"/>
                </a:cubicBezTo>
                <a:lnTo>
                  <a:pt x="2422397" y="2027163"/>
                </a:lnTo>
                <a:cubicBezTo>
                  <a:pt x="2422397" y="2067803"/>
                  <a:pt x="2432430" y="2100315"/>
                  <a:pt x="2452496" y="2124699"/>
                </a:cubicBezTo>
                <a:cubicBezTo>
                  <a:pt x="2472562" y="2149083"/>
                  <a:pt x="2503169" y="2161275"/>
                  <a:pt x="2544317" y="2161275"/>
                </a:cubicBezTo>
                <a:cubicBezTo>
                  <a:pt x="2585465" y="2161275"/>
                  <a:pt x="2616199" y="2149083"/>
                  <a:pt x="2636519" y="2124699"/>
                </a:cubicBezTo>
                <a:cubicBezTo>
                  <a:pt x="2656839" y="2100315"/>
                  <a:pt x="2666999" y="2067803"/>
                  <a:pt x="2666999" y="2027163"/>
                </a:cubicBezTo>
                <a:lnTo>
                  <a:pt x="2666999" y="1751319"/>
                </a:lnTo>
                <a:cubicBezTo>
                  <a:pt x="2666999" y="1710171"/>
                  <a:pt x="2656839" y="1677532"/>
                  <a:pt x="2636519" y="1653402"/>
                </a:cubicBezTo>
                <a:cubicBezTo>
                  <a:pt x="2616199" y="1629272"/>
                  <a:pt x="2585465" y="1617207"/>
                  <a:pt x="2544317" y="1617207"/>
                </a:cubicBezTo>
                <a:close/>
                <a:moveTo>
                  <a:pt x="4644770" y="1594347"/>
                </a:moveTo>
                <a:lnTo>
                  <a:pt x="4644770" y="1608063"/>
                </a:lnTo>
                <a:cubicBezTo>
                  <a:pt x="4644262" y="1615175"/>
                  <a:pt x="4640453" y="1620366"/>
                  <a:pt x="4633340" y="1623637"/>
                </a:cubicBezTo>
                <a:cubicBezTo>
                  <a:pt x="4626228" y="1626907"/>
                  <a:pt x="4613274" y="1626542"/>
                  <a:pt x="4594478" y="1622541"/>
                </a:cubicBezTo>
                <a:cubicBezTo>
                  <a:pt x="4583303" y="1618985"/>
                  <a:pt x="4569840" y="1617207"/>
                  <a:pt x="4554093" y="1617207"/>
                </a:cubicBezTo>
                <a:cubicBezTo>
                  <a:pt x="4512944" y="1617207"/>
                  <a:pt x="4482337" y="1629272"/>
                  <a:pt x="4462271" y="1653402"/>
                </a:cubicBezTo>
                <a:cubicBezTo>
                  <a:pt x="4442205" y="1677532"/>
                  <a:pt x="4432172" y="1710171"/>
                  <a:pt x="4432172" y="1751319"/>
                </a:cubicBezTo>
                <a:lnTo>
                  <a:pt x="4432172" y="2027163"/>
                </a:lnTo>
                <a:cubicBezTo>
                  <a:pt x="4432172" y="2067803"/>
                  <a:pt x="4442205" y="2100315"/>
                  <a:pt x="4462271" y="2124699"/>
                </a:cubicBezTo>
                <a:cubicBezTo>
                  <a:pt x="4482337" y="2149083"/>
                  <a:pt x="4512944" y="2161275"/>
                  <a:pt x="4554093" y="2161275"/>
                </a:cubicBezTo>
                <a:cubicBezTo>
                  <a:pt x="4595240" y="2161275"/>
                  <a:pt x="4625974" y="2149069"/>
                  <a:pt x="4646294" y="2124658"/>
                </a:cubicBezTo>
                <a:cubicBezTo>
                  <a:pt x="4666615" y="2100246"/>
                  <a:pt x="4676774" y="2067696"/>
                  <a:pt x="4676774" y="2027008"/>
                </a:cubicBezTo>
                <a:lnTo>
                  <a:pt x="4676774" y="1750831"/>
                </a:lnTo>
                <a:cubicBezTo>
                  <a:pt x="4676774" y="1732011"/>
                  <a:pt x="4674615" y="1714846"/>
                  <a:pt x="4670297" y="1699337"/>
                </a:cubicBezTo>
                <a:cubicBezTo>
                  <a:pt x="4665979" y="1683827"/>
                  <a:pt x="4659502" y="1670222"/>
                  <a:pt x="4650866" y="1658522"/>
                </a:cubicBezTo>
                <a:cubicBezTo>
                  <a:pt x="4652390" y="1658522"/>
                  <a:pt x="4654676" y="1658022"/>
                  <a:pt x="4657724" y="1657022"/>
                </a:cubicBezTo>
                <a:cubicBezTo>
                  <a:pt x="4667885" y="1653021"/>
                  <a:pt x="4674742" y="1645766"/>
                  <a:pt x="4678298" y="1635257"/>
                </a:cubicBezTo>
                <a:cubicBezTo>
                  <a:pt x="4681855" y="1624748"/>
                  <a:pt x="4683633" y="1611111"/>
                  <a:pt x="4683633" y="1594347"/>
                </a:cubicBezTo>
                <a:close/>
                <a:moveTo>
                  <a:pt x="3232784" y="1518147"/>
                </a:moveTo>
                <a:lnTo>
                  <a:pt x="3166490" y="1594347"/>
                </a:lnTo>
                <a:lnTo>
                  <a:pt x="3218306" y="1594347"/>
                </a:lnTo>
                <a:lnTo>
                  <a:pt x="3258692" y="1549389"/>
                </a:lnTo>
                <a:lnTo>
                  <a:pt x="3299078" y="1594347"/>
                </a:lnTo>
                <a:lnTo>
                  <a:pt x="3350894" y="1594347"/>
                </a:lnTo>
                <a:lnTo>
                  <a:pt x="3285362" y="1518147"/>
                </a:lnTo>
                <a:close/>
                <a:moveTo>
                  <a:pt x="3160623" y="1101867"/>
                </a:moveTo>
                <a:cubicBezTo>
                  <a:pt x="3150057" y="1125031"/>
                  <a:pt x="3138881" y="1147993"/>
                  <a:pt x="3127095" y="1170751"/>
                </a:cubicBezTo>
                <a:cubicBezTo>
                  <a:pt x="3115309" y="1193510"/>
                  <a:pt x="3103930" y="1213931"/>
                  <a:pt x="3092957" y="1232016"/>
                </a:cubicBezTo>
                <a:cubicBezTo>
                  <a:pt x="3081985" y="1250101"/>
                  <a:pt x="3071926" y="1264630"/>
                  <a:pt x="3062782" y="1275603"/>
                </a:cubicBezTo>
                <a:cubicBezTo>
                  <a:pt x="3053638" y="1286575"/>
                  <a:pt x="3046628" y="1292062"/>
                  <a:pt x="3041751" y="1292062"/>
                </a:cubicBezTo>
                <a:cubicBezTo>
                  <a:pt x="3034842" y="1292062"/>
                  <a:pt x="3029661" y="1288912"/>
                  <a:pt x="3026206" y="1282613"/>
                </a:cubicBezTo>
                <a:cubicBezTo>
                  <a:pt x="3022752" y="1276314"/>
                  <a:pt x="3021532" y="1267982"/>
                  <a:pt x="3022548" y="1257619"/>
                </a:cubicBezTo>
                <a:cubicBezTo>
                  <a:pt x="3023565" y="1247256"/>
                  <a:pt x="3026816" y="1235471"/>
                  <a:pt x="3032302" y="1222263"/>
                </a:cubicBezTo>
                <a:cubicBezTo>
                  <a:pt x="3037788" y="1209055"/>
                  <a:pt x="3046120" y="1195440"/>
                  <a:pt x="3057296" y="1181419"/>
                </a:cubicBezTo>
                <a:cubicBezTo>
                  <a:pt x="3068472" y="1167399"/>
                  <a:pt x="3082594" y="1153479"/>
                  <a:pt x="3099663" y="1139662"/>
                </a:cubicBezTo>
                <a:cubicBezTo>
                  <a:pt x="3116732" y="1125844"/>
                  <a:pt x="3137052" y="1113246"/>
                  <a:pt x="3160623" y="1101867"/>
                </a:cubicBezTo>
                <a:close/>
                <a:moveTo>
                  <a:pt x="3933672" y="1058585"/>
                </a:moveTo>
                <a:cubicBezTo>
                  <a:pt x="3929608" y="1058585"/>
                  <a:pt x="3921480" y="1060617"/>
                  <a:pt x="3909288" y="1064681"/>
                </a:cubicBezTo>
                <a:lnTo>
                  <a:pt x="3908069" y="1067119"/>
                </a:lnTo>
                <a:lnTo>
                  <a:pt x="3907459" y="1086017"/>
                </a:lnTo>
                <a:cubicBezTo>
                  <a:pt x="3907459" y="1092926"/>
                  <a:pt x="3911726" y="1096380"/>
                  <a:pt x="3920261" y="1096380"/>
                </a:cubicBezTo>
                <a:cubicBezTo>
                  <a:pt x="3926357" y="1096380"/>
                  <a:pt x="3932453" y="1096177"/>
                  <a:pt x="3938549" y="1095771"/>
                </a:cubicBezTo>
                <a:lnTo>
                  <a:pt x="3941596" y="1092113"/>
                </a:lnTo>
                <a:lnTo>
                  <a:pt x="3944035" y="1086017"/>
                </a:lnTo>
                <a:lnTo>
                  <a:pt x="3945254" y="1069558"/>
                </a:lnTo>
                <a:lnTo>
                  <a:pt x="3942816" y="1063462"/>
                </a:lnTo>
                <a:cubicBezTo>
                  <a:pt x="3940784" y="1060211"/>
                  <a:pt x="3937736" y="1058585"/>
                  <a:pt x="3933672" y="1058585"/>
                </a:cubicBezTo>
                <a:close/>
                <a:moveTo>
                  <a:pt x="3926966" y="940322"/>
                </a:moveTo>
                <a:cubicBezTo>
                  <a:pt x="3910710" y="940322"/>
                  <a:pt x="3902582" y="942761"/>
                  <a:pt x="3902582" y="947638"/>
                </a:cubicBezTo>
                <a:cubicBezTo>
                  <a:pt x="3902582" y="943980"/>
                  <a:pt x="3903395" y="949467"/>
                  <a:pt x="3905021" y="964097"/>
                </a:cubicBezTo>
                <a:cubicBezTo>
                  <a:pt x="3906240" y="974663"/>
                  <a:pt x="3909694" y="979946"/>
                  <a:pt x="3915384" y="979946"/>
                </a:cubicBezTo>
                <a:cubicBezTo>
                  <a:pt x="3927170" y="979946"/>
                  <a:pt x="3935094" y="978321"/>
                  <a:pt x="3939158" y="975070"/>
                </a:cubicBezTo>
                <a:cubicBezTo>
                  <a:pt x="3942003" y="972631"/>
                  <a:pt x="3943425" y="964503"/>
                  <a:pt x="3943425" y="950686"/>
                </a:cubicBezTo>
                <a:cubicBezTo>
                  <a:pt x="3943425" y="943777"/>
                  <a:pt x="3937939" y="940322"/>
                  <a:pt x="3926966" y="940322"/>
                </a:cubicBezTo>
                <a:close/>
                <a:moveTo>
                  <a:pt x="2709138" y="909233"/>
                </a:moveTo>
                <a:cubicBezTo>
                  <a:pt x="2714421" y="918174"/>
                  <a:pt x="2721330" y="927013"/>
                  <a:pt x="2729864" y="935750"/>
                </a:cubicBezTo>
                <a:cubicBezTo>
                  <a:pt x="2738399" y="944488"/>
                  <a:pt x="2748762" y="952514"/>
                  <a:pt x="2760954" y="959830"/>
                </a:cubicBezTo>
                <a:cubicBezTo>
                  <a:pt x="2759735" y="966739"/>
                  <a:pt x="2755975" y="976289"/>
                  <a:pt x="2749676" y="988481"/>
                </a:cubicBezTo>
                <a:cubicBezTo>
                  <a:pt x="2743377" y="1000673"/>
                  <a:pt x="2735757" y="1012255"/>
                  <a:pt x="2726816" y="1023228"/>
                </a:cubicBezTo>
                <a:cubicBezTo>
                  <a:pt x="2717876" y="1034201"/>
                  <a:pt x="2708122" y="1043243"/>
                  <a:pt x="2697556" y="1050355"/>
                </a:cubicBezTo>
                <a:cubicBezTo>
                  <a:pt x="2686989" y="1057467"/>
                  <a:pt x="2676829" y="1059398"/>
                  <a:pt x="2667076" y="1056147"/>
                </a:cubicBezTo>
                <a:cubicBezTo>
                  <a:pt x="2659354" y="1053708"/>
                  <a:pt x="2655391" y="1046799"/>
                  <a:pt x="2655188" y="1035420"/>
                </a:cubicBezTo>
                <a:cubicBezTo>
                  <a:pt x="2654985" y="1024041"/>
                  <a:pt x="2657322" y="1010833"/>
                  <a:pt x="2662199" y="995796"/>
                </a:cubicBezTo>
                <a:cubicBezTo>
                  <a:pt x="2667076" y="980759"/>
                  <a:pt x="2673679" y="965316"/>
                  <a:pt x="2682011" y="949467"/>
                </a:cubicBezTo>
                <a:cubicBezTo>
                  <a:pt x="2690342" y="933617"/>
                  <a:pt x="2699384" y="920206"/>
                  <a:pt x="2709138" y="909233"/>
                </a:cubicBezTo>
                <a:close/>
                <a:moveTo>
                  <a:pt x="3232327" y="861532"/>
                </a:moveTo>
                <a:cubicBezTo>
                  <a:pt x="3236645" y="860516"/>
                  <a:pt x="3240481" y="860668"/>
                  <a:pt x="3243833" y="861989"/>
                </a:cubicBezTo>
                <a:cubicBezTo>
                  <a:pt x="3250539" y="864631"/>
                  <a:pt x="3253689" y="874486"/>
                  <a:pt x="3253282" y="891555"/>
                </a:cubicBezTo>
                <a:cubicBezTo>
                  <a:pt x="3252063" y="893993"/>
                  <a:pt x="3250742" y="897143"/>
                  <a:pt x="3249320" y="901003"/>
                </a:cubicBezTo>
                <a:cubicBezTo>
                  <a:pt x="3247897" y="904864"/>
                  <a:pt x="3246373" y="908827"/>
                  <a:pt x="3244748" y="912890"/>
                </a:cubicBezTo>
                <a:cubicBezTo>
                  <a:pt x="3243122" y="916955"/>
                  <a:pt x="3241598" y="920714"/>
                  <a:pt x="3240176" y="924168"/>
                </a:cubicBezTo>
                <a:cubicBezTo>
                  <a:pt x="3238753" y="927623"/>
                  <a:pt x="3237636" y="930163"/>
                  <a:pt x="3236823" y="931788"/>
                </a:cubicBezTo>
                <a:cubicBezTo>
                  <a:pt x="3216503" y="961049"/>
                  <a:pt x="3198317" y="985027"/>
                  <a:pt x="3182264" y="1003721"/>
                </a:cubicBezTo>
                <a:cubicBezTo>
                  <a:pt x="3166211" y="1022415"/>
                  <a:pt x="3152495" y="1033388"/>
                  <a:pt x="3141116" y="1036639"/>
                </a:cubicBezTo>
                <a:cubicBezTo>
                  <a:pt x="3134207" y="1038671"/>
                  <a:pt x="3128517" y="1037960"/>
                  <a:pt x="3124047" y="1034506"/>
                </a:cubicBezTo>
                <a:cubicBezTo>
                  <a:pt x="3119577" y="1031051"/>
                  <a:pt x="3117240" y="1025362"/>
                  <a:pt x="3117037" y="1017437"/>
                </a:cubicBezTo>
                <a:cubicBezTo>
                  <a:pt x="3116833" y="1009512"/>
                  <a:pt x="3119069" y="999352"/>
                  <a:pt x="3123742" y="986957"/>
                </a:cubicBezTo>
                <a:cubicBezTo>
                  <a:pt x="3128416" y="974562"/>
                  <a:pt x="3136239" y="960439"/>
                  <a:pt x="3147212" y="944590"/>
                </a:cubicBezTo>
                <a:cubicBezTo>
                  <a:pt x="3158591" y="928334"/>
                  <a:pt x="3170580" y="913195"/>
                  <a:pt x="3183178" y="899175"/>
                </a:cubicBezTo>
                <a:cubicBezTo>
                  <a:pt x="3195777" y="885154"/>
                  <a:pt x="3207359" y="874791"/>
                  <a:pt x="3217925" y="868085"/>
                </a:cubicBezTo>
                <a:cubicBezTo>
                  <a:pt x="3223209" y="864732"/>
                  <a:pt x="3228009" y="862548"/>
                  <a:pt x="3232327" y="861532"/>
                </a:cubicBezTo>
                <a:close/>
                <a:moveTo>
                  <a:pt x="2741980" y="814974"/>
                </a:moveTo>
                <a:cubicBezTo>
                  <a:pt x="2745790" y="815329"/>
                  <a:pt x="2749372" y="816574"/>
                  <a:pt x="2752724" y="818707"/>
                </a:cubicBezTo>
                <a:cubicBezTo>
                  <a:pt x="2759430" y="822974"/>
                  <a:pt x="2764612" y="830595"/>
                  <a:pt x="2768269" y="841567"/>
                </a:cubicBezTo>
                <a:cubicBezTo>
                  <a:pt x="2771927" y="852540"/>
                  <a:pt x="2773654" y="866866"/>
                  <a:pt x="2773451" y="884544"/>
                </a:cubicBezTo>
                <a:cubicBezTo>
                  <a:pt x="2773247" y="902223"/>
                  <a:pt x="2770504" y="923050"/>
                  <a:pt x="2765221" y="947028"/>
                </a:cubicBezTo>
                <a:cubicBezTo>
                  <a:pt x="2754655" y="939713"/>
                  <a:pt x="2745511" y="931890"/>
                  <a:pt x="2737789" y="923558"/>
                </a:cubicBezTo>
                <a:cubicBezTo>
                  <a:pt x="2730068" y="915227"/>
                  <a:pt x="2723972" y="906794"/>
                  <a:pt x="2719501" y="898260"/>
                </a:cubicBezTo>
                <a:cubicBezTo>
                  <a:pt x="2726410" y="892164"/>
                  <a:pt x="2733217" y="888202"/>
                  <a:pt x="2739923" y="886373"/>
                </a:cubicBezTo>
                <a:cubicBezTo>
                  <a:pt x="2746628" y="884544"/>
                  <a:pt x="2752623" y="886271"/>
                  <a:pt x="2757906" y="891555"/>
                </a:cubicBezTo>
                <a:cubicBezTo>
                  <a:pt x="2759531" y="891148"/>
                  <a:pt x="2761360" y="890945"/>
                  <a:pt x="2763392" y="890945"/>
                </a:cubicBezTo>
                <a:cubicBezTo>
                  <a:pt x="2765424" y="890945"/>
                  <a:pt x="2765424" y="889522"/>
                  <a:pt x="2763392" y="886678"/>
                </a:cubicBezTo>
                <a:cubicBezTo>
                  <a:pt x="2756077" y="880175"/>
                  <a:pt x="2748457" y="876213"/>
                  <a:pt x="2740532" y="874791"/>
                </a:cubicBezTo>
                <a:cubicBezTo>
                  <a:pt x="2732608" y="873368"/>
                  <a:pt x="2724987" y="873063"/>
                  <a:pt x="2717672" y="873876"/>
                </a:cubicBezTo>
                <a:lnTo>
                  <a:pt x="2709748" y="875705"/>
                </a:lnTo>
                <a:cubicBezTo>
                  <a:pt x="2706090" y="861481"/>
                  <a:pt x="2706090" y="848883"/>
                  <a:pt x="2709748" y="837910"/>
                </a:cubicBezTo>
                <a:cubicBezTo>
                  <a:pt x="2713405" y="826937"/>
                  <a:pt x="2720111" y="819825"/>
                  <a:pt x="2729864" y="816574"/>
                </a:cubicBezTo>
                <a:cubicBezTo>
                  <a:pt x="2734132" y="815151"/>
                  <a:pt x="2738170" y="814618"/>
                  <a:pt x="2741980" y="814974"/>
                </a:cubicBezTo>
                <a:close/>
                <a:moveTo>
                  <a:pt x="3777157" y="693130"/>
                </a:moveTo>
                <a:cubicBezTo>
                  <a:pt x="3760088" y="694552"/>
                  <a:pt x="3740988" y="700547"/>
                  <a:pt x="3719855" y="711113"/>
                </a:cubicBezTo>
                <a:cubicBezTo>
                  <a:pt x="3698722" y="721679"/>
                  <a:pt x="3676776" y="736005"/>
                  <a:pt x="3654018" y="754090"/>
                </a:cubicBezTo>
                <a:cubicBezTo>
                  <a:pt x="3631260" y="772174"/>
                  <a:pt x="3610127" y="792393"/>
                  <a:pt x="3590620" y="814745"/>
                </a:cubicBezTo>
                <a:cubicBezTo>
                  <a:pt x="3585743" y="820841"/>
                  <a:pt x="3582390" y="825921"/>
                  <a:pt x="3580561" y="829985"/>
                </a:cubicBezTo>
                <a:cubicBezTo>
                  <a:pt x="3578732" y="834049"/>
                  <a:pt x="3578021" y="837300"/>
                  <a:pt x="3578427" y="839738"/>
                </a:cubicBezTo>
                <a:cubicBezTo>
                  <a:pt x="3578834" y="842177"/>
                  <a:pt x="3580053" y="844006"/>
                  <a:pt x="3582085" y="845225"/>
                </a:cubicBezTo>
                <a:cubicBezTo>
                  <a:pt x="3584117" y="846444"/>
                  <a:pt x="3586352" y="847054"/>
                  <a:pt x="3588791" y="847054"/>
                </a:cubicBezTo>
                <a:cubicBezTo>
                  <a:pt x="3592855" y="847054"/>
                  <a:pt x="3597528" y="846038"/>
                  <a:pt x="3602812" y="844006"/>
                </a:cubicBezTo>
                <a:cubicBezTo>
                  <a:pt x="3608095" y="841974"/>
                  <a:pt x="3612667" y="839637"/>
                  <a:pt x="3616528" y="836995"/>
                </a:cubicBezTo>
                <a:cubicBezTo>
                  <a:pt x="3620388" y="834354"/>
                  <a:pt x="3622725" y="831915"/>
                  <a:pt x="3623538" y="829680"/>
                </a:cubicBezTo>
                <a:cubicBezTo>
                  <a:pt x="3624351" y="827445"/>
                  <a:pt x="3622319" y="826327"/>
                  <a:pt x="3617442" y="826327"/>
                </a:cubicBezTo>
                <a:cubicBezTo>
                  <a:pt x="3617848" y="821857"/>
                  <a:pt x="3621912" y="815050"/>
                  <a:pt x="3629634" y="805906"/>
                </a:cubicBezTo>
                <a:cubicBezTo>
                  <a:pt x="3637356" y="796762"/>
                  <a:pt x="3647008" y="787008"/>
                  <a:pt x="3658590" y="776645"/>
                </a:cubicBezTo>
                <a:cubicBezTo>
                  <a:pt x="3670172" y="766282"/>
                  <a:pt x="3682872" y="756122"/>
                  <a:pt x="3696690" y="746165"/>
                </a:cubicBezTo>
                <a:cubicBezTo>
                  <a:pt x="3710508" y="736208"/>
                  <a:pt x="3723715" y="728182"/>
                  <a:pt x="3736314" y="722086"/>
                </a:cubicBezTo>
                <a:cubicBezTo>
                  <a:pt x="3748912" y="715990"/>
                  <a:pt x="3760190" y="712535"/>
                  <a:pt x="3770147" y="711723"/>
                </a:cubicBezTo>
                <a:cubicBezTo>
                  <a:pt x="3780104" y="710910"/>
                  <a:pt x="3787013" y="714567"/>
                  <a:pt x="3790873" y="722695"/>
                </a:cubicBezTo>
                <a:cubicBezTo>
                  <a:pt x="3794734" y="730823"/>
                  <a:pt x="3794531" y="744133"/>
                  <a:pt x="3790264" y="762624"/>
                </a:cubicBezTo>
                <a:cubicBezTo>
                  <a:pt x="3785996" y="781115"/>
                  <a:pt x="3776344" y="806414"/>
                  <a:pt x="3761308" y="838519"/>
                </a:cubicBezTo>
                <a:cubicBezTo>
                  <a:pt x="3752367" y="854369"/>
                  <a:pt x="3743426" y="870422"/>
                  <a:pt x="3734485" y="886678"/>
                </a:cubicBezTo>
                <a:cubicBezTo>
                  <a:pt x="3725544" y="902934"/>
                  <a:pt x="3716502" y="920104"/>
                  <a:pt x="3707358" y="938189"/>
                </a:cubicBezTo>
                <a:cubicBezTo>
                  <a:pt x="3698214" y="956274"/>
                  <a:pt x="3688867" y="975273"/>
                  <a:pt x="3679316" y="995187"/>
                </a:cubicBezTo>
                <a:cubicBezTo>
                  <a:pt x="3669766" y="1015100"/>
                  <a:pt x="3659911" y="1036639"/>
                  <a:pt x="3649751" y="1059804"/>
                </a:cubicBezTo>
                <a:cubicBezTo>
                  <a:pt x="3644874" y="1075247"/>
                  <a:pt x="3644366" y="1087642"/>
                  <a:pt x="3648227" y="1096990"/>
                </a:cubicBezTo>
                <a:cubicBezTo>
                  <a:pt x="3652088" y="1106337"/>
                  <a:pt x="3657472" y="1113449"/>
                  <a:pt x="3664381" y="1118326"/>
                </a:cubicBezTo>
                <a:cubicBezTo>
                  <a:pt x="3671290" y="1123203"/>
                  <a:pt x="3678300" y="1126251"/>
                  <a:pt x="3685412" y="1127470"/>
                </a:cubicBezTo>
                <a:cubicBezTo>
                  <a:pt x="3692524" y="1128689"/>
                  <a:pt x="3697096" y="1128892"/>
                  <a:pt x="3699128" y="1128079"/>
                </a:cubicBezTo>
                <a:cubicBezTo>
                  <a:pt x="3703192" y="1126860"/>
                  <a:pt x="3705732" y="1124523"/>
                  <a:pt x="3706748" y="1121069"/>
                </a:cubicBezTo>
                <a:cubicBezTo>
                  <a:pt x="3707764" y="1117615"/>
                  <a:pt x="3708069" y="1113754"/>
                  <a:pt x="3707663" y="1109487"/>
                </a:cubicBezTo>
                <a:cubicBezTo>
                  <a:pt x="3707256" y="1105219"/>
                  <a:pt x="3706748" y="1100952"/>
                  <a:pt x="3706139" y="1096685"/>
                </a:cubicBezTo>
                <a:cubicBezTo>
                  <a:pt x="3705529" y="1092418"/>
                  <a:pt x="3705631" y="1088659"/>
                  <a:pt x="3706444" y="1085407"/>
                </a:cubicBezTo>
                <a:cubicBezTo>
                  <a:pt x="3716604" y="1045174"/>
                  <a:pt x="3729405" y="1006972"/>
                  <a:pt x="3744848" y="970803"/>
                </a:cubicBezTo>
                <a:cubicBezTo>
                  <a:pt x="3760291" y="934633"/>
                  <a:pt x="3776141" y="898057"/>
                  <a:pt x="3792397" y="861074"/>
                </a:cubicBezTo>
                <a:cubicBezTo>
                  <a:pt x="3811092" y="819215"/>
                  <a:pt x="3821759" y="785891"/>
                  <a:pt x="3824401" y="761100"/>
                </a:cubicBezTo>
                <a:cubicBezTo>
                  <a:pt x="3827043" y="736310"/>
                  <a:pt x="3824096" y="718428"/>
                  <a:pt x="3815562" y="707455"/>
                </a:cubicBezTo>
                <a:cubicBezTo>
                  <a:pt x="3807028" y="696483"/>
                  <a:pt x="3794226" y="691707"/>
                  <a:pt x="3777157" y="693130"/>
                </a:cubicBezTo>
                <a:close/>
                <a:moveTo>
                  <a:pt x="2302992" y="642228"/>
                </a:moveTo>
                <a:cubicBezTo>
                  <a:pt x="2307056" y="642635"/>
                  <a:pt x="2307666" y="648527"/>
                  <a:pt x="2304821" y="659907"/>
                </a:cubicBezTo>
                <a:cubicBezTo>
                  <a:pt x="2301976" y="671286"/>
                  <a:pt x="2294864" y="687237"/>
                  <a:pt x="2283485" y="707760"/>
                </a:cubicBezTo>
                <a:cubicBezTo>
                  <a:pt x="2272105" y="728283"/>
                  <a:pt x="2256053" y="752871"/>
                  <a:pt x="2235326" y="781522"/>
                </a:cubicBezTo>
                <a:cubicBezTo>
                  <a:pt x="2214600" y="810173"/>
                  <a:pt x="2188590" y="841974"/>
                  <a:pt x="2157298" y="876924"/>
                </a:cubicBezTo>
                <a:cubicBezTo>
                  <a:pt x="2175992" y="835065"/>
                  <a:pt x="2193467" y="799302"/>
                  <a:pt x="2209723" y="769635"/>
                </a:cubicBezTo>
                <a:cubicBezTo>
                  <a:pt x="2225979" y="739967"/>
                  <a:pt x="2240406" y="715685"/>
                  <a:pt x="2253005" y="696787"/>
                </a:cubicBezTo>
                <a:cubicBezTo>
                  <a:pt x="2265603" y="677890"/>
                  <a:pt x="2276170" y="664072"/>
                  <a:pt x="2284704" y="655335"/>
                </a:cubicBezTo>
                <a:cubicBezTo>
                  <a:pt x="2293238" y="646597"/>
                  <a:pt x="2299334" y="642228"/>
                  <a:pt x="2302992" y="642228"/>
                </a:cubicBezTo>
                <a:close/>
                <a:moveTo>
                  <a:pt x="2299163" y="620606"/>
                </a:moveTo>
                <a:cubicBezTo>
                  <a:pt x="2292114" y="620035"/>
                  <a:pt x="2284552" y="622264"/>
                  <a:pt x="2276474" y="627293"/>
                </a:cubicBezTo>
                <a:cubicBezTo>
                  <a:pt x="2265705" y="633999"/>
                  <a:pt x="2254529" y="644260"/>
                  <a:pt x="2242946" y="658078"/>
                </a:cubicBezTo>
                <a:cubicBezTo>
                  <a:pt x="2231364" y="671895"/>
                  <a:pt x="2219477" y="688253"/>
                  <a:pt x="2207285" y="707151"/>
                </a:cubicBezTo>
                <a:cubicBezTo>
                  <a:pt x="2195093" y="726048"/>
                  <a:pt x="2183104" y="745962"/>
                  <a:pt x="2171318" y="766891"/>
                </a:cubicBezTo>
                <a:cubicBezTo>
                  <a:pt x="2159533" y="787821"/>
                  <a:pt x="2148357" y="808954"/>
                  <a:pt x="2137790" y="830290"/>
                </a:cubicBezTo>
                <a:cubicBezTo>
                  <a:pt x="2127224" y="851626"/>
                  <a:pt x="2117775" y="871539"/>
                  <a:pt x="2109444" y="890030"/>
                </a:cubicBezTo>
                <a:cubicBezTo>
                  <a:pt x="2101113" y="908522"/>
                  <a:pt x="2094001" y="924676"/>
                  <a:pt x="2088108" y="938494"/>
                </a:cubicBezTo>
                <a:cubicBezTo>
                  <a:pt x="2082215" y="952311"/>
                  <a:pt x="2078253" y="962065"/>
                  <a:pt x="2076221" y="967754"/>
                </a:cubicBezTo>
                <a:lnTo>
                  <a:pt x="2069534" y="986643"/>
                </a:lnTo>
                <a:lnTo>
                  <a:pt x="2055570" y="997015"/>
                </a:lnTo>
                <a:cubicBezTo>
                  <a:pt x="2047646" y="1002705"/>
                  <a:pt x="2038908" y="1008801"/>
                  <a:pt x="2029358" y="1015303"/>
                </a:cubicBezTo>
                <a:cubicBezTo>
                  <a:pt x="2010257" y="1028308"/>
                  <a:pt x="1990546" y="1040703"/>
                  <a:pt x="1970227" y="1052489"/>
                </a:cubicBezTo>
                <a:cubicBezTo>
                  <a:pt x="1949906" y="1064275"/>
                  <a:pt x="1930095" y="1074435"/>
                  <a:pt x="1910790" y="1082969"/>
                </a:cubicBezTo>
                <a:cubicBezTo>
                  <a:pt x="1891486" y="1091503"/>
                  <a:pt x="1875535" y="1096380"/>
                  <a:pt x="1862937" y="1097599"/>
                </a:cubicBezTo>
                <a:cubicBezTo>
                  <a:pt x="1847087" y="1099225"/>
                  <a:pt x="1835708" y="1094856"/>
                  <a:pt x="1828799" y="1084493"/>
                </a:cubicBezTo>
                <a:cubicBezTo>
                  <a:pt x="1821891" y="1074130"/>
                  <a:pt x="1818436" y="1059906"/>
                  <a:pt x="1818436" y="1041821"/>
                </a:cubicBezTo>
                <a:cubicBezTo>
                  <a:pt x="1818436" y="1023736"/>
                  <a:pt x="1821484" y="1003010"/>
                  <a:pt x="1827580" y="979642"/>
                </a:cubicBezTo>
                <a:cubicBezTo>
                  <a:pt x="1833676" y="956274"/>
                  <a:pt x="1842007" y="932296"/>
                  <a:pt x="1852574" y="907709"/>
                </a:cubicBezTo>
                <a:cubicBezTo>
                  <a:pt x="1863140" y="883122"/>
                  <a:pt x="1875231" y="858941"/>
                  <a:pt x="1888845" y="835167"/>
                </a:cubicBezTo>
                <a:cubicBezTo>
                  <a:pt x="1902459" y="811392"/>
                  <a:pt x="1916886" y="790158"/>
                  <a:pt x="1932126" y="771463"/>
                </a:cubicBezTo>
                <a:cubicBezTo>
                  <a:pt x="1947366" y="752769"/>
                  <a:pt x="1962911" y="737834"/>
                  <a:pt x="1978761" y="726658"/>
                </a:cubicBezTo>
                <a:cubicBezTo>
                  <a:pt x="1994611" y="715482"/>
                  <a:pt x="2009647" y="709894"/>
                  <a:pt x="2023871" y="709894"/>
                </a:cubicBezTo>
                <a:cubicBezTo>
                  <a:pt x="2031187" y="709894"/>
                  <a:pt x="2035352" y="715482"/>
                  <a:pt x="2036368" y="726658"/>
                </a:cubicBezTo>
                <a:cubicBezTo>
                  <a:pt x="2037384" y="737834"/>
                  <a:pt x="2035352" y="751042"/>
                  <a:pt x="2030272" y="766282"/>
                </a:cubicBezTo>
                <a:cubicBezTo>
                  <a:pt x="2025192" y="781522"/>
                  <a:pt x="2016963" y="797168"/>
                  <a:pt x="2005583" y="813221"/>
                </a:cubicBezTo>
                <a:cubicBezTo>
                  <a:pt x="1994204" y="829274"/>
                  <a:pt x="1979371" y="842380"/>
                  <a:pt x="1961083" y="852540"/>
                </a:cubicBezTo>
                <a:cubicBezTo>
                  <a:pt x="1954987" y="856604"/>
                  <a:pt x="1951735" y="861684"/>
                  <a:pt x="1951329" y="867780"/>
                </a:cubicBezTo>
                <a:cubicBezTo>
                  <a:pt x="1950922" y="873876"/>
                  <a:pt x="1952243" y="879261"/>
                  <a:pt x="1955291" y="883934"/>
                </a:cubicBezTo>
                <a:cubicBezTo>
                  <a:pt x="1958339" y="888608"/>
                  <a:pt x="1962606" y="891859"/>
                  <a:pt x="1968093" y="893688"/>
                </a:cubicBezTo>
                <a:cubicBezTo>
                  <a:pt x="1973579" y="895517"/>
                  <a:pt x="1979371" y="894399"/>
                  <a:pt x="1985467" y="890335"/>
                </a:cubicBezTo>
                <a:cubicBezTo>
                  <a:pt x="1992375" y="882614"/>
                  <a:pt x="2000503" y="872250"/>
                  <a:pt x="2009851" y="859246"/>
                </a:cubicBezTo>
                <a:cubicBezTo>
                  <a:pt x="2019198" y="846241"/>
                  <a:pt x="2027935" y="832220"/>
                  <a:pt x="2036063" y="817183"/>
                </a:cubicBezTo>
                <a:cubicBezTo>
                  <a:pt x="2044191" y="802147"/>
                  <a:pt x="2050897" y="786906"/>
                  <a:pt x="2056180" y="771463"/>
                </a:cubicBezTo>
                <a:cubicBezTo>
                  <a:pt x="2061463" y="756020"/>
                  <a:pt x="2063495" y="742202"/>
                  <a:pt x="2062276" y="730011"/>
                </a:cubicBezTo>
                <a:cubicBezTo>
                  <a:pt x="2061057" y="717819"/>
                  <a:pt x="2055774" y="707963"/>
                  <a:pt x="2046426" y="700445"/>
                </a:cubicBezTo>
                <a:cubicBezTo>
                  <a:pt x="2037079" y="692927"/>
                  <a:pt x="2021839" y="689371"/>
                  <a:pt x="2000707" y="689777"/>
                </a:cubicBezTo>
                <a:cubicBezTo>
                  <a:pt x="1978761" y="690590"/>
                  <a:pt x="1957120" y="698413"/>
                  <a:pt x="1935784" y="713247"/>
                </a:cubicBezTo>
                <a:cubicBezTo>
                  <a:pt x="1914448" y="728080"/>
                  <a:pt x="1894331" y="747181"/>
                  <a:pt x="1875434" y="770549"/>
                </a:cubicBezTo>
                <a:cubicBezTo>
                  <a:pt x="1856536" y="793917"/>
                  <a:pt x="1839467" y="820130"/>
                  <a:pt x="1824227" y="849187"/>
                </a:cubicBezTo>
                <a:cubicBezTo>
                  <a:pt x="1808987" y="878245"/>
                  <a:pt x="1796592" y="907404"/>
                  <a:pt x="1787042" y="936665"/>
                </a:cubicBezTo>
                <a:cubicBezTo>
                  <a:pt x="1777491" y="965926"/>
                  <a:pt x="1771598" y="993764"/>
                  <a:pt x="1769363" y="1020180"/>
                </a:cubicBezTo>
                <a:cubicBezTo>
                  <a:pt x="1767128" y="1046596"/>
                  <a:pt x="1769363" y="1068847"/>
                  <a:pt x="1776069" y="1086931"/>
                </a:cubicBezTo>
                <a:cubicBezTo>
                  <a:pt x="1782775" y="1105016"/>
                  <a:pt x="1794763" y="1117411"/>
                  <a:pt x="1812035" y="1124117"/>
                </a:cubicBezTo>
                <a:cubicBezTo>
                  <a:pt x="1829307" y="1130823"/>
                  <a:pt x="1852777" y="1129095"/>
                  <a:pt x="1882444" y="1118935"/>
                </a:cubicBezTo>
                <a:cubicBezTo>
                  <a:pt x="1897075" y="1114059"/>
                  <a:pt x="1913737" y="1106337"/>
                  <a:pt x="1932431" y="1095771"/>
                </a:cubicBezTo>
                <a:cubicBezTo>
                  <a:pt x="1951126" y="1085204"/>
                  <a:pt x="1969719" y="1073622"/>
                  <a:pt x="1988210" y="1061023"/>
                </a:cubicBezTo>
                <a:cubicBezTo>
                  <a:pt x="2006701" y="1048425"/>
                  <a:pt x="2024481" y="1035623"/>
                  <a:pt x="2041550" y="1022619"/>
                </a:cubicBezTo>
                <a:lnTo>
                  <a:pt x="2062554" y="1006357"/>
                </a:lnTo>
                <a:lnTo>
                  <a:pt x="2058847" y="1016827"/>
                </a:lnTo>
                <a:cubicBezTo>
                  <a:pt x="2053767" y="1033287"/>
                  <a:pt x="2050008" y="1048018"/>
                  <a:pt x="2047569" y="1061023"/>
                </a:cubicBezTo>
                <a:cubicBezTo>
                  <a:pt x="2045131" y="1074028"/>
                  <a:pt x="2044318" y="1084493"/>
                  <a:pt x="2045131" y="1092418"/>
                </a:cubicBezTo>
                <a:cubicBezTo>
                  <a:pt x="2045944" y="1100343"/>
                  <a:pt x="2048789" y="1104203"/>
                  <a:pt x="2053665" y="1104000"/>
                </a:cubicBezTo>
                <a:cubicBezTo>
                  <a:pt x="2058542" y="1103797"/>
                  <a:pt x="2065756" y="1098615"/>
                  <a:pt x="2075306" y="1088455"/>
                </a:cubicBezTo>
                <a:cubicBezTo>
                  <a:pt x="2084857" y="1078295"/>
                  <a:pt x="2097150" y="1061430"/>
                  <a:pt x="2112187" y="1037859"/>
                </a:cubicBezTo>
                <a:cubicBezTo>
                  <a:pt x="2119909" y="1025666"/>
                  <a:pt x="2128240" y="1013170"/>
                  <a:pt x="2137181" y="1000368"/>
                </a:cubicBezTo>
                <a:cubicBezTo>
                  <a:pt x="2146121" y="987567"/>
                  <a:pt x="2155062" y="975070"/>
                  <a:pt x="2164003" y="962878"/>
                </a:cubicBezTo>
                <a:cubicBezTo>
                  <a:pt x="2172944" y="950686"/>
                  <a:pt x="2181682" y="939205"/>
                  <a:pt x="2190216" y="928435"/>
                </a:cubicBezTo>
                <a:cubicBezTo>
                  <a:pt x="2198750" y="917666"/>
                  <a:pt x="2206675" y="908217"/>
                  <a:pt x="2213990" y="900089"/>
                </a:cubicBezTo>
                <a:cubicBezTo>
                  <a:pt x="2219274" y="894399"/>
                  <a:pt x="2224049" y="889624"/>
                  <a:pt x="2228316" y="885763"/>
                </a:cubicBezTo>
                <a:cubicBezTo>
                  <a:pt x="2232583" y="881903"/>
                  <a:pt x="2235936" y="879972"/>
                  <a:pt x="2238374" y="879972"/>
                </a:cubicBezTo>
                <a:cubicBezTo>
                  <a:pt x="2240813" y="879972"/>
                  <a:pt x="2241930" y="882106"/>
                  <a:pt x="2241727" y="886373"/>
                </a:cubicBezTo>
                <a:cubicBezTo>
                  <a:pt x="2241524" y="890640"/>
                  <a:pt x="2239594" y="897854"/>
                  <a:pt x="2235936" y="908014"/>
                </a:cubicBezTo>
                <a:cubicBezTo>
                  <a:pt x="2232685" y="917361"/>
                  <a:pt x="2228519" y="927826"/>
                  <a:pt x="2223439" y="939408"/>
                </a:cubicBezTo>
                <a:cubicBezTo>
                  <a:pt x="2218359" y="950990"/>
                  <a:pt x="2213279" y="962268"/>
                  <a:pt x="2208199" y="973241"/>
                </a:cubicBezTo>
                <a:cubicBezTo>
                  <a:pt x="2203119" y="984214"/>
                  <a:pt x="2198547" y="994171"/>
                  <a:pt x="2194483" y="1003111"/>
                </a:cubicBezTo>
                <a:cubicBezTo>
                  <a:pt x="2190419" y="1012052"/>
                  <a:pt x="2187778" y="1018351"/>
                  <a:pt x="2186558" y="1022009"/>
                </a:cubicBezTo>
                <a:cubicBezTo>
                  <a:pt x="2183714" y="1029324"/>
                  <a:pt x="2182291" y="1036233"/>
                  <a:pt x="2182291" y="1042735"/>
                </a:cubicBezTo>
                <a:cubicBezTo>
                  <a:pt x="2182291" y="1049238"/>
                  <a:pt x="2183815" y="1054521"/>
                  <a:pt x="2186863" y="1058585"/>
                </a:cubicBezTo>
                <a:cubicBezTo>
                  <a:pt x="2189911" y="1062649"/>
                  <a:pt x="2194788" y="1065087"/>
                  <a:pt x="2201493" y="1065900"/>
                </a:cubicBezTo>
                <a:cubicBezTo>
                  <a:pt x="2208199" y="1066713"/>
                  <a:pt x="2217038" y="1064884"/>
                  <a:pt x="2228011" y="1060414"/>
                </a:cubicBezTo>
                <a:cubicBezTo>
                  <a:pt x="2238578" y="1056350"/>
                  <a:pt x="2251582" y="1049441"/>
                  <a:pt x="2267026" y="1039687"/>
                </a:cubicBezTo>
                <a:cubicBezTo>
                  <a:pt x="2282469" y="1029934"/>
                  <a:pt x="2298217" y="1019266"/>
                  <a:pt x="2314270" y="1007683"/>
                </a:cubicBezTo>
                <a:lnTo>
                  <a:pt x="2353009" y="978241"/>
                </a:lnTo>
                <a:lnTo>
                  <a:pt x="2341092" y="1007683"/>
                </a:lnTo>
                <a:cubicBezTo>
                  <a:pt x="2334590" y="1025362"/>
                  <a:pt x="2329814" y="1041415"/>
                  <a:pt x="2326766" y="1055842"/>
                </a:cubicBezTo>
                <a:cubicBezTo>
                  <a:pt x="2323718" y="1070269"/>
                  <a:pt x="2323007" y="1082054"/>
                  <a:pt x="2324633" y="1091199"/>
                </a:cubicBezTo>
                <a:cubicBezTo>
                  <a:pt x="2326258" y="1100343"/>
                  <a:pt x="2331745" y="1104914"/>
                  <a:pt x="2341092" y="1104914"/>
                </a:cubicBezTo>
                <a:cubicBezTo>
                  <a:pt x="2350846" y="1104914"/>
                  <a:pt x="2362530" y="1100343"/>
                  <a:pt x="2376144" y="1091199"/>
                </a:cubicBezTo>
                <a:cubicBezTo>
                  <a:pt x="2389758" y="1082054"/>
                  <a:pt x="2403982" y="1070066"/>
                  <a:pt x="2418816" y="1055232"/>
                </a:cubicBezTo>
                <a:cubicBezTo>
                  <a:pt x="2433650" y="1040399"/>
                  <a:pt x="2448483" y="1023635"/>
                  <a:pt x="2463317" y="1004940"/>
                </a:cubicBezTo>
                <a:cubicBezTo>
                  <a:pt x="2478150" y="986246"/>
                  <a:pt x="2491866" y="967145"/>
                  <a:pt x="2504465" y="947638"/>
                </a:cubicBezTo>
                <a:cubicBezTo>
                  <a:pt x="2495118" y="966332"/>
                  <a:pt x="2486990" y="982791"/>
                  <a:pt x="2480081" y="997015"/>
                </a:cubicBezTo>
                <a:cubicBezTo>
                  <a:pt x="2473172" y="1011239"/>
                  <a:pt x="2468295" y="1023228"/>
                  <a:pt x="2465450" y="1032982"/>
                </a:cubicBezTo>
                <a:cubicBezTo>
                  <a:pt x="2462606" y="1042735"/>
                  <a:pt x="2462402" y="1050254"/>
                  <a:pt x="2464841" y="1055537"/>
                </a:cubicBezTo>
                <a:cubicBezTo>
                  <a:pt x="2467279" y="1060820"/>
                  <a:pt x="2473375" y="1063868"/>
                  <a:pt x="2483129" y="1064681"/>
                </a:cubicBezTo>
                <a:cubicBezTo>
                  <a:pt x="2490038" y="1065087"/>
                  <a:pt x="2498877" y="1062954"/>
                  <a:pt x="2509646" y="1058280"/>
                </a:cubicBezTo>
                <a:cubicBezTo>
                  <a:pt x="2520416" y="1053607"/>
                  <a:pt x="2531998" y="1047511"/>
                  <a:pt x="2544394" y="1039992"/>
                </a:cubicBezTo>
                <a:cubicBezTo>
                  <a:pt x="2556789" y="1032474"/>
                  <a:pt x="2569489" y="1024041"/>
                  <a:pt x="2582494" y="1014694"/>
                </a:cubicBezTo>
                <a:cubicBezTo>
                  <a:pt x="2595498" y="1005347"/>
                  <a:pt x="2607995" y="996101"/>
                  <a:pt x="2619984" y="986957"/>
                </a:cubicBezTo>
                <a:lnTo>
                  <a:pt x="2622511" y="984954"/>
                </a:lnTo>
                <a:lnTo>
                  <a:pt x="2616479" y="1001282"/>
                </a:lnTo>
                <a:cubicBezTo>
                  <a:pt x="2612415" y="1017539"/>
                  <a:pt x="2610891" y="1032271"/>
                  <a:pt x="2611907" y="1045479"/>
                </a:cubicBezTo>
                <a:cubicBezTo>
                  <a:pt x="2612923" y="1058687"/>
                  <a:pt x="2616784" y="1069151"/>
                  <a:pt x="2623489" y="1076873"/>
                </a:cubicBezTo>
                <a:cubicBezTo>
                  <a:pt x="2630195" y="1084595"/>
                  <a:pt x="2640253" y="1087642"/>
                  <a:pt x="2653664" y="1086017"/>
                </a:cubicBezTo>
                <a:cubicBezTo>
                  <a:pt x="2667482" y="1084391"/>
                  <a:pt x="2680792" y="1079819"/>
                  <a:pt x="2693593" y="1072301"/>
                </a:cubicBezTo>
                <a:cubicBezTo>
                  <a:pt x="2706395" y="1064783"/>
                  <a:pt x="2718079" y="1055334"/>
                  <a:pt x="2728645" y="1043955"/>
                </a:cubicBezTo>
                <a:cubicBezTo>
                  <a:pt x="2739212" y="1032575"/>
                  <a:pt x="2748457" y="1020180"/>
                  <a:pt x="2756382" y="1006769"/>
                </a:cubicBezTo>
                <a:cubicBezTo>
                  <a:pt x="2764307" y="993358"/>
                  <a:pt x="2770301" y="979946"/>
                  <a:pt x="2774365" y="966535"/>
                </a:cubicBezTo>
                <a:cubicBezTo>
                  <a:pt x="2784119" y="971006"/>
                  <a:pt x="2794888" y="973647"/>
                  <a:pt x="2806674" y="974460"/>
                </a:cubicBezTo>
                <a:cubicBezTo>
                  <a:pt x="2818459" y="975273"/>
                  <a:pt x="2830347" y="973952"/>
                  <a:pt x="2842335" y="970498"/>
                </a:cubicBezTo>
                <a:lnTo>
                  <a:pt x="2848056" y="968264"/>
                </a:lnTo>
                <a:lnTo>
                  <a:pt x="2844393" y="975375"/>
                </a:lnTo>
                <a:cubicBezTo>
                  <a:pt x="2837687" y="988989"/>
                  <a:pt x="2831388" y="1002502"/>
                  <a:pt x="2825495" y="1015913"/>
                </a:cubicBezTo>
                <a:cubicBezTo>
                  <a:pt x="2819602" y="1029324"/>
                  <a:pt x="2814624" y="1041719"/>
                  <a:pt x="2810560" y="1053099"/>
                </a:cubicBezTo>
                <a:cubicBezTo>
                  <a:pt x="2806902" y="1063665"/>
                  <a:pt x="2805074" y="1073317"/>
                  <a:pt x="2805074" y="1082054"/>
                </a:cubicBezTo>
                <a:cubicBezTo>
                  <a:pt x="2805074" y="1090792"/>
                  <a:pt x="2806801" y="1096787"/>
                  <a:pt x="2810255" y="1100038"/>
                </a:cubicBezTo>
                <a:cubicBezTo>
                  <a:pt x="2813710" y="1103289"/>
                  <a:pt x="2818586" y="1103187"/>
                  <a:pt x="2824886" y="1099733"/>
                </a:cubicBezTo>
                <a:cubicBezTo>
                  <a:pt x="2831185" y="1096279"/>
                  <a:pt x="2838805" y="1087846"/>
                  <a:pt x="2847746" y="1074435"/>
                </a:cubicBezTo>
                <a:cubicBezTo>
                  <a:pt x="2855467" y="1062243"/>
                  <a:pt x="2865018" y="1048323"/>
                  <a:pt x="2876397" y="1032677"/>
                </a:cubicBezTo>
                <a:cubicBezTo>
                  <a:pt x="2887776" y="1017031"/>
                  <a:pt x="2899155" y="1002298"/>
                  <a:pt x="2910535" y="988481"/>
                </a:cubicBezTo>
                <a:cubicBezTo>
                  <a:pt x="2921914" y="974663"/>
                  <a:pt x="2932277" y="963284"/>
                  <a:pt x="2941624" y="954343"/>
                </a:cubicBezTo>
                <a:cubicBezTo>
                  <a:pt x="2950971" y="945402"/>
                  <a:pt x="2957474" y="941745"/>
                  <a:pt x="2961131" y="943371"/>
                </a:cubicBezTo>
                <a:cubicBezTo>
                  <a:pt x="2963163" y="944590"/>
                  <a:pt x="2963265" y="948552"/>
                  <a:pt x="2961436" y="955258"/>
                </a:cubicBezTo>
                <a:cubicBezTo>
                  <a:pt x="2959607" y="961963"/>
                  <a:pt x="2957067" y="969990"/>
                  <a:pt x="2953816" y="979337"/>
                </a:cubicBezTo>
                <a:cubicBezTo>
                  <a:pt x="2950565" y="988684"/>
                  <a:pt x="2947110" y="998743"/>
                  <a:pt x="2943453" y="1009512"/>
                </a:cubicBezTo>
                <a:cubicBezTo>
                  <a:pt x="2939795" y="1020282"/>
                  <a:pt x="2937052" y="1030543"/>
                  <a:pt x="2935223" y="1040297"/>
                </a:cubicBezTo>
                <a:cubicBezTo>
                  <a:pt x="2933395" y="1050051"/>
                  <a:pt x="2932988" y="1058585"/>
                  <a:pt x="2934004" y="1065900"/>
                </a:cubicBezTo>
                <a:cubicBezTo>
                  <a:pt x="2935020" y="1073215"/>
                  <a:pt x="2938576" y="1078092"/>
                  <a:pt x="2944672" y="1080531"/>
                </a:cubicBezTo>
                <a:cubicBezTo>
                  <a:pt x="2948330" y="1081750"/>
                  <a:pt x="2955340" y="1079819"/>
                  <a:pt x="2965703" y="1074739"/>
                </a:cubicBezTo>
                <a:cubicBezTo>
                  <a:pt x="2976066" y="1069659"/>
                  <a:pt x="2987954" y="1062649"/>
                  <a:pt x="3001365" y="1053708"/>
                </a:cubicBezTo>
                <a:cubicBezTo>
                  <a:pt x="3014776" y="1044767"/>
                  <a:pt x="3029102" y="1034709"/>
                  <a:pt x="3044342" y="1023533"/>
                </a:cubicBezTo>
                <a:lnTo>
                  <a:pt x="3074496" y="1000970"/>
                </a:lnTo>
                <a:lnTo>
                  <a:pt x="3073145" y="1015303"/>
                </a:lnTo>
                <a:cubicBezTo>
                  <a:pt x="3073755" y="1026683"/>
                  <a:pt x="3078022" y="1035725"/>
                  <a:pt x="3085947" y="1042430"/>
                </a:cubicBezTo>
                <a:cubicBezTo>
                  <a:pt x="3093872" y="1049136"/>
                  <a:pt x="3105962" y="1052692"/>
                  <a:pt x="3122218" y="1053099"/>
                </a:cubicBezTo>
                <a:cubicBezTo>
                  <a:pt x="3130346" y="1053505"/>
                  <a:pt x="3139490" y="1050762"/>
                  <a:pt x="3149650" y="1044869"/>
                </a:cubicBezTo>
                <a:cubicBezTo>
                  <a:pt x="3159810" y="1038976"/>
                  <a:pt x="3169970" y="1031153"/>
                  <a:pt x="3180130" y="1021399"/>
                </a:cubicBezTo>
                <a:cubicBezTo>
                  <a:pt x="3190290" y="1011646"/>
                  <a:pt x="3200145" y="1000470"/>
                  <a:pt x="3209696" y="987871"/>
                </a:cubicBezTo>
                <a:cubicBezTo>
                  <a:pt x="3219246" y="975273"/>
                  <a:pt x="3227679" y="962268"/>
                  <a:pt x="3234994" y="948857"/>
                </a:cubicBezTo>
                <a:cubicBezTo>
                  <a:pt x="3230117" y="959017"/>
                  <a:pt x="3224733" y="970193"/>
                  <a:pt x="3218840" y="982385"/>
                </a:cubicBezTo>
                <a:cubicBezTo>
                  <a:pt x="3212947" y="994577"/>
                  <a:pt x="3207054" y="1006566"/>
                  <a:pt x="3201161" y="1018351"/>
                </a:cubicBezTo>
                <a:cubicBezTo>
                  <a:pt x="3195269" y="1030137"/>
                  <a:pt x="3189782" y="1041516"/>
                  <a:pt x="3184702" y="1052489"/>
                </a:cubicBezTo>
                <a:cubicBezTo>
                  <a:pt x="3179622" y="1063462"/>
                  <a:pt x="3175253" y="1072809"/>
                  <a:pt x="3171596" y="1080531"/>
                </a:cubicBezTo>
                <a:lnTo>
                  <a:pt x="3165500" y="1084188"/>
                </a:lnTo>
                <a:cubicBezTo>
                  <a:pt x="3136645" y="1098006"/>
                  <a:pt x="3112261" y="1112941"/>
                  <a:pt x="3092348" y="1128994"/>
                </a:cubicBezTo>
                <a:cubicBezTo>
                  <a:pt x="3072434" y="1145047"/>
                  <a:pt x="3056178" y="1161201"/>
                  <a:pt x="3043580" y="1177457"/>
                </a:cubicBezTo>
                <a:cubicBezTo>
                  <a:pt x="3030981" y="1193713"/>
                  <a:pt x="3021939" y="1209461"/>
                  <a:pt x="3016453" y="1224701"/>
                </a:cubicBezTo>
                <a:cubicBezTo>
                  <a:pt x="3010966" y="1239941"/>
                  <a:pt x="3008629" y="1253759"/>
                  <a:pt x="3009442" y="1266154"/>
                </a:cubicBezTo>
                <a:cubicBezTo>
                  <a:pt x="3010255" y="1278549"/>
                  <a:pt x="3013913" y="1288912"/>
                  <a:pt x="3020415" y="1297243"/>
                </a:cubicBezTo>
                <a:cubicBezTo>
                  <a:pt x="3026917" y="1305575"/>
                  <a:pt x="3035655" y="1310756"/>
                  <a:pt x="3046628" y="1312788"/>
                </a:cubicBezTo>
                <a:cubicBezTo>
                  <a:pt x="3061258" y="1315633"/>
                  <a:pt x="3075685" y="1310350"/>
                  <a:pt x="3089909" y="1296939"/>
                </a:cubicBezTo>
                <a:cubicBezTo>
                  <a:pt x="3104133" y="1283527"/>
                  <a:pt x="3118459" y="1265341"/>
                  <a:pt x="3132886" y="1242379"/>
                </a:cubicBezTo>
                <a:cubicBezTo>
                  <a:pt x="3147313" y="1219418"/>
                  <a:pt x="3161740" y="1193307"/>
                  <a:pt x="3176168" y="1164046"/>
                </a:cubicBezTo>
                <a:cubicBezTo>
                  <a:pt x="3190595" y="1134785"/>
                  <a:pt x="3205327" y="1105727"/>
                  <a:pt x="3220364" y="1076873"/>
                </a:cubicBezTo>
                <a:cubicBezTo>
                  <a:pt x="3230524" y="1073215"/>
                  <a:pt x="3242411" y="1067729"/>
                  <a:pt x="3256025" y="1060414"/>
                </a:cubicBezTo>
                <a:cubicBezTo>
                  <a:pt x="3269640" y="1053099"/>
                  <a:pt x="3283660" y="1045072"/>
                  <a:pt x="3298088" y="1036335"/>
                </a:cubicBezTo>
                <a:cubicBezTo>
                  <a:pt x="3312515" y="1027597"/>
                  <a:pt x="3326840" y="1018453"/>
                  <a:pt x="3341065" y="1008902"/>
                </a:cubicBezTo>
                <a:cubicBezTo>
                  <a:pt x="3355289" y="999352"/>
                  <a:pt x="3368395" y="990208"/>
                  <a:pt x="3380384" y="981471"/>
                </a:cubicBezTo>
                <a:cubicBezTo>
                  <a:pt x="3392373" y="972733"/>
                  <a:pt x="3402634" y="964910"/>
                  <a:pt x="3411169" y="958001"/>
                </a:cubicBezTo>
                <a:cubicBezTo>
                  <a:pt x="3419703" y="951092"/>
                  <a:pt x="3425392" y="946012"/>
                  <a:pt x="3428237" y="942761"/>
                </a:cubicBezTo>
                <a:cubicBezTo>
                  <a:pt x="3429050" y="941948"/>
                  <a:pt x="3428237" y="940424"/>
                  <a:pt x="3425799" y="938189"/>
                </a:cubicBezTo>
                <a:cubicBezTo>
                  <a:pt x="3423361" y="935954"/>
                  <a:pt x="3421532" y="935243"/>
                  <a:pt x="3420313" y="936055"/>
                </a:cubicBezTo>
                <a:cubicBezTo>
                  <a:pt x="3415436" y="940526"/>
                  <a:pt x="3405581" y="948146"/>
                  <a:pt x="3390747" y="958915"/>
                </a:cubicBezTo>
                <a:cubicBezTo>
                  <a:pt x="3375913" y="969685"/>
                  <a:pt x="3359048" y="981369"/>
                  <a:pt x="3340150" y="993967"/>
                </a:cubicBezTo>
                <a:cubicBezTo>
                  <a:pt x="3321253" y="1006566"/>
                  <a:pt x="3301644" y="1018656"/>
                  <a:pt x="3281324" y="1030238"/>
                </a:cubicBezTo>
                <a:cubicBezTo>
                  <a:pt x="3261004" y="1041821"/>
                  <a:pt x="3243122" y="1050660"/>
                  <a:pt x="3227679" y="1056756"/>
                </a:cubicBezTo>
                <a:cubicBezTo>
                  <a:pt x="3226866" y="1057163"/>
                  <a:pt x="3226460" y="1057366"/>
                  <a:pt x="3226460" y="1057366"/>
                </a:cubicBezTo>
                <a:cubicBezTo>
                  <a:pt x="3234588" y="1037859"/>
                  <a:pt x="3242309" y="1019062"/>
                  <a:pt x="3249625" y="1000978"/>
                </a:cubicBezTo>
                <a:cubicBezTo>
                  <a:pt x="3256940" y="982893"/>
                  <a:pt x="3263747" y="966027"/>
                  <a:pt x="3270046" y="950381"/>
                </a:cubicBezTo>
                <a:cubicBezTo>
                  <a:pt x="3276345" y="934735"/>
                  <a:pt x="3282035" y="920917"/>
                  <a:pt x="3287115" y="908928"/>
                </a:cubicBezTo>
                <a:cubicBezTo>
                  <a:pt x="3292195" y="896939"/>
                  <a:pt x="3296360" y="887491"/>
                  <a:pt x="3299612" y="880582"/>
                </a:cubicBezTo>
                <a:cubicBezTo>
                  <a:pt x="3301237" y="876924"/>
                  <a:pt x="3300729" y="873266"/>
                  <a:pt x="3298088" y="869609"/>
                </a:cubicBezTo>
                <a:cubicBezTo>
                  <a:pt x="3295446" y="865951"/>
                  <a:pt x="3292195" y="862802"/>
                  <a:pt x="3288334" y="860160"/>
                </a:cubicBezTo>
                <a:cubicBezTo>
                  <a:pt x="3284473" y="857519"/>
                  <a:pt x="3280612" y="855690"/>
                  <a:pt x="3276752" y="854674"/>
                </a:cubicBezTo>
                <a:cubicBezTo>
                  <a:pt x="3272891" y="853658"/>
                  <a:pt x="3270351" y="854369"/>
                  <a:pt x="3269132" y="856807"/>
                </a:cubicBezTo>
                <a:cubicBezTo>
                  <a:pt x="3268319" y="858839"/>
                  <a:pt x="3267709" y="860465"/>
                  <a:pt x="3267303" y="861684"/>
                </a:cubicBezTo>
                <a:cubicBezTo>
                  <a:pt x="3266897" y="862903"/>
                  <a:pt x="3266490" y="864021"/>
                  <a:pt x="3266084" y="865037"/>
                </a:cubicBezTo>
                <a:cubicBezTo>
                  <a:pt x="3265677" y="866053"/>
                  <a:pt x="3265271" y="867170"/>
                  <a:pt x="3264865" y="868390"/>
                </a:cubicBezTo>
                <a:cubicBezTo>
                  <a:pt x="3264458" y="869609"/>
                  <a:pt x="3263848" y="871438"/>
                  <a:pt x="3263036" y="873876"/>
                </a:cubicBezTo>
                <a:cubicBezTo>
                  <a:pt x="3259785" y="857620"/>
                  <a:pt x="3252469" y="847460"/>
                  <a:pt x="3241090" y="843396"/>
                </a:cubicBezTo>
                <a:cubicBezTo>
                  <a:pt x="3229711" y="839332"/>
                  <a:pt x="3216503" y="840145"/>
                  <a:pt x="3201466" y="845835"/>
                </a:cubicBezTo>
                <a:cubicBezTo>
                  <a:pt x="3186429" y="851524"/>
                  <a:pt x="3170783" y="861278"/>
                  <a:pt x="3154527" y="875095"/>
                </a:cubicBezTo>
                <a:cubicBezTo>
                  <a:pt x="3138271" y="888913"/>
                  <a:pt x="3123640" y="905372"/>
                  <a:pt x="3110636" y="924473"/>
                </a:cubicBezTo>
                <a:cubicBezTo>
                  <a:pt x="3098037" y="942761"/>
                  <a:pt x="3088487" y="959627"/>
                  <a:pt x="3081985" y="975070"/>
                </a:cubicBezTo>
                <a:lnTo>
                  <a:pt x="3078926" y="984409"/>
                </a:lnTo>
                <a:lnTo>
                  <a:pt x="3054400" y="1002502"/>
                </a:lnTo>
                <a:cubicBezTo>
                  <a:pt x="3041395" y="1011849"/>
                  <a:pt x="3029102" y="1020180"/>
                  <a:pt x="3017519" y="1027495"/>
                </a:cubicBezTo>
                <a:cubicBezTo>
                  <a:pt x="3005937" y="1034811"/>
                  <a:pt x="2995980" y="1040500"/>
                  <a:pt x="2987649" y="1044564"/>
                </a:cubicBezTo>
                <a:cubicBezTo>
                  <a:pt x="2979318" y="1048628"/>
                  <a:pt x="2974136" y="1049847"/>
                  <a:pt x="2972104" y="1048222"/>
                </a:cubicBezTo>
                <a:cubicBezTo>
                  <a:pt x="2970479" y="1047003"/>
                  <a:pt x="2971291" y="1041516"/>
                  <a:pt x="2974542" y="1031763"/>
                </a:cubicBezTo>
                <a:cubicBezTo>
                  <a:pt x="2977794" y="1022009"/>
                  <a:pt x="2982061" y="1010731"/>
                  <a:pt x="2987344" y="997930"/>
                </a:cubicBezTo>
                <a:cubicBezTo>
                  <a:pt x="2992627" y="985128"/>
                  <a:pt x="2997911" y="972530"/>
                  <a:pt x="3003194" y="960135"/>
                </a:cubicBezTo>
                <a:cubicBezTo>
                  <a:pt x="3008477" y="947739"/>
                  <a:pt x="3012541" y="938087"/>
                  <a:pt x="3015386" y="931179"/>
                </a:cubicBezTo>
                <a:cubicBezTo>
                  <a:pt x="3017011" y="927115"/>
                  <a:pt x="3018739" y="922542"/>
                  <a:pt x="3020567" y="917462"/>
                </a:cubicBezTo>
                <a:cubicBezTo>
                  <a:pt x="3022396" y="912382"/>
                  <a:pt x="3023717" y="907506"/>
                  <a:pt x="3024530" y="902832"/>
                </a:cubicBezTo>
                <a:cubicBezTo>
                  <a:pt x="3025343" y="898159"/>
                  <a:pt x="3025444" y="894095"/>
                  <a:pt x="3024835" y="890640"/>
                </a:cubicBezTo>
                <a:cubicBezTo>
                  <a:pt x="3024225" y="887186"/>
                  <a:pt x="3022294" y="885052"/>
                  <a:pt x="3019043" y="884239"/>
                </a:cubicBezTo>
                <a:cubicBezTo>
                  <a:pt x="3012134" y="882614"/>
                  <a:pt x="3003803" y="884443"/>
                  <a:pt x="2994050" y="889726"/>
                </a:cubicBezTo>
                <a:cubicBezTo>
                  <a:pt x="2984296" y="895009"/>
                  <a:pt x="2973933" y="902629"/>
                  <a:pt x="2962960" y="912586"/>
                </a:cubicBezTo>
                <a:cubicBezTo>
                  <a:pt x="2951987" y="922542"/>
                  <a:pt x="2940811" y="934125"/>
                  <a:pt x="2929432" y="947333"/>
                </a:cubicBezTo>
                <a:cubicBezTo>
                  <a:pt x="2918053" y="960541"/>
                  <a:pt x="2906978" y="974054"/>
                  <a:pt x="2896209" y="987871"/>
                </a:cubicBezTo>
                <a:cubicBezTo>
                  <a:pt x="2885439" y="1001689"/>
                  <a:pt x="2875483" y="1014999"/>
                  <a:pt x="2866339" y="1027800"/>
                </a:cubicBezTo>
                <a:cubicBezTo>
                  <a:pt x="2857194" y="1040602"/>
                  <a:pt x="2849575" y="1051676"/>
                  <a:pt x="2843479" y="1061023"/>
                </a:cubicBezTo>
                <a:cubicBezTo>
                  <a:pt x="2849168" y="1047206"/>
                  <a:pt x="2856788" y="1031559"/>
                  <a:pt x="2866339" y="1014084"/>
                </a:cubicBezTo>
                <a:cubicBezTo>
                  <a:pt x="2875889" y="996609"/>
                  <a:pt x="2885643" y="979134"/>
                  <a:pt x="2895599" y="961659"/>
                </a:cubicBezTo>
                <a:cubicBezTo>
                  <a:pt x="2905556" y="944183"/>
                  <a:pt x="2914903" y="927724"/>
                  <a:pt x="2923641" y="912281"/>
                </a:cubicBezTo>
                <a:cubicBezTo>
                  <a:pt x="2932379" y="896838"/>
                  <a:pt x="2938576" y="884036"/>
                  <a:pt x="2942234" y="873876"/>
                </a:cubicBezTo>
                <a:cubicBezTo>
                  <a:pt x="2943859" y="869812"/>
                  <a:pt x="2943148" y="865850"/>
                  <a:pt x="2940100" y="861989"/>
                </a:cubicBezTo>
                <a:cubicBezTo>
                  <a:pt x="2937052" y="858128"/>
                  <a:pt x="2933191" y="855080"/>
                  <a:pt x="2928518" y="852845"/>
                </a:cubicBezTo>
                <a:cubicBezTo>
                  <a:pt x="2923844" y="850610"/>
                  <a:pt x="2919374" y="849594"/>
                  <a:pt x="2915107" y="849797"/>
                </a:cubicBezTo>
                <a:cubicBezTo>
                  <a:pt x="2910839" y="850000"/>
                  <a:pt x="2908096" y="852134"/>
                  <a:pt x="2906877" y="856198"/>
                </a:cubicBezTo>
                <a:cubicBezTo>
                  <a:pt x="2905658" y="859043"/>
                  <a:pt x="2903016" y="864224"/>
                  <a:pt x="2898952" y="871742"/>
                </a:cubicBezTo>
                <a:cubicBezTo>
                  <a:pt x="2894888" y="879261"/>
                  <a:pt x="2890011" y="888405"/>
                  <a:pt x="2884322" y="899175"/>
                </a:cubicBezTo>
                <a:cubicBezTo>
                  <a:pt x="2878632" y="909944"/>
                  <a:pt x="2872231" y="921933"/>
                  <a:pt x="2865119" y="935141"/>
                </a:cubicBezTo>
                <a:lnTo>
                  <a:pt x="2855652" y="953518"/>
                </a:lnTo>
                <a:lnTo>
                  <a:pt x="2839897" y="958915"/>
                </a:lnTo>
                <a:cubicBezTo>
                  <a:pt x="2828721" y="961557"/>
                  <a:pt x="2817748" y="962268"/>
                  <a:pt x="2806979" y="961049"/>
                </a:cubicBezTo>
                <a:cubicBezTo>
                  <a:pt x="2796209" y="959830"/>
                  <a:pt x="2786557" y="957391"/>
                  <a:pt x="2778023" y="953734"/>
                </a:cubicBezTo>
                <a:cubicBezTo>
                  <a:pt x="2781274" y="941948"/>
                  <a:pt x="2783611" y="930975"/>
                  <a:pt x="2785033" y="920815"/>
                </a:cubicBezTo>
                <a:cubicBezTo>
                  <a:pt x="2786456" y="910655"/>
                  <a:pt x="2787573" y="901105"/>
                  <a:pt x="2788386" y="892164"/>
                </a:cubicBezTo>
                <a:cubicBezTo>
                  <a:pt x="2807893" y="886068"/>
                  <a:pt x="2824962" y="874689"/>
                  <a:pt x="2839592" y="858027"/>
                </a:cubicBezTo>
                <a:cubicBezTo>
                  <a:pt x="2844875" y="851524"/>
                  <a:pt x="2848533" y="846038"/>
                  <a:pt x="2850565" y="841567"/>
                </a:cubicBezTo>
                <a:cubicBezTo>
                  <a:pt x="2852597" y="837097"/>
                  <a:pt x="2853308" y="833439"/>
                  <a:pt x="2852699" y="830595"/>
                </a:cubicBezTo>
                <a:cubicBezTo>
                  <a:pt x="2852089" y="827750"/>
                  <a:pt x="2850667" y="825718"/>
                  <a:pt x="2848431" y="824499"/>
                </a:cubicBezTo>
                <a:cubicBezTo>
                  <a:pt x="2846196" y="823279"/>
                  <a:pt x="2843860" y="822670"/>
                  <a:pt x="2841421" y="822670"/>
                </a:cubicBezTo>
                <a:cubicBezTo>
                  <a:pt x="2836951" y="822263"/>
                  <a:pt x="2831769" y="823178"/>
                  <a:pt x="2825876" y="825413"/>
                </a:cubicBezTo>
                <a:cubicBezTo>
                  <a:pt x="2819984" y="827648"/>
                  <a:pt x="2815005" y="830188"/>
                  <a:pt x="2810941" y="833033"/>
                </a:cubicBezTo>
                <a:cubicBezTo>
                  <a:pt x="2806877" y="835878"/>
                  <a:pt x="2804337" y="838519"/>
                  <a:pt x="2803321" y="840958"/>
                </a:cubicBezTo>
                <a:cubicBezTo>
                  <a:pt x="2802305" y="843396"/>
                  <a:pt x="2804642" y="844615"/>
                  <a:pt x="2810331" y="844615"/>
                </a:cubicBezTo>
                <a:cubicBezTo>
                  <a:pt x="2809519" y="848273"/>
                  <a:pt x="2807487" y="852845"/>
                  <a:pt x="2804235" y="858331"/>
                </a:cubicBezTo>
                <a:cubicBezTo>
                  <a:pt x="2800984" y="863818"/>
                  <a:pt x="2795904" y="868796"/>
                  <a:pt x="2788995" y="873266"/>
                </a:cubicBezTo>
                <a:cubicBezTo>
                  <a:pt x="2788589" y="858230"/>
                  <a:pt x="2786557" y="845631"/>
                  <a:pt x="2782900" y="835471"/>
                </a:cubicBezTo>
                <a:cubicBezTo>
                  <a:pt x="2779242" y="825311"/>
                  <a:pt x="2774264" y="817488"/>
                  <a:pt x="2767964" y="812002"/>
                </a:cubicBezTo>
                <a:cubicBezTo>
                  <a:pt x="2761665" y="806515"/>
                  <a:pt x="2754452" y="803264"/>
                  <a:pt x="2746323" y="802248"/>
                </a:cubicBezTo>
                <a:cubicBezTo>
                  <a:pt x="2738195" y="801232"/>
                  <a:pt x="2729661" y="802147"/>
                  <a:pt x="2720720" y="804991"/>
                </a:cubicBezTo>
                <a:cubicBezTo>
                  <a:pt x="2715437" y="807023"/>
                  <a:pt x="2710763" y="810376"/>
                  <a:pt x="2706700" y="815050"/>
                </a:cubicBezTo>
                <a:cubicBezTo>
                  <a:pt x="2702636" y="819723"/>
                  <a:pt x="2699384" y="825413"/>
                  <a:pt x="2696946" y="832119"/>
                </a:cubicBezTo>
                <a:cubicBezTo>
                  <a:pt x="2694508" y="838824"/>
                  <a:pt x="2693187" y="846444"/>
                  <a:pt x="2692984" y="854978"/>
                </a:cubicBezTo>
                <a:cubicBezTo>
                  <a:pt x="2692780" y="863513"/>
                  <a:pt x="2693898" y="872250"/>
                  <a:pt x="2696336" y="881191"/>
                </a:cubicBezTo>
                <a:cubicBezTo>
                  <a:pt x="2683738" y="887694"/>
                  <a:pt x="2672156" y="897447"/>
                  <a:pt x="2661589" y="910452"/>
                </a:cubicBezTo>
                <a:cubicBezTo>
                  <a:pt x="2651023" y="923457"/>
                  <a:pt x="2641879" y="937783"/>
                  <a:pt x="2634157" y="953429"/>
                </a:cubicBezTo>
                <a:lnTo>
                  <a:pt x="2629406" y="966291"/>
                </a:lnTo>
                <a:lnTo>
                  <a:pt x="2619984" y="973546"/>
                </a:lnTo>
                <a:cubicBezTo>
                  <a:pt x="2608402" y="982283"/>
                  <a:pt x="2596108" y="991326"/>
                  <a:pt x="2583103" y="1000673"/>
                </a:cubicBezTo>
                <a:cubicBezTo>
                  <a:pt x="2570098" y="1010020"/>
                  <a:pt x="2557906" y="1018351"/>
                  <a:pt x="2546527" y="1025666"/>
                </a:cubicBezTo>
                <a:cubicBezTo>
                  <a:pt x="2535148" y="1032982"/>
                  <a:pt x="2525293" y="1038671"/>
                  <a:pt x="2516962" y="1042735"/>
                </a:cubicBezTo>
                <a:cubicBezTo>
                  <a:pt x="2508630" y="1046799"/>
                  <a:pt x="2503449" y="1048018"/>
                  <a:pt x="2501417" y="1046393"/>
                </a:cubicBezTo>
                <a:cubicBezTo>
                  <a:pt x="2497759" y="1043548"/>
                  <a:pt x="2498064" y="1036335"/>
                  <a:pt x="2502331" y="1024752"/>
                </a:cubicBezTo>
                <a:cubicBezTo>
                  <a:pt x="2506598" y="1013170"/>
                  <a:pt x="2512898" y="999657"/>
                  <a:pt x="2521229" y="984214"/>
                </a:cubicBezTo>
                <a:cubicBezTo>
                  <a:pt x="2529560" y="968770"/>
                  <a:pt x="2538602" y="952718"/>
                  <a:pt x="2548356" y="936055"/>
                </a:cubicBezTo>
                <a:cubicBezTo>
                  <a:pt x="2558109" y="919393"/>
                  <a:pt x="2566441" y="904966"/>
                  <a:pt x="2573350" y="892774"/>
                </a:cubicBezTo>
                <a:cubicBezTo>
                  <a:pt x="2595295" y="887084"/>
                  <a:pt x="2614599" y="875095"/>
                  <a:pt x="2631262" y="856807"/>
                </a:cubicBezTo>
                <a:cubicBezTo>
                  <a:pt x="2636545" y="850305"/>
                  <a:pt x="2640202" y="844819"/>
                  <a:pt x="2642234" y="840348"/>
                </a:cubicBezTo>
                <a:cubicBezTo>
                  <a:pt x="2644266" y="835878"/>
                  <a:pt x="2644978" y="832220"/>
                  <a:pt x="2644368" y="829375"/>
                </a:cubicBezTo>
                <a:cubicBezTo>
                  <a:pt x="2643758" y="826531"/>
                  <a:pt x="2642336" y="824499"/>
                  <a:pt x="2640101" y="823279"/>
                </a:cubicBezTo>
                <a:cubicBezTo>
                  <a:pt x="2637866" y="822060"/>
                  <a:pt x="2635529" y="821450"/>
                  <a:pt x="2633090" y="821450"/>
                </a:cubicBezTo>
                <a:cubicBezTo>
                  <a:pt x="2628620" y="821044"/>
                  <a:pt x="2623438" y="821958"/>
                  <a:pt x="2617546" y="824194"/>
                </a:cubicBezTo>
                <a:cubicBezTo>
                  <a:pt x="2611653" y="826429"/>
                  <a:pt x="2606674" y="828969"/>
                  <a:pt x="2602610" y="831814"/>
                </a:cubicBezTo>
                <a:cubicBezTo>
                  <a:pt x="2598546" y="834659"/>
                  <a:pt x="2596006" y="837300"/>
                  <a:pt x="2594990" y="839738"/>
                </a:cubicBezTo>
                <a:cubicBezTo>
                  <a:pt x="2593974" y="842177"/>
                  <a:pt x="2596311" y="843396"/>
                  <a:pt x="2602001" y="843396"/>
                </a:cubicBezTo>
                <a:cubicBezTo>
                  <a:pt x="2601594" y="846647"/>
                  <a:pt x="2599969" y="850610"/>
                  <a:pt x="2597124" y="855283"/>
                </a:cubicBezTo>
                <a:cubicBezTo>
                  <a:pt x="2594279" y="859957"/>
                  <a:pt x="2590012" y="864529"/>
                  <a:pt x="2584322" y="868999"/>
                </a:cubicBezTo>
                <a:cubicBezTo>
                  <a:pt x="2584322" y="865342"/>
                  <a:pt x="2583103" y="861481"/>
                  <a:pt x="2580665" y="857417"/>
                </a:cubicBezTo>
                <a:cubicBezTo>
                  <a:pt x="2578226" y="853353"/>
                  <a:pt x="2575280" y="850000"/>
                  <a:pt x="2571826" y="847359"/>
                </a:cubicBezTo>
                <a:cubicBezTo>
                  <a:pt x="2568371" y="844717"/>
                  <a:pt x="2565018" y="843091"/>
                  <a:pt x="2561767" y="842482"/>
                </a:cubicBezTo>
                <a:cubicBezTo>
                  <a:pt x="2558516" y="841872"/>
                  <a:pt x="2556281" y="843193"/>
                  <a:pt x="2555061" y="846444"/>
                </a:cubicBezTo>
                <a:cubicBezTo>
                  <a:pt x="2549778" y="856604"/>
                  <a:pt x="2542260" y="869406"/>
                  <a:pt x="2532506" y="884849"/>
                </a:cubicBezTo>
                <a:cubicBezTo>
                  <a:pt x="2522753" y="900292"/>
                  <a:pt x="2511780" y="916650"/>
                  <a:pt x="2499588" y="933922"/>
                </a:cubicBezTo>
                <a:cubicBezTo>
                  <a:pt x="2487396" y="951194"/>
                  <a:pt x="2474696" y="968364"/>
                  <a:pt x="2461488" y="985433"/>
                </a:cubicBezTo>
                <a:cubicBezTo>
                  <a:pt x="2448280" y="1002502"/>
                  <a:pt x="2435580" y="1017945"/>
                  <a:pt x="2423388" y="1031763"/>
                </a:cubicBezTo>
                <a:cubicBezTo>
                  <a:pt x="2411196" y="1045580"/>
                  <a:pt x="2400122" y="1056655"/>
                  <a:pt x="2390165" y="1064986"/>
                </a:cubicBezTo>
                <a:cubicBezTo>
                  <a:pt x="2380208" y="1073317"/>
                  <a:pt x="2372385" y="1077279"/>
                  <a:pt x="2366695" y="1076873"/>
                </a:cubicBezTo>
                <a:cubicBezTo>
                  <a:pt x="2363038" y="1077279"/>
                  <a:pt x="2361818" y="1073419"/>
                  <a:pt x="2363038" y="1065290"/>
                </a:cubicBezTo>
                <a:cubicBezTo>
                  <a:pt x="2364257" y="1057163"/>
                  <a:pt x="2366898" y="1047104"/>
                  <a:pt x="2370962" y="1035115"/>
                </a:cubicBezTo>
                <a:cubicBezTo>
                  <a:pt x="2375026" y="1023127"/>
                  <a:pt x="2380005" y="1009817"/>
                  <a:pt x="2385897" y="995187"/>
                </a:cubicBezTo>
                <a:cubicBezTo>
                  <a:pt x="2391790" y="980556"/>
                  <a:pt x="2397581" y="966840"/>
                  <a:pt x="2403271" y="954039"/>
                </a:cubicBezTo>
                <a:cubicBezTo>
                  <a:pt x="2408961" y="941237"/>
                  <a:pt x="2414041" y="930264"/>
                  <a:pt x="2418511" y="921120"/>
                </a:cubicBezTo>
                <a:cubicBezTo>
                  <a:pt x="2422981" y="911976"/>
                  <a:pt x="2425826" y="906388"/>
                  <a:pt x="2427046" y="904356"/>
                </a:cubicBezTo>
                <a:cubicBezTo>
                  <a:pt x="2428265" y="901918"/>
                  <a:pt x="2427858" y="898565"/>
                  <a:pt x="2425826" y="894298"/>
                </a:cubicBezTo>
                <a:cubicBezTo>
                  <a:pt x="2423794" y="890030"/>
                  <a:pt x="2420950" y="886170"/>
                  <a:pt x="2417292" y="882715"/>
                </a:cubicBezTo>
                <a:cubicBezTo>
                  <a:pt x="2413634" y="879261"/>
                  <a:pt x="2409773" y="877026"/>
                  <a:pt x="2405710" y="876010"/>
                </a:cubicBezTo>
                <a:cubicBezTo>
                  <a:pt x="2401645" y="874994"/>
                  <a:pt x="2398394" y="876721"/>
                  <a:pt x="2395956" y="881191"/>
                </a:cubicBezTo>
                <a:cubicBezTo>
                  <a:pt x="2393111" y="887694"/>
                  <a:pt x="2388539" y="897752"/>
                  <a:pt x="2382240" y="911366"/>
                </a:cubicBezTo>
                <a:cubicBezTo>
                  <a:pt x="2375941" y="924981"/>
                  <a:pt x="2369134" y="940018"/>
                  <a:pt x="2361818" y="956477"/>
                </a:cubicBezTo>
                <a:lnTo>
                  <a:pt x="2360871" y="958817"/>
                </a:lnTo>
                <a:lnTo>
                  <a:pt x="2353894" y="964707"/>
                </a:lnTo>
                <a:cubicBezTo>
                  <a:pt x="2341905" y="974054"/>
                  <a:pt x="2329611" y="983096"/>
                  <a:pt x="2317013" y="991834"/>
                </a:cubicBezTo>
                <a:cubicBezTo>
                  <a:pt x="2304414" y="1000571"/>
                  <a:pt x="2291918" y="1009106"/>
                  <a:pt x="2279522" y="1017437"/>
                </a:cubicBezTo>
                <a:cubicBezTo>
                  <a:pt x="2267127" y="1025768"/>
                  <a:pt x="2255240" y="1033185"/>
                  <a:pt x="2243861" y="1039687"/>
                </a:cubicBezTo>
                <a:cubicBezTo>
                  <a:pt x="2233294" y="1045783"/>
                  <a:pt x="2226386" y="1048526"/>
                  <a:pt x="2223134" y="1047917"/>
                </a:cubicBezTo>
                <a:cubicBezTo>
                  <a:pt x="2219883" y="1047307"/>
                  <a:pt x="2218867" y="1044158"/>
                  <a:pt x="2220086" y="1038468"/>
                </a:cubicBezTo>
                <a:cubicBezTo>
                  <a:pt x="2221306" y="1032779"/>
                  <a:pt x="2224252" y="1025260"/>
                  <a:pt x="2228925" y="1015913"/>
                </a:cubicBezTo>
                <a:cubicBezTo>
                  <a:pt x="2233599" y="1006566"/>
                  <a:pt x="2238781" y="996304"/>
                  <a:pt x="2244470" y="985128"/>
                </a:cubicBezTo>
                <a:cubicBezTo>
                  <a:pt x="2250160" y="973952"/>
                  <a:pt x="2255748" y="962370"/>
                  <a:pt x="2261234" y="950381"/>
                </a:cubicBezTo>
                <a:cubicBezTo>
                  <a:pt x="2266721" y="938392"/>
                  <a:pt x="2271090" y="927115"/>
                  <a:pt x="2274341" y="916548"/>
                </a:cubicBezTo>
                <a:cubicBezTo>
                  <a:pt x="2278811" y="901105"/>
                  <a:pt x="2279929" y="888608"/>
                  <a:pt x="2277694" y="879058"/>
                </a:cubicBezTo>
                <a:cubicBezTo>
                  <a:pt x="2275458" y="869507"/>
                  <a:pt x="2270988" y="863411"/>
                  <a:pt x="2264282" y="860770"/>
                </a:cubicBezTo>
                <a:cubicBezTo>
                  <a:pt x="2257577" y="858128"/>
                  <a:pt x="2249144" y="859144"/>
                  <a:pt x="2238984" y="863818"/>
                </a:cubicBezTo>
                <a:cubicBezTo>
                  <a:pt x="2228824" y="868491"/>
                  <a:pt x="2218054" y="877534"/>
                  <a:pt x="2206675" y="890945"/>
                </a:cubicBezTo>
                <a:cubicBezTo>
                  <a:pt x="2198547" y="900698"/>
                  <a:pt x="2189810" y="911570"/>
                  <a:pt x="2180462" y="923558"/>
                </a:cubicBezTo>
                <a:cubicBezTo>
                  <a:pt x="2171115" y="935547"/>
                  <a:pt x="2161768" y="947841"/>
                  <a:pt x="2152421" y="960439"/>
                </a:cubicBezTo>
                <a:cubicBezTo>
                  <a:pt x="2143073" y="973038"/>
                  <a:pt x="2134133" y="985534"/>
                  <a:pt x="2125598" y="997930"/>
                </a:cubicBezTo>
                <a:cubicBezTo>
                  <a:pt x="2117064" y="1010325"/>
                  <a:pt x="2109546" y="1022009"/>
                  <a:pt x="2103043" y="1032982"/>
                </a:cubicBezTo>
                <a:cubicBezTo>
                  <a:pt x="2096134" y="1044361"/>
                  <a:pt x="2091257" y="1051676"/>
                  <a:pt x="2088413" y="1054927"/>
                </a:cubicBezTo>
                <a:cubicBezTo>
                  <a:pt x="2085568" y="1058179"/>
                  <a:pt x="2084145" y="1058687"/>
                  <a:pt x="2084145" y="1056451"/>
                </a:cubicBezTo>
                <a:cubicBezTo>
                  <a:pt x="2084145" y="1054216"/>
                  <a:pt x="2085060" y="1050152"/>
                  <a:pt x="2086889" y="1044259"/>
                </a:cubicBezTo>
                <a:cubicBezTo>
                  <a:pt x="2088717" y="1038367"/>
                  <a:pt x="2091054" y="1031966"/>
                  <a:pt x="2093899" y="1025057"/>
                </a:cubicBezTo>
                <a:cubicBezTo>
                  <a:pt x="2096744" y="1018148"/>
                  <a:pt x="2099487" y="1011341"/>
                  <a:pt x="2102129" y="1004635"/>
                </a:cubicBezTo>
                <a:cubicBezTo>
                  <a:pt x="2104770" y="997930"/>
                  <a:pt x="2106904" y="992748"/>
                  <a:pt x="2108530" y="989091"/>
                </a:cubicBezTo>
                <a:cubicBezTo>
                  <a:pt x="2113406" y="977305"/>
                  <a:pt x="2118588" y="965113"/>
                  <a:pt x="2124074" y="952514"/>
                </a:cubicBezTo>
                <a:cubicBezTo>
                  <a:pt x="2129561" y="939916"/>
                  <a:pt x="2135352" y="926911"/>
                  <a:pt x="2141448" y="913500"/>
                </a:cubicBezTo>
                <a:cubicBezTo>
                  <a:pt x="2174366" y="877331"/>
                  <a:pt x="2202002" y="845225"/>
                  <a:pt x="2224354" y="817183"/>
                </a:cubicBezTo>
                <a:cubicBezTo>
                  <a:pt x="2246706" y="789142"/>
                  <a:pt x="2264689" y="764656"/>
                  <a:pt x="2278303" y="743726"/>
                </a:cubicBezTo>
                <a:cubicBezTo>
                  <a:pt x="2291918" y="722797"/>
                  <a:pt x="2301874" y="705017"/>
                  <a:pt x="2308174" y="690387"/>
                </a:cubicBezTo>
                <a:cubicBezTo>
                  <a:pt x="2314473" y="675756"/>
                  <a:pt x="2318232" y="663666"/>
                  <a:pt x="2319451" y="654115"/>
                </a:cubicBezTo>
                <a:cubicBezTo>
                  <a:pt x="2320670" y="644565"/>
                  <a:pt x="2319858" y="637250"/>
                  <a:pt x="2317013" y="632170"/>
                </a:cubicBezTo>
                <a:cubicBezTo>
                  <a:pt x="2314168" y="627090"/>
                  <a:pt x="2310510" y="623737"/>
                  <a:pt x="2306040" y="622111"/>
                </a:cubicBezTo>
                <a:cubicBezTo>
                  <a:pt x="2303805" y="621299"/>
                  <a:pt x="2301512" y="620797"/>
                  <a:pt x="2299163" y="620606"/>
                </a:cubicBezTo>
                <a:close/>
                <a:moveTo>
                  <a:pt x="0" y="0"/>
                </a:moveTo>
                <a:lnTo>
                  <a:pt x="12268200" y="0"/>
                </a:lnTo>
                <a:lnTo>
                  <a:pt x="12268200" y="6844145"/>
                </a:lnTo>
                <a:lnTo>
                  <a:pt x="0" y="6844145"/>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n14 zalo Nguyen Doan Thao Trang" id="388" name="Google Shape;388;p46"/>
          <p:cNvPicPr preferRelativeResize="0"/>
          <p:nvPr/>
        </p:nvPicPr>
        <p:blipFill rotWithShape="1">
          <a:blip r:embed="rId3">
            <a:alphaModFix/>
          </a:blip>
          <a:srcRect b="0" l="0" r="0" t="0"/>
          <a:stretch/>
        </p:blipFill>
        <p:spPr>
          <a:xfrm>
            <a:off x="122062" y="471257"/>
            <a:ext cx="12192000" cy="1387557"/>
          </a:xfrm>
          <a:prstGeom prst="rect">
            <a:avLst/>
          </a:prstGeom>
          <a:noFill/>
          <a:ln>
            <a:noFill/>
          </a:ln>
        </p:spPr>
      </p:pic>
      <p:sp>
        <p:nvSpPr>
          <p:cNvPr descr="n14 zalo Nguyen Doan Thao Trang" id="389" name="Google Shape;389;p46"/>
          <p:cNvSpPr/>
          <p:nvPr/>
        </p:nvSpPr>
        <p:spPr>
          <a:xfrm>
            <a:off x="1555547" y="270650"/>
            <a:ext cx="10288791" cy="1032719"/>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just">
              <a:lnSpc>
                <a:spcPct val="115000"/>
              </a:lnSpc>
              <a:spcBef>
                <a:spcPts val="0"/>
              </a:spcBef>
              <a:spcAft>
                <a:spcPts val="0"/>
              </a:spcAft>
              <a:buNone/>
            </a:pPr>
            <a:r>
              <a:rPr b="1" lang="en-US" sz="3200">
                <a:solidFill>
                  <a:srgbClr val="2B2B2C"/>
                </a:solidFill>
                <a:latin typeface="Cambria"/>
                <a:ea typeface="Cambria"/>
                <a:cs typeface="Cambria"/>
                <a:sym typeface="Cambria"/>
              </a:rPr>
              <a:t>7.</a:t>
            </a:r>
            <a:r>
              <a:rPr lang="en-US" sz="3200">
                <a:solidFill>
                  <a:srgbClr val="2B2B2C"/>
                </a:solidFill>
                <a:latin typeface="Cambria"/>
                <a:ea typeface="Cambria"/>
                <a:cs typeface="Cambria"/>
                <a:sym typeface="Cambria"/>
              </a:rPr>
              <a:t> </a:t>
            </a:r>
            <a:r>
              <a:rPr lang="en-US" sz="2800">
                <a:solidFill>
                  <a:schemeClr val="dk1"/>
                </a:solidFill>
                <a:latin typeface="Cambria"/>
                <a:ea typeface="Cambria"/>
                <a:cs typeface="Cambria"/>
                <a:sym typeface="Cambria"/>
              </a:rPr>
              <a:t>Một vật nhỏ dao động theo phương trình x = 5cos(ωt + 0,5π) (cm). Pha ban đầu của dao động là </a:t>
            </a:r>
            <a:r>
              <a:rPr lang="en-US" sz="1800">
                <a:solidFill>
                  <a:schemeClr val="lt1"/>
                </a:solidFill>
                <a:latin typeface="Cambria"/>
                <a:ea typeface="Cambria"/>
                <a:cs typeface="Cambria"/>
                <a:sym typeface="Cambria"/>
              </a:rPr>
              <a:t>:</a:t>
            </a:r>
            <a:endParaRPr sz="1800">
              <a:solidFill>
                <a:srgbClr val="2B2B2C"/>
              </a:solidFill>
              <a:latin typeface="Quattrocento Sans"/>
              <a:ea typeface="Quattrocento Sans"/>
              <a:cs typeface="Quattrocento Sans"/>
              <a:sym typeface="Quattrocento Sans"/>
            </a:endParaRPr>
          </a:p>
        </p:txBody>
      </p:sp>
      <p:grpSp>
        <p:nvGrpSpPr>
          <p:cNvPr descr="n14 zalo Nguyen Doan Thao Trang" id="390" name="Google Shape;390;p46"/>
          <p:cNvGrpSpPr/>
          <p:nvPr/>
        </p:nvGrpSpPr>
        <p:grpSpPr>
          <a:xfrm>
            <a:off x="1190904" y="1831798"/>
            <a:ext cx="2080182" cy="1761279"/>
            <a:chOff x="914" y="1471"/>
            <a:chExt cx="1195" cy="1144"/>
          </a:xfrm>
        </p:grpSpPr>
        <p:sp>
          <p:nvSpPr>
            <p:cNvPr id="391" name="Google Shape;391;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92" name="Google Shape;392;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93" name="Google Shape;393;p46"/>
          <p:cNvGrpSpPr/>
          <p:nvPr/>
        </p:nvGrpSpPr>
        <p:grpSpPr>
          <a:xfrm>
            <a:off x="3766906" y="1831798"/>
            <a:ext cx="2080182" cy="1761279"/>
            <a:chOff x="914" y="1471"/>
            <a:chExt cx="1195" cy="1144"/>
          </a:xfrm>
        </p:grpSpPr>
        <p:sp>
          <p:nvSpPr>
            <p:cNvPr id="394" name="Google Shape;394;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95" name="Google Shape;395;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96" name="Google Shape;396;p46"/>
          <p:cNvGrpSpPr/>
          <p:nvPr/>
        </p:nvGrpSpPr>
        <p:grpSpPr>
          <a:xfrm>
            <a:off x="6342908" y="1831798"/>
            <a:ext cx="2080182" cy="1761279"/>
            <a:chOff x="914" y="1471"/>
            <a:chExt cx="1195" cy="1144"/>
          </a:xfrm>
        </p:grpSpPr>
        <p:sp>
          <p:nvSpPr>
            <p:cNvPr id="397" name="Google Shape;397;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98" name="Google Shape;398;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99" name="Google Shape;399;p46"/>
          <p:cNvGrpSpPr/>
          <p:nvPr/>
        </p:nvGrpSpPr>
        <p:grpSpPr>
          <a:xfrm>
            <a:off x="8918911" y="1831798"/>
            <a:ext cx="2080182" cy="1761279"/>
            <a:chOff x="914" y="1471"/>
            <a:chExt cx="1195" cy="1144"/>
          </a:xfrm>
        </p:grpSpPr>
        <p:sp>
          <p:nvSpPr>
            <p:cNvPr id="400" name="Google Shape;400;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01" name="Google Shape;401;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402" name="Google Shape;402;p46"/>
          <p:cNvSpPr/>
          <p:nvPr/>
        </p:nvSpPr>
        <p:spPr>
          <a:xfrm>
            <a:off x="1314931"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0.5 π</a:t>
            </a:r>
            <a:endParaRPr sz="1800">
              <a:solidFill>
                <a:srgbClr val="2B2B2C"/>
              </a:solidFill>
              <a:latin typeface="Quattrocento Sans"/>
              <a:ea typeface="Quattrocento Sans"/>
              <a:cs typeface="Quattrocento Sans"/>
              <a:sym typeface="Quattrocento Sans"/>
            </a:endParaRPr>
          </a:p>
        </p:txBody>
      </p:sp>
      <p:sp>
        <p:nvSpPr>
          <p:cNvPr descr="n14 zalo Nguyen Doan Thao Trang" id="403" name="Google Shape;403;p46"/>
          <p:cNvSpPr/>
          <p:nvPr/>
        </p:nvSpPr>
        <p:spPr>
          <a:xfrm>
            <a:off x="3890933"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0.25π</a:t>
            </a:r>
            <a:endParaRPr sz="1800">
              <a:solidFill>
                <a:srgbClr val="2B2B2C"/>
              </a:solidFill>
              <a:latin typeface="Quattrocento Sans"/>
              <a:ea typeface="Quattrocento Sans"/>
              <a:cs typeface="Quattrocento Sans"/>
              <a:sym typeface="Quattrocento Sans"/>
            </a:endParaRPr>
          </a:p>
        </p:txBody>
      </p:sp>
      <p:sp>
        <p:nvSpPr>
          <p:cNvPr descr="n14 zalo Nguyen Doan Thao Trang" id="404" name="Google Shape;404;p46"/>
          <p:cNvSpPr/>
          <p:nvPr/>
        </p:nvSpPr>
        <p:spPr>
          <a:xfrm>
            <a:off x="6466935"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1.5π</a:t>
            </a:r>
            <a:endParaRPr sz="1800">
              <a:solidFill>
                <a:srgbClr val="2B2B2C"/>
              </a:solidFill>
              <a:latin typeface="Quattrocento Sans"/>
              <a:ea typeface="Quattrocento Sans"/>
              <a:cs typeface="Quattrocento Sans"/>
              <a:sym typeface="Quattrocento Sans"/>
            </a:endParaRPr>
          </a:p>
        </p:txBody>
      </p:sp>
      <p:sp>
        <p:nvSpPr>
          <p:cNvPr descr="n14 zalo Nguyen Doan Thao Trang" id="405" name="Google Shape;405;p46"/>
          <p:cNvSpPr/>
          <p:nvPr/>
        </p:nvSpPr>
        <p:spPr>
          <a:xfrm>
            <a:off x="8942921" y="3507757"/>
            <a:ext cx="1956156"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π</a:t>
            </a:r>
            <a:endParaRPr sz="3000">
              <a:solidFill>
                <a:schemeClr val="dk2"/>
              </a:solidFill>
              <a:latin typeface="Cambria"/>
              <a:ea typeface="Cambria"/>
              <a:cs typeface="Cambria"/>
              <a:sym typeface="Cambria"/>
            </a:endParaRPr>
          </a:p>
        </p:txBody>
      </p:sp>
      <p:sp>
        <p:nvSpPr>
          <p:cNvPr descr="n14 zalo Nguyen Doan Thao Trang" id="406" name="Google Shape;406;p46"/>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407" name="Google Shape;407;p46">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ppt_w</p:attrName>
                                        </p:attrNameLst>
                                      </p:cBhvr>
                                      <p:tavLst>
                                        <p:tav fmla="" tm="0">
                                          <p:val>
                                            <p:strVal val="0"/>
                                          </p:val>
                                        </p:tav>
                                        <p:tav fmla="" tm="100000">
                                          <p:val>
                                            <p:strVal val="#ppt_w"/>
                                          </p:val>
                                        </p:tav>
                                      </p:tavLst>
                                    </p:anim>
                                    <p:anim calcmode="lin" valueType="num">
                                      <p:cBhvr additive="base">
                                        <p:cTn dur="500"/>
                                        <p:tgtEl>
                                          <p:spTgt spid="40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ppt_w</p:attrName>
                                        </p:attrNameLst>
                                      </p:cBhvr>
                                      <p:tavLst>
                                        <p:tav fmla="" tm="0">
                                          <p:val>
                                            <p:strVal val="0"/>
                                          </p:val>
                                        </p:tav>
                                        <p:tav fmla="" tm="100000">
                                          <p:val>
                                            <p:strVal val="#ppt_w"/>
                                          </p:val>
                                        </p:tav>
                                      </p:tavLst>
                                    </p:anim>
                                    <p:anim calcmode="lin" valueType="num">
                                      <p:cBhvr additive="base">
                                        <p:cTn dur="500"/>
                                        <p:tgtEl>
                                          <p:spTgt spid="403"/>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ppt_w</p:attrName>
                                        </p:attrNameLst>
                                      </p:cBhvr>
                                      <p:tavLst>
                                        <p:tav fmla="" tm="0">
                                          <p:val>
                                            <p:strVal val="0"/>
                                          </p:val>
                                        </p:tav>
                                        <p:tav fmla="" tm="100000">
                                          <p:val>
                                            <p:strVal val="#ppt_w"/>
                                          </p:val>
                                        </p:tav>
                                      </p:tavLst>
                                    </p:anim>
                                    <p:anim calcmode="lin" valueType="num">
                                      <p:cBhvr additive="base">
                                        <p:cTn dur="500"/>
                                        <p:tgtEl>
                                          <p:spTgt spid="404"/>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ppt_w</p:attrName>
                                        </p:attrNameLst>
                                      </p:cBhvr>
                                      <p:tavLst>
                                        <p:tav fmla="" tm="0">
                                          <p:val>
                                            <p:strVal val="0"/>
                                          </p:val>
                                        </p:tav>
                                        <p:tav fmla="" tm="100000">
                                          <p:val>
                                            <p:strVal val="#ppt_w"/>
                                          </p:val>
                                        </p:tav>
                                      </p:tavLst>
                                    </p:anim>
                                    <p:anim calcmode="lin" valueType="num">
                                      <p:cBhvr additive="base">
                                        <p:cTn dur="500"/>
                                        <p:tgtEl>
                                          <p:spTgt spid="4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n14 zalo Nguyen Doan Thao Trang" id="412" name="Google Shape;412;p47"/>
          <p:cNvPicPr preferRelativeResize="0"/>
          <p:nvPr/>
        </p:nvPicPr>
        <p:blipFill rotWithShape="1">
          <a:blip r:embed="rId3">
            <a:alphaModFix/>
          </a:blip>
          <a:srcRect b="0" l="0" r="0" t="0"/>
          <a:stretch/>
        </p:blipFill>
        <p:spPr>
          <a:xfrm>
            <a:off x="-2226" y="736235"/>
            <a:ext cx="12192000" cy="1387557"/>
          </a:xfrm>
          <a:prstGeom prst="rect">
            <a:avLst/>
          </a:prstGeom>
          <a:noFill/>
          <a:ln>
            <a:noFill/>
          </a:ln>
        </p:spPr>
      </p:pic>
      <p:sp>
        <p:nvSpPr>
          <p:cNvPr descr="n14 zalo Nguyen Doan Thao Trang" id="413" name="Google Shape;413;p47"/>
          <p:cNvSpPr/>
          <p:nvPr/>
        </p:nvSpPr>
        <p:spPr>
          <a:xfrm>
            <a:off x="1555547" y="89229"/>
            <a:ext cx="9278175" cy="1508105"/>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2600">
                <a:solidFill>
                  <a:srgbClr val="2B2B2C"/>
                </a:solidFill>
                <a:latin typeface="Cambria"/>
                <a:ea typeface="Cambria"/>
                <a:cs typeface="Cambria"/>
                <a:sym typeface="Cambria"/>
              </a:rPr>
              <a:t>8.</a:t>
            </a:r>
            <a:r>
              <a:rPr lang="en-US" sz="2600">
                <a:solidFill>
                  <a:srgbClr val="2B2B2C"/>
                </a:solidFill>
                <a:latin typeface="Cambria"/>
                <a:ea typeface="Cambria"/>
                <a:cs typeface="Cambria"/>
                <a:sym typeface="Cambria"/>
              </a:rPr>
              <a:t> </a:t>
            </a:r>
            <a:r>
              <a:rPr lang="en-US" sz="2600">
                <a:solidFill>
                  <a:schemeClr val="dk1"/>
                </a:solidFill>
                <a:latin typeface="Cambria"/>
                <a:ea typeface="Cambria"/>
                <a:cs typeface="Cambria"/>
                <a:sym typeface="Cambria"/>
              </a:rPr>
              <a:t>Cho hai dao động cùng phương, có phương trình lần lượt là: </a:t>
            </a:r>
            <a:endParaRPr/>
          </a:p>
          <a:p>
            <a:pPr indent="0" lvl="0" marL="0" marR="0" rtl="0" algn="l">
              <a:spcBef>
                <a:spcPts val="1200"/>
              </a:spcBef>
              <a:spcAft>
                <a:spcPts val="0"/>
              </a:spcAft>
              <a:buNone/>
            </a:pPr>
            <a:r>
              <a:rPr lang="en-US" sz="2600">
                <a:solidFill>
                  <a:schemeClr val="dk1"/>
                </a:solidFill>
                <a:latin typeface="Cambria"/>
                <a:ea typeface="Cambria"/>
                <a:cs typeface="Cambria"/>
                <a:sym typeface="Cambria"/>
              </a:rPr>
              <a:t>x</a:t>
            </a:r>
            <a:r>
              <a:rPr baseline="-25000" lang="en-US" sz="2600">
                <a:solidFill>
                  <a:schemeClr val="dk1"/>
                </a:solidFill>
                <a:latin typeface="Cambria"/>
                <a:ea typeface="Cambria"/>
                <a:cs typeface="Cambria"/>
                <a:sym typeface="Cambria"/>
              </a:rPr>
              <a:t>1</a:t>
            </a:r>
            <a:r>
              <a:rPr lang="en-US" sz="2600">
                <a:solidFill>
                  <a:schemeClr val="dk1"/>
                </a:solidFill>
                <a:latin typeface="Cambria"/>
                <a:ea typeface="Cambria"/>
                <a:cs typeface="Cambria"/>
                <a:sym typeface="Cambria"/>
              </a:rPr>
              <a:t> = 10cos(100πt − 0,5π) (cm), x</a:t>
            </a:r>
            <a:r>
              <a:rPr baseline="-25000" lang="en-US" sz="2600">
                <a:solidFill>
                  <a:schemeClr val="dk1"/>
                </a:solidFill>
                <a:latin typeface="Cambria"/>
                <a:ea typeface="Cambria"/>
                <a:cs typeface="Cambria"/>
                <a:sym typeface="Cambria"/>
              </a:rPr>
              <a:t>2</a:t>
            </a:r>
            <a:r>
              <a:rPr lang="en-US" sz="2600">
                <a:solidFill>
                  <a:schemeClr val="dk1"/>
                </a:solidFill>
                <a:latin typeface="Cambria"/>
                <a:ea typeface="Cambria"/>
                <a:cs typeface="Cambria"/>
                <a:sym typeface="Cambria"/>
              </a:rPr>
              <a:t> = 10cos(100πt + 0,5π) (cm). </a:t>
            </a:r>
            <a:endParaRPr/>
          </a:p>
          <a:p>
            <a:pPr indent="0" lvl="0" marL="0" marR="0" rtl="0" algn="l">
              <a:spcBef>
                <a:spcPts val="1200"/>
              </a:spcBef>
              <a:spcAft>
                <a:spcPts val="0"/>
              </a:spcAft>
              <a:buNone/>
            </a:pPr>
            <a:r>
              <a:rPr lang="en-US" sz="2600">
                <a:solidFill>
                  <a:schemeClr val="dk1"/>
                </a:solidFill>
                <a:latin typeface="Cambria"/>
                <a:ea typeface="Cambria"/>
                <a:cs typeface="Cambria"/>
                <a:sym typeface="Cambria"/>
              </a:rPr>
              <a:t>Độ lệch pha của hai dao động có độ lớn là: </a:t>
            </a:r>
            <a:endParaRPr sz="2600">
              <a:solidFill>
                <a:schemeClr val="dk1"/>
              </a:solidFill>
              <a:latin typeface="Quattrocento Sans"/>
              <a:ea typeface="Quattrocento Sans"/>
              <a:cs typeface="Quattrocento Sans"/>
              <a:sym typeface="Quattrocento Sans"/>
            </a:endParaRPr>
          </a:p>
        </p:txBody>
      </p:sp>
      <p:grpSp>
        <p:nvGrpSpPr>
          <p:cNvPr descr="n14 zalo Nguyen Doan Thao Trang" id="414" name="Google Shape;414;p47"/>
          <p:cNvGrpSpPr/>
          <p:nvPr/>
        </p:nvGrpSpPr>
        <p:grpSpPr>
          <a:xfrm>
            <a:off x="1190904" y="1831798"/>
            <a:ext cx="2080182" cy="1761279"/>
            <a:chOff x="914" y="1471"/>
            <a:chExt cx="1195" cy="1144"/>
          </a:xfrm>
        </p:grpSpPr>
        <p:sp>
          <p:nvSpPr>
            <p:cNvPr id="415" name="Google Shape;415;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16" name="Google Shape;416;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417" name="Google Shape;417;p47"/>
          <p:cNvGrpSpPr/>
          <p:nvPr/>
        </p:nvGrpSpPr>
        <p:grpSpPr>
          <a:xfrm>
            <a:off x="3766906" y="1831798"/>
            <a:ext cx="2080182" cy="1761279"/>
            <a:chOff x="914" y="1471"/>
            <a:chExt cx="1195" cy="1144"/>
          </a:xfrm>
        </p:grpSpPr>
        <p:sp>
          <p:nvSpPr>
            <p:cNvPr id="418" name="Google Shape;418;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19" name="Google Shape;419;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420" name="Google Shape;420;p47"/>
          <p:cNvGrpSpPr/>
          <p:nvPr/>
        </p:nvGrpSpPr>
        <p:grpSpPr>
          <a:xfrm>
            <a:off x="6342908" y="1831798"/>
            <a:ext cx="2080182" cy="1761279"/>
            <a:chOff x="914" y="1471"/>
            <a:chExt cx="1195" cy="1144"/>
          </a:xfrm>
        </p:grpSpPr>
        <p:sp>
          <p:nvSpPr>
            <p:cNvPr id="421" name="Google Shape;421;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22" name="Google Shape;422;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423" name="Google Shape;423;p47"/>
          <p:cNvGrpSpPr/>
          <p:nvPr/>
        </p:nvGrpSpPr>
        <p:grpSpPr>
          <a:xfrm>
            <a:off x="8918911" y="1831798"/>
            <a:ext cx="2080182" cy="1761279"/>
            <a:chOff x="914" y="1471"/>
            <a:chExt cx="1195" cy="1144"/>
          </a:xfrm>
        </p:grpSpPr>
        <p:sp>
          <p:nvSpPr>
            <p:cNvPr id="424" name="Google Shape;424;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25" name="Google Shape;425;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426" name="Google Shape;426;p47"/>
          <p:cNvSpPr/>
          <p:nvPr/>
        </p:nvSpPr>
        <p:spPr>
          <a:xfrm>
            <a:off x="1314931"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2π</a:t>
            </a:r>
            <a:endParaRPr sz="1800">
              <a:solidFill>
                <a:srgbClr val="2B2B2C"/>
              </a:solidFill>
              <a:latin typeface="Quattrocento Sans"/>
              <a:ea typeface="Quattrocento Sans"/>
              <a:cs typeface="Quattrocento Sans"/>
              <a:sym typeface="Quattrocento Sans"/>
            </a:endParaRPr>
          </a:p>
        </p:txBody>
      </p:sp>
      <p:sp>
        <p:nvSpPr>
          <p:cNvPr descr="n14 zalo Nguyen Doan Thao Trang" id="427" name="Google Shape;427;p47"/>
          <p:cNvSpPr/>
          <p:nvPr/>
        </p:nvSpPr>
        <p:spPr>
          <a:xfrm>
            <a:off x="4564127" y="3533770"/>
            <a:ext cx="1832128" cy="61260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3200">
                <a:solidFill>
                  <a:srgbClr val="2B2B2C"/>
                </a:solidFill>
                <a:latin typeface="Cambria"/>
                <a:ea typeface="Cambria"/>
                <a:cs typeface="Cambria"/>
                <a:sym typeface="Cambria"/>
              </a:rPr>
              <a:t>0</a:t>
            </a:r>
            <a:endParaRPr sz="1800">
              <a:solidFill>
                <a:srgbClr val="2B2B2C"/>
              </a:solidFill>
              <a:latin typeface="Quattrocento Sans"/>
              <a:ea typeface="Quattrocento Sans"/>
              <a:cs typeface="Quattrocento Sans"/>
              <a:sym typeface="Quattrocento Sans"/>
            </a:endParaRPr>
          </a:p>
        </p:txBody>
      </p:sp>
      <p:sp>
        <p:nvSpPr>
          <p:cNvPr descr="n14 zalo Nguyen Doan Thao Trang" id="428" name="Google Shape;428;p47"/>
          <p:cNvSpPr/>
          <p:nvPr/>
        </p:nvSpPr>
        <p:spPr>
          <a:xfrm>
            <a:off x="6466935"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0.5π	</a:t>
            </a:r>
            <a:endParaRPr sz="1800">
              <a:solidFill>
                <a:srgbClr val="2B2B2C"/>
              </a:solidFill>
              <a:latin typeface="Quattrocento Sans"/>
              <a:ea typeface="Quattrocento Sans"/>
              <a:cs typeface="Quattrocento Sans"/>
              <a:sym typeface="Quattrocento Sans"/>
            </a:endParaRPr>
          </a:p>
        </p:txBody>
      </p:sp>
      <p:sp>
        <p:nvSpPr>
          <p:cNvPr descr="n14 zalo Nguyen Doan Thao Trang" id="429" name="Google Shape;429;p47"/>
          <p:cNvSpPr/>
          <p:nvPr/>
        </p:nvSpPr>
        <p:spPr>
          <a:xfrm>
            <a:off x="8942921" y="3507757"/>
            <a:ext cx="1956156"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π</a:t>
            </a:r>
            <a:endParaRPr sz="3000">
              <a:solidFill>
                <a:schemeClr val="dk2"/>
              </a:solidFill>
              <a:latin typeface="Cambria"/>
              <a:ea typeface="Cambria"/>
              <a:cs typeface="Cambria"/>
              <a:sym typeface="Cambria"/>
            </a:endParaRPr>
          </a:p>
        </p:txBody>
      </p:sp>
      <p:sp>
        <p:nvSpPr>
          <p:cNvPr descr="n14 zalo Nguyen Doan Thao Trang" id="430" name="Google Shape;430;p47"/>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431" name="Google Shape;431;p47">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500"/>
                                        <p:tgtEl>
                                          <p:spTgt spid="41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ppt_w</p:attrName>
                                        </p:attrNameLst>
                                      </p:cBhvr>
                                      <p:tavLst>
                                        <p:tav fmla="" tm="0">
                                          <p:val>
                                            <p:strVal val="0"/>
                                          </p:val>
                                        </p:tav>
                                        <p:tav fmla="" tm="100000">
                                          <p:val>
                                            <p:strVal val="#ppt_w"/>
                                          </p:val>
                                        </p:tav>
                                      </p:tavLst>
                                    </p:anim>
                                    <p:anim calcmode="lin" valueType="num">
                                      <p:cBhvr additive="base">
                                        <p:cTn dur="500"/>
                                        <p:tgtEl>
                                          <p:spTgt spid="42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ppt_w</p:attrName>
                                        </p:attrNameLst>
                                      </p:cBhvr>
                                      <p:tavLst>
                                        <p:tav fmla="" tm="0">
                                          <p:val>
                                            <p:strVal val="0"/>
                                          </p:val>
                                        </p:tav>
                                        <p:tav fmla="" tm="100000">
                                          <p:val>
                                            <p:strVal val="#ppt_w"/>
                                          </p:val>
                                        </p:tav>
                                      </p:tavLst>
                                    </p:anim>
                                    <p:anim calcmode="lin" valueType="num">
                                      <p:cBhvr additive="base">
                                        <p:cTn dur="500"/>
                                        <p:tgtEl>
                                          <p:spTgt spid="427"/>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ppt_w</p:attrName>
                                        </p:attrNameLst>
                                      </p:cBhvr>
                                      <p:tavLst>
                                        <p:tav fmla="" tm="0">
                                          <p:val>
                                            <p:strVal val="0"/>
                                          </p:val>
                                        </p:tav>
                                        <p:tav fmla="" tm="100000">
                                          <p:val>
                                            <p:strVal val="#ppt_w"/>
                                          </p:val>
                                        </p:tav>
                                      </p:tavLst>
                                    </p:anim>
                                    <p:anim calcmode="lin" valueType="num">
                                      <p:cBhvr additive="base">
                                        <p:cTn dur="500"/>
                                        <p:tgtEl>
                                          <p:spTgt spid="428"/>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ppt_w</p:attrName>
                                        </p:attrNameLst>
                                      </p:cBhvr>
                                      <p:tavLst>
                                        <p:tav fmla="" tm="0">
                                          <p:val>
                                            <p:strVal val="0"/>
                                          </p:val>
                                        </p:tav>
                                        <p:tav fmla="" tm="100000">
                                          <p:val>
                                            <p:strVal val="#ppt_w"/>
                                          </p:val>
                                        </p:tav>
                                      </p:tavLst>
                                    </p:anim>
                                    <p:anim calcmode="lin" valueType="num">
                                      <p:cBhvr additive="base">
                                        <p:cTn dur="500"/>
                                        <p:tgtEl>
                                          <p:spTgt spid="4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n14 zalo Nguyen Doan Thao Trang" id="436" name="Google Shape;436;p48"/>
          <p:cNvPicPr preferRelativeResize="0"/>
          <p:nvPr/>
        </p:nvPicPr>
        <p:blipFill rotWithShape="1">
          <a:blip r:embed="rId3">
            <a:alphaModFix/>
          </a:blip>
          <a:srcRect b="0" l="0" r="0" t="0"/>
          <a:stretch/>
        </p:blipFill>
        <p:spPr>
          <a:xfrm>
            <a:off x="-2226" y="496661"/>
            <a:ext cx="12192000" cy="1387557"/>
          </a:xfrm>
          <a:prstGeom prst="rect">
            <a:avLst/>
          </a:prstGeom>
          <a:noFill/>
          <a:ln>
            <a:noFill/>
          </a:ln>
        </p:spPr>
      </p:pic>
      <p:sp>
        <p:nvSpPr>
          <p:cNvPr descr="n14 zalo Nguyen Doan Thao Trang" id="437" name="Google Shape;437;p48"/>
          <p:cNvSpPr/>
          <p:nvPr/>
        </p:nvSpPr>
        <p:spPr>
          <a:xfrm>
            <a:off x="1555547" y="238943"/>
            <a:ext cx="10288791" cy="1096134"/>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just">
              <a:lnSpc>
                <a:spcPct val="115000"/>
              </a:lnSpc>
              <a:spcBef>
                <a:spcPts val="0"/>
              </a:spcBef>
              <a:spcAft>
                <a:spcPts val="0"/>
              </a:spcAft>
              <a:buNone/>
            </a:pPr>
            <a:r>
              <a:rPr b="1" lang="en-US" sz="3200">
                <a:solidFill>
                  <a:srgbClr val="2B2B2C"/>
                </a:solidFill>
                <a:latin typeface="Cambria"/>
                <a:ea typeface="Cambria"/>
                <a:cs typeface="Cambria"/>
                <a:sym typeface="Cambria"/>
              </a:rPr>
              <a:t>9.</a:t>
            </a:r>
            <a:r>
              <a:rPr lang="en-US" sz="3200">
                <a:solidFill>
                  <a:srgbClr val="2B2B2C"/>
                </a:solidFill>
                <a:latin typeface="Cambria"/>
                <a:ea typeface="Cambria"/>
                <a:cs typeface="Cambria"/>
                <a:sym typeface="Cambria"/>
              </a:rPr>
              <a:t> </a:t>
            </a:r>
            <a:r>
              <a:rPr lang="en-US" sz="3200">
                <a:solidFill>
                  <a:schemeClr val="dk1"/>
                </a:solidFill>
                <a:latin typeface="Cambria"/>
                <a:ea typeface="Cambria"/>
                <a:cs typeface="Cambria"/>
                <a:sym typeface="Cambria"/>
              </a:rPr>
              <a:t>Một vật nhỏ dao động điều hòa theo một quỹ đạo dài 12 cm. Dao động có biên độ :</a:t>
            </a:r>
            <a:endParaRPr sz="3200">
              <a:solidFill>
                <a:schemeClr val="dk1"/>
              </a:solidFill>
              <a:latin typeface="Quattrocento Sans"/>
              <a:ea typeface="Quattrocento Sans"/>
              <a:cs typeface="Quattrocento Sans"/>
              <a:sym typeface="Quattrocento Sans"/>
            </a:endParaRPr>
          </a:p>
        </p:txBody>
      </p:sp>
      <p:grpSp>
        <p:nvGrpSpPr>
          <p:cNvPr descr="n14 zalo Nguyen Doan Thao Trang" id="438" name="Google Shape;438;p48"/>
          <p:cNvGrpSpPr/>
          <p:nvPr/>
        </p:nvGrpSpPr>
        <p:grpSpPr>
          <a:xfrm>
            <a:off x="1190904" y="1831798"/>
            <a:ext cx="2080182" cy="1761279"/>
            <a:chOff x="914" y="1471"/>
            <a:chExt cx="1195" cy="1144"/>
          </a:xfrm>
        </p:grpSpPr>
        <p:sp>
          <p:nvSpPr>
            <p:cNvPr id="439" name="Google Shape;439;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0" name="Google Shape;440;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441" name="Google Shape;441;p48"/>
          <p:cNvGrpSpPr/>
          <p:nvPr/>
        </p:nvGrpSpPr>
        <p:grpSpPr>
          <a:xfrm>
            <a:off x="3766906" y="1831798"/>
            <a:ext cx="2080182" cy="1761279"/>
            <a:chOff x="914" y="1471"/>
            <a:chExt cx="1195" cy="1144"/>
          </a:xfrm>
        </p:grpSpPr>
        <p:sp>
          <p:nvSpPr>
            <p:cNvPr id="442" name="Google Shape;442;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3" name="Google Shape;443;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444" name="Google Shape;444;p48"/>
          <p:cNvGrpSpPr/>
          <p:nvPr/>
        </p:nvGrpSpPr>
        <p:grpSpPr>
          <a:xfrm>
            <a:off x="6342908" y="1831798"/>
            <a:ext cx="2080182" cy="1761279"/>
            <a:chOff x="914" y="1471"/>
            <a:chExt cx="1195" cy="1144"/>
          </a:xfrm>
        </p:grpSpPr>
        <p:sp>
          <p:nvSpPr>
            <p:cNvPr id="445" name="Google Shape;445;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6" name="Google Shape;446;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447" name="Google Shape;447;p48"/>
          <p:cNvGrpSpPr/>
          <p:nvPr/>
        </p:nvGrpSpPr>
        <p:grpSpPr>
          <a:xfrm>
            <a:off x="8918911" y="1831798"/>
            <a:ext cx="2080182" cy="1761279"/>
            <a:chOff x="914" y="1471"/>
            <a:chExt cx="1195" cy="1144"/>
          </a:xfrm>
        </p:grpSpPr>
        <p:sp>
          <p:nvSpPr>
            <p:cNvPr id="448" name="Google Shape;448;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9" name="Google Shape;449;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450" name="Google Shape;450;p48"/>
          <p:cNvSpPr/>
          <p:nvPr/>
        </p:nvSpPr>
        <p:spPr>
          <a:xfrm>
            <a:off x="1314931" y="3549322"/>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3 cm</a:t>
            </a:r>
            <a:endParaRPr sz="1800">
              <a:solidFill>
                <a:srgbClr val="2B2B2C"/>
              </a:solidFill>
              <a:latin typeface="Quattrocento Sans"/>
              <a:ea typeface="Quattrocento Sans"/>
              <a:cs typeface="Quattrocento Sans"/>
              <a:sym typeface="Quattrocento Sans"/>
            </a:endParaRPr>
          </a:p>
        </p:txBody>
      </p:sp>
      <p:sp>
        <p:nvSpPr>
          <p:cNvPr descr="n14 zalo Nguyen Doan Thao Trang" id="451" name="Google Shape;451;p48"/>
          <p:cNvSpPr/>
          <p:nvPr/>
        </p:nvSpPr>
        <p:spPr>
          <a:xfrm>
            <a:off x="3821658" y="3549322"/>
            <a:ext cx="1932144"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24 cm</a:t>
            </a:r>
            <a:endParaRPr sz="1800">
              <a:solidFill>
                <a:srgbClr val="2B2B2C"/>
              </a:solidFill>
              <a:latin typeface="Quattrocento Sans"/>
              <a:ea typeface="Quattrocento Sans"/>
              <a:cs typeface="Quattrocento Sans"/>
              <a:sym typeface="Quattrocento Sans"/>
            </a:endParaRPr>
          </a:p>
        </p:txBody>
      </p:sp>
      <p:sp>
        <p:nvSpPr>
          <p:cNvPr descr="n14 zalo Nguyen Doan Thao Trang" id="452" name="Google Shape;452;p48"/>
          <p:cNvSpPr/>
          <p:nvPr/>
        </p:nvSpPr>
        <p:spPr>
          <a:xfrm>
            <a:off x="6383805" y="3549322"/>
            <a:ext cx="1932144"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12 cm</a:t>
            </a:r>
            <a:endParaRPr sz="1800">
              <a:solidFill>
                <a:srgbClr val="2B2B2C"/>
              </a:solidFill>
              <a:latin typeface="Quattrocento Sans"/>
              <a:ea typeface="Quattrocento Sans"/>
              <a:cs typeface="Quattrocento Sans"/>
              <a:sym typeface="Quattrocento Sans"/>
            </a:endParaRPr>
          </a:p>
        </p:txBody>
      </p:sp>
      <p:sp>
        <p:nvSpPr>
          <p:cNvPr descr="n14 zalo Nguyen Doan Thao Trang" id="453" name="Google Shape;453;p48"/>
          <p:cNvSpPr/>
          <p:nvPr/>
        </p:nvSpPr>
        <p:spPr>
          <a:xfrm>
            <a:off x="8942921" y="3549322"/>
            <a:ext cx="1956156"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6 cm</a:t>
            </a:r>
            <a:endParaRPr sz="3000">
              <a:solidFill>
                <a:schemeClr val="dk2"/>
              </a:solidFill>
              <a:latin typeface="Cambria"/>
              <a:ea typeface="Cambria"/>
              <a:cs typeface="Cambria"/>
              <a:sym typeface="Cambria"/>
            </a:endParaRPr>
          </a:p>
        </p:txBody>
      </p:sp>
      <p:sp>
        <p:nvSpPr>
          <p:cNvPr descr="n14 zalo Nguyen Doan Thao Trang" id="454" name="Google Shape;454;p48"/>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455" name="Google Shape;455;p48">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500"/>
                                        <p:tgtEl>
                                          <p:spTgt spid="43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ppt_w</p:attrName>
                                        </p:attrNameLst>
                                      </p:cBhvr>
                                      <p:tavLst>
                                        <p:tav fmla="" tm="0">
                                          <p:val>
                                            <p:strVal val="0"/>
                                          </p:val>
                                        </p:tav>
                                        <p:tav fmla="" tm="100000">
                                          <p:val>
                                            <p:strVal val="#ppt_w"/>
                                          </p:val>
                                        </p:tav>
                                      </p:tavLst>
                                    </p:anim>
                                    <p:anim calcmode="lin" valueType="num">
                                      <p:cBhvr additive="base">
                                        <p:cTn dur="500"/>
                                        <p:tgtEl>
                                          <p:spTgt spid="45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ppt_w</p:attrName>
                                        </p:attrNameLst>
                                      </p:cBhvr>
                                      <p:tavLst>
                                        <p:tav fmla="" tm="0">
                                          <p:val>
                                            <p:strVal val="0"/>
                                          </p:val>
                                        </p:tav>
                                        <p:tav fmla="" tm="100000">
                                          <p:val>
                                            <p:strVal val="#ppt_w"/>
                                          </p:val>
                                        </p:tav>
                                      </p:tavLst>
                                    </p:anim>
                                    <p:anim calcmode="lin" valueType="num">
                                      <p:cBhvr additive="base">
                                        <p:cTn dur="500"/>
                                        <p:tgtEl>
                                          <p:spTgt spid="451"/>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ppt_w</p:attrName>
                                        </p:attrNameLst>
                                      </p:cBhvr>
                                      <p:tavLst>
                                        <p:tav fmla="" tm="0">
                                          <p:val>
                                            <p:strVal val="0"/>
                                          </p:val>
                                        </p:tav>
                                        <p:tav fmla="" tm="100000">
                                          <p:val>
                                            <p:strVal val="#ppt_w"/>
                                          </p:val>
                                        </p:tav>
                                      </p:tavLst>
                                    </p:anim>
                                    <p:anim calcmode="lin" valueType="num">
                                      <p:cBhvr additive="base">
                                        <p:cTn dur="500"/>
                                        <p:tgtEl>
                                          <p:spTgt spid="452"/>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ppt_w</p:attrName>
                                        </p:attrNameLst>
                                      </p:cBhvr>
                                      <p:tavLst>
                                        <p:tav fmla="" tm="0">
                                          <p:val>
                                            <p:strVal val="0"/>
                                          </p:val>
                                        </p:tav>
                                        <p:tav fmla="" tm="100000">
                                          <p:val>
                                            <p:strVal val="#ppt_w"/>
                                          </p:val>
                                        </p:tav>
                                      </p:tavLst>
                                    </p:anim>
                                    <p:anim calcmode="lin" valueType="num">
                                      <p:cBhvr additive="base">
                                        <p:cTn dur="500"/>
                                        <p:tgtEl>
                                          <p:spTgt spid="4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descr="n14 zalo Nguyen Doan Thao Trang" id="460" name="Google Shape;460;p49"/>
          <p:cNvPicPr preferRelativeResize="0"/>
          <p:nvPr/>
        </p:nvPicPr>
        <p:blipFill rotWithShape="1">
          <a:blip r:embed="rId3">
            <a:alphaModFix/>
          </a:blip>
          <a:srcRect b="0" l="0" r="0" t="0"/>
          <a:stretch/>
        </p:blipFill>
        <p:spPr>
          <a:xfrm>
            <a:off x="3742665" y="2438400"/>
            <a:ext cx="4357026" cy="3999750"/>
          </a:xfrm>
          <a:prstGeom prst="rect">
            <a:avLst/>
          </a:prstGeom>
          <a:noFill/>
          <a:ln>
            <a:noFill/>
          </a:ln>
        </p:spPr>
      </p:pic>
      <p:pic>
        <p:nvPicPr>
          <p:cNvPr descr="n14 zalo Nguyen Doan Thao Trang" id="461" name="Google Shape;461;p49"/>
          <p:cNvPicPr preferRelativeResize="0"/>
          <p:nvPr/>
        </p:nvPicPr>
        <p:blipFill rotWithShape="1">
          <a:blip r:embed="rId4">
            <a:alphaModFix/>
          </a:blip>
          <a:srcRect b="0" l="18661" r="14684" t="10419"/>
          <a:stretch/>
        </p:blipFill>
        <p:spPr>
          <a:xfrm>
            <a:off x="345615" y="3052386"/>
            <a:ext cx="3397050" cy="2771775"/>
          </a:xfrm>
          <a:prstGeom prst="rect">
            <a:avLst/>
          </a:prstGeom>
          <a:noFill/>
          <a:ln>
            <a:noFill/>
          </a:ln>
        </p:spPr>
      </p:pic>
      <p:pic>
        <p:nvPicPr>
          <p:cNvPr descr="n14 zalo Nguyen Doan Thao Trang" id="462" name="Google Shape;462;p49"/>
          <p:cNvPicPr preferRelativeResize="0"/>
          <p:nvPr/>
        </p:nvPicPr>
        <p:blipFill rotWithShape="1">
          <a:blip r:embed="rId5">
            <a:alphaModFix/>
          </a:blip>
          <a:srcRect b="24895" l="4714" r="4388" t="14169"/>
          <a:stretch/>
        </p:blipFill>
        <p:spPr>
          <a:xfrm>
            <a:off x="3360055" y="759716"/>
            <a:ext cx="6400800" cy="966598"/>
          </a:xfrm>
          <a:prstGeom prst="rect">
            <a:avLst/>
          </a:prstGeom>
          <a:noFill/>
          <a:ln>
            <a:noFill/>
          </a:ln>
        </p:spPr>
      </p:pic>
      <p:pic>
        <p:nvPicPr>
          <p:cNvPr descr="n14 zalo Nguyen Doan Thao Trang" id="463" name="Google Shape;463;p49"/>
          <p:cNvPicPr preferRelativeResize="0"/>
          <p:nvPr/>
        </p:nvPicPr>
        <p:blipFill rotWithShape="1">
          <a:blip r:embed="rId6">
            <a:alphaModFix/>
          </a:blip>
          <a:srcRect b="30519" l="0" r="62380" t="0"/>
          <a:stretch/>
        </p:blipFill>
        <p:spPr>
          <a:xfrm>
            <a:off x="1805575" y="875676"/>
            <a:ext cx="1554480" cy="734678"/>
          </a:xfrm>
          <a:prstGeom prst="rect">
            <a:avLst/>
          </a:prstGeom>
          <a:noFill/>
          <a:ln>
            <a:noFill/>
          </a:ln>
        </p:spPr>
      </p:pic>
      <p:grpSp>
        <p:nvGrpSpPr>
          <p:cNvPr descr="n14 zalo Nguyen Doan Thao Trang" id="464" name="Google Shape;464;p49"/>
          <p:cNvGrpSpPr/>
          <p:nvPr/>
        </p:nvGrpSpPr>
        <p:grpSpPr>
          <a:xfrm>
            <a:off x="8099691" y="3052387"/>
            <a:ext cx="3629025" cy="2771775"/>
            <a:chOff x="8445682" y="1537965"/>
            <a:chExt cx="3629025" cy="2771775"/>
          </a:xfrm>
        </p:grpSpPr>
        <p:pic>
          <p:nvPicPr>
            <p:cNvPr id="465" name="Google Shape;465;p49"/>
            <p:cNvPicPr preferRelativeResize="0"/>
            <p:nvPr/>
          </p:nvPicPr>
          <p:blipFill rotWithShape="1">
            <a:blip r:embed="rId7">
              <a:alphaModFix/>
            </a:blip>
            <a:srcRect b="0" l="0" r="0" t="0"/>
            <a:stretch/>
          </p:blipFill>
          <p:spPr>
            <a:xfrm>
              <a:off x="8445682" y="1537965"/>
              <a:ext cx="3629025" cy="2771775"/>
            </a:xfrm>
            <a:prstGeom prst="rect">
              <a:avLst/>
            </a:prstGeom>
            <a:noFill/>
            <a:ln>
              <a:noFill/>
            </a:ln>
          </p:spPr>
        </p:pic>
        <p:sp>
          <p:nvSpPr>
            <p:cNvPr id="466" name="Google Shape;466;p49"/>
            <p:cNvSpPr/>
            <p:nvPr/>
          </p:nvSpPr>
          <p:spPr>
            <a:xfrm>
              <a:off x="10180295" y="1671130"/>
              <a:ext cx="1775534" cy="4328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67" name="Google Shape;467;p49"/>
            <p:cNvSpPr/>
            <p:nvPr/>
          </p:nvSpPr>
          <p:spPr>
            <a:xfrm rot="5400000">
              <a:off x="7816677" y="2745814"/>
              <a:ext cx="1686979" cy="18643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68" name="Google Shape;468;p49"/>
            <p:cNvSpPr/>
            <p:nvPr/>
          </p:nvSpPr>
          <p:spPr>
            <a:xfrm>
              <a:off x="8655728" y="3338005"/>
              <a:ext cx="381518" cy="81984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spTree>
  </p:cSld>
  <p:clrMapOvr>
    <a:masterClrMapping/>
  </p:clrMapOvr>
  <mc:AlternateContent>
    <mc:Choice Requires="p14">
      <p:transition spd="slow"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2" name="Shape 472"/>
        <p:cNvGrpSpPr/>
        <p:nvPr/>
      </p:nvGrpSpPr>
      <p:grpSpPr>
        <a:xfrm>
          <a:off x="0" y="0"/>
          <a:ext cx="0" cy="0"/>
          <a:chOff x="0" y="0"/>
          <a:chExt cx="0" cy="0"/>
        </a:xfrm>
      </p:grpSpPr>
      <p:pic>
        <p:nvPicPr>
          <p:cNvPr descr="n14 zalo Nguyen Doan Thao Trang" id="473" name="Google Shape;473;p50"/>
          <p:cNvPicPr preferRelativeResize="0"/>
          <p:nvPr/>
        </p:nvPicPr>
        <p:blipFill rotWithShape="1">
          <a:blip r:embed="rId3">
            <a:alphaModFix/>
          </a:blip>
          <a:srcRect b="0" l="0" r="0" t="0"/>
          <a:stretch/>
        </p:blipFill>
        <p:spPr>
          <a:xfrm>
            <a:off x="4339004" y="1856783"/>
            <a:ext cx="1202194" cy="1202194"/>
          </a:xfrm>
          <a:prstGeom prst="rect">
            <a:avLst/>
          </a:prstGeom>
          <a:noFill/>
          <a:ln>
            <a:noFill/>
          </a:ln>
        </p:spPr>
      </p:pic>
      <p:sp>
        <p:nvSpPr>
          <p:cNvPr descr="n14 zalo Nguyen Doan Thao Trang" id="474" name="Google Shape;474;p50"/>
          <p:cNvSpPr/>
          <p:nvPr/>
        </p:nvSpPr>
        <p:spPr>
          <a:xfrm>
            <a:off x="-2602833" y="-2596500"/>
            <a:ext cx="5206800" cy="52068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descr="n14 zalo Nguyen Doan Thao Trang" id="475" name="Google Shape;475;p50"/>
          <p:cNvSpPr/>
          <p:nvPr/>
        </p:nvSpPr>
        <p:spPr>
          <a:xfrm>
            <a:off x="6237649" y="-2906132"/>
            <a:ext cx="7600400" cy="76004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grpSp>
        <p:nvGrpSpPr>
          <p:cNvPr descr="n14 zalo Nguyen Doan Thao Trang" id="476" name="Google Shape;476;p50"/>
          <p:cNvGrpSpPr/>
          <p:nvPr/>
        </p:nvGrpSpPr>
        <p:grpSpPr>
          <a:xfrm>
            <a:off x="7276558" y="-1065773"/>
            <a:ext cx="4598189" cy="5649616"/>
            <a:chOff x="5457418" y="-427855"/>
            <a:chExt cx="3448642" cy="4237212"/>
          </a:xfrm>
        </p:grpSpPr>
        <p:sp>
          <p:nvSpPr>
            <p:cNvPr id="477" name="Google Shape;477;p50"/>
            <p:cNvSpPr/>
            <p:nvPr/>
          </p:nvSpPr>
          <p:spPr>
            <a:xfrm>
              <a:off x="6330036" y="316525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78" name="Google Shape;478;p50"/>
            <p:cNvSpPr/>
            <p:nvPr/>
          </p:nvSpPr>
          <p:spPr>
            <a:xfrm>
              <a:off x="6974011" y="316525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79" name="Google Shape;479;p50"/>
            <p:cNvSpPr/>
            <p:nvPr/>
          </p:nvSpPr>
          <p:spPr>
            <a:xfrm>
              <a:off x="7617985" y="3165257"/>
              <a:ext cx="644100" cy="6441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80" name="Google Shape;480;p50"/>
            <p:cNvSpPr/>
            <p:nvPr/>
          </p:nvSpPr>
          <p:spPr>
            <a:xfrm>
              <a:off x="8261960" y="316525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81" name="Google Shape;481;p50"/>
            <p:cNvSpPr/>
            <p:nvPr/>
          </p:nvSpPr>
          <p:spPr>
            <a:xfrm>
              <a:off x="5457418" y="2995302"/>
              <a:ext cx="644100" cy="6441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cxnSp>
          <p:nvCxnSpPr>
            <p:cNvPr id="482" name="Google Shape;482;p50"/>
            <p:cNvCxnSpPr/>
            <p:nvPr/>
          </p:nvCxnSpPr>
          <p:spPr>
            <a:xfrm rot="10800000">
              <a:off x="6651432" y="-397855"/>
              <a:ext cx="600" cy="3563100"/>
            </a:xfrm>
            <a:prstGeom prst="straightConnector1">
              <a:avLst/>
            </a:prstGeom>
            <a:noFill/>
            <a:ln cap="flat" cmpd="sng" w="9525">
              <a:solidFill>
                <a:schemeClr val="accent5"/>
              </a:solidFill>
              <a:prstDash val="solid"/>
              <a:round/>
              <a:headEnd len="sm" w="sm" type="none"/>
              <a:tailEnd len="sm" w="sm" type="none"/>
            </a:ln>
          </p:spPr>
        </p:cxnSp>
        <p:cxnSp>
          <p:nvCxnSpPr>
            <p:cNvPr id="483" name="Google Shape;483;p50"/>
            <p:cNvCxnSpPr/>
            <p:nvPr/>
          </p:nvCxnSpPr>
          <p:spPr>
            <a:xfrm rot="10800000">
              <a:off x="7296002" y="-410155"/>
              <a:ext cx="0" cy="3575400"/>
            </a:xfrm>
            <a:prstGeom prst="straightConnector1">
              <a:avLst/>
            </a:prstGeom>
            <a:noFill/>
            <a:ln cap="flat" cmpd="sng" w="9525">
              <a:solidFill>
                <a:schemeClr val="accent5"/>
              </a:solidFill>
              <a:prstDash val="solid"/>
              <a:round/>
              <a:headEnd len="sm" w="sm" type="none"/>
              <a:tailEnd len="sm" w="sm" type="none"/>
            </a:ln>
          </p:spPr>
        </p:cxnSp>
        <p:cxnSp>
          <p:nvCxnSpPr>
            <p:cNvPr id="484" name="Google Shape;484;p50"/>
            <p:cNvCxnSpPr/>
            <p:nvPr/>
          </p:nvCxnSpPr>
          <p:spPr>
            <a:xfrm rot="10800000">
              <a:off x="7939972" y="-427855"/>
              <a:ext cx="0" cy="3593100"/>
            </a:xfrm>
            <a:prstGeom prst="straightConnector1">
              <a:avLst/>
            </a:prstGeom>
            <a:noFill/>
            <a:ln cap="flat" cmpd="sng" w="9525">
              <a:solidFill>
                <a:schemeClr val="accent5"/>
              </a:solidFill>
              <a:prstDash val="solid"/>
              <a:round/>
              <a:headEnd len="sm" w="sm" type="none"/>
              <a:tailEnd len="sm" w="sm" type="none"/>
            </a:ln>
          </p:spPr>
        </p:cxnSp>
        <p:cxnSp>
          <p:nvCxnSpPr>
            <p:cNvPr id="485" name="Google Shape;485;p50"/>
            <p:cNvCxnSpPr/>
            <p:nvPr/>
          </p:nvCxnSpPr>
          <p:spPr>
            <a:xfrm rot="10800000">
              <a:off x="8579141" y="-404755"/>
              <a:ext cx="4800" cy="3570000"/>
            </a:xfrm>
            <a:prstGeom prst="straightConnector1">
              <a:avLst/>
            </a:prstGeom>
            <a:noFill/>
            <a:ln cap="flat" cmpd="sng" w="9525">
              <a:solidFill>
                <a:schemeClr val="accent5"/>
              </a:solidFill>
              <a:prstDash val="solid"/>
              <a:round/>
              <a:headEnd len="sm" w="sm" type="none"/>
              <a:tailEnd len="sm" w="sm" type="none"/>
            </a:ln>
          </p:spPr>
        </p:cxnSp>
        <p:cxnSp>
          <p:nvCxnSpPr>
            <p:cNvPr id="486" name="Google Shape;486;p50"/>
            <p:cNvCxnSpPr>
              <a:endCxn id="481" idx="0"/>
            </p:cNvCxnSpPr>
            <p:nvPr/>
          </p:nvCxnSpPr>
          <p:spPr>
            <a:xfrm flipH="1">
              <a:off x="5779468" y="-386898"/>
              <a:ext cx="872100" cy="3382200"/>
            </a:xfrm>
            <a:prstGeom prst="straightConnector1">
              <a:avLst/>
            </a:prstGeom>
            <a:noFill/>
            <a:ln cap="flat" cmpd="sng" w="9525">
              <a:solidFill>
                <a:schemeClr val="accent5"/>
              </a:solidFill>
              <a:prstDash val="solid"/>
              <a:round/>
              <a:headEnd len="sm" w="sm" type="none"/>
              <a:tailEnd len="sm" w="sm" type="none"/>
            </a:ln>
          </p:spPr>
        </p:cxnSp>
        <p:cxnSp>
          <p:nvCxnSpPr>
            <p:cNvPr id="487" name="Google Shape;487;p50"/>
            <p:cNvCxnSpPr/>
            <p:nvPr/>
          </p:nvCxnSpPr>
          <p:spPr>
            <a:xfrm flipH="1">
              <a:off x="6652098" y="-410243"/>
              <a:ext cx="93300" cy="3575400"/>
            </a:xfrm>
            <a:prstGeom prst="straightConnector1">
              <a:avLst/>
            </a:prstGeom>
            <a:noFill/>
            <a:ln cap="flat" cmpd="sng" w="9525">
              <a:solidFill>
                <a:schemeClr val="accent5"/>
              </a:solidFill>
              <a:prstDash val="solid"/>
              <a:round/>
              <a:headEnd len="sm" w="sm" type="none"/>
              <a:tailEnd len="sm" w="sm" type="none"/>
            </a:ln>
          </p:spPr>
        </p:cxnSp>
        <p:cxnSp>
          <p:nvCxnSpPr>
            <p:cNvPr id="488" name="Google Shape;488;p50"/>
            <p:cNvCxnSpPr/>
            <p:nvPr/>
          </p:nvCxnSpPr>
          <p:spPr>
            <a:xfrm flipH="1" rot="10800000">
              <a:off x="7296011" y="-410155"/>
              <a:ext cx="93600" cy="3575400"/>
            </a:xfrm>
            <a:prstGeom prst="straightConnector1">
              <a:avLst/>
            </a:prstGeom>
            <a:noFill/>
            <a:ln cap="flat" cmpd="sng" w="9525">
              <a:solidFill>
                <a:schemeClr val="accent5"/>
              </a:solidFill>
              <a:prstDash val="solid"/>
              <a:round/>
              <a:headEnd len="sm" w="sm" type="none"/>
              <a:tailEnd len="sm" w="sm" type="none"/>
            </a:ln>
          </p:spPr>
        </p:cxnSp>
        <p:cxnSp>
          <p:nvCxnSpPr>
            <p:cNvPr id="489" name="Google Shape;489;p50"/>
            <p:cNvCxnSpPr/>
            <p:nvPr/>
          </p:nvCxnSpPr>
          <p:spPr>
            <a:xfrm flipH="1" rot="10800000">
              <a:off x="7939980" y="-392755"/>
              <a:ext cx="102000" cy="3558000"/>
            </a:xfrm>
            <a:prstGeom prst="straightConnector1">
              <a:avLst/>
            </a:prstGeom>
            <a:noFill/>
            <a:ln cap="flat" cmpd="sng" w="9525">
              <a:solidFill>
                <a:schemeClr val="accent5"/>
              </a:solidFill>
              <a:prstDash val="solid"/>
              <a:round/>
              <a:headEnd len="sm" w="sm" type="none"/>
              <a:tailEnd len="sm" w="sm" type="none"/>
            </a:ln>
          </p:spPr>
        </p:cxnSp>
        <p:cxnSp>
          <p:nvCxnSpPr>
            <p:cNvPr id="490" name="Google Shape;490;p50"/>
            <p:cNvCxnSpPr/>
            <p:nvPr/>
          </p:nvCxnSpPr>
          <p:spPr>
            <a:xfrm flipH="1" rot="10800000">
              <a:off x="8583950" y="-410155"/>
              <a:ext cx="77100" cy="3575400"/>
            </a:xfrm>
            <a:prstGeom prst="straightConnector1">
              <a:avLst/>
            </a:prstGeom>
            <a:noFill/>
            <a:ln cap="flat" cmpd="sng" w="9525">
              <a:solidFill>
                <a:schemeClr val="accent5"/>
              </a:solidFill>
              <a:prstDash val="solid"/>
              <a:round/>
              <a:headEnd len="sm" w="sm" type="none"/>
              <a:tailEnd len="sm" w="sm" type="none"/>
            </a:ln>
          </p:spPr>
        </p:cxnSp>
        <p:cxnSp>
          <p:nvCxnSpPr>
            <p:cNvPr id="491" name="Google Shape;491;p50"/>
            <p:cNvCxnSpPr>
              <a:endCxn id="481" idx="0"/>
            </p:cNvCxnSpPr>
            <p:nvPr/>
          </p:nvCxnSpPr>
          <p:spPr>
            <a:xfrm flipH="1">
              <a:off x="5779468" y="-427698"/>
              <a:ext cx="761100" cy="3423000"/>
            </a:xfrm>
            <a:prstGeom prst="straightConnector1">
              <a:avLst/>
            </a:prstGeom>
            <a:noFill/>
            <a:ln cap="flat" cmpd="sng" w="9525">
              <a:solidFill>
                <a:schemeClr val="accent5"/>
              </a:solidFill>
              <a:prstDash val="solid"/>
              <a:round/>
              <a:headEnd len="sm" w="sm" type="none"/>
              <a:tailEnd len="sm" w="sm" type="none"/>
            </a:ln>
          </p:spPr>
        </p:cxnSp>
      </p:grpSp>
      <p:grpSp>
        <p:nvGrpSpPr>
          <p:cNvPr descr="n14 zalo Nguyen Doan Thao Trang" id="492" name="Google Shape;492;p50"/>
          <p:cNvGrpSpPr/>
          <p:nvPr/>
        </p:nvGrpSpPr>
        <p:grpSpPr>
          <a:xfrm rot="-1992218">
            <a:off x="-1650841" y="-2936485"/>
            <a:ext cx="4604929" cy="4687455"/>
            <a:chOff x="4743868" y="-427855"/>
            <a:chExt cx="4162192" cy="4237212"/>
          </a:xfrm>
        </p:grpSpPr>
        <p:sp>
          <p:nvSpPr>
            <p:cNvPr id="493" name="Google Shape;493;p50"/>
            <p:cNvSpPr/>
            <p:nvPr/>
          </p:nvSpPr>
          <p:spPr>
            <a:xfrm>
              <a:off x="6330036" y="316525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4" name="Google Shape;494;p50"/>
            <p:cNvSpPr/>
            <p:nvPr/>
          </p:nvSpPr>
          <p:spPr>
            <a:xfrm>
              <a:off x="6974011" y="316525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5" name="Google Shape;495;p50"/>
            <p:cNvSpPr/>
            <p:nvPr/>
          </p:nvSpPr>
          <p:spPr>
            <a:xfrm>
              <a:off x="7617985" y="3165257"/>
              <a:ext cx="644100" cy="6441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6" name="Google Shape;496;p50"/>
            <p:cNvSpPr/>
            <p:nvPr/>
          </p:nvSpPr>
          <p:spPr>
            <a:xfrm>
              <a:off x="8261960" y="316525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7" name="Google Shape;497;p50"/>
            <p:cNvSpPr/>
            <p:nvPr/>
          </p:nvSpPr>
          <p:spPr>
            <a:xfrm>
              <a:off x="5457418" y="2995302"/>
              <a:ext cx="644100" cy="6441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cxnSp>
          <p:nvCxnSpPr>
            <p:cNvPr id="498" name="Google Shape;498;p50"/>
            <p:cNvCxnSpPr/>
            <p:nvPr/>
          </p:nvCxnSpPr>
          <p:spPr>
            <a:xfrm rot="10800000">
              <a:off x="6651432" y="-397855"/>
              <a:ext cx="600" cy="3563100"/>
            </a:xfrm>
            <a:prstGeom prst="straightConnector1">
              <a:avLst/>
            </a:prstGeom>
            <a:noFill/>
            <a:ln cap="flat" cmpd="sng" w="9525">
              <a:solidFill>
                <a:schemeClr val="accent5"/>
              </a:solidFill>
              <a:prstDash val="solid"/>
              <a:round/>
              <a:headEnd len="sm" w="sm" type="none"/>
              <a:tailEnd len="sm" w="sm" type="none"/>
            </a:ln>
          </p:spPr>
        </p:cxnSp>
        <p:cxnSp>
          <p:nvCxnSpPr>
            <p:cNvPr id="499" name="Google Shape;499;p50"/>
            <p:cNvCxnSpPr/>
            <p:nvPr/>
          </p:nvCxnSpPr>
          <p:spPr>
            <a:xfrm rot="10800000">
              <a:off x="7296002" y="-410155"/>
              <a:ext cx="0" cy="3575400"/>
            </a:xfrm>
            <a:prstGeom prst="straightConnector1">
              <a:avLst/>
            </a:prstGeom>
            <a:noFill/>
            <a:ln cap="flat" cmpd="sng" w="9525">
              <a:solidFill>
                <a:schemeClr val="accent5"/>
              </a:solidFill>
              <a:prstDash val="solid"/>
              <a:round/>
              <a:headEnd len="sm" w="sm" type="none"/>
              <a:tailEnd len="sm" w="sm" type="none"/>
            </a:ln>
          </p:spPr>
        </p:cxnSp>
        <p:cxnSp>
          <p:nvCxnSpPr>
            <p:cNvPr id="500" name="Google Shape;500;p50"/>
            <p:cNvCxnSpPr/>
            <p:nvPr/>
          </p:nvCxnSpPr>
          <p:spPr>
            <a:xfrm rot="10800000">
              <a:off x="7939972" y="-427855"/>
              <a:ext cx="0" cy="3593100"/>
            </a:xfrm>
            <a:prstGeom prst="straightConnector1">
              <a:avLst/>
            </a:prstGeom>
            <a:noFill/>
            <a:ln cap="flat" cmpd="sng" w="9525">
              <a:solidFill>
                <a:schemeClr val="accent5"/>
              </a:solidFill>
              <a:prstDash val="solid"/>
              <a:round/>
              <a:headEnd len="sm" w="sm" type="none"/>
              <a:tailEnd len="sm" w="sm" type="none"/>
            </a:ln>
          </p:spPr>
        </p:cxnSp>
        <p:cxnSp>
          <p:nvCxnSpPr>
            <p:cNvPr id="501" name="Google Shape;501;p50"/>
            <p:cNvCxnSpPr/>
            <p:nvPr/>
          </p:nvCxnSpPr>
          <p:spPr>
            <a:xfrm rot="10800000">
              <a:off x="8579141" y="-404755"/>
              <a:ext cx="4800" cy="3570000"/>
            </a:xfrm>
            <a:prstGeom prst="straightConnector1">
              <a:avLst/>
            </a:prstGeom>
            <a:noFill/>
            <a:ln cap="flat" cmpd="sng" w="9525">
              <a:solidFill>
                <a:schemeClr val="accent5"/>
              </a:solidFill>
              <a:prstDash val="solid"/>
              <a:round/>
              <a:headEnd len="sm" w="sm" type="none"/>
              <a:tailEnd len="sm" w="sm" type="none"/>
            </a:ln>
          </p:spPr>
        </p:cxnSp>
        <p:cxnSp>
          <p:nvCxnSpPr>
            <p:cNvPr id="502" name="Google Shape;502;p50"/>
            <p:cNvCxnSpPr>
              <a:endCxn id="497" idx="0"/>
            </p:cNvCxnSpPr>
            <p:nvPr/>
          </p:nvCxnSpPr>
          <p:spPr>
            <a:xfrm rot="1992338">
              <a:off x="5654721" y="-349366"/>
              <a:ext cx="1121894" cy="3307437"/>
            </a:xfrm>
            <a:prstGeom prst="straightConnector1">
              <a:avLst/>
            </a:prstGeom>
            <a:noFill/>
            <a:ln cap="flat" cmpd="sng" w="9525">
              <a:solidFill>
                <a:schemeClr val="accent5"/>
              </a:solidFill>
              <a:prstDash val="solid"/>
              <a:round/>
              <a:headEnd len="sm" w="sm" type="none"/>
              <a:tailEnd len="sm" w="sm" type="none"/>
            </a:ln>
          </p:spPr>
        </p:cxnSp>
        <p:cxnSp>
          <p:nvCxnSpPr>
            <p:cNvPr id="503" name="Google Shape;503;p50"/>
            <p:cNvCxnSpPr/>
            <p:nvPr/>
          </p:nvCxnSpPr>
          <p:spPr>
            <a:xfrm flipH="1">
              <a:off x="6652098" y="-410243"/>
              <a:ext cx="93300" cy="3575400"/>
            </a:xfrm>
            <a:prstGeom prst="straightConnector1">
              <a:avLst/>
            </a:prstGeom>
            <a:noFill/>
            <a:ln cap="flat" cmpd="sng" w="9525">
              <a:solidFill>
                <a:schemeClr val="accent5"/>
              </a:solidFill>
              <a:prstDash val="solid"/>
              <a:round/>
              <a:headEnd len="sm" w="sm" type="none"/>
              <a:tailEnd len="sm" w="sm" type="none"/>
            </a:ln>
          </p:spPr>
        </p:cxnSp>
        <p:cxnSp>
          <p:nvCxnSpPr>
            <p:cNvPr id="504" name="Google Shape;504;p50"/>
            <p:cNvCxnSpPr/>
            <p:nvPr/>
          </p:nvCxnSpPr>
          <p:spPr>
            <a:xfrm flipH="1" rot="10800000">
              <a:off x="7296011" y="-410155"/>
              <a:ext cx="93600" cy="3575400"/>
            </a:xfrm>
            <a:prstGeom prst="straightConnector1">
              <a:avLst/>
            </a:prstGeom>
            <a:noFill/>
            <a:ln cap="flat" cmpd="sng" w="9525">
              <a:solidFill>
                <a:schemeClr val="accent5"/>
              </a:solidFill>
              <a:prstDash val="solid"/>
              <a:round/>
              <a:headEnd len="sm" w="sm" type="none"/>
              <a:tailEnd len="sm" w="sm" type="none"/>
            </a:ln>
          </p:spPr>
        </p:cxnSp>
        <p:cxnSp>
          <p:nvCxnSpPr>
            <p:cNvPr id="505" name="Google Shape;505;p50"/>
            <p:cNvCxnSpPr/>
            <p:nvPr/>
          </p:nvCxnSpPr>
          <p:spPr>
            <a:xfrm flipH="1" rot="10800000">
              <a:off x="7939980" y="-392755"/>
              <a:ext cx="102000" cy="3558000"/>
            </a:xfrm>
            <a:prstGeom prst="straightConnector1">
              <a:avLst/>
            </a:prstGeom>
            <a:noFill/>
            <a:ln cap="flat" cmpd="sng" w="9525">
              <a:solidFill>
                <a:schemeClr val="accent5"/>
              </a:solidFill>
              <a:prstDash val="solid"/>
              <a:round/>
              <a:headEnd len="sm" w="sm" type="none"/>
              <a:tailEnd len="sm" w="sm" type="none"/>
            </a:ln>
          </p:spPr>
        </p:cxnSp>
        <p:cxnSp>
          <p:nvCxnSpPr>
            <p:cNvPr id="506" name="Google Shape;506;p50"/>
            <p:cNvCxnSpPr/>
            <p:nvPr/>
          </p:nvCxnSpPr>
          <p:spPr>
            <a:xfrm flipH="1" rot="10800000">
              <a:off x="8583950" y="-410155"/>
              <a:ext cx="77100" cy="3575400"/>
            </a:xfrm>
            <a:prstGeom prst="straightConnector1">
              <a:avLst/>
            </a:prstGeom>
            <a:noFill/>
            <a:ln cap="flat" cmpd="sng" w="9525">
              <a:solidFill>
                <a:schemeClr val="accent5"/>
              </a:solidFill>
              <a:prstDash val="solid"/>
              <a:round/>
              <a:headEnd len="sm" w="sm" type="none"/>
              <a:tailEnd len="sm" w="sm" type="none"/>
            </a:ln>
          </p:spPr>
        </p:cxnSp>
        <p:cxnSp>
          <p:nvCxnSpPr>
            <p:cNvPr id="507" name="Google Shape;507;p50"/>
            <p:cNvCxnSpPr>
              <a:endCxn id="497" idx="0"/>
            </p:cNvCxnSpPr>
            <p:nvPr/>
          </p:nvCxnSpPr>
          <p:spPr>
            <a:xfrm rot="1992749">
              <a:off x="5540967" y="-356478"/>
              <a:ext cx="1237801" cy="3280561"/>
            </a:xfrm>
            <a:prstGeom prst="straightConnector1">
              <a:avLst/>
            </a:prstGeom>
            <a:noFill/>
            <a:ln cap="flat" cmpd="sng" w="9525">
              <a:solidFill>
                <a:schemeClr val="accent5"/>
              </a:solidFill>
              <a:prstDash val="solid"/>
              <a:round/>
              <a:headEnd len="sm" w="sm" type="none"/>
              <a:tailEnd len="sm" w="sm" type="none"/>
            </a:ln>
          </p:spPr>
        </p:cxnSp>
      </p:grpSp>
      <p:sp>
        <p:nvSpPr>
          <p:cNvPr descr="n14 zalo Nguyen Doan Thao Trang" id="508" name="Google Shape;508;p50"/>
          <p:cNvSpPr/>
          <p:nvPr/>
        </p:nvSpPr>
        <p:spPr>
          <a:xfrm>
            <a:off x="3205100" y="5703400"/>
            <a:ext cx="5206800" cy="52068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descr="n14 zalo Nguyen Doan Thao Trang" id="509" name="Google Shape;509;p50"/>
          <p:cNvSpPr txBox="1"/>
          <p:nvPr/>
        </p:nvSpPr>
        <p:spPr>
          <a:xfrm>
            <a:off x="573366" y="3058974"/>
            <a:ext cx="8811261" cy="366414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1" lang="en-US" sz="2800">
                <a:solidFill>
                  <a:srgbClr val="FF0000"/>
                </a:solidFill>
                <a:latin typeface="Cambria"/>
                <a:ea typeface="Cambria"/>
                <a:cs typeface="Cambria"/>
                <a:sym typeface="Cambria"/>
              </a:rPr>
              <a:t>LÀM VIỆC NHÓM</a:t>
            </a:r>
            <a:endParaRPr/>
          </a:p>
          <a:p>
            <a:pPr indent="0" lvl="0" marL="0" marR="0" rtl="0" algn="l">
              <a:lnSpc>
                <a:spcPct val="120000"/>
              </a:lnSpc>
              <a:spcBef>
                <a:spcPts val="0"/>
              </a:spcBef>
              <a:spcAft>
                <a:spcPts val="0"/>
              </a:spcAft>
              <a:buNone/>
            </a:pPr>
            <a:r>
              <a:rPr b="1" lang="en-US" sz="2800">
                <a:solidFill>
                  <a:schemeClr val="dk1"/>
                </a:solidFill>
                <a:latin typeface="Cambria"/>
                <a:ea typeface="Cambria"/>
                <a:cs typeface="Cambria"/>
                <a:sym typeface="Cambria"/>
              </a:rPr>
              <a:t>Mỗi nhóm :</a:t>
            </a:r>
            <a:endParaRPr/>
          </a:p>
          <a:p>
            <a:pPr indent="-342900" lvl="0" marL="342900" marR="0" rtl="0" algn="l">
              <a:lnSpc>
                <a:spcPct val="120000"/>
              </a:lnSpc>
              <a:spcBef>
                <a:spcPts val="0"/>
              </a:spcBef>
              <a:spcAft>
                <a:spcPts val="0"/>
              </a:spcAft>
              <a:buClr>
                <a:schemeClr val="dk1"/>
              </a:buClr>
              <a:buSzPts val="2800"/>
              <a:buFont typeface="Cambria"/>
              <a:buAutoNum type="arabicPeriod"/>
            </a:pPr>
            <a:r>
              <a:rPr b="1" i="1" lang="en-US" sz="2800">
                <a:solidFill>
                  <a:schemeClr val="dk1"/>
                </a:solidFill>
                <a:latin typeface="Cambria"/>
                <a:ea typeface="Cambria"/>
                <a:cs typeface="Cambria"/>
                <a:sym typeface="Cambria"/>
              </a:rPr>
              <a:t>Đọc sách giáo khoa</a:t>
            </a:r>
            <a:endParaRPr/>
          </a:p>
          <a:p>
            <a:pPr indent="-342900" lvl="0" marL="342900" marR="0" rtl="0" algn="l">
              <a:lnSpc>
                <a:spcPct val="120000"/>
              </a:lnSpc>
              <a:spcBef>
                <a:spcPts val="0"/>
              </a:spcBef>
              <a:spcAft>
                <a:spcPts val="0"/>
              </a:spcAft>
              <a:buClr>
                <a:schemeClr val="dk1"/>
              </a:buClr>
              <a:buSzPts val="2800"/>
              <a:buFont typeface="Cambria"/>
              <a:buAutoNum type="arabicPeriod"/>
            </a:pPr>
            <a:r>
              <a:rPr b="1" i="1" lang="en-US" sz="2800">
                <a:solidFill>
                  <a:schemeClr val="dk1"/>
                </a:solidFill>
                <a:latin typeface="Cambria"/>
                <a:ea typeface="Cambria"/>
                <a:cs typeface="Cambria"/>
                <a:sym typeface="Cambria"/>
              </a:rPr>
              <a:t>Hoàn thành bảng các đại lượng đặc trưng của dao động điều hòa ( Ghép các mảnh ghép vào bảng cho trước)</a:t>
            </a:r>
            <a:endParaRPr/>
          </a:p>
          <a:p>
            <a:pPr indent="-342900" lvl="0" marL="342900" marR="0" rtl="0" algn="l">
              <a:lnSpc>
                <a:spcPct val="120000"/>
              </a:lnSpc>
              <a:spcBef>
                <a:spcPts val="0"/>
              </a:spcBef>
              <a:spcAft>
                <a:spcPts val="0"/>
              </a:spcAft>
              <a:buClr>
                <a:schemeClr val="dk1"/>
              </a:buClr>
              <a:buSzPts val="2800"/>
              <a:buFont typeface="Cambria"/>
              <a:buAutoNum type="arabicPeriod"/>
            </a:pPr>
            <a:r>
              <a:rPr b="1" i="1" lang="en-US" sz="2800">
                <a:solidFill>
                  <a:schemeClr val="dk1"/>
                </a:solidFill>
                <a:latin typeface="Cambria"/>
                <a:ea typeface="Cambria"/>
                <a:cs typeface="Cambria"/>
                <a:sym typeface="Cambria"/>
              </a:rPr>
              <a:t>Thời gian: 5 phút.</a:t>
            </a:r>
            <a:endParaRPr b="1" i="1" sz="2800">
              <a:solidFill>
                <a:schemeClr val="dk1"/>
              </a:solidFill>
              <a:latin typeface="Cambria"/>
              <a:ea typeface="Cambria"/>
              <a:cs typeface="Cambria"/>
              <a:sym typeface="Cambria"/>
            </a:endParaRPr>
          </a:p>
        </p:txBody>
      </p:sp>
      <p:sp>
        <p:nvSpPr>
          <p:cNvPr descr="n14 zalo Nguyen Doan Thao Trang" id="510" name="Google Shape;510;p50"/>
          <p:cNvSpPr txBox="1"/>
          <p:nvPr/>
        </p:nvSpPr>
        <p:spPr>
          <a:xfrm>
            <a:off x="338599" y="483177"/>
            <a:ext cx="5898431" cy="954107"/>
          </a:xfrm>
          <a:prstGeom prst="rect">
            <a:avLst/>
          </a:prstGeom>
          <a:solidFill>
            <a:srgbClr val="FDD698">
              <a:alpha val="56862"/>
            </a:srgbClr>
          </a:solidFill>
          <a:ln>
            <a:noFill/>
          </a:ln>
        </p:spPr>
        <p:txBody>
          <a:bodyPr anchorCtr="0" anchor="t" bIns="45700" lIns="91425" spcFirstLastPara="1" rIns="91425" wrap="square" tIns="45700">
            <a:spAutoFit/>
          </a:bodyPr>
          <a:lstStyle/>
          <a:p>
            <a:pPr indent="-290513" lvl="0" marL="290513" marR="0" rtl="0" algn="l">
              <a:spcBef>
                <a:spcPts val="0"/>
              </a:spcBef>
              <a:spcAft>
                <a:spcPts val="0"/>
              </a:spcAft>
              <a:buNone/>
            </a:pPr>
            <a:r>
              <a:rPr b="1" lang="en-US" sz="2800">
                <a:solidFill>
                  <a:schemeClr val="dk1"/>
                </a:solidFill>
                <a:latin typeface="Cambria"/>
                <a:ea typeface="Cambria"/>
                <a:cs typeface="Cambria"/>
                <a:sym typeface="Cambria"/>
              </a:rPr>
              <a:t>I. CÁC ĐẠI LƯỢNG ĐẶC TRƯNG CỦA DAO ĐỘNG ĐIỀU HÒA</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descr="n14 zalo Nguyen Doan Thao Trang" id="515" name="Google Shape;515;p51"/>
          <p:cNvSpPr/>
          <p:nvPr/>
        </p:nvSpPr>
        <p:spPr>
          <a:xfrm>
            <a:off x="1011864" y="164907"/>
            <a:ext cx="10322380" cy="830997"/>
          </a:xfrm>
          <a:prstGeom prst="rect">
            <a:avLst/>
          </a:prstGeom>
          <a:blipFill rotWithShape="1">
            <a:blip r:embed="rId3">
              <a:alphaModFix/>
            </a:blip>
            <a:stretch>
              <a:fillRect b="-16174" l="0" r="0" t="-588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descr="n14 zalo Nguyen Doan Thao Trang" id="516" name="Google Shape;516;p51"/>
          <p:cNvGraphicFramePr/>
          <p:nvPr/>
        </p:nvGraphicFramePr>
        <p:xfrm>
          <a:off x="604099" y="1277036"/>
          <a:ext cx="3000000" cy="3000000"/>
        </p:xfrm>
        <a:graphic>
          <a:graphicData uri="http://schemas.openxmlformats.org/drawingml/2006/table">
            <a:tbl>
              <a:tblPr bandRow="1" firstCol="1" firstRow="1">
                <a:noFill/>
                <a:tableStyleId>{86F72A8B-3C0E-48DA-9C29-1A69A4716911}</a:tableStyleId>
              </a:tblPr>
              <a:tblGrid>
                <a:gridCol w="1430025"/>
                <a:gridCol w="1928900"/>
                <a:gridCol w="1354425"/>
                <a:gridCol w="1354425"/>
                <a:gridCol w="1186000"/>
                <a:gridCol w="1184825"/>
                <a:gridCol w="1184825"/>
                <a:gridCol w="1360400"/>
              </a:tblGrid>
              <a:tr h="804525">
                <a:tc>
                  <a:txBody>
                    <a:bodyPr/>
                    <a:lstStyle/>
                    <a:p>
                      <a:pPr indent="0" lvl="0" marL="0" marR="0" rtl="0" algn="ctr">
                        <a:spcBef>
                          <a:spcPts val="0"/>
                        </a:spcBef>
                        <a:spcAft>
                          <a:spcPts val="0"/>
                        </a:spcAft>
                        <a:buNone/>
                      </a:pPr>
                      <a:r>
                        <a:rPr b="1" lang="en-US" sz="2400" u="none" cap="none" strike="noStrike">
                          <a:solidFill>
                            <a:schemeClr val="dk1"/>
                          </a:solidFill>
                        </a:rPr>
                        <a:t>Tên đại lượng</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Li độ</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Biên độ</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Tần số góc</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Chu kì</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Tần số</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Pha ban đầu</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Pha tại t</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r>
              <a:tr h="231200">
                <a:tc>
                  <a:txBody>
                    <a:bodyPr/>
                    <a:lstStyle/>
                    <a:p>
                      <a:pPr indent="0" lvl="0" marL="0" marR="0" rtl="0" algn="ctr">
                        <a:spcBef>
                          <a:spcPts val="0"/>
                        </a:spcBef>
                        <a:spcAft>
                          <a:spcPts val="0"/>
                        </a:spcAft>
                        <a:buNone/>
                      </a:pPr>
                      <a:r>
                        <a:rPr b="1" lang="en-US" sz="2400" u="none" cap="none" strike="noStrike">
                          <a:solidFill>
                            <a:schemeClr val="dk1"/>
                          </a:solidFill>
                        </a:rPr>
                        <a:t>Kí hiệu</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r>
              <a:tr h="2080750">
                <a:tc>
                  <a:txBody>
                    <a:bodyPr/>
                    <a:lstStyle/>
                    <a:p>
                      <a:pPr indent="0" lvl="0" marL="0" marR="0" rtl="0" algn="ctr">
                        <a:spcBef>
                          <a:spcPts val="0"/>
                        </a:spcBef>
                        <a:spcAft>
                          <a:spcPts val="0"/>
                        </a:spcAft>
                        <a:buNone/>
                      </a:pPr>
                      <a:r>
                        <a:rPr b="1" lang="en-US" sz="2400" u="none" cap="none" strike="noStrike">
                          <a:solidFill>
                            <a:schemeClr val="dk1"/>
                          </a:solidFill>
                        </a:rPr>
                        <a:t>Định nghĩa</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r>
              <a:tr h="231200">
                <a:tc>
                  <a:txBody>
                    <a:bodyPr/>
                    <a:lstStyle/>
                    <a:p>
                      <a:pPr indent="0" lvl="0" marL="0" marR="0" rtl="0" algn="ctr">
                        <a:spcBef>
                          <a:spcPts val="0"/>
                        </a:spcBef>
                        <a:spcAft>
                          <a:spcPts val="0"/>
                        </a:spcAft>
                        <a:buNone/>
                      </a:pPr>
                      <a:r>
                        <a:rPr b="1" lang="en-US" sz="2400" u="none" cap="none" strike="noStrike">
                          <a:solidFill>
                            <a:schemeClr val="dk1"/>
                          </a:solidFill>
                        </a:rPr>
                        <a:t>Đơn vị</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r>
              <a:tr h="1021100">
                <a:tc>
                  <a:txBody>
                    <a:bodyPr/>
                    <a:lstStyle/>
                    <a:p>
                      <a:pPr indent="0" lvl="0" marL="0" marR="0" rtl="0" algn="ctr">
                        <a:spcBef>
                          <a:spcPts val="0"/>
                        </a:spcBef>
                        <a:spcAft>
                          <a:spcPts val="0"/>
                        </a:spcAft>
                        <a:buNone/>
                      </a:pPr>
                      <a:r>
                        <a:rPr b="1" lang="en-US" sz="2400" u="none" cap="none" strike="noStrike">
                          <a:solidFill>
                            <a:schemeClr val="dk1"/>
                          </a:solidFill>
                        </a:rPr>
                        <a:t>Công thức liên hệ</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a:txBody>
                  <a:tcPr marT="0" marB="0" marR="68575" marL="68575" anchor="ctr"/>
                </a:tc>
                <a:tc>
                  <a:txBody>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a:txBody>
                  <a:tcPr marT="0" marB="0" marR="68575" marL="68575" anchor="ctr"/>
                </a:tc>
              </a:tr>
            </a:tbl>
          </a:graphicData>
        </a:graphic>
      </p:graphicFrame>
      <p:sp>
        <p:nvSpPr>
          <p:cNvPr descr="n14 zalo Nguyen Doan Thao Trang" id="517" name="Google Shape;517;p51"/>
          <p:cNvSpPr txBox="1"/>
          <p:nvPr/>
        </p:nvSpPr>
        <p:spPr>
          <a:xfrm>
            <a:off x="2833914" y="1985221"/>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x</a:t>
            </a:r>
            <a:endParaRPr sz="2400">
              <a:solidFill>
                <a:srgbClr val="243763"/>
              </a:solidFill>
              <a:latin typeface="Cambria"/>
              <a:ea typeface="Cambria"/>
              <a:cs typeface="Cambria"/>
              <a:sym typeface="Cambria"/>
            </a:endParaRPr>
          </a:p>
        </p:txBody>
      </p:sp>
      <p:sp>
        <p:nvSpPr>
          <p:cNvPr descr="n14 zalo Nguyen Doan Thao Trang" id="518" name="Google Shape;518;p51"/>
          <p:cNvSpPr txBox="1"/>
          <p:nvPr/>
        </p:nvSpPr>
        <p:spPr>
          <a:xfrm>
            <a:off x="4546600" y="1985220"/>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A</a:t>
            </a:r>
            <a:endParaRPr sz="2400">
              <a:solidFill>
                <a:srgbClr val="243763"/>
              </a:solidFill>
              <a:latin typeface="Cambria"/>
              <a:ea typeface="Cambria"/>
              <a:cs typeface="Cambria"/>
              <a:sym typeface="Cambria"/>
            </a:endParaRPr>
          </a:p>
        </p:txBody>
      </p:sp>
      <p:sp>
        <p:nvSpPr>
          <p:cNvPr descr="n14 zalo Nguyen Doan Thao Trang" id="519" name="Google Shape;519;p51"/>
          <p:cNvSpPr txBox="1"/>
          <p:nvPr/>
        </p:nvSpPr>
        <p:spPr>
          <a:xfrm>
            <a:off x="5877654"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ω</a:t>
            </a:r>
            <a:endParaRPr sz="2400">
              <a:solidFill>
                <a:srgbClr val="243763"/>
              </a:solidFill>
              <a:latin typeface="Cambria"/>
              <a:ea typeface="Cambria"/>
              <a:cs typeface="Cambria"/>
              <a:sym typeface="Cambria"/>
            </a:endParaRPr>
          </a:p>
        </p:txBody>
      </p:sp>
      <p:sp>
        <p:nvSpPr>
          <p:cNvPr descr="n14 zalo Nguyen Doan Thao Trang" id="520" name="Google Shape;520;p51"/>
          <p:cNvSpPr txBox="1"/>
          <p:nvPr/>
        </p:nvSpPr>
        <p:spPr>
          <a:xfrm>
            <a:off x="7175419"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T</a:t>
            </a:r>
            <a:endParaRPr sz="2400">
              <a:solidFill>
                <a:srgbClr val="243763"/>
              </a:solidFill>
              <a:latin typeface="Cambria"/>
              <a:ea typeface="Cambria"/>
              <a:cs typeface="Cambria"/>
              <a:sym typeface="Cambria"/>
            </a:endParaRPr>
          </a:p>
        </p:txBody>
      </p:sp>
      <p:sp>
        <p:nvSpPr>
          <p:cNvPr descr="n14 zalo Nguyen Doan Thao Trang" id="521" name="Google Shape;521;p51"/>
          <p:cNvSpPr txBox="1"/>
          <p:nvPr/>
        </p:nvSpPr>
        <p:spPr>
          <a:xfrm>
            <a:off x="8329855"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f</a:t>
            </a:r>
            <a:endParaRPr sz="2400">
              <a:solidFill>
                <a:srgbClr val="243763"/>
              </a:solidFill>
              <a:latin typeface="Cambria"/>
              <a:ea typeface="Cambria"/>
              <a:cs typeface="Cambria"/>
              <a:sym typeface="Cambria"/>
            </a:endParaRPr>
          </a:p>
        </p:txBody>
      </p:sp>
      <p:sp>
        <p:nvSpPr>
          <p:cNvPr descr="n14 zalo Nguyen Doan Thao Trang" id="522" name="Google Shape;522;p51"/>
          <p:cNvSpPr txBox="1"/>
          <p:nvPr/>
        </p:nvSpPr>
        <p:spPr>
          <a:xfrm>
            <a:off x="9484291"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ϕ</a:t>
            </a:r>
            <a:endParaRPr sz="2400">
              <a:solidFill>
                <a:srgbClr val="243763"/>
              </a:solidFill>
              <a:latin typeface="Cambria"/>
              <a:ea typeface="Cambria"/>
              <a:cs typeface="Cambria"/>
              <a:sym typeface="Cambria"/>
            </a:endParaRPr>
          </a:p>
        </p:txBody>
      </p:sp>
      <p:sp>
        <p:nvSpPr>
          <p:cNvPr descr="n14 zalo Nguyen Doan Thao Trang" id="523" name="Google Shape;523;p51"/>
          <p:cNvSpPr txBox="1"/>
          <p:nvPr/>
        </p:nvSpPr>
        <p:spPr>
          <a:xfrm>
            <a:off x="10398312" y="1985218"/>
            <a:ext cx="10436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ωt + ϕ</a:t>
            </a:r>
            <a:endParaRPr sz="2400">
              <a:solidFill>
                <a:srgbClr val="243763"/>
              </a:solidFill>
              <a:latin typeface="Cambria"/>
              <a:ea typeface="Cambria"/>
              <a:cs typeface="Cambria"/>
              <a:sym typeface="Cambria"/>
            </a:endParaRPr>
          </a:p>
        </p:txBody>
      </p:sp>
      <p:sp>
        <p:nvSpPr>
          <p:cNvPr descr="n14 zalo Nguyen Doan Thao Trang" id="524" name="Google Shape;524;p51"/>
          <p:cNvSpPr txBox="1"/>
          <p:nvPr/>
        </p:nvSpPr>
        <p:spPr>
          <a:xfrm>
            <a:off x="5283201" y="2413265"/>
            <a:ext cx="1407885"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Góc quay mà bán kính quét được trong 1 đơn vị thời gian.</a:t>
            </a:r>
            <a:endParaRPr sz="2300">
              <a:solidFill>
                <a:schemeClr val="dk1"/>
              </a:solidFill>
              <a:latin typeface="Cambria"/>
              <a:ea typeface="Cambria"/>
              <a:cs typeface="Cambria"/>
              <a:sym typeface="Cambria"/>
            </a:endParaRPr>
          </a:p>
        </p:txBody>
      </p:sp>
      <p:sp>
        <p:nvSpPr>
          <p:cNvPr descr="n14 zalo Nguyen Doan Thao Trang" id="525" name="Google Shape;525;p51"/>
          <p:cNvSpPr txBox="1"/>
          <p:nvPr/>
        </p:nvSpPr>
        <p:spPr>
          <a:xfrm>
            <a:off x="6581768" y="2413265"/>
            <a:ext cx="1371600"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Thời gian vật thực hiện 1 dao động toàn phần</a:t>
            </a:r>
            <a:endParaRPr sz="2300">
              <a:solidFill>
                <a:schemeClr val="dk1"/>
              </a:solidFill>
              <a:latin typeface="Cambria"/>
              <a:ea typeface="Cambria"/>
              <a:cs typeface="Cambria"/>
              <a:sym typeface="Cambria"/>
            </a:endParaRPr>
          </a:p>
        </p:txBody>
      </p:sp>
      <p:sp>
        <p:nvSpPr>
          <p:cNvPr descr="n14 zalo Nguyen Doan Thao Trang" id="526" name="Google Shape;526;p51"/>
          <p:cNvSpPr txBox="1"/>
          <p:nvPr/>
        </p:nvSpPr>
        <p:spPr>
          <a:xfrm>
            <a:off x="7844513" y="2413265"/>
            <a:ext cx="1212024"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Số dao động vật thực hiện được trong 1 giây</a:t>
            </a:r>
            <a:endParaRPr sz="2300">
              <a:solidFill>
                <a:schemeClr val="dk1"/>
              </a:solidFill>
              <a:latin typeface="Cambria"/>
              <a:ea typeface="Cambria"/>
              <a:cs typeface="Cambria"/>
              <a:sym typeface="Cambria"/>
            </a:endParaRPr>
          </a:p>
        </p:txBody>
      </p:sp>
      <p:sp>
        <p:nvSpPr>
          <p:cNvPr descr="n14 zalo Nguyen Doan Thao Trang" id="527" name="Google Shape;527;p51"/>
          <p:cNvSpPr txBox="1"/>
          <p:nvPr/>
        </p:nvSpPr>
        <p:spPr>
          <a:xfrm>
            <a:off x="8982258" y="2413265"/>
            <a:ext cx="1280160"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Cho biết trạng thái của vật tại thời điểm</a:t>
            </a:r>
            <a:endParaRPr/>
          </a:p>
          <a:p>
            <a:pPr indent="0" lvl="0" marL="0" marR="0" rtl="0" algn="ctr">
              <a:spcBef>
                <a:spcPts val="0"/>
              </a:spcBef>
              <a:spcAft>
                <a:spcPts val="0"/>
              </a:spcAft>
              <a:buNone/>
            </a:pPr>
            <a:r>
              <a:rPr lang="en-US" sz="2300">
                <a:solidFill>
                  <a:schemeClr val="dk1"/>
                </a:solidFill>
                <a:latin typeface="Cambria"/>
                <a:ea typeface="Cambria"/>
                <a:cs typeface="Cambria"/>
                <a:sym typeface="Cambria"/>
              </a:rPr>
              <a:t>t = 0</a:t>
            </a:r>
            <a:endParaRPr/>
          </a:p>
        </p:txBody>
      </p:sp>
      <p:sp>
        <p:nvSpPr>
          <p:cNvPr descr="n14 zalo Nguyen Doan Thao Trang" id="528" name="Google Shape;528;p51"/>
          <p:cNvSpPr txBox="1"/>
          <p:nvPr/>
        </p:nvSpPr>
        <p:spPr>
          <a:xfrm>
            <a:off x="10258884" y="2413265"/>
            <a:ext cx="1280160"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Cho biết trạng thái của vật tại thời điểm t</a:t>
            </a:r>
            <a:endParaRPr/>
          </a:p>
        </p:txBody>
      </p:sp>
      <p:sp>
        <p:nvSpPr>
          <p:cNvPr descr="n14 zalo Nguyen Doan Thao Trang" id="529" name="Google Shape;529;p51"/>
          <p:cNvSpPr txBox="1"/>
          <p:nvPr/>
        </p:nvSpPr>
        <p:spPr>
          <a:xfrm>
            <a:off x="2360384" y="4909749"/>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m, cm...</a:t>
            </a:r>
            <a:endParaRPr sz="2400">
              <a:solidFill>
                <a:srgbClr val="243763"/>
              </a:solidFill>
              <a:latin typeface="Cambria"/>
              <a:ea typeface="Cambria"/>
              <a:cs typeface="Cambria"/>
              <a:sym typeface="Cambria"/>
            </a:endParaRPr>
          </a:p>
        </p:txBody>
      </p:sp>
      <p:sp>
        <p:nvSpPr>
          <p:cNvPr descr="n14 zalo Nguyen Doan Thao Trang" id="530" name="Google Shape;530;p51"/>
          <p:cNvSpPr txBox="1"/>
          <p:nvPr/>
        </p:nvSpPr>
        <p:spPr>
          <a:xfrm>
            <a:off x="4073070" y="4909749"/>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m, cm...</a:t>
            </a:r>
            <a:endParaRPr sz="2400">
              <a:solidFill>
                <a:srgbClr val="243763"/>
              </a:solidFill>
              <a:latin typeface="Cambria"/>
              <a:ea typeface="Cambria"/>
              <a:cs typeface="Cambria"/>
              <a:sym typeface="Cambria"/>
            </a:endParaRPr>
          </a:p>
        </p:txBody>
      </p:sp>
      <p:sp>
        <p:nvSpPr>
          <p:cNvPr descr="n14 zalo Nguyen Doan Thao Trang" id="531" name="Google Shape;531;p51"/>
          <p:cNvSpPr txBox="1"/>
          <p:nvPr/>
        </p:nvSpPr>
        <p:spPr>
          <a:xfrm>
            <a:off x="5404124" y="4924444"/>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rad/s</a:t>
            </a:r>
            <a:endParaRPr sz="2400">
              <a:solidFill>
                <a:srgbClr val="243763"/>
              </a:solidFill>
              <a:latin typeface="Cambria"/>
              <a:ea typeface="Cambria"/>
              <a:cs typeface="Cambria"/>
              <a:sym typeface="Cambria"/>
            </a:endParaRPr>
          </a:p>
        </p:txBody>
      </p:sp>
      <p:sp>
        <p:nvSpPr>
          <p:cNvPr descr="n14 zalo Nguyen Doan Thao Trang" id="532" name="Google Shape;532;p51"/>
          <p:cNvSpPr txBox="1"/>
          <p:nvPr/>
        </p:nvSpPr>
        <p:spPr>
          <a:xfrm>
            <a:off x="6651564" y="4924444"/>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s</a:t>
            </a:r>
            <a:endParaRPr sz="2400">
              <a:solidFill>
                <a:srgbClr val="243763"/>
              </a:solidFill>
              <a:latin typeface="Cambria"/>
              <a:ea typeface="Cambria"/>
              <a:cs typeface="Cambria"/>
              <a:sym typeface="Cambria"/>
            </a:endParaRPr>
          </a:p>
        </p:txBody>
      </p:sp>
      <p:sp>
        <p:nvSpPr>
          <p:cNvPr descr="n14 zalo Nguyen Doan Thao Trang" id="533" name="Google Shape;533;p51"/>
          <p:cNvSpPr txBox="1"/>
          <p:nvPr/>
        </p:nvSpPr>
        <p:spPr>
          <a:xfrm>
            <a:off x="7830485" y="4909749"/>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Hz</a:t>
            </a:r>
            <a:endParaRPr sz="2400">
              <a:solidFill>
                <a:srgbClr val="243763"/>
              </a:solidFill>
              <a:latin typeface="Cambria"/>
              <a:ea typeface="Cambria"/>
              <a:cs typeface="Cambria"/>
              <a:sym typeface="Cambria"/>
            </a:endParaRPr>
          </a:p>
        </p:txBody>
      </p:sp>
      <p:sp>
        <p:nvSpPr>
          <p:cNvPr descr="n14 zalo Nguyen Doan Thao Trang" id="534" name="Google Shape;534;p51"/>
          <p:cNvSpPr txBox="1"/>
          <p:nvPr/>
        </p:nvSpPr>
        <p:spPr>
          <a:xfrm>
            <a:off x="9023131" y="4924443"/>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rad</a:t>
            </a:r>
            <a:endParaRPr sz="2400">
              <a:solidFill>
                <a:srgbClr val="243763"/>
              </a:solidFill>
              <a:latin typeface="Cambria"/>
              <a:ea typeface="Cambria"/>
              <a:cs typeface="Cambria"/>
              <a:sym typeface="Cambria"/>
            </a:endParaRPr>
          </a:p>
        </p:txBody>
      </p:sp>
      <p:sp>
        <p:nvSpPr>
          <p:cNvPr descr="n14 zalo Nguyen Doan Thao Trang" id="535" name="Google Shape;535;p51"/>
          <p:cNvSpPr txBox="1"/>
          <p:nvPr/>
        </p:nvSpPr>
        <p:spPr>
          <a:xfrm>
            <a:off x="10300388" y="4924443"/>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rad</a:t>
            </a:r>
            <a:endParaRPr sz="2400">
              <a:solidFill>
                <a:srgbClr val="243763"/>
              </a:solidFill>
              <a:latin typeface="Cambria"/>
              <a:ea typeface="Cambria"/>
              <a:cs typeface="Cambria"/>
              <a:sym typeface="Cambria"/>
            </a:endParaRPr>
          </a:p>
        </p:txBody>
      </p:sp>
      <p:sp>
        <p:nvSpPr>
          <p:cNvPr descr="n14 zalo Nguyen Doan Thao Trang" id="536" name="Google Shape;536;p51"/>
          <p:cNvSpPr txBox="1"/>
          <p:nvPr/>
        </p:nvSpPr>
        <p:spPr>
          <a:xfrm>
            <a:off x="2833912" y="5659427"/>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x</a:t>
            </a:r>
            <a:endParaRPr sz="2400">
              <a:solidFill>
                <a:schemeClr val="dk1"/>
              </a:solidFill>
              <a:latin typeface="Cambria"/>
              <a:ea typeface="Cambria"/>
              <a:cs typeface="Cambria"/>
              <a:sym typeface="Cambria"/>
            </a:endParaRPr>
          </a:p>
        </p:txBody>
      </p:sp>
      <p:sp>
        <p:nvSpPr>
          <p:cNvPr descr="n14 zalo Nguyen Doan Thao Trang" id="537" name="Google Shape;537;p51"/>
          <p:cNvSpPr txBox="1"/>
          <p:nvPr/>
        </p:nvSpPr>
        <p:spPr>
          <a:xfrm>
            <a:off x="4049486" y="5659427"/>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A = x</a:t>
            </a:r>
            <a:r>
              <a:rPr baseline="-25000" lang="en-US" sz="2400">
                <a:solidFill>
                  <a:schemeClr val="dk1"/>
                </a:solidFill>
                <a:latin typeface="Cambria"/>
                <a:ea typeface="Cambria"/>
                <a:cs typeface="Cambria"/>
                <a:sym typeface="Cambria"/>
              </a:rPr>
              <a:t>max</a:t>
            </a:r>
            <a:endParaRPr sz="2400">
              <a:solidFill>
                <a:schemeClr val="dk1"/>
              </a:solidFill>
              <a:latin typeface="Cambria"/>
              <a:ea typeface="Cambria"/>
              <a:cs typeface="Cambria"/>
              <a:sym typeface="Cambria"/>
            </a:endParaRPr>
          </a:p>
        </p:txBody>
      </p:sp>
      <p:sp>
        <p:nvSpPr>
          <p:cNvPr descr="n14 zalo Nguyen Doan Thao Trang" id="538" name="Google Shape;538;p51"/>
          <p:cNvSpPr txBox="1"/>
          <p:nvPr/>
        </p:nvSpPr>
        <p:spPr>
          <a:xfrm>
            <a:off x="5309780" y="5287341"/>
            <a:ext cx="1384301" cy="115313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539" name="Google Shape;539;p51"/>
          <p:cNvSpPr txBox="1"/>
          <p:nvPr/>
        </p:nvSpPr>
        <p:spPr>
          <a:xfrm>
            <a:off x="7885279" y="5488464"/>
            <a:ext cx="1115242" cy="78380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540" name="Google Shape;540;p51"/>
          <p:cNvSpPr txBox="1"/>
          <p:nvPr/>
        </p:nvSpPr>
        <p:spPr>
          <a:xfrm>
            <a:off x="2076450" y="2448139"/>
            <a:ext cx="1862218"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là tọa độ của vật mà gốc tọa độ được chọn trùng với vị trí cân bằng</a:t>
            </a:r>
            <a:endParaRPr sz="2300">
              <a:solidFill>
                <a:schemeClr val="dk1"/>
              </a:solidFill>
              <a:latin typeface="Cambria"/>
              <a:ea typeface="Cambria"/>
              <a:cs typeface="Cambria"/>
              <a:sym typeface="Cambria"/>
            </a:endParaRPr>
          </a:p>
        </p:txBody>
      </p:sp>
      <p:sp>
        <p:nvSpPr>
          <p:cNvPr descr="n14 zalo Nguyen Doan Thao Trang" id="541" name="Google Shape;541;p51"/>
          <p:cNvSpPr txBox="1"/>
          <p:nvPr/>
        </p:nvSpPr>
        <p:spPr>
          <a:xfrm>
            <a:off x="3952697" y="2448139"/>
            <a:ext cx="1281648" cy="15081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độ lớn cực đại của li độ.</a:t>
            </a:r>
            <a:endParaRPr sz="2300">
              <a:solidFill>
                <a:schemeClr val="dk1"/>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ppt_w</p:attrName>
                                        </p:attrNameLst>
                                      </p:cBhvr>
                                      <p:tavLst>
                                        <p:tav fmla="" tm="0">
                                          <p:val>
                                            <p:strVal val="0"/>
                                          </p:val>
                                        </p:tav>
                                        <p:tav fmla="" tm="100000">
                                          <p:val>
                                            <p:strVal val="#ppt_w"/>
                                          </p:val>
                                        </p:tav>
                                      </p:tavLst>
                                    </p:anim>
                                    <p:anim calcmode="lin" valueType="num">
                                      <p:cBhvr additive="base">
                                        <p:cTn dur="500"/>
                                        <p:tgtEl>
                                          <p:spTgt spid="5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ppt_w</p:attrName>
                                        </p:attrNameLst>
                                      </p:cBhvr>
                                      <p:tavLst>
                                        <p:tav fmla="" tm="0">
                                          <p:val>
                                            <p:strVal val="0"/>
                                          </p:val>
                                        </p:tav>
                                        <p:tav fmla="" tm="100000">
                                          <p:val>
                                            <p:strVal val="#ppt_w"/>
                                          </p:val>
                                        </p:tav>
                                      </p:tavLst>
                                    </p:anim>
                                    <p:anim calcmode="lin" valueType="num">
                                      <p:cBhvr additive="base">
                                        <p:cTn dur="500"/>
                                        <p:tgtEl>
                                          <p:spTgt spid="5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ppt_w</p:attrName>
                                        </p:attrNameLst>
                                      </p:cBhvr>
                                      <p:tavLst>
                                        <p:tav fmla="" tm="0">
                                          <p:val>
                                            <p:strVal val="0"/>
                                          </p:val>
                                        </p:tav>
                                        <p:tav fmla="" tm="100000">
                                          <p:val>
                                            <p:strVal val="#ppt_w"/>
                                          </p:val>
                                        </p:tav>
                                      </p:tavLst>
                                    </p:anim>
                                    <p:anim calcmode="lin" valueType="num">
                                      <p:cBhvr additive="base">
                                        <p:cTn dur="500"/>
                                        <p:tgtEl>
                                          <p:spTgt spid="5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ppt_w</p:attrName>
                                        </p:attrNameLst>
                                      </p:cBhvr>
                                      <p:tavLst>
                                        <p:tav fmla="" tm="0">
                                          <p:val>
                                            <p:strVal val="0"/>
                                          </p:val>
                                        </p:tav>
                                        <p:tav fmla="" tm="100000">
                                          <p:val>
                                            <p:strVal val="#ppt_w"/>
                                          </p:val>
                                        </p:tav>
                                      </p:tavLst>
                                    </p:anim>
                                    <p:anim calcmode="lin" valueType="num">
                                      <p:cBhvr additive="base">
                                        <p:cTn dur="500"/>
                                        <p:tgtEl>
                                          <p:spTgt spid="5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grpSp>
        <p:nvGrpSpPr>
          <p:cNvPr descr="n14 zalo Nguyen Doan Thao Trang" id="546" name="Google Shape;546;p52"/>
          <p:cNvGrpSpPr/>
          <p:nvPr/>
        </p:nvGrpSpPr>
        <p:grpSpPr>
          <a:xfrm>
            <a:off x="2369136" y="1656237"/>
            <a:ext cx="8844652" cy="2042573"/>
            <a:chOff x="2098909" y="2418117"/>
            <a:chExt cx="6633489" cy="1531929"/>
          </a:xfrm>
        </p:grpSpPr>
        <p:sp>
          <p:nvSpPr>
            <p:cNvPr id="547" name="Google Shape;547;p52"/>
            <p:cNvSpPr txBox="1"/>
            <p:nvPr/>
          </p:nvSpPr>
          <p:spPr>
            <a:xfrm>
              <a:off x="3900450" y="2418117"/>
              <a:ext cx="3309811" cy="644100"/>
            </a:xfrm>
            <a:prstGeom prst="rect">
              <a:avLst/>
            </a:prstGeom>
            <a:noFill/>
            <a:ln cap="flat" cmpd="sng" w="1905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400">
                  <a:solidFill>
                    <a:srgbClr val="191919"/>
                  </a:solidFill>
                  <a:latin typeface="Cambria"/>
                  <a:ea typeface="Cambria"/>
                  <a:cs typeface="Cambria"/>
                  <a:sym typeface="Cambria"/>
                </a:rPr>
                <a:t>Độ dịch chuyển cực đại của vật tính từ vị trí cân bằng.</a:t>
              </a:r>
              <a:endParaRPr b="1" sz="2400">
                <a:solidFill>
                  <a:srgbClr val="191919"/>
                </a:solidFill>
                <a:latin typeface="Cambria"/>
                <a:ea typeface="Cambria"/>
                <a:cs typeface="Cambria"/>
                <a:sym typeface="Cambria"/>
              </a:endParaRPr>
            </a:p>
          </p:txBody>
        </p:sp>
        <p:sp>
          <p:nvSpPr>
            <p:cNvPr id="548" name="Google Shape;548;p52"/>
            <p:cNvSpPr/>
            <p:nvPr/>
          </p:nvSpPr>
          <p:spPr>
            <a:xfrm>
              <a:off x="2746661" y="241815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1</a:t>
              </a:r>
              <a:endParaRPr b="1" sz="3067">
                <a:solidFill>
                  <a:srgbClr val="FFFFFF"/>
                </a:solidFill>
                <a:latin typeface="Cambria"/>
                <a:ea typeface="Cambria"/>
                <a:cs typeface="Cambria"/>
                <a:sym typeface="Cambria"/>
              </a:endParaRPr>
            </a:p>
          </p:txBody>
        </p:sp>
        <p:cxnSp>
          <p:nvCxnSpPr>
            <p:cNvPr id="549" name="Google Shape;549;p52"/>
            <p:cNvCxnSpPr>
              <a:stCxn id="550" idx="3"/>
              <a:endCxn id="548" idx="2"/>
            </p:cNvCxnSpPr>
            <p:nvPr/>
          </p:nvCxnSpPr>
          <p:spPr>
            <a:xfrm flipH="1" rot="10800000">
              <a:off x="2098909" y="2740146"/>
              <a:ext cx="647700" cy="1209900"/>
            </a:xfrm>
            <a:prstGeom prst="bentConnector3">
              <a:avLst>
                <a:gd fmla="val 6212" name="adj1"/>
              </a:avLst>
            </a:prstGeom>
            <a:noFill/>
            <a:ln cap="flat" cmpd="sng" w="19050">
              <a:solidFill>
                <a:schemeClr val="accent5"/>
              </a:solidFill>
              <a:prstDash val="solid"/>
              <a:round/>
              <a:headEnd len="med" w="med" type="triangle"/>
              <a:tailEnd len="sm" w="sm" type="none"/>
            </a:ln>
          </p:spPr>
        </p:cxnSp>
        <p:cxnSp>
          <p:nvCxnSpPr>
            <p:cNvPr id="551" name="Google Shape;551;p52"/>
            <p:cNvCxnSpPr>
              <a:stCxn id="548" idx="6"/>
              <a:endCxn id="547" idx="1"/>
            </p:cNvCxnSpPr>
            <p:nvPr/>
          </p:nvCxnSpPr>
          <p:spPr>
            <a:xfrm>
              <a:off x="3390761" y="2740207"/>
              <a:ext cx="509700" cy="300"/>
            </a:xfrm>
            <a:prstGeom prst="bentConnector3">
              <a:avLst>
                <a:gd fmla="val -65628" name="adj1"/>
              </a:avLst>
            </a:prstGeom>
            <a:noFill/>
            <a:ln cap="flat" cmpd="sng" w="19050">
              <a:solidFill>
                <a:schemeClr val="accent5"/>
              </a:solidFill>
              <a:prstDash val="solid"/>
              <a:round/>
              <a:headEnd len="sm" w="sm" type="none"/>
              <a:tailEnd len="sm" w="sm" type="none"/>
            </a:ln>
          </p:spPr>
        </p:cxnSp>
        <p:sp>
          <p:nvSpPr>
            <p:cNvPr id="552" name="Google Shape;552;p52"/>
            <p:cNvSpPr txBox="1"/>
            <p:nvPr/>
          </p:nvSpPr>
          <p:spPr>
            <a:xfrm>
              <a:off x="7539603" y="2422212"/>
              <a:ext cx="1192795" cy="640004"/>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667">
                  <a:solidFill>
                    <a:srgbClr val="FFFFFF"/>
                  </a:solidFill>
                  <a:latin typeface="Cambria"/>
                  <a:ea typeface="Cambria"/>
                  <a:cs typeface="Cambria"/>
                  <a:sym typeface="Cambria"/>
                </a:rPr>
                <a:t>Biên độ </a:t>
              </a:r>
              <a:endParaRPr/>
            </a:p>
            <a:p>
              <a:pPr indent="0" lvl="0" marL="0" marR="0" rtl="0" algn="ctr">
                <a:spcBef>
                  <a:spcPts val="0"/>
                </a:spcBef>
                <a:spcAft>
                  <a:spcPts val="0"/>
                </a:spcAft>
                <a:buNone/>
              </a:pPr>
              <a:r>
                <a:rPr b="1" lang="en-US" sz="2667">
                  <a:solidFill>
                    <a:srgbClr val="FFFFFF"/>
                  </a:solidFill>
                  <a:latin typeface="Cambria"/>
                  <a:ea typeface="Cambria"/>
                  <a:cs typeface="Cambria"/>
                  <a:sym typeface="Cambria"/>
                </a:rPr>
                <a:t>A</a:t>
              </a:r>
              <a:endParaRPr b="1" sz="2667">
                <a:solidFill>
                  <a:srgbClr val="FFFFFF"/>
                </a:solidFill>
                <a:latin typeface="Cambria"/>
                <a:ea typeface="Cambria"/>
                <a:cs typeface="Cambria"/>
                <a:sym typeface="Cambria"/>
              </a:endParaRPr>
            </a:p>
          </p:txBody>
        </p:sp>
        <p:cxnSp>
          <p:nvCxnSpPr>
            <p:cNvPr id="553" name="Google Shape;553;p52"/>
            <p:cNvCxnSpPr>
              <a:stCxn id="552" idx="1"/>
              <a:endCxn id="547" idx="3"/>
            </p:cNvCxnSpPr>
            <p:nvPr/>
          </p:nvCxnSpPr>
          <p:spPr>
            <a:xfrm rot="10800000">
              <a:off x="7210203" y="2740114"/>
              <a:ext cx="329400" cy="2100"/>
            </a:xfrm>
            <a:prstGeom prst="bentConnector3">
              <a:avLst>
                <a:gd fmla="val 512035" name="adj1"/>
              </a:avLst>
            </a:prstGeom>
            <a:noFill/>
            <a:ln cap="flat" cmpd="sng" w="19050">
              <a:solidFill>
                <a:srgbClr val="FDBD55"/>
              </a:solidFill>
              <a:prstDash val="solid"/>
              <a:round/>
              <a:headEnd len="sm" w="sm" type="none"/>
              <a:tailEnd len="sm" w="sm" type="none"/>
            </a:ln>
          </p:spPr>
        </p:cxnSp>
      </p:grpSp>
      <p:grpSp>
        <p:nvGrpSpPr>
          <p:cNvPr descr="n14 zalo Nguyen Doan Thao Trang" id="554" name="Google Shape;554;p52"/>
          <p:cNvGrpSpPr/>
          <p:nvPr/>
        </p:nvGrpSpPr>
        <p:grpSpPr>
          <a:xfrm>
            <a:off x="2369136" y="2688842"/>
            <a:ext cx="8844651" cy="1009968"/>
            <a:chOff x="2082712" y="3210608"/>
            <a:chExt cx="6633488" cy="757476"/>
          </a:xfrm>
        </p:grpSpPr>
        <p:sp>
          <p:nvSpPr>
            <p:cNvPr id="555" name="Google Shape;555;p52"/>
            <p:cNvSpPr txBox="1"/>
            <p:nvPr/>
          </p:nvSpPr>
          <p:spPr>
            <a:xfrm>
              <a:off x="7523405" y="3210608"/>
              <a:ext cx="1192795" cy="639939"/>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667">
                  <a:solidFill>
                    <a:srgbClr val="FFFFFF"/>
                  </a:solidFill>
                  <a:latin typeface="Cambria"/>
                  <a:ea typeface="Cambria"/>
                  <a:cs typeface="Cambria"/>
                  <a:sym typeface="Cambria"/>
                </a:rPr>
                <a:t>Chu kỳ</a:t>
              </a:r>
              <a:endParaRPr/>
            </a:p>
            <a:p>
              <a:pPr indent="0" lvl="0" marL="0" marR="0" rtl="0" algn="ctr">
                <a:spcBef>
                  <a:spcPts val="0"/>
                </a:spcBef>
                <a:spcAft>
                  <a:spcPts val="0"/>
                </a:spcAft>
                <a:buNone/>
              </a:pPr>
              <a:r>
                <a:rPr b="1" lang="en-US" sz="2667">
                  <a:solidFill>
                    <a:srgbClr val="FFFFFF"/>
                  </a:solidFill>
                  <a:latin typeface="Cambria"/>
                  <a:ea typeface="Cambria"/>
                  <a:cs typeface="Cambria"/>
                  <a:sym typeface="Cambria"/>
                </a:rPr>
                <a:t> T</a:t>
              </a:r>
              <a:endParaRPr b="1" sz="2667">
                <a:solidFill>
                  <a:srgbClr val="FFFFFF"/>
                </a:solidFill>
                <a:latin typeface="Cambria"/>
                <a:ea typeface="Cambria"/>
                <a:cs typeface="Cambria"/>
                <a:sym typeface="Cambria"/>
              </a:endParaRPr>
            </a:p>
          </p:txBody>
        </p:sp>
        <p:sp>
          <p:nvSpPr>
            <p:cNvPr id="556" name="Google Shape;556;p52"/>
            <p:cNvSpPr txBox="1"/>
            <p:nvPr/>
          </p:nvSpPr>
          <p:spPr>
            <a:xfrm>
              <a:off x="3900449" y="3210608"/>
              <a:ext cx="3293614" cy="644100"/>
            </a:xfrm>
            <a:prstGeom prst="rect">
              <a:avLst/>
            </a:prstGeom>
            <a:noFill/>
            <a:ln cap="flat" cmpd="sng" w="19050">
              <a:solidFill>
                <a:schemeClr val="l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200">
                  <a:solidFill>
                    <a:srgbClr val="191919"/>
                  </a:solidFill>
                  <a:latin typeface="Cambria"/>
                  <a:ea typeface="Cambria"/>
                  <a:cs typeface="Cambria"/>
                  <a:sym typeface="Cambria"/>
                </a:rPr>
                <a:t>Khoảng thời gian để vật thực hiện được 1 dao động toàn phần</a:t>
              </a:r>
              <a:endParaRPr b="1" sz="2200">
                <a:solidFill>
                  <a:srgbClr val="191919"/>
                </a:solidFill>
                <a:latin typeface="Cambria"/>
                <a:ea typeface="Cambria"/>
                <a:cs typeface="Cambria"/>
                <a:sym typeface="Cambria"/>
              </a:endParaRPr>
            </a:p>
          </p:txBody>
        </p:sp>
        <p:sp>
          <p:nvSpPr>
            <p:cNvPr id="557" name="Google Shape;557;p52"/>
            <p:cNvSpPr/>
            <p:nvPr/>
          </p:nvSpPr>
          <p:spPr>
            <a:xfrm>
              <a:off x="2746661" y="321070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2</a:t>
              </a:r>
              <a:endParaRPr b="1" sz="3067">
                <a:solidFill>
                  <a:srgbClr val="FFFFFF"/>
                </a:solidFill>
                <a:latin typeface="Cambria"/>
                <a:ea typeface="Cambria"/>
                <a:cs typeface="Cambria"/>
                <a:sym typeface="Cambria"/>
              </a:endParaRPr>
            </a:p>
          </p:txBody>
        </p:sp>
        <p:cxnSp>
          <p:nvCxnSpPr>
            <p:cNvPr id="558" name="Google Shape;558;p52"/>
            <p:cNvCxnSpPr>
              <a:stCxn id="550" idx="3"/>
              <a:endCxn id="557" idx="2"/>
            </p:cNvCxnSpPr>
            <p:nvPr/>
          </p:nvCxnSpPr>
          <p:spPr>
            <a:xfrm flipH="1" rot="10800000">
              <a:off x="2082712" y="3532784"/>
              <a:ext cx="663900" cy="435300"/>
            </a:xfrm>
            <a:prstGeom prst="bentConnector3">
              <a:avLst>
                <a:gd fmla="val 5145" name="adj1"/>
              </a:avLst>
            </a:prstGeom>
            <a:noFill/>
            <a:ln cap="flat" cmpd="sng" w="19050">
              <a:solidFill>
                <a:schemeClr val="accent5"/>
              </a:solidFill>
              <a:prstDash val="solid"/>
              <a:round/>
              <a:headEnd len="sm" w="sm" type="none"/>
              <a:tailEnd len="sm" w="sm" type="none"/>
            </a:ln>
          </p:spPr>
        </p:cxnSp>
        <p:cxnSp>
          <p:nvCxnSpPr>
            <p:cNvPr id="559" name="Google Shape;559;p52"/>
            <p:cNvCxnSpPr>
              <a:stCxn id="557" idx="6"/>
              <a:endCxn id="556" idx="1"/>
            </p:cNvCxnSpPr>
            <p:nvPr/>
          </p:nvCxnSpPr>
          <p:spPr>
            <a:xfrm>
              <a:off x="3390761" y="3532757"/>
              <a:ext cx="509700" cy="300"/>
            </a:xfrm>
            <a:prstGeom prst="bentConnector3">
              <a:avLst>
                <a:gd fmla="val -68806" name="adj1"/>
              </a:avLst>
            </a:prstGeom>
            <a:noFill/>
            <a:ln cap="flat" cmpd="sng" w="19050">
              <a:solidFill>
                <a:schemeClr val="accent5"/>
              </a:solidFill>
              <a:prstDash val="solid"/>
              <a:round/>
              <a:headEnd len="sm" w="sm" type="none"/>
              <a:tailEnd len="sm" w="sm" type="none"/>
            </a:ln>
          </p:spPr>
        </p:cxnSp>
        <p:cxnSp>
          <p:nvCxnSpPr>
            <p:cNvPr id="560" name="Google Shape;560;p52"/>
            <p:cNvCxnSpPr>
              <a:stCxn id="555" idx="1"/>
              <a:endCxn id="556" idx="3"/>
            </p:cNvCxnSpPr>
            <p:nvPr/>
          </p:nvCxnSpPr>
          <p:spPr>
            <a:xfrm flipH="1">
              <a:off x="7194005" y="3530578"/>
              <a:ext cx="329400" cy="2100"/>
            </a:xfrm>
            <a:prstGeom prst="bentConnector3">
              <a:avLst>
                <a:gd fmla="val 515722" name="adj1"/>
              </a:avLst>
            </a:prstGeom>
            <a:noFill/>
            <a:ln cap="flat" cmpd="sng" w="19050">
              <a:solidFill>
                <a:srgbClr val="FF675A"/>
              </a:solidFill>
              <a:prstDash val="solid"/>
              <a:round/>
              <a:headEnd len="sm" w="sm" type="none"/>
              <a:tailEnd len="sm" w="sm" type="none"/>
            </a:ln>
          </p:spPr>
        </p:cxnSp>
      </p:grpSp>
      <p:grpSp>
        <p:nvGrpSpPr>
          <p:cNvPr descr="n14 zalo Nguyen Doan Thao Trang" id="561" name="Google Shape;561;p52"/>
          <p:cNvGrpSpPr/>
          <p:nvPr/>
        </p:nvGrpSpPr>
        <p:grpSpPr>
          <a:xfrm>
            <a:off x="2369136" y="3698811"/>
            <a:ext cx="8844652" cy="926870"/>
            <a:chOff x="2098910" y="3954693"/>
            <a:chExt cx="6633489" cy="695153"/>
          </a:xfrm>
        </p:grpSpPr>
        <p:sp>
          <p:nvSpPr>
            <p:cNvPr id="562" name="Google Shape;562;p52"/>
            <p:cNvSpPr txBox="1"/>
            <p:nvPr/>
          </p:nvSpPr>
          <p:spPr>
            <a:xfrm>
              <a:off x="7539604" y="4003100"/>
              <a:ext cx="1192795" cy="646746"/>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US" sz="2667">
                  <a:solidFill>
                    <a:srgbClr val="FFFFFF"/>
                  </a:solidFill>
                  <a:latin typeface="Cambria"/>
                  <a:ea typeface="Cambria"/>
                  <a:cs typeface="Cambria"/>
                  <a:sym typeface="Cambria"/>
                </a:rPr>
                <a:t>Tần số f</a:t>
              </a:r>
              <a:endParaRPr b="1" sz="2667">
                <a:solidFill>
                  <a:srgbClr val="FFFFFF"/>
                </a:solidFill>
                <a:latin typeface="Cambria"/>
                <a:ea typeface="Cambria"/>
                <a:cs typeface="Cambria"/>
                <a:sym typeface="Cambria"/>
              </a:endParaRPr>
            </a:p>
          </p:txBody>
        </p:sp>
        <p:sp>
          <p:nvSpPr>
            <p:cNvPr id="563" name="Google Shape;563;p52"/>
            <p:cNvSpPr txBox="1"/>
            <p:nvPr/>
          </p:nvSpPr>
          <p:spPr>
            <a:xfrm>
              <a:off x="3900449" y="4003100"/>
              <a:ext cx="3293613" cy="644100"/>
            </a:xfrm>
            <a:prstGeom prst="rect">
              <a:avLst/>
            </a:prstGeom>
            <a:noFill/>
            <a:ln cap="flat" cmpd="sng" w="1905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400">
                  <a:solidFill>
                    <a:srgbClr val="191919"/>
                  </a:solidFill>
                  <a:latin typeface="Cambria"/>
                  <a:ea typeface="Cambria"/>
                  <a:cs typeface="Cambria"/>
                  <a:sym typeface="Cambria"/>
                </a:rPr>
                <a:t>Số dao động mà vật thực hiện được trong 1 giây</a:t>
              </a:r>
              <a:endParaRPr b="1" sz="2400">
                <a:solidFill>
                  <a:srgbClr val="191919"/>
                </a:solidFill>
                <a:latin typeface="Cambria"/>
                <a:ea typeface="Cambria"/>
                <a:cs typeface="Cambria"/>
                <a:sym typeface="Cambria"/>
              </a:endParaRPr>
            </a:p>
          </p:txBody>
        </p:sp>
        <p:sp>
          <p:nvSpPr>
            <p:cNvPr id="564" name="Google Shape;564;p52"/>
            <p:cNvSpPr/>
            <p:nvPr/>
          </p:nvSpPr>
          <p:spPr>
            <a:xfrm>
              <a:off x="2746661" y="400325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3</a:t>
              </a:r>
              <a:endParaRPr b="1" sz="3067">
                <a:solidFill>
                  <a:srgbClr val="FFFFFF"/>
                </a:solidFill>
                <a:latin typeface="Cambria"/>
                <a:ea typeface="Cambria"/>
                <a:cs typeface="Cambria"/>
                <a:sym typeface="Cambria"/>
              </a:endParaRPr>
            </a:p>
          </p:txBody>
        </p:sp>
        <p:cxnSp>
          <p:nvCxnSpPr>
            <p:cNvPr id="565" name="Google Shape;565;p52"/>
            <p:cNvCxnSpPr>
              <a:stCxn id="550" idx="3"/>
              <a:endCxn id="564" idx="2"/>
            </p:cNvCxnSpPr>
            <p:nvPr/>
          </p:nvCxnSpPr>
          <p:spPr>
            <a:xfrm>
              <a:off x="2098910" y="3954693"/>
              <a:ext cx="647700" cy="370500"/>
            </a:xfrm>
            <a:prstGeom prst="bentConnector3">
              <a:avLst>
                <a:gd fmla="val 6212" name="adj1"/>
              </a:avLst>
            </a:prstGeom>
            <a:noFill/>
            <a:ln cap="flat" cmpd="sng" w="19050">
              <a:solidFill>
                <a:schemeClr val="accent5"/>
              </a:solidFill>
              <a:prstDash val="solid"/>
              <a:round/>
              <a:headEnd len="sm" w="sm" type="none"/>
              <a:tailEnd len="sm" w="sm" type="none"/>
            </a:ln>
          </p:spPr>
        </p:cxnSp>
        <p:cxnSp>
          <p:nvCxnSpPr>
            <p:cNvPr id="566" name="Google Shape;566;p52"/>
            <p:cNvCxnSpPr>
              <a:stCxn id="564" idx="6"/>
              <a:endCxn id="563" idx="1"/>
            </p:cNvCxnSpPr>
            <p:nvPr/>
          </p:nvCxnSpPr>
          <p:spPr>
            <a:xfrm>
              <a:off x="3390761" y="4325307"/>
              <a:ext cx="509700" cy="300"/>
            </a:xfrm>
            <a:prstGeom prst="bentConnector3">
              <a:avLst>
                <a:gd fmla="val -65628" name="adj1"/>
              </a:avLst>
            </a:prstGeom>
            <a:noFill/>
            <a:ln cap="flat" cmpd="sng" w="19050">
              <a:solidFill>
                <a:schemeClr val="accent5"/>
              </a:solidFill>
              <a:prstDash val="solid"/>
              <a:round/>
              <a:headEnd len="sm" w="sm" type="none"/>
              <a:tailEnd len="sm" w="sm" type="none"/>
            </a:ln>
          </p:spPr>
        </p:cxnSp>
        <p:cxnSp>
          <p:nvCxnSpPr>
            <p:cNvPr id="567" name="Google Shape;567;p52"/>
            <p:cNvCxnSpPr>
              <a:stCxn id="562" idx="1"/>
              <a:endCxn id="563" idx="3"/>
            </p:cNvCxnSpPr>
            <p:nvPr/>
          </p:nvCxnSpPr>
          <p:spPr>
            <a:xfrm rot="10800000">
              <a:off x="7194004" y="4325273"/>
              <a:ext cx="345600" cy="1200"/>
            </a:xfrm>
            <a:prstGeom prst="bentConnector3">
              <a:avLst>
                <a:gd fmla="val 489787" name="adj1"/>
              </a:avLst>
            </a:prstGeom>
            <a:noFill/>
            <a:ln cap="flat" cmpd="sng" w="19050">
              <a:solidFill>
                <a:srgbClr val="5BCC97"/>
              </a:solidFill>
              <a:prstDash val="solid"/>
              <a:round/>
              <a:headEnd len="sm" w="sm" type="none"/>
              <a:tailEnd len="sm" w="sm" type="none"/>
            </a:ln>
          </p:spPr>
        </p:cxnSp>
      </p:grpSp>
      <p:sp>
        <p:nvSpPr>
          <p:cNvPr descr="n14 zalo Nguyen Doan Thao Trang" id="550" name="Google Shape;550;p52"/>
          <p:cNvSpPr txBox="1"/>
          <p:nvPr/>
        </p:nvSpPr>
        <p:spPr>
          <a:xfrm>
            <a:off x="339079" y="2113811"/>
            <a:ext cx="2030057" cy="3169999"/>
          </a:xfrm>
          <a:prstGeom prst="rect">
            <a:avLst/>
          </a:prstGeom>
          <a:solidFill>
            <a:srgbClr val="FFC4A9"/>
          </a:solidFill>
          <a:ln>
            <a:noFill/>
          </a:ln>
        </p:spPr>
        <p:txBody>
          <a:bodyPr anchorCtr="0" anchor="ctr" bIns="121900" lIns="121900" spcFirstLastPara="1" rIns="121900" wrap="square" tIns="121900">
            <a:noAutofit/>
          </a:bodyPr>
          <a:lstStyle/>
          <a:p>
            <a:pPr indent="0" lvl="0" marL="0" marR="0" rtl="0" algn="ctr">
              <a:lnSpc>
                <a:spcPct val="150000"/>
              </a:lnSpc>
              <a:spcBef>
                <a:spcPts val="0"/>
              </a:spcBef>
              <a:spcAft>
                <a:spcPts val="0"/>
              </a:spcAft>
              <a:buNone/>
            </a:pPr>
            <a:r>
              <a:rPr b="1" i="1" lang="en-US" sz="2800">
                <a:solidFill>
                  <a:srgbClr val="191919"/>
                </a:solidFill>
                <a:latin typeface="Cambria"/>
                <a:ea typeface="Cambria"/>
                <a:cs typeface="Cambria"/>
                <a:sym typeface="Cambria"/>
              </a:rPr>
              <a:t>Đại lượng đặc trưng của dao động điều hòa</a:t>
            </a:r>
            <a:endParaRPr b="1" i="1" sz="2800">
              <a:solidFill>
                <a:srgbClr val="191919"/>
              </a:solidFill>
              <a:latin typeface="Cambria"/>
              <a:ea typeface="Cambria"/>
              <a:cs typeface="Cambria"/>
              <a:sym typeface="Cambria"/>
            </a:endParaRPr>
          </a:p>
        </p:txBody>
      </p:sp>
      <p:sp>
        <p:nvSpPr>
          <p:cNvPr descr="n14 zalo Nguyen Doan Thao Trang" id="568" name="Google Shape;568;p52"/>
          <p:cNvSpPr txBox="1"/>
          <p:nvPr/>
        </p:nvSpPr>
        <p:spPr>
          <a:xfrm>
            <a:off x="379165" y="294260"/>
            <a:ext cx="9456219" cy="523220"/>
          </a:xfrm>
          <a:prstGeom prst="rect">
            <a:avLst/>
          </a:prstGeom>
          <a:solidFill>
            <a:srgbClr val="FDD698">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 CÁC ĐẠI LƯỢNG ĐẶC TRƯNG CỦA DAO ĐỘNG ĐIỀU HÒA</a:t>
            </a:r>
            <a:endParaRPr/>
          </a:p>
        </p:txBody>
      </p:sp>
      <p:grpSp>
        <p:nvGrpSpPr>
          <p:cNvPr descr="n14 zalo Nguyen Doan Thao Trang" id="569" name="Google Shape;569;p52"/>
          <p:cNvGrpSpPr/>
          <p:nvPr/>
        </p:nvGrpSpPr>
        <p:grpSpPr>
          <a:xfrm>
            <a:off x="2369136" y="3698810"/>
            <a:ext cx="8844650" cy="2007539"/>
            <a:chOff x="3308231" y="3045062"/>
            <a:chExt cx="6633486" cy="1505651"/>
          </a:xfrm>
        </p:grpSpPr>
        <p:sp>
          <p:nvSpPr>
            <p:cNvPr id="570" name="Google Shape;570;p52"/>
            <p:cNvSpPr txBox="1"/>
            <p:nvPr/>
          </p:nvSpPr>
          <p:spPr>
            <a:xfrm>
              <a:off x="8748923" y="3904834"/>
              <a:ext cx="1192794" cy="645879"/>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667">
                  <a:solidFill>
                    <a:srgbClr val="FFFFFF"/>
                  </a:solidFill>
                  <a:latin typeface="Cambria"/>
                  <a:ea typeface="Cambria"/>
                  <a:cs typeface="Cambria"/>
                  <a:sym typeface="Cambria"/>
                </a:rPr>
                <a:t>Tần số góc - ω</a:t>
              </a:r>
              <a:endParaRPr b="1" sz="2667">
                <a:solidFill>
                  <a:srgbClr val="FFFFFF"/>
                </a:solidFill>
                <a:latin typeface="Cambria"/>
                <a:ea typeface="Cambria"/>
                <a:cs typeface="Cambria"/>
                <a:sym typeface="Cambria"/>
              </a:endParaRPr>
            </a:p>
          </p:txBody>
        </p:sp>
        <p:sp>
          <p:nvSpPr>
            <p:cNvPr id="571" name="Google Shape;571;p52"/>
            <p:cNvSpPr txBox="1"/>
            <p:nvPr/>
          </p:nvSpPr>
          <p:spPr>
            <a:xfrm>
              <a:off x="5116944" y="3898002"/>
              <a:ext cx="3286437" cy="644100"/>
            </a:xfrm>
            <a:prstGeom prst="rect">
              <a:avLst/>
            </a:prstGeom>
            <a:blipFill rotWithShape="1">
              <a:blip r:embed="rId3">
                <a:alphaModFix/>
              </a:blip>
              <a:stretch>
                <a:fillRect b="0" l="0" r="0" t="0"/>
              </a:stretch>
            </a:blipFill>
            <a:ln cap="flat" cmpd="sng" w="19050">
              <a:solidFill>
                <a:srgbClr val="1055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572" name="Google Shape;572;p52"/>
            <p:cNvSpPr/>
            <p:nvPr/>
          </p:nvSpPr>
          <p:spPr>
            <a:xfrm>
              <a:off x="3955981" y="3906613"/>
              <a:ext cx="644100" cy="644100"/>
            </a:xfrm>
            <a:prstGeom prst="ellipse">
              <a:avLst/>
            </a:prstGeom>
            <a:solidFill>
              <a:srgbClr val="0070C0"/>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4</a:t>
              </a:r>
              <a:endParaRPr b="1" sz="3067">
                <a:solidFill>
                  <a:srgbClr val="FFFFFF"/>
                </a:solidFill>
                <a:latin typeface="Cambria"/>
                <a:ea typeface="Cambria"/>
                <a:cs typeface="Cambria"/>
                <a:sym typeface="Cambria"/>
              </a:endParaRPr>
            </a:p>
          </p:txBody>
        </p:sp>
        <p:cxnSp>
          <p:nvCxnSpPr>
            <p:cNvPr id="573" name="Google Shape;573;p52"/>
            <p:cNvCxnSpPr>
              <a:stCxn id="550" idx="3"/>
              <a:endCxn id="572" idx="2"/>
            </p:cNvCxnSpPr>
            <p:nvPr/>
          </p:nvCxnSpPr>
          <p:spPr>
            <a:xfrm>
              <a:off x="3308231" y="3045062"/>
              <a:ext cx="647700" cy="1183500"/>
            </a:xfrm>
            <a:prstGeom prst="bentConnector3">
              <a:avLst>
                <a:gd fmla="val 146233" name="adj1"/>
              </a:avLst>
            </a:prstGeom>
            <a:noFill/>
            <a:ln cap="flat" cmpd="sng" w="19050">
              <a:solidFill>
                <a:schemeClr val="accent5"/>
              </a:solidFill>
              <a:prstDash val="solid"/>
              <a:round/>
              <a:headEnd len="sm" w="sm" type="none"/>
              <a:tailEnd len="sm" w="sm" type="none"/>
            </a:ln>
          </p:spPr>
        </p:cxnSp>
        <p:cxnSp>
          <p:nvCxnSpPr>
            <p:cNvPr id="574" name="Google Shape;574;p52"/>
            <p:cNvCxnSpPr/>
            <p:nvPr/>
          </p:nvCxnSpPr>
          <p:spPr>
            <a:xfrm flipH="1" rot="10800000">
              <a:off x="4595442" y="4188094"/>
              <a:ext cx="519484" cy="23319"/>
            </a:xfrm>
            <a:prstGeom prst="bentConnector3">
              <a:avLst>
                <a:gd fmla="val 146701" name="adj1"/>
              </a:avLst>
            </a:prstGeom>
            <a:noFill/>
            <a:ln cap="flat" cmpd="sng" w="19050">
              <a:solidFill>
                <a:schemeClr val="accent5"/>
              </a:solidFill>
              <a:prstDash val="solid"/>
              <a:round/>
              <a:headEnd len="sm" w="sm" type="none"/>
              <a:tailEnd len="sm" w="sm" type="none"/>
            </a:ln>
          </p:spPr>
        </p:cxnSp>
        <p:cxnSp>
          <p:nvCxnSpPr>
            <p:cNvPr id="575" name="Google Shape;575;p52"/>
            <p:cNvCxnSpPr>
              <a:stCxn id="570" idx="1"/>
              <a:endCxn id="571" idx="3"/>
            </p:cNvCxnSpPr>
            <p:nvPr/>
          </p:nvCxnSpPr>
          <p:spPr>
            <a:xfrm rot="10800000">
              <a:off x="8403323" y="4219974"/>
              <a:ext cx="345600" cy="7800"/>
            </a:xfrm>
            <a:prstGeom prst="bentConnector3">
              <a:avLst>
                <a:gd fmla="val 227304" name="adj1"/>
              </a:avLst>
            </a:prstGeom>
            <a:noFill/>
            <a:ln cap="flat" cmpd="sng" w="19050">
              <a:solidFill>
                <a:schemeClr val="accent5"/>
              </a:solidFill>
              <a:prstDash val="solid"/>
              <a:round/>
              <a:headEnd len="sm" w="sm" type="none"/>
              <a:tailEnd len="sm" w="sm" type="none"/>
            </a:ln>
          </p:spPr>
        </p:cxnSp>
      </p:gr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20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9" name="Shape 579"/>
        <p:cNvGrpSpPr/>
        <p:nvPr/>
      </p:nvGrpSpPr>
      <p:grpSpPr>
        <a:xfrm>
          <a:off x="0" y="0"/>
          <a:ext cx="0" cy="0"/>
          <a:chOff x="0" y="0"/>
          <a:chExt cx="0" cy="0"/>
        </a:xfrm>
      </p:grpSpPr>
      <p:pic>
        <p:nvPicPr>
          <p:cNvPr descr="n14 zalo Nguyen Doan Thao Trang" id="580" name="Google Shape;580;p53"/>
          <p:cNvPicPr preferRelativeResize="0"/>
          <p:nvPr/>
        </p:nvPicPr>
        <p:blipFill rotWithShape="1">
          <a:blip r:embed="rId3">
            <a:alphaModFix/>
          </a:blip>
          <a:srcRect b="0" l="0" r="0" t="0"/>
          <a:stretch/>
        </p:blipFill>
        <p:spPr>
          <a:xfrm>
            <a:off x="292792" y="3551424"/>
            <a:ext cx="4270372" cy="3108808"/>
          </a:xfrm>
          <a:prstGeom prst="rect">
            <a:avLst/>
          </a:prstGeom>
          <a:noFill/>
          <a:ln>
            <a:noFill/>
          </a:ln>
        </p:spPr>
      </p:pic>
      <p:sp>
        <p:nvSpPr>
          <p:cNvPr descr="n14 zalo Nguyen Doan Thao Trang" id="581" name="Google Shape;581;p53"/>
          <p:cNvSpPr txBox="1"/>
          <p:nvPr/>
        </p:nvSpPr>
        <p:spPr>
          <a:xfrm>
            <a:off x="292792" y="1834347"/>
            <a:ext cx="4110164"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a:solidFill>
                  <a:schemeClr val="dk1"/>
                </a:solidFill>
                <a:latin typeface="Cambria"/>
                <a:ea typeface="Cambria"/>
                <a:cs typeface="Cambria"/>
                <a:sym typeface="Cambria"/>
              </a:rPr>
              <a:t>Dựa vào các đại lượng đặc trưng của dao động điều hòa. Hãy hoàn thành phiếu học tập số 1</a:t>
            </a:r>
            <a:endParaRPr/>
          </a:p>
        </p:txBody>
      </p:sp>
      <p:pic>
        <p:nvPicPr>
          <p:cNvPr descr="n14 zalo Nguyen Doan Thao Trang" id="582" name="Google Shape;582;p53"/>
          <p:cNvPicPr preferRelativeResize="0"/>
          <p:nvPr/>
        </p:nvPicPr>
        <p:blipFill rotWithShape="1">
          <a:blip r:embed="rId4">
            <a:alphaModFix/>
          </a:blip>
          <a:srcRect b="0" l="0" r="0" t="0"/>
          <a:stretch/>
        </p:blipFill>
        <p:spPr>
          <a:xfrm>
            <a:off x="2100654" y="624327"/>
            <a:ext cx="654648" cy="1084607"/>
          </a:xfrm>
          <a:prstGeom prst="rect">
            <a:avLst/>
          </a:prstGeom>
          <a:noFill/>
          <a:ln>
            <a:noFill/>
          </a:ln>
        </p:spPr>
      </p:pic>
      <p:sp>
        <p:nvSpPr>
          <p:cNvPr descr="n14 zalo Nguyen Doan Thao Trang" id="583" name="Google Shape;583;p53"/>
          <p:cNvSpPr/>
          <p:nvPr/>
        </p:nvSpPr>
        <p:spPr>
          <a:xfrm>
            <a:off x="4831161" y="2742288"/>
            <a:ext cx="5839798" cy="68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n14 zalo Nguyen Doan Thao Trang" id="584" name="Google Shape;584;p53"/>
          <p:cNvPicPr preferRelativeResize="0"/>
          <p:nvPr/>
        </p:nvPicPr>
        <p:blipFill rotWithShape="1">
          <a:blip r:embed="rId5">
            <a:alphaModFix/>
          </a:blip>
          <a:srcRect b="4077" l="2937" r="6227" t="2848"/>
          <a:stretch/>
        </p:blipFill>
        <p:spPr>
          <a:xfrm>
            <a:off x="4563164" y="0"/>
            <a:ext cx="7628836" cy="6854653"/>
          </a:xfrm>
          <a:prstGeom prst="rect">
            <a:avLst/>
          </a:prstGeom>
          <a:noFill/>
          <a:ln cap="flat" cmpd="sng" w="38100">
            <a:solidFill>
              <a:srgbClr val="C7C0F4"/>
            </a:solidFill>
            <a:prstDash val="solid"/>
            <a:round/>
            <a:headEnd len="sm" w="sm" type="none"/>
            <a:tailEnd len="sm" w="sm" type="none"/>
          </a:ln>
        </p:spPr>
      </p:pic>
      <p:sp>
        <p:nvSpPr>
          <p:cNvPr descr="n14 zalo Nguyen Doan Thao Trang" id="585" name="Google Shape;585;p53"/>
          <p:cNvSpPr/>
          <p:nvPr/>
        </p:nvSpPr>
        <p:spPr>
          <a:xfrm>
            <a:off x="4702934" y="1148694"/>
            <a:ext cx="7196274" cy="2029851"/>
          </a:xfrm>
          <a:prstGeom prst="rect">
            <a:avLst/>
          </a:prstGeom>
          <a:blipFill rotWithShape="1">
            <a:blip r:embed="rId6">
              <a:alphaModFix/>
            </a:blip>
            <a:stretch>
              <a:fillRect b="-7506" l="-1692" r="-1691" t="-300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586" name="Google Shape;586;p53"/>
          <p:cNvSpPr/>
          <p:nvPr/>
        </p:nvSpPr>
        <p:spPr>
          <a:xfrm>
            <a:off x="4702935" y="3201053"/>
            <a:ext cx="7196273" cy="3539430"/>
          </a:xfrm>
          <a:prstGeom prst="rect">
            <a:avLst/>
          </a:prstGeom>
          <a:solidFill>
            <a:schemeClr val="lt1">
              <a:alpha val="49803"/>
            </a:schemeClr>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chemeClr val="dk1"/>
                </a:solidFill>
                <a:latin typeface="Cambria"/>
                <a:ea typeface="Cambria"/>
                <a:cs typeface="Cambria"/>
                <a:sym typeface="Cambria"/>
              </a:rPr>
              <a:t>Câu 2:</a:t>
            </a:r>
            <a:r>
              <a:rPr lang="en-US" sz="2800">
                <a:solidFill>
                  <a:schemeClr val="dk1"/>
                </a:solidFill>
                <a:latin typeface="Cambria"/>
                <a:ea typeface="Cambria"/>
                <a:cs typeface="Cambria"/>
                <a:sym typeface="Cambria"/>
              </a:rPr>
              <a:t> Xét vật dao động điều hòa có sự phụ thuộc giữa li độ và thời gian như hình vẽ. Tại mỗi vị trí đang xét, vật đang ở đâu và chuyển động theo chiều nào? Xét từ vị trí 1 (x = A) đến các vị trí 2 ( x = 0) , 3 ( x = -A) , 4 ( x = 0) , 5 ( x = A) vật đã thực hiện được bao nhiêu phần của dao động? Tương ứng với bao nhiêu phần của chu kì dao động?</a:t>
            </a:r>
            <a:endParaRPr sz="2800">
              <a:solidFill>
                <a:schemeClr val="dk1"/>
              </a:solidFill>
              <a:latin typeface="Cambria"/>
              <a:ea typeface="Cambria"/>
              <a:cs typeface="Cambria"/>
              <a:sym typeface="Cambria"/>
            </a:endParaRPr>
          </a:p>
        </p:txBody>
      </p:sp>
      <p:pic>
        <p:nvPicPr>
          <p:cNvPr descr="n14 zalo Nguyen Doan Thao Trang" id="587" name="Google Shape;587;p53"/>
          <p:cNvPicPr preferRelativeResize="0"/>
          <p:nvPr/>
        </p:nvPicPr>
        <p:blipFill rotWithShape="1">
          <a:blip r:embed="rId7">
            <a:alphaModFix/>
          </a:blip>
          <a:srcRect b="0" l="0" r="0" t="0"/>
          <a:stretch/>
        </p:blipFill>
        <p:spPr>
          <a:xfrm>
            <a:off x="61467" y="148802"/>
            <a:ext cx="772474" cy="1685545"/>
          </a:xfrm>
          <a:prstGeom prst="rect">
            <a:avLst/>
          </a:prstGeom>
          <a:noFill/>
          <a:ln>
            <a:noFill/>
          </a:ln>
        </p:spPr>
      </p:pic>
      <p:sp>
        <p:nvSpPr>
          <p:cNvPr descr="n14 zalo Nguyen Doan Thao Trang" id="588" name="Google Shape;588;p53"/>
          <p:cNvSpPr txBox="1"/>
          <p:nvPr/>
        </p:nvSpPr>
        <p:spPr>
          <a:xfrm>
            <a:off x="7014409" y="624327"/>
            <a:ext cx="31467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PHIẾU HỌC TẬP 1</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descr="n14 zalo Nguyen Doan Thao Trang" id="593" name="Google Shape;593;p54"/>
          <p:cNvPicPr preferRelativeResize="0"/>
          <p:nvPr/>
        </p:nvPicPr>
        <p:blipFill rotWithShape="1">
          <a:blip r:embed="rId3">
            <a:alphaModFix/>
          </a:blip>
          <a:srcRect b="0" l="0" r="0" t="0"/>
          <a:stretch/>
        </p:blipFill>
        <p:spPr>
          <a:xfrm>
            <a:off x="2100654" y="624327"/>
            <a:ext cx="654648" cy="1084607"/>
          </a:xfrm>
          <a:prstGeom prst="rect">
            <a:avLst/>
          </a:prstGeom>
          <a:noFill/>
          <a:ln>
            <a:noFill/>
          </a:ln>
        </p:spPr>
      </p:pic>
      <p:sp>
        <p:nvSpPr>
          <p:cNvPr descr="n14 zalo Nguyen Doan Thao Trang" id="594" name="Google Shape;594;p54"/>
          <p:cNvSpPr/>
          <p:nvPr/>
        </p:nvSpPr>
        <p:spPr>
          <a:xfrm>
            <a:off x="4831161" y="2742288"/>
            <a:ext cx="5839798" cy="68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n14 zalo Nguyen Doan Thao Trang" id="595" name="Google Shape;595;p54"/>
          <p:cNvPicPr preferRelativeResize="0"/>
          <p:nvPr/>
        </p:nvPicPr>
        <p:blipFill rotWithShape="1">
          <a:blip r:embed="rId4">
            <a:alphaModFix/>
          </a:blip>
          <a:srcRect b="4077" l="2937" r="6227" t="2848"/>
          <a:stretch/>
        </p:blipFill>
        <p:spPr>
          <a:xfrm>
            <a:off x="4563164" y="0"/>
            <a:ext cx="7628836" cy="6854653"/>
          </a:xfrm>
          <a:prstGeom prst="rect">
            <a:avLst/>
          </a:prstGeom>
          <a:noFill/>
          <a:ln cap="flat" cmpd="sng" w="38100">
            <a:solidFill>
              <a:srgbClr val="C7C0F4"/>
            </a:solidFill>
            <a:prstDash val="solid"/>
            <a:round/>
            <a:headEnd len="sm" w="sm" type="none"/>
            <a:tailEnd len="sm" w="sm" type="none"/>
          </a:ln>
        </p:spPr>
      </p:pic>
      <p:sp>
        <p:nvSpPr>
          <p:cNvPr descr="n14 zalo Nguyen Doan Thao Trang" id="596" name="Google Shape;596;p54"/>
          <p:cNvSpPr/>
          <p:nvPr/>
        </p:nvSpPr>
        <p:spPr>
          <a:xfrm>
            <a:off x="158794" y="2357567"/>
            <a:ext cx="4270372" cy="3753400"/>
          </a:xfrm>
          <a:prstGeom prst="rect">
            <a:avLst/>
          </a:prstGeom>
          <a:blipFill rotWithShape="1">
            <a:blip r:embed="rId5">
              <a:alphaModFix/>
            </a:blip>
            <a:stretch>
              <a:fillRect b="-3738" l="-2851" r="-2850" t="-17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n14 zalo Nguyen Doan Thao Trang" id="597" name="Google Shape;597;p54"/>
          <p:cNvPicPr preferRelativeResize="0"/>
          <p:nvPr/>
        </p:nvPicPr>
        <p:blipFill rotWithShape="1">
          <a:blip r:embed="rId6">
            <a:alphaModFix/>
          </a:blip>
          <a:srcRect b="0" l="0" r="0" t="0"/>
          <a:stretch/>
        </p:blipFill>
        <p:spPr>
          <a:xfrm>
            <a:off x="61467" y="148802"/>
            <a:ext cx="772474" cy="1685545"/>
          </a:xfrm>
          <a:prstGeom prst="rect">
            <a:avLst/>
          </a:prstGeom>
          <a:noFill/>
          <a:ln>
            <a:noFill/>
          </a:ln>
        </p:spPr>
      </p:pic>
      <p:sp>
        <p:nvSpPr>
          <p:cNvPr descr="n14 zalo Nguyen Doan Thao Trang" id="598" name="Google Shape;598;p54"/>
          <p:cNvSpPr txBox="1"/>
          <p:nvPr/>
        </p:nvSpPr>
        <p:spPr>
          <a:xfrm>
            <a:off x="833941" y="1834347"/>
            <a:ext cx="31467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PHIẾU HỌC TẬP 1</a:t>
            </a:r>
            <a:endParaRPr/>
          </a:p>
        </p:txBody>
      </p:sp>
      <p:sp>
        <p:nvSpPr>
          <p:cNvPr descr="n14 zalo Nguyen Doan Thao Trang" id="599" name="Google Shape;599;p54"/>
          <p:cNvSpPr txBox="1"/>
          <p:nvPr/>
        </p:nvSpPr>
        <p:spPr>
          <a:xfrm>
            <a:off x="4832553" y="1650835"/>
            <a:ext cx="6651671" cy="4460132"/>
          </a:xfrm>
          <a:prstGeom prst="rect">
            <a:avLst/>
          </a:prstGeom>
          <a:blipFill rotWithShape="1">
            <a:blip r:embed="rId7">
              <a:alphaModFix/>
            </a:blip>
            <a:stretch>
              <a:fillRect b="-2871" l="-1924" r="0" t="-109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descr="n14 zalo Nguyen Doan Thao Trang" id="604" name="Google Shape;604;p55"/>
          <p:cNvPicPr preferRelativeResize="0"/>
          <p:nvPr/>
        </p:nvPicPr>
        <p:blipFill rotWithShape="1">
          <a:blip r:embed="rId3">
            <a:alphaModFix/>
          </a:blip>
          <a:srcRect b="0" l="0" r="0" t="0"/>
          <a:stretch/>
        </p:blipFill>
        <p:spPr>
          <a:xfrm>
            <a:off x="2100654" y="624327"/>
            <a:ext cx="654648" cy="1084607"/>
          </a:xfrm>
          <a:prstGeom prst="rect">
            <a:avLst/>
          </a:prstGeom>
          <a:noFill/>
          <a:ln>
            <a:noFill/>
          </a:ln>
        </p:spPr>
      </p:pic>
      <p:sp>
        <p:nvSpPr>
          <p:cNvPr descr="n14 zalo Nguyen Doan Thao Trang" id="605" name="Google Shape;605;p55"/>
          <p:cNvSpPr/>
          <p:nvPr/>
        </p:nvSpPr>
        <p:spPr>
          <a:xfrm>
            <a:off x="4831161" y="2742288"/>
            <a:ext cx="5839798" cy="68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n14 zalo Nguyen Doan Thao Trang" id="606" name="Google Shape;606;p55"/>
          <p:cNvPicPr preferRelativeResize="0"/>
          <p:nvPr/>
        </p:nvPicPr>
        <p:blipFill rotWithShape="1">
          <a:blip r:embed="rId4">
            <a:alphaModFix/>
          </a:blip>
          <a:srcRect b="4077" l="2937" r="6227" t="2848"/>
          <a:stretch/>
        </p:blipFill>
        <p:spPr>
          <a:xfrm>
            <a:off x="4563164" y="0"/>
            <a:ext cx="7628836" cy="6854653"/>
          </a:xfrm>
          <a:prstGeom prst="rect">
            <a:avLst/>
          </a:prstGeom>
          <a:noFill/>
          <a:ln cap="flat" cmpd="sng" w="38100">
            <a:solidFill>
              <a:srgbClr val="C7C0F4"/>
            </a:solidFill>
            <a:prstDash val="solid"/>
            <a:round/>
            <a:headEnd len="sm" w="sm" type="none"/>
            <a:tailEnd len="sm" w="sm" type="none"/>
          </a:ln>
        </p:spPr>
      </p:pic>
      <p:pic>
        <p:nvPicPr>
          <p:cNvPr descr="n14 zalo Nguyen Doan Thao Trang" id="607" name="Google Shape;607;p55"/>
          <p:cNvPicPr preferRelativeResize="0"/>
          <p:nvPr/>
        </p:nvPicPr>
        <p:blipFill rotWithShape="1">
          <a:blip r:embed="rId5">
            <a:alphaModFix/>
          </a:blip>
          <a:srcRect b="0" l="0" r="0" t="0"/>
          <a:stretch/>
        </p:blipFill>
        <p:spPr>
          <a:xfrm>
            <a:off x="61467" y="148802"/>
            <a:ext cx="772474" cy="1685545"/>
          </a:xfrm>
          <a:prstGeom prst="rect">
            <a:avLst/>
          </a:prstGeom>
          <a:noFill/>
          <a:ln>
            <a:noFill/>
          </a:ln>
        </p:spPr>
      </p:pic>
      <p:sp>
        <p:nvSpPr>
          <p:cNvPr descr="n14 zalo Nguyen Doan Thao Trang" id="608" name="Google Shape;608;p55"/>
          <p:cNvSpPr txBox="1"/>
          <p:nvPr/>
        </p:nvSpPr>
        <p:spPr>
          <a:xfrm>
            <a:off x="833941" y="1834347"/>
            <a:ext cx="31467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PHIẾU HỌC TẬP 1</a:t>
            </a:r>
            <a:endParaRPr/>
          </a:p>
        </p:txBody>
      </p:sp>
      <p:sp>
        <p:nvSpPr>
          <p:cNvPr descr="n14 zalo Nguyen Doan Thao Trang" id="609" name="Google Shape;609;p55"/>
          <p:cNvSpPr txBox="1"/>
          <p:nvPr/>
        </p:nvSpPr>
        <p:spPr>
          <a:xfrm>
            <a:off x="4646362" y="991574"/>
            <a:ext cx="7315200" cy="5687711"/>
          </a:xfrm>
          <a:prstGeom prst="rect">
            <a:avLst/>
          </a:prstGeom>
          <a:solidFill>
            <a:schemeClr val="lt1">
              <a:alpha val="69803"/>
            </a:schemeClr>
          </a:solid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400">
                <a:solidFill>
                  <a:srgbClr val="0070C0"/>
                </a:solidFill>
                <a:latin typeface="Cambria"/>
                <a:ea typeface="Cambria"/>
                <a:cs typeface="Cambria"/>
                <a:sym typeface="Cambria"/>
              </a:rPr>
              <a:t>Hướng dẫn giải:</a:t>
            </a:r>
            <a:r>
              <a:rPr lang="en-US" sz="2400">
                <a:solidFill>
                  <a:srgbClr val="0070C0"/>
                </a:solidFill>
                <a:latin typeface="Cambria"/>
                <a:ea typeface="Cambria"/>
                <a:cs typeface="Cambria"/>
                <a:sym typeface="Cambria"/>
              </a:rPr>
              <a:t> </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1: </a:t>
            </a:r>
            <a:r>
              <a:rPr lang="en-US" sz="2400">
                <a:solidFill>
                  <a:schemeClr val="dk1"/>
                </a:solidFill>
                <a:latin typeface="Cambria"/>
                <a:ea typeface="Cambria"/>
                <a:cs typeface="Cambria"/>
                <a:sym typeface="Cambria"/>
              </a:rPr>
              <a:t>Vật đang ở vị trí biên dương A và bắt đầu dao động ( v = 0)</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2: </a:t>
            </a:r>
            <a:r>
              <a:rPr lang="en-US" sz="2400">
                <a:solidFill>
                  <a:schemeClr val="dk1"/>
                </a:solidFill>
                <a:latin typeface="Cambria"/>
                <a:ea typeface="Cambria"/>
                <a:cs typeface="Cambria"/>
                <a:sym typeface="Cambria"/>
              </a:rPr>
              <a:t>Vật đang ở VTCB 0, chuyển động theo chiều âm. Vật thực hiện được ¼ dao động tương ứng với ¼ chu kì.</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3: </a:t>
            </a:r>
            <a:r>
              <a:rPr lang="en-US" sz="2400">
                <a:solidFill>
                  <a:schemeClr val="dk1"/>
                </a:solidFill>
                <a:latin typeface="Cambria"/>
                <a:ea typeface="Cambria"/>
                <a:cs typeface="Cambria"/>
                <a:sym typeface="Cambria"/>
              </a:rPr>
              <a:t>Vật đang ở vị trí biên âm, v = 0. Vật thực hiện được ½ dao động tương ứng với ½ chu kì.</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4: </a:t>
            </a:r>
            <a:r>
              <a:rPr lang="en-US" sz="2400">
                <a:solidFill>
                  <a:schemeClr val="dk1"/>
                </a:solidFill>
                <a:latin typeface="Cambria"/>
                <a:ea typeface="Cambria"/>
                <a:cs typeface="Cambria"/>
                <a:sym typeface="Cambria"/>
              </a:rPr>
              <a:t>Vật đang ở VTCB 0, chuyển động theo chiều dương. Vật thực hiện được ¾ dao động tương ứng với ¾ chu kì.</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5: </a:t>
            </a:r>
            <a:r>
              <a:rPr lang="en-US" sz="2400">
                <a:solidFill>
                  <a:schemeClr val="dk1"/>
                </a:solidFill>
                <a:latin typeface="Cambria"/>
                <a:ea typeface="Cambria"/>
                <a:cs typeface="Cambria"/>
                <a:sym typeface="Cambria"/>
              </a:rPr>
              <a:t>Vật đang ở vị trí biên dương, v = 0. Vật thực hiện được tròn 1 dao động tương ứng với 1 chu kì.</a:t>
            </a:r>
            <a:endParaRPr/>
          </a:p>
        </p:txBody>
      </p:sp>
      <p:pic>
        <p:nvPicPr>
          <p:cNvPr descr="n14 zalo Nguyen Doan Thao Trang" id="610" name="Google Shape;610;p55"/>
          <p:cNvPicPr preferRelativeResize="0"/>
          <p:nvPr/>
        </p:nvPicPr>
        <p:blipFill rotWithShape="1">
          <a:blip r:embed="rId6">
            <a:alphaModFix/>
          </a:blip>
          <a:srcRect b="0" l="0" r="0" t="0"/>
          <a:stretch/>
        </p:blipFill>
        <p:spPr>
          <a:xfrm>
            <a:off x="230438" y="3085644"/>
            <a:ext cx="4270372" cy="3108808"/>
          </a:xfrm>
          <a:prstGeom prst="rect">
            <a:avLst/>
          </a:prstGeom>
          <a:noFill/>
          <a:ln>
            <a:noFill/>
          </a:ln>
        </p:spPr>
      </p:pic>
      <p:sp>
        <p:nvSpPr>
          <p:cNvPr descr="n14 zalo Nguyen Doan Thao Trang" id="611" name="Google Shape;611;p55"/>
          <p:cNvSpPr/>
          <p:nvPr/>
        </p:nvSpPr>
        <p:spPr>
          <a:xfrm>
            <a:off x="230438" y="2357567"/>
            <a:ext cx="1290603" cy="523220"/>
          </a:xfrm>
          <a:prstGeom prst="rect">
            <a:avLst/>
          </a:prstGeom>
          <a:solidFill>
            <a:schemeClr val="lt1">
              <a:alpha val="49803"/>
            </a:schemeClr>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chemeClr val="dk1"/>
                </a:solidFill>
                <a:latin typeface="Cambria"/>
                <a:ea typeface="Cambria"/>
                <a:cs typeface="Cambria"/>
                <a:sym typeface="Cambria"/>
              </a:rPr>
              <a:t>Câu 2:</a:t>
            </a:r>
            <a:endParaRPr sz="2800">
              <a:solidFill>
                <a:schemeClr val="dk1"/>
              </a:solidFill>
              <a:latin typeface="Cambria"/>
              <a:ea typeface="Cambria"/>
              <a:cs typeface="Cambria"/>
              <a:sym typeface="Cambria"/>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n14 zalo Nguyen Doan Thao Trang" id="204" name="Google Shape;204;p38"/>
          <p:cNvPicPr preferRelativeResize="0"/>
          <p:nvPr/>
        </p:nvPicPr>
        <p:blipFill rotWithShape="1">
          <a:blip r:embed="rId3">
            <a:alphaModFix/>
          </a:blip>
          <a:srcRect b="0" l="0" r="0" t="0"/>
          <a:stretch/>
        </p:blipFill>
        <p:spPr>
          <a:xfrm>
            <a:off x="4758639" y="1280258"/>
            <a:ext cx="6921304" cy="4892405"/>
          </a:xfrm>
          <a:prstGeom prst="rect">
            <a:avLst/>
          </a:prstGeom>
          <a:noFill/>
          <a:ln cap="flat" cmpd="sng" w="9525">
            <a:solidFill>
              <a:schemeClr val="accent1"/>
            </a:solidFill>
            <a:prstDash val="solid"/>
            <a:round/>
            <a:headEnd len="sm" w="sm" type="none"/>
            <a:tailEnd len="sm" w="sm" type="none"/>
          </a:ln>
        </p:spPr>
      </p:pic>
      <p:sp>
        <p:nvSpPr>
          <p:cNvPr descr="n14 zalo Nguyen Doan Thao Trang" id="205" name="Google Shape;205;p38"/>
          <p:cNvSpPr txBox="1"/>
          <p:nvPr>
            <p:ph type="title"/>
          </p:nvPr>
        </p:nvSpPr>
        <p:spPr>
          <a:xfrm>
            <a:off x="1873826" y="62437"/>
            <a:ext cx="8444348" cy="618548"/>
          </a:xfrm>
          <a:prstGeom prst="rect">
            <a:avLst/>
          </a:prstGeom>
          <a:solidFill>
            <a:srgbClr val="FEE8C5"/>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mbria"/>
              <a:buNone/>
            </a:pPr>
            <a:r>
              <a:rPr b="1" lang="en-US" sz="2800">
                <a:latin typeface="Cambria"/>
                <a:ea typeface="Cambria"/>
                <a:cs typeface="Cambria"/>
                <a:sym typeface="Cambria"/>
              </a:rPr>
              <a:t>KIỂM TRA BÀI CŨ –  TRÒ CHƠI “MẢNH GHÉP”</a:t>
            </a:r>
            <a:endParaRPr/>
          </a:p>
        </p:txBody>
      </p:sp>
      <p:sp>
        <p:nvSpPr>
          <p:cNvPr descr="n14 zalo Nguyen Doan Thao Trang" id="206" name="Google Shape;206;p38">
            <a:hlinkClick action="ppaction://hlinksldjump" r:id="rId4"/>
          </p:cNvPr>
          <p:cNvSpPr/>
          <p:nvPr/>
        </p:nvSpPr>
        <p:spPr>
          <a:xfrm>
            <a:off x="4646352" y="985582"/>
            <a:ext cx="2377440" cy="18288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1</a:t>
            </a:r>
            <a:endParaRPr/>
          </a:p>
        </p:txBody>
      </p:sp>
      <p:sp>
        <p:nvSpPr>
          <p:cNvPr descr="n14 zalo Nguyen Doan Thao Trang" id="207" name="Google Shape;207;p38">
            <a:hlinkClick action="ppaction://hlinksldjump" r:id="rId5"/>
          </p:cNvPr>
          <p:cNvSpPr/>
          <p:nvPr/>
        </p:nvSpPr>
        <p:spPr>
          <a:xfrm>
            <a:off x="4642614" y="2814382"/>
            <a:ext cx="2377440" cy="1828800"/>
          </a:xfrm>
          <a:prstGeom prst="rect">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4</a:t>
            </a:r>
            <a:endParaRPr/>
          </a:p>
        </p:txBody>
      </p:sp>
      <p:sp>
        <p:nvSpPr>
          <p:cNvPr descr="n14 zalo Nguyen Doan Thao Trang" id="208" name="Google Shape;208;p38">
            <a:hlinkClick action="ppaction://hlinksldjump" r:id="rId6"/>
          </p:cNvPr>
          <p:cNvSpPr/>
          <p:nvPr/>
        </p:nvSpPr>
        <p:spPr>
          <a:xfrm>
            <a:off x="4642890" y="4632738"/>
            <a:ext cx="2377440" cy="1828800"/>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7</a:t>
            </a:r>
            <a:endParaRPr/>
          </a:p>
        </p:txBody>
      </p:sp>
      <p:sp>
        <p:nvSpPr>
          <p:cNvPr descr="n14 zalo Nguyen Doan Thao Trang" id="209" name="Google Shape;209;p38">
            <a:hlinkClick action="ppaction://hlinksldjump" r:id="rId7"/>
          </p:cNvPr>
          <p:cNvSpPr/>
          <p:nvPr/>
        </p:nvSpPr>
        <p:spPr>
          <a:xfrm>
            <a:off x="7020054" y="991383"/>
            <a:ext cx="2377440" cy="1828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2</a:t>
            </a:r>
            <a:endParaRPr/>
          </a:p>
        </p:txBody>
      </p:sp>
      <p:sp>
        <p:nvSpPr>
          <p:cNvPr descr="n14 zalo Nguyen Doan Thao Trang" id="210" name="Google Shape;210;p38">
            <a:hlinkClick action="ppaction://hlinksldjump" r:id="rId8"/>
          </p:cNvPr>
          <p:cNvSpPr/>
          <p:nvPr/>
        </p:nvSpPr>
        <p:spPr>
          <a:xfrm>
            <a:off x="7016316" y="2810124"/>
            <a:ext cx="2377440" cy="1828800"/>
          </a:xfrm>
          <a:prstGeom prst="rect">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5</a:t>
            </a:r>
            <a:endParaRPr b="1" i="0" sz="8000" u="none" cap="none" strike="noStrike">
              <a:solidFill>
                <a:schemeClr val="lt1"/>
              </a:solidFill>
              <a:latin typeface="Cambria"/>
              <a:ea typeface="Cambria"/>
              <a:cs typeface="Cambria"/>
              <a:sym typeface="Cambria"/>
            </a:endParaRPr>
          </a:p>
        </p:txBody>
      </p:sp>
      <p:sp>
        <p:nvSpPr>
          <p:cNvPr descr="n14 zalo Nguyen Doan Thao Trang" id="211" name="Google Shape;211;p38">
            <a:hlinkClick action="ppaction://hlinksldjump" r:id="rId9"/>
          </p:cNvPr>
          <p:cNvSpPr/>
          <p:nvPr/>
        </p:nvSpPr>
        <p:spPr>
          <a:xfrm>
            <a:off x="7023792" y="4632738"/>
            <a:ext cx="2377440" cy="18288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8</a:t>
            </a:r>
            <a:endParaRPr/>
          </a:p>
        </p:txBody>
      </p:sp>
      <p:sp>
        <p:nvSpPr>
          <p:cNvPr descr="n14 zalo Nguyen Doan Thao Trang" id="212" name="Google Shape;212;p38">
            <a:hlinkClick action="ppaction://hlinksldjump" r:id="rId10"/>
          </p:cNvPr>
          <p:cNvSpPr/>
          <p:nvPr/>
        </p:nvSpPr>
        <p:spPr>
          <a:xfrm>
            <a:off x="9397494" y="985582"/>
            <a:ext cx="2377440" cy="1828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3</a:t>
            </a:r>
            <a:endParaRPr/>
          </a:p>
        </p:txBody>
      </p:sp>
      <p:sp>
        <p:nvSpPr>
          <p:cNvPr descr="n14 zalo Nguyen Doan Thao Trang" id="213" name="Google Shape;213;p38">
            <a:hlinkClick action="ppaction://hlinksldjump" r:id="rId11"/>
          </p:cNvPr>
          <p:cNvSpPr/>
          <p:nvPr/>
        </p:nvSpPr>
        <p:spPr>
          <a:xfrm>
            <a:off x="9393756" y="2814382"/>
            <a:ext cx="2381178" cy="18288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6</a:t>
            </a:r>
            <a:endParaRPr/>
          </a:p>
        </p:txBody>
      </p:sp>
      <p:sp>
        <p:nvSpPr>
          <p:cNvPr descr="n14 zalo Nguyen Doan Thao Trang" id="214" name="Google Shape;214;p38">
            <a:hlinkClick action="ppaction://hlinksldjump" r:id="rId12"/>
          </p:cNvPr>
          <p:cNvSpPr/>
          <p:nvPr/>
        </p:nvSpPr>
        <p:spPr>
          <a:xfrm>
            <a:off x="9397494" y="4632738"/>
            <a:ext cx="2377440" cy="18288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9</a:t>
            </a:r>
            <a:endParaRPr/>
          </a:p>
        </p:txBody>
      </p:sp>
      <p:sp>
        <p:nvSpPr>
          <p:cNvPr descr="n14 zalo Nguyen Doan Thao Trang" id="215" name="Google Shape;215;p38"/>
          <p:cNvSpPr/>
          <p:nvPr/>
        </p:nvSpPr>
        <p:spPr>
          <a:xfrm>
            <a:off x="435609" y="1840178"/>
            <a:ext cx="935990" cy="10697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1</a:t>
            </a:r>
            <a:endParaRPr/>
          </a:p>
        </p:txBody>
      </p:sp>
      <p:sp>
        <p:nvSpPr>
          <p:cNvPr descr="n14 zalo Nguyen Doan Thao Trang" id="216" name="Google Shape;216;p38"/>
          <p:cNvSpPr/>
          <p:nvPr/>
        </p:nvSpPr>
        <p:spPr>
          <a:xfrm>
            <a:off x="435609" y="3149429"/>
            <a:ext cx="935990" cy="1069720"/>
          </a:xfrm>
          <a:prstGeom prst="rect">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4</a:t>
            </a:r>
            <a:endParaRPr/>
          </a:p>
        </p:txBody>
      </p:sp>
      <p:sp>
        <p:nvSpPr>
          <p:cNvPr descr="n14 zalo Nguyen Doan Thao Trang" id="217" name="Google Shape;217;p38"/>
          <p:cNvSpPr/>
          <p:nvPr/>
        </p:nvSpPr>
        <p:spPr>
          <a:xfrm>
            <a:off x="441717" y="4458681"/>
            <a:ext cx="935990" cy="1069720"/>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7</a:t>
            </a:r>
            <a:endParaRPr/>
          </a:p>
        </p:txBody>
      </p:sp>
      <p:sp>
        <p:nvSpPr>
          <p:cNvPr descr="n14 zalo Nguyen Doan Thao Trang" id="218" name="Google Shape;218;p38"/>
          <p:cNvSpPr/>
          <p:nvPr/>
        </p:nvSpPr>
        <p:spPr>
          <a:xfrm>
            <a:off x="1724080" y="1403761"/>
            <a:ext cx="935990" cy="10697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2</a:t>
            </a:r>
            <a:endParaRPr/>
          </a:p>
        </p:txBody>
      </p:sp>
      <p:sp>
        <p:nvSpPr>
          <p:cNvPr descr="n14 zalo Nguyen Doan Thao Trang" id="219" name="Google Shape;219;p38"/>
          <p:cNvSpPr/>
          <p:nvPr/>
        </p:nvSpPr>
        <p:spPr>
          <a:xfrm>
            <a:off x="1724080" y="2713012"/>
            <a:ext cx="935990" cy="1069720"/>
          </a:xfrm>
          <a:prstGeom prst="rect">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5</a:t>
            </a:r>
            <a:endParaRPr/>
          </a:p>
        </p:txBody>
      </p:sp>
      <p:sp>
        <p:nvSpPr>
          <p:cNvPr descr="n14 zalo Nguyen Doan Thao Trang" id="220" name="Google Shape;220;p38"/>
          <p:cNvSpPr/>
          <p:nvPr/>
        </p:nvSpPr>
        <p:spPr>
          <a:xfrm>
            <a:off x="1730188" y="4022263"/>
            <a:ext cx="935990" cy="106972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8</a:t>
            </a:r>
            <a:endParaRPr/>
          </a:p>
        </p:txBody>
      </p:sp>
      <p:sp>
        <p:nvSpPr>
          <p:cNvPr descr="n14 zalo Nguyen Doan Thao Trang" id="221" name="Google Shape;221;p38"/>
          <p:cNvSpPr/>
          <p:nvPr/>
        </p:nvSpPr>
        <p:spPr>
          <a:xfrm>
            <a:off x="2929424" y="967344"/>
            <a:ext cx="935990" cy="106972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3</a:t>
            </a:r>
            <a:endParaRPr/>
          </a:p>
        </p:txBody>
      </p:sp>
      <p:sp>
        <p:nvSpPr>
          <p:cNvPr descr="n14 zalo Nguyen Doan Thao Trang" id="222" name="Google Shape;222;p38"/>
          <p:cNvSpPr/>
          <p:nvPr/>
        </p:nvSpPr>
        <p:spPr>
          <a:xfrm>
            <a:off x="2929424" y="2276595"/>
            <a:ext cx="935990" cy="106972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6</a:t>
            </a:r>
            <a:endParaRPr/>
          </a:p>
        </p:txBody>
      </p:sp>
      <p:sp>
        <p:nvSpPr>
          <p:cNvPr descr="n14 zalo Nguyen Doan Thao Trang" id="223" name="Google Shape;223;p38"/>
          <p:cNvSpPr/>
          <p:nvPr/>
        </p:nvSpPr>
        <p:spPr>
          <a:xfrm>
            <a:off x="2935532" y="3585846"/>
            <a:ext cx="935990" cy="106972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9</a:t>
            </a:r>
            <a:endParaRPr/>
          </a:p>
        </p:txBody>
      </p:sp>
      <p:cxnSp>
        <p:nvCxnSpPr>
          <p:cNvPr descr="n14 zalo Nguyen Doan Thao Trang" id="224" name="Google Shape;224;p38"/>
          <p:cNvCxnSpPr/>
          <p:nvPr/>
        </p:nvCxnSpPr>
        <p:spPr>
          <a:xfrm>
            <a:off x="4176692" y="868680"/>
            <a:ext cx="0" cy="5669280"/>
          </a:xfrm>
          <a:prstGeom prst="straightConnector1">
            <a:avLst/>
          </a:prstGeom>
          <a:noFill/>
          <a:ln cap="flat" cmpd="sng" w="9525">
            <a:solidFill>
              <a:schemeClr val="accent1"/>
            </a:solidFill>
            <a:prstDash val="lgDashDot"/>
            <a:miter lim="800000"/>
            <a:headEnd len="sm" w="sm" type="none"/>
            <a:tailEnd len="sm" w="sm" type="none"/>
          </a:ln>
        </p:spPr>
      </p:cxnSp>
      <p:sp>
        <p:nvSpPr>
          <p:cNvPr descr="n14 zalo Nguyen Doan Thao Trang" id="225" name="Google Shape;225;p38"/>
          <p:cNvSpPr/>
          <p:nvPr/>
        </p:nvSpPr>
        <p:spPr>
          <a:xfrm>
            <a:off x="435609" y="5872124"/>
            <a:ext cx="3429804" cy="612648"/>
          </a:xfrm>
          <a:prstGeom prst="flowChartProcess">
            <a:avLst/>
          </a:prstGeom>
          <a:solidFill>
            <a:srgbClr val="FFC4A9"/>
          </a:solidFill>
          <a:ln cap="flat" cmpd="sng" w="12700">
            <a:solidFill>
              <a:srgbClr val="85A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dk1"/>
                </a:solidFill>
                <a:latin typeface="Cambria"/>
                <a:ea typeface="Cambria"/>
                <a:cs typeface="Cambria"/>
                <a:sym typeface="Cambria"/>
              </a:rPr>
              <a:t>HÌNH ẢNH BÍ MẬT</a:t>
            </a:r>
            <a:endParaRPr/>
          </a:p>
        </p:txBody>
      </p:sp>
      <p:pic>
        <p:nvPicPr>
          <p:cNvPr descr="n14 zalo Nguyen Doan Thao Trang" id="226" name="Google Shape;226;p38">
            <a:hlinkClick action="ppaction://hlinksldjump" r:id="rId13"/>
          </p:cNvPr>
          <p:cNvPicPr preferRelativeResize="0"/>
          <p:nvPr/>
        </p:nvPicPr>
        <p:blipFill rotWithShape="1">
          <a:blip r:embed="rId14">
            <a:alphaModFix/>
          </a:blip>
          <a:srcRect b="0" l="0" r="0" t="0"/>
          <a:stretch/>
        </p:blipFill>
        <p:spPr>
          <a:xfrm>
            <a:off x="11153250" y="0"/>
            <a:ext cx="1038750" cy="1038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6"/>
                                        </p:tgtEl>
                                      </p:cBhvr>
                                    </p:animEffect>
                                    <p:set>
                                      <p:cBhvr>
                                        <p:cTn dur="1" fill="hold">
                                          <p:stCondLst>
                                            <p:cond delay="500"/>
                                          </p:stCondLst>
                                        </p:cTn>
                                        <p:tgtEl>
                                          <p:spTgt spid="2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9"/>
                                        </p:tgtEl>
                                      </p:cBhvr>
                                    </p:animEffect>
                                    <p:set>
                                      <p:cBhvr>
                                        <p:cTn dur="1" fill="hold">
                                          <p:stCondLst>
                                            <p:cond delay="500"/>
                                          </p:stCondLst>
                                        </p:cTn>
                                        <p:tgtEl>
                                          <p:spTgt spid="2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2"/>
                                        </p:tgtEl>
                                      </p:cBhvr>
                                    </p:animEffect>
                                    <p:set>
                                      <p:cBhvr>
                                        <p:cTn dur="1" fill="hold">
                                          <p:stCondLst>
                                            <p:cond delay="500"/>
                                          </p:stCondLst>
                                        </p:cTn>
                                        <p:tgtEl>
                                          <p:spTgt spid="2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7"/>
                                        </p:tgtEl>
                                      </p:cBhvr>
                                    </p:animEffect>
                                    <p:set>
                                      <p:cBhvr>
                                        <p:cTn dur="1" fill="hold">
                                          <p:stCondLst>
                                            <p:cond delay="500"/>
                                          </p:stCondLst>
                                        </p:cTn>
                                        <p:tgtEl>
                                          <p:spTgt spid="2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0"/>
                                        </p:tgtEl>
                                      </p:cBhvr>
                                    </p:animEffect>
                                    <p:set>
                                      <p:cBhvr>
                                        <p:cTn dur="1" fill="hold">
                                          <p:stCondLst>
                                            <p:cond delay="500"/>
                                          </p:stCondLst>
                                        </p:cTn>
                                        <p:tgtEl>
                                          <p:spTgt spid="2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3"/>
                                        </p:tgtEl>
                                      </p:cBhvr>
                                    </p:animEffect>
                                    <p:set>
                                      <p:cBhvr>
                                        <p:cTn dur="1" fill="hold">
                                          <p:stCondLst>
                                            <p:cond delay="500"/>
                                          </p:stCondLst>
                                        </p:cTn>
                                        <p:tgtEl>
                                          <p:spTgt spid="2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8"/>
                                        </p:tgtEl>
                                      </p:cBhvr>
                                    </p:animEffect>
                                    <p:set>
                                      <p:cBhvr>
                                        <p:cTn dur="1" fill="hold">
                                          <p:stCondLst>
                                            <p:cond delay="500"/>
                                          </p:stCondLst>
                                        </p:cTn>
                                        <p:tgtEl>
                                          <p:spTgt spid="2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1"/>
                                        </p:tgtEl>
                                      </p:cBhvr>
                                    </p:animEffect>
                                    <p:set>
                                      <p:cBhvr>
                                        <p:cTn dur="1" fill="hold">
                                          <p:stCondLst>
                                            <p:cond delay="500"/>
                                          </p:stCondLst>
                                        </p:cTn>
                                        <p:tgtEl>
                                          <p:spTgt spid="2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4"/>
                                        </p:tgtEl>
                                      </p:cBhvr>
                                    </p:animEffect>
                                    <p:set>
                                      <p:cBhvr>
                                        <p:cTn dur="1" fill="hold">
                                          <p:stCondLst>
                                            <p:cond delay="500"/>
                                          </p:stCondLst>
                                        </p:cTn>
                                        <p:tgtEl>
                                          <p:spTgt spid="2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5"/>
                                        </p:tgtEl>
                                      </p:cBhvr>
                                    </p:animEffect>
                                    <p:set>
                                      <p:cBhvr>
                                        <p:cTn dur="1" fill="hold">
                                          <p:stCondLst>
                                            <p:cond delay="1000"/>
                                          </p:stCondLst>
                                        </p:cTn>
                                        <p:tgtEl>
                                          <p:spTgt spid="2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pSp>
        <p:nvGrpSpPr>
          <p:cNvPr descr="n14 zalo Nguyen Doan Thao Trang" id="616" name="Google Shape;616;p56"/>
          <p:cNvGrpSpPr/>
          <p:nvPr/>
        </p:nvGrpSpPr>
        <p:grpSpPr>
          <a:xfrm>
            <a:off x="8726542" y="2983859"/>
            <a:ext cx="3080964" cy="1256065"/>
            <a:chOff x="6704551" y="2394664"/>
            <a:chExt cx="2310723" cy="942049"/>
          </a:xfrm>
        </p:grpSpPr>
        <p:sp>
          <p:nvSpPr>
            <p:cNvPr id="617" name="Google Shape;617;p56"/>
            <p:cNvSpPr txBox="1"/>
            <p:nvPr/>
          </p:nvSpPr>
          <p:spPr>
            <a:xfrm>
              <a:off x="6704551" y="2851913"/>
              <a:ext cx="2310723" cy="4848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i="1" lang="en-US" sz="2000">
                  <a:solidFill>
                    <a:srgbClr val="191919"/>
                  </a:solidFill>
                  <a:latin typeface="Cambria"/>
                  <a:ea typeface="Cambria"/>
                  <a:cs typeface="Cambria"/>
                  <a:sym typeface="Cambria"/>
                </a:rPr>
                <a:t>Chú ý chiều chuyển động để chọn giá trị pha ban đầu phù hợp</a:t>
              </a:r>
              <a:endParaRPr b="1" i="1" sz="2000">
                <a:solidFill>
                  <a:srgbClr val="191919"/>
                </a:solidFill>
                <a:latin typeface="Cambria"/>
                <a:ea typeface="Cambria"/>
                <a:cs typeface="Cambria"/>
                <a:sym typeface="Cambria"/>
              </a:endParaRPr>
            </a:p>
          </p:txBody>
        </p:sp>
        <p:sp>
          <p:nvSpPr>
            <p:cNvPr id="618" name="Google Shape;618;p56"/>
            <p:cNvSpPr txBox="1"/>
            <p:nvPr/>
          </p:nvSpPr>
          <p:spPr>
            <a:xfrm>
              <a:off x="7137159" y="2394664"/>
              <a:ext cx="1492200" cy="336893"/>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Kết luận</a:t>
              </a:r>
              <a:endParaRPr i="1" sz="2667">
                <a:solidFill>
                  <a:srgbClr val="191919"/>
                </a:solidFill>
                <a:latin typeface="Cambria"/>
                <a:ea typeface="Cambria"/>
                <a:cs typeface="Cambria"/>
                <a:sym typeface="Cambria"/>
              </a:endParaRPr>
            </a:p>
          </p:txBody>
        </p:sp>
      </p:grpSp>
      <p:grpSp>
        <p:nvGrpSpPr>
          <p:cNvPr descr="n14 zalo Nguyen Doan Thao Trang" id="619" name="Google Shape;619;p56"/>
          <p:cNvGrpSpPr/>
          <p:nvPr/>
        </p:nvGrpSpPr>
        <p:grpSpPr>
          <a:xfrm>
            <a:off x="267409" y="2969126"/>
            <a:ext cx="3243769" cy="1669001"/>
            <a:chOff x="457199" y="2456346"/>
            <a:chExt cx="2432827" cy="1251750"/>
          </a:xfrm>
        </p:grpSpPr>
        <p:sp>
          <p:nvSpPr>
            <p:cNvPr id="620" name="Google Shape;620;p56"/>
            <p:cNvSpPr txBox="1"/>
            <p:nvPr/>
          </p:nvSpPr>
          <p:spPr>
            <a:xfrm>
              <a:off x="457199" y="2456346"/>
              <a:ext cx="2432827" cy="3369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Tìm li độ tại t =0</a:t>
              </a:r>
              <a:endParaRPr i="1" sz="2667">
                <a:solidFill>
                  <a:srgbClr val="191919"/>
                </a:solidFill>
                <a:latin typeface="Cambria"/>
                <a:ea typeface="Cambria"/>
                <a:cs typeface="Cambria"/>
                <a:sym typeface="Cambria"/>
              </a:endParaRPr>
            </a:p>
          </p:txBody>
        </p:sp>
        <p:sp>
          <p:nvSpPr>
            <p:cNvPr id="621" name="Google Shape;621;p56"/>
            <p:cNvSpPr txBox="1"/>
            <p:nvPr/>
          </p:nvSpPr>
          <p:spPr>
            <a:xfrm>
              <a:off x="739392" y="2780475"/>
              <a:ext cx="1859992" cy="927621"/>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000">
                  <a:solidFill>
                    <a:srgbClr val="191919"/>
                  </a:solidFill>
                  <a:latin typeface="Cambria"/>
                  <a:ea typeface="Cambria"/>
                  <a:cs typeface="Cambria"/>
                  <a:sym typeface="Cambria"/>
                </a:rPr>
                <a:t>Dựa vào đề bài hoặc đồ thị :</a:t>
              </a:r>
              <a:endParaRPr/>
            </a:p>
            <a:p>
              <a:pPr indent="0" lvl="0" marL="0" marR="0" rtl="0" algn="just">
                <a:spcBef>
                  <a:spcPts val="0"/>
                </a:spcBef>
                <a:spcAft>
                  <a:spcPts val="0"/>
                </a:spcAft>
                <a:buNone/>
              </a:pPr>
              <a:r>
                <a:rPr b="1" lang="en-US" sz="2000">
                  <a:solidFill>
                    <a:srgbClr val="191919"/>
                  </a:solidFill>
                  <a:latin typeface="Cambria"/>
                  <a:ea typeface="Cambria"/>
                  <a:cs typeface="Cambria"/>
                  <a:sym typeface="Cambria"/>
                </a:rPr>
                <a:t> t = 0: x =? ;</a:t>
              </a:r>
              <a:endParaRPr/>
            </a:p>
            <a:p>
              <a:pPr indent="0" lvl="0" marL="0" marR="0" rtl="0" algn="r">
                <a:spcBef>
                  <a:spcPts val="0"/>
                </a:spcBef>
                <a:spcAft>
                  <a:spcPts val="0"/>
                </a:spcAft>
                <a:buNone/>
              </a:pPr>
              <a:r>
                <a:rPr b="1" lang="en-US" sz="2000">
                  <a:solidFill>
                    <a:srgbClr val="191919"/>
                  </a:solidFill>
                  <a:latin typeface="Cambria"/>
                  <a:ea typeface="Cambria"/>
                  <a:cs typeface="Cambria"/>
                  <a:sym typeface="Cambria"/>
                </a:rPr>
                <a:t>v &gt; 0 hay v &lt; 0</a:t>
              </a:r>
              <a:endParaRPr b="1" sz="2000">
                <a:solidFill>
                  <a:srgbClr val="191919"/>
                </a:solidFill>
                <a:latin typeface="Cambria"/>
                <a:ea typeface="Cambria"/>
                <a:cs typeface="Cambria"/>
                <a:sym typeface="Cambria"/>
              </a:endParaRPr>
            </a:p>
          </p:txBody>
        </p:sp>
      </p:grpSp>
      <p:grpSp>
        <p:nvGrpSpPr>
          <p:cNvPr descr="n14 zalo Nguyen Doan Thao Trang" id="622" name="Google Shape;622;p56"/>
          <p:cNvGrpSpPr/>
          <p:nvPr/>
        </p:nvGrpSpPr>
        <p:grpSpPr>
          <a:xfrm>
            <a:off x="3349608" y="2953444"/>
            <a:ext cx="2648000" cy="2207825"/>
            <a:chOff x="2547848" y="2408785"/>
            <a:chExt cx="1986000" cy="1655868"/>
          </a:xfrm>
        </p:grpSpPr>
        <p:sp>
          <p:nvSpPr>
            <p:cNvPr id="623" name="Google Shape;623;p56"/>
            <p:cNvSpPr txBox="1"/>
            <p:nvPr/>
          </p:nvSpPr>
          <p:spPr>
            <a:xfrm>
              <a:off x="2547848" y="2408785"/>
              <a:ext cx="1986000" cy="3369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Thay vào PT</a:t>
              </a:r>
              <a:endParaRPr i="1" sz="2667">
                <a:solidFill>
                  <a:srgbClr val="191919"/>
                </a:solidFill>
                <a:latin typeface="Cambria"/>
                <a:ea typeface="Cambria"/>
                <a:cs typeface="Cambria"/>
                <a:sym typeface="Cambria"/>
              </a:endParaRPr>
            </a:p>
          </p:txBody>
        </p:sp>
        <p:sp>
          <p:nvSpPr>
            <p:cNvPr id="624" name="Google Shape;624;p56"/>
            <p:cNvSpPr txBox="1"/>
            <p:nvPr/>
          </p:nvSpPr>
          <p:spPr>
            <a:xfrm>
              <a:off x="2772153" y="2790302"/>
              <a:ext cx="1652225" cy="1274351"/>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000">
                  <a:solidFill>
                    <a:srgbClr val="191919"/>
                  </a:solidFill>
                  <a:latin typeface="Cambria"/>
                  <a:ea typeface="Cambria"/>
                  <a:cs typeface="Cambria"/>
                  <a:sym typeface="Cambria"/>
                </a:rPr>
                <a:t>x = A. cos ϕ = c</a:t>
              </a:r>
              <a:endParaRPr/>
            </a:p>
            <a:p>
              <a:pPr indent="0" lvl="0" marL="0" marR="0" rtl="0" algn="ctr">
                <a:spcBef>
                  <a:spcPts val="0"/>
                </a:spcBef>
                <a:spcAft>
                  <a:spcPts val="0"/>
                </a:spcAft>
                <a:buNone/>
              </a:pPr>
              <a:r>
                <a:rPr b="1" lang="en-US" sz="2000">
                  <a:solidFill>
                    <a:srgbClr val="191919"/>
                  </a:solidFill>
                  <a:latin typeface="Cambria"/>
                  <a:ea typeface="Cambria"/>
                  <a:cs typeface="Cambria"/>
                  <a:sym typeface="Cambria"/>
                </a:rPr>
                <a:t>Dựa vào vòng tròn lượng giác: </a:t>
              </a:r>
              <a:endParaRPr/>
            </a:p>
            <a:p>
              <a:pPr indent="0" lvl="0" marL="0" marR="0" rtl="0" algn="ctr">
                <a:spcBef>
                  <a:spcPts val="0"/>
                </a:spcBef>
                <a:spcAft>
                  <a:spcPts val="0"/>
                </a:spcAft>
                <a:buNone/>
              </a:pPr>
              <a:r>
                <a:rPr b="1" lang="en-US" sz="2000">
                  <a:solidFill>
                    <a:srgbClr val="191919"/>
                  </a:solidFill>
                  <a:latin typeface="Cambria"/>
                  <a:ea typeface="Cambria"/>
                  <a:cs typeface="Cambria"/>
                  <a:sym typeface="Cambria"/>
                </a:rPr>
                <a:t>v &gt; 0 thì ϕ &lt; 0</a:t>
              </a:r>
              <a:endParaRPr/>
            </a:p>
            <a:p>
              <a:pPr indent="0" lvl="0" marL="0" marR="0" rtl="0" algn="ctr">
                <a:spcBef>
                  <a:spcPts val="0"/>
                </a:spcBef>
                <a:spcAft>
                  <a:spcPts val="0"/>
                </a:spcAft>
                <a:buNone/>
              </a:pPr>
              <a:r>
                <a:rPr b="1" lang="en-US" sz="2000">
                  <a:solidFill>
                    <a:srgbClr val="191919"/>
                  </a:solidFill>
                  <a:latin typeface="Cambria"/>
                  <a:ea typeface="Cambria"/>
                  <a:cs typeface="Cambria"/>
                  <a:sym typeface="Cambria"/>
                </a:rPr>
                <a:t>v &lt; 0 thì ϕ &gt; 0</a:t>
              </a:r>
              <a:endParaRPr/>
            </a:p>
            <a:p>
              <a:pPr indent="0" lvl="0" marL="0" marR="0" rtl="0" algn="ctr">
                <a:spcBef>
                  <a:spcPts val="0"/>
                </a:spcBef>
                <a:spcAft>
                  <a:spcPts val="0"/>
                </a:spcAft>
                <a:buNone/>
              </a:pPr>
              <a:r>
                <a:t/>
              </a:r>
              <a:endParaRPr b="1" sz="2000">
                <a:solidFill>
                  <a:srgbClr val="191919"/>
                </a:solidFill>
                <a:latin typeface="Cambria"/>
                <a:ea typeface="Cambria"/>
                <a:cs typeface="Cambria"/>
                <a:sym typeface="Cambria"/>
              </a:endParaRPr>
            </a:p>
          </p:txBody>
        </p:sp>
      </p:grpSp>
      <p:grpSp>
        <p:nvGrpSpPr>
          <p:cNvPr descr="n14 zalo Nguyen Doan Thao Trang" id="625" name="Google Shape;625;p56"/>
          <p:cNvGrpSpPr/>
          <p:nvPr/>
        </p:nvGrpSpPr>
        <p:grpSpPr>
          <a:xfrm>
            <a:off x="6096000" y="2926240"/>
            <a:ext cx="2651760" cy="1117010"/>
            <a:chOff x="4625921" y="2484368"/>
            <a:chExt cx="1988820" cy="837758"/>
          </a:xfrm>
        </p:grpSpPr>
        <p:sp>
          <p:nvSpPr>
            <p:cNvPr id="626" name="Google Shape;626;p56"/>
            <p:cNvSpPr txBox="1"/>
            <p:nvPr/>
          </p:nvSpPr>
          <p:spPr>
            <a:xfrm>
              <a:off x="4791559" y="2837326"/>
              <a:ext cx="1652226" cy="484800"/>
            </a:xfrm>
            <a:prstGeom prst="rect">
              <a:avLst/>
            </a:prstGeom>
            <a:noFill/>
            <a:ln>
              <a:noFill/>
            </a:ln>
          </p:spPr>
          <p:txBody>
            <a:bodyPr anchorCtr="0" anchor="ctr" bIns="121900" lIns="121900" spcFirstLastPara="1" rIns="121900" wrap="square" tIns="121900">
              <a:noAutofit/>
            </a:bodyPr>
            <a:lstStyle/>
            <a:p>
              <a:pPr indent="-285750" lvl="0" marL="285750" marR="0" rtl="0" algn="ctr">
                <a:spcBef>
                  <a:spcPts val="0"/>
                </a:spcBef>
                <a:spcAft>
                  <a:spcPts val="0"/>
                </a:spcAft>
                <a:buClr>
                  <a:srgbClr val="000000"/>
                </a:buClr>
                <a:buSzPts val="2400"/>
                <a:buFont typeface="Noto Sans Symbols"/>
                <a:buChar char="⇒"/>
              </a:pPr>
              <a:r>
                <a:rPr lang="en-US" sz="2400">
                  <a:solidFill>
                    <a:srgbClr val="191919"/>
                  </a:solidFill>
                  <a:latin typeface="Cambria"/>
                  <a:ea typeface="Cambria"/>
                  <a:cs typeface="Cambria"/>
                  <a:sym typeface="Cambria"/>
                </a:rPr>
                <a:t> Cos ϕ = …</a:t>
              </a:r>
              <a:endParaRPr/>
            </a:p>
            <a:p>
              <a:pPr indent="-285750" lvl="0" marL="285750" marR="0" rtl="0" algn="ctr">
                <a:spcBef>
                  <a:spcPts val="0"/>
                </a:spcBef>
                <a:spcAft>
                  <a:spcPts val="0"/>
                </a:spcAft>
                <a:buClr>
                  <a:srgbClr val="000000"/>
                </a:buClr>
                <a:buSzPts val="2400"/>
                <a:buFont typeface="Noto Sans Symbols"/>
                <a:buChar char="⇒"/>
              </a:pPr>
              <a:r>
                <a:rPr lang="en-US" sz="2400">
                  <a:solidFill>
                    <a:srgbClr val="191919"/>
                  </a:solidFill>
                  <a:latin typeface="Cambria"/>
                  <a:ea typeface="Cambria"/>
                  <a:cs typeface="Cambria"/>
                  <a:sym typeface="Cambria"/>
                </a:rPr>
                <a:t> ϕ =……….</a:t>
              </a:r>
              <a:endParaRPr sz="2400">
                <a:solidFill>
                  <a:srgbClr val="191919"/>
                </a:solidFill>
                <a:latin typeface="Cambria"/>
                <a:ea typeface="Cambria"/>
                <a:cs typeface="Cambria"/>
                <a:sym typeface="Cambria"/>
              </a:endParaRPr>
            </a:p>
          </p:txBody>
        </p:sp>
        <p:sp>
          <p:nvSpPr>
            <p:cNvPr id="627" name="Google Shape;627;p56"/>
            <p:cNvSpPr txBox="1"/>
            <p:nvPr/>
          </p:nvSpPr>
          <p:spPr>
            <a:xfrm>
              <a:off x="4625921" y="2484368"/>
              <a:ext cx="1988820" cy="3369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Dùng lượng giác</a:t>
              </a:r>
              <a:endParaRPr i="1" sz="2667">
                <a:solidFill>
                  <a:srgbClr val="191919"/>
                </a:solidFill>
                <a:latin typeface="Cambria"/>
                <a:ea typeface="Cambria"/>
                <a:cs typeface="Cambria"/>
                <a:sym typeface="Cambria"/>
              </a:endParaRPr>
            </a:p>
          </p:txBody>
        </p:sp>
      </p:grpSp>
      <p:grpSp>
        <p:nvGrpSpPr>
          <p:cNvPr descr="n14 zalo Nguyen Doan Thao Trang" id="628" name="Google Shape;628;p56"/>
          <p:cNvGrpSpPr/>
          <p:nvPr/>
        </p:nvGrpSpPr>
        <p:grpSpPr>
          <a:xfrm>
            <a:off x="1465881" y="2110326"/>
            <a:ext cx="9260251" cy="858800"/>
            <a:chOff x="1099411" y="1625607"/>
            <a:chExt cx="6945188" cy="644100"/>
          </a:xfrm>
        </p:grpSpPr>
        <p:sp>
          <p:nvSpPr>
            <p:cNvPr id="629" name="Google Shape;629;p56"/>
            <p:cNvSpPr/>
            <p:nvPr/>
          </p:nvSpPr>
          <p:spPr>
            <a:xfrm>
              <a:off x="1099411" y="1625607"/>
              <a:ext cx="644100" cy="6441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1</a:t>
              </a:r>
              <a:endParaRPr sz="3067">
                <a:solidFill>
                  <a:srgbClr val="FFFFFF"/>
                </a:solidFill>
                <a:latin typeface="Cambria"/>
                <a:ea typeface="Cambria"/>
                <a:cs typeface="Cambria"/>
                <a:sym typeface="Cambria"/>
              </a:endParaRPr>
            </a:p>
          </p:txBody>
        </p:sp>
        <p:sp>
          <p:nvSpPr>
            <p:cNvPr id="630" name="Google Shape;630;p56"/>
            <p:cNvSpPr/>
            <p:nvPr/>
          </p:nvSpPr>
          <p:spPr>
            <a:xfrm>
              <a:off x="3181861" y="162560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2</a:t>
              </a:r>
              <a:endParaRPr sz="3067">
                <a:solidFill>
                  <a:srgbClr val="FFFFFF"/>
                </a:solidFill>
                <a:latin typeface="Cambria"/>
                <a:ea typeface="Cambria"/>
                <a:cs typeface="Cambria"/>
                <a:sym typeface="Cambria"/>
              </a:endParaRPr>
            </a:p>
          </p:txBody>
        </p:sp>
        <p:sp>
          <p:nvSpPr>
            <p:cNvPr id="631" name="Google Shape;631;p56"/>
            <p:cNvSpPr/>
            <p:nvPr/>
          </p:nvSpPr>
          <p:spPr>
            <a:xfrm>
              <a:off x="5264311" y="162560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3</a:t>
              </a:r>
              <a:endParaRPr sz="3067">
                <a:solidFill>
                  <a:srgbClr val="FFFFFF"/>
                </a:solidFill>
                <a:latin typeface="Cambria"/>
                <a:ea typeface="Cambria"/>
                <a:cs typeface="Cambria"/>
                <a:sym typeface="Cambria"/>
              </a:endParaRPr>
            </a:p>
          </p:txBody>
        </p:sp>
        <p:sp>
          <p:nvSpPr>
            <p:cNvPr id="632" name="Google Shape;632;p56"/>
            <p:cNvSpPr/>
            <p:nvPr/>
          </p:nvSpPr>
          <p:spPr>
            <a:xfrm>
              <a:off x="7400499" y="162560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4</a:t>
              </a:r>
              <a:endParaRPr sz="3067">
                <a:solidFill>
                  <a:srgbClr val="FFFFFF"/>
                </a:solidFill>
                <a:latin typeface="Cambria"/>
                <a:ea typeface="Cambria"/>
                <a:cs typeface="Cambria"/>
                <a:sym typeface="Cambria"/>
              </a:endParaRPr>
            </a:p>
          </p:txBody>
        </p:sp>
        <p:cxnSp>
          <p:nvCxnSpPr>
            <p:cNvPr id="633" name="Google Shape;633;p56"/>
            <p:cNvCxnSpPr>
              <a:stCxn id="629" idx="6"/>
              <a:endCxn id="630" idx="2"/>
            </p:cNvCxnSpPr>
            <p:nvPr/>
          </p:nvCxnSpPr>
          <p:spPr>
            <a:xfrm>
              <a:off x="1743511" y="1947657"/>
              <a:ext cx="1438500" cy="0"/>
            </a:xfrm>
            <a:prstGeom prst="straightConnector1">
              <a:avLst/>
            </a:prstGeom>
            <a:noFill/>
            <a:ln cap="flat" cmpd="sng" w="19050">
              <a:solidFill>
                <a:schemeClr val="accent5"/>
              </a:solidFill>
              <a:prstDash val="solid"/>
              <a:round/>
              <a:headEnd len="sm" w="sm" type="none"/>
              <a:tailEnd len="sm" w="sm" type="none"/>
            </a:ln>
          </p:spPr>
        </p:cxnSp>
        <p:cxnSp>
          <p:nvCxnSpPr>
            <p:cNvPr id="634" name="Google Shape;634;p56"/>
            <p:cNvCxnSpPr>
              <a:stCxn id="630" idx="6"/>
              <a:endCxn id="631" idx="2"/>
            </p:cNvCxnSpPr>
            <p:nvPr/>
          </p:nvCxnSpPr>
          <p:spPr>
            <a:xfrm>
              <a:off x="3825961" y="1947657"/>
              <a:ext cx="1438200" cy="0"/>
            </a:xfrm>
            <a:prstGeom prst="straightConnector1">
              <a:avLst/>
            </a:prstGeom>
            <a:noFill/>
            <a:ln cap="flat" cmpd="sng" w="19050">
              <a:solidFill>
                <a:schemeClr val="accent5"/>
              </a:solidFill>
              <a:prstDash val="solid"/>
              <a:round/>
              <a:headEnd len="sm" w="sm" type="none"/>
              <a:tailEnd len="sm" w="sm" type="none"/>
            </a:ln>
          </p:spPr>
        </p:cxnSp>
        <p:cxnSp>
          <p:nvCxnSpPr>
            <p:cNvPr id="635" name="Google Shape;635;p56"/>
            <p:cNvCxnSpPr>
              <a:endCxn id="632" idx="2"/>
            </p:cNvCxnSpPr>
            <p:nvPr/>
          </p:nvCxnSpPr>
          <p:spPr>
            <a:xfrm>
              <a:off x="5908299" y="1947657"/>
              <a:ext cx="1492200" cy="0"/>
            </a:xfrm>
            <a:prstGeom prst="straightConnector1">
              <a:avLst/>
            </a:prstGeom>
            <a:noFill/>
            <a:ln cap="flat" cmpd="sng" w="19050">
              <a:solidFill>
                <a:schemeClr val="accent5"/>
              </a:solidFill>
              <a:prstDash val="solid"/>
              <a:round/>
              <a:headEnd len="sm" w="sm" type="none"/>
              <a:tailEnd len="sm" w="sm" type="none"/>
            </a:ln>
          </p:spPr>
        </p:cxnSp>
      </p:grpSp>
      <p:sp>
        <p:nvSpPr>
          <p:cNvPr descr="n14 zalo Nguyen Doan Thao Trang" id="636" name="Google Shape;636;p56"/>
          <p:cNvSpPr txBox="1"/>
          <p:nvPr/>
        </p:nvSpPr>
        <p:spPr>
          <a:xfrm>
            <a:off x="3148800" y="1555476"/>
            <a:ext cx="5894400" cy="4492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i="1" lang="en-US" sz="2800">
                <a:solidFill>
                  <a:srgbClr val="002060"/>
                </a:solidFill>
                <a:latin typeface="Cambria"/>
                <a:ea typeface="Cambria"/>
                <a:cs typeface="Cambria"/>
                <a:sym typeface="Cambria"/>
              </a:rPr>
              <a:t>Cách xác định pha ban đầu?</a:t>
            </a:r>
            <a:endParaRPr b="1" i="1" sz="2800">
              <a:solidFill>
                <a:srgbClr val="002060"/>
              </a:solidFill>
              <a:latin typeface="Cambria"/>
              <a:ea typeface="Cambria"/>
              <a:cs typeface="Cambria"/>
              <a:sym typeface="Cambria"/>
            </a:endParaRPr>
          </a:p>
        </p:txBody>
      </p:sp>
      <p:sp>
        <p:nvSpPr>
          <p:cNvPr descr="n14 zalo Nguyen Doan Thao Trang" id="637" name="Google Shape;637;p56"/>
          <p:cNvSpPr txBox="1"/>
          <p:nvPr/>
        </p:nvSpPr>
        <p:spPr>
          <a:xfrm>
            <a:off x="369952" y="135291"/>
            <a:ext cx="5726048" cy="523220"/>
          </a:xfrm>
          <a:prstGeom prst="rect">
            <a:avLst/>
          </a:prstGeom>
          <a:solidFill>
            <a:srgbClr val="FDD698">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 PHA BAN ĐẦU VÀ ĐỘ LỆCH PHA</a:t>
            </a:r>
            <a:endParaRPr/>
          </a:p>
        </p:txBody>
      </p:sp>
      <p:sp>
        <p:nvSpPr>
          <p:cNvPr descr="n14 zalo Nguyen Doan Thao Trang" id="638" name="Google Shape;638;p56"/>
          <p:cNvSpPr txBox="1"/>
          <p:nvPr/>
        </p:nvSpPr>
        <p:spPr>
          <a:xfrm>
            <a:off x="668809" y="880495"/>
            <a:ext cx="2979872" cy="523220"/>
          </a:xfrm>
          <a:prstGeom prst="rect">
            <a:avLst/>
          </a:prstGeom>
          <a:solidFill>
            <a:srgbClr val="FFC4A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1. PHA BAN ĐẦU</a:t>
            </a:r>
            <a:endParaRPr/>
          </a:p>
        </p:txBody>
      </p:sp>
      <p:pic>
        <p:nvPicPr>
          <p:cNvPr descr="n14 zalo Nguyen Doan Thao Trang" id="639" name="Google Shape;639;p56"/>
          <p:cNvPicPr preferRelativeResize="0"/>
          <p:nvPr/>
        </p:nvPicPr>
        <p:blipFill rotWithShape="1">
          <a:blip r:embed="rId3">
            <a:alphaModFix/>
          </a:blip>
          <a:srcRect b="0" l="15412" r="23684" t="0"/>
          <a:stretch/>
        </p:blipFill>
        <p:spPr>
          <a:xfrm>
            <a:off x="236406" y="5127450"/>
            <a:ext cx="1369191" cy="1529050"/>
          </a:xfrm>
          <a:prstGeom prst="rect">
            <a:avLst/>
          </a:prstGeom>
          <a:noFill/>
          <a:ln>
            <a:noFill/>
          </a:ln>
        </p:spPr>
      </p:pic>
      <p:sp>
        <p:nvSpPr>
          <p:cNvPr descr="n14 zalo Nguyen Doan Thao Trang" id="640" name="Google Shape;640;p56"/>
          <p:cNvSpPr txBox="1"/>
          <p:nvPr/>
        </p:nvSpPr>
        <p:spPr>
          <a:xfrm>
            <a:off x="3746500" y="6056900"/>
            <a:ext cx="4206240" cy="548640"/>
          </a:xfrm>
          <a:prstGeom prst="rect">
            <a:avLst/>
          </a:prstGeom>
          <a:solidFill>
            <a:srgbClr val="0070C0"/>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400"/>
              <a:buFont typeface="Cambria"/>
              <a:buNone/>
            </a:pPr>
            <a:r>
              <a:rPr b="1" lang="en-US" sz="2400">
                <a:solidFill>
                  <a:schemeClr val="lt1"/>
                </a:solidFill>
                <a:latin typeface="Cambria"/>
                <a:ea typeface="Cambria"/>
                <a:cs typeface="Cambria"/>
                <a:sym typeface="Cambria"/>
              </a:rPr>
              <a:t>Vật đi về phía nào</a:t>
            </a:r>
            <a:endParaRPr b="1" sz="2400">
              <a:solidFill>
                <a:schemeClr val="lt1"/>
              </a:solidFill>
              <a:latin typeface="Cambria"/>
              <a:ea typeface="Cambria"/>
              <a:cs typeface="Cambria"/>
              <a:sym typeface="Cambria"/>
            </a:endParaRPr>
          </a:p>
        </p:txBody>
      </p:sp>
      <p:sp>
        <p:nvSpPr>
          <p:cNvPr descr="n14 zalo Nguyen Doan Thao Trang" id="641" name="Google Shape;641;p56"/>
          <p:cNvSpPr txBox="1"/>
          <p:nvPr/>
        </p:nvSpPr>
        <p:spPr>
          <a:xfrm>
            <a:off x="3748449" y="5090101"/>
            <a:ext cx="4206240" cy="54864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400"/>
              <a:buFont typeface="Cambria"/>
              <a:buNone/>
            </a:pPr>
            <a:r>
              <a:rPr b="1" lang="en-US" sz="2400">
                <a:solidFill>
                  <a:schemeClr val="lt1"/>
                </a:solidFill>
                <a:latin typeface="Cambria"/>
                <a:ea typeface="Cambria"/>
                <a:cs typeface="Cambria"/>
                <a:sym typeface="Cambria"/>
              </a:rPr>
              <a:t>Vật dao động điều hòa ở đâu</a:t>
            </a:r>
            <a:endParaRPr b="1" sz="2400">
              <a:solidFill>
                <a:schemeClr val="lt1"/>
              </a:solidFill>
              <a:latin typeface="Cambria"/>
              <a:ea typeface="Cambria"/>
              <a:cs typeface="Cambria"/>
              <a:sym typeface="Cambria"/>
            </a:endParaRPr>
          </a:p>
        </p:txBody>
      </p:sp>
      <p:cxnSp>
        <p:nvCxnSpPr>
          <p:cNvPr descr="n14 zalo Nguyen Doan Thao Trang" id="642" name="Google Shape;642;p56"/>
          <p:cNvCxnSpPr>
            <a:stCxn id="641" idx="1"/>
            <a:endCxn id="643" idx="3"/>
          </p:cNvCxnSpPr>
          <p:nvPr/>
        </p:nvCxnSpPr>
        <p:spPr>
          <a:xfrm flipH="1">
            <a:off x="3272949" y="5364421"/>
            <a:ext cx="475500" cy="507300"/>
          </a:xfrm>
          <a:prstGeom prst="bentConnector3">
            <a:avLst>
              <a:gd fmla="val 49992" name="adj1"/>
            </a:avLst>
          </a:prstGeom>
          <a:noFill/>
          <a:ln cap="flat" cmpd="sng" w="19050">
            <a:solidFill>
              <a:schemeClr val="accent5"/>
            </a:solidFill>
            <a:prstDash val="solid"/>
            <a:round/>
            <a:headEnd len="sm" w="sm" type="none"/>
            <a:tailEnd len="sm" w="sm" type="none"/>
          </a:ln>
        </p:spPr>
      </p:cxnSp>
      <p:cxnSp>
        <p:nvCxnSpPr>
          <p:cNvPr descr="n14 zalo Nguyen Doan Thao Trang" id="644" name="Google Shape;644;p56"/>
          <p:cNvCxnSpPr>
            <a:stCxn id="640" idx="1"/>
            <a:endCxn id="643" idx="3"/>
          </p:cNvCxnSpPr>
          <p:nvPr/>
        </p:nvCxnSpPr>
        <p:spPr>
          <a:xfrm rot="10800000">
            <a:off x="3273100" y="5871620"/>
            <a:ext cx="473400" cy="459600"/>
          </a:xfrm>
          <a:prstGeom prst="bentConnector3">
            <a:avLst>
              <a:gd fmla="val 50008" name="adj1"/>
            </a:avLst>
          </a:prstGeom>
          <a:noFill/>
          <a:ln cap="flat" cmpd="sng" w="19050">
            <a:solidFill>
              <a:schemeClr val="accent5"/>
            </a:solidFill>
            <a:prstDash val="solid"/>
            <a:round/>
            <a:headEnd len="sm" w="sm" type="none"/>
            <a:tailEnd len="sm" w="sm" type="none"/>
          </a:ln>
        </p:spPr>
      </p:cxnSp>
      <p:sp>
        <p:nvSpPr>
          <p:cNvPr descr="n14 zalo Nguyen Doan Thao Trang" id="643" name="Google Shape;643;p56"/>
          <p:cNvSpPr txBox="1"/>
          <p:nvPr/>
        </p:nvSpPr>
        <p:spPr>
          <a:xfrm>
            <a:off x="1605597" y="5086839"/>
            <a:ext cx="1667428" cy="1569660"/>
          </a:xfrm>
          <a:prstGeom prst="rect">
            <a:avLst/>
          </a:prstGeom>
          <a:solidFill>
            <a:srgbClr val="FFC4A9">
              <a:alpha val="46666"/>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chemeClr val="dk1"/>
                </a:solidFill>
                <a:latin typeface="Cambria"/>
                <a:ea typeface="Cambria"/>
                <a:cs typeface="Cambria"/>
                <a:sym typeface="Cambria"/>
              </a:rPr>
              <a:t>Tại thời điểm bắt đầu quan sát ( t = 0)</a:t>
            </a:r>
            <a:endParaRPr/>
          </a:p>
        </p:txBody>
      </p:sp>
      <p:pic>
        <p:nvPicPr>
          <p:cNvPr descr="n14 zalo Nguyen Doan Thao Trang" id="645" name="Google Shape;645;p56"/>
          <p:cNvPicPr preferRelativeResize="0"/>
          <p:nvPr/>
        </p:nvPicPr>
        <p:blipFill rotWithShape="1">
          <a:blip r:embed="rId4">
            <a:alphaModFix/>
          </a:blip>
          <a:srcRect b="0" l="0" r="0" t="0"/>
          <a:stretch/>
        </p:blipFill>
        <p:spPr>
          <a:xfrm>
            <a:off x="8010902" y="16403"/>
            <a:ext cx="4156510" cy="1233503"/>
          </a:xfrm>
          <a:prstGeom prst="rect">
            <a:avLst/>
          </a:prstGeom>
          <a:noFill/>
          <a:ln>
            <a:noFill/>
          </a:ln>
        </p:spPr>
      </p:pic>
      <p:pic>
        <p:nvPicPr>
          <p:cNvPr descr="n14 zalo Nguyen Doan Thao Trang" id="646" name="Google Shape;646;p56"/>
          <p:cNvPicPr preferRelativeResize="0"/>
          <p:nvPr/>
        </p:nvPicPr>
        <p:blipFill rotWithShape="1">
          <a:blip r:embed="rId5">
            <a:alphaModFix/>
          </a:blip>
          <a:srcRect b="0" l="0" r="0" t="0"/>
          <a:stretch/>
        </p:blipFill>
        <p:spPr>
          <a:xfrm>
            <a:off x="8131846" y="5020075"/>
            <a:ext cx="3914622" cy="1741785"/>
          </a:xfrm>
          <a:prstGeom prst="rect">
            <a:avLst/>
          </a:prstGeom>
          <a:noFill/>
          <a:ln>
            <a:noFill/>
          </a:ln>
        </p:spPr>
      </p:pic>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20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par>
                                <p:cTn fill="hold" nodeType="with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0" name="Shape 650"/>
        <p:cNvGrpSpPr/>
        <p:nvPr/>
      </p:nvGrpSpPr>
      <p:grpSpPr>
        <a:xfrm>
          <a:off x="0" y="0"/>
          <a:ext cx="0" cy="0"/>
          <a:chOff x="0" y="0"/>
          <a:chExt cx="0" cy="0"/>
        </a:xfrm>
      </p:grpSpPr>
      <p:sp>
        <p:nvSpPr>
          <p:cNvPr descr="n14 zalo Nguyen Doan Thao Trang" id="651" name="Google Shape;651;p57"/>
          <p:cNvSpPr txBox="1"/>
          <p:nvPr/>
        </p:nvSpPr>
        <p:spPr>
          <a:xfrm>
            <a:off x="7950709" y="4388475"/>
            <a:ext cx="3955165" cy="130503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en-US" sz="2800">
                <a:solidFill>
                  <a:schemeClr val="dk1"/>
                </a:solidFill>
                <a:latin typeface="Cambria"/>
                <a:ea typeface="Cambria"/>
                <a:cs typeface="Cambria"/>
                <a:sym typeface="Cambria"/>
              </a:rPr>
              <a:t>Hãy hoàn thành phiếu học tập số 2 theo nhóm</a:t>
            </a:r>
            <a:endParaRPr b="1" i="1" sz="2800">
              <a:solidFill>
                <a:schemeClr val="dk1"/>
              </a:solidFill>
              <a:latin typeface="Cambria"/>
              <a:ea typeface="Cambria"/>
              <a:cs typeface="Cambria"/>
              <a:sym typeface="Cambria"/>
            </a:endParaRPr>
          </a:p>
        </p:txBody>
      </p:sp>
      <p:pic>
        <p:nvPicPr>
          <p:cNvPr descr="n14 zalo Nguyen Doan Thao Trang" id="652" name="Google Shape;652;p57"/>
          <p:cNvPicPr preferRelativeResize="0"/>
          <p:nvPr/>
        </p:nvPicPr>
        <p:blipFill rotWithShape="1">
          <a:blip r:embed="rId3">
            <a:alphaModFix/>
          </a:blip>
          <a:srcRect b="9184" l="8347" r="8198" t="6923"/>
          <a:stretch/>
        </p:blipFill>
        <p:spPr>
          <a:xfrm>
            <a:off x="-229760" y="-394367"/>
            <a:ext cx="8180469" cy="7395241"/>
          </a:xfrm>
          <a:prstGeom prst="rect">
            <a:avLst/>
          </a:prstGeom>
          <a:noFill/>
          <a:ln>
            <a:noFill/>
          </a:ln>
        </p:spPr>
      </p:pic>
      <p:sp>
        <p:nvSpPr>
          <p:cNvPr descr="n14 zalo Nguyen Doan Thao Trang" id="653" name="Google Shape;653;p57"/>
          <p:cNvSpPr/>
          <p:nvPr/>
        </p:nvSpPr>
        <p:spPr>
          <a:xfrm rot="-497825">
            <a:off x="1011044" y="1032019"/>
            <a:ext cx="6096000" cy="2179764"/>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n-US" sz="2400">
                <a:solidFill>
                  <a:srgbClr val="000000"/>
                </a:solidFill>
                <a:latin typeface="Cambria"/>
                <a:ea typeface="Cambria"/>
                <a:cs typeface="Cambria"/>
                <a:sym typeface="Cambria"/>
              </a:rPr>
              <a:t>Câu 1: </a:t>
            </a:r>
            <a:r>
              <a:rPr lang="en-US" sz="2400">
                <a:solidFill>
                  <a:srgbClr val="000000"/>
                </a:solidFill>
                <a:latin typeface="Cambria"/>
                <a:ea typeface="Cambria"/>
                <a:cs typeface="Cambria"/>
                <a:sym typeface="Cambria"/>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sz="2400">
              <a:solidFill>
                <a:srgbClr val="003300"/>
              </a:solidFill>
              <a:latin typeface="Cambria"/>
              <a:ea typeface="Cambria"/>
              <a:cs typeface="Cambria"/>
              <a:sym typeface="Cambria"/>
            </a:endParaRPr>
          </a:p>
        </p:txBody>
      </p:sp>
      <p:pic>
        <p:nvPicPr>
          <p:cNvPr descr="n14 zalo Nguyen Doan Thao Trang" id="654" name="Google Shape;654;p57"/>
          <p:cNvPicPr preferRelativeResize="0"/>
          <p:nvPr/>
        </p:nvPicPr>
        <p:blipFill rotWithShape="1">
          <a:blip r:embed="rId4">
            <a:alphaModFix/>
          </a:blip>
          <a:srcRect b="0" l="0" r="0" t="0"/>
          <a:stretch/>
        </p:blipFill>
        <p:spPr>
          <a:xfrm rot="-493558">
            <a:off x="2252644" y="3162422"/>
            <a:ext cx="4317449" cy="2540790"/>
          </a:xfrm>
          <a:prstGeom prst="rect">
            <a:avLst/>
          </a:prstGeom>
          <a:noFill/>
          <a:ln>
            <a:noFill/>
          </a:ln>
        </p:spPr>
      </p:pic>
      <p:sp>
        <p:nvSpPr>
          <p:cNvPr descr="n14 zalo Nguyen Doan Thao Trang" id="655" name="Google Shape;655;p57"/>
          <p:cNvSpPr/>
          <p:nvPr/>
        </p:nvSpPr>
        <p:spPr>
          <a:xfrm rot="-346019">
            <a:off x="1696102" y="5628072"/>
            <a:ext cx="5876703" cy="905569"/>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n-US" sz="2400">
                <a:solidFill>
                  <a:srgbClr val="000000"/>
                </a:solidFill>
                <a:latin typeface="Cambria"/>
                <a:ea typeface="Cambria"/>
                <a:cs typeface="Cambria"/>
                <a:sym typeface="Cambria"/>
              </a:rPr>
              <a:t>Câu 2: </a:t>
            </a:r>
            <a:r>
              <a:rPr lang="en-US" sz="2400">
                <a:solidFill>
                  <a:srgbClr val="000000"/>
                </a:solidFill>
                <a:latin typeface="Cambria"/>
                <a:ea typeface="Cambria"/>
                <a:cs typeface="Cambria"/>
                <a:sym typeface="Cambria"/>
              </a:rPr>
              <a:t>Hãy tính pha dao động của các vị trí ở câu 2 trong phiếu học tập số 1?</a:t>
            </a:r>
            <a:endParaRPr sz="2400">
              <a:solidFill>
                <a:srgbClr val="003300"/>
              </a:solidFill>
              <a:latin typeface="Cambria"/>
              <a:ea typeface="Cambria"/>
              <a:cs typeface="Cambria"/>
              <a:sym typeface="Cambria"/>
            </a:endParaRPr>
          </a:p>
        </p:txBody>
      </p:sp>
      <p:sp>
        <p:nvSpPr>
          <p:cNvPr descr="n14 zalo Nguyen Doan Thao Trang" id="656" name="Google Shape;656;p57"/>
          <p:cNvSpPr txBox="1"/>
          <p:nvPr/>
        </p:nvSpPr>
        <p:spPr>
          <a:xfrm rot="-489757">
            <a:off x="2564915" y="565377"/>
            <a:ext cx="28013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mbria"/>
                <a:ea typeface="Cambria"/>
                <a:cs typeface="Cambria"/>
                <a:sym typeface="Cambria"/>
              </a:rPr>
              <a:t>PHIẾU HỌC TẬP 2</a:t>
            </a:r>
            <a:endParaRPr/>
          </a:p>
        </p:txBody>
      </p:sp>
      <p:pic>
        <p:nvPicPr>
          <p:cNvPr descr="n14 zalo Nguyen Doan Thao Trang" id="657" name="Google Shape;657;p57"/>
          <p:cNvPicPr preferRelativeResize="0"/>
          <p:nvPr/>
        </p:nvPicPr>
        <p:blipFill rotWithShape="1">
          <a:blip r:embed="rId5">
            <a:alphaModFix/>
          </a:blip>
          <a:srcRect b="0" l="0" r="0" t="0"/>
          <a:stretch/>
        </p:blipFill>
        <p:spPr>
          <a:xfrm>
            <a:off x="9618910" y="3303868"/>
            <a:ext cx="654648" cy="1084607"/>
          </a:xfrm>
          <a:prstGeom prst="rect">
            <a:avLst/>
          </a:prstGeom>
          <a:noFill/>
          <a:ln>
            <a:noFill/>
          </a:ln>
        </p:spPr>
      </p:pic>
      <p:pic>
        <p:nvPicPr>
          <p:cNvPr descr="n14 zalo Nguyen Doan Thao Trang" id="658" name="Google Shape;658;p57"/>
          <p:cNvPicPr preferRelativeResize="0"/>
          <p:nvPr/>
        </p:nvPicPr>
        <p:blipFill rotWithShape="1">
          <a:blip r:embed="rId6">
            <a:alphaModFix/>
          </a:blip>
          <a:srcRect b="0" l="0" r="0" t="0"/>
          <a:stretch/>
        </p:blipFill>
        <p:spPr>
          <a:xfrm>
            <a:off x="8113779" y="309338"/>
            <a:ext cx="3629025" cy="2771775"/>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2" name="Shape 662"/>
        <p:cNvGrpSpPr/>
        <p:nvPr/>
      </p:nvGrpSpPr>
      <p:grpSpPr>
        <a:xfrm>
          <a:off x="0" y="0"/>
          <a:ext cx="0" cy="0"/>
          <a:chOff x="0" y="0"/>
          <a:chExt cx="0" cy="0"/>
        </a:xfrm>
      </p:grpSpPr>
      <p:sp>
        <p:nvSpPr>
          <p:cNvPr descr="n14 zalo Nguyen Doan Thao Trang" id="663" name="Google Shape;663;p58"/>
          <p:cNvSpPr/>
          <p:nvPr/>
        </p:nvSpPr>
        <p:spPr>
          <a:xfrm>
            <a:off x="699807" y="858993"/>
            <a:ext cx="6062943" cy="2353721"/>
          </a:xfrm>
          <a:prstGeom prst="rect">
            <a:avLst/>
          </a:prstGeom>
          <a:solidFill>
            <a:schemeClr val="lt1"/>
          </a:solidFill>
          <a:ln cap="flat" cmpd="sng" w="28575">
            <a:solidFill>
              <a:srgbClr val="0070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2600"/>
              <a:buFont typeface="Cambria"/>
              <a:buNone/>
            </a:pPr>
            <a:r>
              <a:rPr b="1" i="0" lang="en-US" sz="2600" u="none" cap="none" strike="noStrike">
                <a:solidFill>
                  <a:srgbClr val="000000"/>
                </a:solidFill>
                <a:latin typeface="Cambria"/>
                <a:ea typeface="Cambria"/>
                <a:cs typeface="Cambria"/>
                <a:sym typeface="Cambria"/>
              </a:rPr>
              <a:t>Câu 1: </a:t>
            </a:r>
            <a:r>
              <a:rPr b="0" i="0" lang="en-US" sz="2600" u="none" cap="none" strike="noStrike">
                <a:solidFill>
                  <a:srgbClr val="000000"/>
                </a:solidFill>
                <a:latin typeface="Cambria"/>
                <a:ea typeface="Cambria"/>
                <a:cs typeface="Cambria"/>
                <a:sym typeface="Cambria"/>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b="0" i="0" sz="2600" u="none" cap="none" strike="noStrike">
              <a:solidFill>
                <a:srgbClr val="003300"/>
              </a:solidFill>
              <a:latin typeface="Cambria"/>
              <a:ea typeface="Cambria"/>
              <a:cs typeface="Cambria"/>
              <a:sym typeface="Cambria"/>
            </a:endParaRPr>
          </a:p>
        </p:txBody>
      </p:sp>
      <p:pic>
        <p:nvPicPr>
          <p:cNvPr descr="n14 zalo Nguyen Doan Thao Trang" id="664" name="Google Shape;664;p58"/>
          <p:cNvPicPr preferRelativeResize="0"/>
          <p:nvPr/>
        </p:nvPicPr>
        <p:blipFill rotWithShape="1">
          <a:blip r:embed="rId3">
            <a:alphaModFix/>
          </a:blip>
          <a:srcRect b="0" l="0" r="0" t="0"/>
          <a:stretch/>
        </p:blipFill>
        <p:spPr>
          <a:xfrm>
            <a:off x="7221821" y="858993"/>
            <a:ext cx="4270372" cy="2353720"/>
          </a:xfrm>
          <a:prstGeom prst="rect">
            <a:avLst/>
          </a:prstGeom>
          <a:noFill/>
          <a:ln>
            <a:noFill/>
          </a:ln>
        </p:spPr>
      </p:pic>
      <p:sp>
        <p:nvSpPr>
          <p:cNvPr descr="n14 zalo Nguyen Doan Thao Trang" id="665" name="Google Shape;665;p58"/>
          <p:cNvSpPr txBox="1"/>
          <p:nvPr/>
        </p:nvSpPr>
        <p:spPr>
          <a:xfrm>
            <a:off x="4259219" y="150846"/>
            <a:ext cx="367356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Cambria"/>
              <a:buNone/>
            </a:pPr>
            <a:r>
              <a:rPr b="1" i="0" lang="en-US" sz="3200" u="none" cap="none" strike="noStrike">
                <a:solidFill>
                  <a:srgbClr val="FF0000"/>
                </a:solidFill>
                <a:latin typeface="Cambria"/>
                <a:ea typeface="Cambria"/>
                <a:cs typeface="Cambria"/>
                <a:sym typeface="Cambria"/>
              </a:rPr>
              <a:t>PHIẾU HỌC TẬP 2</a:t>
            </a:r>
            <a:endParaRPr/>
          </a:p>
        </p:txBody>
      </p:sp>
      <p:pic>
        <p:nvPicPr>
          <p:cNvPr descr="n14 zalo Nguyen Doan Thao Trang" id="666" name="Google Shape;666;p58"/>
          <p:cNvPicPr preferRelativeResize="0"/>
          <p:nvPr/>
        </p:nvPicPr>
        <p:blipFill rotWithShape="1">
          <a:blip r:embed="rId4">
            <a:alphaModFix/>
          </a:blip>
          <a:srcRect b="0" l="0" r="0" t="0"/>
          <a:stretch/>
        </p:blipFill>
        <p:spPr>
          <a:xfrm>
            <a:off x="30645" y="29028"/>
            <a:ext cx="654648" cy="1084607"/>
          </a:xfrm>
          <a:prstGeom prst="rect">
            <a:avLst/>
          </a:prstGeom>
          <a:noFill/>
          <a:ln>
            <a:noFill/>
          </a:ln>
        </p:spPr>
      </p:pic>
      <p:sp>
        <p:nvSpPr>
          <p:cNvPr descr="n14 zalo Nguyen Doan Thao Trang" id="667" name="Google Shape;667;p58"/>
          <p:cNvSpPr/>
          <p:nvPr/>
        </p:nvSpPr>
        <p:spPr>
          <a:xfrm>
            <a:off x="699807" y="3752238"/>
            <a:ext cx="10792386" cy="2677656"/>
          </a:xfrm>
          <a:prstGeom prst="rect">
            <a:avLst/>
          </a:prstGeom>
          <a:blipFill rotWithShape="1">
            <a:blip r:embed="rId5">
              <a:alphaModFix/>
            </a:blip>
            <a:stretch>
              <a:fillRect b="-4729" l="-1069" r="-955" t="-2026"/>
            </a:stretch>
          </a:blip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7">
                                            <p:txEl>
                                              <p:pRg end="0" st="0"/>
                                            </p:txEl>
                                          </p:spTgt>
                                        </p:tgtEl>
                                        <p:attrNameLst>
                                          <p:attrName>style.visibility</p:attrName>
                                        </p:attrNameLst>
                                      </p:cBhvr>
                                      <p:to>
                                        <p:strVal val="visible"/>
                                      </p:to>
                                    </p:set>
                                    <p:animEffect filter="fade" transition="in">
                                      <p:cBhvr>
                                        <p:cTn dur="500"/>
                                        <p:tgtEl>
                                          <p:spTgt spid="66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1" name="Shape 671"/>
        <p:cNvGrpSpPr/>
        <p:nvPr/>
      </p:nvGrpSpPr>
      <p:grpSpPr>
        <a:xfrm>
          <a:off x="0" y="0"/>
          <a:ext cx="0" cy="0"/>
          <a:chOff x="0" y="0"/>
          <a:chExt cx="0" cy="0"/>
        </a:xfrm>
      </p:grpSpPr>
      <p:sp>
        <p:nvSpPr>
          <p:cNvPr descr="n14 zalo Nguyen Doan Thao Trang" id="672" name="Google Shape;672;p59"/>
          <p:cNvSpPr/>
          <p:nvPr/>
        </p:nvSpPr>
        <p:spPr>
          <a:xfrm>
            <a:off x="699807" y="1517756"/>
            <a:ext cx="4270372" cy="1536639"/>
          </a:xfrm>
          <a:prstGeom prst="rect">
            <a:avLst/>
          </a:prstGeom>
          <a:solidFill>
            <a:schemeClr val="lt1"/>
          </a:solidFill>
          <a:ln cap="flat" cmpd="sng" w="28575">
            <a:solidFill>
              <a:srgbClr val="0070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n-US" sz="2800">
                <a:solidFill>
                  <a:srgbClr val="000000"/>
                </a:solidFill>
                <a:latin typeface="Cambria"/>
                <a:ea typeface="Cambria"/>
                <a:cs typeface="Cambria"/>
                <a:sym typeface="Cambria"/>
              </a:rPr>
              <a:t>Câu 2: </a:t>
            </a:r>
            <a:r>
              <a:rPr lang="en-US" sz="2800">
                <a:solidFill>
                  <a:srgbClr val="000000"/>
                </a:solidFill>
                <a:latin typeface="Cambria"/>
                <a:ea typeface="Cambria"/>
                <a:cs typeface="Cambria"/>
                <a:sym typeface="Cambria"/>
              </a:rPr>
              <a:t>Hãy tính pha dao động của các vị trí ở câu 2 trong phiếu học tập số 1?</a:t>
            </a:r>
            <a:endParaRPr sz="2800">
              <a:solidFill>
                <a:srgbClr val="003300"/>
              </a:solidFill>
              <a:latin typeface="Cambria"/>
              <a:ea typeface="Cambria"/>
              <a:cs typeface="Cambria"/>
              <a:sym typeface="Cambria"/>
            </a:endParaRPr>
          </a:p>
        </p:txBody>
      </p:sp>
      <p:sp>
        <p:nvSpPr>
          <p:cNvPr descr="n14 zalo Nguyen Doan Thao Trang" id="673" name="Google Shape;673;p59"/>
          <p:cNvSpPr txBox="1"/>
          <p:nvPr/>
        </p:nvSpPr>
        <p:spPr>
          <a:xfrm>
            <a:off x="4259219" y="150846"/>
            <a:ext cx="367356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Cambria"/>
              <a:buNone/>
            </a:pPr>
            <a:r>
              <a:rPr b="1" i="0" lang="en-US" sz="3200" u="none" cap="none" strike="noStrike">
                <a:solidFill>
                  <a:srgbClr val="FF0000"/>
                </a:solidFill>
                <a:latin typeface="Cambria"/>
                <a:ea typeface="Cambria"/>
                <a:cs typeface="Cambria"/>
                <a:sym typeface="Cambria"/>
              </a:rPr>
              <a:t>PHIẾU HỌC TẬP 2</a:t>
            </a:r>
            <a:endParaRPr/>
          </a:p>
        </p:txBody>
      </p:sp>
      <p:pic>
        <p:nvPicPr>
          <p:cNvPr descr="n14 zalo Nguyen Doan Thao Trang" id="674" name="Google Shape;674;p59"/>
          <p:cNvPicPr preferRelativeResize="0"/>
          <p:nvPr/>
        </p:nvPicPr>
        <p:blipFill rotWithShape="1">
          <a:blip r:embed="rId3">
            <a:alphaModFix/>
          </a:blip>
          <a:srcRect b="0" l="0" r="0" t="0"/>
          <a:stretch/>
        </p:blipFill>
        <p:spPr>
          <a:xfrm>
            <a:off x="30645" y="29028"/>
            <a:ext cx="654648" cy="1084607"/>
          </a:xfrm>
          <a:prstGeom prst="rect">
            <a:avLst/>
          </a:prstGeom>
          <a:noFill/>
          <a:ln>
            <a:noFill/>
          </a:ln>
        </p:spPr>
      </p:pic>
      <p:sp>
        <p:nvSpPr>
          <p:cNvPr descr="n14 zalo Nguyen Doan Thao Trang" id="675" name="Google Shape;675;p59"/>
          <p:cNvSpPr/>
          <p:nvPr/>
        </p:nvSpPr>
        <p:spPr>
          <a:xfrm>
            <a:off x="699807" y="4183125"/>
            <a:ext cx="10792386" cy="1815882"/>
          </a:xfrm>
          <a:prstGeom prst="rect">
            <a:avLst/>
          </a:prstGeom>
          <a:blipFill rotWithShape="1">
            <a:blip r:embed="rId4">
              <a:alphaModFix/>
            </a:blip>
            <a:stretch>
              <a:fillRect b="-7258" l="-1069" r="-955" t="-2639"/>
            </a:stretch>
          </a:blip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n14 zalo Nguyen Doan Thao Trang" id="676" name="Google Shape;676;p59"/>
          <p:cNvPicPr preferRelativeResize="0"/>
          <p:nvPr/>
        </p:nvPicPr>
        <p:blipFill rotWithShape="1">
          <a:blip r:embed="rId5">
            <a:alphaModFix/>
          </a:blip>
          <a:srcRect b="0" l="0" r="0" t="8191"/>
          <a:stretch/>
        </p:blipFill>
        <p:spPr>
          <a:xfrm>
            <a:off x="5429249" y="858993"/>
            <a:ext cx="6062943" cy="2854166"/>
          </a:xfrm>
          <a:prstGeom prst="rect">
            <a:avLst/>
          </a:prstGeom>
          <a:noFill/>
          <a:ln cap="flat" cmpd="sng" w="9525">
            <a:solidFill>
              <a:srgbClr val="FDBD55"/>
            </a:solidFill>
            <a:prstDash val="solid"/>
            <a:round/>
            <a:headEnd len="sm" w="sm" type="none"/>
            <a:tailEnd len="sm" w="sm" type="none"/>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descr="n14 zalo Nguyen Doan Thao Trang" id="681" name="Google Shape;681;p60"/>
          <p:cNvSpPr txBox="1"/>
          <p:nvPr/>
        </p:nvSpPr>
        <p:spPr>
          <a:xfrm>
            <a:off x="3260049" y="1952263"/>
            <a:ext cx="2547892" cy="1646453"/>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0" i="0" lang="en-US" sz="2800" u="none" cap="none" strike="noStrike">
                <a:solidFill>
                  <a:srgbClr val="FFFFFF"/>
                </a:solidFill>
                <a:latin typeface="Cambria"/>
                <a:ea typeface="Cambria"/>
                <a:cs typeface="Cambria"/>
                <a:sym typeface="Cambria"/>
              </a:rPr>
              <a:t>Không phụ thuộc vào thời điểm quan sát</a:t>
            </a:r>
            <a:endParaRPr b="0" i="0" sz="2800" u="none" cap="none" strike="noStrike">
              <a:solidFill>
                <a:srgbClr val="FFFFFF"/>
              </a:solidFill>
              <a:latin typeface="Cambria"/>
              <a:ea typeface="Cambria"/>
              <a:cs typeface="Cambria"/>
              <a:sym typeface="Cambria"/>
            </a:endParaRPr>
          </a:p>
        </p:txBody>
      </p:sp>
      <p:sp>
        <p:nvSpPr>
          <p:cNvPr descr="n14 zalo Nguyen Doan Thao Trang" id="682" name="Google Shape;682;p60"/>
          <p:cNvSpPr txBox="1"/>
          <p:nvPr/>
        </p:nvSpPr>
        <p:spPr>
          <a:xfrm>
            <a:off x="3260049" y="1061606"/>
            <a:ext cx="2547892" cy="4492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0" i="0" lang="en-US" sz="2800" u="none" cap="none" strike="noStrike">
                <a:solidFill>
                  <a:srgbClr val="FFFFFF"/>
                </a:solidFill>
                <a:latin typeface="Cambria"/>
                <a:ea typeface="Cambria"/>
                <a:cs typeface="Cambria"/>
                <a:sym typeface="Cambria"/>
              </a:rPr>
              <a:t>Không đổi</a:t>
            </a:r>
            <a:endParaRPr b="0" i="0" sz="2800" u="none" cap="none" strike="noStrike">
              <a:solidFill>
                <a:srgbClr val="FFFFFF"/>
              </a:solidFill>
              <a:latin typeface="Cambria"/>
              <a:ea typeface="Cambria"/>
              <a:cs typeface="Cambria"/>
              <a:sym typeface="Cambria"/>
            </a:endParaRPr>
          </a:p>
        </p:txBody>
      </p:sp>
      <p:cxnSp>
        <p:nvCxnSpPr>
          <p:cNvPr descr="n14 zalo Nguyen Doan Thao Trang" id="683" name="Google Shape;683;p60"/>
          <p:cNvCxnSpPr>
            <a:stCxn id="682" idx="1"/>
            <a:endCxn id="684" idx="3"/>
          </p:cNvCxnSpPr>
          <p:nvPr/>
        </p:nvCxnSpPr>
        <p:spPr>
          <a:xfrm flipH="1">
            <a:off x="2105049" y="1286206"/>
            <a:ext cx="1155000" cy="766200"/>
          </a:xfrm>
          <a:prstGeom prst="bentConnector3">
            <a:avLst>
              <a:gd fmla="val 49998" name="adj1"/>
            </a:avLst>
          </a:prstGeom>
          <a:noFill/>
          <a:ln cap="flat" cmpd="sng" w="19050">
            <a:solidFill>
              <a:schemeClr val="accent5"/>
            </a:solidFill>
            <a:prstDash val="solid"/>
            <a:round/>
            <a:headEnd len="sm" w="sm" type="none"/>
            <a:tailEnd len="sm" w="sm" type="none"/>
          </a:ln>
        </p:spPr>
      </p:cxnSp>
      <p:cxnSp>
        <p:nvCxnSpPr>
          <p:cNvPr descr="n14 zalo Nguyen Doan Thao Trang" id="685" name="Google Shape;685;p60"/>
          <p:cNvCxnSpPr>
            <a:stCxn id="681" idx="1"/>
          </p:cNvCxnSpPr>
          <p:nvPr/>
        </p:nvCxnSpPr>
        <p:spPr>
          <a:xfrm rot="10800000">
            <a:off x="2687049" y="1735390"/>
            <a:ext cx="573000" cy="1040100"/>
          </a:xfrm>
          <a:prstGeom prst="bentConnector2">
            <a:avLst/>
          </a:prstGeom>
          <a:noFill/>
          <a:ln cap="flat" cmpd="sng" w="19050">
            <a:solidFill>
              <a:schemeClr val="accent5"/>
            </a:solidFill>
            <a:prstDash val="solid"/>
            <a:round/>
            <a:headEnd len="sm" w="sm" type="none"/>
            <a:tailEnd len="sm" w="sm" type="none"/>
          </a:ln>
        </p:spPr>
      </p:cxnSp>
      <p:pic>
        <p:nvPicPr>
          <p:cNvPr descr="n14 zalo Nguyen Doan Thao Trang" id="684" name="Google Shape;684;p60"/>
          <p:cNvPicPr preferRelativeResize="0"/>
          <p:nvPr/>
        </p:nvPicPr>
        <p:blipFill rotWithShape="1">
          <a:blip r:embed="rId3">
            <a:alphaModFix/>
          </a:blip>
          <a:srcRect b="12622" l="0" r="48989" t="20302"/>
          <a:stretch/>
        </p:blipFill>
        <p:spPr>
          <a:xfrm>
            <a:off x="793095" y="1399816"/>
            <a:ext cx="1312000" cy="1305038"/>
          </a:xfrm>
          <a:prstGeom prst="rect">
            <a:avLst/>
          </a:prstGeom>
          <a:solidFill>
            <a:srgbClr val="FF9C6F"/>
          </a:solidFill>
          <a:ln cap="flat" cmpd="sng" w="9525">
            <a:solidFill>
              <a:srgbClr val="FF9C6F"/>
            </a:solidFill>
            <a:prstDash val="solid"/>
            <a:round/>
            <a:headEnd len="sm" w="sm" type="none"/>
            <a:tailEnd len="sm" w="sm" type="none"/>
          </a:ln>
        </p:spPr>
      </p:pic>
      <p:sp>
        <p:nvSpPr>
          <p:cNvPr descr="n14 zalo Nguyen Doan Thao Trang" id="686" name="Google Shape;686;p60"/>
          <p:cNvSpPr txBox="1"/>
          <p:nvPr/>
        </p:nvSpPr>
        <p:spPr>
          <a:xfrm>
            <a:off x="793095" y="187778"/>
            <a:ext cx="8618191" cy="523220"/>
          </a:xfrm>
          <a:prstGeom prst="rect">
            <a:avLst/>
          </a:prstGeom>
          <a:solidFill>
            <a:srgbClr val="FFC4A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1919"/>
              </a:buClr>
              <a:buSzPts val="2800"/>
              <a:buFont typeface="Cambria"/>
              <a:buNone/>
            </a:pPr>
            <a:r>
              <a:rPr b="1" i="0" lang="en-US" sz="2800" u="none" cap="none" strike="noStrike">
                <a:solidFill>
                  <a:srgbClr val="191919"/>
                </a:solidFill>
                <a:latin typeface="Cambria"/>
                <a:ea typeface="Cambria"/>
                <a:cs typeface="Cambria"/>
                <a:sym typeface="Cambria"/>
              </a:rPr>
              <a:t>2. ĐỘ LỆCH PHA GIỮA HAI DAO ĐỘNG CÙNG CHU KÌ</a:t>
            </a:r>
            <a:endParaRPr/>
          </a:p>
        </p:txBody>
      </p:sp>
      <p:sp>
        <p:nvSpPr>
          <p:cNvPr descr="n14 zalo Nguyen Doan Thao Trang" id="687" name="Google Shape;687;p60"/>
          <p:cNvSpPr/>
          <p:nvPr/>
        </p:nvSpPr>
        <p:spPr>
          <a:xfrm>
            <a:off x="793095" y="3753536"/>
            <a:ext cx="5544294" cy="954107"/>
          </a:xfrm>
          <a:prstGeom prst="rect">
            <a:avLst/>
          </a:prstGeom>
          <a:solidFill>
            <a:srgbClr val="5BCC9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800"/>
              <a:buFont typeface="Cambria"/>
              <a:buNone/>
            </a:pPr>
            <a:r>
              <a:rPr b="1" i="1" lang="en-US" sz="2800" u="none" cap="none" strike="noStrike">
                <a:solidFill>
                  <a:schemeClr val="lt1"/>
                </a:solidFill>
                <a:latin typeface="Cambria"/>
                <a:ea typeface="Cambria"/>
                <a:cs typeface="Cambria"/>
                <a:sym typeface="Cambria"/>
              </a:rPr>
              <a:t>Trong khoa học và kĩ thuật, độ lệch pha quan trong hơn pha.</a:t>
            </a:r>
            <a:endParaRPr/>
          </a:p>
        </p:txBody>
      </p:sp>
      <p:pic>
        <p:nvPicPr>
          <p:cNvPr descr="n14 zalo Nguyen Doan Thao Trang" id="688" name="Google Shape;688;p60"/>
          <p:cNvPicPr preferRelativeResize="0"/>
          <p:nvPr/>
        </p:nvPicPr>
        <p:blipFill rotWithShape="1">
          <a:blip r:embed="rId4">
            <a:alphaModFix/>
          </a:blip>
          <a:srcRect b="34107" l="2289" r="2840" t="2736"/>
          <a:stretch/>
        </p:blipFill>
        <p:spPr>
          <a:xfrm>
            <a:off x="6337389" y="1066348"/>
            <a:ext cx="5437221" cy="2155154"/>
          </a:xfrm>
          <a:prstGeom prst="roundRect">
            <a:avLst>
              <a:gd fmla="val 9065" name="adj"/>
            </a:avLst>
          </a:prstGeom>
          <a:noFill/>
          <a:ln cap="flat" cmpd="sng" w="28575">
            <a:solidFill>
              <a:srgbClr val="044C73"/>
            </a:solidFill>
            <a:prstDash val="solid"/>
            <a:round/>
            <a:headEnd len="sm" w="sm" type="none"/>
            <a:tailEnd len="sm" w="sm" type="none"/>
          </a:ln>
        </p:spPr>
      </p:pic>
      <p:cxnSp>
        <p:nvCxnSpPr>
          <p:cNvPr descr="n14 zalo Nguyen Doan Thao Trang" id="689" name="Google Shape;689;p60"/>
          <p:cNvCxnSpPr/>
          <p:nvPr/>
        </p:nvCxnSpPr>
        <p:spPr>
          <a:xfrm rot="10800000">
            <a:off x="6780015" y="2383284"/>
            <a:ext cx="365760" cy="0"/>
          </a:xfrm>
          <a:prstGeom prst="straightConnector1">
            <a:avLst/>
          </a:prstGeom>
          <a:noFill/>
          <a:ln cap="flat" cmpd="sng" w="28575">
            <a:solidFill>
              <a:srgbClr val="FF0000"/>
            </a:solidFill>
            <a:prstDash val="solid"/>
            <a:round/>
            <a:headEnd len="med" w="med" type="triangle"/>
            <a:tailEnd len="med" w="med" type="triangle"/>
          </a:ln>
        </p:spPr>
      </p:cxnSp>
      <p:sp>
        <p:nvSpPr>
          <p:cNvPr descr="n14 zalo Nguyen Doan Thao Trang" id="690" name="Google Shape;690;p60"/>
          <p:cNvSpPr/>
          <p:nvPr/>
        </p:nvSpPr>
        <p:spPr>
          <a:xfrm>
            <a:off x="8296395" y="3884431"/>
            <a:ext cx="2362200"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17671" y="61822"/>
                </a:lnTo>
                <a:lnTo>
                  <a:pt x="-69001" y="-344128"/>
                </a:lnTo>
              </a:path>
            </a:pathLst>
          </a:custGeom>
          <a:noFill/>
          <a:ln cap="flat" cmpd="sng" w="38100">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Thời</a:t>
            </a:r>
            <a:r>
              <a:rPr b="1" i="0" lang="en-US" sz="2800" u="none" cap="none" strike="noStrike">
                <a:solidFill>
                  <a:srgbClr val="000000"/>
                </a:solidFill>
                <a:latin typeface="Cambria"/>
                <a:ea typeface="Cambria"/>
                <a:cs typeface="Cambria"/>
                <a:sym typeface="Cambria"/>
              </a:rPr>
              <a:t> gian Δt</a:t>
            </a:r>
            <a:endParaRPr b="1" i="0" sz="2800" u="none" cap="none" strike="noStrike">
              <a:solidFill>
                <a:srgbClr val="000000"/>
              </a:solidFill>
              <a:latin typeface="Calibri"/>
              <a:ea typeface="Calibri"/>
              <a:cs typeface="Calibri"/>
              <a:sym typeface="Calibri"/>
            </a:endParaRPr>
          </a:p>
        </p:txBody>
      </p:sp>
      <p:sp>
        <p:nvSpPr>
          <p:cNvPr descr="n14 zalo Nguyen Doan Thao Trang" id="691" name="Google Shape;691;p60"/>
          <p:cNvSpPr txBox="1"/>
          <p:nvPr/>
        </p:nvSpPr>
        <p:spPr>
          <a:xfrm>
            <a:off x="793095" y="4838295"/>
            <a:ext cx="10912477" cy="1760738"/>
          </a:xfrm>
          <a:prstGeom prst="rect">
            <a:avLst/>
          </a:prstGeom>
          <a:blipFill rotWithShape="1">
            <a:blip r:embed="rId5">
              <a:alphaModFix/>
            </a:blip>
            <a:stretch>
              <a:fillRect b="0" l="-1172" r="-1171" t="-4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descr="n14 zalo Nguyen Doan Thao Trang" id="692" name="Google Shape;692;p60"/>
          <p:cNvSpPr/>
          <p:nvPr/>
        </p:nvSpPr>
        <p:spPr>
          <a:xfrm>
            <a:off x="5176911" y="5718664"/>
            <a:ext cx="2124221" cy="880369"/>
          </a:xfrm>
          <a:prstGeom prst="roundRect">
            <a:avLst>
              <a:gd fmla="val 16667" name="adj"/>
            </a:avLst>
          </a:prstGeom>
          <a:noFill/>
          <a:ln cap="flat" cmpd="sng" w="28575">
            <a:solidFill>
              <a:srgbClr val="FF67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descr="n14 zalo Nguyen Doan Thao Trang" id="697" name="Google Shape;697;p61"/>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698" name="Google Shape;698;p61"/>
          <p:cNvSpPr/>
          <p:nvPr/>
        </p:nvSpPr>
        <p:spPr>
          <a:xfrm>
            <a:off x="4375053" y="540096"/>
            <a:ext cx="7695027" cy="168745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Câu 1:</a:t>
            </a:r>
            <a:r>
              <a:rPr lang="en-US" sz="2800">
                <a:solidFill>
                  <a:schemeClr val="dk1"/>
                </a:solidFill>
                <a:latin typeface="Cambria"/>
                <a:ea typeface="Cambria"/>
                <a:cs typeface="Cambria"/>
                <a:sym typeface="Cambria"/>
              </a:rPr>
              <a:t> Hãy chứng minh rằng độ lệch pha giữa hai dao động cùng chu kì bằng độ lệch pha ban đầu.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descr="n14 zalo Nguyen Doan Thao Trang" id="699" name="Google Shape;699;p61"/>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00" name="Google Shape;700;p61"/>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sp>
        <p:nvSpPr>
          <p:cNvPr descr="n14 zalo Nguyen Doan Thao Trang" id="701" name="Google Shape;701;p61"/>
          <p:cNvSpPr txBox="1"/>
          <p:nvPr/>
        </p:nvSpPr>
        <p:spPr>
          <a:xfrm>
            <a:off x="4375053" y="2529404"/>
            <a:ext cx="7695027" cy="401424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Vì hai dao động cùng chu kì nên cùng tần số góc ω</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Độ lệch pha ban đầu: Δφ = φ</a:t>
            </a:r>
            <a:r>
              <a:rPr baseline="-25000" i="1" lang="en-US" sz="2800">
                <a:solidFill>
                  <a:srgbClr val="0070C0"/>
                </a:solidFill>
                <a:latin typeface="Cambria"/>
                <a:ea typeface="Cambria"/>
                <a:cs typeface="Cambria"/>
                <a:sym typeface="Cambria"/>
              </a:rPr>
              <a:t>1</a:t>
            </a:r>
            <a:r>
              <a:rPr i="1" lang="en-US" sz="2800">
                <a:solidFill>
                  <a:srgbClr val="0070C0"/>
                </a:solidFill>
                <a:latin typeface="Cambria"/>
                <a:ea typeface="Cambria"/>
                <a:cs typeface="Cambria"/>
                <a:sym typeface="Cambria"/>
              </a:rPr>
              <a:t> − φ</a:t>
            </a:r>
            <a:r>
              <a:rPr baseline="-25000" i="1" lang="en-US" sz="2800">
                <a:solidFill>
                  <a:srgbClr val="0070C0"/>
                </a:solidFill>
                <a:latin typeface="Cambria"/>
                <a:ea typeface="Cambria"/>
                <a:cs typeface="Cambria"/>
                <a:sym typeface="Cambria"/>
              </a:rPr>
              <a:t>2</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Pha của dao động 1 là: ωt + φ</a:t>
            </a:r>
            <a:r>
              <a:rPr baseline="-25000" i="1" lang="en-US" sz="2800">
                <a:solidFill>
                  <a:srgbClr val="0070C0"/>
                </a:solidFill>
                <a:latin typeface="Cambria"/>
                <a:ea typeface="Cambria"/>
                <a:cs typeface="Cambria"/>
                <a:sym typeface="Cambria"/>
              </a:rPr>
              <a:t>1</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Pha của dao động 2 là: ωt + φ</a:t>
            </a:r>
            <a:r>
              <a:rPr baseline="-25000" i="1" lang="en-US" sz="2800">
                <a:solidFill>
                  <a:srgbClr val="0070C0"/>
                </a:solidFill>
                <a:latin typeface="Cambria"/>
                <a:ea typeface="Cambria"/>
                <a:cs typeface="Cambria"/>
                <a:sym typeface="Cambria"/>
              </a:rPr>
              <a:t>2</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Độ lệch pha của 2 dao động trong thời gian t là: </a:t>
            </a:r>
            <a:endParaRPr sz="2800">
              <a:solidFill>
                <a:srgbClr val="0070C0"/>
              </a:solidFill>
              <a:latin typeface="Cambria"/>
              <a:ea typeface="Cambria"/>
              <a:cs typeface="Cambria"/>
              <a:sym typeface="Cambria"/>
            </a:endParaRPr>
          </a:p>
          <a:p>
            <a:pPr indent="0" lvl="0" marL="0" marR="0" rtl="0" algn="ctr">
              <a:lnSpc>
                <a:spcPct val="115000"/>
              </a:lnSpc>
              <a:spcBef>
                <a:spcPts val="0"/>
              </a:spcBef>
              <a:spcAft>
                <a:spcPts val="0"/>
              </a:spcAft>
              <a:buNone/>
            </a:pPr>
            <a:r>
              <a:rPr i="1" lang="en-US" sz="2800">
                <a:solidFill>
                  <a:srgbClr val="0070C0"/>
                </a:solidFill>
                <a:latin typeface="Cambria"/>
                <a:ea typeface="Cambria"/>
                <a:cs typeface="Cambria"/>
                <a:sym typeface="Cambria"/>
              </a:rPr>
              <a:t>Δφ</a:t>
            </a:r>
            <a:r>
              <a:rPr baseline="-25000" i="1" lang="en-US" sz="2800">
                <a:solidFill>
                  <a:srgbClr val="0070C0"/>
                </a:solidFill>
                <a:latin typeface="Cambria"/>
                <a:ea typeface="Cambria"/>
                <a:cs typeface="Cambria"/>
                <a:sym typeface="Cambria"/>
              </a:rPr>
              <a:t>t</a:t>
            </a:r>
            <a:r>
              <a:rPr i="1" lang="en-US" sz="2800">
                <a:solidFill>
                  <a:srgbClr val="0070C0"/>
                </a:solidFill>
                <a:latin typeface="Cambria"/>
                <a:ea typeface="Cambria"/>
                <a:cs typeface="Cambria"/>
                <a:sym typeface="Cambria"/>
              </a:rPr>
              <a:t> = ωt + φ</a:t>
            </a:r>
            <a:r>
              <a:rPr baseline="-25000" i="1" lang="en-US" sz="2800">
                <a:solidFill>
                  <a:srgbClr val="0070C0"/>
                </a:solidFill>
                <a:latin typeface="Cambria"/>
                <a:ea typeface="Cambria"/>
                <a:cs typeface="Cambria"/>
                <a:sym typeface="Cambria"/>
              </a:rPr>
              <a:t>1</a:t>
            </a:r>
            <a:r>
              <a:rPr i="1" lang="en-US" sz="2800">
                <a:solidFill>
                  <a:srgbClr val="0070C0"/>
                </a:solidFill>
                <a:latin typeface="Cambria"/>
                <a:ea typeface="Cambria"/>
                <a:cs typeface="Cambria"/>
                <a:sym typeface="Cambria"/>
              </a:rPr>
              <a:t> − ωt − φ</a:t>
            </a:r>
            <a:r>
              <a:rPr baseline="-25000" i="1" lang="en-US" sz="2800">
                <a:solidFill>
                  <a:srgbClr val="0070C0"/>
                </a:solidFill>
                <a:latin typeface="Cambria"/>
                <a:ea typeface="Cambria"/>
                <a:cs typeface="Cambria"/>
                <a:sym typeface="Cambria"/>
              </a:rPr>
              <a:t>2</a:t>
            </a:r>
            <a:r>
              <a:rPr i="1" lang="en-US" sz="2800">
                <a:solidFill>
                  <a:srgbClr val="0070C0"/>
                </a:solidFill>
                <a:latin typeface="Cambria"/>
                <a:ea typeface="Cambria"/>
                <a:cs typeface="Cambria"/>
                <a:sym typeface="Cambria"/>
              </a:rPr>
              <a:t> = Δφ</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b="1" i="1" lang="en-US" sz="2800">
                <a:solidFill>
                  <a:srgbClr val="FF675A"/>
                </a:solidFill>
                <a:latin typeface="Cambria"/>
                <a:ea typeface="Cambria"/>
                <a:cs typeface="Cambria"/>
                <a:sym typeface="Cambria"/>
              </a:rPr>
              <a:t>⇒ Độ lệch pha là đại lượng không đổi, không phụ thuộc vào thời điểm quan sát.</a:t>
            </a:r>
            <a:endParaRPr b="1" sz="2800">
              <a:solidFill>
                <a:srgbClr val="FF675A"/>
              </a:solidFill>
              <a:latin typeface="Cambria"/>
              <a:ea typeface="Cambria"/>
              <a:cs typeface="Cambria"/>
              <a:sym typeface="Cambria"/>
            </a:endParaRPr>
          </a:p>
        </p:txBody>
      </p:sp>
      <p:pic>
        <p:nvPicPr>
          <p:cNvPr descr="n14 zalo Nguyen Doan Thao Trang" id="702" name="Google Shape;702;p61"/>
          <p:cNvPicPr preferRelativeResize="0"/>
          <p:nvPr/>
        </p:nvPicPr>
        <p:blipFill rotWithShape="1">
          <a:blip r:embed="rId5">
            <a:alphaModFix/>
          </a:blip>
          <a:srcRect b="0" l="0" r="0" t="0"/>
          <a:stretch/>
        </p:blipFill>
        <p:spPr>
          <a:xfrm>
            <a:off x="240968" y="3429000"/>
            <a:ext cx="4005519" cy="215274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0" st="0"/>
                                            </p:txEl>
                                          </p:spTgt>
                                        </p:tgtEl>
                                        <p:attrNameLst>
                                          <p:attrName>style.visibility</p:attrName>
                                        </p:attrNameLst>
                                      </p:cBhvr>
                                      <p:to>
                                        <p:strVal val="visible"/>
                                      </p:to>
                                    </p:set>
                                    <p:animEffect filter="fade" transition="in">
                                      <p:cBhvr>
                                        <p:cTn dur="500"/>
                                        <p:tgtEl>
                                          <p:spTgt spid="7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1" st="1"/>
                                            </p:txEl>
                                          </p:spTgt>
                                        </p:tgtEl>
                                        <p:attrNameLst>
                                          <p:attrName>style.visibility</p:attrName>
                                        </p:attrNameLst>
                                      </p:cBhvr>
                                      <p:to>
                                        <p:strVal val="visible"/>
                                      </p:to>
                                    </p:set>
                                    <p:animEffect filter="fade" transition="in">
                                      <p:cBhvr>
                                        <p:cTn dur="500"/>
                                        <p:tgtEl>
                                          <p:spTgt spid="7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2" st="2"/>
                                            </p:txEl>
                                          </p:spTgt>
                                        </p:tgtEl>
                                        <p:attrNameLst>
                                          <p:attrName>style.visibility</p:attrName>
                                        </p:attrNameLst>
                                      </p:cBhvr>
                                      <p:to>
                                        <p:strVal val="visible"/>
                                      </p:to>
                                    </p:set>
                                    <p:animEffect filter="fade" transition="in">
                                      <p:cBhvr>
                                        <p:cTn dur="500"/>
                                        <p:tgtEl>
                                          <p:spTgt spid="7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3" st="3"/>
                                            </p:txEl>
                                          </p:spTgt>
                                        </p:tgtEl>
                                        <p:attrNameLst>
                                          <p:attrName>style.visibility</p:attrName>
                                        </p:attrNameLst>
                                      </p:cBhvr>
                                      <p:to>
                                        <p:strVal val="visible"/>
                                      </p:to>
                                    </p:set>
                                    <p:animEffect filter="fade" transition="in">
                                      <p:cBhvr>
                                        <p:cTn dur="500"/>
                                        <p:tgtEl>
                                          <p:spTgt spid="7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4" st="4"/>
                                            </p:txEl>
                                          </p:spTgt>
                                        </p:tgtEl>
                                        <p:attrNameLst>
                                          <p:attrName>style.visibility</p:attrName>
                                        </p:attrNameLst>
                                      </p:cBhvr>
                                      <p:to>
                                        <p:strVal val="visible"/>
                                      </p:to>
                                    </p:set>
                                    <p:animEffect filter="fade" transition="in">
                                      <p:cBhvr>
                                        <p:cTn dur="500"/>
                                        <p:tgtEl>
                                          <p:spTgt spid="7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5" st="5"/>
                                            </p:txEl>
                                          </p:spTgt>
                                        </p:tgtEl>
                                        <p:attrNameLst>
                                          <p:attrName>style.visibility</p:attrName>
                                        </p:attrNameLst>
                                      </p:cBhvr>
                                      <p:to>
                                        <p:strVal val="visible"/>
                                      </p:to>
                                    </p:set>
                                    <p:animEffect filter="fade" transition="in">
                                      <p:cBhvr>
                                        <p:cTn dur="500"/>
                                        <p:tgtEl>
                                          <p:spTgt spid="70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6" st="6"/>
                                            </p:txEl>
                                          </p:spTgt>
                                        </p:tgtEl>
                                        <p:attrNameLst>
                                          <p:attrName>style.visibility</p:attrName>
                                        </p:attrNameLst>
                                      </p:cBhvr>
                                      <p:to>
                                        <p:strVal val="visible"/>
                                      </p:to>
                                    </p:set>
                                    <p:animEffect filter="fade" transition="in">
                                      <p:cBhvr>
                                        <p:cTn dur="500"/>
                                        <p:tgtEl>
                                          <p:spTgt spid="70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pic>
        <p:nvPicPr>
          <p:cNvPr descr="n14 zalo Nguyen Doan Thao Trang" id="707" name="Google Shape;707;p62"/>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08" name="Google Shape;708;p62"/>
          <p:cNvSpPr/>
          <p:nvPr/>
        </p:nvSpPr>
        <p:spPr>
          <a:xfrm>
            <a:off x="4375053" y="540096"/>
            <a:ext cx="7695027" cy="366869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Câu 2:</a:t>
            </a:r>
            <a:r>
              <a:rPr lang="en-US" sz="2800">
                <a:solidFill>
                  <a:schemeClr val="dk1"/>
                </a:solidFill>
                <a:latin typeface="Cambria"/>
                <a:ea typeface="Cambria"/>
                <a:cs typeface="Cambria"/>
                <a:sym typeface="Cambria"/>
              </a:rPr>
              <a:t> Nhận xét về pha của 2 dao động trong các trường hợp:</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a.</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&gt;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b.</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&lt;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d.</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 π:</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descr="n14 zalo Nguyen Doan Thao Trang" id="709" name="Google Shape;709;p62"/>
          <p:cNvSpPr txBox="1"/>
          <p:nvPr/>
        </p:nvSpPr>
        <p:spPr>
          <a:xfrm>
            <a:off x="6030278" y="2157916"/>
            <a:ext cx="6039802" cy="5455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sớm pha hơn dao động 2.</a:t>
            </a:r>
            <a:endParaRPr sz="2800">
              <a:solidFill>
                <a:srgbClr val="0070C0"/>
              </a:solidFill>
              <a:latin typeface="Cambria"/>
              <a:ea typeface="Cambria"/>
              <a:cs typeface="Cambria"/>
              <a:sym typeface="Cambria"/>
            </a:endParaRPr>
          </a:p>
        </p:txBody>
      </p:sp>
      <p:sp>
        <p:nvSpPr>
          <p:cNvPr descr="n14 zalo Nguyen Doan Thao Trang" id="710" name="Google Shape;710;p62"/>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11" name="Google Shape;711;p62"/>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pic>
        <p:nvPicPr>
          <p:cNvPr descr="n14 zalo Nguyen Doan Thao Trang" id="712" name="Google Shape;712;p62"/>
          <p:cNvPicPr preferRelativeResize="0"/>
          <p:nvPr/>
        </p:nvPicPr>
        <p:blipFill rotWithShape="1">
          <a:blip r:embed="rId5">
            <a:alphaModFix/>
          </a:blip>
          <a:srcRect b="0" l="0" r="0" t="0"/>
          <a:stretch/>
        </p:blipFill>
        <p:spPr>
          <a:xfrm>
            <a:off x="240968" y="3429000"/>
            <a:ext cx="4005519" cy="2152746"/>
          </a:xfrm>
          <a:prstGeom prst="rect">
            <a:avLst/>
          </a:prstGeom>
          <a:noFill/>
          <a:ln>
            <a:noFill/>
          </a:ln>
        </p:spPr>
      </p:pic>
      <p:sp>
        <p:nvSpPr>
          <p:cNvPr descr="n14 zalo Nguyen Doan Thao Trang" id="713" name="Google Shape;713;p62"/>
          <p:cNvSpPr txBox="1"/>
          <p:nvPr/>
        </p:nvSpPr>
        <p:spPr>
          <a:xfrm>
            <a:off x="6030278" y="2658592"/>
            <a:ext cx="6039802" cy="5455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trễ pha hơn dao động 2.</a:t>
            </a:r>
            <a:endParaRPr sz="2800">
              <a:solidFill>
                <a:srgbClr val="0070C0"/>
              </a:solidFill>
              <a:latin typeface="Cambria"/>
              <a:ea typeface="Cambria"/>
              <a:cs typeface="Cambria"/>
              <a:sym typeface="Cambria"/>
            </a:endParaRPr>
          </a:p>
        </p:txBody>
      </p:sp>
      <p:sp>
        <p:nvSpPr>
          <p:cNvPr descr="n14 zalo Nguyen Doan Thao Trang" id="714" name="Google Shape;714;p62"/>
          <p:cNvSpPr txBox="1"/>
          <p:nvPr/>
        </p:nvSpPr>
        <p:spPr>
          <a:xfrm>
            <a:off x="6033601" y="3150265"/>
            <a:ext cx="5108011" cy="5455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đồng với dao động 2.</a:t>
            </a:r>
            <a:endParaRPr sz="2800">
              <a:solidFill>
                <a:srgbClr val="0070C0"/>
              </a:solidFill>
              <a:latin typeface="Cambria"/>
              <a:ea typeface="Cambria"/>
              <a:cs typeface="Cambria"/>
              <a:sym typeface="Cambria"/>
            </a:endParaRPr>
          </a:p>
        </p:txBody>
      </p:sp>
      <p:sp>
        <p:nvSpPr>
          <p:cNvPr descr="n14 zalo Nguyen Doan Thao Trang" id="715" name="Google Shape;715;p62"/>
          <p:cNvSpPr txBox="1"/>
          <p:nvPr/>
        </p:nvSpPr>
        <p:spPr>
          <a:xfrm>
            <a:off x="6555472" y="3646859"/>
            <a:ext cx="5108011" cy="104111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ngược pha với dao động 2.</a:t>
            </a:r>
            <a:endParaRPr sz="2800">
              <a:solidFill>
                <a:srgbClr val="0070C0"/>
              </a:solidFill>
              <a:latin typeface="Cambria"/>
              <a:ea typeface="Cambria"/>
              <a:cs typeface="Cambria"/>
              <a:sym typeface="Cambria"/>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descr="n14 zalo Nguyen Doan Thao Trang" id="720" name="Google Shape;720;p63"/>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21" name="Google Shape;721;p63"/>
          <p:cNvSpPr/>
          <p:nvPr/>
        </p:nvSpPr>
        <p:spPr>
          <a:xfrm>
            <a:off x="4375053" y="540096"/>
            <a:ext cx="7695027" cy="26784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rgbClr val="000000"/>
                </a:solidFill>
                <a:latin typeface="Cambria"/>
                <a:ea typeface="Cambria"/>
                <a:cs typeface="Cambria"/>
                <a:sym typeface="Cambria"/>
              </a:rPr>
              <a:t>Câu 3: </a:t>
            </a:r>
            <a:r>
              <a:rPr lang="en-US" sz="2800">
                <a:solidFill>
                  <a:srgbClr val="000000"/>
                </a:solidFill>
                <a:latin typeface="Cambria"/>
                <a:ea typeface="Cambria"/>
                <a:cs typeface="Cambria"/>
                <a:sym typeface="Cambria"/>
              </a:rPr>
              <a:t>Xét hai vật dao động điều hòa với đồ thị như hình vẽ. Pha ban đầu dao động có giá trị bao nhiêu? Độ lệch pha của hai dao động là bao nhiêu?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pic>
        <p:nvPicPr>
          <p:cNvPr descr="n14 zalo Nguyen Doan Thao Trang" id="722" name="Google Shape;722;p63"/>
          <p:cNvPicPr preferRelativeResize="0"/>
          <p:nvPr/>
        </p:nvPicPr>
        <p:blipFill rotWithShape="1">
          <a:blip r:embed="rId4">
            <a:alphaModFix/>
          </a:blip>
          <a:srcRect b="3574" l="2234" r="3276" t="4820"/>
          <a:stretch/>
        </p:blipFill>
        <p:spPr>
          <a:xfrm>
            <a:off x="308630" y="3348150"/>
            <a:ext cx="3873574" cy="2500287"/>
          </a:xfrm>
          <a:prstGeom prst="rect">
            <a:avLst/>
          </a:prstGeom>
          <a:noFill/>
          <a:ln>
            <a:noFill/>
          </a:ln>
        </p:spPr>
      </p:pic>
      <p:sp>
        <p:nvSpPr>
          <p:cNvPr descr="n14 zalo Nguyen Doan Thao Trang" id="723" name="Google Shape;723;p63"/>
          <p:cNvSpPr txBox="1"/>
          <p:nvPr/>
        </p:nvSpPr>
        <p:spPr>
          <a:xfrm>
            <a:off x="4389060" y="3207470"/>
            <a:ext cx="7681019" cy="3497561"/>
          </a:xfrm>
          <a:prstGeom prst="rect">
            <a:avLst/>
          </a:prstGeom>
          <a:blipFill rotWithShape="1">
            <a:blip r:embed="rId5">
              <a:alphaModFix/>
            </a:blip>
            <a:stretch>
              <a:fillRect b="0" l="-1665" r="-1584" t="-10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724" name="Google Shape;724;p63"/>
          <p:cNvSpPr txBox="1"/>
          <p:nvPr/>
        </p:nvSpPr>
        <p:spPr>
          <a:xfrm>
            <a:off x="308630" y="1510094"/>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25" name="Google Shape;725;p63"/>
          <p:cNvPicPr preferRelativeResize="0"/>
          <p:nvPr/>
        </p:nvPicPr>
        <p:blipFill rotWithShape="1">
          <a:blip r:embed="rId6">
            <a:alphaModFix/>
          </a:blip>
          <a:srcRect b="0" l="0" r="0" t="0"/>
          <a:stretch/>
        </p:blipFill>
        <p:spPr>
          <a:xfrm>
            <a:off x="1918093" y="425487"/>
            <a:ext cx="654648" cy="1084607"/>
          </a:xfrm>
          <a:prstGeom prst="rect">
            <a:avLst/>
          </a:prstGeom>
          <a:noFill/>
          <a:ln>
            <a:noFill/>
          </a:ln>
        </p:spPr>
      </p:pic>
      <p:cxnSp>
        <p:nvCxnSpPr>
          <p:cNvPr descr="n14 zalo Nguyen Doan Thao Trang" id="726" name="Google Shape;726;p63"/>
          <p:cNvCxnSpPr/>
          <p:nvPr/>
        </p:nvCxnSpPr>
        <p:spPr>
          <a:xfrm rot="10800000">
            <a:off x="728095" y="3860067"/>
            <a:ext cx="457200" cy="0"/>
          </a:xfrm>
          <a:prstGeom prst="straightConnector1">
            <a:avLst/>
          </a:prstGeom>
          <a:noFill/>
          <a:ln cap="flat" cmpd="sng" w="28575">
            <a:solidFill>
              <a:srgbClr val="FF0000"/>
            </a:solidFill>
            <a:prstDash val="solid"/>
            <a:miter lim="800000"/>
            <a:headEnd len="med" w="med" type="triangle"/>
            <a:tailEnd len="med" w="med" type="triangle"/>
          </a:ln>
        </p:spPr>
      </p:cxnSp>
      <p:sp>
        <p:nvSpPr>
          <p:cNvPr descr="n14 zalo Nguyen Doan Thao Trang" id="727" name="Google Shape;727;p63"/>
          <p:cNvSpPr/>
          <p:nvPr/>
        </p:nvSpPr>
        <p:spPr>
          <a:xfrm>
            <a:off x="1527026" y="2695366"/>
            <a:ext cx="2362200"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31249" y="61822"/>
                </a:lnTo>
                <a:lnTo>
                  <a:pt x="-30410" y="259212"/>
                </a:lnTo>
              </a:path>
            </a:pathLst>
          </a:custGeom>
          <a:noFill/>
          <a:ln cap="flat" cmpd="sng" w="38100">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Thời</a:t>
            </a:r>
            <a:r>
              <a:rPr b="1" i="0" lang="en-US" sz="2800" u="none" cap="none" strike="noStrike">
                <a:solidFill>
                  <a:srgbClr val="000000"/>
                </a:solidFill>
                <a:latin typeface="Cambria"/>
                <a:ea typeface="Cambria"/>
                <a:cs typeface="Cambria"/>
                <a:sym typeface="Cambria"/>
              </a:rPr>
              <a:t> gian Δt</a:t>
            </a:r>
            <a:endParaRPr b="1" i="0" sz="28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0" st="0"/>
                                            </p:txEl>
                                          </p:spTgt>
                                        </p:tgtEl>
                                        <p:attrNameLst>
                                          <p:attrName>style.visibility</p:attrName>
                                        </p:attrNameLst>
                                      </p:cBhvr>
                                      <p:to>
                                        <p:strVal val="visible"/>
                                      </p:to>
                                    </p:set>
                                    <p:animEffect filter="fade" transition="in">
                                      <p:cBhvr>
                                        <p:cTn dur="500"/>
                                        <p:tgtEl>
                                          <p:spTgt spid="7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descr="n14 zalo Nguyen Doan Thao Trang" id="732" name="Google Shape;732;p64"/>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33" name="Google Shape;733;p64"/>
          <p:cNvSpPr/>
          <p:nvPr/>
        </p:nvSpPr>
        <p:spPr>
          <a:xfrm>
            <a:off x="4375053" y="540096"/>
            <a:ext cx="7695027" cy="168745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rgbClr val="000000"/>
                </a:solidFill>
                <a:latin typeface="Cambria"/>
                <a:ea typeface="Cambria"/>
                <a:cs typeface="Cambria"/>
                <a:sym typeface="Cambria"/>
              </a:rPr>
              <a:t>Câu 4: </a:t>
            </a:r>
            <a:r>
              <a:rPr lang="en-US" sz="2800">
                <a:solidFill>
                  <a:srgbClr val="000000"/>
                </a:solidFill>
                <a:latin typeface="Cambria"/>
                <a:ea typeface="Cambria"/>
                <a:cs typeface="Cambria"/>
                <a:sym typeface="Cambria"/>
              </a:rPr>
              <a:t>Hãy nhận xét về mối liên hệ về pha giữa hai dao động sau? Giải thích?</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pic>
        <p:nvPicPr>
          <p:cNvPr descr="n14 zalo Nguyen Doan Thao Trang" id="734" name="Google Shape;734;p64"/>
          <p:cNvPicPr preferRelativeResize="0"/>
          <p:nvPr/>
        </p:nvPicPr>
        <p:blipFill rotWithShape="1">
          <a:blip r:embed="rId4">
            <a:alphaModFix/>
          </a:blip>
          <a:srcRect b="0" l="2538" r="0" t="6548"/>
          <a:stretch/>
        </p:blipFill>
        <p:spPr>
          <a:xfrm>
            <a:off x="212753" y="3312154"/>
            <a:ext cx="4033734" cy="2050266"/>
          </a:xfrm>
          <a:prstGeom prst="rect">
            <a:avLst/>
          </a:prstGeom>
          <a:noFill/>
          <a:ln>
            <a:noFill/>
          </a:ln>
        </p:spPr>
      </p:pic>
      <p:sp>
        <p:nvSpPr>
          <p:cNvPr descr="n14 zalo Nguyen Doan Thao Trang" id="735" name="Google Shape;735;p64"/>
          <p:cNvSpPr txBox="1"/>
          <p:nvPr/>
        </p:nvSpPr>
        <p:spPr>
          <a:xfrm>
            <a:off x="4375052" y="2137428"/>
            <a:ext cx="7695027" cy="4493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600">
                <a:solidFill>
                  <a:srgbClr val="0070C0"/>
                </a:solidFill>
                <a:latin typeface="Times New Roman"/>
                <a:ea typeface="Times New Roman"/>
                <a:cs typeface="Times New Roman"/>
                <a:sym typeface="Times New Roman"/>
              </a:rPr>
              <a:t>Nhận thấy: </a:t>
            </a:r>
            <a:endParaRPr sz="2600">
              <a:solidFill>
                <a:srgbClr val="0070C0"/>
              </a:solidFill>
              <a:latin typeface="Times New Roman"/>
              <a:ea typeface="Times New Roman"/>
              <a:cs typeface="Times New Roman"/>
              <a:sym typeface="Times New Roman"/>
            </a:endParaRPr>
          </a:p>
          <a:p>
            <a:pPr indent="-338138" lvl="0" marL="338138" marR="0" rtl="0" algn="just">
              <a:spcBef>
                <a:spcPts val="0"/>
              </a:spcBef>
              <a:spcAft>
                <a:spcPts val="0"/>
              </a:spcAft>
              <a:buNone/>
            </a:pPr>
            <a:r>
              <a:rPr b="1" i="1" lang="en-US" sz="2600">
                <a:solidFill>
                  <a:srgbClr val="0070C0"/>
                </a:solidFill>
                <a:latin typeface="Times New Roman"/>
                <a:ea typeface="Times New Roman"/>
                <a:cs typeface="Times New Roman"/>
                <a:sym typeface="Times New Roman"/>
              </a:rPr>
              <a:t>+ </a:t>
            </a:r>
            <a:r>
              <a:rPr i="1" lang="en-US" sz="2600">
                <a:solidFill>
                  <a:srgbClr val="0070C0"/>
                </a:solidFill>
                <a:latin typeface="Times New Roman"/>
                <a:ea typeface="Times New Roman"/>
                <a:cs typeface="Times New Roman"/>
                <a:sym typeface="Times New Roman"/>
              </a:rPr>
              <a:t>Hai dao động điều hòa trên cùng chu kì nhưng khác biên độ.</a:t>
            </a:r>
            <a:endParaRPr sz="2600">
              <a:solidFill>
                <a:srgbClr val="0070C0"/>
              </a:solidFill>
              <a:latin typeface="Times New Roman"/>
              <a:ea typeface="Times New Roman"/>
              <a:cs typeface="Times New Roman"/>
              <a:sym typeface="Times New Roman"/>
            </a:endParaRPr>
          </a:p>
          <a:p>
            <a:pPr indent="-338138" lvl="0" marL="338138" marR="0" rtl="0" algn="just">
              <a:spcBef>
                <a:spcPts val="0"/>
              </a:spcBef>
              <a:spcAft>
                <a:spcPts val="0"/>
              </a:spcAft>
              <a:buNone/>
            </a:pPr>
            <a:r>
              <a:rPr i="1" lang="en-US" sz="2600">
                <a:solidFill>
                  <a:srgbClr val="0070C0"/>
                </a:solidFill>
                <a:latin typeface="Times New Roman"/>
                <a:ea typeface="Times New Roman"/>
                <a:cs typeface="Times New Roman"/>
                <a:sym typeface="Times New Roman"/>
              </a:rPr>
              <a:t>+ Tại mỗi thời điểm hai vật dao động điều hòa có trạng thái giống nhau: </a:t>
            </a:r>
            <a:endParaRPr/>
          </a:p>
          <a:p>
            <a:pPr indent="-338138" lvl="0" marL="338138" marR="0" rtl="0" algn="just">
              <a:spcBef>
                <a:spcPts val="0"/>
              </a:spcBef>
              <a:spcAft>
                <a:spcPts val="0"/>
              </a:spcAft>
              <a:buNone/>
            </a:pPr>
            <a:r>
              <a:rPr i="1" lang="en-US" sz="2600">
                <a:solidFill>
                  <a:srgbClr val="243763"/>
                </a:solidFill>
                <a:latin typeface="Times New Roman"/>
                <a:ea typeface="Times New Roman"/>
                <a:cs typeface="Times New Roman"/>
                <a:sym typeface="Times New Roman"/>
              </a:rPr>
              <a:t>	∙ Tại thời điểm t</a:t>
            </a:r>
            <a:r>
              <a:rPr baseline="-25000" i="1" lang="en-US" sz="2600">
                <a:solidFill>
                  <a:srgbClr val="243763"/>
                </a:solidFill>
                <a:latin typeface="Times New Roman"/>
                <a:ea typeface="Times New Roman"/>
                <a:cs typeface="Times New Roman"/>
                <a:sym typeface="Times New Roman"/>
              </a:rPr>
              <a:t>1</a:t>
            </a:r>
            <a:r>
              <a:rPr i="1" lang="en-US" sz="2600">
                <a:solidFill>
                  <a:srgbClr val="243763"/>
                </a:solidFill>
                <a:latin typeface="Times New Roman"/>
                <a:ea typeface="Times New Roman"/>
                <a:cs typeface="Times New Roman"/>
                <a:sym typeface="Times New Roman"/>
              </a:rPr>
              <a:t> hai vật đều đang ở vị trí cân bằng 	và di chuyển theo chiều dương của trục tọa độ.</a:t>
            </a:r>
            <a:endParaRPr/>
          </a:p>
          <a:p>
            <a:pPr indent="-338138" lvl="0" marL="338138" marR="0" rtl="0" algn="just">
              <a:spcBef>
                <a:spcPts val="0"/>
              </a:spcBef>
              <a:spcAft>
                <a:spcPts val="0"/>
              </a:spcAft>
              <a:buNone/>
            </a:pPr>
            <a:r>
              <a:rPr i="1" lang="en-US" sz="2600">
                <a:solidFill>
                  <a:srgbClr val="243763"/>
                </a:solidFill>
                <a:latin typeface="Times New Roman"/>
                <a:ea typeface="Times New Roman"/>
                <a:cs typeface="Times New Roman"/>
                <a:sym typeface="Times New Roman"/>
              </a:rPr>
              <a:t>	 ∙ Tại thời điểm t</a:t>
            </a:r>
            <a:r>
              <a:rPr baseline="-25000" i="1" lang="en-US" sz="2600">
                <a:solidFill>
                  <a:srgbClr val="243763"/>
                </a:solidFill>
                <a:latin typeface="Times New Roman"/>
                <a:ea typeface="Times New Roman"/>
                <a:cs typeface="Times New Roman"/>
                <a:sym typeface="Times New Roman"/>
              </a:rPr>
              <a:t>2</a:t>
            </a:r>
            <a:r>
              <a:rPr i="1" lang="en-US" sz="2600">
                <a:solidFill>
                  <a:srgbClr val="243763"/>
                </a:solidFill>
                <a:latin typeface="Times New Roman"/>
                <a:ea typeface="Times New Roman"/>
                <a:cs typeface="Times New Roman"/>
                <a:sym typeface="Times New Roman"/>
              </a:rPr>
              <a:t> hai vật đều đang ở li độ cực đại x 	= +A. </a:t>
            </a:r>
            <a:endParaRPr/>
          </a:p>
          <a:p>
            <a:pPr indent="-338138" lvl="0" marL="338138" marR="0" rtl="0" algn="just">
              <a:spcBef>
                <a:spcPts val="0"/>
              </a:spcBef>
              <a:spcAft>
                <a:spcPts val="0"/>
              </a:spcAft>
              <a:buNone/>
            </a:pPr>
            <a:r>
              <a:rPr b="1" i="1" lang="en-US" sz="2600">
                <a:solidFill>
                  <a:srgbClr val="FF675A"/>
                </a:solidFill>
                <a:latin typeface="Times New Roman"/>
                <a:ea typeface="Times New Roman"/>
                <a:cs typeface="Times New Roman"/>
                <a:sym typeface="Times New Roman"/>
              </a:rPr>
              <a:t>⮚ Hai dao động cùng pha</a:t>
            </a:r>
            <a:r>
              <a:rPr i="1" lang="en-US" sz="2600">
                <a:solidFill>
                  <a:srgbClr val="FF675A"/>
                </a:solidFill>
                <a:latin typeface="Times New Roman"/>
                <a:ea typeface="Times New Roman"/>
                <a:cs typeface="Times New Roman"/>
                <a:sym typeface="Times New Roman"/>
              </a:rPr>
              <a:t>. Li độ của chúng luôn cùng dấu nhau.</a:t>
            </a:r>
            <a:endParaRPr sz="2600">
              <a:solidFill>
                <a:srgbClr val="FF675A"/>
              </a:solidFill>
              <a:latin typeface="Times New Roman"/>
              <a:ea typeface="Times New Roman"/>
              <a:cs typeface="Times New Roman"/>
              <a:sym typeface="Times New Roman"/>
            </a:endParaRPr>
          </a:p>
        </p:txBody>
      </p:sp>
      <p:sp>
        <p:nvSpPr>
          <p:cNvPr descr="n14 zalo Nguyen Doan Thao Trang" id="736" name="Google Shape;736;p64"/>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37" name="Google Shape;737;p64"/>
          <p:cNvPicPr preferRelativeResize="0"/>
          <p:nvPr/>
        </p:nvPicPr>
        <p:blipFill rotWithShape="1">
          <a:blip r:embed="rId5">
            <a:alphaModFix/>
          </a:blip>
          <a:srcRect b="0" l="0" r="0" t="0"/>
          <a:stretch/>
        </p:blipFill>
        <p:spPr>
          <a:xfrm>
            <a:off x="1918093" y="1142939"/>
            <a:ext cx="654648" cy="1084607"/>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0" st="0"/>
                                            </p:txEl>
                                          </p:spTgt>
                                        </p:tgtEl>
                                        <p:attrNameLst>
                                          <p:attrName>style.visibility</p:attrName>
                                        </p:attrNameLst>
                                      </p:cBhvr>
                                      <p:to>
                                        <p:strVal val="visible"/>
                                      </p:to>
                                    </p:set>
                                    <p:animEffect filter="fade" transition="in">
                                      <p:cBhvr>
                                        <p:cTn dur="500"/>
                                        <p:tgtEl>
                                          <p:spTgt spid="7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1" st="1"/>
                                            </p:txEl>
                                          </p:spTgt>
                                        </p:tgtEl>
                                        <p:attrNameLst>
                                          <p:attrName>style.visibility</p:attrName>
                                        </p:attrNameLst>
                                      </p:cBhvr>
                                      <p:to>
                                        <p:strVal val="visible"/>
                                      </p:to>
                                    </p:set>
                                    <p:animEffect filter="fade" transition="in">
                                      <p:cBhvr>
                                        <p:cTn dur="500"/>
                                        <p:tgtEl>
                                          <p:spTgt spid="7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2" st="2"/>
                                            </p:txEl>
                                          </p:spTgt>
                                        </p:tgtEl>
                                        <p:attrNameLst>
                                          <p:attrName>style.visibility</p:attrName>
                                        </p:attrNameLst>
                                      </p:cBhvr>
                                      <p:to>
                                        <p:strVal val="visible"/>
                                      </p:to>
                                    </p:set>
                                    <p:animEffect filter="fade" transition="in">
                                      <p:cBhvr>
                                        <p:cTn dur="500"/>
                                        <p:tgtEl>
                                          <p:spTgt spid="7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3" st="3"/>
                                            </p:txEl>
                                          </p:spTgt>
                                        </p:tgtEl>
                                        <p:attrNameLst>
                                          <p:attrName>style.visibility</p:attrName>
                                        </p:attrNameLst>
                                      </p:cBhvr>
                                      <p:to>
                                        <p:strVal val="visible"/>
                                      </p:to>
                                    </p:set>
                                    <p:animEffect filter="fade" transition="in">
                                      <p:cBhvr>
                                        <p:cTn dur="500"/>
                                        <p:tgtEl>
                                          <p:spTgt spid="7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4" st="4"/>
                                            </p:txEl>
                                          </p:spTgt>
                                        </p:tgtEl>
                                        <p:attrNameLst>
                                          <p:attrName>style.visibility</p:attrName>
                                        </p:attrNameLst>
                                      </p:cBhvr>
                                      <p:to>
                                        <p:strVal val="visible"/>
                                      </p:to>
                                    </p:set>
                                    <p:animEffect filter="fade" transition="in">
                                      <p:cBhvr>
                                        <p:cTn dur="500"/>
                                        <p:tgtEl>
                                          <p:spTgt spid="7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5" st="5"/>
                                            </p:txEl>
                                          </p:spTgt>
                                        </p:tgtEl>
                                        <p:attrNameLst>
                                          <p:attrName>style.visibility</p:attrName>
                                        </p:attrNameLst>
                                      </p:cBhvr>
                                      <p:to>
                                        <p:strVal val="visible"/>
                                      </p:to>
                                    </p:set>
                                    <p:animEffect filter="fade" transition="in">
                                      <p:cBhvr>
                                        <p:cTn dur="500"/>
                                        <p:tgtEl>
                                          <p:spTgt spid="73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pic>
        <p:nvPicPr>
          <p:cNvPr descr="n14 zalo Nguyen Doan Thao Trang" id="742" name="Google Shape;742;p65"/>
          <p:cNvPicPr preferRelativeResize="0"/>
          <p:nvPr/>
        </p:nvPicPr>
        <p:blipFill rotWithShape="1">
          <a:blip r:embed="rId3">
            <a:alphaModFix/>
          </a:blip>
          <a:srcRect b="4295" l="2557" r="2491" t="5348"/>
          <a:stretch/>
        </p:blipFill>
        <p:spPr>
          <a:xfrm>
            <a:off x="4246487" y="40633"/>
            <a:ext cx="7945513" cy="6804870"/>
          </a:xfrm>
          <a:prstGeom prst="rect">
            <a:avLst/>
          </a:prstGeom>
          <a:noFill/>
          <a:ln>
            <a:noFill/>
          </a:ln>
        </p:spPr>
      </p:pic>
      <p:sp>
        <p:nvSpPr>
          <p:cNvPr descr="n14 zalo Nguyen Doan Thao Trang" id="743" name="Google Shape;743;p65"/>
          <p:cNvSpPr/>
          <p:nvPr/>
        </p:nvSpPr>
        <p:spPr>
          <a:xfrm>
            <a:off x="4360985" y="586712"/>
            <a:ext cx="7709095" cy="26784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Câu 5:</a:t>
            </a:r>
            <a:r>
              <a:rPr lang="en-US" sz="2800">
                <a:solidFill>
                  <a:schemeClr val="dk1"/>
                </a:solidFill>
                <a:latin typeface="Cambria"/>
                <a:ea typeface="Cambria"/>
                <a:cs typeface="Cambria"/>
                <a:sym typeface="Cambria"/>
              </a:rPr>
              <a:t> Hai con lắc 1 và 2 dao động điều hòa tại cùng thời điểm quan sát vị trí của chúng được biểu diễn trên hình 2.5 a, b. Hỏi dao động của con lắc nào sớm pha hơn và sớm hơn bao nhiêu?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descr="n14 zalo Nguyen Doan Thao Trang" id="744" name="Google Shape;744;p65"/>
          <p:cNvSpPr txBox="1"/>
          <p:nvPr/>
        </p:nvSpPr>
        <p:spPr>
          <a:xfrm>
            <a:off x="240968" y="1333694"/>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45" name="Google Shape;745;p65"/>
          <p:cNvPicPr preferRelativeResize="0"/>
          <p:nvPr/>
        </p:nvPicPr>
        <p:blipFill rotWithShape="1">
          <a:blip r:embed="rId4">
            <a:alphaModFix/>
          </a:blip>
          <a:srcRect b="0" l="0" r="0" t="0"/>
          <a:stretch/>
        </p:blipFill>
        <p:spPr>
          <a:xfrm>
            <a:off x="1850431" y="249087"/>
            <a:ext cx="654648" cy="1084607"/>
          </a:xfrm>
          <a:prstGeom prst="rect">
            <a:avLst/>
          </a:prstGeom>
          <a:noFill/>
          <a:ln>
            <a:noFill/>
          </a:ln>
        </p:spPr>
      </p:pic>
      <p:pic>
        <p:nvPicPr>
          <p:cNvPr descr="n14 zalo Nguyen Doan Thao Trang" id="746" name="Google Shape;746;p65"/>
          <p:cNvPicPr preferRelativeResize="0"/>
          <p:nvPr/>
        </p:nvPicPr>
        <p:blipFill rotWithShape="1">
          <a:blip r:embed="rId5">
            <a:alphaModFix/>
          </a:blip>
          <a:srcRect b="0" l="0" r="0" t="0"/>
          <a:stretch/>
        </p:blipFill>
        <p:spPr>
          <a:xfrm>
            <a:off x="4556515" y="3428998"/>
            <a:ext cx="4442590" cy="2842290"/>
          </a:xfrm>
          <a:prstGeom prst="rect">
            <a:avLst/>
          </a:prstGeom>
          <a:noFill/>
          <a:ln>
            <a:noFill/>
          </a:ln>
        </p:spPr>
      </p:pic>
      <p:pic>
        <p:nvPicPr>
          <p:cNvPr descr="n14 zalo Nguyen Doan Thao Trang" id="747" name="Google Shape;747;p65"/>
          <p:cNvPicPr preferRelativeResize="0"/>
          <p:nvPr/>
        </p:nvPicPr>
        <p:blipFill rotWithShape="1">
          <a:blip r:embed="rId6">
            <a:alphaModFix/>
          </a:blip>
          <a:srcRect b="0" l="0" r="0" t="0"/>
          <a:stretch/>
        </p:blipFill>
        <p:spPr>
          <a:xfrm>
            <a:off x="8999104" y="3429002"/>
            <a:ext cx="3070976" cy="3112476"/>
          </a:xfrm>
          <a:prstGeom prst="rect">
            <a:avLst/>
          </a:prstGeom>
          <a:noFill/>
          <a:ln>
            <a:noFill/>
          </a:ln>
        </p:spPr>
      </p:pic>
      <p:sp>
        <p:nvSpPr>
          <p:cNvPr descr="n14 zalo Nguyen Doan Thao Trang" id="748" name="Google Shape;748;p65"/>
          <p:cNvSpPr txBox="1"/>
          <p:nvPr/>
        </p:nvSpPr>
        <p:spPr>
          <a:xfrm>
            <a:off x="240968" y="2509364"/>
            <a:ext cx="3998097" cy="3860672"/>
          </a:xfrm>
          <a:prstGeom prst="rect">
            <a:avLst/>
          </a:prstGeom>
          <a:blipFill rotWithShape="1">
            <a:blip r:embed="rId7">
              <a:alphaModFix/>
            </a:blip>
            <a:stretch>
              <a:fillRect b="0" l="-2282" r="-2282" t="-629"/>
            </a:stretch>
          </a:blipFill>
          <a:ln cap="flat" cmpd="sng" w="9525">
            <a:solidFill>
              <a:srgbClr val="FF675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n14 zalo Nguyen Doan Thao Trang" id="231" name="Google Shape;231;p39"/>
          <p:cNvPicPr preferRelativeResize="0"/>
          <p:nvPr/>
        </p:nvPicPr>
        <p:blipFill rotWithShape="1">
          <a:blip r:embed="rId3">
            <a:alphaModFix/>
          </a:blip>
          <a:srcRect b="0" l="0" r="0" t="0"/>
          <a:stretch/>
        </p:blipFill>
        <p:spPr>
          <a:xfrm>
            <a:off x="954348" y="640776"/>
            <a:ext cx="3944512" cy="2788224"/>
          </a:xfrm>
          <a:prstGeom prst="rect">
            <a:avLst/>
          </a:prstGeom>
          <a:noFill/>
          <a:ln cap="flat" cmpd="sng" w="9525">
            <a:solidFill>
              <a:schemeClr val="accent1"/>
            </a:solidFill>
            <a:prstDash val="solid"/>
            <a:round/>
            <a:headEnd len="sm" w="sm" type="none"/>
            <a:tailEnd len="sm" w="sm" type="none"/>
          </a:ln>
        </p:spPr>
      </p:pic>
      <p:pic>
        <p:nvPicPr>
          <p:cNvPr descr="n14 zalo Nguyen Doan Thao Trang" id="232" name="Google Shape;232;p39"/>
          <p:cNvPicPr preferRelativeResize="0"/>
          <p:nvPr/>
        </p:nvPicPr>
        <p:blipFill rotWithShape="1">
          <a:blip r:embed="rId4">
            <a:alphaModFix/>
          </a:blip>
          <a:srcRect b="16340" l="0" r="0" t="7232"/>
          <a:stretch/>
        </p:blipFill>
        <p:spPr>
          <a:xfrm>
            <a:off x="5893095" y="640776"/>
            <a:ext cx="5344557" cy="2788224"/>
          </a:xfrm>
          <a:prstGeom prst="rect">
            <a:avLst/>
          </a:prstGeom>
          <a:noFill/>
          <a:ln cap="flat" cmpd="sng" w="9525">
            <a:solidFill>
              <a:schemeClr val="accent1"/>
            </a:solidFill>
            <a:prstDash val="solid"/>
            <a:round/>
            <a:headEnd len="sm" w="sm" type="none"/>
            <a:tailEnd len="sm" w="sm" type="none"/>
          </a:ln>
        </p:spPr>
      </p:pic>
      <p:pic>
        <p:nvPicPr>
          <p:cNvPr descr="n14 zalo Nguyen Doan Thao Trang" id="233" name="Google Shape;233;p39"/>
          <p:cNvPicPr preferRelativeResize="0"/>
          <p:nvPr/>
        </p:nvPicPr>
        <p:blipFill rotWithShape="1">
          <a:blip r:embed="rId5">
            <a:alphaModFix/>
          </a:blip>
          <a:srcRect b="25663" l="9345" r="37030" t="32304"/>
          <a:stretch/>
        </p:blipFill>
        <p:spPr>
          <a:xfrm>
            <a:off x="2926604" y="3851725"/>
            <a:ext cx="6338792" cy="2793302"/>
          </a:xfrm>
          <a:prstGeom prst="rect">
            <a:avLst/>
          </a:prstGeom>
          <a:noFill/>
          <a:ln>
            <a:noFill/>
          </a:ln>
        </p:spPr>
      </p:pic>
      <p:sp>
        <p:nvSpPr>
          <p:cNvPr descr="n14 zalo Nguyen Doan Thao Trang" id="234" name="Google Shape;234;p39"/>
          <p:cNvSpPr txBox="1"/>
          <p:nvPr>
            <p:ph type="title"/>
          </p:nvPr>
        </p:nvSpPr>
        <p:spPr>
          <a:xfrm>
            <a:off x="1873826" y="62437"/>
            <a:ext cx="8444348" cy="444000"/>
          </a:xfrm>
          <a:prstGeom prst="rect">
            <a:avLst/>
          </a:prstGeom>
          <a:solidFill>
            <a:srgbClr val="FEE8C5"/>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mbria"/>
              <a:buNone/>
            </a:pPr>
            <a:r>
              <a:rPr b="1" lang="en-US" sz="2800">
                <a:latin typeface="Cambria"/>
                <a:ea typeface="Cambria"/>
                <a:cs typeface="Cambria"/>
                <a:sym typeface="Cambria"/>
              </a:rPr>
              <a:t>ĐỘNG CƠ ĐỐT TRONG</a:t>
            </a:r>
            <a:endParaRPr b="1" sz="2800">
              <a:latin typeface="Cambria"/>
              <a:ea typeface="Cambria"/>
              <a:cs typeface="Cambria"/>
              <a:sym typeface="Cambria"/>
            </a:endParaRPr>
          </a:p>
        </p:txBody>
      </p:sp>
      <p:sp>
        <p:nvSpPr>
          <p:cNvPr descr="n14 zalo Nguyen Doan Thao Trang" id="235" name="Google Shape;235;p39"/>
          <p:cNvSpPr txBox="1"/>
          <p:nvPr/>
        </p:nvSpPr>
        <p:spPr>
          <a:xfrm>
            <a:off x="9622301" y="4734906"/>
            <a:ext cx="1913207" cy="1026940"/>
          </a:xfrm>
          <a:prstGeom prst="rect">
            <a:avLst/>
          </a:prstGeom>
          <a:solidFill>
            <a:srgbClr val="FEE8C5"/>
          </a:solid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chemeClr val="dk1"/>
              </a:buClr>
              <a:buSzPct val="100000"/>
              <a:buFont typeface="Cambria"/>
              <a:buNone/>
            </a:pPr>
            <a:r>
              <a:rPr b="1" i="0" lang="en-US" sz="2800" u="none" cap="none" strike="noStrike">
                <a:solidFill>
                  <a:schemeClr val="dk1"/>
                </a:solidFill>
                <a:latin typeface="Cambria"/>
                <a:ea typeface="Cambria"/>
                <a:cs typeface="Cambria"/>
                <a:sym typeface="Cambria"/>
              </a:rPr>
              <a:t>ĐỘNG CƠ </a:t>
            </a:r>
            <a:endParaRPr/>
          </a:p>
          <a:p>
            <a:pPr indent="0" lvl="0" marL="0" marR="0" rtl="0" algn="ctr">
              <a:lnSpc>
                <a:spcPct val="100000"/>
              </a:lnSpc>
              <a:spcBef>
                <a:spcPts val="0"/>
              </a:spcBef>
              <a:spcAft>
                <a:spcPts val="0"/>
              </a:spcAft>
              <a:buClr>
                <a:schemeClr val="dk1"/>
              </a:buClr>
              <a:buSzPct val="100000"/>
              <a:buFont typeface="Cambria"/>
              <a:buNone/>
            </a:pPr>
            <a:r>
              <a:rPr b="1" i="0" lang="en-US" sz="2800" u="none" cap="none" strike="noStrike">
                <a:solidFill>
                  <a:schemeClr val="dk1"/>
                </a:solidFill>
                <a:latin typeface="Cambria"/>
                <a:ea typeface="Cambria"/>
                <a:cs typeface="Cambria"/>
                <a:sym typeface="Cambria"/>
              </a:rPr>
              <a:t>ĐIỆN</a:t>
            </a:r>
            <a:endParaRPr b="1" i="0" sz="2800" u="none" cap="none" strike="noStrike">
              <a:solidFill>
                <a:schemeClr val="dk1"/>
              </a:solidFill>
              <a:latin typeface="Cambria"/>
              <a:ea typeface="Cambria"/>
              <a:cs typeface="Cambria"/>
              <a:sym typeface="Cambria"/>
            </a:endParaRPr>
          </a:p>
        </p:txBody>
      </p:sp>
      <p:pic>
        <p:nvPicPr>
          <p:cNvPr descr="n14 zalo Nguyen Doan Thao Trang" id="236" name="Google Shape;236;p39"/>
          <p:cNvPicPr preferRelativeResize="0"/>
          <p:nvPr/>
        </p:nvPicPr>
        <p:blipFill rotWithShape="1">
          <a:blip r:embed="rId6">
            <a:alphaModFix/>
          </a:blip>
          <a:srcRect b="0" l="0" r="0" t="0"/>
          <a:stretch/>
        </p:blipFill>
        <p:spPr>
          <a:xfrm rot="2688179">
            <a:off x="931347" y="3925746"/>
            <a:ext cx="1884956" cy="1152579"/>
          </a:xfrm>
          <a:prstGeom prst="rect">
            <a:avLst/>
          </a:prstGeom>
          <a:noFill/>
          <a:ln>
            <a:noFill/>
          </a:ln>
        </p:spPr>
      </p:pic>
      <p:pic>
        <p:nvPicPr>
          <p:cNvPr descr="n14 zalo Nguyen Doan Thao Trang" id="237" name="Google Shape;237;p39">
            <a:hlinkClick action="ppaction://hlinksldjump" r:id="rId7"/>
          </p:cNvPr>
          <p:cNvPicPr preferRelativeResize="0"/>
          <p:nvPr/>
        </p:nvPicPr>
        <p:blipFill rotWithShape="1">
          <a:blip r:embed="rId8">
            <a:alphaModFix/>
          </a:blip>
          <a:srcRect b="0" l="0" r="0" t="0"/>
          <a:stretch/>
        </p:blipFill>
        <p:spPr>
          <a:xfrm>
            <a:off x="11153250" y="0"/>
            <a:ext cx="1038750" cy="1038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ppt_w</p:attrName>
                                        </p:attrNameLst>
                                      </p:cBhvr>
                                      <p:tavLst>
                                        <p:tav fmla="" tm="0">
                                          <p:val>
                                            <p:strVal val="0"/>
                                          </p:val>
                                        </p:tav>
                                        <p:tav fmla="" tm="100000">
                                          <p:val>
                                            <p:strVal val="#ppt_w"/>
                                          </p:val>
                                        </p:tav>
                                      </p:tavLst>
                                    </p:anim>
                                    <p:anim calcmode="lin" valueType="num">
                                      <p:cBhvr additive="base">
                                        <p:cTn dur="500"/>
                                        <p:tgtEl>
                                          <p:spTgt spid="2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ppt_w</p:attrName>
                                        </p:attrNameLst>
                                      </p:cBhvr>
                                      <p:tavLst>
                                        <p:tav fmla="" tm="0">
                                          <p:val>
                                            <p:strVal val="0"/>
                                          </p:val>
                                        </p:tav>
                                        <p:tav fmla="" tm="100000">
                                          <p:val>
                                            <p:strVal val="#ppt_w"/>
                                          </p:val>
                                        </p:tav>
                                      </p:tavLst>
                                    </p:anim>
                                    <p:anim calcmode="lin" valueType="num">
                                      <p:cBhvr additive="base">
                                        <p:cTn dur="500"/>
                                        <p:tgtEl>
                                          <p:spTgt spid="2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descr="n14 zalo Nguyen Doan Thao Trang" id="753" name="Google Shape;753;p66"/>
          <p:cNvSpPr/>
          <p:nvPr/>
        </p:nvSpPr>
        <p:spPr>
          <a:xfrm>
            <a:off x="793094" y="2656831"/>
            <a:ext cx="10826819" cy="1815882"/>
          </a:xfrm>
          <a:prstGeom prst="rect">
            <a:avLst/>
          </a:prstGeom>
          <a:blipFill rotWithShape="1">
            <a:blip r:embed="rId3">
              <a:alphaModFix/>
            </a:blip>
            <a:stretch>
              <a:fillRect b="-8386" l="-1125" r="0" t="-369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nvGrpSpPr>
          <p:cNvPr descr="n14 zalo Nguyen Doan Thao Trang" id="754" name="Google Shape;754;p66"/>
          <p:cNvGrpSpPr/>
          <p:nvPr/>
        </p:nvGrpSpPr>
        <p:grpSpPr>
          <a:xfrm>
            <a:off x="793094" y="4726801"/>
            <a:ext cx="5263200" cy="1691745"/>
            <a:chOff x="793094" y="4726801"/>
            <a:chExt cx="5263200" cy="1691745"/>
          </a:xfrm>
        </p:grpSpPr>
        <p:pic>
          <p:nvPicPr>
            <p:cNvPr id="755" name="Google Shape;755;p66"/>
            <p:cNvPicPr preferRelativeResize="0"/>
            <p:nvPr/>
          </p:nvPicPr>
          <p:blipFill rotWithShape="1">
            <a:blip r:embed="rId4">
              <a:alphaModFix/>
            </a:blip>
            <a:srcRect b="0" l="0" r="0" t="0"/>
            <a:stretch/>
          </p:blipFill>
          <p:spPr>
            <a:xfrm>
              <a:off x="2438400" y="4726801"/>
              <a:ext cx="3617894" cy="1691745"/>
            </a:xfrm>
            <a:prstGeom prst="rect">
              <a:avLst/>
            </a:prstGeom>
            <a:noFill/>
            <a:ln>
              <a:noFill/>
            </a:ln>
          </p:spPr>
        </p:pic>
        <p:sp>
          <p:nvSpPr>
            <p:cNvPr id="756" name="Google Shape;756;p66"/>
            <p:cNvSpPr txBox="1"/>
            <p:nvPr/>
          </p:nvSpPr>
          <p:spPr>
            <a:xfrm>
              <a:off x="793094" y="5030863"/>
              <a:ext cx="1563119" cy="1330301"/>
            </a:xfrm>
            <a:prstGeom prst="rect">
              <a:avLst/>
            </a:prstGeom>
            <a:solidFill>
              <a:srgbClr val="5BCC97"/>
            </a:solid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1" lang="en-US" sz="2400">
                  <a:solidFill>
                    <a:schemeClr val="lt1"/>
                  </a:solidFill>
                  <a:latin typeface="Cambria"/>
                  <a:ea typeface="Cambria"/>
                  <a:cs typeface="Cambria"/>
                  <a:sym typeface="Cambria"/>
                </a:rPr>
                <a:t>a. Hai dao động đồng pha</a:t>
              </a:r>
              <a:endParaRPr/>
            </a:p>
          </p:txBody>
        </p:sp>
      </p:grpSp>
      <p:sp>
        <p:nvSpPr>
          <p:cNvPr descr="n14 zalo Nguyen Doan Thao Trang" id="757" name="Google Shape;757;p66"/>
          <p:cNvSpPr txBox="1"/>
          <p:nvPr/>
        </p:nvSpPr>
        <p:spPr>
          <a:xfrm>
            <a:off x="793095" y="187778"/>
            <a:ext cx="8618191" cy="523220"/>
          </a:xfrm>
          <a:prstGeom prst="rect">
            <a:avLst/>
          </a:prstGeom>
          <a:solidFill>
            <a:srgbClr val="FFC4A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1919"/>
              </a:buClr>
              <a:buSzPts val="2800"/>
              <a:buFont typeface="Cambria"/>
              <a:buNone/>
            </a:pPr>
            <a:r>
              <a:rPr b="1" i="0" lang="en-US" sz="2800" u="none" cap="none" strike="noStrike">
                <a:solidFill>
                  <a:srgbClr val="191919"/>
                </a:solidFill>
                <a:latin typeface="Cambria"/>
                <a:ea typeface="Cambria"/>
                <a:cs typeface="Cambria"/>
                <a:sym typeface="Cambria"/>
              </a:rPr>
              <a:t>2. ĐỘ LỆCH PHA GIỮA HAI DAO ĐỘNG CÙNG CHU KÌ</a:t>
            </a:r>
            <a:endParaRPr/>
          </a:p>
        </p:txBody>
      </p:sp>
      <p:sp>
        <p:nvSpPr>
          <p:cNvPr descr="n14 zalo Nguyen Doan Thao Trang" id="758" name="Google Shape;758;p66"/>
          <p:cNvSpPr txBox="1"/>
          <p:nvPr/>
        </p:nvSpPr>
        <p:spPr>
          <a:xfrm>
            <a:off x="793095" y="729289"/>
            <a:ext cx="10826819" cy="1760738"/>
          </a:xfrm>
          <a:prstGeom prst="rect">
            <a:avLst/>
          </a:prstGeom>
          <a:blipFill rotWithShape="1">
            <a:blip r:embed="rId5">
              <a:alphaModFix/>
            </a:blip>
            <a:stretch>
              <a:fillRect b="0" l="-1181" r="-1180" t="-41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descr="n14 zalo Nguyen Doan Thao Trang" id="759" name="Google Shape;759;p66"/>
          <p:cNvSpPr/>
          <p:nvPr/>
        </p:nvSpPr>
        <p:spPr>
          <a:xfrm>
            <a:off x="5176911" y="1609658"/>
            <a:ext cx="2124221" cy="880369"/>
          </a:xfrm>
          <a:prstGeom prst="roundRect">
            <a:avLst>
              <a:gd fmla="val 16667" name="adj"/>
            </a:avLst>
          </a:prstGeom>
          <a:noFill/>
          <a:ln cap="flat" cmpd="sng" w="28575">
            <a:solidFill>
              <a:srgbClr val="FF67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descr="n14 zalo Nguyen Doan Thao Trang" id="760" name="Google Shape;760;p66"/>
          <p:cNvGrpSpPr/>
          <p:nvPr/>
        </p:nvGrpSpPr>
        <p:grpSpPr>
          <a:xfrm>
            <a:off x="6135709" y="4777431"/>
            <a:ext cx="5484204" cy="1692026"/>
            <a:chOff x="6135709" y="4777431"/>
            <a:chExt cx="5484204" cy="1692026"/>
          </a:xfrm>
        </p:grpSpPr>
        <p:pic>
          <p:nvPicPr>
            <p:cNvPr id="761" name="Google Shape;761;p66"/>
            <p:cNvPicPr preferRelativeResize="0"/>
            <p:nvPr/>
          </p:nvPicPr>
          <p:blipFill rotWithShape="1">
            <a:blip r:embed="rId6">
              <a:alphaModFix/>
            </a:blip>
            <a:srcRect b="0" l="0" r="0" t="0"/>
            <a:stretch/>
          </p:blipFill>
          <p:spPr>
            <a:xfrm>
              <a:off x="6135709" y="4777431"/>
              <a:ext cx="3617892" cy="1692026"/>
            </a:xfrm>
            <a:prstGeom prst="rect">
              <a:avLst/>
            </a:prstGeom>
            <a:noFill/>
            <a:ln>
              <a:noFill/>
            </a:ln>
          </p:spPr>
        </p:pic>
        <p:sp>
          <p:nvSpPr>
            <p:cNvPr id="762" name="Google Shape;762;p66"/>
            <p:cNvSpPr txBox="1"/>
            <p:nvPr/>
          </p:nvSpPr>
          <p:spPr>
            <a:xfrm>
              <a:off x="9882553" y="5030862"/>
              <a:ext cx="1737360" cy="1330301"/>
            </a:xfrm>
            <a:prstGeom prst="rect">
              <a:avLst/>
            </a:prstGeom>
            <a:solidFill>
              <a:srgbClr val="5BCC97"/>
            </a:solid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1" lang="en-US" sz="2400">
                  <a:solidFill>
                    <a:schemeClr val="lt1"/>
                  </a:solidFill>
                  <a:latin typeface="Cambria"/>
                  <a:ea typeface="Cambria"/>
                  <a:cs typeface="Cambria"/>
                  <a:sym typeface="Cambria"/>
                </a:rPr>
                <a:t>b. Hai dao động ngược pha</a:t>
              </a:r>
              <a:endParaRPr b="1" sz="2400">
                <a:solidFill>
                  <a:schemeClr val="lt1"/>
                </a:solidFill>
                <a:latin typeface="Cambria"/>
                <a:ea typeface="Cambria"/>
                <a:cs typeface="Cambria"/>
                <a:sym typeface="Cambria"/>
              </a:endParaRPr>
            </a:p>
          </p:txBody>
        </p:sp>
      </p:gr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pic>
        <p:nvPicPr>
          <p:cNvPr descr="n14 zalo Nguyen Doan Thao Trang" id="767" name="Google Shape;767;p67"/>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68" name="Google Shape;768;p67"/>
          <p:cNvSpPr/>
          <p:nvPr/>
        </p:nvSpPr>
        <p:spPr>
          <a:xfrm>
            <a:off x="4375053" y="779251"/>
            <a:ext cx="7695027" cy="267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4</a:t>
            </a:r>
            <a:endParaRPr b="0" i="0" sz="2800" u="none" cap="none" strike="noStrike">
              <a:solidFill>
                <a:srgbClr val="003300"/>
              </a:solidFill>
              <a:latin typeface="Cambria"/>
              <a:ea typeface="Cambria"/>
              <a:cs typeface="Cambria"/>
              <a:sym typeface="Cambria"/>
            </a:endParaRPr>
          </a:p>
          <a:p>
            <a:pPr indent="0" lvl="0" marL="0" marR="0" rtl="0" algn="just">
              <a:spcBef>
                <a:spcPts val="0"/>
              </a:spcBef>
              <a:spcAft>
                <a:spcPts val="0"/>
              </a:spcAft>
              <a:buNone/>
            </a:pPr>
            <a:r>
              <a:rPr b="1" lang="en-US" sz="2800">
                <a:solidFill>
                  <a:schemeClr val="dk1"/>
                </a:solidFill>
                <a:latin typeface="Cambria"/>
                <a:ea typeface="Cambria"/>
                <a:cs typeface="Cambria"/>
                <a:sym typeface="Cambria"/>
              </a:rPr>
              <a:t>Câu 1: </a:t>
            </a:r>
            <a:r>
              <a:rPr lang="en-US" sz="2800">
                <a:solidFill>
                  <a:schemeClr val="dk1"/>
                </a:solidFill>
                <a:latin typeface="Cambria"/>
                <a:ea typeface="Cambria"/>
                <a:cs typeface="Cambria"/>
                <a:sym typeface="Cambria"/>
              </a:rPr>
              <a:t>Cho hai dao động cùng phương, có phương trình lần lượt là: x</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10cos(100πt − π) (cm), x</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 10cos(100πt + π) (cm). Độ lệch pha của hai dao động có độ lớn là: </a:t>
            </a:r>
            <a:endParaRPr/>
          </a:p>
          <a:p>
            <a:pPr indent="0" lvl="0" marL="0" marR="0" rtl="0" algn="just">
              <a:spcBef>
                <a:spcPts val="0"/>
              </a:spcBef>
              <a:spcAft>
                <a:spcPts val="0"/>
              </a:spcAft>
              <a:buNone/>
            </a:pPr>
            <a:r>
              <a:rPr lang="en-US" sz="2800">
                <a:solidFill>
                  <a:schemeClr val="dk1"/>
                </a:solidFill>
                <a:latin typeface="Cambria"/>
                <a:ea typeface="Cambria"/>
                <a:cs typeface="Cambria"/>
                <a:sym typeface="Cambria"/>
              </a:rPr>
              <a:t>	</a:t>
            </a:r>
            <a:r>
              <a:rPr b="1" lang="en-US" sz="2800">
                <a:solidFill>
                  <a:schemeClr val="dk1"/>
                </a:solidFill>
                <a:latin typeface="Cambria"/>
                <a:ea typeface="Cambria"/>
                <a:cs typeface="Cambria"/>
                <a:sym typeface="Cambria"/>
              </a:rPr>
              <a:t>A. </a:t>
            </a:r>
            <a:r>
              <a:rPr lang="en-US" sz="2800">
                <a:solidFill>
                  <a:schemeClr val="dk1"/>
                </a:solidFill>
                <a:latin typeface="Cambria"/>
                <a:ea typeface="Cambria"/>
                <a:cs typeface="Cambria"/>
                <a:sym typeface="Cambria"/>
              </a:rPr>
              <a:t>0. 	</a:t>
            </a:r>
            <a:r>
              <a:rPr b="1" lang="en-US" sz="2800">
                <a:solidFill>
                  <a:schemeClr val="dk1"/>
                </a:solidFill>
                <a:latin typeface="Cambria"/>
                <a:ea typeface="Cambria"/>
                <a:cs typeface="Cambria"/>
                <a:sym typeface="Cambria"/>
              </a:rPr>
              <a:t>B. </a:t>
            </a:r>
            <a:r>
              <a:rPr lang="en-US" sz="2800">
                <a:solidFill>
                  <a:schemeClr val="dk1"/>
                </a:solidFill>
                <a:latin typeface="Cambria"/>
                <a:ea typeface="Cambria"/>
                <a:cs typeface="Cambria"/>
                <a:sym typeface="Cambria"/>
              </a:rPr>
              <a:t>0,25π. 	</a:t>
            </a:r>
            <a:r>
              <a:rPr b="1" lang="en-US" sz="2800">
                <a:solidFill>
                  <a:schemeClr val="dk1"/>
                </a:solidFill>
                <a:latin typeface="Cambria"/>
                <a:ea typeface="Cambria"/>
                <a:cs typeface="Cambria"/>
                <a:sym typeface="Cambria"/>
              </a:rPr>
              <a:t>C. </a:t>
            </a:r>
            <a:r>
              <a:rPr lang="en-US" sz="2800">
                <a:solidFill>
                  <a:schemeClr val="dk1"/>
                </a:solidFill>
                <a:latin typeface="Cambria"/>
                <a:ea typeface="Cambria"/>
                <a:cs typeface="Cambria"/>
                <a:sym typeface="Cambria"/>
              </a:rPr>
              <a:t>π. 	</a:t>
            </a:r>
            <a:r>
              <a:rPr b="1" lang="en-US" sz="2800">
                <a:solidFill>
                  <a:schemeClr val="dk1"/>
                </a:solidFill>
                <a:latin typeface="Cambria"/>
                <a:ea typeface="Cambria"/>
                <a:cs typeface="Cambria"/>
                <a:sym typeface="Cambria"/>
              </a:rPr>
              <a:t>D. </a:t>
            </a:r>
            <a:r>
              <a:rPr lang="en-US" sz="2800">
                <a:solidFill>
                  <a:schemeClr val="dk1"/>
                </a:solidFill>
                <a:latin typeface="Cambria"/>
                <a:ea typeface="Cambria"/>
                <a:cs typeface="Cambria"/>
                <a:sym typeface="Cambria"/>
              </a:rPr>
              <a:t>2π. </a:t>
            </a:r>
            <a:endParaRPr/>
          </a:p>
        </p:txBody>
      </p:sp>
      <p:sp>
        <p:nvSpPr>
          <p:cNvPr descr="n14 zalo Nguyen Doan Thao Trang" id="769" name="Google Shape;769;p67"/>
          <p:cNvSpPr txBox="1"/>
          <p:nvPr/>
        </p:nvSpPr>
        <p:spPr>
          <a:xfrm>
            <a:off x="212753" y="221243"/>
            <a:ext cx="4033734"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III. BÀI TẬP LUYỆN TẬP</a:t>
            </a:r>
            <a:endParaRPr/>
          </a:p>
        </p:txBody>
      </p:sp>
      <p:sp>
        <p:nvSpPr>
          <p:cNvPr descr="n14 zalo Nguyen Doan Thao Trang" id="770" name="Google Shape;770;p67"/>
          <p:cNvSpPr txBox="1"/>
          <p:nvPr/>
        </p:nvSpPr>
        <p:spPr>
          <a:xfrm>
            <a:off x="4375053" y="3738260"/>
            <a:ext cx="7695027" cy="121956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600">
                <a:solidFill>
                  <a:srgbClr val="0070C0"/>
                </a:solidFill>
                <a:latin typeface="Times New Roman"/>
                <a:ea typeface="Times New Roman"/>
                <a:cs typeface="Times New Roman"/>
                <a:sym typeface="Times New Roman"/>
              </a:rPr>
              <a:t>Độ lệch pha của hai dao động: </a:t>
            </a:r>
            <a:endParaRPr sz="2600">
              <a:solidFill>
                <a:srgbClr val="0070C0"/>
              </a:solidFill>
              <a:latin typeface="Times New Roman"/>
              <a:ea typeface="Times New Roman"/>
              <a:cs typeface="Times New Roman"/>
              <a:sym typeface="Times New Roman"/>
            </a:endParaRPr>
          </a:p>
          <a:p>
            <a:pPr indent="-338138" lvl="0" marL="338138" marR="0" rtl="0" algn="ctr">
              <a:lnSpc>
                <a:spcPct val="150000"/>
              </a:lnSpc>
              <a:spcBef>
                <a:spcPts val="0"/>
              </a:spcBef>
              <a:spcAft>
                <a:spcPts val="0"/>
              </a:spcAft>
              <a:buNone/>
            </a:pPr>
            <a:r>
              <a:rPr b="1" lang="en-US" sz="2600">
                <a:solidFill>
                  <a:srgbClr val="0070C0"/>
                </a:solidFill>
                <a:latin typeface="Times New Roman"/>
                <a:ea typeface="Times New Roman"/>
                <a:cs typeface="Times New Roman"/>
                <a:sym typeface="Times New Roman"/>
              </a:rPr>
              <a:t>Δϕ = ϕ</a:t>
            </a:r>
            <a:r>
              <a:rPr b="1" baseline="-25000" lang="en-US" sz="2600">
                <a:solidFill>
                  <a:srgbClr val="0070C0"/>
                </a:solidFill>
                <a:latin typeface="Times New Roman"/>
                <a:ea typeface="Times New Roman"/>
                <a:cs typeface="Times New Roman"/>
                <a:sym typeface="Times New Roman"/>
              </a:rPr>
              <a:t>2</a:t>
            </a:r>
            <a:r>
              <a:rPr b="1" lang="en-US" sz="2600">
                <a:solidFill>
                  <a:srgbClr val="0070C0"/>
                </a:solidFill>
                <a:latin typeface="Times New Roman"/>
                <a:ea typeface="Times New Roman"/>
                <a:cs typeface="Times New Roman"/>
                <a:sym typeface="Times New Roman"/>
              </a:rPr>
              <a:t> - ϕ</a:t>
            </a:r>
            <a:r>
              <a:rPr b="1" baseline="-25000" lang="en-US" sz="2600">
                <a:solidFill>
                  <a:srgbClr val="0070C0"/>
                </a:solidFill>
                <a:latin typeface="Times New Roman"/>
                <a:ea typeface="Times New Roman"/>
                <a:cs typeface="Times New Roman"/>
                <a:sym typeface="Times New Roman"/>
              </a:rPr>
              <a:t>1</a:t>
            </a:r>
            <a:r>
              <a:rPr b="1" lang="en-US" sz="2600">
                <a:solidFill>
                  <a:srgbClr val="0070C0"/>
                </a:solidFill>
                <a:latin typeface="Times New Roman"/>
                <a:ea typeface="Times New Roman"/>
                <a:cs typeface="Times New Roman"/>
                <a:sym typeface="Times New Roman"/>
              </a:rPr>
              <a:t> = π - (- π) = π + π = 2 π</a:t>
            </a:r>
            <a:endParaRPr b="1" sz="2600">
              <a:solidFill>
                <a:srgbClr val="0070C0"/>
              </a:solidFill>
              <a:latin typeface="Times New Roman"/>
              <a:ea typeface="Times New Roman"/>
              <a:cs typeface="Times New Roman"/>
              <a:sym typeface="Times New Roman"/>
            </a:endParaRPr>
          </a:p>
        </p:txBody>
      </p:sp>
      <p:sp>
        <p:nvSpPr>
          <p:cNvPr descr="n14 zalo Nguyen Doan Thao Trang" id="771" name="Google Shape;771;p67"/>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72" name="Google Shape;772;p67"/>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pic>
        <p:nvPicPr>
          <p:cNvPr descr="n14 zalo Nguyen Doan Thao Trang" id="773" name="Google Shape;773;p67"/>
          <p:cNvPicPr preferRelativeResize="0"/>
          <p:nvPr/>
        </p:nvPicPr>
        <p:blipFill rotWithShape="1">
          <a:blip r:embed="rId5">
            <a:alphaModFix/>
          </a:blip>
          <a:srcRect b="0" l="0" r="0" t="0"/>
          <a:stretch/>
        </p:blipFill>
        <p:spPr>
          <a:xfrm>
            <a:off x="240968" y="3429000"/>
            <a:ext cx="4005519" cy="215274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pic>
        <p:nvPicPr>
          <p:cNvPr descr="n14 zalo Nguyen Doan Thao Trang" id="778" name="Google Shape;778;p68"/>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79" name="Google Shape;779;p68"/>
          <p:cNvSpPr/>
          <p:nvPr/>
        </p:nvSpPr>
        <p:spPr>
          <a:xfrm>
            <a:off x="4375053" y="787746"/>
            <a:ext cx="7695027"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4</a:t>
            </a:r>
            <a:endParaRPr b="0" i="0" sz="2800" u="none" cap="none" strike="noStrike">
              <a:solidFill>
                <a:srgbClr val="003300"/>
              </a:solidFill>
              <a:latin typeface="Cambria"/>
              <a:ea typeface="Cambria"/>
              <a:cs typeface="Cambria"/>
              <a:sym typeface="Cambria"/>
            </a:endParaRPr>
          </a:p>
          <a:p>
            <a:pPr indent="0" lvl="0" marL="0" marR="0" rtl="0" algn="just">
              <a:spcBef>
                <a:spcPts val="0"/>
              </a:spcBef>
              <a:spcAft>
                <a:spcPts val="0"/>
              </a:spcAft>
              <a:buNone/>
            </a:pPr>
            <a:r>
              <a:rPr b="1" lang="en-US" sz="2600">
                <a:solidFill>
                  <a:srgbClr val="000000"/>
                </a:solidFill>
                <a:latin typeface="Cambria"/>
                <a:ea typeface="Cambria"/>
                <a:cs typeface="Cambria"/>
                <a:sym typeface="Cambria"/>
              </a:rPr>
              <a:t>Câu 2: </a:t>
            </a:r>
            <a:endParaRPr/>
          </a:p>
          <a:p>
            <a:pPr indent="-338138" lvl="0" marL="338138" marR="0" rtl="0" algn="just">
              <a:spcBef>
                <a:spcPts val="0"/>
              </a:spcBef>
              <a:spcAft>
                <a:spcPts val="0"/>
              </a:spcAft>
              <a:buNone/>
            </a:pPr>
            <a:r>
              <a:rPr b="1" lang="en-US" sz="2600">
                <a:solidFill>
                  <a:srgbClr val="000000"/>
                </a:solidFill>
                <a:latin typeface="Cambria"/>
                <a:ea typeface="Cambria"/>
                <a:cs typeface="Cambria"/>
                <a:sym typeface="Cambria"/>
              </a:rPr>
              <a:t>a. </a:t>
            </a:r>
            <a:r>
              <a:rPr lang="en-US" sz="2600">
                <a:solidFill>
                  <a:srgbClr val="000000"/>
                </a:solidFill>
                <a:latin typeface="Cambria"/>
                <a:ea typeface="Cambria"/>
                <a:cs typeface="Cambria"/>
                <a:sym typeface="Cambria"/>
              </a:rPr>
              <a:t>Xác định biên độ, chu kì, tần số, tần số góc, pha ban đầu và viết phương trình của dao động?</a:t>
            </a:r>
            <a:endParaRPr sz="2600">
              <a:solidFill>
                <a:srgbClr val="003300"/>
              </a:solidFill>
              <a:latin typeface="Cambria"/>
              <a:ea typeface="Cambria"/>
              <a:cs typeface="Cambria"/>
              <a:sym typeface="Cambria"/>
            </a:endParaRPr>
          </a:p>
          <a:p>
            <a:pPr indent="-338138" lvl="0" marL="338138" marR="0" rtl="0" algn="just">
              <a:spcBef>
                <a:spcPts val="0"/>
              </a:spcBef>
              <a:spcAft>
                <a:spcPts val="0"/>
              </a:spcAft>
              <a:buNone/>
            </a:pPr>
            <a:r>
              <a:rPr b="1" lang="en-US" sz="2600">
                <a:solidFill>
                  <a:srgbClr val="000000"/>
                </a:solidFill>
                <a:latin typeface="Cambria"/>
                <a:ea typeface="Cambria"/>
                <a:cs typeface="Cambria"/>
                <a:sym typeface="Cambria"/>
              </a:rPr>
              <a:t>b. </a:t>
            </a:r>
            <a:r>
              <a:rPr lang="en-US" sz="2600">
                <a:solidFill>
                  <a:srgbClr val="000000"/>
                </a:solidFill>
                <a:latin typeface="Cambria"/>
                <a:ea typeface="Cambria"/>
                <a:cs typeface="Cambria"/>
                <a:sym typeface="Cambria"/>
              </a:rPr>
              <a:t>Xác định pha của dao động tại thời điểm t = 2,5 s </a:t>
            </a:r>
            <a:endParaRPr sz="2600">
              <a:solidFill>
                <a:srgbClr val="003300"/>
              </a:solidFill>
              <a:latin typeface="Cambria"/>
              <a:ea typeface="Cambria"/>
              <a:cs typeface="Cambria"/>
              <a:sym typeface="Cambria"/>
            </a:endParaRPr>
          </a:p>
        </p:txBody>
      </p:sp>
      <p:sp>
        <p:nvSpPr>
          <p:cNvPr descr="n14 zalo Nguyen Doan Thao Trang" id="780" name="Google Shape;780;p68"/>
          <p:cNvSpPr txBox="1"/>
          <p:nvPr/>
        </p:nvSpPr>
        <p:spPr>
          <a:xfrm>
            <a:off x="308630" y="2227546"/>
            <a:ext cx="3873574" cy="835427"/>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4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81" name="Google Shape;781;p68"/>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sp>
        <p:nvSpPr>
          <p:cNvPr descr="n14 zalo Nguyen Doan Thao Trang" id="782" name="Google Shape;782;p68"/>
          <p:cNvSpPr txBox="1"/>
          <p:nvPr/>
        </p:nvSpPr>
        <p:spPr>
          <a:xfrm>
            <a:off x="212753" y="221243"/>
            <a:ext cx="4033734"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III. BÀI TẬP LUYỆN TẬP</a:t>
            </a:r>
            <a:endParaRPr/>
          </a:p>
        </p:txBody>
      </p:sp>
      <p:pic>
        <p:nvPicPr>
          <p:cNvPr descr="n14 zalo Nguyen Doan Thao Trang" id="783" name="Google Shape;783;p68"/>
          <p:cNvPicPr preferRelativeResize="0"/>
          <p:nvPr/>
        </p:nvPicPr>
        <p:blipFill rotWithShape="1">
          <a:blip r:embed="rId5">
            <a:alphaModFix/>
          </a:blip>
          <a:srcRect b="0" l="0" r="0" t="0"/>
          <a:stretch/>
        </p:blipFill>
        <p:spPr>
          <a:xfrm>
            <a:off x="192319" y="3339821"/>
            <a:ext cx="4074602" cy="2910829"/>
          </a:xfrm>
          <a:prstGeom prst="rect">
            <a:avLst/>
          </a:prstGeom>
          <a:noFill/>
          <a:ln>
            <a:noFill/>
          </a:ln>
        </p:spPr>
      </p:pic>
      <p:sp>
        <p:nvSpPr>
          <p:cNvPr descr="n14 zalo Nguyen Doan Thao Trang" id="784" name="Google Shape;784;p68"/>
          <p:cNvSpPr/>
          <p:nvPr/>
        </p:nvSpPr>
        <p:spPr>
          <a:xfrm>
            <a:off x="4388858" y="3275700"/>
            <a:ext cx="7695027" cy="3252878"/>
          </a:xfrm>
          <a:prstGeom prst="rect">
            <a:avLst/>
          </a:prstGeom>
          <a:blipFill rotWithShape="1">
            <a:blip r:embed="rId6">
              <a:alphaModFix/>
            </a:blip>
            <a:stretch>
              <a:fillRect b="-3744" l="-1423" r="0" t="-168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785" name="Google Shape;785;p68"/>
          <p:cNvSpPr txBox="1"/>
          <p:nvPr/>
        </p:nvSpPr>
        <p:spPr>
          <a:xfrm>
            <a:off x="7669078" y="2856280"/>
            <a:ext cx="1093719"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F0000"/>
                </a:solidFill>
                <a:latin typeface="Cambria"/>
                <a:ea typeface="Cambria"/>
                <a:cs typeface="Cambria"/>
                <a:sym typeface="Cambria"/>
              </a:rPr>
              <a:t>Giải:</a:t>
            </a:r>
            <a:endParaRPr b="1" sz="2600">
              <a:solidFill>
                <a:srgbClr val="FF0000"/>
              </a:solidFill>
              <a:latin typeface="Cambria"/>
              <a:ea typeface="Cambria"/>
              <a:cs typeface="Cambria"/>
              <a:sym typeface="Cambria"/>
            </a:endParaRPr>
          </a:p>
        </p:txBody>
      </p:sp>
      <p:cxnSp>
        <p:nvCxnSpPr>
          <p:cNvPr descr="n14 zalo Nguyen Doan Thao Trang" id="786" name="Google Shape;786;p68"/>
          <p:cNvCxnSpPr/>
          <p:nvPr/>
        </p:nvCxnSpPr>
        <p:spPr>
          <a:xfrm rot="10800000">
            <a:off x="784368" y="5857401"/>
            <a:ext cx="1371600" cy="0"/>
          </a:xfrm>
          <a:prstGeom prst="straightConnector1">
            <a:avLst/>
          </a:prstGeom>
          <a:noFill/>
          <a:ln cap="flat" cmpd="sng" w="28575">
            <a:solidFill>
              <a:srgbClr val="FF0000"/>
            </a:solidFill>
            <a:prstDash val="solid"/>
            <a:miter lim="800000"/>
            <a:headEnd len="med" w="med" type="triangle"/>
            <a:tailEnd len="med" w="med" type="triangle"/>
          </a:ln>
        </p:spPr>
      </p:cxnSp>
      <p:sp>
        <p:nvSpPr>
          <p:cNvPr descr="n14 zalo Nguyen Doan Thao Trang" id="787" name="Google Shape;787;p68"/>
          <p:cNvSpPr/>
          <p:nvPr/>
        </p:nvSpPr>
        <p:spPr>
          <a:xfrm>
            <a:off x="2215846" y="6278318"/>
            <a:ext cx="1624136"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31249" y="61822"/>
                </a:lnTo>
                <a:lnTo>
                  <a:pt x="-55224" y="-95693"/>
                </a:lnTo>
              </a:path>
            </a:pathLst>
          </a:custGeom>
          <a:noFill/>
          <a:ln cap="flat" cmpd="sng" w="38100">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Chu kì</a:t>
            </a:r>
            <a:r>
              <a:rPr b="1" i="0" lang="en-US" sz="2800" u="none" cap="none" strike="noStrike">
                <a:solidFill>
                  <a:srgbClr val="000000"/>
                </a:solidFill>
                <a:latin typeface="Cambria"/>
                <a:ea typeface="Cambria"/>
                <a:cs typeface="Cambria"/>
                <a:sym typeface="Cambria"/>
              </a:rPr>
              <a:t> T</a:t>
            </a:r>
            <a:endParaRPr b="1" i="0" sz="28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xEl>
                                              <p:pRg end="0" st="0"/>
                                            </p:txEl>
                                          </p:spTgt>
                                        </p:tgtEl>
                                        <p:attrNameLst>
                                          <p:attrName>style.visibility</p:attrName>
                                        </p:attrNameLst>
                                      </p:cBhvr>
                                      <p:to>
                                        <p:strVal val="visible"/>
                                      </p:to>
                                    </p:set>
                                    <p:animEffect filter="fade" transition="in">
                                      <p:cBhvr>
                                        <p:cTn dur="500"/>
                                        <p:tgtEl>
                                          <p:spTgt spid="78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pic>
        <p:nvPicPr>
          <p:cNvPr descr="n14 zalo Nguyen Doan Thao Trang" id="792" name="Google Shape;792;p69"/>
          <p:cNvPicPr preferRelativeResize="0"/>
          <p:nvPr/>
        </p:nvPicPr>
        <p:blipFill rotWithShape="1">
          <a:blip r:embed="rId3">
            <a:alphaModFix/>
          </a:blip>
          <a:srcRect b="0" l="0" r="0" t="0"/>
          <a:stretch/>
        </p:blipFill>
        <p:spPr>
          <a:xfrm>
            <a:off x="212752" y="3312153"/>
            <a:ext cx="4074602" cy="2910828"/>
          </a:xfrm>
          <a:prstGeom prst="rect">
            <a:avLst/>
          </a:prstGeom>
          <a:noFill/>
          <a:ln>
            <a:noFill/>
          </a:ln>
        </p:spPr>
      </p:pic>
      <p:pic>
        <p:nvPicPr>
          <p:cNvPr descr="n14 zalo Nguyen Doan Thao Trang" id="793" name="Google Shape;793;p69"/>
          <p:cNvPicPr preferRelativeResize="0"/>
          <p:nvPr/>
        </p:nvPicPr>
        <p:blipFill rotWithShape="1">
          <a:blip r:embed="rId4">
            <a:alphaModFix/>
          </a:blip>
          <a:srcRect b="4295" l="2557" r="2491" t="5348"/>
          <a:stretch/>
        </p:blipFill>
        <p:spPr>
          <a:xfrm>
            <a:off x="4246487" y="0"/>
            <a:ext cx="7945513" cy="6845503"/>
          </a:xfrm>
          <a:prstGeom prst="rect">
            <a:avLst/>
          </a:prstGeom>
          <a:noFill/>
          <a:ln>
            <a:noFill/>
          </a:ln>
        </p:spPr>
      </p:pic>
      <p:sp>
        <p:nvSpPr>
          <p:cNvPr descr="n14 zalo Nguyen Doan Thao Trang" id="794" name="Google Shape;794;p69"/>
          <p:cNvSpPr/>
          <p:nvPr/>
        </p:nvSpPr>
        <p:spPr>
          <a:xfrm>
            <a:off x="4375053" y="787746"/>
            <a:ext cx="7695027"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4</a:t>
            </a:r>
            <a:endParaRPr b="0" i="0" sz="2800" u="none" cap="none" strike="noStrike">
              <a:solidFill>
                <a:srgbClr val="003300"/>
              </a:solidFill>
              <a:latin typeface="Cambria"/>
              <a:ea typeface="Cambria"/>
              <a:cs typeface="Cambria"/>
              <a:sym typeface="Cambria"/>
            </a:endParaRPr>
          </a:p>
          <a:p>
            <a:pPr indent="0" lvl="0" marL="0" marR="0" rtl="0" algn="just">
              <a:spcBef>
                <a:spcPts val="0"/>
              </a:spcBef>
              <a:spcAft>
                <a:spcPts val="0"/>
              </a:spcAft>
              <a:buNone/>
            </a:pPr>
            <a:r>
              <a:rPr b="1" lang="en-US" sz="2800">
                <a:solidFill>
                  <a:srgbClr val="000000"/>
                </a:solidFill>
                <a:latin typeface="Cambria"/>
                <a:ea typeface="Cambria"/>
                <a:cs typeface="Cambria"/>
                <a:sym typeface="Cambria"/>
              </a:rPr>
              <a:t>Câu 3: </a:t>
            </a:r>
            <a:r>
              <a:rPr lang="en-US" sz="2800">
                <a:solidFill>
                  <a:srgbClr val="000000"/>
                </a:solidFill>
                <a:latin typeface="Cambria"/>
                <a:ea typeface="Cambria"/>
                <a:cs typeface="Cambria"/>
                <a:sym typeface="Cambria"/>
              </a:rPr>
              <a:t>Xác đinh độ lệch pha giữa hai dao động sau? Giải thích?</a:t>
            </a:r>
            <a:endParaRPr sz="2800">
              <a:solidFill>
                <a:schemeClr val="dk1"/>
              </a:solidFill>
              <a:latin typeface="Cambria"/>
              <a:ea typeface="Cambria"/>
              <a:cs typeface="Cambria"/>
              <a:sym typeface="Cambria"/>
            </a:endParaRPr>
          </a:p>
        </p:txBody>
      </p:sp>
      <p:sp>
        <p:nvSpPr>
          <p:cNvPr descr="n14 zalo Nguyen Doan Thao Trang" id="795" name="Google Shape;795;p69"/>
          <p:cNvSpPr txBox="1"/>
          <p:nvPr/>
        </p:nvSpPr>
        <p:spPr>
          <a:xfrm>
            <a:off x="308630" y="2227547"/>
            <a:ext cx="3873574" cy="907419"/>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4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96" name="Google Shape;796;p69"/>
          <p:cNvPicPr preferRelativeResize="0"/>
          <p:nvPr/>
        </p:nvPicPr>
        <p:blipFill rotWithShape="1">
          <a:blip r:embed="rId5">
            <a:alphaModFix/>
          </a:blip>
          <a:srcRect b="0" l="0" r="0" t="0"/>
          <a:stretch/>
        </p:blipFill>
        <p:spPr>
          <a:xfrm>
            <a:off x="1918093" y="1142939"/>
            <a:ext cx="654648" cy="1084607"/>
          </a:xfrm>
          <a:prstGeom prst="rect">
            <a:avLst/>
          </a:prstGeom>
          <a:noFill/>
          <a:ln>
            <a:noFill/>
          </a:ln>
        </p:spPr>
      </p:pic>
      <p:sp>
        <p:nvSpPr>
          <p:cNvPr descr="n14 zalo Nguyen Doan Thao Trang" id="797" name="Google Shape;797;p69"/>
          <p:cNvSpPr txBox="1"/>
          <p:nvPr/>
        </p:nvSpPr>
        <p:spPr>
          <a:xfrm>
            <a:off x="212753" y="221243"/>
            <a:ext cx="4033734"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III. BÀI TẬP LUYỆN TẬP</a:t>
            </a:r>
            <a:endParaRPr/>
          </a:p>
        </p:txBody>
      </p:sp>
      <p:sp>
        <p:nvSpPr>
          <p:cNvPr descr="n14 zalo Nguyen Doan Thao Trang" id="798" name="Google Shape;798;p69"/>
          <p:cNvSpPr txBox="1"/>
          <p:nvPr/>
        </p:nvSpPr>
        <p:spPr>
          <a:xfrm>
            <a:off x="7731682" y="2099581"/>
            <a:ext cx="9751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mbria"/>
                <a:ea typeface="Cambria"/>
                <a:cs typeface="Cambria"/>
                <a:sym typeface="Cambria"/>
              </a:rPr>
              <a:t>Giải:</a:t>
            </a:r>
            <a:endParaRPr b="1" sz="2800">
              <a:solidFill>
                <a:srgbClr val="FF0000"/>
              </a:solidFill>
              <a:latin typeface="Cambria"/>
              <a:ea typeface="Cambria"/>
              <a:cs typeface="Cambria"/>
              <a:sym typeface="Cambria"/>
            </a:endParaRPr>
          </a:p>
        </p:txBody>
      </p:sp>
      <p:sp>
        <p:nvSpPr>
          <p:cNvPr descr="n14 zalo Nguyen Doan Thao Trang" id="799" name="Google Shape;799;p69"/>
          <p:cNvSpPr/>
          <p:nvPr/>
        </p:nvSpPr>
        <p:spPr>
          <a:xfrm>
            <a:off x="4383232" y="2547697"/>
            <a:ext cx="7686848" cy="3726982"/>
          </a:xfrm>
          <a:prstGeom prst="rect">
            <a:avLst/>
          </a:prstGeom>
          <a:blipFill rotWithShape="1">
            <a:blip r:embed="rId6">
              <a:alphaModFix/>
            </a:blip>
            <a:stretch>
              <a:fillRect b="0" l="-1426" r="-1425" t="-98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descr="n14 zalo Nguyen Doan Thao Trang" id="800" name="Google Shape;800;p69"/>
          <p:cNvCxnSpPr/>
          <p:nvPr/>
        </p:nvCxnSpPr>
        <p:spPr>
          <a:xfrm rot="10800000">
            <a:off x="939111" y="5702656"/>
            <a:ext cx="2377440" cy="0"/>
          </a:xfrm>
          <a:prstGeom prst="straightConnector1">
            <a:avLst/>
          </a:prstGeom>
          <a:noFill/>
          <a:ln cap="flat" cmpd="sng" w="28575">
            <a:solidFill>
              <a:srgbClr val="FF0000"/>
            </a:solidFill>
            <a:prstDash val="solid"/>
            <a:miter lim="800000"/>
            <a:headEnd len="med" w="med" type="triangle"/>
            <a:tailEnd len="med" w="med" type="triangle"/>
          </a:ln>
        </p:spPr>
      </p:cxnSp>
      <p:sp>
        <p:nvSpPr>
          <p:cNvPr descr="n14 zalo Nguyen Doan Thao Trang" id="801" name="Google Shape;801;p69"/>
          <p:cNvSpPr/>
          <p:nvPr/>
        </p:nvSpPr>
        <p:spPr>
          <a:xfrm>
            <a:off x="2215846" y="6278318"/>
            <a:ext cx="1624136"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31249" y="61822"/>
                </a:lnTo>
                <a:lnTo>
                  <a:pt x="-28200" y="-131184"/>
                </a:lnTo>
              </a:path>
            </a:pathLst>
          </a:custGeom>
          <a:noFill/>
          <a:ln cap="flat" cmpd="sng" w="28575">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Chu kì</a:t>
            </a:r>
            <a:r>
              <a:rPr b="1" i="0" lang="en-US" sz="2800" u="none" cap="none" strike="noStrike">
                <a:solidFill>
                  <a:srgbClr val="000000"/>
                </a:solidFill>
                <a:latin typeface="Cambria"/>
                <a:ea typeface="Cambria"/>
                <a:cs typeface="Cambria"/>
                <a:sym typeface="Cambria"/>
              </a:rPr>
              <a:t> T</a:t>
            </a:r>
            <a:endParaRPr b="1" i="0" sz="2800" u="none" cap="none" strike="noStrike">
              <a:solidFill>
                <a:srgbClr val="000000"/>
              </a:solidFill>
              <a:latin typeface="Calibri"/>
              <a:ea typeface="Calibri"/>
              <a:cs typeface="Calibri"/>
              <a:sym typeface="Calibri"/>
            </a:endParaRPr>
          </a:p>
        </p:txBody>
      </p:sp>
      <p:cxnSp>
        <p:nvCxnSpPr>
          <p:cNvPr descr="n14 zalo Nguyen Doan Thao Trang" id="802" name="Google Shape;802;p69"/>
          <p:cNvCxnSpPr/>
          <p:nvPr/>
        </p:nvCxnSpPr>
        <p:spPr>
          <a:xfrm rot="10800000">
            <a:off x="654334" y="4764593"/>
            <a:ext cx="274320" cy="0"/>
          </a:xfrm>
          <a:prstGeom prst="straightConnector1">
            <a:avLst/>
          </a:prstGeom>
          <a:noFill/>
          <a:ln cap="flat" cmpd="sng" w="28575">
            <a:solidFill>
              <a:srgbClr val="5BCC97"/>
            </a:solidFill>
            <a:prstDash val="solid"/>
            <a:miter lim="800000"/>
            <a:headEnd len="med" w="med" type="triangle"/>
            <a:tailEnd len="med" w="med" type="triangle"/>
          </a:ln>
        </p:spPr>
      </p:cxnSp>
      <p:sp>
        <p:nvSpPr>
          <p:cNvPr descr="n14 zalo Nguyen Doan Thao Trang" id="803" name="Google Shape;803;p69"/>
          <p:cNvSpPr/>
          <p:nvPr/>
        </p:nvSpPr>
        <p:spPr>
          <a:xfrm>
            <a:off x="1216728" y="3221294"/>
            <a:ext cx="3044584" cy="461665"/>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10734" y="61822"/>
                </a:lnTo>
                <a:lnTo>
                  <a:pt x="-16262" y="390204"/>
                </a:lnTo>
              </a:path>
            </a:pathLst>
          </a:custGeom>
          <a:no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mbria"/>
              <a:buNone/>
            </a:pPr>
            <a:r>
              <a:rPr b="1" lang="en-US" sz="2400">
                <a:solidFill>
                  <a:srgbClr val="000000"/>
                </a:solidFill>
                <a:latin typeface="Cambria"/>
                <a:ea typeface="Cambria"/>
                <a:cs typeface="Cambria"/>
                <a:sym typeface="Cambria"/>
              </a:rPr>
              <a:t>Độ lệch thời gian Δt</a:t>
            </a:r>
            <a:endParaRPr b="1" i="0" sz="24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500"/>
                                        <p:tgtEl>
                                          <p:spTgt spid="8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animEffect filter="fade" transition="in">
                                      <p:cBhvr>
                                        <p:cTn dur="500"/>
                                        <p:tgtEl>
                                          <p:spTgt spid="79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pic>
        <p:nvPicPr>
          <p:cNvPr descr="n14 zalo Nguyen Doan Thao Trang" id="808" name="Google Shape;808;p70"/>
          <p:cNvPicPr preferRelativeResize="0"/>
          <p:nvPr/>
        </p:nvPicPr>
        <p:blipFill rotWithShape="1">
          <a:blip r:embed="rId3">
            <a:alphaModFix/>
          </a:blip>
          <a:srcRect b="0" l="0" r="0" t="0"/>
          <a:stretch/>
        </p:blipFill>
        <p:spPr>
          <a:xfrm>
            <a:off x="9600883" y="201303"/>
            <a:ext cx="2010381" cy="2010381"/>
          </a:xfrm>
          <a:prstGeom prst="rect">
            <a:avLst/>
          </a:prstGeom>
          <a:noFill/>
          <a:ln>
            <a:noFill/>
          </a:ln>
        </p:spPr>
      </p:pic>
      <p:sp>
        <p:nvSpPr>
          <p:cNvPr descr="n14 zalo Nguyen Doan Thao Trang" id="809" name="Google Shape;809;p70"/>
          <p:cNvSpPr/>
          <p:nvPr/>
        </p:nvSpPr>
        <p:spPr>
          <a:xfrm>
            <a:off x="4665833" y="135291"/>
            <a:ext cx="2860334" cy="655244"/>
          </a:xfrm>
          <a:prstGeom prst="rect">
            <a:avLst/>
          </a:prstGeom>
          <a:solidFill>
            <a:srgbClr val="FFC4A9"/>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3600">
                <a:solidFill>
                  <a:srgbClr val="000000"/>
                </a:solidFill>
                <a:latin typeface="Cambria"/>
                <a:ea typeface="Cambria"/>
                <a:cs typeface="Cambria"/>
                <a:sym typeface="Cambria"/>
              </a:rPr>
              <a:t>BÍ ẨN Ô CHỮ</a:t>
            </a:r>
            <a:endParaRPr sz="3600">
              <a:solidFill>
                <a:schemeClr val="dk1"/>
              </a:solidFill>
              <a:latin typeface="Cambria"/>
              <a:ea typeface="Cambria"/>
              <a:cs typeface="Cambria"/>
              <a:sym typeface="Cambria"/>
            </a:endParaRPr>
          </a:p>
        </p:txBody>
      </p:sp>
      <p:pic>
        <p:nvPicPr>
          <p:cNvPr descr="n14 zalo Nguyen Doan Thao Trang" id="810" name="Google Shape;810;p70"/>
          <p:cNvPicPr preferRelativeResize="0"/>
          <p:nvPr/>
        </p:nvPicPr>
        <p:blipFill rotWithShape="1">
          <a:blip r:embed="rId4">
            <a:alphaModFix/>
          </a:blip>
          <a:srcRect b="0" l="0" r="0" t="0"/>
          <a:stretch/>
        </p:blipFill>
        <p:spPr>
          <a:xfrm>
            <a:off x="4051183" y="1041076"/>
            <a:ext cx="4089633" cy="3266108"/>
          </a:xfrm>
          <a:prstGeom prst="rect">
            <a:avLst/>
          </a:prstGeom>
          <a:noFill/>
          <a:ln>
            <a:noFill/>
          </a:ln>
        </p:spPr>
      </p:pic>
      <p:pic>
        <p:nvPicPr>
          <p:cNvPr descr="n14 zalo Nguyen Doan Thao Trang" id="811" name="Google Shape;811;p70"/>
          <p:cNvPicPr preferRelativeResize="0"/>
          <p:nvPr/>
        </p:nvPicPr>
        <p:blipFill rotWithShape="1">
          <a:blip r:embed="rId5">
            <a:alphaModFix/>
          </a:blip>
          <a:srcRect b="0" l="0" r="0" t="0"/>
          <a:stretch/>
        </p:blipFill>
        <p:spPr>
          <a:xfrm>
            <a:off x="580736" y="2211684"/>
            <a:ext cx="2181225" cy="2095500"/>
          </a:xfrm>
          <a:prstGeom prst="rect">
            <a:avLst/>
          </a:prstGeom>
          <a:noFill/>
          <a:ln>
            <a:noFill/>
          </a:ln>
        </p:spPr>
      </p:pic>
      <p:sp>
        <p:nvSpPr>
          <p:cNvPr descr="n14 zalo Nguyen Doan Thao Trang" id="812" name="Google Shape;812;p70"/>
          <p:cNvSpPr txBox="1"/>
          <p:nvPr/>
        </p:nvSpPr>
        <p:spPr>
          <a:xfrm>
            <a:off x="580736" y="201303"/>
            <a:ext cx="2488022"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IV. VẬN DỤNG</a:t>
            </a:r>
            <a:endParaRPr/>
          </a:p>
        </p:txBody>
      </p:sp>
      <p:graphicFrame>
        <p:nvGraphicFramePr>
          <p:cNvPr descr="n14 zalo Nguyen Doan Thao Trang" id="813" name="Google Shape;813;p70"/>
          <p:cNvGraphicFramePr/>
          <p:nvPr/>
        </p:nvGraphicFramePr>
        <p:xfrm>
          <a:off x="580736" y="4345269"/>
          <a:ext cx="3000000" cy="3000000"/>
        </p:xfrm>
        <a:graphic>
          <a:graphicData uri="http://schemas.openxmlformats.org/drawingml/2006/table">
            <a:tbl>
              <a:tblPr bandRow="1" firstRow="1">
                <a:noFill/>
                <a:tableStyleId>{737E1569-B7AA-44C4-AC74-6C0C7BFDFD21}</a:tableStyleId>
              </a:tblPr>
              <a:tblGrid>
                <a:gridCol w="4300750"/>
                <a:gridCol w="6729775"/>
              </a:tblGrid>
              <a:tr h="204500">
                <a:tc>
                  <a:txBody>
                    <a:bodyPr/>
                    <a:lstStyle/>
                    <a:p>
                      <a:pPr indent="0" lvl="0" marL="0" marR="0" rtl="0" algn="l">
                        <a:spcBef>
                          <a:spcPts val="0"/>
                        </a:spcBef>
                        <a:spcAft>
                          <a:spcPts val="0"/>
                        </a:spcAft>
                        <a:buNone/>
                      </a:pPr>
                      <a:r>
                        <a:rPr lang="en-US" sz="2400">
                          <a:latin typeface="Cambria"/>
                          <a:ea typeface="Cambria"/>
                          <a:cs typeface="Cambria"/>
                          <a:sym typeface="Cambria"/>
                        </a:rPr>
                        <a:t>Hàng dọc</a:t>
                      </a:r>
                      <a:endParaRPr/>
                    </a:p>
                  </a:txBody>
                  <a:tcPr marT="45725" marB="45725" marR="91450" marL="91450">
                    <a:lnL cap="flat" cmpd="sng" w="12700">
                      <a:solidFill>
                        <a:srgbClr val="FF675A"/>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tcPr>
                </a:tc>
                <a:tc>
                  <a:txBody>
                    <a:bodyPr/>
                    <a:lstStyle/>
                    <a:p>
                      <a:pPr indent="0" lvl="0" marL="0" marR="0" rtl="0" algn="l">
                        <a:spcBef>
                          <a:spcPts val="0"/>
                        </a:spcBef>
                        <a:spcAft>
                          <a:spcPts val="0"/>
                        </a:spcAft>
                        <a:buNone/>
                      </a:pPr>
                      <a:r>
                        <a:rPr lang="en-US" sz="2400">
                          <a:latin typeface="Cambria"/>
                          <a:ea typeface="Cambria"/>
                          <a:cs typeface="Cambria"/>
                          <a:sym typeface="Cambria"/>
                        </a:rPr>
                        <a:t>Hàng ngang</a:t>
                      </a:r>
                      <a:endParaRPr/>
                    </a:p>
                  </a:txBody>
                  <a:tcPr marT="45725" marB="45725" marR="91450" marL="91450">
                    <a:lnL cap="flat" cmpd="sng" w="12700">
                      <a:solidFill>
                        <a:schemeClr val="lt1"/>
                      </a:solidFill>
                      <a:prstDash val="solid"/>
                      <a:round/>
                      <a:headEnd len="sm" w="sm" type="none"/>
                      <a:tailEnd len="sm" w="sm" type="none"/>
                    </a:lnL>
                    <a:lnR cap="flat" cmpd="sng" w="12700">
                      <a:solidFill>
                        <a:srgbClr val="FF675A"/>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tcPr>
                </a:tc>
              </a:tr>
              <a:tr h="370850">
                <a:tc>
                  <a:txBody>
                    <a:bodyPr/>
                    <a:lstStyle/>
                    <a:p>
                      <a:pPr indent="-338138" lvl="0" marL="33813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1. </a:t>
                      </a:r>
                      <a:r>
                        <a:rPr lang="en-US" sz="2400">
                          <a:latin typeface="Cambria"/>
                          <a:ea typeface="Cambria"/>
                          <a:cs typeface="Cambria"/>
                          <a:sym typeface="Cambria"/>
                        </a:rPr>
                        <a:t>Độ dịch chuyển cực đại của vật tính từ vị trí cân bằng.</a:t>
                      </a:r>
                      <a:endParaRPr/>
                    </a:p>
                    <a:p>
                      <a:pPr indent="-338138" lvl="0" marL="33813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4. </a:t>
                      </a:r>
                      <a:r>
                        <a:rPr lang="en-US" sz="2400">
                          <a:latin typeface="Cambria"/>
                          <a:ea typeface="Cambria"/>
                          <a:cs typeface="Cambria"/>
                          <a:sym typeface="Cambria"/>
                        </a:rPr>
                        <a:t>Khoảng thời gian để vật thực hiện được 1 dao động toàn phần.</a:t>
                      </a:r>
                      <a:endParaRPr/>
                    </a:p>
                  </a:txBody>
                  <a:tcPr marT="45725" marB="45725" marR="91450" marL="91450">
                    <a:lnL cap="flat" cmpd="sng" w="12700">
                      <a:solidFill>
                        <a:srgbClr val="FF675A"/>
                      </a:solidFill>
                      <a:prstDash val="solid"/>
                      <a:round/>
                      <a:headEnd len="sm" w="sm" type="none"/>
                      <a:tailEnd len="sm" w="sm" type="none"/>
                    </a:lnL>
                    <a:lnR cap="flat" cmpd="sng" w="12700">
                      <a:solidFill>
                        <a:srgbClr val="FF675A"/>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solidFill>
                      <a:schemeClr val="lt1"/>
                    </a:solidFill>
                  </a:tcPr>
                </a:tc>
                <a:tc>
                  <a:txBody>
                    <a:bodyPr/>
                    <a:lstStyle/>
                    <a:p>
                      <a:pPr indent="-280988" lvl="0" marL="28098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2. </a:t>
                      </a:r>
                      <a:r>
                        <a:rPr lang="en-US" sz="2400">
                          <a:latin typeface="Cambria"/>
                          <a:ea typeface="Cambria"/>
                          <a:cs typeface="Cambria"/>
                          <a:sym typeface="Cambria"/>
                        </a:rPr>
                        <a:t>Độ dịch chuyển từ VTCB đến vị trí của vật tại thời điểm t.</a:t>
                      </a:r>
                      <a:endParaRPr/>
                    </a:p>
                    <a:p>
                      <a:pPr indent="-280988" lvl="0" marL="28098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3. </a:t>
                      </a:r>
                      <a:r>
                        <a:rPr lang="en-US" sz="2400">
                          <a:latin typeface="Cambria"/>
                          <a:ea typeface="Cambria"/>
                          <a:cs typeface="Cambria"/>
                          <a:sym typeface="Cambria"/>
                        </a:rPr>
                        <a:t>Số dao động mà vật thực hiện được trong 1 giây</a:t>
                      </a:r>
                      <a:endParaRPr/>
                    </a:p>
                    <a:p>
                      <a:pPr indent="-280988" lvl="0" marL="28098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5. </a:t>
                      </a:r>
                      <a:r>
                        <a:rPr lang="en-US" sz="2400">
                          <a:latin typeface="Cambria"/>
                          <a:ea typeface="Cambria"/>
                          <a:cs typeface="Cambria"/>
                          <a:sym typeface="Cambria"/>
                        </a:rPr>
                        <a:t>Đại lượng cho biết vật dao động đang ở đâu và chuyển động theo chiều nào</a:t>
                      </a:r>
                      <a:endParaRPr/>
                    </a:p>
                  </a:txBody>
                  <a:tcPr marT="45725" marB="45725" marR="91450" marL="91450">
                    <a:lnL cap="flat" cmpd="sng" w="12700">
                      <a:solidFill>
                        <a:srgbClr val="FF675A"/>
                      </a:solidFill>
                      <a:prstDash val="solid"/>
                      <a:round/>
                      <a:headEnd len="sm" w="sm" type="none"/>
                      <a:tailEnd len="sm" w="sm" type="none"/>
                    </a:lnL>
                    <a:lnR cap="flat" cmpd="sng" w="12700">
                      <a:solidFill>
                        <a:srgbClr val="FF675A"/>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solidFill>
                      <a:schemeClr val="lt1"/>
                    </a:solidFill>
                  </a:tcPr>
                </a:tc>
              </a:tr>
            </a:tbl>
          </a:graphicData>
        </a:graphic>
      </p:graphicFrame>
    </p:spTree>
  </p:cSld>
  <p:clrMapOvr>
    <a:masterClrMapping/>
  </p:clrMapOvr>
  <mc:AlternateContent>
    <mc:Choice Requires="p14">
      <p:transition spd="slow" p14:dur="15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descr="n14 zalo Nguyen Doan Thao Trang" id="818" name="Google Shape;818;p71"/>
          <p:cNvPicPr preferRelativeResize="0"/>
          <p:nvPr/>
        </p:nvPicPr>
        <p:blipFill rotWithShape="1">
          <a:blip r:embed="rId3">
            <a:alphaModFix/>
          </a:blip>
          <a:srcRect b="0" l="0" r="0" t="0"/>
          <a:stretch/>
        </p:blipFill>
        <p:spPr>
          <a:xfrm>
            <a:off x="2745051" y="787614"/>
            <a:ext cx="7200900" cy="5924550"/>
          </a:xfrm>
          <a:prstGeom prst="rect">
            <a:avLst/>
          </a:prstGeom>
          <a:noFill/>
          <a:ln>
            <a:noFill/>
          </a:ln>
        </p:spPr>
      </p:pic>
      <p:pic>
        <p:nvPicPr>
          <p:cNvPr descr="n14 zalo Nguyen Doan Thao Trang" id="819" name="Google Shape;819;p71"/>
          <p:cNvPicPr preferRelativeResize="0"/>
          <p:nvPr/>
        </p:nvPicPr>
        <p:blipFill rotWithShape="1">
          <a:blip r:embed="rId4">
            <a:alphaModFix/>
          </a:blip>
          <a:srcRect b="0" l="0" r="0" t="0"/>
          <a:stretch/>
        </p:blipFill>
        <p:spPr>
          <a:xfrm>
            <a:off x="395288" y="0"/>
            <a:ext cx="2143125" cy="2143125"/>
          </a:xfrm>
          <a:prstGeom prst="rect">
            <a:avLst/>
          </a:prstGeom>
          <a:noFill/>
          <a:ln>
            <a:noFill/>
          </a:ln>
        </p:spPr>
      </p:pic>
      <p:grpSp>
        <p:nvGrpSpPr>
          <p:cNvPr descr="n14 zalo Nguyen Doan Thao Trang" id="820" name="Google Shape;820;p71"/>
          <p:cNvGrpSpPr/>
          <p:nvPr/>
        </p:nvGrpSpPr>
        <p:grpSpPr>
          <a:xfrm>
            <a:off x="2856181" y="868717"/>
            <a:ext cx="6985763" cy="5741498"/>
            <a:chOff x="2856181" y="868717"/>
            <a:chExt cx="6985763" cy="5741498"/>
          </a:xfrm>
        </p:grpSpPr>
        <p:sp>
          <p:nvSpPr>
            <p:cNvPr id="821" name="Google Shape;821;p71"/>
            <p:cNvSpPr txBox="1"/>
            <p:nvPr/>
          </p:nvSpPr>
          <p:spPr>
            <a:xfrm>
              <a:off x="7851540" y="868717"/>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B</a:t>
              </a:r>
              <a:endParaRPr b="1" sz="2800">
                <a:solidFill>
                  <a:srgbClr val="0070C0"/>
                </a:solidFill>
                <a:latin typeface="Cambria"/>
                <a:ea typeface="Cambria"/>
                <a:cs typeface="Cambria"/>
                <a:sym typeface="Cambria"/>
              </a:endParaRPr>
            </a:p>
          </p:txBody>
        </p:sp>
        <p:sp>
          <p:nvSpPr>
            <p:cNvPr id="822" name="Google Shape;822;p71"/>
            <p:cNvSpPr txBox="1"/>
            <p:nvPr/>
          </p:nvSpPr>
          <p:spPr>
            <a:xfrm>
              <a:off x="7851540" y="1522883"/>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I</a:t>
              </a:r>
              <a:endParaRPr b="1" sz="2800">
                <a:solidFill>
                  <a:srgbClr val="0070C0"/>
                </a:solidFill>
                <a:latin typeface="Cambria"/>
                <a:ea typeface="Cambria"/>
                <a:cs typeface="Cambria"/>
                <a:sym typeface="Cambria"/>
              </a:endParaRPr>
            </a:p>
          </p:txBody>
        </p:sp>
        <p:sp>
          <p:nvSpPr>
            <p:cNvPr id="823" name="Google Shape;823;p71"/>
            <p:cNvSpPr txBox="1"/>
            <p:nvPr/>
          </p:nvSpPr>
          <p:spPr>
            <a:xfrm>
              <a:off x="7851540" y="2185992"/>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Ê</a:t>
              </a:r>
              <a:endParaRPr b="1" sz="2800">
                <a:solidFill>
                  <a:srgbClr val="0070C0"/>
                </a:solidFill>
                <a:latin typeface="Cambria"/>
                <a:ea typeface="Cambria"/>
                <a:cs typeface="Cambria"/>
                <a:sym typeface="Cambria"/>
              </a:endParaRPr>
            </a:p>
          </p:txBody>
        </p:sp>
        <p:sp>
          <p:nvSpPr>
            <p:cNvPr id="824" name="Google Shape;824;p71"/>
            <p:cNvSpPr txBox="1"/>
            <p:nvPr/>
          </p:nvSpPr>
          <p:spPr>
            <a:xfrm>
              <a:off x="7862349"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N</a:t>
              </a:r>
              <a:endParaRPr b="1" sz="2800">
                <a:solidFill>
                  <a:srgbClr val="0070C0"/>
                </a:solidFill>
                <a:latin typeface="Cambria"/>
                <a:ea typeface="Cambria"/>
                <a:cs typeface="Cambria"/>
                <a:sym typeface="Cambria"/>
              </a:endParaRPr>
            </a:p>
          </p:txBody>
        </p:sp>
        <p:sp>
          <p:nvSpPr>
            <p:cNvPr id="825" name="Google Shape;825;p71"/>
            <p:cNvSpPr txBox="1"/>
            <p:nvPr/>
          </p:nvSpPr>
          <p:spPr>
            <a:xfrm>
              <a:off x="7859090" y="3483898"/>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Đ</a:t>
              </a:r>
              <a:endParaRPr b="1" sz="2800">
                <a:solidFill>
                  <a:srgbClr val="0070C0"/>
                </a:solidFill>
                <a:latin typeface="Cambria"/>
                <a:ea typeface="Cambria"/>
                <a:cs typeface="Cambria"/>
                <a:sym typeface="Cambria"/>
              </a:endParaRPr>
            </a:p>
          </p:txBody>
        </p:sp>
        <p:sp>
          <p:nvSpPr>
            <p:cNvPr id="826" name="Google Shape;826;p71"/>
            <p:cNvSpPr txBox="1"/>
            <p:nvPr/>
          </p:nvSpPr>
          <p:spPr>
            <a:xfrm>
              <a:off x="7859090"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Ộ</a:t>
              </a:r>
              <a:endParaRPr b="1" sz="2800">
                <a:solidFill>
                  <a:srgbClr val="0070C0"/>
                </a:solidFill>
                <a:latin typeface="Cambria"/>
                <a:ea typeface="Cambria"/>
                <a:cs typeface="Cambria"/>
                <a:sym typeface="Cambria"/>
              </a:endParaRPr>
            </a:p>
          </p:txBody>
        </p:sp>
        <p:sp>
          <p:nvSpPr>
            <p:cNvPr id="827" name="Google Shape;827;p71"/>
            <p:cNvSpPr txBox="1"/>
            <p:nvPr/>
          </p:nvSpPr>
          <p:spPr>
            <a:xfrm>
              <a:off x="7138986" y="1536951"/>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L</a:t>
              </a:r>
              <a:endParaRPr b="1" sz="2800">
                <a:solidFill>
                  <a:srgbClr val="0070C0"/>
                </a:solidFill>
                <a:latin typeface="Cambria"/>
                <a:ea typeface="Cambria"/>
                <a:cs typeface="Cambria"/>
                <a:sym typeface="Cambria"/>
              </a:endParaRPr>
            </a:p>
          </p:txBody>
        </p:sp>
        <p:sp>
          <p:nvSpPr>
            <p:cNvPr id="828" name="Google Shape;828;p71"/>
            <p:cNvSpPr txBox="1"/>
            <p:nvPr/>
          </p:nvSpPr>
          <p:spPr>
            <a:xfrm>
              <a:off x="8582696" y="1522883"/>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Đ</a:t>
              </a:r>
              <a:endParaRPr b="1" sz="2800">
                <a:solidFill>
                  <a:srgbClr val="0070C0"/>
                </a:solidFill>
                <a:latin typeface="Cambria"/>
                <a:ea typeface="Cambria"/>
                <a:cs typeface="Cambria"/>
                <a:sym typeface="Cambria"/>
              </a:endParaRPr>
            </a:p>
          </p:txBody>
        </p:sp>
        <p:sp>
          <p:nvSpPr>
            <p:cNvPr id="829" name="Google Shape;829;p71"/>
            <p:cNvSpPr txBox="1"/>
            <p:nvPr/>
          </p:nvSpPr>
          <p:spPr>
            <a:xfrm>
              <a:off x="9289290" y="1536951"/>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Ộ</a:t>
              </a:r>
              <a:endParaRPr b="1" sz="2800">
                <a:solidFill>
                  <a:srgbClr val="0070C0"/>
                </a:solidFill>
                <a:latin typeface="Cambria"/>
                <a:ea typeface="Cambria"/>
                <a:cs typeface="Cambria"/>
                <a:sym typeface="Cambria"/>
              </a:endParaRPr>
            </a:p>
          </p:txBody>
        </p:sp>
        <p:sp>
          <p:nvSpPr>
            <p:cNvPr id="830" name="Google Shape;830;p71"/>
            <p:cNvSpPr txBox="1"/>
            <p:nvPr/>
          </p:nvSpPr>
          <p:spPr>
            <a:xfrm>
              <a:off x="6434340"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T</a:t>
              </a:r>
              <a:endParaRPr b="1" sz="2800">
                <a:solidFill>
                  <a:srgbClr val="0070C0"/>
                </a:solidFill>
                <a:latin typeface="Cambria"/>
                <a:ea typeface="Cambria"/>
                <a:cs typeface="Cambria"/>
                <a:sym typeface="Cambria"/>
              </a:endParaRPr>
            </a:p>
          </p:txBody>
        </p:sp>
        <p:sp>
          <p:nvSpPr>
            <p:cNvPr id="831" name="Google Shape;831;p71"/>
            <p:cNvSpPr txBox="1"/>
            <p:nvPr/>
          </p:nvSpPr>
          <p:spPr>
            <a:xfrm>
              <a:off x="7138986"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Ầ</a:t>
              </a:r>
              <a:endParaRPr b="1" sz="2800">
                <a:solidFill>
                  <a:srgbClr val="0070C0"/>
                </a:solidFill>
                <a:latin typeface="Cambria"/>
                <a:ea typeface="Cambria"/>
                <a:cs typeface="Cambria"/>
                <a:sym typeface="Cambria"/>
              </a:endParaRPr>
            </a:p>
          </p:txBody>
        </p:sp>
        <p:sp>
          <p:nvSpPr>
            <p:cNvPr id="832" name="Google Shape;832;p71"/>
            <p:cNvSpPr txBox="1"/>
            <p:nvPr/>
          </p:nvSpPr>
          <p:spPr>
            <a:xfrm>
              <a:off x="8582696"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S</a:t>
              </a:r>
              <a:endParaRPr b="1" sz="2800">
                <a:solidFill>
                  <a:srgbClr val="0070C0"/>
                </a:solidFill>
                <a:latin typeface="Cambria"/>
                <a:ea typeface="Cambria"/>
                <a:cs typeface="Cambria"/>
                <a:sym typeface="Cambria"/>
              </a:endParaRPr>
            </a:p>
          </p:txBody>
        </p:sp>
        <p:sp>
          <p:nvSpPr>
            <p:cNvPr id="833" name="Google Shape;833;p71"/>
            <p:cNvSpPr txBox="1"/>
            <p:nvPr/>
          </p:nvSpPr>
          <p:spPr>
            <a:xfrm>
              <a:off x="9289290"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Ố</a:t>
              </a:r>
              <a:endParaRPr b="1" sz="2800">
                <a:solidFill>
                  <a:srgbClr val="0070C0"/>
                </a:solidFill>
                <a:latin typeface="Cambria"/>
                <a:ea typeface="Cambria"/>
                <a:cs typeface="Cambria"/>
                <a:sym typeface="Cambria"/>
              </a:endParaRPr>
            </a:p>
          </p:txBody>
        </p:sp>
        <p:sp>
          <p:nvSpPr>
            <p:cNvPr id="834" name="Google Shape;834;p71"/>
            <p:cNvSpPr txBox="1"/>
            <p:nvPr/>
          </p:nvSpPr>
          <p:spPr>
            <a:xfrm>
              <a:off x="3560511" y="3482948"/>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C</a:t>
              </a:r>
              <a:endParaRPr b="1" sz="2800">
                <a:solidFill>
                  <a:srgbClr val="0070C0"/>
                </a:solidFill>
                <a:latin typeface="Cambria"/>
                <a:ea typeface="Cambria"/>
                <a:cs typeface="Cambria"/>
                <a:sym typeface="Cambria"/>
              </a:endParaRPr>
            </a:p>
          </p:txBody>
        </p:sp>
        <p:sp>
          <p:nvSpPr>
            <p:cNvPr id="835" name="Google Shape;835;p71"/>
            <p:cNvSpPr txBox="1"/>
            <p:nvPr/>
          </p:nvSpPr>
          <p:spPr>
            <a:xfrm>
              <a:off x="3575025"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H</a:t>
              </a:r>
              <a:endParaRPr b="1" sz="2800">
                <a:solidFill>
                  <a:srgbClr val="0070C0"/>
                </a:solidFill>
                <a:latin typeface="Cambria"/>
                <a:ea typeface="Cambria"/>
                <a:cs typeface="Cambria"/>
                <a:sym typeface="Cambria"/>
              </a:endParaRPr>
            </a:p>
          </p:txBody>
        </p:sp>
        <p:sp>
          <p:nvSpPr>
            <p:cNvPr id="836" name="Google Shape;836;p71"/>
            <p:cNvSpPr txBox="1"/>
            <p:nvPr/>
          </p:nvSpPr>
          <p:spPr>
            <a:xfrm>
              <a:off x="3560511" y="4792404"/>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U</a:t>
              </a:r>
              <a:endParaRPr b="1" sz="2800">
                <a:solidFill>
                  <a:srgbClr val="0070C0"/>
                </a:solidFill>
                <a:latin typeface="Cambria"/>
                <a:ea typeface="Cambria"/>
                <a:cs typeface="Cambria"/>
                <a:sym typeface="Cambria"/>
              </a:endParaRPr>
            </a:p>
          </p:txBody>
        </p:sp>
        <p:sp>
          <p:nvSpPr>
            <p:cNvPr id="837" name="Google Shape;837;p71"/>
            <p:cNvSpPr txBox="1"/>
            <p:nvPr/>
          </p:nvSpPr>
          <p:spPr>
            <a:xfrm>
              <a:off x="3560511" y="541542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K</a:t>
              </a:r>
              <a:endParaRPr b="1" sz="2800">
                <a:solidFill>
                  <a:srgbClr val="0070C0"/>
                </a:solidFill>
                <a:latin typeface="Cambria"/>
                <a:ea typeface="Cambria"/>
                <a:cs typeface="Cambria"/>
                <a:sym typeface="Cambria"/>
              </a:endParaRPr>
            </a:p>
          </p:txBody>
        </p:sp>
        <p:sp>
          <p:nvSpPr>
            <p:cNvPr id="838" name="Google Shape;838;p71"/>
            <p:cNvSpPr txBox="1"/>
            <p:nvPr/>
          </p:nvSpPr>
          <p:spPr>
            <a:xfrm>
              <a:off x="3575025" y="60869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Ì</a:t>
              </a:r>
              <a:endParaRPr b="1" sz="2800">
                <a:solidFill>
                  <a:srgbClr val="0070C0"/>
                </a:solidFill>
                <a:latin typeface="Cambria"/>
                <a:ea typeface="Cambria"/>
                <a:cs typeface="Cambria"/>
                <a:sym typeface="Cambria"/>
              </a:endParaRPr>
            </a:p>
          </p:txBody>
        </p:sp>
        <p:sp>
          <p:nvSpPr>
            <p:cNvPr id="839" name="Google Shape;839;p71"/>
            <p:cNvSpPr txBox="1"/>
            <p:nvPr/>
          </p:nvSpPr>
          <p:spPr>
            <a:xfrm>
              <a:off x="2856181"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P</a:t>
              </a:r>
              <a:endParaRPr b="1" sz="2800">
                <a:solidFill>
                  <a:srgbClr val="0070C0"/>
                </a:solidFill>
                <a:latin typeface="Cambria"/>
                <a:ea typeface="Cambria"/>
                <a:cs typeface="Cambria"/>
                <a:sym typeface="Cambria"/>
              </a:endParaRPr>
            </a:p>
          </p:txBody>
        </p:sp>
        <p:sp>
          <p:nvSpPr>
            <p:cNvPr id="840" name="Google Shape;840;p71"/>
            <p:cNvSpPr txBox="1"/>
            <p:nvPr/>
          </p:nvSpPr>
          <p:spPr>
            <a:xfrm>
              <a:off x="4286477"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A</a:t>
              </a:r>
              <a:endParaRPr b="1" sz="2800">
                <a:solidFill>
                  <a:srgbClr val="0070C0"/>
                </a:solidFill>
                <a:latin typeface="Cambria"/>
                <a:ea typeface="Cambria"/>
                <a:cs typeface="Cambria"/>
                <a:sym typeface="Cambria"/>
              </a:endParaRPr>
            </a:p>
          </p:txBody>
        </p:sp>
        <p:sp>
          <p:nvSpPr>
            <p:cNvPr id="841" name="Google Shape;841;p71"/>
            <p:cNvSpPr txBox="1"/>
            <p:nvPr/>
          </p:nvSpPr>
          <p:spPr>
            <a:xfrm>
              <a:off x="4998213"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D</a:t>
              </a:r>
              <a:endParaRPr b="1" sz="2800">
                <a:solidFill>
                  <a:srgbClr val="0070C0"/>
                </a:solidFill>
                <a:latin typeface="Cambria"/>
                <a:ea typeface="Cambria"/>
                <a:cs typeface="Cambria"/>
                <a:sym typeface="Cambria"/>
              </a:endParaRPr>
            </a:p>
          </p:txBody>
        </p:sp>
        <p:sp>
          <p:nvSpPr>
            <p:cNvPr id="842" name="Google Shape;842;p71"/>
            <p:cNvSpPr txBox="1"/>
            <p:nvPr/>
          </p:nvSpPr>
          <p:spPr>
            <a:xfrm>
              <a:off x="5737427"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A</a:t>
              </a:r>
              <a:endParaRPr b="1" sz="2800">
                <a:solidFill>
                  <a:srgbClr val="0070C0"/>
                </a:solidFill>
                <a:latin typeface="Cambria"/>
                <a:ea typeface="Cambria"/>
                <a:cs typeface="Cambria"/>
                <a:sym typeface="Cambria"/>
              </a:endParaRPr>
            </a:p>
          </p:txBody>
        </p:sp>
        <p:sp>
          <p:nvSpPr>
            <p:cNvPr id="843" name="Google Shape;843;p71"/>
            <p:cNvSpPr txBox="1"/>
            <p:nvPr/>
          </p:nvSpPr>
          <p:spPr>
            <a:xfrm>
              <a:off x="6392744"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O</a:t>
              </a:r>
              <a:endParaRPr b="1" sz="2800">
                <a:solidFill>
                  <a:srgbClr val="0070C0"/>
                </a:solidFill>
                <a:latin typeface="Cambria"/>
                <a:ea typeface="Cambria"/>
                <a:cs typeface="Cambria"/>
                <a:sym typeface="Cambria"/>
              </a:endParaRPr>
            </a:p>
          </p:txBody>
        </p:sp>
        <p:sp>
          <p:nvSpPr>
            <p:cNvPr id="844" name="Google Shape;844;p71"/>
            <p:cNvSpPr txBox="1"/>
            <p:nvPr/>
          </p:nvSpPr>
          <p:spPr>
            <a:xfrm>
              <a:off x="7138986"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Đ</a:t>
              </a:r>
              <a:endParaRPr b="1" sz="2800">
                <a:solidFill>
                  <a:srgbClr val="0070C0"/>
                </a:solidFill>
                <a:latin typeface="Cambria"/>
                <a:ea typeface="Cambria"/>
                <a:cs typeface="Cambria"/>
                <a:sym typeface="Cambria"/>
              </a:endParaRPr>
            </a:p>
          </p:txBody>
        </p:sp>
        <p:sp>
          <p:nvSpPr>
            <p:cNvPr id="845" name="Google Shape;845;p71"/>
            <p:cNvSpPr txBox="1"/>
            <p:nvPr/>
          </p:nvSpPr>
          <p:spPr>
            <a:xfrm>
              <a:off x="8587556"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N</a:t>
              </a:r>
              <a:endParaRPr b="1" sz="2800">
                <a:solidFill>
                  <a:srgbClr val="0070C0"/>
                </a:solidFill>
                <a:latin typeface="Cambria"/>
                <a:ea typeface="Cambria"/>
                <a:cs typeface="Cambria"/>
                <a:sym typeface="Cambria"/>
              </a:endParaRPr>
            </a:p>
          </p:txBody>
        </p:sp>
        <p:sp>
          <p:nvSpPr>
            <p:cNvPr id="846" name="Google Shape;846;p71"/>
            <p:cNvSpPr txBox="1"/>
            <p:nvPr/>
          </p:nvSpPr>
          <p:spPr>
            <a:xfrm>
              <a:off x="9289290"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G</a:t>
              </a:r>
              <a:endParaRPr b="1" sz="2800">
                <a:solidFill>
                  <a:srgbClr val="0070C0"/>
                </a:solidFill>
                <a:latin typeface="Cambria"/>
                <a:ea typeface="Cambria"/>
                <a:cs typeface="Cambria"/>
                <a:sym typeface="Cambria"/>
              </a:endParaRPr>
            </a:p>
          </p:txBody>
        </p:sp>
      </p:grpSp>
      <p:sp>
        <p:nvSpPr>
          <p:cNvPr descr="n14 zalo Nguyen Doan Thao Trang" id="847" name="Google Shape;847;p71"/>
          <p:cNvSpPr txBox="1"/>
          <p:nvPr/>
        </p:nvSpPr>
        <p:spPr>
          <a:xfrm>
            <a:off x="2408241" y="375662"/>
            <a:ext cx="3931920" cy="1384995"/>
          </a:xfrm>
          <a:prstGeom prst="rect">
            <a:avLst/>
          </a:prstGeom>
          <a:solidFill>
            <a:srgbClr val="F5E2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CÁC ĐẠI LƯỢNG CƠ BẢN MÔ TẢ DAO ĐỘNG ĐIỀU HÒA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pic>
        <p:nvPicPr>
          <p:cNvPr descr="n14 zalo Nguyen Doan Thao Trang" id="852" name="Google Shape;852;p72"/>
          <p:cNvPicPr preferRelativeResize="0"/>
          <p:nvPr/>
        </p:nvPicPr>
        <p:blipFill rotWithShape="1">
          <a:blip r:embed="rId3">
            <a:alphaModFix/>
          </a:blip>
          <a:srcRect b="12929" l="0" r="0" t="4231"/>
          <a:stretch/>
        </p:blipFill>
        <p:spPr>
          <a:xfrm>
            <a:off x="3162277" y="3975886"/>
            <a:ext cx="5867446" cy="2720118"/>
          </a:xfrm>
          <a:prstGeom prst="rect">
            <a:avLst/>
          </a:prstGeom>
          <a:noFill/>
          <a:ln cap="flat" cmpd="sng" w="28575">
            <a:solidFill>
              <a:srgbClr val="FFC4A9"/>
            </a:solidFill>
            <a:prstDash val="solid"/>
            <a:round/>
            <a:headEnd len="sm" w="sm" type="none"/>
            <a:tailEnd len="sm" w="sm" type="none"/>
          </a:ln>
        </p:spPr>
      </p:pic>
      <p:sp>
        <p:nvSpPr>
          <p:cNvPr descr="n14 zalo Nguyen Doan Thao Trang" id="853" name="Google Shape;853;p72"/>
          <p:cNvSpPr/>
          <p:nvPr/>
        </p:nvSpPr>
        <p:spPr>
          <a:xfrm>
            <a:off x="633046" y="1458651"/>
            <a:ext cx="10958731" cy="2351285"/>
          </a:xfrm>
          <a:prstGeom prst="rect">
            <a:avLst/>
          </a:prstGeom>
          <a:no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1" lang="en-US" sz="2000">
                <a:solidFill>
                  <a:srgbClr val="000000"/>
                </a:solidFill>
                <a:latin typeface="Cambria"/>
                <a:ea typeface="Cambria"/>
                <a:cs typeface="Cambria"/>
                <a:sym typeface="Cambria"/>
              </a:rPr>
              <a:t>Tim co bóp theo nhịp do được điều khiển bằng một hệ thống các xung điện dẫn truyền trong cơ tim. Máy điện tim ghi nhận những xung điện này và hiện thị dưới dạng đường điện tâm đồ. Đó là những đường gấp khúc, lên xuống biến thiên theo nhịp co bóp của tim. Dựa vào hình ảnh điện tâm đồ dưới đây hãy xác định chu kì đập của tim, biết mỗi khoảng vuông theo chiều ngang tương ứng 0,12 s</a:t>
            </a:r>
            <a:endParaRPr b="1" i="1" sz="2000">
              <a:solidFill>
                <a:schemeClr val="dk1"/>
              </a:solidFill>
              <a:latin typeface="Cambria"/>
              <a:ea typeface="Cambria"/>
              <a:cs typeface="Cambria"/>
              <a:sym typeface="Cambria"/>
            </a:endParaRPr>
          </a:p>
        </p:txBody>
      </p:sp>
      <p:sp>
        <p:nvSpPr>
          <p:cNvPr descr="n14 zalo Nguyen Doan Thao Trang" id="854" name="Google Shape;854;p72"/>
          <p:cNvSpPr txBox="1"/>
          <p:nvPr/>
        </p:nvSpPr>
        <p:spPr>
          <a:xfrm>
            <a:off x="1392314" y="831036"/>
            <a:ext cx="9407372" cy="461665"/>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chemeClr val="lt1"/>
                </a:solidFill>
                <a:latin typeface="Cambria"/>
                <a:ea typeface="Cambria"/>
                <a:cs typeface="Cambria"/>
                <a:sym typeface="Cambria"/>
              </a:rPr>
              <a:t>Ta có thể mô tả nhịp đập Trái Tim qua các máy điện tim</a:t>
            </a:r>
            <a:endParaRPr b="1" i="1" sz="2400">
              <a:solidFill>
                <a:schemeClr val="lt1"/>
              </a:solidFill>
              <a:latin typeface="Cambria"/>
              <a:ea typeface="Cambria"/>
              <a:cs typeface="Cambria"/>
              <a:sym typeface="Cambria"/>
            </a:endParaRPr>
          </a:p>
        </p:txBody>
      </p:sp>
      <p:pic>
        <p:nvPicPr>
          <p:cNvPr descr="n14 zalo Nguyen Doan Thao Trang" id="855" name="Google Shape;855;p72"/>
          <p:cNvPicPr preferRelativeResize="0"/>
          <p:nvPr/>
        </p:nvPicPr>
        <p:blipFill rotWithShape="1">
          <a:blip r:embed="rId4">
            <a:alphaModFix/>
          </a:blip>
          <a:srcRect b="0" l="0" r="0" t="0"/>
          <a:stretch/>
        </p:blipFill>
        <p:spPr>
          <a:xfrm>
            <a:off x="0" y="12777"/>
            <a:ext cx="5364945" cy="963251"/>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ABEA"/>
        </a:solidFill>
      </p:bgPr>
    </p:bg>
    <p:spTree>
      <p:nvGrpSpPr>
        <p:cNvPr id="859" name="Shape 859"/>
        <p:cNvGrpSpPr/>
        <p:nvPr/>
      </p:nvGrpSpPr>
      <p:grpSpPr>
        <a:xfrm>
          <a:off x="0" y="0"/>
          <a:ext cx="0" cy="0"/>
          <a:chOff x="0" y="0"/>
          <a:chExt cx="0" cy="0"/>
        </a:xfrm>
      </p:grpSpPr>
      <p:pic>
        <p:nvPicPr>
          <p:cNvPr descr="n14 zalo Nguyen Doan Thao Trang" id="860" name="Google Shape;860;p73"/>
          <p:cNvPicPr preferRelativeResize="0"/>
          <p:nvPr/>
        </p:nvPicPr>
        <p:blipFill rotWithShape="1">
          <a:blip r:embed="rId3">
            <a:alphaModFix/>
          </a:blip>
          <a:srcRect b="44328" l="0" r="66860" t="18562"/>
          <a:stretch/>
        </p:blipFill>
        <p:spPr>
          <a:xfrm rot="6759946">
            <a:off x="441978" y="4229387"/>
            <a:ext cx="4578640" cy="6025460"/>
          </a:xfrm>
          <a:prstGeom prst="rect">
            <a:avLst/>
          </a:prstGeom>
          <a:noFill/>
          <a:ln>
            <a:noFill/>
          </a:ln>
        </p:spPr>
      </p:pic>
      <p:pic>
        <p:nvPicPr>
          <p:cNvPr descr="n14 zalo Nguyen Doan Thao Trang" id="861" name="Google Shape;861;p73"/>
          <p:cNvPicPr preferRelativeResize="0"/>
          <p:nvPr/>
        </p:nvPicPr>
        <p:blipFill rotWithShape="1">
          <a:blip r:embed="rId4">
            <a:alphaModFix/>
          </a:blip>
          <a:srcRect b="0" l="0" r="0" t="0"/>
          <a:stretch/>
        </p:blipFill>
        <p:spPr>
          <a:xfrm>
            <a:off x="685801" y="3657332"/>
            <a:ext cx="3392143" cy="2744552"/>
          </a:xfrm>
          <a:prstGeom prst="rect">
            <a:avLst/>
          </a:prstGeom>
          <a:noFill/>
          <a:ln>
            <a:noFill/>
          </a:ln>
        </p:spPr>
      </p:pic>
      <p:pic>
        <p:nvPicPr>
          <p:cNvPr descr="n14 zalo Nguyen Doan Thao Trang" id="862" name="Google Shape;862;p73"/>
          <p:cNvPicPr preferRelativeResize="0"/>
          <p:nvPr/>
        </p:nvPicPr>
        <p:blipFill rotWithShape="1">
          <a:blip r:embed="rId5">
            <a:alphaModFix/>
          </a:blip>
          <a:srcRect b="0" l="0" r="0" t="0"/>
          <a:stretch/>
        </p:blipFill>
        <p:spPr>
          <a:xfrm flipH="1" rot="-421217">
            <a:off x="3551561" y="3834399"/>
            <a:ext cx="396748" cy="474372"/>
          </a:xfrm>
          <a:prstGeom prst="rect">
            <a:avLst/>
          </a:prstGeom>
          <a:noFill/>
          <a:ln>
            <a:noFill/>
          </a:ln>
        </p:spPr>
      </p:pic>
      <p:pic>
        <p:nvPicPr>
          <p:cNvPr descr="n14 zalo Nguyen Doan Thao Trang" id="863" name="Google Shape;863;p73"/>
          <p:cNvPicPr preferRelativeResize="0"/>
          <p:nvPr/>
        </p:nvPicPr>
        <p:blipFill rotWithShape="1">
          <a:blip r:embed="rId5">
            <a:alphaModFix/>
          </a:blip>
          <a:srcRect b="0" l="0" r="0" t="0"/>
          <a:stretch/>
        </p:blipFill>
        <p:spPr>
          <a:xfrm rot="-421217">
            <a:off x="487427" y="5219991"/>
            <a:ext cx="396748" cy="474372"/>
          </a:xfrm>
          <a:prstGeom prst="rect">
            <a:avLst/>
          </a:prstGeom>
          <a:noFill/>
          <a:ln>
            <a:noFill/>
          </a:ln>
        </p:spPr>
      </p:pic>
      <p:sp>
        <p:nvSpPr>
          <p:cNvPr descr="n14 zalo Nguyen Doan Thao Trang" id="864" name="Google Shape;864;p73"/>
          <p:cNvSpPr txBox="1"/>
          <p:nvPr/>
        </p:nvSpPr>
        <p:spPr>
          <a:xfrm>
            <a:off x="2940445" y="1895925"/>
            <a:ext cx="6311109" cy="651269"/>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lang="en-US" sz="3200">
                <a:solidFill>
                  <a:srgbClr val="F8F5EF"/>
                </a:solidFill>
                <a:latin typeface="Arial"/>
                <a:ea typeface="Arial"/>
                <a:cs typeface="Arial"/>
                <a:sym typeface="Arial"/>
              </a:rPr>
              <a:t>Bài học đến đây là kết thúc</a:t>
            </a:r>
            <a:endParaRPr sz="3200">
              <a:solidFill>
                <a:srgbClr val="F8F5E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n14 zalo Nguyen Doan Thao Trang" id="242" name="Google Shape;242;p40"/>
          <p:cNvPicPr preferRelativeResize="0"/>
          <p:nvPr/>
        </p:nvPicPr>
        <p:blipFill rotWithShape="1">
          <a:blip r:embed="rId3">
            <a:alphaModFix/>
          </a:blip>
          <a:srcRect b="0" l="0" r="0" t="0"/>
          <a:stretch/>
        </p:blipFill>
        <p:spPr>
          <a:xfrm>
            <a:off x="0" y="16307"/>
            <a:ext cx="12192000" cy="1387557"/>
          </a:xfrm>
          <a:prstGeom prst="rect">
            <a:avLst/>
          </a:prstGeom>
          <a:noFill/>
          <a:ln>
            <a:noFill/>
          </a:ln>
        </p:spPr>
      </p:pic>
      <p:sp>
        <p:nvSpPr>
          <p:cNvPr descr="n14 zalo Nguyen Doan Thao Trang" id="243" name="Google Shape;243;p40">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800" u="none" cap="none" strike="noStrike">
              <a:solidFill>
                <a:schemeClr val="lt1"/>
              </a:solidFill>
              <a:latin typeface="Cambria"/>
              <a:ea typeface="Cambria"/>
              <a:cs typeface="Cambria"/>
              <a:sym typeface="Cambria"/>
            </a:endParaRPr>
          </a:p>
          <a:p>
            <a:pPr indent="0" lvl="0" marL="0" marR="0" rtl="0" algn="ctr">
              <a:spcBef>
                <a:spcPts val="0"/>
              </a:spcBef>
              <a:spcAft>
                <a:spcPts val="0"/>
              </a:spcAft>
              <a:buNone/>
            </a:pPr>
            <a:r>
              <a:rPr b="1" i="0" lang="en-US" sz="2800" u="none" cap="none" strike="noStrike">
                <a:solidFill>
                  <a:schemeClr val="lt1"/>
                </a:solidFill>
                <a:latin typeface="Cambria"/>
                <a:ea typeface="Cambria"/>
                <a:cs typeface="Cambria"/>
                <a:sym typeface="Cambria"/>
              </a:rPr>
              <a:t>Home</a:t>
            </a:r>
            <a:endParaRPr b="1" i="0" sz="2800" u="none" cap="none" strike="noStrike">
              <a:solidFill>
                <a:schemeClr val="lt1"/>
              </a:solidFill>
              <a:latin typeface="Cambria"/>
              <a:ea typeface="Cambria"/>
              <a:cs typeface="Cambria"/>
              <a:sym typeface="Cambria"/>
            </a:endParaRPr>
          </a:p>
        </p:txBody>
      </p:sp>
      <p:sp>
        <p:nvSpPr>
          <p:cNvPr descr="n14 zalo Nguyen Doan Thao Trang" id="244" name="Google Shape;244;p40"/>
          <p:cNvSpPr/>
          <p:nvPr/>
        </p:nvSpPr>
        <p:spPr>
          <a:xfrm>
            <a:off x="1190903" y="235801"/>
            <a:ext cx="9560047" cy="586827"/>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None/>
            </a:pPr>
            <a:r>
              <a:rPr b="1" i="0" lang="en-US" sz="3200" u="none" cap="none" strike="noStrike">
                <a:solidFill>
                  <a:schemeClr val="dk1"/>
                </a:solidFill>
                <a:latin typeface="Cambria"/>
                <a:ea typeface="Cambria"/>
                <a:cs typeface="Cambria"/>
                <a:sym typeface="Cambria"/>
              </a:rPr>
              <a:t>1. Dao động nào sau đây là dao động tuần hoàn? </a:t>
            </a:r>
            <a:endParaRPr b="1" i="0" sz="3200" u="none" cap="none" strike="noStrike">
              <a:solidFill>
                <a:schemeClr val="dk1"/>
              </a:solidFill>
              <a:latin typeface="Cambria"/>
              <a:ea typeface="Cambria"/>
              <a:cs typeface="Cambria"/>
              <a:sym typeface="Cambria"/>
            </a:endParaRPr>
          </a:p>
        </p:txBody>
      </p:sp>
      <p:grpSp>
        <p:nvGrpSpPr>
          <p:cNvPr descr="n14 zalo Nguyen Doan Thao Trang" id="245" name="Google Shape;245;p40"/>
          <p:cNvGrpSpPr/>
          <p:nvPr/>
        </p:nvGrpSpPr>
        <p:grpSpPr>
          <a:xfrm>
            <a:off x="1190904" y="1222194"/>
            <a:ext cx="2080182" cy="1761279"/>
            <a:chOff x="914" y="1471"/>
            <a:chExt cx="1195" cy="1144"/>
          </a:xfrm>
        </p:grpSpPr>
        <p:sp>
          <p:nvSpPr>
            <p:cNvPr id="246" name="Google Shape;246;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47" name="Google Shape;247;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248" name="Google Shape;248;p40"/>
          <p:cNvGrpSpPr/>
          <p:nvPr/>
        </p:nvGrpSpPr>
        <p:grpSpPr>
          <a:xfrm>
            <a:off x="3766906" y="1222194"/>
            <a:ext cx="2080182" cy="1761279"/>
            <a:chOff x="914" y="1471"/>
            <a:chExt cx="1195" cy="1144"/>
          </a:xfrm>
        </p:grpSpPr>
        <p:sp>
          <p:nvSpPr>
            <p:cNvPr id="249" name="Google Shape;249;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50" name="Google Shape;250;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251" name="Google Shape;251;p40"/>
          <p:cNvGrpSpPr/>
          <p:nvPr/>
        </p:nvGrpSpPr>
        <p:grpSpPr>
          <a:xfrm>
            <a:off x="6342908" y="1222194"/>
            <a:ext cx="2080182" cy="1761279"/>
            <a:chOff x="914" y="1471"/>
            <a:chExt cx="1195" cy="1144"/>
          </a:xfrm>
        </p:grpSpPr>
        <p:sp>
          <p:nvSpPr>
            <p:cNvPr id="252" name="Google Shape;252;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53" name="Google Shape;253;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254" name="Google Shape;254;p40"/>
          <p:cNvGrpSpPr/>
          <p:nvPr/>
        </p:nvGrpSpPr>
        <p:grpSpPr>
          <a:xfrm>
            <a:off x="8918911" y="1222194"/>
            <a:ext cx="2080182" cy="1761279"/>
            <a:chOff x="914" y="1471"/>
            <a:chExt cx="1195" cy="1144"/>
          </a:xfrm>
        </p:grpSpPr>
        <p:sp>
          <p:nvSpPr>
            <p:cNvPr id="255" name="Google Shape;255;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56" name="Google Shape;256;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257" name="Google Shape;257;p40"/>
          <p:cNvSpPr/>
          <p:nvPr/>
        </p:nvSpPr>
        <p:spPr>
          <a:xfrm>
            <a:off x="1190904" y="2903353"/>
            <a:ext cx="2080181"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Dao động của chiếc thuyền nhấp nhô trên biển.</a:t>
            </a:r>
            <a:endParaRPr sz="3200">
              <a:solidFill>
                <a:schemeClr val="dk2"/>
              </a:solidFill>
              <a:latin typeface="Cambria"/>
              <a:ea typeface="Cambria"/>
              <a:cs typeface="Cambria"/>
              <a:sym typeface="Cambria"/>
            </a:endParaRPr>
          </a:p>
        </p:txBody>
      </p:sp>
      <p:sp>
        <p:nvSpPr>
          <p:cNvPr descr="n14 zalo Nguyen Doan Thao Trang" id="258" name="Google Shape;258;p40"/>
          <p:cNvSpPr/>
          <p:nvPr/>
        </p:nvSpPr>
        <p:spPr>
          <a:xfrm>
            <a:off x="3766906" y="2903353"/>
            <a:ext cx="2080181"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Dao động của con lắc đồng hồ.</a:t>
            </a:r>
            <a:endParaRPr sz="3200">
              <a:solidFill>
                <a:schemeClr val="dk2"/>
              </a:solidFill>
              <a:latin typeface="Cambria"/>
              <a:ea typeface="Cambria"/>
              <a:cs typeface="Cambria"/>
              <a:sym typeface="Cambria"/>
            </a:endParaRPr>
          </a:p>
        </p:txBody>
      </p:sp>
      <p:sp>
        <p:nvSpPr>
          <p:cNvPr descr="n14 zalo Nguyen Doan Thao Trang" id="259" name="Google Shape;259;p40"/>
          <p:cNvSpPr/>
          <p:nvPr/>
        </p:nvSpPr>
        <p:spPr>
          <a:xfrm>
            <a:off x="6342908" y="2903353"/>
            <a:ext cx="2080181" cy="20621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Dao động của cành cây khi gió thổi.</a:t>
            </a:r>
            <a:endParaRPr sz="3200">
              <a:solidFill>
                <a:schemeClr val="dk2"/>
              </a:solidFill>
              <a:latin typeface="Cambria"/>
              <a:ea typeface="Cambria"/>
              <a:cs typeface="Cambria"/>
              <a:sym typeface="Cambria"/>
            </a:endParaRPr>
          </a:p>
        </p:txBody>
      </p:sp>
      <p:sp>
        <p:nvSpPr>
          <p:cNvPr descr="n14 zalo Nguyen Doan Thao Trang" id="260" name="Google Shape;260;p40"/>
          <p:cNvSpPr/>
          <p:nvPr/>
        </p:nvSpPr>
        <p:spPr>
          <a:xfrm>
            <a:off x="8918910" y="2903353"/>
            <a:ext cx="2080181"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 Dao động của chiếc xích đu em bé đang chơi.</a:t>
            </a:r>
            <a:endParaRPr sz="3200">
              <a:solidFill>
                <a:schemeClr val="dk2"/>
              </a:solidFill>
              <a:latin typeface="Cambria"/>
              <a:ea typeface="Cambria"/>
              <a:cs typeface="Cambria"/>
              <a:sym typeface="Cambria"/>
            </a:endParaRPr>
          </a:p>
        </p:txBody>
      </p:sp>
      <p:sp>
        <p:nvSpPr>
          <p:cNvPr descr="n14 zalo Nguyen Doan Thao Trang" id="261" name="Google Shape;261;p40"/>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ppt_w</p:attrName>
                                        </p:attrNameLst>
                                      </p:cBhvr>
                                      <p:tavLst>
                                        <p:tav fmla="" tm="0">
                                          <p:val>
                                            <p:strVal val="0"/>
                                          </p:val>
                                        </p:tav>
                                        <p:tav fmla="" tm="100000">
                                          <p:val>
                                            <p:strVal val="#ppt_w"/>
                                          </p:val>
                                        </p:tav>
                                      </p:tavLst>
                                    </p:anim>
                                    <p:anim calcmode="lin" valueType="num">
                                      <p:cBhvr additive="base">
                                        <p:cTn dur="500"/>
                                        <p:tgtEl>
                                          <p:spTgt spid="25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ppt_w</p:attrName>
                                        </p:attrNameLst>
                                      </p:cBhvr>
                                      <p:tavLst>
                                        <p:tav fmla="" tm="0">
                                          <p:val>
                                            <p:strVal val="0"/>
                                          </p:val>
                                        </p:tav>
                                        <p:tav fmla="" tm="100000">
                                          <p:val>
                                            <p:strVal val="#ppt_w"/>
                                          </p:val>
                                        </p:tav>
                                      </p:tavLst>
                                    </p:anim>
                                    <p:anim calcmode="lin" valueType="num">
                                      <p:cBhvr additive="base">
                                        <p:cTn dur="500"/>
                                        <p:tgtEl>
                                          <p:spTgt spid="258"/>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ppt_w</p:attrName>
                                        </p:attrNameLst>
                                      </p:cBhvr>
                                      <p:tavLst>
                                        <p:tav fmla="" tm="0">
                                          <p:val>
                                            <p:strVal val="0"/>
                                          </p:val>
                                        </p:tav>
                                        <p:tav fmla="" tm="100000">
                                          <p:val>
                                            <p:strVal val="#ppt_w"/>
                                          </p:val>
                                        </p:tav>
                                      </p:tavLst>
                                    </p:anim>
                                    <p:anim calcmode="lin" valueType="num">
                                      <p:cBhvr additive="base">
                                        <p:cTn dur="500"/>
                                        <p:tgtEl>
                                          <p:spTgt spid="2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n14 zalo Nguyen Doan Thao Trang" id="267" name="Google Shape;267;p41"/>
          <p:cNvPicPr preferRelativeResize="0"/>
          <p:nvPr/>
        </p:nvPicPr>
        <p:blipFill rotWithShape="1">
          <a:blip r:embed="rId3">
            <a:alphaModFix/>
          </a:blip>
          <a:srcRect b="0" l="0" r="0" t="0"/>
          <a:stretch/>
        </p:blipFill>
        <p:spPr>
          <a:xfrm>
            <a:off x="-2226" y="488889"/>
            <a:ext cx="12192000" cy="1387557"/>
          </a:xfrm>
          <a:prstGeom prst="rect">
            <a:avLst/>
          </a:prstGeom>
          <a:noFill/>
          <a:ln>
            <a:noFill/>
          </a:ln>
        </p:spPr>
      </p:pic>
      <p:sp>
        <p:nvSpPr>
          <p:cNvPr descr="n14 zalo Nguyen Doan Thao Trang" id="268" name="Google Shape;268;p41"/>
          <p:cNvSpPr/>
          <p:nvPr/>
        </p:nvSpPr>
        <p:spPr>
          <a:xfrm>
            <a:off x="1631747" y="737003"/>
            <a:ext cx="9950653" cy="520271"/>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lang="en-US" sz="3200">
                <a:solidFill>
                  <a:srgbClr val="2B2B2C"/>
                </a:solidFill>
                <a:latin typeface="Cambria"/>
                <a:ea typeface="Cambria"/>
                <a:cs typeface="Cambria"/>
                <a:sym typeface="Cambria"/>
              </a:rPr>
              <a:t>2. </a:t>
            </a:r>
            <a:r>
              <a:rPr b="1" lang="en-US" sz="3200">
                <a:solidFill>
                  <a:srgbClr val="000000"/>
                </a:solidFill>
                <a:latin typeface="Cambria"/>
                <a:ea typeface="Cambria"/>
                <a:cs typeface="Cambria"/>
                <a:sym typeface="Cambria"/>
              </a:rPr>
              <a:t>Dao động cơ là:</a:t>
            </a:r>
            <a:endParaRPr b="1" sz="1800">
              <a:solidFill>
                <a:srgbClr val="2B2B2C"/>
              </a:solidFill>
              <a:latin typeface="Quattrocento Sans"/>
              <a:ea typeface="Quattrocento Sans"/>
              <a:cs typeface="Quattrocento Sans"/>
              <a:sym typeface="Quattrocento Sans"/>
            </a:endParaRPr>
          </a:p>
        </p:txBody>
      </p:sp>
      <p:grpSp>
        <p:nvGrpSpPr>
          <p:cNvPr descr="n14 zalo Nguyen Doan Thao Trang" id="269" name="Google Shape;269;p41"/>
          <p:cNvGrpSpPr/>
          <p:nvPr/>
        </p:nvGrpSpPr>
        <p:grpSpPr>
          <a:xfrm>
            <a:off x="1190904" y="1831798"/>
            <a:ext cx="2080182" cy="1761279"/>
            <a:chOff x="914" y="1471"/>
            <a:chExt cx="1195" cy="1144"/>
          </a:xfrm>
        </p:grpSpPr>
        <p:sp>
          <p:nvSpPr>
            <p:cNvPr id="270" name="Google Shape;270;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71" name="Google Shape;271;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272" name="Google Shape;272;p41"/>
          <p:cNvGrpSpPr/>
          <p:nvPr/>
        </p:nvGrpSpPr>
        <p:grpSpPr>
          <a:xfrm>
            <a:off x="3766906" y="1831798"/>
            <a:ext cx="2080182" cy="1761279"/>
            <a:chOff x="914" y="1471"/>
            <a:chExt cx="1195" cy="1144"/>
          </a:xfrm>
        </p:grpSpPr>
        <p:sp>
          <p:nvSpPr>
            <p:cNvPr id="273" name="Google Shape;273;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74" name="Google Shape;274;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275" name="Google Shape;275;p41"/>
          <p:cNvGrpSpPr/>
          <p:nvPr/>
        </p:nvGrpSpPr>
        <p:grpSpPr>
          <a:xfrm>
            <a:off x="6342908" y="1831798"/>
            <a:ext cx="2080182" cy="1761279"/>
            <a:chOff x="914" y="1471"/>
            <a:chExt cx="1195" cy="1144"/>
          </a:xfrm>
        </p:grpSpPr>
        <p:sp>
          <p:nvSpPr>
            <p:cNvPr id="276" name="Google Shape;276;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77" name="Google Shape;277;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278" name="Google Shape;278;p41"/>
          <p:cNvGrpSpPr/>
          <p:nvPr/>
        </p:nvGrpSpPr>
        <p:grpSpPr>
          <a:xfrm>
            <a:off x="8918911" y="1831798"/>
            <a:ext cx="2080182" cy="1761279"/>
            <a:chOff x="914" y="1471"/>
            <a:chExt cx="1195" cy="1144"/>
          </a:xfrm>
        </p:grpSpPr>
        <p:sp>
          <p:nvSpPr>
            <p:cNvPr id="279" name="Google Shape;279;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80" name="Google Shape;280;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281" name="Google Shape;281;p41"/>
          <p:cNvSpPr/>
          <p:nvPr/>
        </p:nvSpPr>
        <p:spPr>
          <a:xfrm>
            <a:off x="1155207" y="3593077"/>
            <a:ext cx="2080182"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của vật qua lại vị trí xa nhất mà vật đi được.</a:t>
            </a:r>
            <a:endParaRPr/>
          </a:p>
        </p:txBody>
      </p:sp>
      <p:sp>
        <p:nvSpPr>
          <p:cNvPr descr="n14 zalo Nguyen Doan Thao Trang" id="282" name="Google Shape;282;p41"/>
          <p:cNvSpPr/>
          <p:nvPr/>
        </p:nvSpPr>
        <p:spPr>
          <a:xfrm>
            <a:off x="3601681" y="3593077"/>
            <a:ext cx="2410632"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của vật qua lại quanh vị trí cân bằng.</a:t>
            </a:r>
            <a:endParaRPr/>
          </a:p>
        </p:txBody>
      </p:sp>
      <p:sp>
        <p:nvSpPr>
          <p:cNvPr descr="n14 zalo Nguyen Doan Thao Trang" id="283" name="Google Shape;283;p41"/>
          <p:cNvSpPr/>
          <p:nvPr/>
        </p:nvSpPr>
        <p:spPr>
          <a:xfrm>
            <a:off x="6177683" y="3589715"/>
            <a:ext cx="2410632"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của vật qua lại quanh vị trí gần nhất mà vật đi được.</a:t>
            </a:r>
            <a:endParaRPr/>
          </a:p>
        </p:txBody>
      </p:sp>
      <p:sp>
        <p:nvSpPr>
          <p:cNvPr descr="n14 zalo Nguyen Doan Thao Trang" id="284" name="Google Shape;284;p41"/>
          <p:cNvSpPr/>
          <p:nvPr/>
        </p:nvSpPr>
        <p:spPr>
          <a:xfrm>
            <a:off x="9042938" y="3595855"/>
            <a:ext cx="1832128"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tuần hoàn.</a:t>
            </a:r>
            <a:endParaRPr/>
          </a:p>
        </p:txBody>
      </p:sp>
      <p:sp>
        <p:nvSpPr>
          <p:cNvPr descr="n14 zalo Nguyen Doan Thao Trang" id="285" name="Google Shape;285;p41"/>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286" name="Google Shape;286;p41">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ppt_w</p:attrName>
                                        </p:attrNameLst>
                                      </p:cBhvr>
                                      <p:tavLst>
                                        <p:tav fmla="" tm="0">
                                          <p:val>
                                            <p:strVal val="0"/>
                                          </p:val>
                                        </p:tav>
                                        <p:tav fmla="" tm="100000">
                                          <p:val>
                                            <p:strVal val="#ppt_w"/>
                                          </p:val>
                                        </p:tav>
                                      </p:tavLst>
                                    </p:anim>
                                    <p:anim calcmode="lin" valueType="num">
                                      <p:cBhvr additive="base">
                                        <p:cTn dur="500"/>
                                        <p:tgtEl>
                                          <p:spTgt spid="28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ppt_w</p:attrName>
                                        </p:attrNameLst>
                                      </p:cBhvr>
                                      <p:tavLst>
                                        <p:tav fmla="" tm="0">
                                          <p:val>
                                            <p:strVal val="0"/>
                                          </p:val>
                                        </p:tav>
                                        <p:tav fmla="" tm="100000">
                                          <p:val>
                                            <p:strVal val="#ppt_w"/>
                                          </p:val>
                                        </p:tav>
                                      </p:tavLst>
                                    </p:anim>
                                    <p:anim calcmode="lin" valueType="num">
                                      <p:cBhvr additive="base">
                                        <p:cTn dur="500"/>
                                        <p:tgtEl>
                                          <p:spTgt spid="283"/>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ppt_w</p:attrName>
                                        </p:attrNameLst>
                                      </p:cBhvr>
                                      <p:tavLst>
                                        <p:tav fmla="" tm="0">
                                          <p:val>
                                            <p:strVal val="0"/>
                                          </p:val>
                                        </p:tav>
                                        <p:tav fmla="" tm="100000">
                                          <p:val>
                                            <p:strVal val="#ppt_w"/>
                                          </p:val>
                                        </p:tav>
                                      </p:tavLst>
                                    </p:anim>
                                    <p:anim calcmode="lin" valueType="num">
                                      <p:cBhvr additive="base">
                                        <p:cTn dur="500"/>
                                        <p:tgtEl>
                                          <p:spTgt spid="2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n14 zalo Nguyen Doan Thao Trang" id="291" name="Google Shape;291;p42"/>
          <p:cNvPicPr preferRelativeResize="0"/>
          <p:nvPr/>
        </p:nvPicPr>
        <p:blipFill rotWithShape="1">
          <a:blip r:embed="rId3">
            <a:alphaModFix/>
          </a:blip>
          <a:srcRect b="0" l="0" r="0" t="0"/>
          <a:stretch/>
        </p:blipFill>
        <p:spPr>
          <a:xfrm>
            <a:off x="-2226" y="353781"/>
            <a:ext cx="12192000" cy="1387557"/>
          </a:xfrm>
          <a:prstGeom prst="rect">
            <a:avLst/>
          </a:prstGeom>
          <a:noFill/>
          <a:ln>
            <a:noFill/>
          </a:ln>
        </p:spPr>
      </p:pic>
      <p:sp>
        <p:nvSpPr>
          <p:cNvPr descr="n14 zalo Nguyen Doan Thao Trang" id="292" name="Google Shape;292;p42"/>
          <p:cNvSpPr/>
          <p:nvPr/>
        </p:nvSpPr>
        <p:spPr>
          <a:xfrm>
            <a:off x="1555547" y="556176"/>
            <a:ext cx="11010526" cy="461665"/>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000">
                <a:solidFill>
                  <a:schemeClr val="dk1"/>
                </a:solidFill>
                <a:latin typeface="Cambria"/>
                <a:ea typeface="Cambria"/>
                <a:cs typeface="Cambria"/>
                <a:sym typeface="Cambria"/>
              </a:rPr>
              <a:t>3.</a:t>
            </a:r>
            <a:r>
              <a:rPr lang="en-US" sz="3000">
                <a:solidFill>
                  <a:schemeClr val="dk1"/>
                </a:solidFill>
                <a:latin typeface="Cambria"/>
                <a:ea typeface="Cambria"/>
                <a:cs typeface="Cambria"/>
                <a:sym typeface="Cambria"/>
              </a:rPr>
              <a:t> Dao động điều hòa là :</a:t>
            </a:r>
            <a:endParaRPr/>
          </a:p>
        </p:txBody>
      </p:sp>
      <p:grpSp>
        <p:nvGrpSpPr>
          <p:cNvPr descr="n14 zalo Nguyen Doan Thao Trang" id="293" name="Google Shape;293;p42"/>
          <p:cNvGrpSpPr/>
          <p:nvPr/>
        </p:nvGrpSpPr>
        <p:grpSpPr>
          <a:xfrm>
            <a:off x="1190904" y="1684318"/>
            <a:ext cx="2080182" cy="1761279"/>
            <a:chOff x="914" y="1471"/>
            <a:chExt cx="1195" cy="1144"/>
          </a:xfrm>
        </p:grpSpPr>
        <p:sp>
          <p:nvSpPr>
            <p:cNvPr id="294" name="Google Shape;294;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95" name="Google Shape;295;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296" name="Google Shape;296;p42"/>
          <p:cNvGrpSpPr/>
          <p:nvPr/>
        </p:nvGrpSpPr>
        <p:grpSpPr>
          <a:xfrm>
            <a:off x="3766906" y="1684318"/>
            <a:ext cx="2080182" cy="1761279"/>
            <a:chOff x="914" y="1471"/>
            <a:chExt cx="1195" cy="1144"/>
          </a:xfrm>
        </p:grpSpPr>
        <p:sp>
          <p:nvSpPr>
            <p:cNvPr id="297" name="Google Shape;297;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98" name="Google Shape;298;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299" name="Google Shape;299;p42"/>
          <p:cNvGrpSpPr/>
          <p:nvPr/>
        </p:nvGrpSpPr>
        <p:grpSpPr>
          <a:xfrm>
            <a:off x="6342908" y="1684318"/>
            <a:ext cx="2080182" cy="1761279"/>
            <a:chOff x="914" y="1471"/>
            <a:chExt cx="1195" cy="1144"/>
          </a:xfrm>
        </p:grpSpPr>
        <p:sp>
          <p:nvSpPr>
            <p:cNvPr id="300" name="Google Shape;300;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01" name="Google Shape;301;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02" name="Google Shape;302;p42"/>
          <p:cNvGrpSpPr/>
          <p:nvPr/>
        </p:nvGrpSpPr>
        <p:grpSpPr>
          <a:xfrm>
            <a:off x="8918911" y="1684318"/>
            <a:ext cx="2080182" cy="1761279"/>
            <a:chOff x="914" y="1471"/>
            <a:chExt cx="1195" cy="1144"/>
          </a:xfrm>
        </p:grpSpPr>
        <p:sp>
          <p:nvSpPr>
            <p:cNvPr id="303" name="Google Shape;303;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04" name="Google Shape;304;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05" name="Google Shape;305;p42"/>
          <p:cNvSpPr/>
          <p:nvPr/>
        </p:nvSpPr>
        <p:spPr>
          <a:xfrm>
            <a:off x="1190904" y="3460548"/>
            <a:ext cx="2080182" cy="267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Dao động được mô tả bằng 1 định luật dạng sin (hay cosin) đối với thời gian</a:t>
            </a:r>
            <a:endParaRPr sz="2400">
              <a:solidFill>
                <a:schemeClr val="dk1"/>
              </a:solidFill>
              <a:latin typeface="Cambria"/>
              <a:ea typeface="Cambria"/>
              <a:cs typeface="Cambria"/>
              <a:sym typeface="Cambria"/>
            </a:endParaRPr>
          </a:p>
        </p:txBody>
      </p:sp>
      <p:sp>
        <p:nvSpPr>
          <p:cNvPr descr="n14 zalo Nguyen Doan Thao Trang" id="306" name="Google Shape;306;p42"/>
          <p:cNvSpPr/>
          <p:nvPr/>
        </p:nvSpPr>
        <p:spPr>
          <a:xfrm>
            <a:off x="3766906" y="3396093"/>
            <a:ext cx="2080181" cy="267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Những chuyển động có trạng thái lặp đi lặp lại như cũ sau những khoảng thời gian bằng nhau.</a:t>
            </a:r>
            <a:endParaRPr sz="2400">
              <a:solidFill>
                <a:schemeClr val="dk1"/>
              </a:solidFill>
              <a:latin typeface="Cambria"/>
              <a:ea typeface="Cambria"/>
              <a:cs typeface="Cambria"/>
              <a:sym typeface="Cambria"/>
            </a:endParaRPr>
          </a:p>
        </p:txBody>
      </p:sp>
      <p:sp>
        <p:nvSpPr>
          <p:cNvPr descr="n14 zalo Nguyen Doan Thao Trang" id="307" name="Google Shape;307;p42"/>
          <p:cNvSpPr/>
          <p:nvPr/>
        </p:nvSpPr>
        <p:spPr>
          <a:xfrm>
            <a:off x="6342908" y="3490245"/>
            <a:ext cx="2080181" cy="19389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Dao động có biên độ phụ thuộc vào tần số  riêng của hệ dao động.</a:t>
            </a:r>
            <a:endParaRPr sz="2400">
              <a:solidFill>
                <a:schemeClr val="dk1"/>
              </a:solidFill>
              <a:latin typeface="Cambria"/>
              <a:ea typeface="Cambria"/>
              <a:cs typeface="Cambria"/>
              <a:sym typeface="Cambria"/>
            </a:endParaRPr>
          </a:p>
        </p:txBody>
      </p:sp>
      <p:sp>
        <p:nvSpPr>
          <p:cNvPr descr="n14 zalo Nguyen Doan Thao Trang" id="308" name="Google Shape;308;p42"/>
          <p:cNvSpPr/>
          <p:nvPr/>
        </p:nvSpPr>
        <p:spPr>
          <a:xfrm>
            <a:off x="8918910" y="3485049"/>
            <a:ext cx="2080181" cy="230832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Những chuyển động có giới hạn trong không gian, lặp đi lặp lại quanh 1 VTCB</a:t>
            </a:r>
            <a:endParaRPr sz="2400">
              <a:solidFill>
                <a:schemeClr val="dk2"/>
              </a:solidFill>
              <a:latin typeface="Cambria"/>
              <a:ea typeface="Cambria"/>
              <a:cs typeface="Cambria"/>
              <a:sym typeface="Cambria"/>
            </a:endParaRPr>
          </a:p>
        </p:txBody>
      </p:sp>
      <p:sp>
        <p:nvSpPr>
          <p:cNvPr descr="n14 zalo Nguyen Doan Thao Trang" id="309" name="Google Shape;309;p42"/>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10" name="Google Shape;310;p42">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ppt_w</p:attrName>
                                        </p:attrNameLst>
                                      </p:cBhvr>
                                      <p:tavLst>
                                        <p:tav fmla="" tm="0">
                                          <p:val>
                                            <p:strVal val="0"/>
                                          </p:val>
                                        </p:tav>
                                        <p:tav fmla="" tm="100000">
                                          <p:val>
                                            <p:strVal val="#ppt_w"/>
                                          </p:val>
                                        </p:tav>
                                      </p:tavLst>
                                    </p:anim>
                                    <p:anim calcmode="lin" valueType="num">
                                      <p:cBhvr additive="base">
                                        <p:cTn dur="500"/>
                                        <p:tgtEl>
                                          <p:spTgt spid="30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ppt_w</p:attrName>
                                        </p:attrNameLst>
                                      </p:cBhvr>
                                      <p:tavLst>
                                        <p:tav fmla="" tm="0">
                                          <p:val>
                                            <p:strVal val="0"/>
                                          </p:val>
                                        </p:tav>
                                        <p:tav fmla="" tm="100000">
                                          <p:val>
                                            <p:strVal val="#ppt_w"/>
                                          </p:val>
                                        </p:tav>
                                      </p:tavLst>
                                    </p:anim>
                                    <p:anim calcmode="lin" valueType="num">
                                      <p:cBhvr additive="base">
                                        <p:cTn dur="500"/>
                                        <p:tgtEl>
                                          <p:spTgt spid="307"/>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n14 zalo Nguyen Doan Thao Trang" id="315" name="Google Shape;315;p43"/>
          <p:cNvPicPr preferRelativeResize="0"/>
          <p:nvPr/>
        </p:nvPicPr>
        <p:blipFill rotWithShape="1">
          <a:blip r:embed="rId3">
            <a:alphaModFix/>
          </a:blip>
          <a:srcRect b="0" l="0" r="0" t="0"/>
          <a:stretch/>
        </p:blipFill>
        <p:spPr>
          <a:xfrm>
            <a:off x="-2226" y="353781"/>
            <a:ext cx="12192000" cy="1387557"/>
          </a:xfrm>
          <a:prstGeom prst="rect">
            <a:avLst/>
          </a:prstGeom>
          <a:noFill/>
          <a:ln>
            <a:noFill/>
          </a:ln>
        </p:spPr>
      </p:pic>
      <p:sp>
        <p:nvSpPr>
          <p:cNvPr descr="n14 zalo Nguyen Doan Thao Trang" id="316" name="Google Shape;316;p43"/>
          <p:cNvSpPr/>
          <p:nvPr/>
        </p:nvSpPr>
        <p:spPr>
          <a:xfrm>
            <a:off x="1555547" y="526873"/>
            <a:ext cx="11010526" cy="520271"/>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lang="en-US" sz="3200">
                <a:solidFill>
                  <a:srgbClr val="2B2B2C"/>
                </a:solidFill>
                <a:latin typeface="Cambria"/>
                <a:ea typeface="Cambria"/>
                <a:cs typeface="Cambria"/>
                <a:sym typeface="Cambria"/>
              </a:rPr>
              <a:t>4.</a:t>
            </a:r>
            <a:r>
              <a:rPr lang="en-US" sz="3200">
                <a:solidFill>
                  <a:srgbClr val="2B2B2C"/>
                </a:solidFill>
                <a:latin typeface="Cambria"/>
                <a:ea typeface="Cambria"/>
                <a:cs typeface="Cambria"/>
                <a:sym typeface="Cambria"/>
              </a:rPr>
              <a:t> </a:t>
            </a:r>
            <a:endParaRPr sz="1800">
              <a:solidFill>
                <a:srgbClr val="2B2B2C"/>
              </a:solidFill>
              <a:latin typeface="Quattrocento Sans"/>
              <a:ea typeface="Quattrocento Sans"/>
              <a:cs typeface="Quattrocento Sans"/>
              <a:sym typeface="Quattrocento Sans"/>
            </a:endParaRPr>
          </a:p>
        </p:txBody>
      </p:sp>
      <p:grpSp>
        <p:nvGrpSpPr>
          <p:cNvPr descr="n14 zalo Nguyen Doan Thao Trang" id="317" name="Google Shape;317;p43"/>
          <p:cNvGrpSpPr/>
          <p:nvPr/>
        </p:nvGrpSpPr>
        <p:grpSpPr>
          <a:xfrm>
            <a:off x="1190904" y="1831798"/>
            <a:ext cx="2080182" cy="1761279"/>
            <a:chOff x="914" y="1471"/>
            <a:chExt cx="1195" cy="1144"/>
          </a:xfrm>
        </p:grpSpPr>
        <p:sp>
          <p:nvSpPr>
            <p:cNvPr id="318" name="Google Shape;318;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19" name="Google Shape;319;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20" name="Google Shape;320;p43"/>
          <p:cNvGrpSpPr/>
          <p:nvPr/>
        </p:nvGrpSpPr>
        <p:grpSpPr>
          <a:xfrm>
            <a:off x="3766906" y="1831798"/>
            <a:ext cx="2080182" cy="1761279"/>
            <a:chOff x="914" y="1471"/>
            <a:chExt cx="1195" cy="1144"/>
          </a:xfrm>
        </p:grpSpPr>
        <p:sp>
          <p:nvSpPr>
            <p:cNvPr id="321" name="Google Shape;321;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22" name="Google Shape;322;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23" name="Google Shape;323;p43"/>
          <p:cNvGrpSpPr/>
          <p:nvPr/>
        </p:nvGrpSpPr>
        <p:grpSpPr>
          <a:xfrm>
            <a:off x="6342908" y="1831798"/>
            <a:ext cx="2080182" cy="1761279"/>
            <a:chOff x="914" y="1471"/>
            <a:chExt cx="1195" cy="1144"/>
          </a:xfrm>
        </p:grpSpPr>
        <p:sp>
          <p:nvSpPr>
            <p:cNvPr id="324" name="Google Shape;324;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25" name="Google Shape;325;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26" name="Google Shape;326;p43"/>
          <p:cNvGrpSpPr/>
          <p:nvPr/>
        </p:nvGrpSpPr>
        <p:grpSpPr>
          <a:xfrm>
            <a:off x="8918911" y="1831798"/>
            <a:ext cx="2080182" cy="1761279"/>
            <a:chOff x="914" y="1471"/>
            <a:chExt cx="1195" cy="1144"/>
          </a:xfrm>
        </p:grpSpPr>
        <p:sp>
          <p:nvSpPr>
            <p:cNvPr id="327" name="Google Shape;327;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28" name="Google Shape;328;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29" name="Google Shape;329;p43"/>
          <p:cNvSpPr/>
          <p:nvPr/>
        </p:nvSpPr>
        <p:spPr>
          <a:xfrm>
            <a:off x="1190904" y="3816359"/>
            <a:ext cx="2080182" cy="82727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330" name="Google Shape;330;p43"/>
          <p:cNvSpPr/>
          <p:nvPr/>
        </p:nvSpPr>
        <p:spPr>
          <a:xfrm>
            <a:off x="3890933" y="3798535"/>
            <a:ext cx="183212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10 cm</a:t>
            </a:r>
            <a:endParaRPr sz="3000">
              <a:solidFill>
                <a:schemeClr val="dk1"/>
              </a:solidFill>
              <a:latin typeface="Cambria"/>
              <a:ea typeface="Cambria"/>
              <a:cs typeface="Cambria"/>
              <a:sym typeface="Cambria"/>
            </a:endParaRPr>
          </a:p>
        </p:txBody>
      </p:sp>
      <p:sp>
        <p:nvSpPr>
          <p:cNvPr descr="n14 zalo Nguyen Doan Thao Trang" id="331" name="Google Shape;331;p43"/>
          <p:cNvSpPr/>
          <p:nvPr/>
        </p:nvSpPr>
        <p:spPr>
          <a:xfrm>
            <a:off x="6818201" y="3823612"/>
            <a:ext cx="1832128" cy="61260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3200">
                <a:solidFill>
                  <a:srgbClr val="2B2B2C"/>
                </a:solidFill>
                <a:latin typeface="Cambria"/>
                <a:ea typeface="Cambria"/>
                <a:cs typeface="Cambria"/>
                <a:sym typeface="Cambria"/>
              </a:rPr>
              <a:t>6 m.</a:t>
            </a:r>
            <a:endParaRPr sz="1800">
              <a:solidFill>
                <a:srgbClr val="2B2B2C"/>
              </a:solidFill>
              <a:latin typeface="Quattrocento Sans"/>
              <a:ea typeface="Quattrocento Sans"/>
              <a:cs typeface="Quattrocento Sans"/>
              <a:sym typeface="Quattrocento Sans"/>
            </a:endParaRPr>
          </a:p>
        </p:txBody>
      </p:sp>
      <p:sp>
        <p:nvSpPr>
          <p:cNvPr descr="n14 zalo Nguyen Doan Thao Trang" id="332" name="Google Shape;332;p43"/>
          <p:cNvSpPr/>
          <p:nvPr/>
        </p:nvSpPr>
        <p:spPr>
          <a:xfrm>
            <a:off x="9084281" y="3798535"/>
            <a:ext cx="1832128"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6 cm.</a:t>
            </a:r>
            <a:endParaRPr sz="3000">
              <a:solidFill>
                <a:schemeClr val="dk2"/>
              </a:solidFill>
              <a:latin typeface="Cambria"/>
              <a:ea typeface="Cambria"/>
              <a:cs typeface="Cambria"/>
              <a:sym typeface="Cambria"/>
            </a:endParaRPr>
          </a:p>
        </p:txBody>
      </p:sp>
      <p:sp>
        <p:nvSpPr>
          <p:cNvPr descr="n14 zalo Nguyen Doan Thao Trang" id="333" name="Google Shape;333;p43"/>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34" name="Google Shape;334;p43"/>
          <p:cNvSpPr/>
          <p:nvPr/>
        </p:nvSpPr>
        <p:spPr>
          <a:xfrm>
            <a:off x="1941361" y="170107"/>
            <a:ext cx="9636350" cy="1091261"/>
          </a:xfrm>
          <a:prstGeom prst="rect">
            <a:avLst/>
          </a:prstGeom>
          <a:blipFill rotWithShape="1">
            <a:blip r:embed="rId5">
              <a:alphaModFix/>
            </a:blip>
            <a:stretch>
              <a:fillRect b="-3351" l="-1138" r="-1137" t="-502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335" name="Google Shape;335;p43">
            <a:hlinkClick action="ppaction://hlinksldjump" r:id="rId6"/>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ppt_w</p:attrName>
                                        </p:attrNameLst>
                                      </p:cBhvr>
                                      <p:tavLst>
                                        <p:tav fmla="" tm="0">
                                          <p:val>
                                            <p:strVal val="0"/>
                                          </p:val>
                                        </p:tav>
                                        <p:tav fmla="" tm="100000">
                                          <p:val>
                                            <p:strVal val="#ppt_w"/>
                                          </p:val>
                                        </p:tav>
                                      </p:tavLst>
                                    </p:anim>
                                    <p:anim calcmode="lin" valueType="num">
                                      <p:cBhvr additive="base">
                                        <p:cTn dur="500"/>
                                        <p:tgtEl>
                                          <p:spTgt spid="32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ppt_w</p:attrName>
                                        </p:attrNameLst>
                                      </p:cBhvr>
                                      <p:tavLst>
                                        <p:tav fmla="" tm="0">
                                          <p:val>
                                            <p:strVal val="0"/>
                                          </p:val>
                                        </p:tav>
                                        <p:tav fmla="" tm="100000">
                                          <p:val>
                                            <p:strVal val="#ppt_w"/>
                                          </p:val>
                                        </p:tav>
                                      </p:tavLst>
                                    </p:anim>
                                    <p:anim calcmode="lin" valueType="num">
                                      <p:cBhvr additive="base">
                                        <p:cTn dur="500"/>
                                        <p:tgtEl>
                                          <p:spTgt spid="330"/>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ppt_w</p:attrName>
                                        </p:attrNameLst>
                                      </p:cBhvr>
                                      <p:tavLst>
                                        <p:tav fmla="" tm="0">
                                          <p:val>
                                            <p:strVal val="0"/>
                                          </p:val>
                                        </p:tav>
                                        <p:tav fmla="" tm="100000">
                                          <p:val>
                                            <p:strVal val="#ppt_w"/>
                                          </p:val>
                                        </p:tav>
                                      </p:tavLst>
                                    </p:anim>
                                    <p:anim calcmode="lin" valueType="num">
                                      <p:cBhvr additive="base">
                                        <p:cTn dur="500"/>
                                        <p:tgtEl>
                                          <p:spTgt spid="3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n14 zalo Nguyen Doan Thao Trang" id="340" name="Google Shape;340;p44"/>
          <p:cNvPicPr preferRelativeResize="0"/>
          <p:nvPr/>
        </p:nvPicPr>
        <p:blipFill rotWithShape="1">
          <a:blip r:embed="rId3">
            <a:alphaModFix/>
          </a:blip>
          <a:srcRect b="0" l="0" r="0" t="0"/>
          <a:stretch/>
        </p:blipFill>
        <p:spPr>
          <a:xfrm>
            <a:off x="82124" y="568459"/>
            <a:ext cx="12109876" cy="1387557"/>
          </a:xfrm>
          <a:prstGeom prst="rect">
            <a:avLst/>
          </a:prstGeom>
          <a:noFill/>
          <a:ln>
            <a:noFill/>
          </a:ln>
        </p:spPr>
      </p:pic>
      <p:sp>
        <p:nvSpPr>
          <p:cNvPr descr="n14 zalo Nguyen Doan Thao Trang" id="341" name="Google Shape;341;p44"/>
          <p:cNvSpPr/>
          <p:nvPr/>
        </p:nvSpPr>
        <p:spPr>
          <a:xfrm>
            <a:off x="1555547" y="243719"/>
            <a:ext cx="10136344" cy="1086580"/>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lang="en-US" sz="3000">
                <a:solidFill>
                  <a:srgbClr val="2B2B2C"/>
                </a:solidFill>
                <a:latin typeface="Cambria"/>
                <a:ea typeface="Cambria"/>
                <a:cs typeface="Cambria"/>
                <a:sym typeface="Cambria"/>
              </a:rPr>
              <a:t>5.</a:t>
            </a:r>
            <a:r>
              <a:rPr lang="en-US" sz="3000">
                <a:solidFill>
                  <a:srgbClr val="2B2B2C"/>
                </a:solidFill>
                <a:latin typeface="Cambria"/>
                <a:ea typeface="Cambria"/>
                <a:cs typeface="Cambria"/>
                <a:sym typeface="Cambria"/>
              </a:rPr>
              <a:t> </a:t>
            </a:r>
            <a:r>
              <a:rPr lang="en-US" sz="3200">
                <a:solidFill>
                  <a:schemeClr val="dk1"/>
                </a:solidFill>
                <a:latin typeface="Cambria"/>
                <a:ea typeface="Cambria"/>
                <a:cs typeface="Cambria"/>
                <a:sym typeface="Cambria"/>
              </a:rPr>
              <a:t>Một chất điểm dao động x = 10cos2πt (cm) có pha tại thời điểm t là :</a:t>
            </a:r>
            <a:endParaRPr sz="3000">
              <a:solidFill>
                <a:schemeClr val="dk1"/>
              </a:solidFill>
              <a:latin typeface="Quattrocento Sans"/>
              <a:ea typeface="Quattrocento Sans"/>
              <a:cs typeface="Quattrocento Sans"/>
              <a:sym typeface="Quattrocento Sans"/>
            </a:endParaRPr>
          </a:p>
        </p:txBody>
      </p:sp>
      <p:grpSp>
        <p:nvGrpSpPr>
          <p:cNvPr descr="n14 zalo Nguyen Doan Thao Trang" id="342" name="Google Shape;342;p44"/>
          <p:cNvGrpSpPr/>
          <p:nvPr/>
        </p:nvGrpSpPr>
        <p:grpSpPr>
          <a:xfrm>
            <a:off x="1190904" y="1831798"/>
            <a:ext cx="2080182" cy="1761279"/>
            <a:chOff x="914" y="1471"/>
            <a:chExt cx="1195" cy="1144"/>
          </a:xfrm>
        </p:grpSpPr>
        <p:sp>
          <p:nvSpPr>
            <p:cNvPr id="343" name="Google Shape;343;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44" name="Google Shape;344;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45" name="Google Shape;345;p44"/>
          <p:cNvGrpSpPr/>
          <p:nvPr/>
        </p:nvGrpSpPr>
        <p:grpSpPr>
          <a:xfrm>
            <a:off x="3766906" y="1831798"/>
            <a:ext cx="2080182" cy="1761279"/>
            <a:chOff x="914" y="1471"/>
            <a:chExt cx="1195" cy="1144"/>
          </a:xfrm>
        </p:grpSpPr>
        <p:sp>
          <p:nvSpPr>
            <p:cNvPr id="346" name="Google Shape;346;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47" name="Google Shape;347;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48" name="Google Shape;348;p44"/>
          <p:cNvGrpSpPr/>
          <p:nvPr/>
        </p:nvGrpSpPr>
        <p:grpSpPr>
          <a:xfrm>
            <a:off x="6342908" y="1831798"/>
            <a:ext cx="2080182" cy="1761279"/>
            <a:chOff x="914" y="1471"/>
            <a:chExt cx="1195" cy="1144"/>
          </a:xfrm>
        </p:grpSpPr>
        <p:sp>
          <p:nvSpPr>
            <p:cNvPr id="349" name="Google Shape;349;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50" name="Google Shape;350;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51" name="Google Shape;351;p44"/>
          <p:cNvGrpSpPr/>
          <p:nvPr/>
        </p:nvGrpSpPr>
        <p:grpSpPr>
          <a:xfrm>
            <a:off x="8918911" y="1831798"/>
            <a:ext cx="2080182" cy="1761279"/>
            <a:chOff x="914" y="1471"/>
            <a:chExt cx="1195" cy="1144"/>
          </a:xfrm>
        </p:grpSpPr>
        <p:sp>
          <p:nvSpPr>
            <p:cNvPr id="352" name="Google Shape;352;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53" name="Google Shape;353;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54" name="Google Shape;354;p44"/>
          <p:cNvSpPr/>
          <p:nvPr/>
        </p:nvSpPr>
        <p:spPr>
          <a:xfrm>
            <a:off x="1314932" y="3760320"/>
            <a:ext cx="1956154" cy="580095"/>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000">
                <a:solidFill>
                  <a:srgbClr val="2B2B2C"/>
                </a:solidFill>
                <a:latin typeface="Cambria"/>
                <a:ea typeface="Cambria"/>
                <a:cs typeface="Cambria"/>
                <a:sym typeface="Cambria"/>
              </a:rPr>
              <a:t>2π</a:t>
            </a:r>
            <a:endParaRPr sz="3000">
              <a:solidFill>
                <a:srgbClr val="2B2B2C"/>
              </a:solidFill>
              <a:latin typeface="Quattrocento Sans"/>
              <a:ea typeface="Quattrocento Sans"/>
              <a:cs typeface="Quattrocento Sans"/>
              <a:sym typeface="Quattrocento Sans"/>
            </a:endParaRPr>
          </a:p>
        </p:txBody>
      </p:sp>
      <p:sp>
        <p:nvSpPr>
          <p:cNvPr descr="n14 zalo Nguyen Doan Thao Trang" id="355" name="Google Shape;355;p44"/>
          <p:cNvSpPr/>
          <p:nvPr/>
        </p:nvSpPr>
        <p:spPr>
          <a:xfrm>
            <a:off x="3893535" y="3784557"/>
            <a:ext cx="1956153" cy="580095"/>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000">
                <a:solidFill>
                  <a:srgbClr val="2B2B2C"/>
                </a:solidFill>
                <a:latin typeface="Cambria"/>
                <a:ea typeface="Cambria"/>
                <a:cs typeface="Cambria"/>
                <a:sym typeface="Cambria"/>
              </a:rPr>
              <a:t>0 </a:t>
            </a:r>
            <a:endParaRPr sz="3000">
              <a:solidFill>
                <a:srgbClr val="2B2B2C"/>
              </a:solidFill>
              <a:latin typeface="Quattrocento Sans"/>
              <a:ea typeface="Quattrocento Sans"/>
              <a:cs typeface="Quattrocento Sans"/>
              <a:sym typeface="Quattrocento Sans"/>
            </a:endParaRPr>
          </a:p>
        </p:txBody>
      </p:sp>
      <p:sp>
        <p:nvSpPr>
          <p:cNvPr descr="n14 zalo Nguyen Doan Thao Trang" id="356" name="Google Shape;356;p44"/>
          <p:cNvSpPr/>
          <p:nvPr/>
        </p:nvSpPr>
        <p:spPr>
          <a:xfrm>
            <a:off x="6479898" y="3784557"/>
            <a:ext cx="1832128" cy="555858"/>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2800">
                <a:solidFill>
                  <a:schemeClr val="dk1"/>
                </a:solidFill>
                <a:latin typeface="Cambria"/>
                <a:ea typeface="Cambria"/>
                <a:cs typeface="Cambria"/>
                <a:sym typeface="Cambria"/>
              </a:rPr>
              <a:t>2πt. </a:t>
            </a:r>
            <a:endParaRPr sz="2800">
              <a:solidFill>
                <a:srgbClr val="2B2B2C"/>
              </a:solidFill>
              <a:latin typeface="Quattrocento Sans"/>
              <a:ea typeface="Quattrocento Sans"/>
              <a:cs typeface="Quattrocento Sans"/>
              <a:sym typeface="Quattrocento Sans"/>
            </a:endParaRPr>
          </a:p>
        </p:txBody>
      </p:sp>
      <p:sp>
        <p:nvSpPr>
          <p:cNvPr descr="n14 zalo Nguyen Doan Thao Trang" id="357" name="Google Shape;357;p44"/>
          <p:cNvSpPr/>
          <p:nvPr/>
        </p:nvSpPr>
        <p:spPr>
          <a:xfrm>
            <a:off x="8944839" y="3765514"/>
            <a:ext cx="2080182" cy="57490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2800">
                <a:solidFill>
                  <a:schemeClr val="dk1"/>
                </a:solidFill>
                <a:latin typeface="Cambria"/>
                <a:ea typeface="Cambria"/>
                <a:cs typeface="Cambria"/>
                <a:sym typeface="Cambria"/>
              </a:rPr>
              <a:t>π</a:t>
            </a:r>
            <a:r>
              <a:rPr lang="en-US" sz="1800">
                <a:solidFill>
                  <a:schemeClr val="dk1"/>
                </a:solidFill>
                <a:latin typeface="Cambria"/>
                <a:ea typeface="Cambria"/>
                <a:cs typeface="Cambria"/>
                <a:sym typeface="Cambria"/>
              </a:rPr>
              <a:t>. </a:t>
            </a:r>
            <a:endParaRPr sz="3000">
              <a:solidFill>
                <a:schemeClr val="dk2"/>
              </a:solidFill>
              <a:latin typeface="Cambria"/>
              <a:ea typeface="Cambria"/>
              <a:cs typeface="Cambria"/>
              <a:sym typeface="Cambria"/>
            </a:endParaRPr>
          </a:p>
        </p:txBody>
      </p:sp>
      <p:sp>
        <p:nvSpPr>
          <p:cNvPr descr="n14 zalo Nguyen Doan Thao Trang" id="358" name="Google Shape;358;p44"/>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59" name="Google Shape;359;p44">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ppt_w</p:attrName>
                                        </p:attrNameLst>
                                      </p:cBhvr>
                                      <p:tavLst>
                                        <p:tav fmla="" tm="0">
                                          <p:val>
                                            <p:strVal val="0"/>
                                          </p:val>
                                        </p:tav>
                                        <p:tav fmla="" tm="100000">
                                          <p:val>
                                            <p:strVal val="#ppt_w"/>
                                          </p:val>
                                        </p:tav>
                                      </p:tavLst>
                                    </p:anim>
                                    <p:anim calcmode="lin" valueType="num">
                                      <p:cBhvr additive="base">
                                        <p:cTn dur="500"/>
                                        <p:tgtEl>
                                          <p:spTgt spid="355"/>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ppt_w</p:attrName>
                                        </p:attrNameLst>
                                      </p:cBhvr>
                                      <p:tavLst>
                                        <p:tav fmla="" tm="0">
                                          <p:val>
                                            <p:strVal val="0"/>
                                          </p:val>
                                        </p:tav>
                                        <p:tav fmla="" tm="100000">
                                          <p:val>
                                            <p:strVal val="#ppt_w"/>
                                          </p:val>
                                        </p:tav>
                                      </p:tavLst>
                                    </p:anim>
                                    <p:anim calcmode="lin" valueType="num">
                                      <p:cBhvr additive="base">
                                        <p:cTn dur="500"/>
                                        <p:tgtEl>
                                          <p:spTgt spid="356"/>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n14 zalo Nguyen Doan Thao Trang" id="364" name="Google Shape;364;p45"/>
          <p:cNvPicPr preferRelativeResize="0"/>
          <p:nvPr/>
        </p:nvPicPr>
        <p:blipFill rotWithShape="1">
          <a:blip r:embed="rId3">
            <a:alphaModFix/>
          </a:blip>
          <a:srcRect b="0" l="0" r="0" t="0"/>
          <a:stretch/>
        </p:blipFill>
        <p:spPr>
          <a:xfrm>
            <a:off x="-2226" y="353781"/>
            <a:ext cx="12192000" cy="1387557"/>
          </a:xfrm>
          <a:prstGeom prst="rect">
            <a:avLst/>
          </a:prstGeom>
          <a:noFill/>
          <a:ln>
            <a:noFill/>
          </a:ln>
        </p:spPr>
      </p:pic>
      <p:sp>
        <p:nvSpPr>
          <p:cNvPr descr="n14 zalo Nguyen Doan Thao Trang" id="365" name="Google Shape;365;p45"/>
          <p:cNvSpPr/>
          <p:nvPr/>
        </p:nvSpPr>
        <p:spPr>
          <a:xfrm>
            <a:off x="1314709" y="356123"/>
            <a:ext cx="10206731" cy="861774"/>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just">
              <a:spcBef>
                <a:spcPts val="0"/>
              </a:spcBef>
              <a:spcAft>
                <a:spcPts val="0"/>
              </a:spcAft>
              <a:buNone/>
            </a:pPr>
            <a:r>
              <a:rPr b="1" lang="en-US" sz="2800">
                <a:solidFill>
                  <a:srgbClr val="2B2B2C"/>
                </a:solidFill>
                <a:latin typeface="Cambria"/>
                <a:ea typeface="Cambria"/>
                <a:cs typeface="Cambria"/>
                <a:sym typeface="Cambria"/>
              </a:rPr>
              <a:t>6.</a:t>
            </a:r>
            <a:r>
              <a:rPr lang="en-US" sz="2800">
                <a:solidFill>
                  <a:srgbClr val="2B2B2C"/>
                </a:solidFill>
                <a:latin typeface="Cambria"/>
                <a:ea typeface="Cambria"/>
                <a:cs typeface="Cambria"/>
                <a:sym typeface="Cambria"/>
              </a:rPr>
              <a:t> </a:t>
            </a:r>
            <a:r>
              <a:rPr lang="en-US" sz="2800">
                <a:solidFill>
                  <a:schemeClr val="dk1"/>
                </a:solidFill>
                <a:latin typeface="Cambria"/>
                <a:ea typeface="Cambria"/>
                <a:cs typeface="Cambria"/>
                <a:sym typeface="Cambria"/>
              </a:rPr>
              <a:t>Một vật nhỏ dao động điều hòa theo phương trình x = Acos10t (t tính bằng s), A là biên độ. Tại t = 2 s, pha của dao động là :</a:t>
            </a:r>
            <a:endParaRPr sz="2800">
              <a:solidFill>
                <a:schemeClr val="dk1"/>
              </a:solidFill>
              <a:latin typeface="Quattrocento Sans"/>
              <a:ea typeface="Quattrocento Sans"/>
              <a:cs typeface="Quattrocento Sans"/>
              <a:sym typeface="Quattrocento Sans"/>
            </a:endParaRPr>
          </a:p>
        </p:txBody>
      </p:sp>
      <p:grpSp>
        <p:nvGrpSpPr>
          <p:cNvPr descr="n14 zalo Nguyen Doan Thao Trang" id="366" name="Google Shape;366;p45"/>
          <p:cNvGrpSpPr/>
          <p:nvPr/>
        </p:nvGrpSpPr>
        <p:grpSpPr>
          <a:xfrm>
            <a:off x="1190904" y="1831798"/>
            <a:ext cx="2080182" cy="1761279"/>
            <a:chOff x="914" y="1471"/>
            <a:chExt cx="1195" cy="1144"/>
          </a:xfrm>
        </p:grpSpPr>
        <p:sp>
          <p:nvSpPr>
            <p:cNvPr id="367" name="Google Shape;367;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68" name="Google Shape;368;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69" name="Google Shape;369;p45"/>
          <p:cNvGrpSpPr/>
          <p:nvPr/>
        </p:nvGrpSpPr>
        <p:grpSpPr>
          <a:xfrm>
            <a:off x="3766906" y="1831798"/>
            <a:ext cx="2080182" cy="1761279"/>
            <a:chOff x="914" y="1471"/>
            <a:chExt cx="1195" cy="1144"/>
          </a:xfrm>
        </p:grpSpPr>
        <p:sp>
          <p:nvSpPr>
            <p:cNvPr id="370" name="Google Shape;370;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71" name="Google Shape;371;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72" name="Google Shape;372;p45"/>
          <p:cNvGrpSpPr/>
          <p:nvPr/>
        </p:nvGrpSpPr>
        <p:grpSpPr>
          <a:xfrm>
            <a:off x="6342908" y="1831798"/>
            <a:ext cx="2080182" cy="1761279"/>
            <a:chOff x="914" y="1471"/>
            <a:chExt cx="1195" cy="1144"/>
          </a:xfrm>
        </p:grpSpPr>
        <p:sp>
          <p:nvSpPr>
            <p:cNvPr id="373" name="Google Shape;373;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74" name="Google Shape;374;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75" name="Google Shape;375;p45"/>
          <p:cNvGrpSpPr/>
          <p:nvPr/>
        </p:nvGrpSpPr>
        <p:grpSpPr>
          <a:xfrm>
            <a:off x="8918911" y="1831798"/>
            <a:ext cx="2080182" cy="1761279"/>
            <a:chOff x="914" y="1471"/>
            <a:chExt cx="1195" cy="1144"/>
          </a:xfrm>
        </p:grpSpPr>
        <p:sp>
          <p:nvSpPr>
            <p:cNvPr id="376" name="Google Shape;376;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77" name="Google Shape;377;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78" name="Google Shape;378;p45"/>
          <p:cNvSpPr/>
          <p:nvPr/>
        </p:nvSpPr>
        <p:spPr>
          <a:xfrm>
            <a:off x="1314931"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40 rad</a:t>
            </a:r>
            <a:endParaRPr sz="1800">
              <a:solidFill>
                <a:srgbClr val="2B2B2C"/>
              </a:solidFill>
              <a:latin typeface="Quattrocento Sans"/>
              <a:ea typeface="Quattrocento Sans"/>
              <a:cs typeface="Quattrocento Sans"/>
              <a:sym typeface="Quattrocento Sans"/>
            </a:endParaRPr>
          </a:p>
        </p:txBody>
      </p:sp>
      <p:sp>
        <p:nvSpPr>
          <p:cNvPr descr="n14 zalo Nguyen Doan Thao Trang" id="379" name="Google Shape;379;p45"/>
          <p:cNvSpPr/>
          <p:nvPr/>
        </p:nvSpPr>
        <p:spPr>
          <a:xfrm>
            <a:off x="3890933"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20 rad</a:t>
            </a:r>
            <a:endParaRPr sz="1800">
              <a:solidFill>
                <a:srgbClr val="2B2B2C"/>
              </a:solidFill>
              <a:latin typeface="Quattrocento Sans"/>
              <a:ea typeface="Quattrocento Sans"/>
              <a:cs typeface="Quattrocento Sans"/>
              <a:sym typeface="Quattrocento Sans"/>
            </a:endParaRPr>
          </a:p>
        </p:txBody>
      </p:sp>
      <p:sp>
        <p:nvSpPr>
          <p:cNvPr descr="n14 zalo Nguyen Doan Thao Trang" id="380" name="Google Shape;380;p45"/>
          <p:cNvSpPr/>
          <p:nvPr/>
        </p:nvSpPr>
        <p:spPr>
          <a:xfrm>
            <a:off x="6466935"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5 rad</a:t>
            </a:r>
            <a:endParaRPr sz="1800">
              <a:solidFill>
                <a:srgbClr val="2B2B2C"/>
              </a:solidFill>
              <a:latin typeface="Quattrocento Sans"/>
              <a:ea typeface="Quattrocento Sans"/>
              <a:cs typeface="Quattrocento Sans"/>
              <a:sym typeface="Quattrocento Sans"/>
            </a:endParaRPr>
          </a:p>
        </p:txBody>
      </p:sp>
      <p:sp>
        <p:nvSpPr>
          <p:cNvPr descr="n14 zalo Nguyen Doan Thao Trang" id="381" name="Google Shape;381;p45"/>
          <p:cNvSpPr/>
          <p:nvPr/>
        </p:nvSpPr>
        <p:spPr>
          <a:xfrm>
            <a:off x="9042937" y="3507757"/>
            <a:ext cx="1832128"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10 rad.</a:t>
            </a:r>
            <a:endParaRPr sz="3000">
              <a:solidFill>
                <a:schemeClr val="dk2"/>
              </a:solidFill>
              <a:latin typeface="Cambria"/>
              <a:ea typeface="Cambria"/>
              <a:cs typeface="Cambria"/>
              <a:sym typeface="Cambria"/>
            </a:endParaRPr>
          </a:p>
        </p:txBody>
      </p:sp>
      <p:sp>
        <p:nvSpPr>
          <p:cNvPr descr="n14 zalo Nguyen Doan Thao Trang" id="382" name="Google Shape;382;p45"/>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83" name="Google Shape;383;p45">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