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9"/>
  </p:notesMasterIdLst>
  <p:sldIdLst>
    <p:sldId id="256" r:id="rId4"/>
    <p:sldId id="257" r:id="rId5"/>
    <p:sldId id="258" r:id="rId6"/>
    <p:sldId id="297" r:id="rId7"/>
    <p:sldId id="259" r:id="rId8"/>
    <p:sldId id="260" r:id="rId9"/>
    <p:sldId id="299" r:id="rId10"/>
    <p:sldId id="301" r:id="rId11"/>
    <p:sldId id="312" r:id="rId12"/>
    <p:sldId id="305" r:id="rId13"/>
    <p:sldId id="261" r:id="rId14"/>
    <p:sldId id="262" r:id="rId15"/>
    <p:sldId id="306" r:id="rId16"/>
    <p:sldId id="307" r:id="rId17"/>
    <p:sldId id="308" r:id="rId18"/>
    <p:sldId id="302" r:id="rId19"/>
    <p:sldId id="300" r:id="rId20"/>
    <p:sldId id="309" r:id="rId21"/>
    <p:sldId id="310" r:id="rId22"/>
    <p:sldId id="263" r:id="rId23"/>
    <p:sldId id="311" r:id="rId24"/>
    <p:sldId id="264" r:id="rId25"/>
    <p:sldId id="265" r:id="rId26"/>
    <p:sldId id="266" r:id="rId27"/>
    <p:sldId id="296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mbria Math" panose="02040503050406030204" pitchFamily="18" charset="0"/>
      <p:regular r:id="rId36"/>
    </p:embeddedFont>
    <p:embeddedFont>
      <p:font typeface="UTM Avo" panose="02040603050506020204" pitchFamily="18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1BF"/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customschemas.google.com/relationships/presentationmetadata" Target="meta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35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24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36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3535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764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284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334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65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59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95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28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53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0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21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60: Quy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đồng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mẫu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BD8CAB-E683-7739-F432-746984B9B0ED}"/>
              </a:ext>
            </a:extLst>
          </p:cNvPr>
          <p:cNvSpPr txBox="1"/>
          <p:nvPr/>
        </p:nvSpPr>
        <p:spPr>
          <a:xfrm>
            <a:off x="536907" y="1547745"/>
            <a:ext cx="693795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Cách quy đồng mẫu số hai phân số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8A998-D0DB-7789-AF53-1F20F4CD52C2}"/>
              </a:ext>
            </a:extLst>
          </p:cNvPr>
          <p:cNvSpPr txBox="1"/>
          <p:nvPr/>
        </p:nvSpPr>
        <p:spPr>
          <a:xfrm>
            <a:off x="509193" y="2082381"/>
            <a:ext cx="9304811" cy="174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500" dirty="0">
                <a:latin typeface="UTM Avo" panose="02040603050506020204" pitchFamily="18" charset="0"/>
                <a:cs typeface="Arial" panose="020B0604020202020204" pitchFamily="34" charset="0"/>
              </a:rPr>
              <a:t>Chọn mẫu số chung:</a:t>
            </a:r>
          </a:p>
          <a:p>
            <a:pPr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  <a:cs typeface="Arial" panose="020B0604020202020204" pitchFamily="34" charset="0"/>
              </a:rPr>
              <a:t>Vì 6 chia hết cho 3 nên ta chọn 6 làm mẫu số chung. </a:t>
            </a:r>
          </a:p>
          <a:p>
            <a:pPr marL="381019" indent="-38101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500" dirty="0">
                <a:latin typeface="UTM Avo" panose="02040603050506020204" pitchFamily="18" charset="0"/>
                <a:cs typeface="Arial" panose="020B0604020202020204" pitchFamily="34" charset="0"/>
              </a:rPr>
              <a:t>Thực hiện quy đồng mẫu số: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26776-3C1F-EBED-493F-31A5E0E11032}"/>
              </a:ext>
            </a:extLst>
          </p:cNvPr>
          <p:cNvSpPr txBox="1"/>
          <p:nvPr/>
        </p:nvSpPr>
        <p:spPr>
          <a:xfrm>
            <a:off x="512967" y="3965457"/>
            <a:ext cx="1228649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Ta có: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FDD610-AE5F-823D-E876-1007F8D796CB}"/>
              </a:ext>
            </a:extLst>
          </p:cNvPr>
          <p:cNvGrpSpPr/>
          <p:nvPr/>
        </p:nvGrpSpPr>
        <p:grpSpPr>
          <a:xfrm>
            <a:off x="1741626" y="3899755"/>
            <a:ext cx="2686823" cy="900262"/>
            <a:chOff x="6344539" y="2857338"/>
            <a:chExt cx="4030227" cy="13503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105FA4-590C-301F-817D-D0DBE21A37E2}"/>
                </a:ext>
              </a:extLst>
            </p:cNvPr>
            <p:cNvGrpSpPr/>
            <p:nvPr/>
          </p:nvGrpSpPr>
          <p:grpSpPr>
            <a:xfrm>
              <a:off x="6344539" y="2857338"/>
              <a:ext cx="880620" cy="1323439"/>
              <a:chOff x="11900061" y="4285307"/>
              <a:chExt cx="699135" cy="132343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A898E2-C921-3FFE-0801-300D2A9A1D6E}"/>
                  </a:ext>
                </a:extLst>
              </p:cNvPr>
              <p:cNvSpPr txBox="1"/>
              <p:nvPr/>
            </p:nvSpPr>
            <p:spPr>
              <a:xfrm>
                <a:off x="11900061" y="4285307"/>
                <a:ext cx="699135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AA7BA35-2442-F082-88C3-C0353927C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0128" y="4978713"/>
                <a:ext cx="43900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C61041-7E03-2B34-31B2-D522BF4E0CD9}"/>
                </a:ext>
              </a:extLst>
            </p:cNvPr>
            <p:cNvGrpSpPr/>
            <p:nvPr/>
          </p:nvGrpSpPr>
          <p:grpSpPr>
            <a:xfrm>
              <a:off x="9119795" y="2870974"/>
              <a:ext cx="1254971" cy="1323441"/>
              <a:chOff x="15065639" y="7999137"/>
              <a:chExt cx="1254971" cy="132344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4F3CF17-BFE1-ECD3-7539-6BCF409499AE}"/>
                  </a:ext>
                </a:extLst>
              </p:cNvPr>
              <p:cNvGrpSpPr/>
              <p:nvPr/>
            </p:nvGrpSpPr>
            <p:grpSpPr>
              <a:xfrm>
                <a:off x="15439992" y="7999137"/>
                <a:ext cx="880618" cy="1323441"/>
                <a:chOff x="11821822" y="4239116"/>
                <a:chExt cx="753228" cy="1323441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AE9C977-9396-2263-6867-B13C3D8AC853}"/>
                    </a:ext>
                  </a:extLst>
                </p:cNvPr>
                <p:cNvSpPr txBox="1"/>
                <p:nvPr/>
              </p:nvSpPr>
              <p:spPr>
                <a:xfrm>
                  <a:off x="11821822" y="4239116"/>
                  <a:ext cx="753228" cy="1323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A97B9108-5E0F-0E82-6CEC-FA1DC156D4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40248" y="4931372"/>
                  <a:ext cx="501147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75556A-E2EF-22F6-7933-A7E9ABCC5D61}"/>
                  </a:ext>
                </a:extLst>
              </p:cNvPr>
              <p:cNvSpPr txBox="1"/>
              <p:nvPr/>
            </p:nvSpPr>
            <p:spPr>
              <a:xfrm>
                <a:off x="15065639" y="8278403"/>
                <a:ext cx="497747" cy="692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3BBBE19-51CE-01E3-C9E6-12F7A4AF990E}"/>
                </a:ext>
              </a:extLst>
            </p:cNvPr>
            <p:cNvGrpSpPr/>
            <p:nvPr/>
          </p:nvGrpSpPr>
          <p:grpSpPr>
            <a:xfrm>
              <a:off x="6999394" y="2884291"/>
              <a:ext cx="2283581" cy="1323440"/>
              <a:chOff x="14084495" y="8022514"/>
              <a:chExt cx="1205601" cy="132344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173FDFC-F00C-3F9D-F4DE-3676ED57F784}"/>
                  </a:ext>
                </a:extLst>
              </p:cNvPr>
              <p:cNvGrpSpPr/>
              <p:nvPr/>
            </p:nvGrpSpPr>
            <p:grpSpPr>
              <a:xfrm>
                <a:off x="14385515" y="8022514"/>
                <a:ext cx="904581" cy="1323440"/>
                <a:chOff x="11843560" y="4262493"/>
                <a:chExt cx="773721" cy="132344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29BC5FA4-F8B1-DCCC-A08B-89128B44F3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43560" y="4262493"/>
                      <a:ext cx="773721" cy="13234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29BC5FA4-F8B1-DCCC-A08B-89128B44F3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43560" y="4262493"/>
                      <a:ext cx="773721" cy="132344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6250" r="-5348" b="-145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9E2D0961-A38E-C787-A30A-81E1EFE69F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37158" y="4918317"/>
                  <a:ext cx="574508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128C1A-0B17-477F-3F28-336E2E66FD05}"/>
                  </a:ext>
                </a:extLst>
              </p:cNvPr>
              <p:cNvSpPr txBox="1"/>
              <p:nvPr/>
            </p:nvSpPr>
            <p:spPr>
              <a:xfrm>
                <a:off x="14084495" y="8267158"/>
                <a:ext cx="497747" cy="692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2A4CC3-824F-F86A-59C1-0399F1659AC8}"/>
              </a:ext>
            </a:extLst>
          </p:cNvPr>
          <p:cNvGrpSpPr/>
          <p:nvPr/>
        </p:nvGrpSpPr>
        <p:grpSpPr>
          <a:xfrm>
            <a:off x="4383910" y="3917724"/>
            <a:ext cx="4052443" cy="882293"/>
            <a:chOff x="7954194" y="703370"/>
            <a:chExt cx="4977112" cy="1323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C4DC041-59A9-A61E-56E5-7A6B0AC7DB2A}"/>
                </a:ext>
              </a:extLst>
            </p:cNvPr>
            <p:cNvGrpSpPr/>
            <p:nvPr/>
          </p:nvGrpSpPr>
          <p:grpSpPr>
            <a:xfrm>
              <a:off x="12043677" y="703370"/>
              <a:ext cx="494213" cy="1323441"/>
              <a:chOff x="10857867" y="4178781"/>
              <a:chExt cx="422560" cy="132344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520402-C35A-D877-FD1C-8C9F109CCCDC}"/>
                  </a:ext>
                </a:extLst>
              </p:cNvPr>
              <p:cNvSpPr txBox="1"/>
              <p:nvPr/>
            </p:nvSpPr>
            <p:spPr>
              <a:xfrm>
                <a:off x="10857867" y="4178781"/>
                <a:ext cx="334147" cy="1323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A7BD401-DAB8-21D9-E8CD-5B6316FE83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81329" y="4834061"/>
                <a:ext cx="39909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8FC875-2A43-16D4-AB88-F80927DCDA62}"/>
                </a:ext>
              </a:extLst>
            </p:cNvPr>
            <p:cNvSpPr txBox="1"/>
            <p:nvPr/>
          </p:nvSpPr>
          <p:spPr>
            <a:xfrm>
              <a:off x="7954194" y="803159"/>
              <a:ext cx="4977112" cy="85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>
                  <a:latin typeface="UTM Avo" panose="02040603050506020204" pitchFamily="18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VN" sz="2400" dirty="0">
                  <a:latin typeface="UTM Avo" panose="02040603050506020204" pitchFamily="18" charset="0"/>
                  <a:cs typeface="Arial" panose="020B0604020202020204" pitchFamily="34" charset="0"/>
                </a:rPr>
                <a:t>giữ nguyên phân số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endParaRPr lang="en-VN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8F6EC86-3627-9264-0CBC-865F7BC5A482}"/>
                  </a:ext>
                </a:extLst>
              </p:cNvPr>
              <p:cNvSpPr txBox="1"/>
              <p:nvPr/>
            </p:nvSpPr>
            <p:spPr>
              <a:xfrm>
                <a:off x="509193" y="4889995"/>
                <a:ext cx="7749435" cy="1354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được hai phân số 	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8F6EC86-3627-9264-0CBC-865F7BC5A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93" y="4889995"/>
                <a:ext cx="7749435" cy="1354153"/>
              </a:xfrm>
              <a:prstGeom prst="rect">
                <a:avLst/>
              </a:prstGeom>
              <a:blipFill>
                <a:blip r:embed="rId5"/>
                <a:stretch>
                  <a:fillRect l="-1259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2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1AE391BD-E713-DD00-C0A3-6675669805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mẫu số chung của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6E3B-5C69-483D-5328-3DD7D2B34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26" y="2347655"/>
            <a:ext cx="10891468" cy="1038913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3FCBCBC2-F078-FF2B-AB65-D00B11AE80AE}"/>
              </a:ext>
            </a:extLst>
          </p:cNvPr>
          <p:cNvSpPr txBox="1"/>
          <p:nvPr/>
        </p:nvSpPr>
        <p:spPr>
          <a:xfrm>
            <a:off x="3051628" y="3254340"/>
            <a:ext cx="57404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400" b="1" u="sng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endParaRPr lang="en-US" sz="2400" b="1" u="sng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ED271-B7A7-1A9E-C1EB-2E517FD5CDE6}"/>
              </a:ext>
            </a:extLst>
          </p:cNvPr>
          <p:cNvSpPr txBox="1"/>
          <p:nvPr/>
        </p:nvSpPr>
        <p:spPr>
          <a:xfrm>
            <a:off x="623214" y="3665022"/>
            <a:ext cx="10901128" cy="70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15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0E7EFF-B8FA-A298-2D67-DF51DCB55B3A}"/>
              </a:ext>
            </a:extLst>
          </p:cNvPr>
          <p:cNvGrpSpPr/>
          <p:nvPr/>
        </p:nvGrpSpPr>
        <p:grpSpPr>
          <a:xfrm>
            <a:off x="4615907" y="4665419"/>
            <a:ext cx="1942752" cy="1205777"/>
            <a:chOff x="2164458" y="2955491"/>
            <a:chExt cx="2589327" cy="170897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4F1F959-CFED-4187-A219-EB31283A64C0}"/>
                </a:ext>
              </a:extLst>
            </p:cNvPr>
            <p:cNvGrpSpPr/>
            <p:nvPr/>
          </p:nvGrpSpPr>
          <p:grpSpPr>
            <a:xfrm>
              <a:off x="2164458" y="2955491"/>
              <a:ext cx="887299" cy="1508104"/>
              <a:chOff x="12013485" y="4282083"/>
              <a:chExt cx="561678" cy="1508104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6B3B74-DEC3-9A4B-8A1D-291C98FD3080}"/>
                  </a:ext>
                </a:extLst>
              </p:cNvPr>
              <p:cNvSpPr txBox="1"/>
              <p:nvPr/>
            </p:nvSpPr>
            <p:spPr>
              <a:xfrm>
                <a:off x="12013485" y="4282083"/>
                <a:ext cx="561678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7F72163-51D6-F573-DE6E-9F9790B846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0699" y="4980276"/>
                <a:ext cx="39909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9BBE1B-19A8-05E5-C0F3-48FE505FEA60}"/>
                </a:ext>
              </a:extLst>
            </p:cNvPr>
            <p:cNvSpPr txBox="1"/>
            <p:nvPr/>
          </p:nvSpPr>
          <p:spPr>
            <a:xfrm>
              <a:off x="3033761" y="3233302"/>
              <a:ext cx="887300" cy="1431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B9BFB4-ADA0-B0FB-8885-E6C48E1077BA}"/>
                </a:ext>
              </a:extLst>
            </p:cNvPr>
            <p:cNvGrpSpPr/>
            <p:nvPr/>
          </p:nvGrpSpPr>
          <p:grpSpPr>
            <a:xfrm>
              <a:off x="3866486" y="2973118"/>
              <a:ext cx="887299" cy="1508104"/>
              <a:chOff x="11999918" y="4290517"/>
              <a:chExt cx="561678" cy="150810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9CF409-0DD2-5654-61AE-1BAB2BF16B45}"/>
                  </a:ext>
                </a:extLst>
              </p:cNvPr>
              <p:cNvSpPr txBox="1"/>
              <p:nvPr/>
            </p:nvSpPr>
            <p:spPr>
              <a:xfrm>
                <a:off x="11999918" y="4290517"/>
                <a:ext cx="561678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860665D-A3C0-A7CA-AA12-2967245260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3209" y="4980275"/>
                <a:ext cx="39909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mẫu số chung của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6E3B-5C69-483D-5328-3DD7D2B34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86" y="2357634"/>
            <a:ext cx="10891468" cy="1038913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3FCBCBC2-F078-FF2B-AB65-D00B11AE80AE}"/>
              </a:ext>
            </a:extLst>
          </p:cNvPr>
          <p:cNvSpPr txBox="1"/>
          <p:nvPr/>
        </p:nvSpPr>
        <p:spPr>
          <a:xfrm>
            <a:off x="3051628" y="3254340"/>
            <a:ext cx="57404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400" b="1" u="sng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endParaRPr lang="en-US" sz="2400" b="1" u="sng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ED271-B7A7-1A9E-C1EB-2E517FD5CDE6}"/>
              </a:ext>
            </a:extLst>
          </p:cNvPr>
          <p:cNvSpPr txBox="1"/>
          <p:nvPr/>
        </p:nvSpPr>
        <p:spPr>
          <a:xfrm>
            <a:off x="623214" y="3665022"/>
            <a:ext cx="10901128" cy="70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64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64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9070B9-AF7D-6C09-728A-E6B680CC4F8C}"/>
              </a:ext>
            </a:extLst>
          </p:cNvPr>
          <p:cNvGrpSpPr/>
          <p:nvPr/>
        </p:nvGrpSpPr>
        <p:grpSpPr>
          <a:xfrm>
            <a:off x="4425363" y="4517675"/>
            <a:ext cx="1992833" cy="1156093"/>
            <a:chOff x="2117350" y="2930325"/>
            <a:chExt cx="2646123" cy="17341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7047AE-0A49-088E-ED23-9A051296DCBA}"/>
                </a:ext>
              </a:extLst>
            </p:cNvPr>
            <p:cNvGrpSpPr/>
            <p:nvPr/>
          </p:nvGrpSpPr>
          <p:grpSpPr>
            <a:xfrm>
              <a:off x="2117350" y="2930325"/>
              <a:ext cx="887299" cy="1508106"/>
              <a:chOff x="11983665" y="4256917"/>
              <a:chExt cx="561678" cy="150810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B266E6-56E8-BEC8-2A17-768F33DC5E45}"/>
                  </a:ext>
                </a:extLst>
              </p:cNvPr>
              <p:cNvSpPr txBox="1"/>
              <p:nvPr/>
            </p:nvSpPr>
            <p:spPr>
              <a:xfrm>
                <a:off x="11983665" y="4256917"/>
                <a:ext cx="561678" cy="15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64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03AB1AB-A550-D348-098D-C67F6BA8E6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3208" y="4980276"/>
                <a:ext cx="39909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3A0F49-350A-6B2D-FF8A-9489F0767AF9}"/>
                </a:ext>
              </a:extLst>
            </p:cNvPr>
            <p:cNvSpPr txBox="1"/>
            <p:nvPr/>
          </p:nvSpPr>
          <p:spPr>
            <a:xfrm>
              <a:off x="3033761" y="3233303"/>
              <a:ext cx="887300" cy="1431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6770525-B662-40F4-3AC8-595E0AC6435B}"/>
                </a:ext>
              </a:extLst>
            </p:cNvPr>
            <p:cNvGrpSpPr/>
            <p:nvPr/>
          </p:nvGrpSpPr>
          <p:grpSpPr>
            <a:xfrm>
              <a:off x="3876174" y="2939518"/>
              <a:ext cx="887299" cy="1508104"/>
              <a:chOff x="12006051" y="4256917"/>
              <a:chExt cx="561678" cy="150810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29A8ED-FAAD-6DCD-9242-BF35C176D7D0}"/>
                  </a:ext>
                </a:extLst>
              </p:cNvPr>
              <p:cNvSpPr txBox="1"/>
              <p:nvPr/>
            </p:nvSpPr>
            <p:spPr>
              <a:xfrm>
                <a:off x="12006051" y="4256917"/>
                <a:ext cx="561678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1F89E58-5BB1-1460-D814-6DCA119E7A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3209" y="4980275"/>
                <a:ext cx="39909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61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mẫu số chung của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6E3B-5C69-483D-5328-3DD7D2B34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86" y="2357634"/>
            <a:ext cx="10891468" cy="1038913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3FCBCBC2-F078-FF2B-AB65-D00B11AE80AE}"/>
              </a:ext>
            </a:extLst>
          </p:cNvPr>
          <p:cNvSpPr txBox="1"/>
          <p:nvPr/>
        </p:nvSpPr>
        <p:spPr>
          <a:xfrm>
            <a:off x="3051628" y="3254340"/>
            <a:ext cx="57404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400" b="1" u="sng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endParaRPr lang="en-US" sz="2400" b="1" u="sng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ED271-B7A7-1A9E-C1EB-2E517FD5CDE6}"/>
              </a:ext>
            </a:extLst>
          </p:cNvPr>
          <p:cNvSpPr txBox="1"/>
          <p:nvPr/>
        </p:nvSpPr>
        <p:spPr>
          <a:xfrm>
            <a:off x="564847" y="3665022"/>
            <a:ext cx="11049977" cy="70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22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22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BFC4B5-FD4A-3969-5080-1974EDF05EBD}"/>
              </a:ext>
            </a:extLst>
          </p:cNvPr>
          <p:cNvGrpSpPr/>
          <p:nvPr/>
        </p:nvGrpSpPr>
        <p:grpSpPr>
          <a:xfrm>
            <a:off x="4818720" y="4630351"/>
            <a:ext cx="2036818" cy="1141084"/>
            <a:chOff x="2122445" y="2926201"/>
            <a:chExt cx="2470762" cy="17116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51D0D99-F5D1-1506-8AB9-5A6C04F4CE10}"/>
                </a:ext>
              </a:extLst>
            </p:cNvPr>
            <p:cNvGrpSpPr/>
            <p:nvPr/>
          </p:nvGrpSpPr>
          <p:grpSpPr>
            <a:xfrm>
              <a:off x="2122445" y="2930325"/>
              <a:ext cx="887299" cy="1508106"/>
              <a:chOff x="11986890" y="4256917"/>
              <a:chExt cx="561678" cy="150810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F9F826-E8EF-14B1-F3BD-2E67AC276EC0}"/>
                  </a:ext>
                </a:extLst>
              </p:cNvPr>
              <p:cNvSpPr txBox="1"/>
              <p:nvPr/>
            </p:nvSpPr>
            <p:spPr>
              <a:xfrm>
                <a:off x="11986890" y="4256917"/>
                <a:ext cx="561678" cy="15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687AFB2-3B67-779E-0880-02C72B5620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2801" y="5006910"/>
                <a:ext cx="43901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E01795-DF0A-6035-4C1C-5CA575A64E93}"/>
                </a:ext>
              </a:extLst>
            </p:cNvPr>
            <p:cNvSpPr txBox="1"/>
            <p:nvPr/>
          </p:nvSpPr>
          <p:spPr>
            <a:xfrm>
              <a:off x="2909455" y="3206665"/>
              <a:ext cx="887300" cy="1431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F96E3F-882B-36EE-C04C-41069F33564C}"/>
                </a:ext>
              </a:extLst>
            </p:cNvPr>
            <p:cNvGrpSpPr/>
            <p:nvPr/>
          </p:nvGrpSpPr>
          <p:grpSpPr>
            <a:xfrm>
              <a:off x="3705908" y="2926201"/>
              <a:ext cx="887299" cy="1508104"/>
              <a:chOff x="11898269" y="4243600"/>
              <a:chExt cx="561678" cy="150810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EA5264-8584-B72B-D408-44F249F7A349}"/>
                  </a:ext>
                </a:extLst>
              </p:cNvPr>
              <p:cNvSpPr txBox="1"/>
              <p:nvPr/>
            </p:nvSpPr>
            <p:spPr>
              <a:xfrm>
                <a:off x="11898269" y="4243600"/>
                <a:ext cx="561678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DBBF83D-5A06-D1CF-8B4A-89054C3CB0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84131" y="4980275"/>
                <a:ext cx="39909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7381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mẫu số chung của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6E3B-5C69-483D-5328-3DD7D2B34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86" y="2357634"/>
            <a:ext cx="10891468" cy="1038913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3FCBCBC2-F078-FF2B-AB65-D00B11AE80AE}"/>
              </a:ext>
            </a:extLst>
          </p:cNvPr>
          <p:cNvSpPr txBox="1"/>
          <p:nvPr/>
        </p:nvSpPr>
        <p:spPr>
          <a:xfrm>
            <a:off x="3051628" y="3254340"/>
            <a:ext cx="57404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400" b="1" u="sng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endParaRPr lang="en-US" sz="2400" b="1" u="sng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ED271-B7A7-1A9E-C1EB-2E517FD5CDE6}"/>
              </a:ext>
            </a:extLst>
          </p:cNvPr>
          <p:cNvSpPr txBox="1"/>
          <p:nvPr/>
        </p:nvSpPr>
        <p:spPr>
          <a:xfrm>
            <a:off x="408561" y="3567746"/>
            <a:ext cx="11498094" cy="70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100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25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BFC4B5-FD4A-3969-5080-1974EDF05EBD}"/>
              </a:ext>
            </a:extLst>
          </p:cNvPr>
          <p:cNvGrpSpPr/>
          <p:nvPr/>
        </p:nvGrpSpPr>
        <p:grpSpPr>
          <a:xfrm>
            <a:off x="4805972" y="4369280"/>
            <a:ext cx="2297475" cy="1436291"/>
            <a:chOff x="2248638" y="2939518"/>
            <a:chExt cx="2499771" cy="215443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51D0D99-F5D1-1506-8AB9-5A6C04F4CE10}"/>
                </a:ext>
              </a:extLst>
            </p:cNvPr>
            <p:cNvGrpSpPr/>
            <p:nvPr/>
          </p:nvGrpSpPr>
          <p:grpSpPr>
            <a:xfrm>
              <a:off x="2248638" y="2941719"/>
              <a:ext cx="887299" cy="1508106"/>
              <a:chOff x="12066775" y="4268311"/>
              <a:chExt cx="561678" cy="150810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F9F826-E8EF-14B1-F3BD-2E67AC276EC0}"/>
                  </a:ext>
                </a:extLst>
              </p:cNvPr>
              <p:cNvSpPr txBox="1"/>
              <p:nvPr/>
            </p:nvSpPr>
            <p:spPr>
              <a:xfrm>
                <a:off x="12066775" y="4268311"/>
                <a:ext cx="561678" cy="15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687AFB2-3B67-779E-0880-02C72B5620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95107" y="4993593"/>
                <a:ext cx="32983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E01795-DF0A-6035-4C1C-5CA575A64E93}"/>
                </a:ext>
              </a:extLst>
            </p:cNvPr>
            <p:cNvSpPr txBox="1"/>
            <p:nvPr/>
          </p:nvSpPr>
          <p:spPr>
            <a:xfrm>
              <a:off x="3033761" y="3233303"/>
              <a:ext cx="887300" cy="1431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F96E3F-882B-36EE-C04C-41069F33564C}"/>
                </a:ext>
              </a:extLst>
            </p:cNvPr>
            <p:cNvGrpSpPr/>
            <p:nvPr/>
          </p:nvGrpSpPr>
          <p:grpSpPr>
            <a:xfrm>
              <a:off x="3861110" y="2939518"/>
              <a:ext cx="887299" cy="2154436"/>
              <a:chOff x="11996515" y="4256917"/>
              <a:chExt cx="561678" cy="215443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EA5264-8584-B72B-D408-44F249F7A349}"/>
                  </a:ext>
                </a:extLst>
              </p:cNvPr>
              <p:cNvSpPr txBox="1"/>
              <p:nvPr/>
            </p:nvSpPr>
            <p:spPr>
              <a:xfrm>
                <a:off x="11996515" y="4256917"/>
                <a:ext cx="561678" cy="2154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100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DBBF83D-5A06-D1CF-8B4A-89054C3CB0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1025" y="4980275"/>
                <a:ext cx="43900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379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577703" y="1342948"/>
                <a:ext cx="10149840" cy="955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 hai phân số </a:t>
                </a:r>
                <a:r>
                  <a:rPr lang="en-US" sz="2400" b="1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thành hai phân số có mẫu số chung</a:t>
                </a:r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b="1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703" y="1342948"/>
                <a:ext cx="10149840" cy="955262"/>
              </a:xfrm>
              <a:prstGeom prst="rect">
                <a:avLst/>
              </a:prstGeom>
              <a:blipFill>
                <a:blip r:embed="rId4"/>
                <a:stretch>
                  <a:fillRect l="-961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9">
            <a:extLst>
              <a:ext uri="{FF2B5EF4-FFF2-40B4-BE49-F238E27FC236}">
                <a16:creationId xmlns:a16="http://schemas.microsoft.com/office/drawing/2014/main" id="{740006FE-DE89-8860-F479-B7FAACF93DB9}"/>
              </a:ext>
            </a:extLst>
          </p:cNvPr>
          <p:cNvSpPr txBox="1"/>
          <p:nvPr/>
        </p:nvSpPr>
        <p:spPr>
          <a:xfrm>
            <a:off x="822512" y="2276464"/>
            <a:ext cx="57404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endParaRPr lang="en-US" sz="24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3A52C3-5FCB-3C80-E7E1-C9D33DD5F185}"/>
                  </a:ext>
                </a:extLst>
              </p:cNvPr>
              <p:cNvSpPr txBox="1"/>
              <p:nvPr/>
            </p:nvSpPr>
            <p:spPr>
              <a:xfrm>
                <a:off x="674338" y="2813687"/>
                <a:ext cx="11125775" cy="1514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Vì 42 chia hết cho 6 nên ta chọn 42 làm mẫu số chung. Thực hiện quy đồng mẫu số,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3A52C3-5FCB-3C80-E7E1-C9D33DD5F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38" y="2813687"/>
                <a:ext cx="11125775" cy="1514197"/>
              </a:xfrm>
              <a:prstGeom prst="rect">
                <a:avLst/>
              </a:prstGeom>
              <a:blipFill>
                <a:blip r:embed="rId5"/>
                <a:stretch>
                  <a:fillRect l="-877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91053C3-D04B-7D22-5276-CB1E0C3AD5CD}"/>
                  </a:ext>
                </a:extLst>
              </p:cNvPr>
              <p:cNvSpPr txBox="1"/>
              <p:nvPr/>
            </p:nvSpPr>
            <p:spPr>
              <a:xfrm>
                <a:off x="674338" y="4383052"/>
                <a:ext cx="7956954" cy="1350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Vậy quy đồng mẫu số hai phân số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được hai phân số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91053C3-D04B-7D22-5276-CB1E0C3AD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38" y="4383052"/>
                <a:ext cx="7956954" cy="1350434"/>
              </a:xfrm>
              <a:prstGeom prst="rect">
                <a:avLst/>
              </a:prstGeom>
              <a:blipFill>
                <a:blip r:embed="rId6"/>
                <a:stretch>
                  <a:fillRect l="-1226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1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23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4939" y="169867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16856" y="1600580"/>
            <a:ext cx="1064179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BD95-451E-1F73-BA1F-54AA0D0191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667"/>
          <a:stretch/>
        </p:blipFill>
        <p:spPr>
          <a:xfrm>
            <a:off x="8072661" y="1352976"/>
            <a:ext cx="3454400" cy="20404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21FB74-3C48-8AF3-D929-CC9A87443D32}"/>
                  </a:ext>
                </a:extLst>
              </p:cNvPr>
              <p:cNvSpPr txBox="1"/>
              <p:nvPr/>
            </p:nvSpPr>
            <p:spPr>
              <a:xfrm>
                <a:off x="542442" y="2201598"/>
                <a:ext cx="8151616" cy="2062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Vì 10 chia hết cho 2 nên ta chọn 10 làm mẫu số chung. Thực hiện quy đồng mẫu số, ta có: </a:t>
                </a:r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giữ nguyên phân số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21FB74-3C48-8AF3-D929-CC9A87443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2" y="2201598"/>
                <a:ext cx="8151616" cy="2062616"/>
              </a:xfrm>
              <a:prstGeom prst="rect">
                <a:avLst/>
              </a:prstGeom>
              <a:blipFill>
                <a:blip r:embed="rId5"/>
                <a:stretch>
                  <a:fillRect l="-1197" b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D31F0-420C-AB80-FE28-9B04ECCD3244}"/>
                  </a:ext>
                </a:extLst>
              </p:cNvPr>
              <p:cNvSpPr txBox="1"/>
              <p:nvPr/>
            </p:nvSpPr>
            <p:spPr>
              <a:xfrm>
                <a:off x="542442" y="4096205"/>
                <a:ext cx="8151616" cy="1906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ta được hai phân số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D31F0-420C-AB80-FE28-9B04ECCD3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2" y="4096205"/>
                <a:ext cx="8151616" cy="1906932"/>
              </a:xfrm>
              <a:prstGeom prst="rect">
                <a:avLst/>
              </a:prstGeom>
              <a:blipFill>
                <a:blip r:embed="rId6"/>
                <a:stretch>
                  <a:fillRect l="-1197" b="-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2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4939" y="169867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16856" y="1600580"/>
            <a:ext cx="1064179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BD95-451E-1F73-BA1F-54AA0D0191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80" r="36787"/>
          <a:stretch/>
        </p:blipFill>
        <p:spPr>
          <a:xfrm>
            <a:off x="8128000" y="1508890"/>
            <a:ext cx="3454400" cy="2040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21FB74-3C48-8AF3-D929-CC9A87443D32}"/>
                  </a:ext>
                </a:extLst>
              </p:cNvPr>
              <p:cNvSpPr txBox="1"/>
              <p:nvPr/>
            </p:nvSpPr>
            <p:spPr>
              <a:xfrm>
                <a:off x="542442" y="2201598"/>
                <a:ext cx="8151616" cy="2062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Vì 24 chia hết cho 3 nên ta chọn 24 làm mẫu số chung. Thực hiện quy đồng mẫu số, ta có: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21FB74-3C48-8AF3-D929-CC9A87443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2" y="2201598"/>
                <a:ext cx="8151616" cy="2062616"/>
              </a:xfrm>
              <a:prstGeom prst="rect">
                <a:avLst/>
              </a:prstGeom>
              <a:blipFill>
                <a:blip r:embed="rId5"/>
                <a:stretch>
                  <a:fillRect l="-1197" b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D31F0-420C-AB80-FE28-9B04ECCD3244}"/>
                  </a:ext>
                </a:extLst>
              </p:cNvPr>
              <p:cNvSpPr txBox="1"/>
              <p:nvPr/>
            </p:nvSpPr>
            <p:spPr>
              <a:xfrm>
                <a:off x="542442" y="4113960"/>
                <a:ext cx="8151616" cy="190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ta được hai phân số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D31F0-420C-AB80-FE28-9B04ECCD3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2" y="4113960"/>
                <a:ext cx="8151616" cy="1906740"/>
              </a:xfrm>
              <a:prstGeom prst="rect">
                <a:avLst/>
              </a:prstGeom>
              <a:blipFill>
                <a:blip r:embed="rId6"/>
                <a:stretch>
                  <a:fillRect l="-1197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6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4939" y="169867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16856" y="1600580"/>
            <a:ext cx="1064179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BD95-451E-1F73-BA1F-54AA0D0191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94" r="3573"/>
          <a:stretch/>
        </p:blipFill>
        <p:spPr>
          <a:xfrm>
            <a:off x="8128000" y="1508890"/>
            <a:ext cx="3454400" cy="2040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21FB74-3C48-8AF3-D929-CC9A87443D32}"/>
                  </a:ext>
                </a:extLst>
              </p:cNvPr>
              <p:cNvSpPr txBox="1"/>
              <p:nvPr/>
            </p:nvSpPr>
            <p:spPr>
              <a:xfrm>
                <a:off x="542442" y="2201598"/>
                <a:ext cx="8151616" cy="2062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Vì 24 chia hết cho 12 nên ta chọn 24 làm mẫu số chung. Thực hiện quy đồng mẫu số, ta có: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21FB74-3C48-8AF3-D929-CC9A87443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2" y="2201598"/>
                <a:ext cx="8151616" cy="2062616"/>
              </a:xfrm>
              <a:prstGeom prst="rect">
                <a:avLst/>
              </a:prstGeom>
              <a:blipFill>
                <a:blip r:embed="rId5"/>
                <a:stretch>
                  <a:fillRect l="-1197" b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D31F0-420C-AB80-FE28-9B04ECCD3244}"/>
                  </a:ext>
                </a:extLst>
              </p:cNvPr>
              <p:cNvSpPr txBox="1"/>
              <p:nvPr/>
            </p:nvSpPr>
            <p:spPr>
              <a:xfrm>
                <a:off x="542442" y="4209004"/>
                <a:ext cx="8151616" cy="190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ta được hai phân số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D31F0-420C-AB80-FE28-9B04ECCD3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2" y="4209004"/>
                <a:ext cx="8151616" cy="1900649"/>
              </a:xfrm>
              <a:prstGeom prst="rect">
                <a:avLst/>
              </a:prstGeom>
              <a:blipFill>
                <a:blip r:embed="rId6"/>
                <a:stretch>
                  <a:fillRect l="-1197"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ECF460-B2B0-9ACD-4B00-2492AA68E9D6}"/>
              </a:ext>
            </a:extLst>
          </p:cNvPr>
          <p:cNvSpPr txBox="1"/>
          <p:nvPr/>
        </p:nvSpPr>
        <p:spPr>
          <a:xfrm>
            <a:off x="442778" y="954091"/>
            <a:ext cx="11271702" cy="385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quy đồng mẫu số hai phân số trong trường hợp mẫu số chung là một trong hai mẫu số của hai phân số đã cho em cần lưu ý điều gì?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Xác định mẫu số chung;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Tìm thương của mẫu số chung và mẫu số của hai phân số kia;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Lấy thương tìm được nhân với tử số và mẫu số của phân số kia;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Giữ nguyên phân số có mẫu số là mẫu số chung.</a:t>
            </a:r>
          </a:p>
        </p:txBody>
      </p:sp>
      <p:pic>
        <p:nvPicPr>
          <p:cNvPr id="3" name="Picture 2" descr="Notebook ">
            <a:extLst>
              <a:ext uri="{FF2B5EF4-FFF2-40B4-BE49-F238E27FC236}">
                <a16:creationId xmlns:a16="http://schemas.microsoft.com/office/drawing/2014/main" id="{65BF09B5-3C28-E3A9-46FF-EF8C33A9F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80" y="427228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59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F042BEF4-4956-65B0-4E62-3241171E4A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21586" y="4319772"/>
            <a:ext cx="4305668" cy="2036639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511043" y="4489983"/>
            <a:ext cx="3457489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60: Quy đồng mẫu số các phân số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20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023" y="365388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47AE3A-10E3-16BE-E65C-1AA2B12C114E}"/>
                  </a:ext>
                </a:extLst>
              </p:cNvPr>
              <p:cNvSpPr txBox="1"/>
              <p:nvPr/>
            </p:nvSpPr>
            <p:spPr>
              <a:xfrm>
                <a:off x="534070" y="1757906"/>
                <a:ext cx="8551873" cy="3731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67"/>
                  </a:spcAft>
                </a:pPr>
                <a:r>
                  <a:rPr lang="en-US" sz="28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 CHƠI 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28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 </a:t>
                </a:r>
                <a:r>
                  <a:rPr lang="en-US" sz="28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”</a:t>
                </a:r>
                <a:endParaRPr lang="en-VN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67"/>
                  </a:spcAft>
                </a:pPr>
                <a:r>
                  <a:rPr lang="vi-VN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 bạn tìm được phân số bằng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nhưng có cùng mẫu số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667"/>
                  </a:spcAft>
                </a:pPr>
                <a:r>
                  <a:rPr lang="vi-VN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 bạn tìm được phân số bằng phân số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67"/>
                  </a:spcAft>
                </a:pPr>
                <a:r>
                  <a:rPr lang="vi-VN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có cùng mẫu số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 </a:t>
                </a:r>
                <a:endParaRPr lang="en-VN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47AE3A-10E3-16BE-E65C-1AA2B12C1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0" y="1757906"/>
                <a:ext cx="8551873" cy="3731855"/>
              </a:xfrm>
              <a:prstGeom prst="rect">
                <a:avLst/>
              </a:prstGeom>
              <a:blipFill>
                <a:blip r:embed="rId4"/>
                <a:stretch>
                  <a:fillRect l="-1498" t="-1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F934E-0BC9-0655-8B31-8E7B6FB2B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1801492"/>
            <a:ext cx="10914743" cy="32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092B5EBD-DF69-24D0-7874-749EF9DF2B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B8728-A286-8D29-C3A4-05FD42BD0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199" y="3659322"/>
            <a:ext cx="8911771" cy="2675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A94BE3-BD27-13E9-BFCB-9DB5AAC05B3E}"/>
                  </a:ext>
                </a:extLst>
              </p:cNvPr>
              <p:cNvSpPr txBox="1"/>
              <p:nvPr/>
            </p:nvSpPr>
            <p:spPr>
              <a:xfrm>
                <a:off x="583745" y="1671223"/>
                <a:ext cx="11158312" cy="169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95325" indent="-495325">
                  <a:buAutoNum type="arabicPeriod"/>
                </a:pPr>
                <a:r>
                  <a:rPr lang="en-VN" sz="28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Ví dụ</a:t>
                </a:r>
              </a:p>
              <a:p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Cho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H</a:t>
                </a: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ãy viết hai phân số trên thành hai phân số có cùng mẫu số là 8. </a:t>
                </a:r>
                <a:endParaRPr lang="en-VN" sz="2800" b="1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A94BE3-BD27-13E9-BFCB-9DB5AAC05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45" y="1671223"/>
                <a:ext cx="11158312" cy="1694888"/>
              </a:xfrm>
              <a:prstGeom prst="rect">
                <a:avLst/>
              </a:prstGeom>
              <a:blipFill>
                <a:blip r:embed="rId5"/>
                <a:stretch>
                  <a:fillRect l="-1530" t="-9712" b="-8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EBA2B-839F-0CA0-0BBA-24EB5B96826E}"/>
              </a:ext>
            </a:extLst>
          </p:cNvPr>
          <p:cNvSpPr txBox="1"/>
          <p:nvPr/>
        </p:nvSpPr>
        <p:spPr>
          <a:xfrm>
            <a:off x="395515" y="1633085"/>
            <a:ext cx="1686907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latin typeface="UTM Avo" panose="02040603050506020204" pitchFamily="18" charset="0"/>
                <a:cs typeface="Arial" panose="020B0604020202020204" pitchFamily="34" charset="0"/>
              </a:rPr>
              <a:t>Ta có: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CE3E21-4728-614B-8A00-33904A30C804}"/>
              </a:ext>
            </a:extLst>
          </p:cNvPr>
          <p:cNvGrpSpPr/>
          <p:nvPr/>
        </p:nvGrpSpPr>
        <p:grpSpPr>
          <a:xfrm>
            <a:off x="2028044" y="1597573"/>
            <a:ext cx="2935423" cy="1023159"/>
            <a:chOff x="6344539" y="2844338"/>
            <a:chExt cx="4403134" cy="153473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64EFD0-E9CA-3D81-C7BD-5336EE67FAA4}"/>
                </a:ext>
              </a:extLst>
            </p:cNvPr>
            <p:cNvGrpSpPr/>
            <p:nvPr/>
          </p:nvGrpSpPr>
          <p:grpSpPr>
            <a:xfrm>
              <a:off x="6344539" y="2857339"/>
              <a:ext cx="880620" cy="1508105"/>
              <a:chOff x="11900061" y="4285308"/>
              <a:chExt cx="699135" cy="150810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A98FBB-F5C8-990A-42CF-E935004BDA41}"/>
                  </a:ext>
                </a:extLst>
              </p:cNvPr>
              <p:cNvSpPr txBox="1"/>
              <p:nvPr/>
            </p:nvSpPr>
            <p:spPr>
              <a:xfrm>
                <a:off x="11900061" y="4285308"/>
                <a:ext cx="699135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A7A5BEA-3F9D-6C05-53F6-0282CDBDCF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08176" y="5029514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F45E8A-4BD9-4832-BF0F-1E3EED746A5F}"/>
                </a:ext>
              </a:extLst>
            </p:cNvPr>
            <p:cNvGrpSpPr/>
            <p:nvPr/>
          </p:nvGrpSpPr>
          <p:grpSpPr>
            <a:xfrm>
              <a:off x="9399452" y="2844338"/>
              <a:ext cx="1348221" cy="1508105"/>
              <a:chOff x="15345296" y="7972501"/>
              <a:chExt cx="1348221" cy="150810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7B0D32D-1BE1-1660-5CB9-E6A5724034FC}"/>
                  </a:ext>
                </a:extLst>
              </p:cNvPr>
              <p:cNvGrpSpPr/>
              <p:nvPr/>
            </p:nvGrpSpPr>
            <p:grpSpPr>
              <a:xfrm>
                <a:off x="15812897" y="7972501"/>
                <a:ext cx="880620" cy="1508105"/>
                <a:chOff x="12140740" y="4212480"/>
                <a:chExt cx="753227" cy="1508105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BCAC5AA-7204-EC23-1F30-AEC9A0584D25}"/>
                    </a:ext>
                  </a:extLst>
                </p:cNvPr>
                <p:cNvSpPr txBox="1"/>
                <p:nvPr/>
              </p:nvSpPr>
              <p:spPr>
                <a:xfrm>
                  <a:off x="12140740" y="4212480"/>
                  <a:ext cx="753227" cy="15081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B70566F-B6AB-DFB0-577D-1FCAC471CD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217950" y="4995489"/>
                  <a:ext cx="606386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1D3324-9C68-3F02-8512-868CD95D3EDF}"/>
                  </a:ext>
                </a:extLst>
              </p:cNvPr>
              <p:cNvSpPr txBox="1"/>
              <p:nvPr/>
            </p:nvSpPr>
            <p:spPr>
              <a:xfrm>
                <a:off x="15345296" y="8305036"/>
                <a:ext cx="497747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BAB1A01-D233-D47F-4B87-E822791B01E2}"/>
                </a:ext>
              </a:extLst>
            </p:cNvPr>
            <p:cNvGrpSpPr/>
            <p:nvPr/>
          </p:nvGrpSpPr>
          <p:grpSpPr>
            <a:xfrm>
              <a:off x="6999421" y="2870972"/>
              <a:ext cx="2403443" cy="1508105"/>
              <a:chOff x="14084495" y="8009195"/>
              <a:chExt cx="1268880" cy="150810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1309C7B-E9C2-D250-FEB6-F9182D6B9DC1}"/>
                  </a:ext>
                </a:extLst>
              </p:cNvPr>
              <p:cNvGrpSpPr/>
              <p:nvPr/>
            </p:nvGrpSpPr>
            <p:grpSpPr>
              <a:xfrm>
                <a:off x="14448794" y="8009195"/>
                <a:ext cx="904581" cy="1508105"/>
                <a:chOff x="11897686" y="4249174"/>
                <a:chExt cx="773721" cy="150810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06EE7244-AFE1-2931-1527-64E787E143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97686" y="4249174"/>
                      <a:ext cx="773721" cy="15081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</m:oMath>
                      </a14:m>
                      <a:r>
                        <a:rPr lang="en-US" sz="28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</m:oMath>
                      </a14:m>
                      <a:r>
                        <a:rPr lang="en-US" sz="28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06EE7244-AFE1-2931-1527-64E787E1438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97686" y="4249174"/>
                      <a:ext cx="773721" cy="150810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417" t="-7273" r="-5882" b="-1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4C2DA6F-B8F0-D48D-8866-2533CEA447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68567" y="4995135"/>
                  <a:ext cx="631959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CD3B0B-F50D-CF63-EDBE-EA8F7B3B2B6A}"/>
                  </a:ext>
                </a:extLst>
              </p:cNvPr>
              <p:cNvSpPr txBox="1"/>
              <p:nvPr/>
            </p:nvSpPr>
            <p:spPr>
              <a:xfrm>
                <a:off x="14084495" y="8293792"/>
                <a:ext cx="497747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7DE45D-2E84-BB34-C4B0-1CDEACE1C137}"/>
                  </a:ext>
                </a:extLst>
              </p:cNvPr>
              <p:cNvSpPr txBox="1"/>
              <p:nvPr/>
            </p:nvSpPr>
            <p:spPr>
              <a:xfrm>
                <a:off x="4964908" y="1369409"/>
                <a:ext cx="4781435" cy="111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giữ nguyên phân số	</a:t>
                </a:r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7DE45D-2E84-BB34-C4B0-1CDEACE1C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908" y="1369409"/>
                <a:ext cx="4781435" cy="1110945"/>
              </a:xfrm>
              <a:prstGeom prst="rect">
                <a:avLst/>
              </a:prstGeom>
              <a:blipFill>
                <a:blip r:embed="rId5"/>
                <a:stretch>
                  <a:fillRect l="-2548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BF57B-CF14-E161-C723-C7553E6BFE99}"/>
                  </a:ext>
                </a:extLst>
              </p:cNvPr>
              <p:cNvSpPr txBox="1"/>
              <p:nvPr/>
            </p:nvSpPr>
            <p:spPr>
              <a:xfrm>
                <a:off x="598715" y="2663599"/>
                <a:ext cx="10707914" cy="2314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nói rằng hai phân số</a:t>
                </a:r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đã được </a:t>
                </a:r>
                <a:r>
                  <a:rPr lang="vi-VN" sz="28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quy đồng mẫu số </a:t>
                </a:r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thành hai ph</a:t>
                </a:r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â</a:t>
                </a:r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n số</a:t>
                </a:r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 </a:t>
                </a:r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; 8 gọi là </a:t>
                </a:r>
                <a:r>
                  <a:rPr lang="vi-VN" sz="28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mẫu số chung </a:t>
                </a:r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của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BF57B-CF14-E161-C723-C7553E6BF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5" y="2663599"/>
                <a:ext cx="10707914" cy="2314673"/>
              </a:xfrm>
              <a:prstGeom prst="rect">
                <a:avLst/>
              </a:prstGeom>
              <a:blipFill>
                <a:blip r:embed="rId6"/>
                <a:stretch>
                  <a:fillRect l="-1138" r="-1138"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7F62F2-C978-5FC0-F1FC-4640780628E7}"/>
                  </a:ext>
                </a:extLst>
              </p:cNvPr>
              <p:cNvSpPr txBox="1"/>
              <p:nvPr/>
            </p:nvSpPr>
            <p:spPr>
              <a:xfrm>
                <a:off x="522514" y="5083636"/>
                <a:ext cx="7082972" cy="1264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VN" sz="28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Mẫu số chung </a:t>
                </a: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8 chia hết cho mẫu số của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.</a:t>
                </a:r>
                <a:endParaRPr lang="en-VN" sz="28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7F62F2-C978-5FC0-F1FC-464078062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" y="5083636"/>
                <a:ext cx="7082972" cy="1264000"/>
              </a:xfrm>
              <a:prstGeom prst="rect">
                <a:avLst/>
              </a:prstGeom>
              <a:blipFill>
                <a:blip r:embed="rId7"/>
                <a:stretch>
                  <a:fillRect l="-1807" t="-5314" b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6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>
            <a:extLst>
              <a:ext uri="{FF2B5EF4-FFF2-40B4-BE49-F238E27FC236}">
                <a16:creationId xmlns:a16="http://schemas.microsoft.com/office/drawing/2014/main" id="{DCB28F2A-A595-B825-C9D5-413E65FAD7E4}"/>
              </a:ext>
            </a:extLst>
          </p:cNvPr>
          <p:cNvSpPr/>
          <p:nvPr/>
        </p:nvSpPr>
        <p:spPr>
          <a:xfrm flipH="1" flipV="1">
            <a:off x="9934275" y="7070932"/>
            <a:ext cx="2040011" cy="118044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435243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352438" y="0"/>
                </a:lnTo>
                <a:lnTo>
                  <a:pt x="4352438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2236" t="-132389" b="1"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DF180C-8D49-D291-308C-4AE826ED5635}"/>
              </a:ext>
            </a:extLst>
          </p:cNvPr>
          <p:cNvGrpSpPr/>
          <p:nvPr/>
        </p:nvGrpSpPr>
        <p:grpSpPr>
          <a:xfrm>
            <a:off x="1717543" y="2393170"/>
            <a:ext cx="9236737" cy="1828636"/>
            <a:chOff x="1913285" y="745015"/>
            <a:chExt cx="13855105" cy="3312382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26CFB359-1DB5-0C88-FB8F-BDE64A4ADBE2}"/>
                </a:ext>
              </a:extLst>
            </p:cNvPr>
            <p:cNvSpPr/>
            <p:nvPr/>
          </p:nvSpPr>
          <p:spPr>
            <a:xfrm>
              <a:off x="1913285" y="745015"/>
              <a:ext cx="13855105" cy="3312382"/>
            </a:xfrm>
            <a:custGeom>
              <a:avLst/>
              <a:gdLst/>
              <a:ahLst/>
              <a:cxnLst/>
              <a:rect l="l" t="t" r="r" b="b"/>
              <a:pathLst>
                <a:path w="1796978" h="1030343">
                  <a:moveTo>
                    <a:pt x="57869" y="0"/>
                  </a:moveTo>
                  <a:lnTo>
                    <a:pt x="1739109" y="0"/>
                  </a:lnTo>
                  <a:cubicBezTo>
                    <a:pt x="1771069" y="0"/>
                    <a:pt x="1796978" y="25909"/>
                    <a:pt x="1796978" y="57869"/>
                  </a:cubicBezTo>
                  <a:lnTo>
                    <a:pt x="1796978" y="972474"/>
                  </a:lnTo>
                  <a:cubicBezTo>
                    <a:pt x="1796978" y="1004434"/>
                    <a:pt x="1771069" y="1030343"/>
                    <a:pt x="1739109" y="1030343"/>
                  </a:cubicBezTo>
                  <a:lnTo>
                    <a:pt x="57869" y="1030343"/>
                  </a:lnTo>
                  <a:cubicBezTo>
                    <a:pt x="25909" y="1030343"/>
                    <a:pt x="0" y="1004434"/>
                    <a:pt x="0" y="972474"/>
                  </a:cubicBezTo>
                  <a:lnTo>
                    <a:pt x="0" y="57869"/>
                  </a:lnTo>
                  <a:cubicBezTo>
                    <a:pt x="0" y="25909"/>
                    <a:pt x="25909" y="0"/>
                    <a:pt x="5786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3C7F72"/>
              </a:solidFill>
              <a:prstDash val="solid"/>
              <a:round/>
            </a:ln>
          </p:spPr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4F9BD2-EB02-C997-E3F2-A1F440B340D4}"/>
                </a:ext>
              </a:extLst>
            </p:cNvPr>
            <p:cNvSpPr txBox="1"/>
            <p:nvPr/>
          </p:nvSpPr>
          <p:spPr>
            <a:xfrm>
              <a:off x="2211437" y="797614"/>
              <a:ext cx="13258800" cy="3155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500" b="1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5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5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5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5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áp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chất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cơ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bản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chung</a:t>
              </a:r>
              <a:r>
                <a: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7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>
            <a:extLst>
              <a:ext uri="{FF2B5EF4-FFF2-40B4-BE49-F238E27FC236}">
                <a16:creationId xmlns:a16="http://schemas.microsoft.com/office/drawing/2014/main" id="{DCB28F2A-A595-B825-C9D5-413E65FAD7E4}"/>
              </a:ext>
            </a:extLst>
          </p:cNvPr>
          <p:cNvSpPr/>
          <p:nvPr/>
        </p:nvSpPr>
        <p:spPr>
          <a:xfrm flipH="1" flipV="1">
            <a:off x="9934275" y="7070932"/>
            <a:ext cx="2040011" cy="118044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435243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352438" y="0"/>
                </a:lnTo>
                <a:lnTo>
                  <a:pt x="4352438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2236" t="-132389" b="1"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D8CAB-E683-7739-F432-746984B9B0ED}"/>
              </a:ext>
            </a:extLst>
          </p:cNvPr>
          <p:cNvSpPr txBox="1"/>
          <p:nvPr/>
        </p:nvSpPr>
        <p:spPr>
          <a:xfrm>
            <a:off x="574161" y="1703736"/>
            <a:ext cx="693795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Cách quy đồng mẫu số hai phân số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ACE355-51B6-9391-11C4-842AE9F81C04}"/>
                  </a:ext>
                </a:extLst>
              </p:cNvPr>
              <p:cNvSpPr txBox="1"/>
              <p:nvPr/>
            </p:nvSpPr>
            <p:spPr>
              <a:xfrm>
                <a:off x="574161" y="2464366"/>
                <a:ext cx="9360114" cy="753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VN" sz="2500" dirty="0">
                    <a:latin typeface="UTM Avo" panose="02040603050506020204" pitchFamily="18" charset="0"/>
                    <a:cs typeface="Arial" panose="020B0604020202020204" pitchFamily="34" charset="0"/>
                  </a:rPr>
                  <a:t>Khi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VN" sz="2500" dirty="0">
                    <a:latin typeface="UTM Avo" panose="0204060305050602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VN" sz="2500" dirty="0">
                    <a:latin typeface="UTM Avo" panose="02040603050506020204" pitchFamily="18" charset="0"/>
                    <a:cs typeface="Arial" panose="020B0604020202020204" pitchFamily="34" charset="0"/>
                  </a:rPr>
                  <a:t> , </a:t>
                </a:r>
                <a:r>
                  <a:rPr lang="en-US" sz="2500" dirty="0">
                    <a:latin typeface="UTM Avo" panose="02040603050506020204" pitchFamily="18" charset="0"/>
                    <a:cs typeface="Arial" panose="020B0604020202020204" pitchFamily="34" charset="0"/>
                  </a:rPr>
                  <a:t>t</a:t>
                </a:r>
                <a:r>
                  <a:rPr lang="en-VN" sz="2500" dirty="0">
                    <a:latin typeface="UTM Avo" panose="02040603050506020204" pitchFamily="18" charset="0"/>
                    <a:cs typeface="Arial" panose="020B0604020202020204" pitchFamily="34" charset="0"/>
                  </a:rPr>
                  <a:t>a làm như sau: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ACE355-51B6-9391-11C4-842AE9F81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61" y="2464366"/>
                <a:ext cx="9360114" cy="753924"/>
              </a:xfrm>
              <a:prstGeom prst="rect">
                <a:avLst/>
              </a:prstGeom>
              <a:blipFill>
                <a:blip r:embed="rId6"/>
                <a:stretch>
                  <a:fillRect l="-1042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2BAC512-74E5-EC75-0346-39542D66C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4243" y="3404533"/>
            <a:ext cx="4795157" cy="24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907</Words>
  <PresentationFormat>Widescreen</PresentationFormat>
  <Paragraphs>113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UTM Avo</vt:lpstr>
      <vt:lpstr>Arial</vt:lpstr>
      <vt:lpstr>Calibri</vt:lpstr>
      <vt:lpstr>Cambria Math</vt:lpstr>
      <vt:lpstr>Calibri Light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2023-12-20T10:31:40Z</dcterms:modified>
</cp:coreProperties>
</file>