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3" r:id="rId1"/>
  </p:sldMasterIdLst>
  <p:notesMasterIdLst>
    <p:notesMasterId r:id="rId21"/>
  </p:notesMasterIdLst>
  <p:sldIdLst>
    <p:sldId id="328" r:id="rId2"/>
    <p:sldId id="329" r:id="rId3"/>
    <p:sldId id="335" r:id="rId4"/>
    <p:sldId id="342" r:id="rId5"/>
    <p:sldId id="344" r:id="rId6"/>
    <p:sldId id="343" r:id="rId7"/>
    <p:sldId id="399" r:id="rId8"/>
    <p:sldId id="408" r:id="rId9"/>
    <p:sldId id="410" r:id="rId10"/>
    <p:sldId id="330" r:id="rId11"/>
    <p:sldId id="276" r:id="rId12"/>
    <p:sldId id="411" r:id="rId13"/>
    <p:sldId id="334" r:id="rId14"/>
    <p:sldId id="338" r:id="rId15"/>
    <p:sldId id="419" r:id="rId16"/>
    <p:sldId id="302" r:id="rId17"/>
    <p:sldId id="331" r:id="rId18"/>
    <p:sldId id="332" r:id="rId19"/>
    <p:sldId id="333" r:id="rId20"/>
  </p:sldIdLst>
  <p:sldSz cx="12192000" cy="6858000"/>
  <p:notesSz cx="6858000" cy="9144000"/>
  <p:custDataLst>
    <p:tags r:id="rId22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5" roundtripDataSignature="AMtx7miAYYJ+CqvYrdf855CZJbdxdgcPU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LL" initials="D" lastIdx="1" clrIdx="0">
    <p:extLst>
      <p:ext uri="{19B8F6BF-5375-455C-9EA6-DF929625EA0E}">
        <p15:presenceInfo xmlns:p15="http://schemas.microsoft.com/office/powerpoint/2012/main" userId="DEL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00FF"/>
    <a:srgbClr val="0000FF"/>
    <a:srgbClr val="FF0000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Relationship Id="rId35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437411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2</a:t>
            </a:fld>
            <a:endParaRPr sz="12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7171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6973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71397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6230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282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95381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16</a:t>
            </a:fld>
            <a:endParaRPr lang="en-US" sz="1200" b="0" i="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4676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10/14/2023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811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10/14/2023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847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10/14/2023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741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  <a:latin typeface="UTM Avo" panose="02040603050506020204" pitchFamily="18" charset="0"/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971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106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10/14/2023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636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10/14/2023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203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FA6248-9075-44F6-BABA-ACCDFFA54742}" type="datetimeFigureOut">
              <a:rPr lang="en-US" smtClean="0"/>
              <a:pPr/>
              <a:t>10/14/2023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D0A7C2-3364-4B6C-B187-A7ABF31AEE8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276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694" r:id="rId4"/>
    <p:sldLayoutId id="2147483695" r:id="rId5"/>
    <p:sldLayoutId id="2147483713" r:id="rId6"/>
    <p:sldLayoutId id="2147483714" r:id="rId7"/>
    <p:sldLayoutId id="2147483715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8.png"/><Relationship Id="rId12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slide" Target="slide4.xml"/><Relationship Id="rId5" Type="http://schemas.openxmlformats.org/officeDocument/2006/relationships/audio" Target="../media/audio2.wav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8.png"/><Relationship Id="rId12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slide" Target="slide4.xml"/><Relationship Id="rId5" Type="http://schemas.openxmlformats.org/officeDocument/2006/relationships/audio" Target="../media/audio2.wav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9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8.png"/><Relationship Id="rId12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slide" Target="slide4.xml"/><Relationship Id="rId5" Type="http://schemas.openxmlformats.org/officeDocument/2006/relationships/audio" Target="../media/audio2.wav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6010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4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0" y="1280625"/>
            <a:ext cx="12666846" cy="3485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SG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7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21: </a:t>
            </a:r>
            <a:b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</a:b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32: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Vẽ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đường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thẳng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vuông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góc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89983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22279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8ADDFE-F50C-139C-7062-E6925CD802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336" y="328642"/>
            <a:ext cx="10074897" cy="584014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53A96B6-E267-FD28-92F8-E6F3FAC8791A}"/>
              </a:ext>
            </a:extLst>
          </p:cNvPr>
          <p:cNvSpPr/>
          <p:nvPr/>
        </p:nvSpPr>
        <p:spPr>
          <a:xfrm>
            <a:off x="1417772" y="328642"/>
            <a:ext cx="746683" cy="652451"/>
          </a:xfrm>
          <a:prstGeom prst="ellipse">
            <a:avLst/>
          </a:prstGeom>
          <a:ln/>
          <a:scene3d>
            <a:camera prst="perspectiveFront"/>
            <a:lightRig rig="threePt" dir="t"/>
          </a:scene3d>
          <a:sp3d>
            <a:bevelT w="139700" h="139700" prst="divo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179307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8ADDFE-F50C-139C-7062-E6925CD802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336" y="328642"/>
            <a:ext cx="10074897" cy="584014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53A96B6-E267-FD28-92F8-E6F3FAC8791A}"/>
              </a:ext>
            </a:extLst>
          </p:cNvPr>
          <p:cNvSpPr/>
          <p:nvPr/>
        </p:nvSpPr>
        <p:spPr>
          <a:xfrm>
            <a:off x="1417772" y="328642"/>
            <a:ext cx="746683" cy="652451"/>
          </a:xfrm>
          <a:prstGeom prst="ellipse">
            <a:avLst/>
          </a:prstGeom>
          <a:ln/>
          <a:scene3d>
            <a:camera prst="perspectiveFront"/>
            <a:lightRig rig="threePt" dir="t"/>
          </a:scene3d>
          <a:sp3d>
            <a:bevelT w="139700" h="139700" prst="divo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02D0098-9F7D-0AC5-B337-F44A7025D9B7}"/>
              </a:ext>
            </a:extLst>
          </p:cNvPr>
          <p:cNvCxnSpPr/>
          <p:nvPr/>
        </p:nvCxnSpPr>
        <p:spPr>
          <a:xfrm>
            <a:off x="3411940" y="1364776"/>
            <a:ext cx="0" cy="206422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841A547-C1DA-5EB2-29AE-30CA35E65EB9}"/>
              </a:ext>
            </a:extLst>
          </p:cNvPr>
          <p:cNvSpPr txBox="1"/>
          <p:nvPr/>
        </p:nvSpPr>
        <p:spPr>
          <a:xfrm>
            <a:off x="3418764" y="1210887"/>
            <a:ext cx="341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05DB0B-AABD-2C4A-17A4-49A2F2C1BDCB}"/>
              </a:ext>
            </a:extLst>
          </p:cNvPr>
          <p:cNvSpPr txBox="1"/>
          <p:nvPr/>
        </p:nvSpPr>
        <p:spPr>
          <a:xfrm>
            <a:off x="3405116" y="3099065"/>
            <a:ext cx="341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Q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0F2C0E3-8DC0-0F79-735A-A299C7FADCFF}"/>
              </a:ext>
            </a:extLst>
          </p:cNvPr>
          <p:cNvCxnSpPr/>
          <p:nvPr/>
        </p:nvCxnSpPr>
        <p:spPr>
          <a:xfrm>
            <a:off x="3614384" y="4065549"/>
            <a:ext cx="0" cy="206422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6908285-C78A-7556-6445-B6550A60B551}"/>
              </a:ext>
            </a:extLst>
          </p:cNvPr>
          <p:cNvSpPr txBox="1"/>
          <p:nvPr/>
        </p:nvSpPr>
        <p:spPr>
          <a:xfrm>
            <a:off x="3639404" y="4065549"/>
            <a:ext cx="341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8FD978-DF43-710B-F378-048BACC2ED53}"/>
              </a:ext>
            </a:extLst>
          </p:cNvPr>
          <p:cNvSpPr txBox="1"/>
          <p:nvPr/>
        </p:nvSpPr>
        <p:spPr>
          <a:xfrm>
            <a:off x="3625756" y="5653475"/>
            <a:ext cx="341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Q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2B1BF8-E22A-8529-576E-BDB85086520B}"/>
              </a:ext>
            </a:extLst>
          </p:cNvPr>
          <p:cNvCxnSpPr/>
          <p:nvPr/>
        </p:nvCxnSpPr>
        <p:spPr>
          <a:xfrm flipH="1">
            <a:off x="7438030" y="1580219"/>
            <a:ext cx="1965277" cy="188817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68E378-7246-8D22-712A-DBBF9F65CFCB}"/>
              </a:ext>
            </a:extLst>
          </p:cNvPr>
          <p:cNvCxnSpPr/>
          <p:nvPr/>
        </p:nvCxnSpPr>
        <p:spPr>
          <a:xfrm>
            <a:off x="7915701" y="4065549"/>
            <a:ext cx="1487606" cy="1843932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1B0A688-CE3A-85FD-D4E3-7B4CCB8ACAF2}"/>
              </a:ext>
            </a:extLst>
          </p:cNvPr>
          <p:cNvSpPr txBox="1"/>
          <p:nvPr/>
        </p:nvSpPr>
        <p:spPr>
          <a:xfrm>
            <a:off x="9016638" y="1363287"/>
            <a:ext cx="341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62E8A5-7A91-498D-1D5A-9E987AACD9A8}"/>
              </a:ext>
            </a:extLst>
          </p:cNvPr>
          <p:cNvSpPr txBox="1"/>
          <p:nvPr/>
        </p:nvSpPr>
        <p:spPr>
          <a:xfrm>
            <a:off x="8143178" y="4174731"/>
            <a:ext cx="341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4DC63B-F916-ED4E-E7B6-153CE490F636}"/>
              </a:ext>
            </a:extLst>
          </p:cNvPr>
          <p:cNvSpPr txBox="1"/>
          <p:nvPr/>
        </p:nvSpPr>
        <p:spPr>
          <a:xfrm>
            <a:off x="7583612" y="2678255"/>
            <a:ext cx="341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Q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050D6A-B3DA-7C54-E8AA-C7AA7748F2D1}"/>
              </a:ext>
            </a:extLst>
          </p:cNvPr>
          <p:cNvSpPr txBox="1"/>
          <p:nvPr/>
        </p:nvSpPr>
        <p:spPr>
          <a:xfrm>
            <a:off x="9125818" y="5448763"/>
            <a:ext cx="341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Q</a:t>
            </a:r>
          </a:p>
        </p:txBody>
      </p:sp>
    </p:spTree>
    <p:extLst>
      <p:ext uri="{BB962C8B-B14F-4D97-AF65-F5344CB8AC3E}">
        <p14:creationId xmlns:p14="http://schemas.microsoft.com/office/powerpoint/2010/main" val="1558684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150B81D0-831D-FE91-957E-2EB8E0B16D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-488945" y="-167986"/>
            <a:ext cx="12680945" cy="665749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DD63D7C-FE9D-33AA-FCE3-53351E3CD040}"/>
              </a:ext>
            </a:extLst>
          </p:cNvPr>
          <p:cNvSpPr/>
          <p:nvPr/>
        </p:nvSpPr>
        <p:spPr>
          <a:xfrm>
            <a:off x="771713" y="430740"/>
            <a:ext cx="746683" cy="652451"/>
          </a:xfrm>
          <a:prstGeom prst="ellipse">
            <a:avLst/>
          </a:prstGeom>
          <a:ln/>
          <a:scene3d>
            <a:camera prst="perspectiveFront"/>
            <a:lightRig rig="threePt" dir="t"/>
          </a:scene3d>
          <a:sp3d>
            <a:bevelT w="139700" h="139700" prst="divo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67CAF15-AB4D-85C3-BAD5-80C1C597EBAD}"/>
              </a:ext>
            </a:extLst>
          </p:cNvPr>
          <p:cNvSpPr/>
          <p:nvPr/>
        </p:nvSpPr>
        <p:spPr>
          <a:xfrm>
            <a:off x="1593278" y="368490"/>
            <a:ext cx="10307570" cy="93670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lớp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góc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CF5F617-7E52-E643-2F7A-606838257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36" y="2210524"/>
            <a:ext cx="1906205" cy="267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471BDE4-6C58-DB5B-B599-3F320D9F4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279" y="2200288"/>
            <a:ext cx="1845528" cy="267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82E83DF5-D5D3-B56C-CC4D-C45514AD9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383" y="2060691"/>
            <a:ext cx="1906205" cy="297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AFEA87B7-26FA-5C6E-95D3-D0B67B5F8A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3" t="8874" r="20302" b="10243"/>
          <a:stretch/>
        </p:blipFill>
        <p:spPr bwMode="auto">
          <a:xfrm>
            <a:off x="6446288" y="2060691"/>
            <a:ext cx="1906206" cy="2825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B4FDBCDE-1CE0-8798-4200-8A5B2A643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646" y="1765174"/>
            <a:ext cx="3257202" cy="32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958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72" name="Flowchart: Alternate Process 71">
            <a:extLst>
              <a:ext uri="{FF2B5EF4-FFF2-40B4-BE49-F238E27FC236}">
                <a16:creationId xmlns:a16="http://schemas.microsoft.com/office/drawing/2014/main" id="{42EA427A-B766-4C12-B2F4-9CCA45E5F087}"/>
              </a:ext>
            </a:extLst>
          </p:cNvPr>
          <p:cNvSpPr/>
          <p:nvPr/>
        </p:nvSpPr>
        <p:spPr>
          <a:xfrm>
            <a:off x="1316422" y="481835"/>
            <a:ext cx="5521106" cy="603180"/>
          </a:xfrm>
          <a:prstGeom prst="flowChartAlternateProcess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 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hành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vẽ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(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theo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mẫu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E03A5407-0C34-4B8C-910D-D39121D0F49B}"/>
              </a:ext>
            </a:extLst>
          </p:cNvPr>
          <p:cNvSpPr/>
          <p:nvPr/>
        </p:nvSpPr>
        <p:spPr>
          <a:xfrm>
            <a:off x="943081" y="432564"/>
            <a:ext cx="746683" cy="652451"/>
          </a:xfrm>
          <a:prstGeom prst="ellipse">
            <a:avLst/>
          </a:prstGeom>
          <a:ln/>
          <a:scene3d>
            <a:camera prst="perspectiveFront"/>
            <a:lightRig rig="threePt" dir="t"/>
          </a:scene3d>
          <a:sp3d>
            <a:bevelT w="139700" h="139700" prst="divo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ED97A0-599B-3C00-ECC2-AC2021F605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12" t="38199" r="21314" b="24174"/>
          <a:stretch/>
        </p:blipFill>
        <p:spPr bwMode="auto">
          <a:xfrm>
            <a:off x="655092" y="1134286"/>
            <a:ext cx="11204811" cy="44190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E38BF3-EA86-BFA9-2654-3091E2872E09}"/>
              </a:ext>
            </a:extLst>
          </p:cNvPr>
          <p:cNvSpPr txBox="1"/>
          <p:nvPr/>
        </p:nvSpPr>
        <p:spPr>
          <a:xfrm>
            <a:off x="655090" y="5492317"/>
            <a:ext cx="10593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vẽ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bởi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CD2838-8379-7F7D-761C-2456CE62F3D3}"/>
              </a:ext>
            </a:extLst>
          </p:cNvPr>
          <p:cNvSpPr txBox="1"/>
          <p:nvPr/>
        </p:nvSpPr>
        <p:spPr>
          <a:xfrm>
            <a:off x="655091" y="5431326"/>
            <a:ext cx="10193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Nhắc</a:t>
            </a:r>
            <a:r>
              <a:rPr lang="en-US" sz="32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2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32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32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32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32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en-US" sz="32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87A3A2-46FB-B5A6-8B2A-48E1ED17DD8B}"/>
              </a:ext>
            </a:extLst>
          </p:cNvPr>
          <p:cNvSpPr txBox="1"/>
          <p:nvPr/>
        </p:nvSpPr>
        <p:spPr>
          <a:xfrm>
            <a:off x="727089" y="5384892"/>
            <a:ext cx="11060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vẽ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nhật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giống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vẽ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vừa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961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/>
      <p:bldP spid="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86783" y="2429964"/>
            <a:ext cx="760703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0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VẬN DỤNG, TRẢI NGHIỆM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70BC3E-C425-0F8D-820F-180A9C095177}"/>
              </a:ext>
            </a:extLst>
          </p:cNvPr>
          <p:cNvSpPr txBox="1"/>
          <p:nvPr/>
        </p:nvSpPr>
        <p:spPr>
          <a:xfrm>
            <a:off x="4885765" y="5567774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Tài liệu được chia sẻ bởi Website VnTeach.Com</a:t>
            </a:r>
          </a:p>
          <a:p>
            <a:r>
              <a:rPr lang="en-US"/>
              <a:t>https://www.vnteach.com</a:t>
            </a:r>
          </a:p>
        </p:txBody>
      </p:sp>
    </p:spTree>
    <p:extLst>
      <p:ext uri="{BB962C8B-B14F-4D97-AF65-F5344CB8AC3E}">
        <p14:creationId xmlns:p14="http://schemas.microsoft.com/office/powerpoint/2010/main" val="2394462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7"/>
          <a:stretch/>
        </p:blipFill>
        <p:spPr>
          <a:xfrm>
            <a:off x="0" y="0"/>
            <a:ext cx="12192000" cy="639117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E03A5407-0C34-4B8C-910D-D39121D0F49B}"/>
              </a:ext>
            </a:extLst>
          </p:cNvPr>
          <p:cNvSpPr/>
          <p:nvPr/>
        </p:nvSpPr>
        <p:spPr>
          <a:xfrm>
            <a:off x="427121" y="274525"/>
            <a:ext cx="926838" cy="864987"/>
          </a:xfrm>
          <a:prstGeom prst="ellipse">
            <a:avLst/>
          </a:prstGeom>
          <a:ln/>
          <a:scene3d>
            <a:camera prst="perspectiveFront"/>
            <a:lightRig rig="threePt" dir="t"/>
          </a:scene3d>
          <a:sp3d>
            <a:bevelT w="139700" h="139700" prst="divo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8894BB-03E6-B405-33B7-A27DAA9CAD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038" t="30152" r="21908" b="7395"/>
          <a:stretch/>
        </p:blipFill>
        <p:spPr bwMode="auto">
          <a:xfrm>
            <a:off x="1351128" y="275751"/>
            <a:ext cx="10085695" cy="58396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03709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ADA04F-F9D5-4C4E-8769-FE440794A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04" y="122976"/>
            <a:ext cx="12045696" cy="66933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242E43-1FE3-4375-B84F-15FC06509ABA}"/>
              </a:ext>
            </a:extLst>
          </p:cNvPr>
          <p:cNvSpPr txBox="1"/>
          <p:nvPr/>
        </p:nvSpPr>
        <p:spPr>
          <a:xfrm>
            <a:off x="2524836" y="3238259"/>
            <a:ext cx="7438030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chia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sẻ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những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việc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</a:p>
          <a:p>
            <a:pPr algn="ctr">
              <a:spcAft>
                <a:spcPts val="1800"/>
              </a:spcAft>
            </a:pP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đã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thực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hiện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trong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nay.</a:t>
            </a:r>
          </a:p>
        </p:txBody>
      </p:sp>
    </p:spTree>
    <p:extLst>
      <p:ext uri="{BB962C8B-B14F-4D97-AF65-F5344CB8AC3E}">
        <p14:creationId xmlns:p14="http://schemas.microsoft.com/office/powerpoint/2010/main" val="3286875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41AB84-3D51-466B-976F-EA9CB9CC9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1E6FD1A2-5ADF-4FBD-8A61-83C985E8B6BB}"/>
              </a:ext>
            </a:extLst>
          </p:cNvPr>
          <p:cNvSpPr txBox="1"/>
          <p:nvPr/>
        </p:nvSpPr>
        <p:spPr>
          <a:xfrm>
            <a:off x="3654499" y="2651351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294825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421167B2-B9C0-4A1A-B847-1459A6305C33}"/>
              </a:ext>
            </a:extLst>
          </p:cNvPr>
          <p:cNvSpPr txBox="1">
            <a:spLocks/>
          </p:cNvSpPr>
          <p:nvPr/>
        </p:nvSpPr>
        <p:spPr>
          <a:xfrm>
            <a:off x="1940315" y="2866322"/>
            <a:ext cx="9144000" cy="898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15166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3931124" y="3258774"/>
            <a:ext cx="5052503" cy="927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11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KHỞI ĐỘNG</a:t>
            </a:r>
            <a:endParaRPr sz="5211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381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D7BDD2-FA3E-4FB0-0B57-85F888B4A6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7"/>
          <a:stretch/>
        </p:blipFill>
        <p:spPr>
          <a:xfrm>
            <a:off x="-284162" y="-116099"/>
            <a:ext cx="12192000" cy="6391175"/>
          </a:xfrm>
          <a:prstGeom prst="rect">
            <a:avLst/>
          </a:prstGeom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9AC7C33C-50BE-29BA-8717-7D25867BD8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25" y="2108509"/>
            <a:ext cx="166688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344" tIns="41172" rIns="82344" bIns="41172">
            <a:spAutoFit/>
          </a:bodyPr>
          <a:lstStyle>
            <a:lvl1pPr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endParaRPr lang="en-US" altLang="en-US" sz="2155">
              <a:cs typeface="Arial" panose="020B0604020202020204" pitchFamily="34" charset="0"/>
            </a:endParaRPr>
          </a:p>
        </p:txBody>
      </p:sp>
      <p:grpSp>
        <p:nvGrpSpPr>
          <p:cNvPr id="4" name="Group 27">
            <a:extLst>
              <a:ext uri="{FF2B5EF4-FFF2-40B4-BE49-F238E27FC236}">
                <a16:creationId xmlns:a16="http://schemas.microsoft.com/office/drawing/2014/main" id="{9E8BC913-9BBC-86C9-C05D-4A88E53D4740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2286000" y="1813234"/>
            <a:ext cx="3684588" cy="1912938"/>
            <a:chOff x="1121019" y="7299740"/>
            <a:chExt cx="12477506" cy="6476585"/>
          </a:xfrm>
        </p:grpSpPr>
        <p:grpSp>
          <p:nvGrpSpPr>
            <p:cNvPr id="5" name="Group 6">
              <a:extLst>
                <a:ext uri="{FF2B5EF4-FFF2-40B4-BE49-F238E27FC236}">
                  <a16:creationId xmlns:a16="http://schemas.microsoft.com/office/drawing/2014/main" id="{55486BB0-0209-BA4D-E97C-1D6383769B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84538" y="8837613"/>
              <a:ext cx="8809037" cy="3433762"/>
              <a:chOff x="359" y="2368"/>
              <a:chExt cx="1639" cy="832"/>
            </a:xfrm>
          </p:grpSpPr>
          <p:sp>
            <p:nvSpPr>
              <p:cNvPr id="9" name="Line 7">
                <a:extLst>
                  <a:ext uri="{FF2B5EF4-FFF2-40B4-BE49-F238E27FC236}">
                    <a16:creationId xmlns:a16="http://schemas.microsoft.com/office/drawing/2014/main" id="{72622F61-E65D-7CB0-6280-A5F96D5FD8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9" y="2368"/>
                <a:ext cx="1442" cy="832"/>
              </a:xfrm>
              <a:prstGeom prst="line">
                <a:avLst/>
              </a:prstGeom>
              <a:noFill/>
              <a:ln w="38100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Line 8">
                <a:extLst>
                  <a:ext uri="{FF2B5EF4-FFF2-40B4-BE49-F238E27FC236}">
                    <a16:creationId xmlns:a16="http://schemas.microsoft.com/office/drawing/2014/main" id="{DEAA727B-7C5C-7018-B086-A1F2CBC9FC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0" y="3200"/>
                <a:ext cx="1638" cy="0"/>
              </a:xfrm>
              <a:prstGeom prst="line">
                <a:avLst/>
              </a:prstGeom>
              <a:noFill/>
              <a:ln w="38100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" name="Text Box 9">
              <a:extLst>
                <a:ext uri="{FF2B5EF4-FFF2-40B4-BE49-F238E27FC236}">
                  <a16:creationId xmlns:a16="http://schemas.microsoft.com/office/drawing/2014/main" id="{AB746026-AF25-1165-C1DB-CFF14DB940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800000">
              <a:off x="9657976" y="7267491"/>
              <a:ext cx="2816981" cy="1666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344" tIns="41172" rIns="82344" bIns="41172">
              <a:spAutoFit/>
            </a:bodyPr>
            <a:lstStyle>
              <a:lvl1pPr>
                <a:defRPr sz="55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55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55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55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55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5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5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5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5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altLang="en-US" sz="2660" b="1" dirty="0">
                  <a:solidFill>
                    <a:srgbClr val="FF3300"/>
                  </a:solidFill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7" name="Text Box 10">
              <a:extLst>
                <a:ext uri="{FF2B5EF4-FFF2-40B4-BE49-F238E27FC236}">
                  <a16:creationId xmlns:a16="http://schemas.microsoft.com/office/drawing/2014/main" id="{19AB9026-9FD7-AD8F-F090-F84BCD21A9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800000">
              <a:off x="1115645" y="11760789"/>
              <a:ext cx="2816981" cy="1666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344" tIns="41172" rIns="82344" bIns="41172">
              <a:spAutoFit/>
            </a:bodyPr>
            <a:lstStyle>
              <a:lvl1pPr>
                <a:defRPr sz="55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55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55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55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55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5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5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5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5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altLang="en-US" sz="2660" b="1" dirty="0">
                  <a:solidFill>
                    <a:srgbClr val="FF3300"/>
                  </a:solidFill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8" name="Text Box 11">
              <a:extLst>
                <a:ext uri="{FF2B5EF4-FFF2-40B4-BE49-F238E27FC236}">
                  <a16:creationId xmlns:a16="http://schemas.microsoft.com/office/drawing/2014/main" id="{64140A96-5CBE-F197-91DF-F6C6B6D014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800000">
              <a:off x="10781544" y="12077901"/>
              <a:ext cx="2816981" cy="1666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344" tIns="41172" rIns="82344" bIns="41172">
              <a:spAutoFit/>
            </a:bodyPr>
            <a:lstStyle>
              <a:lvl1pPr>
                <a:defRPr sz="55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55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55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55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55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5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5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5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5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altLang="en-US" sz="2660" b="1" dirty="0">
                  <a:solidFill>
                    <a:srgbClr val="FF3300"/>
                  </a:solidFill>
                  <a:cs typeface="Arial" panose="020B0604020202020204" pitchFamily="34" charset="0"/>
                </a:rPr>
                <a:t>A</a:t>
              </a:r>
            </a:p>
          </p:txBody>
        </p:sp>
      </p:grpSp>
      <p:sp>
        <p:nvSpPr>
          <p:cNvPr id="11" name="Line 13">
            <a:extLst>
              <a:ext uri="{FF2B5EF4-FFF2-40B4-BE49-F238E27FC236}">
                <a16:creationId xmlns:a16="http://schemas.microsoft.com/office/drawing/2014/main" id="{AE1D52A9-8CD0-9729-3484-A06EBC3722E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598738" y="4367522"/>
            <a:ext cx="1174750" cy="906462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14">
            <a:extLst>
              <a:ext uri="{FF2B5EF4-FFF2-40B4-BE49-F238E27FC236}">
                <a16:creationId xmlns:a16="http://schemas.microsoft.com/office/drawing/2014/main" id="{D68ABE84-DD04-A2E0-056E-ABCEEE4011FF}"/>
              </a:ext>
            </a:extLst>
          </p:cNvPr>
          <p:cNvSpPr>
            <a:spLocks noChangeShapeType="1"/>
          </p:cNvSpPr>
          <p:nvPr/>
        </p:nvSpPr>
        <p:spPr bwMode="auto">
          <a:xfrm>
            <a:off x="3775075" y="5273984"/>
            <a:ext cx="1857375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Text Box 15">
            <a:extLst>
              <a:ext uri="{FF2B5EF4-FFF2-40B4-BE49-F238E27FC236}">
                <a16:creationId xmlns:a16="http://schemas.microsoft.com/office/drawing/2014/main" id="{F3D4988D-10C9-FC8D-63A1-F5446DCD93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2650" y="4280209"/>
            <a:ext cx="59531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344" tIns="41172" rIns="82344" bIns="41172">
            <a:spAutoFit/>
          </a:bodyPr>
          <a:lstStyle>
            <a:lvl1pPr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2660" b="1" dirty="0">
                <a:solidFill>
                  <a:srgbClr val="FF3300"/>
                </a:solidFill>
                <a:cs typeface="Arial" panose="020B0604020202020204" pitchFamily="34" charset="0"/>
              </a:rPr>
              <a:t>C</a:t>
            </a:r>
          </a:p>
        </p:txBody>
      </p:sp>
      <p:sp>
        <p:nvSpPr>
          <p:cNvPr id="14" name="Text Box 16">
            <a:extLst>
              <a:ext uri="{FF2B5EF4-FFF2-40B4-BE49-F238E27FC236}">
                <a16:creationId xmlns:a16="http://schemas.microsoft.com/office/drawing/2014/main" id="{32A66CCC-764D-4B10-DB89-8E49964BE6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750" y="5189847"/>
            <a:ext cx="59531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344" tIns="41172" rIns="82344" bIns="41172">
            <a:spAutoFit/>
          </a:bodyPr>
          <a:lstStyle>
            <a:lvl1pPr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2660" b="1" dirty="0">
                <a:solidFill>
                  <a:srgbClr val="FF3300"/>
                </a:solidFill>
                <a:cs typeface="Arial" panose="020B0604020202020204" pitchFamily="34" charset="0"/>
              </a:rPr>
              <a:t>I</a:t>
            </a:r>
          </a:p>
        </p:txBody>
      </p:sp>
      <p:sp>
        <p:nvSpPr>
          <p:cNvPr id="15" name="Text Box 17">
            <a:extLst>
              <a:ext uri="{FF2B5EF4-FFF2-40B4-BE49-F238E27FC236}">
                <a16:creationId xmlns:a16="http://schemas.microsoft.com/office/drawing/2014/main" id="{5B41EE09-AC54-1C45-1770-B646FD1D2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388" y="5143809"/>
            <a:ext cx="5969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344" tIns="41172" rIns="82344" bIns="41172">
            <a:spAutoFit/>
          </a:bodyPr>
          <a:lstStyle>
            <a:lvl1pPr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2660" b="1" dirty="0">
                <a:solidFill>
                  <a:srgbClr val="FF3300"/>
                </a:solidFill>
                <a:cs typeface="Arial" panose="020B0604020202020204" pitchFamily="34" charset="0"/>
              </a:rPr>
              <a:t>D</a:t>
            </a:r>
          </a:p>
        </p:txBody>
      </p:sp>
      <p:sp>
        <p:nvSpPr>
          <p:cNvPr id="16" name="Text Box 19">
            <a:extLst>
              <a:ext uri="{FF2B5EF4-FFF2-40B4-BE49-F238E27FC236}">
                <a16:creationId xmlns:a16="http://schemas.microsoft.com/office/drawing/2014/main" id="{DA487B9C-CEBA-EDB7-D722-02DCB826C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4883459"/>
            <a:ext cx="58896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344" tIns="41172" rIns="82344" bIns="41172">
            <a:spAutoFit/>
          </a:bodyPr>
          <a:lstStyle>
            <a:lvl1pPr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2660" b="1" dirty="0">
                <a:solidFill>
                  <a:srgbClr val="FF3300"/>
                </a:solidFill>
                <a:cs typeface="Arial" panose="020B0604020202020204" pitchFamily="34" charset="0"/>
              </a:rPr>
              <a:t>P</a:t>
            </a:r>
          </a:p>
        </p:txBody>
      </p:sp>
      <p:sp>
        <p:nvSpPr>
          <p:cNvPr id="17" name="Text Box 20">
            <a:extLst>
              <a:ext uri="{FF2B5EF4-FFF2-40B4-BE49-F238E27FC236}">
                <a16:creationId xmlns:a16="http://schemas.microsoft.com/office/drawing/2014/main" id="{4BF12BCE-E97D-8A7A-66FF-3DBC305E11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4713" y="4897747"/>
            <a:ext cx="5921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344" tIns="41172" rIns="82344" bIns="41172">
            <a:spAutoFit/>
          </a:bodyPr>
          <a:lstStyle>
            <a:lvl1pPr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2660" b="1">
                <a:solidFill>
                  <a:srgbClr val="FF3300"/>
                </a:solidFill>
                <a:cs typeface="Arial" panose="020B0604020202020204" pitchFamily="34" charset="0"/>
              </a:rPr>
              <a:t>O</a:t>
            </a:r>
          </a:p>
        </p:txBody>
      </p:sp>
      <p:sp>
        <p:nvSpPr>
          <p:cNvPr id="18" name="Text Box 21">
            <a:extLst>
              <a:ext uri="{FF2B5EF4-FFF2-40B4-BE49-F238E27FC236}">
                <a16:creationId xmlns:a16="http://schemas.microsoft.com/office/drawing/2014/main" id="{D5E5FC80-0C4F-2247-633A-76F25C8CF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0438" y="4875522"/>
            <a:ext cx="58896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344" tIns="41172" rIns="82344" bIns="41172">
            <a:spAutoFit/>
          </a:bodyPr>
          <a:lstStyle>
            <a:lvl1pPr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2660" b="1" dirty="0">
                <a:solidFill>
                  <a:srgbClr val="FF3300"/>
                </a:solidFill>
                <a:cs typeface="Arial" panose="020B0604020202020204" pitchFamily="34" charset="0"/>
              </a:rPr>
              <a:t>Q</a:t>
            </a:r>
          </a:p>
        </p:txBody>
      </p:sp>
      <p:sp>
        <p:nvSpPr>
          <p:cNvPr id="19" name="Line 22">
            <a:extLst>
              <a:ext uri="{FF2B5EF4-FFF2-40B4-BE49-F238E27FC236}">
                <a16:creationId xmlns:a16="http://schemas.microsoft.com/office/drawing/2014/main" id="{F14E7168-E4E7-B1A0-8282-D8CD05D6052A}"/>
              </a:ext>
            </a:extLst>
          </p:cNvPr>
          <p:cNvSpPr>
            <a:spLocks noChangeShapeType="1"/>
          </p:cNvSpPr>
          <p:nvPr/>
        </p:nvSpPr>
        <p:spPr bwMode="auto">
          <a:xfrm>
            <a:off x="7248525" y="4904097"/>
            <a:ext cx="2784475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AutoShape 23">
            <a:extLst>
              <a:ext uri="{FF2B5EF4-FFF2-40B4-BE49-F238E27FC236}">
                <a16:creationId xmlns:a16="http://schemas.microsoft.com/office/drawing/2014/main" id="{46509B2D-A4B1-14E4-CCEC-AF1ECF16A2D5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748713" y="4870759"/>
            <a:ext cx="76200" cy="58738"/>
          </a:xfrm>
          <a:prstGeom prst="flowChartConnector">
            <a:avLst/>
          </a:prstGeom>
          <a:solidFill>
            <a:schemeClr val="tx1"/>
          </a:solidFill>
          <a:ln w="9525">
            <a:solidFill>
              <a:srgbClr val="006600"/>
            </a:solidFill>
            <a:round/>
          </a:ln>
        </p:spPr>
        <p:txBody>
          <a:bodyPr wrap="none" lIns="82344" tIns="41172" rIns="82344" bIns="41172" anchor="ctr"/>
          <a:lstStyle>
            <a:lvl1pPr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en-US" altLang="en-US" sz="1625">
              <a:cs typeface="Arial" panose="020B0604020202020204" pitchFamily="34" charset="0"/>
            </a:endParaRPr>
          </a:p>
        </p:txBody>
      </p:sp>
      <p:sp>
        <p:nvSpPr>
          <p:cNvPr id="21" name="Line 25">
            <a:extLst>
              <a:ext uri="{FF2B5EF4-FFF2-40B4-BE49-F238E27FC236}">
                <a16:creationId xmlns:a16="http://schemas.microsoft.com/office/drawing/2014/main" id="{A426122F-0B8D-8521-127D-8FD1E933407A}"/>
              </a:ext>
            </a:extLst>
          </p:cNvPr>
          <p:cNvSpPr>
            <a:spLocks noChangeShapeType="1"/>
          </p:cNvSpPr>
          <p:nvPr/>
        </p:nvSpPr>
        <p:spPr bwMode="auto">
          <a:xfrm>
            <a:off x="9391650" y="1851334"/>
            <a:ext cx="0" cy="111125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26">
            <a:extLst>
              <a:ext uri="{FF2B5EF4-FFF2-40B4-BE49-F238E27FC236}">
                <a16:creationId xmlns:a16="http://schemas.microsoft.com/office/drawing/2014/main" id="{7AE2A3FD-9D9C-EB8E-EE0D-27F2AC754BAB}"/>
              </a:ext>
            </a:extLst>
          </p:cNvPr>
          <p:cNvSpPr>
            <a:spLocks noChangeShapeType="1"/>
          </p:cNvSpPr>
          <p:nvPr/>
        </p:nvSpPr>
        <p:spPr bwMode="auto">
          <a:xfrm>
            <a:off x="7654500" y="2962584"/>
            <a:ext cx="1752600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Text Box 27">
            <a:extLst>
              <a:ext uri="{FF2B5EF4-FFF2-40B4-BE49-F238E27FC236}">
                <a16:creationId xmlns:a16="http://schemas.microsoft.com/office/drawing/2014/main" id="{229CDBE0-8CA5-A55F-99C4-8F4C31EF30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1650" y="1474371"/>
            <a:ext cx="381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344" tIns="41172" rIns="82344" bIns="41172">
            <a:spAutoFit/>
          </a:bodyPr>
          <a:lstStyle>
            <a:lvl1pPr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2660" b="1" dirty="0">
                <a:solidFill>
                  <a:srgbClr val="FF3300"/>
                </a:solidFill>
                <a:latin typeface=".VnTime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24" name="Text Box 28">
            <a:extLst>
              <a:ext uri="{FF2B5EF4-FFF2-40B4-BE49-F238E27FC236}">
                <a16:creationId xmlns:a16="http://schemas.microsoft.com/office/drawing/2014/main" id="{23D1409A-98EB-48F8-40CD-845BFBCEE5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6790" y="2737103"/>
            <a:ext cx="381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344" tIns="41172" rIns="82344" bIns="41172">
            <a:spAutoFit/>
          </a:bodyPr>
          <a:lstStyle>
            <a:lvl1pPr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2660" b="1" dirty="0">
                <a:solidFill>
                  <a:srgbClr val="FF3300"/>
                </a:solidFill>
                <a:latin typeface=".VnTime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25" name="Text Box 29">
            <a:extLst>
              <a:ext uri="{FF2B5EF4-FFF2-40B4-BE49-F238E27FC236}">
                <a16:creationId xmlns:a16="http://schemas.microsoft.com/office/drawing/2014/main" id="{A881CF6C-D8C4-FDD8-7DB3-3B8A3ED6E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7344" y="2671387"/>
            <a:ext cx="381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344" tIns="41172" rIns="82344" bIns="41172">
            <a:spAutoFit/>
          </a:bodyPr>
          <a:lstStyle>
            <a:lvl1pPr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2660" b="1" dirty="0">
                <a:solidFill>
                  <a:srgbClr val="FF3300"/>
                </a:solidFill>
                <a:latin typeface=".VnTime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26" name="Rectangles 2">
            <a:extLst>
              <a:ext uri="{FF2B5EF4-FFF2-40B4-BE49-F238E27FC236}">
                <a16:creationId xmlns:a16="http://schemas.microsoft.com/office/drawing/2014/main" id="{131F97BE-7C23-74F2-A87D-7B9470A6D762}"/>
              </a:ext>
            </a:extLst>
          </p:cNvPr>
          <p:cNvSpPr/>
          <p:nvPr/>
        </p:nvSpPr>
        <p:spPr>
          <a:xfrm>
            <a:off x="829212" y="2587364"/>
            <a:ext cx="1640601" cy="4921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/>
            <a:r>
              <a:rPr lang="en-US" altLang="en-US" sz="28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Góc nhọn</a:t>
            </a:r>
            <a:endParaRPr lang="vi-VN" altLang="en-US" sz="2800" noProof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s 3">
            <a:extLst>
              <a:ext uri="{FF2B5EF4-FFF2-40B4-BE49-F238E27FC236}">
                <a16:creationId xmlns:a16="http://schemas.microsoft.com/office/drawing/2014/main" id="{7C9B81B9-5D16-CD13-21CE-92965EA343FE}"/>
              </a:ext>
            </a:extLst>
          </p:cNvPr>
          <p:cNvSpPr/>
          <p:nvPr/>
        </p:nvSpPr>
        <p:spPr>
          <a:xfrm>
            <a:off x="887771" y="5277410"/>
            <a:ext cx="1588294" cy="431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/>
            <a:r>
              <a:rPr lang="en-US" altLang="en-US" sz="28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Góc tù</a:t>
            </a:r>
            <a:endParaRPr lang="vi-VN" altLang="en-US" sz="2800" noProof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s 4">
            <a:extLst>
              <a:ext uri="{FF2B5EF4-FFF2-40B4-BE49-F238E27FC236}">
                <a16:creationId xmlns:a16="http://schemas.microsoft.com/office/drawing/2014/main" id="{3612AC59-DA83-228C-11F4-878B939E4ABC}"/>
              </a:ext>
            </a:extLst>
          </p:cNvPr>
          <p:cNvSpPr/>
          <p:nvPr/>
        </p:nvSpPr>
        <p:spPr>
          <a:xfrm>
            <a:off x="7592218" y="3313868"/>
            <a:ext cx="2097087" cy="54296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/>
            <a:r>
              <a:rPr lang="en-US" altLang="en-US" sz="28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Góc vuông</a:t>
            </a:r>
            <a:endParaRPr lang="vi-VN" altLang="en-US" sz="2800" noProof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s 5">
            <a:extLst>
              <a:ext uri="{FF2B5EF4-FFF2-40B4-BE49-F238E27FC236}">
                <a16:creationId xmlns:a16="http://schemas.microsoft.com/office/drawing/2014/main" id="{8BAA6017-9E19-2CC2-3FE7-1AAA2F66281D}"/>
              </a:ext>
            </a:extLst>
          </p:cNvPr>
          <p:cNvSpPr/>
          <p:nvPr/>
        </p:nvSpPr>
        <p:spPr>
          <a:xfrm>
            <a:off x="7694613" y="5430716"/>
            <a:ext cx="1906315" cy="4338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/>
            <a:r>
              <a:rPr lang="en-US" altLang="en-US" sz="28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Góc bẹt</a:t>
            </a:r>
            <a:endParaRPr lang="vi-VN" altLang="en-US" sz="2800" noProof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8CDEE42-5BE9-433C-DD1A-A4BCCCD6C6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27" t="25370" r="1090" b="51760"/>
          <a:stretch/>
        </p:blipFill>
        <p:spPr>
          <a:xfrm>
            <a:off x="1937982" y="140419"/>
            <a:ext cx="8366078" cy="87673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8B86F50-6E90-9320-952C-930667391632}"/>
              </a:ext>
            </a:extLst>
          </p:cNvPr>
          <p:cNvSpPr txBox="1"/>
          <p:nvPr/>
        </p:nvSpPr>
        <p:spPr>
          <a:xfrm>
            <a:off x="2598738" y="182222"/>
            <a:ext cx="71323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Trò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chơi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: 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Ai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nhanh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- Ai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đúng</a:t>
            </a:r>
            <a:endParaRPr lang="en-US" sz="4000" b="1" dirty="0">
              <a:solidFill>
                <a:srgbClr val="002060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33" name="Thought Bubble: Cloud 32">
            <a:extLst>
              <a:ext uri="{FF2B5EF4-FFF2-40B4-BE49-F238E27FC236}">
                <a16:creationId xmlns:a16="http://schemas.microsoft.com/office/drawing/2014/main" id="{9FC041AE-D215-9B6A-55CA-E92DB52492BA}"/>
              </a:ext>
            </a:extLst>
          </p:cNvPr>
          <p:cNvSpPr/>
          <p:nvPr/>
        </p:nvSpPr>
        <p:spPr>
          <a:xfrm>
            <a:off x="68240" y="844477"/>
            <a:ext cx="5631917" cy="980458"/>
          </a:xfrm>
          <a:prstGeom prst="cloudCallout">
            <a:avLst>
              <a:gd name="adj1" fmla="val -20833"/>
              <a:gd name="adj2" fmla="val 98691"/>
            </a:avLst>
          </a:prstGeom>
          <a:solidFill>
            <a:srgbClr val="00FF00"/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E00B2E4-D714-0AD7-C767-1924981FE80D}"/>
              </a:ext>
            </a:extLst>
          </p:cNvPr>
          <p:cNvSpPr txBox="1"/>
          <p:nvPr/>
        </p:nvSpPr>
        <p:spPr>
          <a:xfrm>
            <a:off x="753614" y="945584"/>
            <a:ext cx="45789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đây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góc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33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begin" delay="0"/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4" grpId="0"/>
      <p:bldP spid="15" grpId="0"/>
      <p:bldP spid="16" grpId="0"/>
      <p:bldP spid="17" grpId="0"/>
      <p:bldP spid="18" grpId="0"/>
      <p:bldP spid="20" grpId="0" animBg="1"/>
      <p:bldP spid="23" grpId="0"/>
      <p:bldP spid="24" grpId="0"/>
      <p:bldP spid="25" grpId="0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F0134F-71EE-58CD-6009-F156C9F1BF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7"/>
          <a:stretch/>
        </p:blipFill>
        <p:spPr>
          <a:xfrm>
            <a:off x="-831957" y="0"/>
            <a:ext cx="12476162" cy="6974099"/>
          </a:xfrm>
          <a:prstGeom prst="rect">
            <a:avLst/>
          </a:prstGeom>
        </p:spPr>
      </p:pic>
      <p:sp>
        <p:nvSpPr>
          <p:cNvPr id="23" name="Google Shape;409;p13"/>
          <p:cNvSpPr/>
          <p:nvPr/>
        </p:nvSpPr>
        <p:spPr>
          <a:xfrm>
            <a:off x="1583121" y="526267"/>
            <a:ext cx="5464449" cy="2162622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chemeClr val="lt1"/>
                </a:solidFill>
              </a:rPr>
              <a:t>Hình</a:t>
            </a:r>
            <a:r>
              <a:rPr lang="en-US" sz="2800" b="1" dirty="0">
                <a:solidFill>
                  <a:schemeClr val="lt1"/>
                </a:solidFill>
              </a:rPr>
              <a:t> </a:t>
            </a:r>
            <a:r>
              <a:rPr lang="en-US" sz="2800" b="1" dirty="0" err="1">
                <a:solidFill>
                  <a:schemeClr val="lt1"/>
                </a:solidFill>
              </a:rPr>
              <a:t>bên</a:t>
            </a:r>
            <a:r>
              <a:rPr lang="en-US" sz="2800" b="1" dirty="0">
                <a:solidFill>
                  <a:schemeClr val="lt1"/>
                </a:solidFill>
              </a:rPr>
              <a:t> </a:t>
            </a:r>
            <a:r>
              <a:rPr lang="en-US" sz="2800" b="1" dirty="0" err="1">
                <a:solidFill>
                  <a:schemeClr val="lt1"/>
                </a:solidFill>
              </a:rPr>
              <a:t>có</a:t>
            </a:r>
            <a:r>
              <a:rPr lang="en-US" sz="2800" b="1" dirty="0">
                <a:solidFill>
                  <a:schemeClr val="lt1"/>
                </a:solidFill>
              </a:rPr>
              <a:t>: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</a:rPr>
              <a:t>   ..….   </a:t>
            </a:r>
            <a:r>
              <a:rPr lang="en-US" sz="2800" b="1" dirty="0" err="1">
                <a:solidFill>
                  <a:schemeClr val="lt1"/>
                </a:solidFill>
              </a:rPr>
              <a:t>góc</a:t>
            </a:r>
            <a:r>
              <a:rPr lang="en-US" sz="2800" b="1" dirty="0">
                <a:solidFill>
                  <a:schemeClr val="lt1"/>
                </a:solidFill>
              </a:rPr>
              <a:t> </a:t>
            </a:r>
            <a:r>
              <a:rPr lang="en-US" sz="2800" b="1" dirty="0" err="1">
                <a:solidFill>
                  <a:schemeClr val="lt1"/>
                </a:solidFill>
              </a:rPr>
              <a:t>vuông</a:t>
            </a:r>
            <a:endParaRPr lang="en-US" sz="2800" b="1" dirty="0">
              <a:solidFill>
                <a:schemeClr val="lt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</a:rPr>
              <a:t>  </a:t>
            </a:r>
            <a:endParaRPr sz="28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784674" y="3332311"/>
            <a:ext cx="2098486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1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3699895" y="3332311"/>
            <a:ext cx="20963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3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462690" y="3332311"/>
            <a:ext cx="2018998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2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9348047" y="3332311"/>
            <a:ext cx="209955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5</a:t>
            </a:r>
          </a:p>
        </p:txBody>
      </p:sp>
      <p:pic>
        <p:nvPicPr>
          <p:cNvPr id="12" name="Đ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6582636" y="4231948"/>
            <a:ext cx="1794476" cy="220402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842352" y="4468607"/>
            <a:ext cx="2074864" cy="2086142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829776" y="4336594"/>
            <a:ext cx="2150933" cy="2162623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9636054" y="4408372"/>
            <a:ext cx="2008151" cy="2019066"/>
          </a:xfrm>
          <a:prstGeom prst="rect">
            <a:avLst/>
          </a:prstGeom>
        </p:spPr>
      </p:pic>
      <p:pic>
        <p:nvPicPr>
          <p:cNvPr id="2" name="Picture 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07" y="5562180"/>
            <a:ext cx="894493" cy="873787"/>
          </a:xfrm>
          <a:prstGeom prst="rect">
            <a:avLst/>
          </a:prstGeom>
        </p:spPr>
      </p:pic>
      <p:pic>
        <p:nvPicPr>
          <p:cNvPr id="15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85510" y="5876770"/>
            <a:ext cx="609600" cy="6096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2C8A832-E577-D898-1BB1-22227E21A186}"/>
              </a:ext>
            </a:extLst>
          </p:cNvPr>
          <p:cNvCxnSpPr/>
          <p:nvPr/>
        </p:nvCxnSpPr>
        <p:spPr>
          <a:xfrm>
            <a:off x="7582829" y="2688889"/>
            <a:ext cx="302605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B4FA23B-34F4-D621-5DC1-A895CD371FAB}"/>
              </a:ext>
            </a:extLst>
          </p:cNvPr>
          <p:cNvCxnSpPr/>
          <p:nvPr/>
        </p:nvCxnSpPr>
        <p:spPr>
          <a:xfrm>
            <a:off x="8987883" y="1070517"/>
            <a:ext cx="0" cy="161837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C79AAB9-DE2E-0483-82B3-4308F370C52D}"/>
              </a:ext>
            </a:extLst>
          </p:cNvPr>
          <p:cNvCxnSpPr/>
          <p:nvPr/>
        </p:nvCxnSpPr>
        <p:spPr>
          <a:xfrm flipH="1">
            <a:off x="8987883" y="1471961"/>
            <a:ext cx="1025912" cy="123923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658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4C4FBA-2261-73B1-7D29-1F5FF1EDFC0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7"/>
          <a:stretch/>
        </p:blipFill>
        <p:spPr>
          <a:xfrm>
            <a:off x="-284162" y="-116099"/>
            <a:ext cx="12476162" cy="7171992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7535488" y="3391989"/>
            <a:ext cx="2466843" cy="75881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 b="1" dirty="0">
              <a:solidFill>
                <a:srgbClr val="FF0000"/>
              </a:solidFill>
            </a:endParaRPr>
          </a:p>
          <a:p>
            <a:pPr algn="ctr"/>
            <a:r>
              <a:rPr lang="en-US" sz="2500" b="1" dirty="0">
                <a:solidFill>
                  <a:srgbClr val="FF0000"/>
                </a:solidFill>
              </a:rPr>
              <a:t>C.</a:t>
            </a:r>
            <a:r>
              <a:rPr lang="en-US" sz="2500" b="1" dirty="0">
                <a:solidFill>
                  <a:srgbClr val="FF0000"/>
                </a:solidFill>
                <a:ea typeface="Arial"/>
                <a:cs typeface="Arial"/>
              </a:rPr>
              <a:t> OM  </a:t>
            </a:r>
            <a:r>
              <a:rPr lang="en-US" sz="2500" b="1" dirty="0" err="1">
                <a:solidFill>
                  <a:srgbClr val="FF0000"/>
                </a:solidFill>
                <a:ea typeface="Arial"/>
                <a:cs typeface="Arial"/>
              </a:rPr>
              <a:t>và</a:t>
            </a:r>
            <a:r>
              <a:rPr lang="en-US" sz="2500" b="1" dirty="0">
                <a:solidFill>
                  <a:srgbClr val="FF0000"/>
                </a:solidFill>
                <a:ea typeface="Arial"/>
                <a:cs typeface="Arial"/>
              </a:rPr>
              <a:t> ON</a:t>
            </a:r>
          </a:p>
          <a:p>
            <a:pPr algn="ctr"/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072668" y="3465192"/>
            <a:ext cx="2443282" cy="75881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 b="1" dirty="0">
              <a:solidFill>
                <a:srgbClr val="FF0000"/>
              </a:solidFill>
            </a:endParaRPr>
          </a:p>
          <a:p>
            <a:pPr algn="ctr"/>
            <a:r>
              <a:rPr lang="en-US" sz="2500" b="1" dirty="0">
                <a:solidFill>
                  <a:srgbClr val="FF0000"/>
                </a:solidFill>
              </a:rPr>
              <a:t>B. </a:t>
            </a:r>
            <a:r>
              <a:rPr lang="en-US" sz="2500" b="1" dirty="0">
                <a:solidFill>
                  <a:srgbClr val="FF0000"/>
                </a:solidFill>
                <a:ea typeface="Arial"/>
                <a:cs typeface="Arial"/>
              </a:rPr>
              <a:t>ON </a:t>
            </a:r>
            <a:r>
              <a:rPr lang="en-US" sz="2500" b="1" dirty="0" err="1">
                <a:solidFill>
                  <a:srgbClr val="FF0000"/>
                </a:solidFill>
                <a:ea typeface="Arial"/>
                <a:cs typeface="Arial"/>
              </a:rPr>
              <a:t>và</a:t>
            </a:r>
            <a:r>
              <a:rPr lang="en-US" sz="2500" b="1" dirty="0">
                <a:solidFill>
                  <a:srgbClr val="FF0000"/>
                </a:solidFill>
                <a:ea typeface="Arial"/>
                <a:cs typeface="Arial"/>
              </a:rPr>
              <a:t> OP</a:t>
            </a:r>
          </a:p>
          <a:p>
            <a:pPr algn="ctr"/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90309" y="3469898"/>
            <a:ext cx="2262821" cy="704356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FF0000"/>
              </a:solidFill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A. </a:t>
            </a:r>
            <a:r>
              <a:rPr lang="en-US" sz="2400" b="1" dirty="0">
                <a:solidFill>
                  <a:srgbClr val="FF0000"/>
                </a:solidFill>
                <a:ea typeface="Arial"/>
                <a:cs typeface="Arial"/>
              </a:rPr>
              <a:t>OM </a:t>
            </a:r>
            <a:r>
              <a:rPr lang="en-US" sz="2400" b="1" dirty="0" err="1">
                <a:solidFill>
                  <a:srgbClr val="FF0000"/>
                </a:solidFill>
                <a:ea typeface="Arial"/>
                <a:cs typeface="Arial"/>
              </a:rPr>
              <a:t>và</a:t>
            </a:r>
            <a:r>
              <a:rPr lang="en-US" sz="2400" b="1" dirty="0">
                <a:solidFill>
                  <a:srgbClr val="FF0000"/>
                </a:solidFill>
                <a:ea typeface="Arial"/>
                <a:cs typeface="Arial"/>
              </a:rPr>
              <a:t> OP</a:t>
            </a:r>
          </a:p>
          <a:p>
            <a:pPr algn="ctr"/>
            <a:endParaRPr lang="en-US" sz="25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5" name="Đ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933611" y="4226576"/>
            <a:ext cx="1813049" cy="2226833"/>
          </a:xfrm>
          <a:prstGeom prst="rect">
            <a:avLst/>
          </a:prstGeom>
        </p:spPr>
      </p:pic>
      <p:pic>
        <p:nvPicPr>
          <p:cNvPr id="16" name="B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7772897" y="4319111"/>
            <a:ext cx="2096341" cy="2107735"/>
          </a:xfrm>
          <a:prstGeom prst="rect">
            <a:avLst/>
          </a:prstGeom>
        </p:spPr>
      </p:pic>
      <p:pic>
        <p:nvPicPr>
          <p:cNvPr id="17" name="C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4731181" y="4247957"/>
            <a:ext cx="2173197" cy="2185008"/>
          </a:xfrm>
          <a:prstGeom prst="rect">
            <a:avLst/>
          </a:prstGeom>
        </p:spPr>
      </p:pic>
      <p:sp>
        <p:nvSpPr>
          <p:cNvPr id="9" name="Google Shape;409;p13"/>
          <p:cNvSpPr/>
          <p:nvPr/>
        </p:nvSpPr>
        <p:spPr>
          <a:xfrm>
            <a:off x="1270176" y="665103"/>
            <a:ext cx="6642848" cy="1400826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121900" tIns="60950" rIns="121900" bIns="609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Hai </a:t>
            </a:r>
            <a:r>
              <a:rPr lang="en-US" sz="28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bán</a:t>
            </a:r>
            <a:r>
              <a:rPr lang="en-US"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kính</a:t>
            </a:r>
            <a:r>
              <a:rPr lang="en-US"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nào</a:t>
            </a:r>
            <a:r>
              <a:rPr lang="en-US"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của</a:t>
            </a:r>
            <a:r>
              <a:rPr lang="en-US"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hình</a:t>
            </a:r>
            <a:r>
              <a:rPr lang="en-US"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tròn</a:t>
            </a:r>
            <a:r>
              <a:rPr lang="en-US"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bên</a:t>
            </a:r>
            <a:r>
              <a:rPr lang="en-US"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tạo</a:t>
            </a:r>
            <a:r>
              <a:rPr lang="en-US"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thành</a:t>
            </a:r>
            <a:r>
              <a:rPr lang="en-US"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góc</a:t>
            </a:r>
            <a:r>
              <a:rPr lang="en-US"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có</a:t>
            </a:r>
            <a:r>
              <a:rPr lang="en-US"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lang="en-US"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đo</a:t>
            </a:r>
            <a:r>
              <a:rPr lang="en-US"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120</a:t>
            </a:r>
            <a:r>
              <a:rPr lang="en-US" sz="2800" b="1" baseline="30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lang="en-US"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</a:p>
        </p:txBody>
      </p:sp>
      <p:pic>
        <p:nvPicPr>
          <p:cNvPr id="31" name="Picture 30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2324" y="5481305"/>
            <a:ext cx="894493" cy="873787"/>
          </a:xfrm>
          <a:prstGeom prst="rect">
            <a:avLst/>
          </a:prstGeom>
        </p:spPr>
      </p:pic>
      <p:pic>
        <p:nvPicPr>
          <p:cNvPr id="32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85510" y="5876770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94C337-E626-7120-F466-E7771225F4D2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3003" t="44973" r="54888" b="32529"/>
          <a:stretch/>
        </p:blipFill>
        <p:spPr>
          <a:xfrm>
            <a:off x="8037841" y="170933"/>
            <a:ext cx="3149254" cy="305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02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8FDAF5-DE8E-2342-9E7A-B1C39EB056A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7"/>
          <a:stretch/>
        </p:blipFill>
        <p:spPr>
          <a:xfrm>
            <a:off x="-284162" y="-58050"/>
            <a:ext cx="12476162" cy="6974099"/>
          </a:xfrm>
          <a:prstGeom prst="rect">
            <a:avLst/>
          </a:prstGeom>
        </p:spPr>
      </p:pic>
      <p:sp>
        <p:nvSpPr>
          <p:cNvPr id="24" name="Google Shape;409;p13"/>
          <p:cNvSpPr/>
          <p:nvPr/>
        </p:nvSpPr>
        <p:spPr>
          <a:xfrm>
            <a:off x="403622" y="352204"/>
            <a:ext cx="11200968" cy="2171687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</a:rPr>
              <a:t>     </a:t>
            </a:r>
            <a:r>
              <a:rPr lang="en-US" sz="2800" b="1" dirty="0" err="1">
                <a:solidFill>
                  <a:schemeClr val="lt1"/>
                </a:solidFill>
              </a:rPr>
              <a:t>Vào</a:t>
            </a:r>
            <a:r>
              <a:rPr lang="en-US" sz="2800" b="1" dirty="0">
                <a:solidFill>
                  <a:schemeClr val="lt1"/>
                </a:solidFill>
              </a:rPr>
              <a:t> </a:t>
            </a:r>
            <a:r>
              <a:rPr lang="en-US" sz="2800" b="1" dirty="0" err="1">
                <a:solidFill>
                  <a:schemeClr val="lt1"/>
                </a:solidFill>
              </a:rPr>
              <a:t>một</a:t>
            </a:r>
            <a:r>
              <a:rPr lang="en-US" sz="2800" b="1" dirty="0">
                <a:solidFill>
                  <a:schemeClr val="lt1"/>
                </a:solidFill>
              </a:rPr>
              <a:t> </a:t>
            </a:r>
            <a:r>
              <a:rPr lang="en-US" sz="2800" b="1" dirty="0" err="1">
                <a:solidFill>
                  <a:schemeClr val="lt1"/>
                </a:solidFill>
              </a:rPr>
              <a:t>buổi</a:t>
            </a:r>
            <a:r>
              <a:rPr lang="en-US" sz="2800" b="1" dirty="0">
                <a:solidFill>
                  <a:schemeClr val="lt1"/>
                </a:solidFill>
              </a:rPr>
              <a:t> </a:t>
            </a:r>
            <a:r>
              <a:rPr lang="en-US" sz="2800" b="1" dirty="0" err="1">
                <a:solidFill>
                  <a:schemeClr val="lt1"/>
                </a:solidFill>
              </a:rPr>
              <a:t>chiều</a:t>
            </a:r>
            <a:r>
              <a:rPr lang="en-US" sz="2800" b="1" dirty="0">
                <a:solidFill>
                  <a:schemeClr val="lt1"/>
                </a:solidFill>
              </a:rPr>
              <a:t>, </a:t>
            </a:r>
            <a:r>
              <a:rPr lang="en-US" sz="2800" b="1" dirty="0" err="1">
                <a:solidFill>
                  <a:schemeClr val="lt1"/>
                </a:solidFill>
              </a:rPr>
              <a:t>bạn</a:t>
            </a:r>
            <a:r>
              <a:rPr lang="en-US" sz="2800" b="1" dirty="0">
                <a:solidFill>
                  <a:schemeClr val="lt1"/>
                </a:solidFill>
              </a:rPr>
              <a:t> Mai </a:t>
            </a:r>
            <a:r>
              <a:rPr lang="en-US" sz="2800" b="1" dirty="0" err="1">
                <a:solidFill>
                  <a:schemeClr val="lt1"/>
                </a:solidFill>
              </a:rPr>
              <a:t>hỏi</a:t>
            </a:r>
            <a:r>
              <a:rPr lang="en-US" sz="2800" b="1" dirty="0">
                <a:solidFill>
                  <a:schemeClr val="lt1"/>
                </a:solidFill>
              </a:rPr>
              <a:t> </a:t>
            </a:r>
            <a:r>
              <a:rPr lang="en-US" sz="2800" b="1" dirty="0" err="1">
                <a:solidFill>
                  <a:schemeClr val="lt1"/>
                </a:solidFill>
              </a:rPr>
              <a:t>bạn</a:t>
            </a:r>
            <a:r>
              <a:rPr lang="en-US" sz="2800" b="1" dirty="0">
                <a:solidFill>
                  <a:schemeClr val="lt1"/>
                </a:solidFill>
              </a:rPr>
              <a:t> Lan: “</a:t>
            </a:r>
            <a:r>
              <a:rPr lang="en-US" sz="2800" b="1" dirty="0" err="1">
                <a:solidFill>
                  <a:schemeClr val="lt1"/>
                </a:solidFill>
              </a:rPr>
              <a:t>Bây</a:t>
            </a:r>
            <a:r>
              <a:rPr lang="en-US" sz="2800" b="1" dirty="0">
                <a:solidFill>
                  <a:schemeClr val="lt1"/>
                </a:solidFill>
              </a:rPr>
              <a:t> </a:t>
            </a:r>
            <a:r>
              <a:rPr lang="en-US" sz="2800" b="1" dirty="0" err="1">
                <a:solidFill>
                  <a:schemeClr val="lt1"/>
                </a:solidFill>
              </a:rPr>
              <a:t>giờ</a:t>
            </a:r>
            <a:r>
              <a:rPr lang="en-US" sz="2800" b="1" dirty="0">
                <a:solidFill>
                  <a:schemeClr val="lt1"/>
                </a:solidFill>
              </a:rPr>
              <a:t> </a:t>
            </a:r>
            <a:r>
              <a:rPr lang="en-US" sz="2800" b="1" dirty="0" err="1">
                <a:solidFill>
                  <a:schemeClr val="lt1"/>
                </a:solidFill>
              </a:rPr>
              <a:t>là</a:t>
            </a:r>
            <a:r>
              <a:rPr lang="en-US" sz="2800" b="1" dirty="0">
                <a:solidFill>
                  <a:schemeClr val="lt1"/>
                </a:solidFill>
              </a:rPr>
              <a:t> </a:t>
            </a:r>
            <a:r>
              <a:rPr lang="en-US" sz="2800" b="1" dirty="0" err="1">
                <a:solidFill>
                  <a:schemeClr val="lt1"/>
                </a:solidFill>
              </a:rPr>
              <a:t>mấy</a:t>
            </a:r>
            <a:r>
              <a:rPr lang="en-US" sz="2800" b="1" dirty="0">
                <a:solidFill>
                  <a:schemeClr val="lt1"/>
                </a:solidFill>
              </a:rPr>
              <a:t> </a:t>
            </a:r>
            <a:r>
              <a:rPr lang="en-US" sz="2800" b="1" dirty="0" err="1">
                <a:solidFill>
                  <a:schemeClr val="lt1"/>
                </a:solidFill>
              </a:rPr>
              <a:t>giờ</a:t>
            </a:r>
            <a:r>
              <a:rPr lang="en-US" sz="2800" b="1" dirty="0">
                <a:solidFill>
                  <a:schemeClr val="lt1"/>
                </a:solidFill>
              </a:rPr>
              <a:t>?”. </a:t>
            </a:r>
            <a:r>
              <a:rPr lang="en-US" sz="2800" b="1" dirty="0" err="1">
                <a:solidFill>
                  <a:schemeClr val="lt1"/>
                </a:solidFill>
              </a:rPr>
              <a:t>Bạn</a:t>
            </a:r>
            <a:r>
              <a:rPr lang="en-US" sz="2800" b="1" dirty="0">
                <a:solidFill>
                  <a:schemeClr val="lt1"/>
                </a:solidFill>
              </a:rPr>
              <a:t> Lan </a:t>
            </a:r>
            <a:r>
              <a:rPr lang="en-US" sz="2800" b="1" dirty="0" err="1">
                <a:solidFill>
                  <a:schemeClr val="lt1"/>
                </a:solidFill>
              </a:rPr>
              <a:t>trả</a:t>
            </a:r>
            <a:r>
              <a:rPr lang="en-US" sz="2800" b="1" dirty="0">
                <a:solidFill>
                  <a:schemeClr val="lt1"/>
                </a:solidFill>
              </a:rPr>
              <a:t> </a:t>
            </a:r>
            <a:r>
              <a:rPr lang="en-US" sz="2800" b="1" dirty="0" err="1">
                <a:solidFill>
                  <a:schemeClr val="lt1"/>
                </a:solidFill>
              </a:rPr>
              <a:t>lời</a:t>
            </a:r>
            <a:r>
              <a:rPr lang="en-US" sz="2800" b="1" dirty="0">
                <a:solidFill>
                  <a:schemeClr val="lt1"/>
                </a:solidFill>
              </a:rPr>
              <a:t>: “</a:t>
            </a:r>
            <a:r>
              <a:rPr lang="en-US" sz="2800" b="1" dirty="0" err="1">
                <a:solidFill>
                  <a:schemeClr val="lt1"/>
                </a:solidFill>
              </a:rPr>
              <a:t>Bây</a:t>
            </a:r>
            <a:r>
              <a:rPr lang="en-US" sz="2800" b="1" dirty="0">
                <a:solidFill>
                  <a:schemeClr val="lt1"/>
                </a:solidFill>
              </a:rPr>
              <a:t> </a:t>
            </a:r>
            <a:r>
              <a:rPr lang="en-US" sz="2800" b="1" dirty="0" err="1">
                <a:solidFill>
                  <a:schemeClr val="lt1"/>
                </a:solidFill>
              </a:rPr>
              <a:t>giờ</a:t>
            </a:r>
            <a:r>
              <a:rPr lang="en-US" sz="2800" b="1" dirty="0">
                <a:solidFill>
                  <a:schemeClr val="lt1"/>
                </a:solidFill>
              </a:rPr>
              <a:t> </a:t>
            </a:r>
            <a:r>
              <a:rPr lang="en-US" sz="2800" b="1" dirty="0" err="1">
                <a:solidFill>
                  <a:schemeClr val="lt1"/>
                </a:solidFill>
              </a:rPr>
              <a:t>đang</a:t>
            </a:r>
            <a:r>
              <a:rPr lang="en-US" sz="2800" b="1" dirty="0">
                <a:solidFill>
                  <a:schemeClr val="lt1"/>
                </a:solidFill>
              </a:rPr>
              <a:t> </a:t>
            </a:r>
            <a:r>
              <a:rPr lang="en-US" sz="2800" b="1" dirty="0" err="1">
                <a:solidFill>
                  <a:schemeClr val="lt1"/>
                </a:solidFill>
              </a:rPr>
              <a:t>là</a:t>
            </a:r>
            <a:r>
              <a:rPr lang="en-US" sz="2800" b="1" dirty="0">
                <a:solidFill>
                  <a:schemeClr val="lt1"/>
                </a:solidFill>
              </a:rPr>
              <a:t> </a:t>
            </a:r>
            <a:r>
              <a:rPr lang="en-US" sz="2800" b="1" dirty="0" err="1">
                <a:solidFill>
                  <a:schemeClr val="lt1"/>
                </a:solidFill>
              </a:rPr>
              <a:t>giờ</a:t>
            </a:r>
            <a:r>
              <a:rPr lang="en-US" sz="2800" b="1" dirty="0">
                <a:solidFill>
                  <a:schemeClr val="lt1"/>
                </a:solidFill>
              </a:rPr>
              <a:t> </a:t>
            </a:r>
            <a:r>
              <a:rPr lang="en-US" sz="2800" b="1" dirty="0" err="1">
                <a:solidFill>
                  <a:schemeClr val="lt1"/>
                </a:solidFill>
              </a:rPr>
              <a:t>đúng</a:t>
            </a:r>
            <a:r>
              <a:rPr lang="en-US" sz="2800" b="1" dirty="0">
                <a:solidFill>
                  <a:schemeClr val="lt1"/>
                </a:solidFill>
              </a:rPr>
              <a:t> </a:t>
            </a:r>
            <a:r>
              <a:rPr lang="en-US" sz="2800" b="1" dirty="0" err="1">
                <a:solidFill>
                  <a:schemeClr val="lt1"/>
                </a:solidFill>
              </a:rPr>
              <a:t>mà</a:t>
            </a:r>
            <a:r>
              <a:rPr lang="en-US" sz="2800" b="1" dirty="0">
                <a:solidFill>
                  <a:schemeClr val="lt1"/>
                </a:solidFill>
              </a:rPr>
              <a:t> </a:t>
            </a:r>
            <a:r>
              <a:rPr lang="en-US" sz="2800" b="1" dirty="0" err="1">
                <a:solidFill>
                  <a:schemeClr val="lt1"/>
                </a:solidFill>
              </a:rPr>
              <a:t>kim</a:t>
            </a:r>
            <a:r>
              <a:rPr lang="en-US" sz="2800" b="1" dirty="0">
                <a:solidFill>
                  <a:schemeClr val="lt1"/>
                </a:solidFill>
              </a:rPr>
              <a:t> </a:t>
            </a:r>
            <a:r>
              <a:rPr lang="en-US" sz="2800" b="1" dirty="0" err="1">
                <a:solidFill>
                  <a:schemeClr val="lt1"/>
                </a:solidFill>
              </a:rPr>
              <a:t>giờ</a:t>
            </a:r>
            <a:r>
              <a:rPr lang="en-US" sz="2800" b="1" dirty="0">
                <a:solidFill>
                  <a:schemeClr val="lt1"/>
                </a:solidFill>
              </a:rPr>
              <a:t> </a:t>
            </a:r>
            <a:r>
              <a:rPr lang="en-US" sz="2800" b="1" dirty="0" err="1">
                <a:solidFill>
                  <a:schemeClr val="lt1"/>
                </a:solidFill>
              </a:rPr>
              <a:t>và</a:t>
            </a:r>
            <a:r>
              <a:rPr lang="en-US" sz="2800" b="1" dirty="0">
                <a:solidFill>
                  <a:schemeClr val="lt1"/>
                </a:solidFill>
              </a:rPr>
              <a:t> </a:t>
            </a:r>
            <a:r>
              <a:rPr lang="en-US" sz="2800" b="1" dirty="0" err="1">
                <a:solidFill>
                  <a:schemeClr val="lt1"/>
                </a:solidFill>
              </a:rPr>
              <a:t>kim</a:t>
            </a:r>
            <a:r>
              <a:rPr lang="en-US" sz="2800" b="1" dirty="0">
                <a:solidFill>
                  <a:schemeClr val="lt1"/>
                </a:solidFill>
              </a:rPr>
              <a:t> </a:t>
            </a:r>
            <a:r>
              <a:rPr lang="en-US" sz="2800" b="1" dirty="0" err="1">
                <a:solidFill>
                  <a:schemeClr val="lt1"/>
                </a:solidFill>
              </a:rPr>
              <a:t>phút</a:t>
            </a:r>
            <a:r>
              <a:rPr lang="en-US" sz="2800" b="1" dirty="0">
                <a:solidFill>
                  <a:schemeClr val="lt1"/>
                </a:solidFill>
              </a:rPr>
              <a:t> </a:t>
            </a:r>
            <a:r>
              <a:rPr lang="en-US" sz="2800" b="1" dirty="0" err="1">
                <a:solidFill>
                  <a:schemeClr val="lt1"/>
                </a:solidFill>
              </a:rPr>
              <a:t>trên</a:t>
            </a:r>
            <a:r>
              <a:rPr lang="en-US" sz="2800" b="1" dirty="0">
                <a:solidFill>
                  <a:schemeClr val="lt1"/>
                </a:solidFill>
              </a:rPr>
              <a:t> </a:t>
            </a:r>
            <a:r>
              <a:rPr lang="en-US" sz="2800" b="1" dirty="0" err="1">
                <a:solidFill>
                  <a:schemeClr val="lt1"/>
                </a:solidFill>
              </a:rPr>
              <a:t>đồng</a:t>
            </a:r>
            <a:r>
              <a:rPr lang="en-US" sz="2800" b="1" dirty="0">
                <a:solidFill>
                  <a:schemeClr val="lt1"/>
                </a:solidFill>
              </a:rPr>
              <a:t> </a:t>
            </a:r>
            <a:r>
              <a:rPr lang="en-US" sz="2800" b="1" dirty="0" err="1">
                <a:solidFill>
                  <a:schemeClr val="lt1"/>
                </a:solidFill>
              </a:rPr>
              <a:t>hồ</a:t>
            </a:r>
            <a:r>
              <a:rPr lang="en-US" sz="2800" b="1" dirty="0">
                <a:solidFill>
                  <a:schemeClr val="lt1"/>
                </a:solidFill>
              </a:rPr>
              <a:t> </a:t>
            </a:r>
            <a:r>
              <a:rPr lang="en-US" sz="2800" b="1" dirty="0" err="1">
                <a:solidFill>
                  <a:schemeClr val="lt1"/>
                </a:solidFill>
              </a:rPr>
              <a:t>tạo</a:t>
            </a:r>
            <a:r>
              <a:rPr lang="en-US" sz="2800" b="1" dirty="0">
                <a:solidFill>
                  <a:schemeClr val="lt1"/>
                </a:solidFill>
              </a:rPr>
              <a:t> </a:t>
            </a:r>
            <a:r>
              <a:rPr lang="en-US" sz="2800" b="1" dirty="0" err="1">
                <a:solidFill>
                  <a:schemeClr val="lt1"/>
                </a:solidFill>
              </a:rPr>
              <a:t>thành</a:t>
            </a:r>
            <a:r>
              <a:rPr lang="en-US" sz="2800" b="1" dirty="0">
                <a:solidFill>
                  <a:schemeClr val="lt1"/>
                </a:solidFill>
              </a:rPr>
              <a:t> </a:t>
            </a:r>
            <a:r>
              <a:rPr lang="en-US" sz="2800" b="1" dirty="0" err="1">
                <a:solidFill>
                  <a:schemeClr val="lt1"/>
                </a:solidFill>
              </a:rPr>
              <a:t>góc</a:t>
            </a:r>
            <a:r>
              <a:rPr lang="en-US" sz="2800" b="1" dirty="0">
                <a:solidFill>
                  <a:schemeClr val="lt1"/>
                </a:solidFill>
              </a:rPr>
              <a:t> </a:t>
            </a:r>
            <a:r>
              <a:rPr lang="en-US" sz="2800" b="1" dirty="0" err="1">
                <a:solidFill>
                  <a:schemeClr val="lt1"/>
                </a:solidFill>
              </a:rPr>
              <a:t>vuông</a:t>
            </a:r>
            <a:r>
              <a:rPr lang="en-US" sz="2800" b="1" dirty="0">
                <a:solidFill>
                  <a:schemeClr val="lt1"/>
                </a:solidFill>
              </a:rPr>
              <a:t> </a:t>
            </a:r>
            <a:r>
              <a:rPr lang="en-US" sz="2800" b="1" dirty="0" err="1">
                <a:solidFill>
                  <a:schemeClr val="lt1"/>
                </a:solidFill>
              </a:rPr>
              <a:t>đấy</a:t>
            </a:r>
            <a:r>
              <a:rPr lang="en-US" sz="2800" b="1" dirty="0">
                <a:solidFill>
                  <a:schemeClr val="lt1"/>
                </a:solidFill>
              </a:rPr>
              <a:t>!”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r>
              <a:rPr lang="en-US" sz="28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Vậy</a:t>
            </a:r>
            <a:r>
              <a:rPr lang="en-US"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8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r>
              <a:rPr lang="en-US" sz="2800" b="1" dirty="0" err="1">
                <a:solidFill>
                  <a:schemeClr val="lt1"/>
                </a:solidFill>
              </a:rPr>
              <a:t>ây</a:t>
            </a:r>
            <a:r>
              <a:rPr lang="en-US" sz="2800" b="1" dirty="0">
                <a:solidFill>
                  <a:schemeClr val="lt1"/>
                </a:solidFill>
              </a:rPr>
              <a:t> </a:t>
            </a:r>
            <a:r>
              <a:rPr lang="en-US" sz="2800" b="1" dirty="0" err="1">
                <a:solidFill>
                  <a:schemeClr val="lt1"/>
                </a:solidFill>
              </a:rPr>
              <a:t>giờ</a:t>
            </a:r>
            <a:r>
              <a:rPr lang="en-US" sz="2800" b="1" dirty="0">
                <a:solidFill>
                  <a:schemeClr val="lt1"/>
                </a:solidFill>
              </a:rPr>
              <a:t> </a:t>
            </a:r>
            <a:r>
              <a:rPr lang="en-US" sz="2800" b="1" dirty="0" err="1">
                <a:solidFill>
                  <a:schemeClr val="lt1"/>
                </a:solidFill>
              </a:rPr>
              <a:t>là</a:t>
            </a:r>
            <a:r>
              <a:rPr lang="en-US" sz="2800" b="1" dirty="0">
                <a:solidFill>
                  <a:schemeClr val="lt1"/>
                </a:solidFill>
              </a:rPr>
              <a:t> …… </a:t>
            </a:r>
            <a:r>
              <a:rPr lang="en-US" sz="2800" b="1" dirty="0" err="1">
                <a:solidFill>
                  <a:schemeClr val="lt1"/>
                </a:solidFill>
              </a:rPr>
              <a:t>giờ</a:t>
            </a:r>
            <a:r>
              <a:rPr lang="en-US" sz="2800" b="1" dirty="0">
                <a:solidFill>
                  <a:schemeClr val="lt1"/>
                </a:solidFill>
              </a:rPr>
              <a:t> </a:t>
            </a:r>
            <a:r>
              <a:rPr lang="en-US" sz="2800" b="1" dirty="0" err="1">
                <a:solidFill>
                  <a:schemeClr val="lt1"/>
                </a:solidFill>
              </a:rPr>
              <a:t>chiều</a:t>
            </a:r>
            <a:r>
              <a:rPr lang="en-US" sz="2800" b="1" dirty="0">
                <a:solidFill>
                  <a:schemeClr val="lt1"/>
                </a:solidFill>
              </a:rPr>
              <a:t> hay ………</a:t>
            </a:r>
            <a:r>
              <a:rPr lang="en-US" sz="2800" b="1" dirty="0" err="1">
                <a:solidFill>
                  <a:schemeClr val="lt1"/>
                </a:solidFill>
              </a:rPr>
              <a:t>giờ</a:t>
            </a:r>
            <a:endParaRPr sz="28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485509" y="3207224"/>
            <a:ext cx="2899135" cy="83434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bg2">
                    <a:lumMod val="75000"/>
                  </a:schemeClr>
                </a:solidFill>
              </a:rPr>
              <a:t>A. 2 </a:t>
            </a:r>
            <a:r>
              <a:rPr lang="en-US" sz="2600" b="1" dirty="0" err="1">
                <a:solidFill>
                  <a:schemeClr val="bg2">
                    <a:lumMod val="75000"/>
                  </a:schemeClr>
                </a:solidFill>
              </a:rPr>
              <a:t>giờ</a:t>
            </a:r>
            <a:r>
              <a:rPr lang="en-US" sz="26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600" b="1" dirty="0" err="1">
                <a:solidFill>
                  <a:schemeClr val="bg2">
                    <a:lumMod val="75000"/>
                  </a:schemeClr>
                </a:solidFill>
              </a:rPr>
              <a:t>chiều</a:t>
            </a:r>
            <a:endParaRPr lang="en-US" sz="2600" b="1" dirty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r>
              <a:rPr lang="en-US" sz="2600" b="1" dirty="0">
                <a:solidFill>
                  <a:schemeClr val="bg2">
                    <a:lumMod val="75000"/>
                  </a:schemeClr>
                </a:solidFill>
              </a:rPr>
              <a:t>hay 14 </a:t>
            </a:r>
            <a:r>
              <a:rPr lang="en-US" sz="2600" b="1" dirty="0" err="1">
                <a:solidFill>
                  <a:schemeClr val="bg2">
                    <a:lumMod val="75000"/>
                  </a:schemeClr>
                </a:solidFill>
              </a:rPr>
              <a:t>giờ</a:t>
            </a:r>
            <a:endParaRPr lang="en-US" sz="26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177889" y="3207225"/>
            <a:ext cx="2829002" cy="827956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bg2">
                    <a:lumMod val="75000"/>
                  </a:schemeClr>
                </a:solidFill>
              </a:rPr>
              <a:t>C. 4 </a:t>
            </a:r>
            <a:r>
              <a:rPr lang="en-US" sz="2500" b="1" dirty="0" err="1">
                <a:solidFill>
                  <a:schemeClr val="bg2">
                    <a:lumMod val="75000"/>
                  </a:schemeClr>
                </a:solidFill>
              </a:rPr>
              <a:t>giờ</a:t>
            </a:r>
            <a:r>
              <a:rPr lang="en-US" sz="25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2">
                    <a:lumMod val="75000"/>
                  </a:schemeClr>
                </a:solidFill>
              </a:rPr>
              <a:t>chiều</a:t>
            </a:r>
            <a:r>
              <a:rPr lang="en-US" sz="2500" b="1" dirty="0">
                <a:solidFill>
                  <a:schemeClr val="bg2">
                    <a:lumMod val="75000"/>
                  </a:schemeClr>
                </a:solidFill>
              </a:rPr>
              <a:t> hay 16 </a:t>
            </a:r>
            <a:r>
              <a:rPr lang="en-US" sz="2500" b="1" dirty="0" err="1">
                <a:solidFill>
                  <a:schemeClr val="bg2">
                    <a:lumMod val="75000"/>
                  </a:schemeClr>
                </a:solidFill>
              </a:rPr>
              <a:t>giờ</a:t>
            </a:r>
            <a:endParaRPr lang="en-US" sz="25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3480180" y="3200672"/>
            <a:ext cx="2615820" cy="83434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bg2">
                    <a:lumMod val="75000"/>
                  </a:schemeClr>
                </a:solidFill>
              </a:rPr>
              <a:t>B. 3 </a:t>
            </a:r>
            <a:r>
              <a:rPr lang="en-US" sz="2600" b="1" dirty="0" err="1">
                <a:solidFill>
                  <a:schemeClr val="bg2">
                    <a:lumMod val="75000"/>
                  </a:schemeClr>
                </a:solidFill>
              </a:rPr>
              <a:t>giờ</a:t>
            </a:r>
            <a:r>
              <a:rPr lang="en-US" sz="26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600" b="1" dirty="0" err="1">
                <a:solidFill>
                  <a:schemeClr val="bg2">
                    <a:lumMod val="75000"/>
                  </a:schemeClr>
                </a:solidFill>
              </a:rPr>
              <a:t>chiều</a:t>
            </a:r>
            <a:r>
              <a:rPr lang="en-US" sz="2600" b="1" dirty="0">
                <a:solidFill>
                  <a:schemeClr val="bg2">
                    <a:lumMod val="75000"/>
                  </a:schemeClr>
                </a:solidFill>
              </a:rPr>
              <a:t> hay 15 </a:t>
            </a:r>
            <a:r>
              <a:rPr lang="en-US" sz="2600" b="1" dirty="0" err="1">
                <a:solidFill>
                  <a:schemeClr val="bg2">
                    <a:lumMod val="75000"/>
                  </a:schemeClr>
                </a:solidFill>
              </a:rPr>
              <a:t>giờ</a:t>
            </a:r>
            <a:endParaRPr lang="en-US" sz="26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088780" y="3207064"/>
            <a:ext cx="2570401" cy="827956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bg2">
                    <a:lumMod val="75000"/>
                  </a:schemeClr>
                </a:solidFill>
              </a:rPr>
              <a:t>D. 5 </a:t>
            </a:r>
            <a:r>
              <a:rPr lang="en-US" sz="2500" b="1" dirty="0" err="1">
                <a:solidFill>
                  <a:schemeClr val="bg2">
                    <a:lumMod val="75000"/>
                  </a:schemeClr>
                </a:solidFill>
              </a:rPr>
              <a:t>giờ</a:t>
            </a:r>
            <a:r>
              <a:rPr lang="en-US" sz="25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2">
                    <a:lumMod val="75000"/>
                  </a:schemeClr>
                </a:solidFill>
              </a:rPr>
              <a:t>chiều</a:t>
            </a:r>
            <a:r>
              <a:rPr lang="en-US" sz="2500" b="1" dirty="0">
                <a:solidFill>
                  <a:schemeClr val="bg2">
                    <a:lumMod val="75000"/>
                  </a:schemeClr>
                </a:solidFill>
              </a:rPr>
              <a:t> hay 17giờ</a:t>
            </a:r>
          </a:p>
        </p:txBody>
      </p:sp>
      <p:pic>
        <p:nvPicPr>
          <p:cNvPr id="30" name="Đ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3730177" y="4211398"/>
            <a:ext cx="1868059" cy="2294397"/>
          </a:xfrm>
          <a:prstGeom prst="rect">
            <a:avLst/>
          </a:prstGeom>
        </p:spPr>
      </p:pic>
      <p:pic>
        <p:nvPicPr>
          <p:cNvPr id="31" name="B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066502" y="4211398"/>
            <a:ext cx="2159946" cy="2171686"/>
          </a:xfrm>
          <a:prstGeom prst="rect">
            <a:avLst/>
          </a:prstGeom>
        </p:spPr>
      </p:pic>
      <p:pic>
        <p:nvPicPr>
          <p:cNvPr id="32" name="C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6840436" y="4354194"/>
            <a:ext cx="2049951" cy="2061093"/>
          </a:xfrm>
          <a:prstGeom prst="rect">
            <a:avLst/>
          </a:prstGeom>
        </p:spPr>
      </p:pic>
      <p:pic>
        <p:nvPicPr>
          <p:cNvPr id="33" name="D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9394116" y="4334109"/>
            <a:ext cx="2090496" cy="2101859"/>
          </a:xfrm>
          <a:prstGeom prst="rect">
            <a:avLst/>
          </a:prstGeom>
        </p:spPr>
      </p:pic>
      <p:pic>
        <p:nvPicPr>
          <p:cNvPr id="14" name="Picture 1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955" y="5597094"/>
            <a:ext cx="894493" cy="873787"/>
          </a:xfrm>
          <a:prstGeom prst="rect">
            <a:avLst/>
          </a:prstGeom>
        </p:spPr>
      </p:pic>
      <p:pic>
        <p:nvPicPr>
          <p:cNvPr id="15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85510" y="58767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88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B10F8B-D97E-378D-D7BE-DB8D9A6B6C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2725656" y="2159912"/>
            <a:ext cx="885572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KHÁM PHÁ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KIẾN THỨC MỚI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3915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417FCC-7EE3-E2DF-9125-BFB65BE26A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61E3D62-4169-88B3-2440-34C5FD09952D}"/>
              </a:ext>
            </a:extLst>
          </p:cNvPr>
          <p:cNvSpPr/>
          <p:nvPr/>
        </p:nvSpPr>
        <p:spPr>
          <a:xfrm>
            <a:off x="2607516" y="472625"/>
            <a:ext cx="5999356" cy="5798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THỰC HÀNH VẼ ĐƯỜNG THẲNG VUÔNG GÓC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2E276F-E355-A32A-59D2-7C5D5895788C}"/>
              </a:ext>
            </a:extLst>
          </p:cNvPr>
          <p:cNvSpPr txBox="1"/>
          <p:nvPr/>
        </p:nvSpPr>
        <p:spPr>
          <a:xfrm>
            <a:off x="4766983" y="1159979"/>
            <a:ext cx="7270342" cy="4397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7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7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27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r>
              <a:rPr lang="en-US" sz="27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7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lang="en-US" sz="27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ê </a:t>
            </a:r>
            <a:r>
              <a:rPr lang="en-US" sz="27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</a:t>
            </a:r>
            <a:r>
              <a:rPr lang="en-US" sz="27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7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7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7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27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7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êke</a:t>
            </a:r>
            <a:r>
              <a:rPr lang="en-US" sz="27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en-US" sz="27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7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7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27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AB. </a:t>
            </a:r>
            <a:endParaRPr lang="en-US" sz="27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7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7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27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r>
              <a:rPr lang="en-US" sz="27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7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27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7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ê </a:t>
            </a:r>
            <a:r>
              <a:rPr lang="en-US" sz="27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</a:t>
            </a:r>
            <a:r>
              <a:rPr lang="en-US" sz="27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7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7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27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AB </a:t>
            </a:r>
            <a:r>
              <a:rPr lang="en-US" sz="27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7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7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27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7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E.</a:t>
            </a:r>
            <a:endParaRPr lang="en-US" sz="27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7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7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27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</a:t>
            </a:r>
            <a:r>
              <a:rPr lang="en-US" sz="27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7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27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7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 </a:t>
            </a:r>
            <a:r>
              <a:rPr lang="en-US" sz="27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7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27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27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7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7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êke</a:t>
            </a:r>
            <a:r>
              <a:rPr lang="en-US" sz="27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7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7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7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27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</a:t>
            </a:r>
            <a:r>
              <a:rPr lang="en-US" sz="27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7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7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thước</a:t>
            </a:r>
            <a:r>
              <a:rPr lang="en-US" sz="27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27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kẻ</a:t>
            </a:r>
            <a:r>
              <a:rPr lang="en-US" sz="27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7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27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CE.</a:t>
            </a:r>
            <a:endParaRPr lang="en-US" sz="27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7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 </a:t>
            </a:r>
            <a:r>
              <a:rPr lang="en-US" sz="27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7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7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27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CD </a:t>
            </a:r>
            <a:r>
              <a:rPr lang="en-US" sz="27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7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27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7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US" sz="27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7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en-US" sz="27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27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7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AB.</a:t>
            </a:r>
            <a:endParaRPr lang="en-US" sz="27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B8B05E-0FFF-7690-7952-EB936EA55861}"/>
              </a:ext>
            </a:extLst>
          </p:cNvPr>
          <p:cNvCxnSpPr/>
          <p:nvPr/>
        </p:nvCxnSpPr>
        <p:spPr>
          <a:xfrm>
            <a:off x="735981" y="4496111"/>
            <a:ext cx="338997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B05D5A6-AD3F-E4F0-BF11-3D84B9C6FC5F}"/>
              </a:ext>
            </a:extLst>
          </p:cNvPr>
          <p:cNvSpPr txBox="1"/>
          <p:nvPr/>
        </p:nvSpPr>
        <p:spPr>
          <a:xfrm>
            <a:off x="1809830" y="2328319"/>
            <a:ext cx="4693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441A44-4518-D64E-B1F2-5E36228A6F29}"/>
              </a:ext>
            </a:extLst>
          </p:cNvPr>
          <p:cNvSpPr txBox="1"/>
          <p:nvPr/>
        </p:nvSpPr>
        <p:spPr>
          <a:xfrm>
            <a:off x="779642" y="4496111"/>
            <a:ext cx="477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A00416-1385-178E-4A83-4C9B4F102992}"/>
              </a:ext>
            </a:extLst>
          </p:cNvPr>
          <p:cNvSpPr txBox="1"/>
          <p:nvPr/>
        </p:nvSpPr>
        <p:spPr>
          <a:xfrm>
            <a:off x="3727697" y="4496111"/>
            <a:ext cx="442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4ED0881E-652C-5831-F15A-C05438B70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548" y="1965285"/>
            <a:ext cx="1585912" cy="25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5" descr="ButChi">
            <a:extLst>
              <a:ext uri="{FF2B5EF4-FFF2-40B4-BE49-F238E27FC236}">
                <a16:creationId xmlns:a16="http://schemas.microsoft.com/office/drawing/2014/main" id="{77656D62-54B1-9690-26C3-AF94418E9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31337">
            <a:off x="922521" y="4141737"/>
            <a:ext cx="1182688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2AA9F8B-8D78-2D1F-CF52-35C7B4EA3E8D}"/>
              </a:ext>
            </a:extLst>
          </p:cNvPr>
          <p:cNvCxnSpPr>
            <a:cxnSpLocks/>
          </p:cNvCxnSpPr>
          <p:nvPr/>
        </p:nvCxnSpPr>
        <p:spPr>
          <a:xfrm>
            <a:off x="2010255" y="2502819"/>
            <a:ext cx="0" cy="263133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E77C2C0-64C4-7BEE-8252-7DACA29FED00}"/>
              </a:ext>
            </a:extLst>
          </p:cNvPr>
          <p:cNvSpPr txBox="1"/>
          <p:nvPr/>
        </p:nvSpPr>
        <p:spPr>
          <a:xfrm>
            <a:off x="1520389" y="2661175"/>
            <a:ext cx="4693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+mn-lt"/>
              </a:rPr>
              <a:t>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A53AF5-63FE-79F9-C2BE-FD92E06B6944}"/>
              </a:ext>
            </a:extLst>
          </p:cNvPr>
          <p:cNvSpPr txBox="1"/>
          <p:nvPr/>
        </p:nvSpPr>
        <p:spPr>
          <a:xfrm>
            <a:off x="1567829" y="3194086"/>
            <a:ext cx="4693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+mn-lt"/>
              </a:rPr>
              <a:t>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572B6F3-1386-533C-AC13-EC9031D70A36}"/>
              </a:ext>
            </a:extLst>
          </p:cNvPr>
          <p:cNvSpPr txBox="1"/>
          <p:nvPr/>
        </p:nvSpPr>
        <p:spPr>
          <a:xfrm>
            <a:off x="1586057" y="4752282"/>
            <a:ext cx="4693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+mn-lt"/>
              </a:rPr>
              <a:t>D</a:t>
            </a:r>
          </a:p>
        </p:txBody>
      </p:sp>
      <p:pic>
        <p:nvPicPr>
          <p:cNvPr id="11" name="Picture 274" descr="thuoc">
            <a:extLst>
              <a:ext uri="{FF2B5EF4-FFF2-40B4-BE49-F238E27FC236}">
                <a16:creationId xmlns:a16="http://schemas.microsoft.com/office/drawing/2014/main" id="{AB0B69C9-FB98-7722-490D-DCB28E7F7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94"/>
          <a:stretch>
            <a:fillRect/>
          </a:stretch>
        </p:blipFill>
        <p:spPr bwMode="auto">
          <a:xfrm rot="16200000">
            <a:off x="190546" y="3145630"/>
            <a:ext cx="4267200" cy="566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72E2C9A-984B-9BEA-A986-DED314314B2D}"/>
              </a:ext>
            </a:extLst>
          </p:cNvPr>
          <p:cNvSpPr txBox="1"/>
          <p:nvPr/>
        </p:nvSpPr>
        <p:spPr>
          <a:xfrm>
            <a:off x="1793022" y="2900096"/>
            <a:ext cx="4693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A5AE45-2D5C-7067-BD53-202E7B089F92}"/>
              </a:ext>
            </a:extLst>
          </p:cNvPr>
          <p:cNvSpPr/>
          <p:nvPr/>
        </p:nvSpPr>
        <p:spPr>
          <a:xfrm>
            <a:off x="2016716" y="4239941"/>
            <a:ext cx="217722" cy="2490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0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64 0.00394 L -0.10378 -0.003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1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-0.08472 L 0.00234 -0.38982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5255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3" grpId="0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4CAF003-6366-77B6-3653-014639CF97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2" name="Flowchart: Alternate Process 71">
            <a:extLst>
              <a:ext uri="{FF2B5EF4-FFF2-40B4-BE49-F238E27FC236}">
                <a16:creationId xmlns:a16="http://schemas.microsoft.com/office/drawing/2014/main" id="{42EA427A-B766-4C12-B2F4-9CCA45E5F087}"/>
              </a:ext>
            </a:extLst>
          </p:cNvPr>
          <p:cNvSpPr/>
          <p:nvPr/>
        </p:nvSpPr>
        <p:spPr>
          <a:xfrm>
            <a:off x="490653" y="151425"/>
            <a:ext cx="11480633" cy="603180"/>
          </a:xfrm>
          <a:prstGeom prst="flowChartAlternateProcess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 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vẽ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đường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thẳng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đi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qua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điểm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vuông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góc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đường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thẳng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trước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endParaRPr lang="en-US" sz="24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E03A5407-0C34-4B8C-910D-D39121D0F49B}"/>
              </a:ext>
            </a:extLst>
          </p:cNvPr>
          <p:cNvSpPr/>
          <p:nvPr/>
        </p:nvSpPr>
        <p:spPr>
          <a:xfrm>
            <a:off x="220713" y="102154"/>
            <a:ext cx="746683" cy="652451"/>
          </a:xfrm>
          <a:prstGeom prst="ellipse">
            <a:avLst/>
          </a:prstGeom>
          <a:ln/>
          <a:scene3d>
            <a:camera prst="perspectiveFront"/>
            <a:lightRig rig="threePt" dir="t"/>
          </a:scene3d>
          <a:sp3d>
            <a:bevelT w="139700" h="139700" prst="divo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CC900F-0EA6-D424-FEC2-0F84A1124C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02" t="11722" r="10180" b="13170"/>
          <a:stretch/>
        </p:blipFill>
        <p:spPr>
          <a:xfrm>
            <a:off x="2088107" y="1025913"/>
            <a:ext cx="8297840" cy="530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797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32813532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2393</TotalTime>
  <Words>465</Words>
  <Application>Microsoft Office PowerPoint</Application>
  <PresentationFormat>Widescreen</PresentationFormat>
  <Paragraphs>93</Paragraphs>
  <Slides>19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.VnTime</vt:lpstr>
      <vt:lpstr>Arial</vt:lpstr>
      <vt:lpstr>Calibri</vt:lpstr>
      <vt:lpstr>Times New Roman</vt:lpstr>
      <vt:lpstr>UTM Avo</vt:lpstr>
      <vt:lpstr>Office Theme</vt:lpstr>
      <vt:lpstr>Tuần 7 Bài 21:  Tiết 32: Vẽ hai đường thẳng vuông góc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Tuần 7 Bài 21:  Tiết 32: Vẽ hai đường thẳng vuông góc</dc:title>
  <dc:creator>VnTeach.Com</dc:creator>
  <cp:keywords>VnTeach.Com</cp:keywords>
  <cp:lastModifiedBy>Admin</cp:lastModifiedBy>
  <cp:revision>1</cp:revision>
  <dcterms:created xsi:type="dcterms:W3CDTF">2021-02-20T02:56:00Z</dcterms:created>
  <dcterms:modified xsi:type="dcterms:W3CDTF">2023-10-14T08:32:57Z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