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74" r:id="rId6"/>
    <p:sldId id="287" r:id="rId7"/>
    <p:sldId id="288" r:id="rId8"/>
    <p:sldId id="289" r:id="rId9"/>
    <p:sldId id="290" r:id="rId10"/>
    <p:sldId id="269" r:id="rId11"/>
    <p:sldId id="259" r:id="rId12"/>
    <p:sldId id="276" r:id="rId13"/>
    <p:sldId id="258" r:id="rId14"/>
    <p:sldId id="277" r:id="rId15"/>
    <p:sldId id="263" r:id="rId16"/>
    <p:sldId id="264" r:id="rId17"/>
    <p:sldId id="267" r:id="rId18"/>
    <p:sldId id="279" r:id="rId19"/>
    <p:sldId id="281" r:id="rId20"/>
    <p:sldId id="283" r:id="rId21"/>
    <p:sldId id="280" r:id="rId22"/>
    <p:sldId id="285" r:id="rId23"/>
    <p:sldId id="286" r:id="rId24"/>
    <p:sldId id="261" r:id="rId25"/>
    <p:sldId id="271" r:id="rId26"/>
    <p:sldId id="268" r:id="rId27"/>
    <p:sldId id="278" r:id="rId28"/>
    <p:sldId id="266" r:id="rId29"/>
    <p:sldId id="27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16"/>
    <a:srgbClr val="FE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6" autoAdjust="0"/>
  </p:normalViewPr>
  <p:slideViewPr>
    <p:cSldViewPr>
      <p:cViewPr varScale="1">
        <p:scale>
          <a:sx n="48" d="100"/>
          <a:sy n="48" d="100"/>
        </p:scale>
        <p:origin x="1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8A42-7A87-475D-A0E9-AA913FF1E123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1869-935B-420D-8FAE-AEF56C3F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0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3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8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4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svg"/><Relationship Id="rId18" Type="http://schemas.openxmlformats.org/officeDocument/2006/relationships/image" Target="../media/image17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5.png"/><Relationship Id="rId17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0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Relationship Id="rId22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svg"/><Relationship Id="rId7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8.svg"/><Relationship Id="rId7" Type="http://schemas.openxmlformats.org/officeDocument/2006/relationships/image" Target="../media/image2.svg"/><Relationship Id="rId12" Type="http://schemas.openxmlformats.org/officeDocument/2006/relationships/image" Target="../media/image43.png"/><Relationship Id="rId17" Type="http://schemas.openxmlformats.org/officeDocument/2006/relationships/image" Target="../media/image90.sv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svg"/><Relationship Id="rId15" Type="http://schemas.openxmlformats.org/officeDocument/2006/relationships/image" Target="../media/image20.svg"/><Relationship Id="rId10" Type="http://schemas.openxmlformats.org/officeDocument/2006/relationships/image" Target="../media/image42.png"/><Relationship Id="rId9" Type="http://schemas.openxmlformats.org/officeDocument/2006/relationships/image" Target="../media/image84.sv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45.pn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8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12" Type="http://schemas.openxmlformats.org/officeDocument/2006/relationships/image" Target="../media/image47.gif"/><Relationship Id="rId17" Type="http://schemas.openxmlformats.org/officeDocument/2006/relationships/image" Target="../media/image51.png"/><Relationship Id="rId2" Type="http://schemas.openxmlformats.org/officeDocument/2006/relationships/audio" Target="../media/media1.wav"/><Relationship Id="rId16" Type="http://schemas.openxmlformats.org/officeDocument/2006/relationships/slide" Target="slide22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slide" Target="slide20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0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61.jp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62.png"/><Relationship Id="rId3" Type="http://schemas.openxmlformats.org/officeDocument/2006/relationships/image" Target="../media/image24.svg"/><Relationship Id="rId12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9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6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svg"/><Relationship Id="rId18" Type="http://schemas.openxmlformats.org/officeDocument/2006/relationships/image" Target="../media/image3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.png"/><Relationship Id="rId17" Type="http://schemas.openxmlformats.org/officeDocument/2006/relationships/image" Target="../media/image8.svg"/><Relationship Id="rId2" Type="http://schemas.openxmlformats.org/officeDocument/2006/relationships/image" Target="../media/image6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8.svg"/><Relationship Id="rId5" Type="http://schemas.openxmlformats.org/officeDocument/2006/relationships/image" Target="../media/image100.svg"/><Relationship Id="rId15" Type="http://schemas.openxmlformats.org/officeDocument/2006/relationships/image" Target="../media/image6.svg"/><Relationship Id="rId10" Type="http://schemas.openxmlformats.org/officeDocument/2006/relationships/image" Target="../media/image69.png"/><Relationship Id="rId19" Type="http://schemas.openxmlformats.org/officeDocument/2006/relationships/image" Target="../media/image24.svg"/><Relationship Id="rId4" Type="http://schemas.openxmlformats.org/officeDocument/2006/relationships/image" Target="../media/image64.png"/><Relationship Id="rId9" Type="http://schemas.openxmlformats.org/officeDocument/2006/relationships/image" Target="../media/image104.sv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0.svg"/><Relationship Id="rId3" Type="http://schemas.openxmlformats.org/officeDocument/2006/relationships/image" Target="../media/image140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5" Type="http://schemas.openxmlformats.org/officeDocument/2006/relationships/image" Target="../media/image8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1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30.png"/><Relationship Id="rId3" Type="http://schemas.openxmlformats.org/officeDocument/2006/relationships/image" Target="../media/image36.svg"/><Relationship Id="rId12" Type="http://schemas.openxmlformats.org/officeDocument/2006/relationships/image" Target="../media/image27.png"/><Relationship Id="rId17" Type="http://schemas.openxmlformats.org/officeDocument/2006/relationships/image" Target="../media/image127.sv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1.svg"/><Relationship Id="rId5" Type="http://schemas.openxmlformats.org/officeDocument/2006/relationships/image" Target="../media/image4.svg"/><Relationship Id="rId15" Type="http://schemas.openxmlformats.org/officeDocument/2006/relationships/image" Target="../media/image125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92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34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17" Type="http://schemas.openxmlformats.org/officeDocument/2006/relationships/image" Target="../media/image48.svg"/><Relationship Id="rId2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407092" y="-36612"/>
            <a:ext cx="7672688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863186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3890" y="2775591"/>
            <a:ext cx="147317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u="none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6775" y="3496346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673" y="676787"/>
            <a:ext cx="1457892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Biết rằng nếu mũi tên dừng ở hình quạt ghi số 1 hoặc 2 thì Nam nhận được 100 điểm; dừng ở hình quat ghi số 3 hoặc 4 thì Nam nhận 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điểm;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 ở hình quạt ghi số 5 hoặc 6 thì Nam nhận được 300 điểm.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806" y="4343654"/>
            <a:ext cx="518282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 các biến cố sau: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64253" y="4388572"/>
            <a:ext cx="7860580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được 100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F: “Nam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300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806" y="7419148"/>
            <a:ext cx="11687015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G.</a:t>
            </a:r>
          </a:p>
        </p:txBody>
      </p:sp>
    </p:spTree>
    <p:extLst>
      <p:ext uri="{BB962C8B-B14F-4D97-AF65-F5344CB8AC3E}">
        <p14:creationId xmlns:p14="http://schemas.microsoft.com/office/powerpoint/2010/main" val="377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812" y="1623692"/>
            <a:ext cx="17159783" cy="8424229"/>
            <a:chOff x="1371812" y="1623692"/>
            <a:chExt cx="17159783" cy="842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cố A là biến cố chắc chắn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1.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cố B là biến cố không thể </a:t>
                  </a:r>
                  <a14:m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0.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 6 hình quạt có diện tích bằng nhau nên 6 biến cố sau đồng khả năng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Mặt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khác, luôn xảy ra duy nhất một biến cố trong 6 biến cố này.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xác suất của biến cố C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9768596" y="4512702"/>
              <a:ext cx="8762999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nl-NL" sz="42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 E xảy ra khi mũi tên dừng ở hình quạt OAB.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F xảy ra khi mũi tên dừng ở hình quạt OBC.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G xảy ra khi mũi tên dừng ở hình quạt OCA.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ba hình quạt này có diện tích bằng nhau nênn ba biến cố E, F, G là đồng khả năng.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 xảy ra duy nhất một biến cố trong ba biến cố này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Xác suất của biến cố E, F, G bằng nhau và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  <a:blipFill rotWithShape="0">
                <a:blip r:embed="rId22"/>
                <a:stretch>
                  <a:fillRect l="-1508" r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085521" y="2036724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60917" y="1768684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6985" y="867610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51084" y="9002591"/>
            <a:ext cx="1996757" cy="653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5800" y="1829799"/>
            <a:ext cx="6217454" cy="958270"/>
            <a:chOff x="768732" y="1728405"/>
            <a:chExt cx="6217454" cy="958270"/>
          </a:xfrm>
        </p:grpSpPr>
        <p:grpSp>
          <p:nvGrpSpPr>
            <p:cNvPr id="8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8.8(SGK-tr57)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3581400" y="599701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2259" y="2993355"/>
            <a:ext cx="1490979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túi đựng các tấm thẻ được ghi số 9; 12; 15; 18; 21; 24. Rút ngẫu nhiên một tấm thẻ trong túi. Chọn từ thích hợp (chắc chắn, không thể, ngẫu nhiên) thay vào dấu "?" trong các câu sau: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A: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là số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B: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chia hết cho 3”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C: “Rút được thẻ ghi số chia hết cho 10”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210174" y="6355983"/>
            <a:ext cx="2733475" cy="707886"/>
            <a:chOff x="14249401" y="6290362"/>
            <a:chExt cx="2733475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543058" y="6290362"/>
              <a:ext cx="14398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58761" y="7394377"/>
            <a:ext cx="2551734" cy="709910"/>
            <a:chOff x="14249401" y="6290362"/>
            <a:chExt cx="2551734" cy="709910"/>
          </a:xfrm>
        </p:grpSpPr>
        <p:sp>
          <p:nvSpPr>
            <p:cNvPr id="33" name="TextBox 32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503985" y="6292386"/>
              <a:ext cx="12971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01635" y="8396950"/>
            <a:ext cx="2440966" cy="715082"/>
            <a:chOff x="14249401" y="6290362"/>
            <a:chExt cx="2440966" cy="715082"/>
          </a:xfrm>
        </p:grpSpPr>
        <p:sp>
          <p:nvSpPr>
            <p:cNvPr id="36" name="TextBox 35"/>
            <p:cNvSpPr txBox="1"/>
            <p:nvPr/>
          </p:nvSpPr>
          <p:spPr>
            <a:xfrm>
              <a:off x="14249401" y="6290362"/>
              <a:ext cx="16085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92364" y="6297558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15225" y="1028700"/>
            <a:ext cx="15522666" cy="85344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9"/>
          <p:cNvGrpSpPr/>
          <p:nvPr/>
        </p:nvGrpSpPr>
        <p:grpSpPr>
          <a:xfrm>
            <a:off x="699476" y="796564"/>
            <a:ext cx="6504543" cy="958270"/>
            <a:chOff x="846298" y="1233217"/>
            <a:chExt cx="6504543" cy="958270"/>
          </a:xfrm>
        </p:grpSpPr>
        <p:grpSp>
          <p:nvGrpSpPr>
            <p:cNvPr id="10" name="Group 10"/>
            <p:cNvGrpSpPr/>
            <p:nvPr/>
          </p:nvGrpSpPr>
          <p:grpSpPr>
            <a:xfrm rot="-143938">
              <a:off x="846298" y="1233217"/>
              <a:ext cx="6504543" cy="958270"/>
              <a:chOff x="0" y="0"/>
              <a:chExt cx="5761308" cy="8487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-140663">
              <a:off x="1284892" y="1391752"/>
              <a:ext cx="567841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8.10 (SGK-tr57)</a:t>
              </a:r>
              <a:endParaRPr lang="en-US" sz="44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297334">
            <a:off x="547635" y="8074288"/>
            <a:ext cx="1263694" cy="23245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6333" y="4460613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69536">
            <a:off x="14316481" y="9243012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44833" y="1886830"/>
            <a:ext cx="1405308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một chiếc hộp có 15 quả cầu màu xanh, 15 quả cầu màu đỏ. Lấy ngẫu nhiên một quả cầu từ trong hộp. Xét hai biến cố sau: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A: “Lấy được quả cầu màu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B: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được quả cầu màu xanh”.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 không? Vì sao?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Tìm xác suất của biến cố A và biến cố B.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47387" y="633821"/>
            <a:ext cx="2534241" cy="1390747"/>
            <a:chOff x="7848600" y="342900"/>
            <a:chExt cx="2534241" cy="1390747"/>
          </a:xfrm>
        </p:grpSpPr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1005" y="2537774"/>
            <a:ext cx="1171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năng. Bởi vì quả cầu được lấy ngẫu nhiên; số quả cầu màu xanh và số quả cầu màu đỏ bằng nhau nên xác suất của các biến cố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5246" y="3109528"/>
            <a:ext cx="3505504" cy="32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  <a:blipFill rotWithShape="0">
                <a:blip r:embed="rId16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90471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37346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420" y="94608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8" y="9215245"/>
            <a:ext cx="1556087" cy="10717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cố “ Nhiệt độ cao nhất trong tháng 6 tại Hà Nội là 8°C” là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3"/>
            <a:ext cx="15790092" cy="326609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hộp có 2 quả bóng xanh và 9 quả bóng vàng có kích thước giống nhau. An lấy đồng thời 2 quả bóng từ hộp, hỏi có bao nhiêu kết quả có thể xảy ra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8333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3968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6715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7343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716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262546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23459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491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ngẫu nhiên hai đồng xu cân đối. Trong các </a:t>
            </a:r>
            <a:endParaRPr lang="nl-NL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sau, biến cố nào không là biến cố ngẫu 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không vượt quá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gấp 2 lần số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71819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78103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sấp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06609" y="3508215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77646" y="599761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600330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82" y="3587094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9325" y="7877109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299249" y="3115937"/>
            <a:ext cx="1073176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9249" y="5460166"/>
            <a:ext cx="105794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tập hợp {2, 5, 6, 7, 9, 19}. Nhưng kết quả thuận lợi cho biến cố “Số được chọn là số lẻ”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5, 7, 6,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2, 6, 7,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37300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chiếc hộp chứa 5 quả cầu màu đỏ và 9 quả cầu màu vàng. Các quả cầu có kích thước và trọng lượng như nhau. Lấy ngẫu nhiên hai quả cầu từ trong hộp. Xác suất của biến cố A: “Lấy được hai quả cầu màu trắng”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5807" y="42185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4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63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9296400" y="555855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1" y="4256728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98" y="564766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484" y="566726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09" y="4334236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/>
          <p:nvPr/>
        </p:nvGrpSpPr>
        <p:grpSpPr>
          <a:xfrm>
            <a:off x="1434365" y="629987"/>
            <a:ext cx="15522666" cy="1285950"/>
            <a:chOff x="0" y="0"/>
            <a:chExt cx="26093395" cy="4159309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4365" y="2527270"/>
            <a:ext cx="5652235" cy="961888"/>
          </a:xfrm>
          <a:prstGeom prst="roundRect">
            <a:avLst/>
          </a:prstGeom>
          <a:solidFill>
            <a:srgbClr val="F46E16"/>
          </a:solidFill>
          <a:ln>
            <a:solidFill>
              <a:srgbClr val="F46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8.9 (SGK-tr57)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65" y="3520940"/>
            <a:ext cx="1578683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Vuông và Tròn mỗi người gieo một con xúc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xắc.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xác suất để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Hiệu giữa số chấm xuất hiện trên hai con xúc xắc bằng 6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24205" y="7651107"/>
            <a:ext cx="144780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b) Số chấm xuất hiện trên hai con xúc xắc đều bé hơn 7.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023" y="2803173"/>
            <a:ext cx="2998988" cy="3086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298" y="7017392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5058" y="8747413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102582" y="1550713"/>
            <a:ext cx="8093245" cy="846155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77978" y="1282673"/>
            <a:ext cx="8093245" cy="8461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392797">
            <a:off x="11277600" y="878033"/>
            <a:ext cx="6217454" cy="958270"/>
            <a:chOff x="768732" y="1728405"/>
            <a:chExt cx="6217454" cy="958270"/>
          </a:xfrm>
        </p:grpSpPr>
        <p:grpSp>
          <p:nvGrpSpPr>
            <p:cNvPr id="20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2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8.11 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38925">
            <a:off x="16018708" y="3845611"/>
            <a:ext cx="2283141" cy="7472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87422" y="2688336"/>
            <a:ext cx="139028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bốn số 11; 12; 13 và 14. Tìm xác suất để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Chọn được số chia hết cho 5.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Chọn được số có hai chữ số.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Chọn được số nguyên tố.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d) Chọn được số chia hết cho 6.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46556" y="5750096"/>
            <a:ext cx="4283736" cy="4567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203" y="2008589"/>
            <a:ext cx="169827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5”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  <a:blipFill rotWithShape="0">
                <a:blip r:embed="rId18"/>
                <a:stretch>
                  <a:fillRect l="-1502" r="-1502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7595" y="2279521"/>
            <a:ext cx="989759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“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4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uất</a:t>
                </a:r>
                <a:r>
                  <a:rPr lang="en-US" sz="4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  <a:blipFill rotWithShape="0">
                <a:blip r:embed="rId18"/>
                <a:stretch>
                  <a:fillRect l="-1616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5262921" y="7713380"/>
            <a:ext cx="2993283" cy="3089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0933801" y="763001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387896" y="7448716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8411602" y="8285021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11947346" y="3511263"/>
            <a:ext cx="5716633" cy="294713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520980" y="3504691"/>
            <a:ext cx="5370311" cy="2947132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6271203" y="3504691"/>
            <a:ext cx="5370311" cy="294713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596536" y="2759051"/>
            <a:ext cx="12192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46758" y="2768702"/>
            <a:ext cx="12192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196062" y="2824103"/>
            <a:ext cx="1219200" cy="1219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726" y="4167911"/>
            <a:ext cx="44572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4052" y="4167911"/>
            <a:ext cx="5084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57506" y="4071243"/>
            <a:ext cx="5706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747686" y="-2275840"/>
            <a:ext cx="12807739" cy="102453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1" y="8281923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4700" y="3204619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65347" y="3147948"/>
            <a:ext cx="98516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5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5388511" y="8289151"/>
            <a:ext cx="2396023" cy="2270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6035" y="372774"/>
            <a:ext cx="2575929" cy="1979058"/>
            <a:chOff x="664157" y="342900"/>
            <a:chExt cx="2575929" cy="19790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15250" y="2235870"/>
            <a:ext cx="1626870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cố là các hiện tượng, sự kiện trong tự nhiên, cuộc sống.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 loại biến cố: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chắc chắn: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luôn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không thể: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không bao giờ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ngẫu nhiên: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không thể biết trước được có xảy ra hay không.</a:t>
            </a:r>
          </a:p>
        </p:txBody>
      </p:sp>
    </p:spTree>
    <p:extLst>
      <p:ext uri="{BB962C8B-B14F-4D97-AF65-F5344CB8AC3E}">
        <p14:creationId xmlns:p14="http://schemas.microsoft.com/office/powerpoint/2010/main" val="1192063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40840" y="1984760"/>
            <a:ext cx="151728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biến cố là khả năng xảy ra của một biến cố được đo lường bởi một số nhận giá trị từ 0 đến 1.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một biến cố càng gần 1 thì biến cố đó càng có nhiều khả năng xảy ra. Xác suất của một biến cố càng gần 0 thì biến cố đó càng ít khả năng xảy ra.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775" y="6978398"/>
            <a:ext cx="13229989" cy="2748431"/>
            <a:chOff x="2606357" y="7258069"/>
            <a:chExt cx="13229989" cy="27484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0850" y="8079762"/>
              <a:ext cx="12247529" cy="304846"/>
              <a:chOff x="2840071" y="2171677"/>
              <a:chExt cx="12247529" cy="30484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840071" y="2324100"/>
                <a:ext cx="122475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963835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40071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087600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606357" y="7258069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46987" y="7268380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667329" y="8579332"/>
              <a:ext cx="935295" cy="1427168"/>
              <a:chOff x="8581726" y="956501"/>
              <a:chExt cx="935295" cy="142716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604694" y="956501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627662" y="1614228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8581726" y="1659030"/>
                <a:ext cx="562274" cy="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ight Brace 4"/>
          <p:cNvSpPr/>
          <p:nvPr/>
        </p:nvSpPr>
        <p:spPr>
          <a:xfrm rot="5400000">
            <a:off x="5934420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12082386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750" y="8957388"/>
            <a:ext cx="498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1389" y="8957388"/>
            <a:ext cx="538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9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biến cố chắc chắn bằng 1, vì khả năng xảy ra của biến cố chắc chắn là 100%.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của biến cố không thể bằng 0, vì khả năng xảy ra của biến cố không thể là 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 biến cố đồng khả năng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vì khả năng xảy ra của biến cố đồng khả năng là 50% (vì chỉ xảy ra hoặc biến cố A hoặc biến cố B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  <a:blipFill rotWithShape="0">
                <a:blip r:embed="rId19"/>
                <a:stretch>
                  <a:fillRect l="-1341" r="-1466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66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5400" y="3009900"/>
            <a:ext cx="15544800" cy="62484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95400" y="2495109"/>
            <a:ext cx="13816961" cy="9618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một trò chơi hay thí nghiệm, nếu có k biến cố đồng khả năng và luôn xảy ra duy nhất một biến cố trong k biến cố này thì xác suất </a:t>
                </a:r>
                <a:r>
                  <a:rPr lang="nl-NL" sz="44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của </a:t>
                </a: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mỗi biến cố đó đều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4400" dirty="0" smtClean="0"/>
                  <a:t>.</a:t>
                </a:r>
                <a:endParaRPr lang="en-US" sz="4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  <a:blipFill rotWithShape="0">
                <a:blip r:embed="rId19"/>
                <a:stretch>
                  <a:fillRect l="-188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76656" y="6438900"/>
            <a:ext cx="28714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6000" y="0"/>
            <a:ext cx="10744200" cy="870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09036" y="2497085"/>
            <a:ext cx="9840671" cy="1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8000" b="1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339" y="906319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3875" y="6798498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3694746" y="4056282"/>
            <a:ext cx="7618194" cy="591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621" y="5002043"/>
            <a:ext cx="6832958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3190929"/>
            <a:ext cx="7119908" cy="711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Isosceles Triangle 14"/>
          <p:cNvSpPr/>
          <p:nvPr/>
        </p:nvSpPr>
        <p:spPr>
          <a:xfrm flipV="1">
            <a:off x="7304592" y="7490925"/>
            <a:ext cx="649557" cy="50648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2203" y="713435"/>
            <a:ext cx="13716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Một tấm bìa cứng hình tròn được chia làm sáu phần bằng nhau và ghi số 1; 2; 3; 4; 5; 6 (H.8.3), được gắn vào trục quay có mũi tên ở tâm. Bạn Nam quay tấm bìa.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367" y="3890130"/>
            <a:ext cx="105248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Tìm xác suất của các biến cố sau: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bé hơn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7”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1973</Words>
  <PresentationFormat>Custom</PresentationFormat>
  <Paragraphs>163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2022-12-26T04:37:05Z</dcterms:modified>
  <dc:identifier>DAFUQKRqUj0</dc:identifier>
</cp:coreProperties>
</file>