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59" r:id="rId4"/>
    <p:sldId id="269" r:id="rId5"/>
    <p:sldId id="258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0" r:id="rId17"/>
    <p:sldId id="279" r:id="rId18"/>
    <p:sldId id="281" r:id="rId19"/>
    <p:sldId id="282" r:id="rId20"/>
    <p:sldId id="283" r:id="rId21"/>
    <p:sldId id="284" r:id="rId22"/>
    <p:sldId id="285" r:id="rId23"/>
    <p:sldId id="264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F42FE0-29F8-44BE-AC9E-D5A73915B3D3}">
          <p14:sldIdLst>
            <p14:sldId id="256"/>
            <p14:sldId id="260"/>
            <p14:sldId id="259"/>
            <p14:sldId id="269"/>
            <p14:sldId id="258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63"/>
    <a:srgbClr val="F6A9A9"/>
    <a:srgbClr val="A7A3C1"/>
    <a:srgbClr val="9E8DB1"/>
    <a:srgbClr val="E77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83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0.png"/><Relationship Id="rId5" Type="http://schemas.openxmlformats.org/officeDocument/2006/relationships/image" Target="../media/image51.png"/><Relationship Id="rId10" Type="http://schemas.openxmlformats.org/officeDocument/2006/relationships/image" Target="../media/image89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4.sv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12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92.svg"/><Relationship Id="rId5" Type="http://schemas.openxmlformats.org/officeDocument/2006/relationships/image" Target="../media/image51.png"/><Relationship Id="rId10" Type="http://schemas.openxmlformats.org/officeDocument/2006/relationships/image" Target="../media/image91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6.svg"/><Relationship Id="rId7" Type="http://schemas.openxmlformats.org/officeDocument/2006/relationships/image" Target="../media/image83.pn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image" Target="../media/image95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svg"/><Relationship Id="rId5" Type="http://schemas.openxmlformats.org/officeDocument/2006/relationships/image" Target="../media/image98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3.svg"/><Relationship Id="rId7" Type="http://schemas.openxmlformats.org/officeDocument/2006/relationships/image" Target="../media/image5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5.png"/><Relationship Id="rId5" Type="http://schemas.openxmlformats.org/officeDocument/2006/relationships/image" Target="../media/image51.png"/><Relationship Id="rId10" Type="http://schemas.openxmlformats.org/officeDocument/2006/relationships/image" Target="../media/image114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11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7.svg"/><Relationship Id="rId7" Type="http://schemas.openxmlformats.org/officeDocument/2006/relationships/image" Target="../media/image5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7" Type="http://schemas.openxmlformats.org/officeDocument/2006/relationships/image" Target="../media/image5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7" Type="http://schemas.openxmlformats.org/officeDocument/2006/relationships/image" Target="../media/image5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126.png"/><Relationship Id="rId4" Type="http://schemas.openxmlformats.org/officeDocument/2006/relationships/image" Target="../media/image63.png"/><Relationship Id="rId9" Type="http://schemas.openxmlformats.org/officeDocument/2006/relationships/image" Target="../media/image1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6.svg"/><Relationship Id="rId7" Type="http://schemas.openxmlformats.org/officeDocument/2006/relationships/image" Target="../media/image1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28.svg"/><Relationship Id="rId10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5.svg"/><Relationship Id="rId7" Type="http://schemas.openxmlformats.org/officeDocument/2006/relationships/image" Target="../media/image5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7.svg"/><Relationship Id="rId7" Type="http://schemas.openxmlformats.org/officeDocument/2006/relationships/image" Target="../media/image51.png"/><Relationship Id="rId12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53.sv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84.png"/><Relationship Id="rId5" Type="http://schemas.openxmlformats.org/officeDocument/2006/relationships/image" Target="../media/image51.png"/><Relationship Id="rId10" Type="http://schemas.openxmlformats.org/officeDocument/2006/relationships/image" Target="../media/image83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56752" y="-6547"/>
            <a:ext cx="8831248" cy="88312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1000"/>
          </a:blip>
          <a:srcRect/>
          <a:stretch>
            <a:fillRect/>
          </a:stretch>
        </p:blipFill>
        <p:spPr>
          <a:xfrm>
            <a:off x="2261911" y="5622475"/>
            <a:ext cx="13764177" cy="2718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07812">
            <a:off x="-1043249" y="7887093"/>
            <a:ext cx="5316532" cy="35222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00000">
            <a:off x="2076747" y="8336224"/>
            <a:ext cx="277749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14778488" y="-1844461"/>
            <a:ext cx="6151280" cy="57463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261911" y="1790701"/>
            <a:ext cx="13764177" cy="5683440"/>
            <a:chOff x="0" y="0"/>
            <a:chExt cx="4656030" cy="15767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56031" cy="1576778"/>
            </a:xfrm>
            <a:custGeom>
              <a:avLst/>
              <a:gdLst/>
              <a:ahLst/>
              <a:cxnLst/>
              <a:rect l="l" t="t" r="r" b="b"/>
              <a:pathLst>
                <a:path w="4656031" h="1576778">
                  <a:moveTo>
                    <a:pt x="4531570" y="1576778"/>
                  </a:moveTo>
                  <a:lnTo>
                    <a:pt x="124460" y="1576778"/>
                  </a:lnTo>
                  <a:cubicBezTo>
                    <a:pt x="55880" y="1576778"/>
                    <a:pt x="0" y="1520898"/>
                    <a:pt x="0" y="14523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31570" y="0"/>
                  </a:lnTo>
                  <a:cubicBezTo>
                    <a:pt x="4600150" y="0"/>
                    <a:pt x="4656031" y="55880"/>
                    <a:pt x="4656031" y="124460"/>
                  </a:cubicBezTo>
                  <a:lnTo>
                    <a:pt x="4656031" y="1452318"/>
                  </a:lnTo>
                  <a:cubicBezTo>
                    <a:pt x="4656031" y="1520898"/>
                    <a:pt x="4600150" y="1576778"/>
                    <a:pt x="4531570" y="15767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1084" y="5211187"/>
            <a:ext cx="1954647" cy="22776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445424" y="389916"/>
            <a:ext cx="1249326" cy="21447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270494">
            <a:off x="542504" y="539787"/>
            <a:ext cx="3139067" cy="249163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25082" y="2424879"/>
            <a:ext cx="14718381" cy="380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ĐẾN VỚI TIẾT HỌC MỚI!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D321106-3950-8AB8-2BBA-1B63E10120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182101" y="6417016"/>
            <a:ext cx="6073506" cy="4114800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84DD8B02-A19C-B0FA-28C5-0F5EA31DB6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35736" y="6607004"/>
            <a:ext cx="3067396" cy="411480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2E40A744-0235-0CC7-44EE-C4CDEEA29E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507787" y="6696306"/>
            <a:ext cx="306739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28924" y="223405"/>
            <a:ext cx="12389553" cy="5075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719287" y="1046901"/>
            <a:ext cx="9909332" cy="34078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sao người cha vẫn quyết tâm đào bới đống đổ nát khi mọi người cho rằng không còn hi vọng?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4805566" y="5763314"/>
            <a:ext cx="113538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ông yêu con trai của mình và ông nhớ đến lời hứa với con “Dù có chuyện gì xảy ra, cha cũng sẽ luôn ở bên con”.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35" y="5396271"/>
            <a:ext cx="3080203" cy="308020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0512" y="1354282"/>
            <a:ext cx="10201524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748339" y="2352631"/>
            <a:ext cx="8653313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Quyết tâm của người cha đem lại kết quả gì?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4805566" y="5763314"/>
            <a:ext cx="11353800" cy="3080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nhiều lần đào bới, ông và mọi người đã tìm được con trai và các bạn của cậu, tất cả đều còn sống.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8A26E57-84F2-E4A7-7A65-A2FCD229F0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7802" y="239800"/>
            <a:ext cx="2488236" cy="240736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7BD5F0C-F20E-D0F4-7FBE-A2EEDFC94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61414" y="5786764"/>
            <a:ext cx="2585890" cy="30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0512" y="1354282"/>
            <a:ext cx="10201524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658607" y="2092859"/>
            <a:ext cx="8653313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5542157" y="5775471"/>
            <a:ext cx="113538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tiết cậu bé nói với cha “</a:t>
            </a:r>
            <a:r>
              <a:rPr lang="vi-VN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 ơi, Con đã bảo các bạn là nhất định cha sẽ cứu con và các bạn mà”. 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:a16="http://schemas.microsoft.com/office/drawing/2014/main" id="{7A896780-4ADF-4A1B-9B8F-A8FABDF31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3567" y="4455117"/>
            <a:ext cx="3529833" cy="401117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EF02F139-AE9A-A450-07B4-198F49B85F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305272">
            <a:off x="2226565" y="433099"/>
            <a:ext cx="1254032" cy="1987659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3543EE36-66DF-9C05-7462-0B2613283E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5933">
            <a:off x="4008468" y="307593"/>
            <a:ext cx="1254032" cy="198765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2B873E5-0E8B-0BC3-F587-15B1E29C54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61354">
            <a:off x="5443683" y="557962"/>
            <a:ext cx="1254032" cy="19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6">
            <a:extLst>
              <a:ext uri="{FF2B5EF4-FFF2-40B4-BE49-F238E27FC236}">
                <a16:creationId xmlns:a16="http://schemas.microsoft.com/office/drawing/2014/main" id="{070A191A-8445-BE52-B872-5AF11114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989" y="-1267302"/>
            <a:ext cx="3316928" cy="4218668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8226B762-08B2-EA70-9C62-D8786EE6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39497" y="-876300"/>
            <a:ext cx="3316928" cy="4218668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8532B76A-3461-7E35-BBFE-A4A697E1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7783" y="5328087"/>
            <a:ext cx="3316928" cy="421866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8521" y="945677"/>
            <a:ext cx="10201524" cy="5366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2260105" y="1449732"/>
            <a:ext cx="8293695" cy="414255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5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8382000" y="5289987"/>
            <a:ext cx="952925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câu chuyện là tình yêu của người cha danh cho con và sự tin tưởng của cậu bé đối với cha mình. 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85DB8D51-EC58-8E23-F1C6-52C362E003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86400" y="5143500"/>
            <a:ext cx="11285631" cy="767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23A194-8931-9E19-D0E9-8AE771F8F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14" y="5445562"/>
            <a:ext cx="3537403" cy="353740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A4C1DC1C-F285-012E-E4F1-62E6B8C7C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8942" y="8272798"/>
            <a:ext cx="1379058" cy="2547913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F53D0E4D-0E34-C01F-BFE2-EDF85ED64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710512" y="8370189"/>
            <a:ext cx="1592742" cy="254791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99C46AC-7A59-ABE2-483F-117A3AC98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96129">
            <a:off x="12544179" y="1116592"/>
            <a:ext cx="1804103" cy="1014808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7C407679-2C58-28A4-015E-4FE9C38813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45228">
            <a:off x="8751474" y="8759373"/>
            <a:ext cx="1888043" cy="1156855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A5C2A2F-F34C-4CB4-2D2E-33E6D700D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10512" y="3122729"/>
            <a:ext cx="1645913" cy="135170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4D2A571-6DE5-DAB5-2C89-CD60B684B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63839" y="8175155"/>
            <a:ext cx="33068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10DC14-3968-881F-5C89-D0C77B47AA73}"/>
              </a:ext>
            </a:extLst>
          </p:cNvPr>
          <p:cNvSpPr/>
          <p:nvPr/>
        </p:nvSpPr>
        <p:spPr>
          <a:xfrm>
            <a:off x="914400" y="2155194"/>
            <a:ext cx="13923983" cy="4018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483916" y="477253"/>
            <a:ext cx="9909332" cy="133327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1483916" y="2237881"/>
            <a:ext cx="113538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Tìm các câu hỏi trong bài và cho biết: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4EEE6-F849-1E8D-1A19-24069AC12D46}"/>
              </a:ext>
            </a:extLst>
          </p:cNvPr>
          <p:cNvSpPr txBox="1"/>
          <p:nvPr/>
        </p:nvSpPr>
        <p:spPr>
          <a:xfrm>
            <a:off x="1520521" y="3533720"/>
            <a:ext cx="1340392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từ ngữ nào cho em biết đó là câu hỏi?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Cuối câu hỏi có dấu gì?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6463877"/>
            <a:ext cx="9893933" cy="40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FEFF9C8F-F14A-0C75-2C1F-BD15E5D0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4823" y="342900"/>
            <a:ext cx="10744200" cy="55296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4EEE6-F849-1E8D-1A19-24069AC12D46}"/>
              </a:ext>
            </a:extLst>
          </p:cNvPr>
          <p:cNvSpPr txBox="1"/>
          <p:nvPr/>
        </p:nvSpPr>
        <p:spPr>
          <a:xfrm>
            <a:off x="1520521" y="1955556"/>
            <a:ext cx="9833279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Câu hỏi có trong bài là: </a:t>
            </a:r>
          </a:p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“Bác có cần tôi giúp gì không?”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A2971-9040-D016-E4D3-1A356C72EB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6439609">
            <a:off x="5927640" y="6092336"/>
            <a:ext cx="2204122" cy="1507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DB9F-50D8-079C-A704-72E2A0B84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1418689">
            <a:off x="8041938" y="5257604"/>
            <a:ext cx="2204122" cy="1507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C5B335-8102-F435-2ABA-A41F673B069A}"/>
              </a:ext>
            </a:extLst>
          </p:cNvPr>
          <p:cNvSpPr txBox="1"/>
          <p:nvPr/>
        </p:nvSpPr>
        <p:spPr>
          <a:xfrm>
            <a:off x="10069626" y="6381348"/>
            <a:ext cx="686990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nghi vấn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: có, không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C450A-BE36-B4E8-CE6C-F87368C59C65}"/>
              </a:ext>
            </a:extLst>
          </p:cNvPr>
          <p:cNvSpPr txBox="1"/>
          <p:nvPr/>
        </p:nvSpPr>
        <p:spPr>
          <a:xfrm>
            <a:off x="4642513" y="8099979"/>
            <a:ext cx="4882487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chấm hỏi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C313A8CB-2663-0ED4-F413-E6C2E00C11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089523" y="5225501"/>
            <a:ext cx="1733613" cy="26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247FB0-0594-F1BF-D76A-2C496687F6F7}"/>
              </a:ext>
            </a:extLst>
          </p:cNvPr>
          <p:cNvSpPr/>
          <p:nvPr/>
        </p:nvSpPr>
        <p:spPr>
          <a:xfrm>
            <a:off x="1502229" y="571499"/>
            <a:ext cx="15849600" cy="3276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275A4-64B1-5406-1A9D-6966114D8E5B}"/>
              </a:ext>
            </a:extLst>
          </p:cNvPr>
          <p:cNvSpPr txBox="1"/>
          <p:nvPr/>
        </p:nvSpPr>
        <p:spPr>
          <a:xfrm>
            <a:off x="2133600" y="1181100"/>
            <a:ext cx="15087600" cy="205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/>
              <a:t>Bài tập 2: Đặt một câu hỏi để hỏi về việc làm của người cha (hoặc những người đã can ngăn hay đã giúp đỡ ông). </a:t>
            </a:r>
            <a:endParaRPr lang="en-US" sz="450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5742">
            <a:off x="721019" y="204639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96707">
            <a:off x="16353259" y="3253893"/>
            <a:ext cx="1717964" cy="17179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8430B2-6463-A3DE-D82D-64FF89BE6439}"/>
              </a:ext>
            </a:extLst>
          </p:cNvPr>
          <p:cNvSpPr/>
          <p:nvPr/>
        </p:nvSpPr>
        <p:spPr>
          <a:xfrm>
            <a:off x="1773110" y="4786030"/>
            <a:ext cx="1491343" cy="133542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C5F9D-625F-6A89-802E-E920C36F160D}"/>
              </a:ext>
            </a:extLst>
          </p:cNvPr>
          <p:cNvSpPr txBox="1"/>
          <p:nvPr/>
        </p:nvSpPr>
        <p:spPr>
          <a:xfrm>
            <a:off x="3924300" y="5022855"/>
            <a:ext cx="1150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cha đã làm gì sau trận động đất?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97F6CFD9-F524-3584-AE6F-736322AD5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348" y="6597271"/>
            <a:ext cx="9296400" cy="38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23A851E8-E25F-1793-D6CB-2952DAD6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200" y="236365"/>
            <a:ext cx="12998349" cy="560427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275A4-64B1-5406-1A9D-6966114D8E5B}"/>
              </a:ext>
            </a:extLst>
          </p:cNvPr>
          <p:cNvSpPr txBox="1"/>
          <p:nvPr/>
        </p:nvSpPr>
        <p:spPr>
          <a:xfrm>
            <a:off x="3016149" y="1181100"/>
            <a:ext cx="11963400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Câu hỏi dùng để làm gì?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Trong câu hỏi thường có các từ ngữ nào?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Cuối câu hỏi có dấu câu gì? 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742">
            <a:off x="829694" y="577616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6382064" y="3262625"/>
            <a:ext cx="1717964" cy="1717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66AB3-60F6-9B78-D555-0AF7A5EC7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13835"/>
          <a:stretch/>
        </p:blipFill>
        <p:spPr>
          <a:xfrm>
            <a:off x="2534993" y="6309057"/>
            <a:ext cx="3537403" cy="23205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5E4403-4150-086C-CB7F-CAC862051C28}"/>
              </a:ext>
            </a:extLst>
          </p:cNvPr>
          <p:cNvSpPr txBox="1"/>
          <p:nvPr/>
        </p:nvSpPr>
        <p:spPr>
          <a:xfrm>
            <a:off x="5081251" y="5211480"/>
            <a:ext cx="10233026" cy="461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được dùng để hỏi về một điều chưa biết.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Từ: có, không. 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 câu hỏi có dấu hỏi chấm. 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01771" y="1378559"/>
            <a:ext cx="13053448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891065" y="277433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77737">
            <a:off x="13763336" y="1477697"/>
            <a:ext cx="3086833" cy="9877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41910">
            <a:off x="1774440" y="8261775"/>
            <a:ext cx="2003894" cy="16857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7BD2784-2AAE-543B-5DCF-D87C125C4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44600" y="4370135"/>
            <a:ext cx="4049212" cy="5653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251BE6-35EB-C4BA-322B-AAEF015B91C1}"/>
              </a:ext>
            </a:extLst>
          </p:cNvPr>
          <p:cNvSpPr txBox="1"/>
          <p:nvPr/>
        </p:nvSpPr>
        <p:spPr>
          <a:xfrm>
            <a:off x="3670437" y="3689608"/>
            <a:ext cx="10889975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BÀI VIẾT 2 KỂ CHUYỆN: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EM VÀ NGƯỜI THÂN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A3FFF0A-1372-F9F6-5FBF-88649C644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8677011">
            <a:off x="-313609" y="3271798"/>
            <a:ext cx="4231593" cy="331202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D4DFA458-AD6E-CD9A-C330-1026C0BB87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758520" y="263516"/>
            <a:ext cx="2467519" cy="33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05C39C6-961A-6D7A-5B86-465D72F1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553" y="-2552700"/>
            <a:ext cx="12892780" cy="73865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742">
            <a:off x="13179508" y="801158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852515" y="1874125"/>
            <a:ext cx="1717964" cy="17179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5E4403-4150-086C-CB7F-CAC862051C28}"/>
              </a:ext>
            </a:extLst>
          </p:cNvPr>
          <p:cNvSpPr txBox="1"/>
          <p:nvPr/>
        </p:nvSpPr>
        <p:spPr>
          <a:xfrm>
            <a:off x="1067937" y="506657"/>
            <a:ext cx="8305800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một câu chuyện về việc em giữ lời hứa với cha mẹ (người thân). 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E157C-438E-2F74-D955-9FA0309043EA}"/>
              </a:ext>
            </a:extLst>
          </p:cNvPr>
          <p:cNvSpPr txBox="1"/>
          <p:nvPr/>
        </p:nvSpPr>
        <p:spPr>
          <a:xfrm>
            <a:off x="4191000" y="5652696"/>
            <a:ext cx="12892780" cy="4062176"/>
          </a:xfrm>
          <a:prstGeom prst="roundRect">
            <a:avLst/>
          </a:prstGeom>
          <a:solidFill>
            <a:srgbClr val="FFCC63"/>
          </a:solidFill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Câu chuyện xảy ra khi nào?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Em đã hứa điều gì?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Em đã cố gắng thực hiện lời hứa ấy thế nào?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Sau việc đó, cha mẹ người thân khen em thế nào?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DBA15D-2099-9C75-CE0F-F339E8FFA4DE}"/>
              </a:ext>
            </a:extLst>
          </p:cNvPr>
          <p:cNvSpPr/>
          <p:nvPr/>
        </p:nvSpPr>
        <p:spPr>
          <a:xfrm>
            <a:off x="4572000" y="4634304"/>
            <a:ext cx="3761197" cy="12177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3171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000" y="782431"/>
            <a:ext cx="12954000" cy="8171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5530">
            <a:off x="-630079" y="-1526464"/>
            <a:ext cx="33175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8954" y="782431"/>
            <a:ext cx="1837908" cy="25083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4597567" y="857239"/>
            <a:ext cx="2046866" cy="15667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85786" y="3519177"/>
            <a:ext cx="11716427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u="none">
                <a:latin typeface="Arial" panose="020B0604020202020204" pitchFamily="34" charset="0"/>
                <a:cs typeface="Arial" panose="020B0604020202020204" pitchFamily="34" charset="0"/>
              </a:rPr>
              <a:t>BÀI 4: MÁI ẤM GIA ĐÌNH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  <a:endParaRPr lang="en-US" sz="75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F5502A4-F070-B599-4FDE-BCBD82498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8600" y="6027488"/>
            <a:ext cx="7315200" cy="408321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5E52B66-DF03-54CA-D863-F409BE4660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56465" y="326925"/>
            <a:ext cx="2191637" cy="250831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383654F-95A2-3A7B-6EF4-F4B6EFEE26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138888" y="6144664"/>
            <a:ext cx="4400856" cy="411480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856CBCE-B853-CC8B-673E-9F2D090CFB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954963" y="7467388"/>
            <a:ext cx="1930255" cy="282821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42E3ECC-90E2-4E4A-2D3F-9081C823C0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840200" y="-51206"/>
            <a:ext cx="1930255" cy="28282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05C39C6-961A-6D7A-5B86-465D72F1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553" y="-2552700"/>
            <a:ext cx="12892780" cy="73865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742">
            <a:off x="13179508" y="801158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852515" y="1874125"/>
            <a:ext cx="1717964" cy="17179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5E4403-4150-086C-CB7F-CAC862051C28}"/>
              </a:ext>
            </a:extLst>
          </p:cNvPr>
          <p:cNvSpPr txBox="1"/>
          <p:nvPr/>
        </p:nvSpPr>
        <p:spPr>
          <a:xfrm>
            <a:off x="1206879" y="207280"/>
            <a:ext cx="9295263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một câu chuyện về việc cha mẹ (người thân) khuyên bảo em những điều hay lẽ phải. 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E157C-438E-2F74-D955-9FA0309043EA}"/>
              </a:ext>
            </a:extLst>
          </p:cNvPr>
          <p:cNvSpPr txBox="1"/>
          <p:nvPr/>
        </p:nvSpPr>
        <p:spPr>
          <a:xfrm>
            <a:off x="4191000" y="5652696"/>
            <a:ext cx="12892780" cy="4062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Câu chuyện xảy ra khi nào?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Cha mẹ đã khuyên em điều gì?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Em đã cố gắng thực hiện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lời khuyên như </a:t>
            </a:r>
            <a:r>
              <a:rPr lang="vi-VN" sz="4000"/>
              <a:t>thế nào?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Sau việc đó, cha mẹ người thân khen em thế nào?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DBA15D-2099-9C75-CE0F-F339E8FFA4DE}"/>
              </a:ext>
            </a:extLst>
          </p:cNvPr>
          <p:cNvSpPr/>
          <p:nvPr/>
        </p:nvSpPr>
        <p:spPr>
          <a:xfrm>
            <a:off x="4201886" y="4634304"/>
            <a:ext cx="3761197" cy="12177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36155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B33486-6E2C-E3BA-6839-BEA9D1B778DA}"/>
              </a:ext>
            </a:extLst>
          </p:cNvPr>
          <p:cNvSpPr/>
          <p:nvPr/>
        </p:nvSpPr>
        <p:spPr>
          <a:xfrm>
            <a:off x="1295400" y="1871314"/>
            <a:ext cx="16535400" cy="35593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1829" y="440440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818990" y="1034815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4996" y="-2476500"/>
            <a:ext cx="6084732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4EEE6-F849-1E8D-1A19-24069AC12D46}"/>
              </a:ext>
            </a:extLst>
          </p:cNvPr>
          <p:cNvSpPr txBox="1"/>
          <p:nvPr/>
        </p:nvSpPr>
        <p:spPr>
          <a:xfrm>
            <a:off x="1600200" y="2003427"/>
            <a:ext cx="15884678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Dựa vào những điều vừa nói, hãy viết một đoạn văn kể về việc mà em đã giữ lời hứa với cha mẹ ( người thân) hoặc cha mẹ( người thân) khuyên bảo em những điều hay lẽ phải.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C3825C5-D7F8-EFEA-25A2-7EDD517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80554" y="6727610"/>
            <a:ext cx="12326892" cy="35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83750" y="1378559"/>
            <a:ext cx="15789850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-48815" y="318999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77737">
            <a:off x="15093297" y="1950095"/>
            <a:ext cx="3086833" cy="9877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251BE6-35EB-C4BA-322B-AAEF015B91C1}"/>
              </a:ext>
            </a:extLst>
          </p:cNvPr>
          <p:cNvSpPr txBox="1"/>
          <p:nvPr/>
        </p:nvSpPr>
        <p:spPr>
          <a:xfrm>
            <a:off x="4033687" y="1819444"/>
            <a:ext cx="1088997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8ADA1-04AB-95E3-D095-686A395CAF22}"/>
              </a:ext>
            </a:extLst>
          </p:cNvPr>
          <p:cNvSpPr txBox="1"/>
          <p:nvPr/>
        </p:nvSpPr>
        <p:spPr>
          <a:xfrm>
            <a:off x="2523629" y="4230047"/>
            <a:ext cx="6324601" cy="3080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Hoàn thành bài văn viết về người thân, ôn tập nội dung bài học cũ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72672-A2D6-66BC-7CD7-C30C65ED4B7C}"/>
              </a:ext>
            </a:extLst>
          </p:cNvPr>
          <p:cNvSpPr txBox="1"/>
          <p:nvPr/>
        </p:nvSpPr>
        <p:spPr>
          <a:xfrm>
            <a:off x="9788109" y="4182282"/>
            <a:ext cx="6324601" cy="3080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bị, đọc trước bài học mới Bài đọc 3: Quạt cho bà ngủ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ED0D44D2-A88D-BB61-AE3B-BE9F6382B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4540" y="6260668"/>
            <a:ext cx="4140679" cy="411480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3842FB8-EF42-2E2B-B132-C919BAB621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5938" y="7251134"/>
            <a:ext cx="3865439" cy="331461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BBEAD70D-4462-D443-3592-76C025FD6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1328786" y="3160538"/>
            <a:ext cx="1745934" cy="1606259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BB68B83-7E85-DD6A-C06B-8DA5C6363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872625">
            <a:off x="15662886" y="3426918"/>
            <a:ext cx="1745934" cy="16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35106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1526714"/>
            <a:ext cx="16230600" cy="7233571"/>
            <a:chOff x="0" y="0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7140" y="7253050"/>
            <a:ext cx="3240475" cy="267744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88572" y="3301132"/>
            <a:ext cx="12144895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spc="-26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C63DCBA-CBD9-EB01-03B6-8A09CD3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704910" flipH="1">
            <a:off x="510395" y="7359415"/>
            <a:ext cx="2139511" cy="280174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10209C0-50F4-E724-16D4-46FBE36B4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184926" flipH="1">
            <a:off x="15334810" y="988575"/>
            <a:ext cx="2670850" cy="2907048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B8E6004-49F5-1668-6B66-9BFAF0A4A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674934">
            <a:off x="828867" y="57599"/>
            <a:ext cx="3193943" cy="4294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E0A483-5404-3A83-69F1-D45A18591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8058" y="940351"/>
            <a:ext cx="1234402" cy="1172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AFF8D9-3515-CF2D-9816-9611C31D0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92641" y="5496480"/>
            <a:ext cx="1234402" cy="1172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B944DD-4E33-4E8C-BA40-BAD4E9987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5033" y="8411217"/>
            <a:ext cx="1234402" cy="11727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626"/>
          <a:stretch>
            <a:fillRect/>
          </a:stretch>
        </p:blipFill>
        <p:spPr>
          <a:xfrm>
            <a:off x="0" y="-145251"/>
            <a:ext cx="10287000" cy="7959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651"/>
          <a:stretch>
            <a:fillRect/>
          </a:stretch>
        </p:blipFill>
        <p:spPr>
          <a:xfrm>
            <a:off x="1323243" y="2245071"/>
            <a:ext cx="15641513" cy="74306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9678992">
            <a:off x="-180067" y="1323959"/>
            <a:ext cx="5635569" cy="937585"/>
            <a:chOff x="0" y="0"/>
            <a:chExt cx="1988633" cy="3308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8633" cy="330847"/>
            </a:xfrm>
            <a:custGeom>
              <a:avLst/>
              <a:gdLst/>
              <a:ahLst/>
              <a:cxnLst/>
              <a:rect l="l" t="t" r="r" b="b"/>
              <a:pathLst>
                <a:path w="1988633" h="330847">
                  <a:moveTo>
                    <a:pt x="0" y="0"/>
                  </a:moveTo>
                  <a:lnTo>
                    <a:pt x="1988633" y="0"/>
                  </a:lnTo>
                  <a:lnTo>
                    <a:pt x="1988633" y="330847"/>
                  </a:lnTo>
                  <a:lnTo>
                    <a:pt x="0" y="3308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067436">
            <a:off x="15174550" y="1220876"/>
            <a:ext cx="1956379" cy="289298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93274" y="5055028"/>
            <a:ext cx="12896702" cy="84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57" lvl="1">
              <a:lnSpc>
                <a:spcPts val="7059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Cha sẽ luôn ở bên con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17017" y="8708421"/>
            <a:ext cx="4971716" cy="1628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357067">
            <a:off x="13753510" y="-703110"/>
            <a:ext cx="1527874" cy="2819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D137F4-35AE-D5FD-73A2-67E51D700CED}"/>
              </a:ext>
            </a:extLst>
          </p:cNvPr>
          <p:cNvSpPr txBox="1"/>
          <p:nvPr/>
        </p:nvSpPr>
        <p:spPr>
          <a:xfrm>
            <a:off x="5275221" y="1775433"/>
            <a:ext cx="835065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B0B75E6-DA71-C4B6-76C1-87CF3FA4929C}"/>
              </a:ext>
            </a:extLst>
          </p:cNvPr>
          <p:cNvSpPr txBox="1"/>
          <p:nvPr/>
        </p:nvSpPr>
        <p:spPr>
          <a:xfrm>
            <a:off x="3613440" y="7301526"/>
            <a:ext cx="12896702" cy="84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57" lvl="1">
              <a:lnSpc>
                <a:spcPts val="7059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Kể chuyện em và người thân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0E0C76-DCDD-AD5C-E353-51ADCC3E6CCD}"/>
              </a:ext>
            </a:extLst>
          </p:cNvPr>
          <p:cNvGrpSpPr/>
          <p:nvPr/>
        </p:nvGrpSpPr>
        <p:grpSpPr>
          <a:xfrm>
            <a:off x="1861750" y="4676207"/>
            <a:ext cx="1662644" cy="1433503"/>
            <a:chOff x="1690156" y="4153775"/>
            <a:chExt cx="1662644" cy="143350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54BFEC5-B370-51D0-F364-6F6855011003}"/>
                </a:ext>
              </a:extLst>
            </p:cNvPr>
            <p:cNvSpPr/>
            <p:nvPr/>
          </p:nvSpPr>
          <p:spPr>
            <a:xfrm>
              <a:off x="1784764" y="4207144"/>
              <a:ext cx="1568036" cy="1380134"/>
            </a:xfrm>
            <a:prstGeom prst="roundRect">
              <a:avLst/>
            </a:prstGeom>
            <a:solidFill>
              <a:srgbClr val="9E8DB1"/>
            </a:solidFill>
            <a:ln>
              <a:solidFill>
                <a:srgbClr val="9E8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C09A30-9F2B-E388-7E33-CBBE917A8225}"/>
                </a:ext>
              </a:extLst>
            </p:cNvPr>
            <p:cNvSpPr/>
            <p:nvPr/>
          </p:nvSpPr>
          <p:spPr>
            <a:xfrm>
              <a:off x="1690156" y="4153775"/>
              <a:ext cx="1536205" cy="1433503"/>
            </a:xfrm>
            <a:prstGeom prst="roundRect">
              <a:avLst/>
            </a:prstGeom>
            <a:solidFill>
              <a:srgbClr val="A7A3C1"/>
            </a:solidFill>
            <a:ln>
              <a:solidFill>
                <a:srgbClr val="A7A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1E1260-BEAE-12DE-7E37-7171CDB544CF}"/>
                </a:ext>
              </a:extLst>
            </p:cNvPr>
            <p:cNvSpPr/>
            <p:nvPr/>
          </p:nvSpPr>
          <p:spPr>
            <a:xfrm>
              <a:off x="1771794" y="4229309"/>
              <a:ext cx="1407824" cy="1335803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ACCF4D6-4F17-1AF7-DF84-D62EB2E45CC1}"/>
              </a:ext>
            </a:extLst>
          </p:cNvPr>
          <p:cNvSpPr txBox="1"/>
          <p:nvPr/>
        </p:nvSpPr>
        <p:spPr>
          <a:xfrm>
            <a:off x="2292800" y="4873338"/>
            <a:ext cx="1371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E012E8-DE94-FCCE-F9E9-B4B26308AD28}"/>
              </a:ext>
            </a:extLst>
          </p:cNvPr>
          <p:cNvGrpSpPr/>
          <p:nvPr/>
        </p:nvGrpSpPr>
        <p:grpSpPr>
          <a:xfrm>
            <a:off x="1930630" y="7071595"/>
            <a:ext cx="1662644" cy="1433503"/>
            <a:chOff x="1690156" y="4153775"/>
            <a:chExt cx="1662644" cy="143350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96C6EE4-A0CC-CAC1-4405-CC3646AE3968}"/>
                </a:ext>
              </a:extLst>
            </p:cNvPr>
            <p:cNvSpPr/>
            <p:nvPr/>
          </p:nvSpPr>
          <p:spPr>
            <a:xfrm>
              <a:off x="1784764" y="4207144"/>
              <a:ext cx="1568036" cy="1380134"/>
            </a:xfrm>
            <a:prstGeom prst="roundRect">
              <a:avLst/>
            </a:prstGeom>
            <a:solidFill>
              <a:srgbClr val="9E8DB1"/>
            </a:solidFill>
            <a:ln>
              <a:solidFill>
                <a:srgbClr val="9E8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487AC61-B9E9-0028-71B7-B95088599CEE}"/>
                </a:ext>
              </a:extLst>
            </p:cNvPr>
            <p:cNvSpPr/>
            <p:nvPr/>
          </p:nvSpPr>
          <p:spPr>
            <a:xfrm>
              <a:off x="1690156" y="4153775"/>
              <a:ext cx="1536205" cy="1433503"/>
            </a:xfrm>
            <a:prstGeom prst="roundRect">
              <a:avLst/>
            </a:prstGeom>
            <a:solidFill>
              <a:srgbClr val="A7A3C1"/>
            </a:solidFill>
            <a:ln>
              <a:solidFill>
                <a:srgbClr val="A7A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9638229-8C35-FEAE-5050-B519E25E36D8}"/>
                </a:ext>
              </a:extLst>
            </p:cNvPr>
            <p:cNvSpPr/>
            <p:nvPr/>
          </p:nvSpPr>
          <p:spPr>
            <a:xfrm>
              <a:off x="1771794" y="4229309"/>
              <a:ext cx="1407824" cy="1335803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0C8186-4033-A163-0175-C61647C53C15}"/>
              </a:ext>
            </a:extLst>
          </p:cNvPr>
          <p:cNvSpPr txBox="1"/>
          <p:nvPr/>
        </p:nvSpPr>
        <p:spPr>
          <a:xfrm>
            <a:off x="2361680" y="7268726"/>
            <a:ext cx="1371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662411CA-0689-5973-0D68-1F4B0A60B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7221" y="8266355"/>
            <a:ext cx="2181916" cy="1838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DC7E455-F176-A7CE-FF1C-FDE08E293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9388" y="1148673"/>
            <a:ext cx="9220387" cy="635054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72279" y="7441623"/>
            <a:ext cx="2961872" cy="26323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876300"/>
            <a:ext cx="4800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BoLaTatCa-ThaoMy_tnt5">
            <a:hlinkClick r:id="" action="ppaction://media"/>
            <a:extLst>
              <a:ext uri="{FF2B5EF4-FFF2-40B4-BE49-F238E27FC236}">
                <a16:creationId xmlns:a16="http://schemas.microsoft.com/office/drawing/2014/main" id="{B308E294-AD5F-642E-4319-85B414EE4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3896" y="3924300"/>
            <a:ext cx="2028595" cy="2028595"/>
          </a:xfrm>
          <a:prstGeom prst="rect">
            <a:avLst/>
          </a:prstGeom>
        </p:spPr>
      </p:pic>
      <p:pic>
        <p:nvPicPr>
          <p:cNvPr id="1026" name="Picture 2" descr="Music ">
            <a:extLst>
              <a:ext uri="{FF2B5EF4-FFF2-40B4-BE49-F238E27FC236}">
                <a16:creationId xmlns:a16="http://schemas.microsoft.com/office/drawing/2014/main" id="{A3A9A7FD-973A-629D-DDEC-83DC509A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028">
            <a:off x="1284696" y="289391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5BD520-12AD-875E-F46F-815CF5389B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548530">
            <a:off x="3515012" y="2485199"/>
            <a:ext cx="1524132" cy="152413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FEEAAD87-F67E-BBDD-08C5-97D2CEDCC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457759" y="5469082"/>
            <a:ext cx="3836136" cy="4914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6732085" y="3247265"/>
            <a:ext cx="6294992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Lắng nghe giai điệu bài hát “Bố là tất cả”</a:t>
            </a:r>
          </a:p>
        </p:txBody>
      </p:sp>
    </p:spTree>
    <p:extLst>
      <p:ext uri="{BB962C8B-B14F-4D97-AF65-F5344CB8AC3E}">
        <p14:creationId xmlns:p14="http://schemas.microsoft.com/office/powerpoint/2010/main" val="27223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01771" y="1378559"/>
            <a:ext cx="13053448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891065" y="277433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77737">
            <a:off x="13763336" y="1477697"/>
            <a:ext cx="3086833" cy="9877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41910">
            <a:off x="1774440" y="8261775"/>
            <a:ext cx="2003894" cy="16857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7BD2784-2AAE-543B-5DCF-D87C125C4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44600" y="4370135"/>
            <a:ext cx="4049212" cy="5653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251BE6-35EB-C4BA-322B-AAEF015B91C1}"/>
              </a:ext>
            </a:extLst>
          </p:cNvPr>
          <p:cNvSpPr txBox="1"/>
          <p:nvPr/>
        </p:nvSpPr>
        <p:spPr>
          <a:xfrm>
            <a:off x="3670437" y="3689608"/>
            <a:ext cx="10889975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BÀI ĐỌC 2: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CHA SẼ LUÔN BÊN CON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A3FFF0A-1372-F9F6-5FBF-88649C644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8677011">
            <a:off x="-313609" y="3271798"/>
            <a:ext cx="4231593" cy="331202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D4DFA458-AD6E-CD9A-C330-1026C0BB87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758520" y="263516"/>
            <a:ext cx="2467519" cy="333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3C02CE91-71E2-0EF1-25EE-A7537D8A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049" y="1699952"/>
            <a:ext cx="15983083" cy="75382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27580" y="6653628"/>
            <a:ext cx="4001521" cy="35563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2706712" y="2539170"/>
            <a:ext cx="12185073" cy="460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giọng, gây ấn tượng với những từ ngữ gợi tả, gợi cảm. 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84D16FE9-AF8D-51C5-EA48-B045E705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03462" y="4998614"/>
            <a:ext cx="4648200" cy="312085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9A5C95F-70FF-348C-73BF-CA9E15B75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4722" y="3104632"/>
            <a:ext cx="4648200" cy="312085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03677E6-A107-FEB0-559D-9FDF533F2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0252" y="1877762"/>
            <a:ext cx="4648200" cy="31208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8817" y="7931994"/>
            <a:ext cx="2579647" cy="229266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742">
            <a:off x="14698739" y="248311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371600" y="570864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600200" y="288624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</a:t>
            </a: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8D897-CCA3-7657-D399-47966720E5AF}"/>
              </a:ext>
            </a:extLst>
          </p:cNvPr>
          <p:cNvSpPr txBox="1"/>
          <p:nvPr/>
        </p:nvSpPr>
        <p:spPr>
          <a:xfrm>
            <a:off x="6848236" y="404508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 loạn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7F353-2DCB-44C5-9985-4020CAE0194D}"/>
              </a:ext>
            </a:extLst>
          </p:cNvPr>
          <p:cNvSpPr txBox="1"/>
          <p:nvPr/>
        </p:nvSpPr>
        <p:spPr>
          <a:xfrm>
            <a:off x="11428787" y="6007094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Bàng hoàng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A26B8-465C-BB85-D546-EEDF519EAC31}"/>
              </a:ext>
            </a:extLst>
          </p:cNvPr>
          <p:cNvSpPr txBox="1"/>
          <p:nvPr/>
        </p:nvSpPr>
        <p:spPr>
          <a:xfrm>
            <a:off x="734773" y="5204756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hiện tượng thiên tai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00887-9E06-880B-EF36-C99D07C1BF2B}"/>
              </a:ext>
            </a:extLst>
          </p:cNvPr>
          <p:cNvSpPr txBox="1"/>
          <p:nvPr/>
        </p:nvSpPr>
        <p:spPr>
          <a:xfrm>
            <a:off x="5520794" y="6624602"/>
            <a:ext cx="490630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Tình trạng hỗn lộn không kiểm soát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8109B-CE02-1BD5-AADB-99A6A6D4BF05}"/>
              </a:ext>
            </a:extLst>
          </p:cNvPr>
          <p:cNvSpPr txBox="1"/>
          <p:nvPr/>
        </p:nvSpPr>
        <p:spPr>
          <a:xfrm>
            <a:off x="10823904" y="7897478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Choáng váng sững sờ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89D8C-4CF6-9D14-F276-CF7FA3E06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7295" y="2496100"/>
            <a:ext cx="766997" cy="766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935AFF-A0F4-544A-8937-E32C2CA7A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1873" y="3538605"/>
            <a:ext cx="766997" cy="7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D53CB7-793A-9A4F-6E63-FAF69B3E1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4886" y="5469082"/>
            <a:ext cx="766997" cy="7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447800" y="2446374"/>
            <a:ext cx="12277922" cy="50521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Chú ý đọc đúng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nghỉ chính xác, giọng đọc nhẹ nhàng tình cảm.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bài 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079F14C2-5F50-396C-FAC0-D361DC65A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82148" y="6147955"/>
            <a:ext cx="4287147" cy="40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3971" y="1951158"/>
            <a:ext cx="9011456" cy="47098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644997" y="2602123"/>
            <a:ext cx="7149405" cy="34078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Chuyển gì xảy ra với ngôi trường của cậu con trai khi động đất?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33896" y="7545024"/>
            <a:ext cx="5019635" cy="274197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5695724" y="6407550"/>
            <a:ext cx="8644088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đất khiến ngôi trường sụp đổ hoàn toàn và chỉ còn là một đống đổ nát.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83304"/>
            <a:ext cx="3080203" cy="308020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7B14256-4390-EB37-E49F-5ED49F44DD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6404" y="5330497"/>
            <a:ext cx="4397408" cy="200998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FB99740-4CE0-5307-F292-2C724B803F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184926" flipH="1">
            <a:off x="-195757" y="8237719"/>
            <a:ext cx="2670850" cy="29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739</Words>
  <Application>Microsoft Office PowerPoint</Application>
  <PresentationFormat>Custom</PresentationFormat>
  <Paragraphs>75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Colorful Creative Fun Quiz Presentation</dc:title>
  <cp:lastModifiedBy>Thảo Đào</cp:lastModifiedBy>
  <cp:revision>4</cp:revision>
  <dcterms:created xsi:type="dcterms:W3CDTF">2006-08-16T00:00:00Z</dcterms:created>
  <dcterms:modified xsi:type="dcterms:W3CDTF">2022-08-02T22:46:55Z</dcterms:modified>
  <dc:identifier>DAFHfONnmPM</dc:identifier>
</cp:coreProperties>
</file>