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0" r:id="rId2"/>
    <p:sldId id="304" r:id="rId3"/>
    <p:sldId id="302" r:id="rId4"/>
    <p:sldId id="292" r:id="rId5"/>
    <p:sldId id="301" r:id="rId6"/>
    <p:sldId id="335" r:id="rId7"/>
    <p:sldId id="314" r:id="rId8"/>
    <p:sldId id="352" r:id="rId9"/>
    <p:sldId id="354" r:id="rId10"/>
    <p:sldId id="355" r:id="rId11"/>
    <p:sldId id="358" r:id="rId12"/>
    <p:sldId id="361" r:id="rId13"/>
    <p:sldId id="364" r:id="rId14"/>
    <p:sldId id="327" r:id="rId15"/>
    <p:sldId id="350" r:id="rId16"/>
    <p:sldId id="376" r:id="rId17"/>
    <p:sldId id="377" r:id="rId18"/>
    <p:sldId id="366" r:id="rId19"/>
    <p:sldId id="342" r:id="rId20"/>
    <p:sldId id="343" r:id="rId21"/>
    <p:sldId id="368" r:id="rId22"/>
    <p:sldId id="371" r:id="rId23"/>
    <p:sldId id="369" r:id="rId24"/>
    <p:sldId id="372" r:id="rId25"/>
    <p:sldId id="373" r:id="rId26"/>
    <p:sldId id="374" r:id="rId27"/>
    <p:sldId id="345" r:id="rId28"/>
    <p:sldId id="378" r:id="rId29"/>
    <p:sldId id="379" r:id="rId30"/>
    <p:sldId id="380" r:id="rId31"/>
    <p:sldId id="381" r:id="rId32"/>
    <p:sldId id="315" r:id="rId33"/>
    <p:sldId id="383" r:id="rId34"/>
    <p:sldId id="375" r:id="rId35"/>
    <p:sldId id="331" r:id="rId36"/>
    <p:sldId id="328" r:id="rId37"/>
    <p:sldId id="329" r:id="rId38"/>
    <p:sldId id="330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3366FF"/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45574C-2A3D-4E49-AFBE-2CB325F2B0E8}" type="datetimeFigureOut">
              <a:rPr lang="en-US"/>
              <a:pPr>
                <a:defRPr/>
              </a:pPr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2AA8EC-FC4B-40F9-9728-7DC711ECE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3.1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3.1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15875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  <a:extLst/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>
            <a:extLst/>
          </p:cNvPr>
          <p:cNvSpPr txBox="1"/>
          <p:nvPr userDrawn="1"/>
        </p:nvSpPr>
        <p:spPr>
          <a:xfrm>
            <a:off x="153988" y="-41275"/>
            <a:ext cx="881062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/>
          </p:cNvPr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103813" y="2646363"/>
            <a:ext cx="65960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itchFamily="34" charset="0"/>
              </a:rPr>
              <a:t>Lesson 3.1: Listening &amp; Reading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Page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74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936781"/>
            <a:ext cx="114585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Read the task, underline the keys words.</a:t>
            </a:r>
          </a:p>
        </p:txBody>
      </p:sp>
      <p:sp>
        <p:nvSpPr>
          <p:cNvPr id="14370" name="AutoShape 42"/>
          <p:cNvSpPr>
            <a:spLocks noChangeArrowheads="1"/>
          </p:cNvSpPr>
          <p:nvPr/>
        </p:nvSpPr>
        <p:spPr bwMode="auto">
          <a:xfrm>
            <a:off x="7597952" y="274044"/>
            <a:ext cx="4624221" cy="1345372"/>
          </a:xfrm>
          <a:prstGeom prst="wedgeRoundRectCallout">
            <a:avLst>
              <a:gd name="adj1" fmla="val -68828"/>
              <a:gd name="adj2" fmla="val 20234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+mn-lt"/>
              </a:rPr>
              <a:t>someone who you exchange letters with as a hobby, but usually have not met.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17827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– listening 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688796" y="1553042"/>
            <a:ext cx="108569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b. Now, listen and tick (</a:t>
            </a:r>
            <a:r>
              <a:rPr lang="en-US" sz="3200" b="1" dirty="0">
                <a:latin typeface="Calibri" pitchFamily="34" charset="0"/>
                <a:sym typeface="Wingdings" pitchFamily="2" charset="2"/>
              </a:rPr>
              <a:t></a:t>
            </a:r>
            <a:r>
              <a:rPr lang="en-US" sz="3200" b="1" dirty="0">
                <a:latin typeface="Calibri" pitchFamily="34" charset="0"/>
              </a:rPr>
              <a:t>) the things Minh used English for</a:t>
            </a:r>
            <a:r>
              <a:rPr lang="en-US" b="1" dirty="0"/>
              <a:t> </a:t>
            </a:r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836613" y="2149847"/>
            <a:ext cx="8502841" cy="41648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3200" dirty="0">
                <a:latin typeface="+mn-lt"/>
              </a:rPr>
              <a:t>1. Buying things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2. Chatting to people in America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3. Writing to his American </a:t>
            </a:r>
            <a:r>
              <a:rPr lang="en-US" sz="3200" dirty="0">
                <a:solidFill>
                  <a:schemeClr val="hlink"/>
                </a:solidFill>
                <a:latin typeface="+mn-lt"/>
              </a:rPr>
              <a:t>pen pal</a:t>
            </a:r>
            <a:r>
              <a:rPr lang="en-US" sz="3200" dirty="0">
                <a:latin typeface="+mn-lt"/>
              </a:rPr>
              <a:t/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4. Making friends during his </a:t>
            </a:r>
            <a:r>
              <a:rPr lang="en-US" sz="3200" dirty="0">
                <a:solidFill>
                  <a:schemeClr val="hlink"/>
                </a:solidFill>
                <a:latin typeface="+mn-lt"/>
              </a:rPr>
              <a:t>homestay</a:t>
            </a:r>
            <a:r>
              <a:rPr lang="en-US" sz="3200" dirty="0">
                <a:latin typeface="+mn-lt"/>
              </a:rPr>
              <a:t> in Australia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5. Studying English at university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6. Working abroad </a:t>
            </a:r>
          </a:p>
        </p:txBody>
      </p:sp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2307" y="2413801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5007" y="3105819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3419" y="3781783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1832" y="4483505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6119" y="5160876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6119" y="5823963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2114527" y="2056816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3902052" y="2042529"/>
            <a:ext cx="5540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5938814" y="2042529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6964339" y="2042529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flipV="1">
            <a:off x="8058127" y="2044116"/>
            <a:ext cx="6381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 flipV="1">
            <a:off x="8931252" y="2044116"/>
            <a:ext cx="1052512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7" name="Line 23"/>
          <p:cNvSpPr>
            <a:spLocks noChangeShapeType="1"/>
          </p:cNvSpPr>
          <p:nvPr/>
        </p:nvSpPr>
        <p:spPr bwMode="auto">
          <a:xfrm>
            <a:off x="1401405" y="279992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2579330" y="2798337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1443367" y="3464415"/>
            <a:ext cx="109681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3373839" y="3475782"/>
            <a:ext cx="907761" cy="153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>
            <a:off x="4922445" y="3464415"/>
            <a:ext cx="11458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2" name="Line 28"/>
          <p:cNvSpPr>
            <a:spLocks noChangeShapeType="1"/>
          </p:cNvSpPr>
          <p:nvPr/>
        </p:nvSpPr>
        <p:spPr bwMode="auto">
          <a:xfrm>
            <a:off x="1468438" y="4141788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3" name="Line 29"/>
          <p:cNvSpPr>
            <a:spLocks noChangeShapeType="1"/>
          </p:cNvSpPr>
          <p:nvPr/>
        </p:nvSpPr>
        <p:spPr bwMode="auto">
          <a:xfrm>
            <a:off x="3727450" y="4141788"/>
            <a:ext cx="14144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4" name="Line 30"/>
          <p:cNvSpPr>
            <a:spLocks noChangeShapeType="1"/>
          </p:cNvSpPr>
          <p:nvPr/>
        </p:nvSpPr>
        <p:spPr bwMode="auto">
          <a:xfrm>
            <a:off x="5376862" y="4168775"/>
            <a:ext cx="10398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5" name="Line 31"/>
          <p:cNvSpPr>
            <a:spLocks noChangeShapeType="1"/>
          </p:cNvSpPr>
          <p:nvPr/>
        </p:nvSpPr>
        <p:spPr bwMode="auto">
          <a:xfrm>
            <a:off x="1401405" y="4834856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>
            <a:off x="2787292" y="4834856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7" name="Line 33"/>
          <p:cNvSpPr>
            <a:spLocks noChangeShapeType="1"/>
          </p:cNvSpPr>
          <p:nvPr/>
        </p:nvSpPr>
        <p:spPr bwMode="auto">
          <a:xfrm>
            <a:off x="5695592" y="4836444"/>
            <a:ext cx="1358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7719655" y="4834856"/>
            <a:ext cx="13858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 flipV="1">
            <a:off x="1495425" y="5539395"/>
            <a:ext cx="109537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20" name="Line 36"/>
          <p:cNvSpPr>
            <a:spLocks noChangeShapeType="1"/>
          </p:cNvSpPr>
          <p:nvPr/>
        </p:nvSpPr>
        <p:spPr bwMode="auto">
          <a:xfrm>
            <a:off x="2965450" y="552669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21" name="Line 37"/>
          <p:cNvSpPr>
            <a:spLocks noChangeShapeType="1"/>
          </p:cNvSpPr>
          <p:nvPr/>
        </p:nvSpPr>
        <p:spPr bwMode="auto">
          <a:xfrm>
            <a:off x="4641850" y="5512408"/>
            <a:ext cx="1414463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22" name="Line 38"/>
          <p:cNvSpPr>
            <a:spLocks noChangeShapeType="1"/>
          </p:cNvSpPr>
          <p:nvPr/>
        </p:nvSpPr>
        <p:spPr bwMode="auto">
          <a:xfrm>
            <a:off x="1524000" y="6191184"/>
            <a:ext cx="1081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>
            <a:off x="2965450" y="6176896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1" name="AutoShape 43"/>
          <p:cNvSpPr>
            <a:spLocks noChangeArrowheads="1"/>
          </p:cNvSpPr>
          <p:nvPr/>
        </p:nvSpPr>
        <p:spPr bwMode="auto">
          <a:xfrm>
            <a:off x="6316563" y="5061575"/>
            <a:ext cx="5144427" cy="1482725"/>
          </a:xfrm>
          <a:prstGeom prst="wedgeRoundRectCallout">
            <a:avLst>
              <a:gd name="adj1" fmla="val -38713"/>
              <a:gd name="adj2" fmla="val -65741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+mn-lt"/>
              </a:rPr>
              <a:t>a type of holiday or </a:t>
            </a:r>
          </a:p>
          <a:p>
            <a:pPr algn="ctr"/>
            <a:r>
              <a:rPr lang="en-US" sz="2400" dirty="0">
                <a:latin typeface="+mn-lt"/>
              </a:rPr>
              <a:t>visit in which you stay in the home of a person you do not know 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16D97A53-F5E1-4F27-97C7-2C23415C3280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7"/>
                  </p:tgtEl>
                </p:cond>
              </p:nextCondLst>
            </p:seq>
          </p:childTnLst>
        </p:cTn>
      </p:par>
    </p:tnLst>
    <p:bldLst>
      <p:bldP spid="14370" grpId="0" animBg="1"/>
      <p:bldP spid="14370" grpId="1" animBg="1"/>
      <p:bldP spid="42001" grpId="0" animBg="1"/>
      <p:bldP spid="42002" grpId="0" animBg="1"/>
      <p:bldP spid="42003" grpId="0" animBg="1"/>
      <p:bldP spid="42004" grpId="0" animBg="1"/>
      <p:bldP spid="42005" grpId="0" animBg="1"/>
      <p:bldP spid="42006" grpId="0" animBg="1"/>
      <p:bldP spid="42007" grpId="0" animBg="1"/>
      <p:bldP spid="42008" grpId="0" animBg="1"/>
      <p:bldP spid="42009" grpId="0" animBg="1"/>
      <p:bldP spid="42010" grpId="0" animBg="1"/>
      <p:bldP spid="42011" grpId="0" animBg="1"/>
      <p:bldP spid="42012" grpId="0" animBg="1"/>
      <p:bldP spid="42013" grpId="0" animBg="1"/>
      <p:bldP spid="42014" grpId="0" animBg="1"/>
      <p:bldP spid="42015" grpId="0" animBg="1"/>
      <p:bldP spid="42016" grpId="0" animBg="1"/>
      <p:bldP spid="42017" grpId="0" animBg="1"/>
      <p:bldP spid="42018" grpId="0" animBg="1"/>
      <p:bldP spid="42019" grpId="0" animBg="1"/>
      <p:bldP spid="42020" grpId="0" animBg="1"/>
      <p:bldP spid="42021" grpId="0" animBg="1"/>
      <p:bldP spid="42022" grpId="0" animBg="1"/>
      <p:bldP spid="42023" grpId="0" animBg="1"/>
      <p:bldP spid="14371" grpId="0" animBg="1"/>
      <p:bldP spid="1437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103981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Listen and tick the correct answers.</a:t>
            </a: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701675" y="1862138"/>
            <a:ext cx="108569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b. Now, listen and tick (</a:t>
            </a:r>
            <a:r>
              <a:rPr lang="en-US" sz="3200" b="1">
                <a:latin typeface="Calibri" pitchFamily="34" charset="0"/>
                <a:sym typeface="Wingdings" pitchFamily="2" charset="2"/>
              </a:rPr>
              <a:t></a:t>
            </a:r>
            <a:r>
              <a:rPr lang="en-US" sz="3200" b="1">
                <a:latin typeface="Calibri" pitchFamily="34" charset="0"/>
              </a:rPr>
              <a:t>) the things Minh used English for</a:t>
            </a:r>
            <a:r>
              <a:rPr lang="en-US" b="1"/>
              <a:t> 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836613" y="2724150"/>
            <a:ext cx="8451850" cy="3016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1. Buying things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2. Chatting to people in America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3. Writing to his American pen pal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4. Making friends during his homestay in Australia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5. Studying English at university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6. Working abroad</a:t>
            </a:r>
            <a:r>
              <a:rPr lang="en-US" dirty="0"/>
              <a:t>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6251" y="2825929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6072" y="3299004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4484" y="3768904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2897" y="4238804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7184" y="4722992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7184" y="5192892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Line 12"/>
          <p:cNvSpPr>
            <a:spLocks noChangeShapeType="1"/>
          </p:cNvSpPr>
          <p:nvPr/>
        </p:nvSpPr>
        <p:spPr bwMode="auto">
          <a:xfrm>
            <a:off x="2230438" y="232727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Line 13"/>
          <p:cNvSpPr>
            <a:spLocks noChangeShapeType="1"/>
          </p:cNvSpPr>
          <p:nvPr/>
        </p:nvSpPr>
        <p:spPr bwMode="auto">
          <a:xfrm flipV="1">
            <a:off x="4017963" y="2312988"/>
            <a:ext cx="5540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>
            <a:off x="6054725" y="2312988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auto">
          <a:xfrm>
            <a:off x="7080250" y="2312988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4" name="Line 16"/>
          <p:cNvSpPr>
            <a:spLocks noChangeShapeType="1"/>
          </p:cNvSpPr>
          <p:nvPr/>
        </p:nvSpPr>
        <p:spPr bwMode="auto">
          <a:xfrm flipV="1">
            <a:off x="8174038" y="2314575"/>
            <a:ext cx="6381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 flipV="1">
            <a:off x="9047163" y="2314575"/>
            <a:ext cx="1052512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>
            <a:off x="1427163" y="3173413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Line 19"/>
          <p:cNvSpPr>
            <a:spLocks noChangeShapeType="1"/>
          </p:cNvSpPr>
          <p:nvPr/>
        </p:nvSpPr>
        <p:spPr bwMode="auto">
          <a:xfrm>
            <a:off x="2605088" y="317182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8" name="Line 20"/>
          <p:cNvSpPr>
            <a:spLocks noChangeShapeType="1"/>
          </p:cNvSpPr>
          <p:nvPr/>
        </p:nvSpPr>
        <p:spPr bwMode="auto">
          <a:xfrm>
            <a:off x="1427163" y="3657600"/>
            <a:ext cx="1206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Line 21"/>
          <p:cNvSpPr>
            <a:spLocks noChangeShapeType="1"/>
          </p:cNvSpPr>
          <p:nvPr/>
        </p:nvSpPr>
        <p:spPr bwMode="auto">
          <a:xfrm>
            <a:off x="3367088" y="3670300"/>
            <a:ext cx="99853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0" name="Line 22"/>
          <p:cNvSpPr>
            <a:spLocks noChangeShapeType="1"/>
          </p:cNvSpPr>
          <p:nvPr/>
        </p:nvSpPr>
        <p:spPr bwMode="auto">
          <a:xfrm>
            <a:off x="4903788" y="3657600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1" name="Line 23"/>
          <p:cNvSpPr>
            <a:spLocks noChangeShapeType="1"/>
          </p:cNvSpPr>
          <p:nvPr/>
        </p:nvSpPr>
        <p:spPr bwMode="auto">
          <a:xfrm>
            <a:off x="1468438" y="4141788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2" name="Line 24"/>
          <p:cNvSpPr>
            <a:spLocks noChangeShapeType="1"/>
          </p:cNvSpPr>
          <p:nvPr/>
        </p:nvSpPr>
        <p:spPr bwMode="auto">
          <a:xfrm>
            <a:off x="3727450" y="4141788"/>
            <a:ext cx="14144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3" name="Line 25"/>
          <p:cNvSpPr>
            <a:spLocks noChangeShapeType="1"/>
          </p:cNvSpPr>
          <p:nvPr/>
        </p:nvSpPr>
        <p:spPr bwMode="auto">
          <a:xfrm>
            <a:off x="5445125" y="4168775"/>
            <a:ext cx="10398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4" name="Line 26"/>
          <p:cNvSpPr>
            <a:spLocks noChangeShapeType="1"/>
          </p:cNvSpPr>
          <p:nvPr/>
        </p:nvSpPr>
        <p:spPr bwMode="auto">
          <a:xfrm>
            <a:off x="1427163" y="4654550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5" name="Line 27"/>
          <p:cNvSpPr>
            <a:spLocks noChangeShapeType="1"/>
          </p:cNvSpPr>
          <p:nvPr/>
        </p:nvSpPr>
        <p:spPr bwMode="auto">
          <a:xfrm>
            <a:off x="2813050" y="4654550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Line 28"/>
          <p:cNvSpPr>
            <a:spLocks noChangeShapeType="1"/>
          </p:cNvSpPr>
          <p:nvPr/>
        </p:nvSpPr>
        <p:spPr bwMode="auto">
          <a:xfrm>
            <a:off x="5721350" y="4656138"/>
            <a:ext cx="1358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7" name="Line 29"/>
          <p:cNvSpPr>
            <a:spLocks noChangeShapeType="1"/>
          </p:cNvSpPr>
          <p:nvPr/>
        </p:nvSpPr>
        <p:spPr bwMode="auto">
          <a:xfrm>
            <a:off x="7745413" y="4654550"/>
            <a:ext cx="13858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Line 30"/>
          <p:cNvSpPr>
            <a:spLocks noChangeShapeType="1"/>
          </p:cNvSpPr>
          <p:nvPr/>
        </p:nvSpPr>
        <p:spPr bwMode="auto">
          <a:xfrm flipV="1">
            <a:off x="1495425" y="5153025"/>
            <a:ext cx="109537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9" name="Line 31"/>
          <p:cNvSpPr>
            <a:spLocks noChangeShapeType="1"/>
          </p:cNvSpPr>
          <p:nvPr/>
        </p:nvSpPr>
        <p:spPr bwMode="auto">
          <a:xfrm>
            <a:off x="2965450" y="514032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0" name="Line 32"/>
          <p:cNvSpPr>
            <a:spLocks noChangeShapeType="1"/>
          </p:cNvSpPr>
          <p:nvPr/>
        </p:nvSpPr>
        <p:spPr bwMode="auto">
          <a:xfrm>
            <a:off x="4641850" y="5126038"/>
            <a:ext cx="1414463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1" name="Line 33"/>
          <p:cNvSpPr>
            <a:spLocks noChangeShapeType="1"/>
          </p:cNvSpPr>
          <p:nvPr/>
        </p:nvSpPr>
        <p:spPr bwMode="auto">
          <a:xfrm>
            <a:off x="1524000" y="5624513"/>
            <a:ext cx="1081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2" name="Line 34"/>
          <p:cNvSpPr>
            <a:spLocks noChangeShapeType="1"/>
          </p:cNvSpPr>
          <p:nvPr/>
        </p:nvSpPr>
        <p:spPr bwMode="auto">
          <a:xfrm>
            <a:off x="2965450" y="5610225"/>
            <a:ext cx="873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5394" name="Text Box 36"/>
          <p:cNvSpPr txBox="1">
            <a:spLocks noChangeArrowheads="1"/>
          </p:cNvSpPr>
          <p:nvPr/>
        </p:nvSpPr>
        <p:spPr bwMode="auto">
          <a:xfrm>
            <a:off x="8186738" y="1027113"/>
            <a:ext cx="25495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 first time</a:t>
            </a:r>
          </a:p>
        </p:txBody>
      </p:sp>
      <p:sp>
        <p:nvSpPr>
          <p:cNvPr id="45093" name="Text Box 37"/>
          <p:cNvSpPr txBox="1">
            <a:spLocks noChangeArrowheads="1"/>
          </p:cNvSpPr>
          <p:nvPr/>
        </p:nvSpPr>
        <p:spPr bwMode="auto">
          <a:xfrm>
            <a:off x="4217988" y="5672138"/>
            <a:ext cx="3824287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What is your answer?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0AB4721B-296F-452C-AA1A-9C4B2BF27777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3" name="CD2-TRACK 22">
            <a:hlinkClick r:id="" action="ppaction://media"/>
            <a:extLst>
              <a:ext uri="{FF2B5EF4-FFF2-40B4-BE49-F238E27FC236}">
                <a16:creationId xmlns:a16="http://schemas.microsoft.com/office/drawing/2014/main" id="{C2AE0668-9E39-4B11-A5AC-0F47EEB9F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6812" y="1170827"/>
            <a:ext cx="486781" cy="486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33425" y="103981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Listen and check</a:t>
            </a: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397750" y="1027113"/>
            <a:ext cx="303371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 second time</a:t>
            </a: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366713" y="1947863"/>
            <a:ext cx="11361737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itchFamily="34" charset="0"/>
              </a:rPr>
              <a:t>...When my parents took me to America for the first time, I could buy things in English, …..</a:t>
            </a:r>
            <a:endParaRPr lang="en-US" sz="3200">
              <a:latin typeface="Calibri" pitchFamily="34" charset="0"/>
            </a:endParaRP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939800" y="3052763"/>
            <a:ext cx="2806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1. Buying things</a:t>
            </a:r>
          </a:p>
        </p:txBody>
      </p:sp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3138" y="3157538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4188" y="4289425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9750" y="5791200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10017125" y="2424113"/>
            <a:ext cx="1025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444500" y="2908300"/>
            <a:ext cx="3284538" cy="2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4778375" y="3130550"/>
            <a:ext cx="3762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16396" name="Rectangle 16"/>
          <p:cNvSpPr>
            <a:spLocks noChangeArrowheads="1"/>
          </p:cNvSpPr>
          <p:nvPr/>
        </p:nvSpPr>
        <p:spPr bwMode="auto">
          <a:xfrm>
            <a:off x="314325" y="3589338"/>
            <a:ext cx="6288088" cy="57943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>
                <a:latin typeface="Calibri" pitchFamily="34" charset="0"/>
              </a:rPr>
              <a:t>…but I couldn't talk to people at all… </a:t>
            </a:r>
            <a:endParaRPr lang="en-US" sz="3200">
              <a:latin typeface="Calibri" pitchFamily="34" charset="0"/>
            </a:endParaRPr>
          </a:p>
        </p:txBody>
      </p:sp>
      <p:sp>
        <p:nvSpPr>
          <p:cNvPr id="16397" name="Rectangle 17"/>
          <p:cNvSpPr>
            <a:spLocks noChangeArrowheads="1"/>
          </p:cNvSpPr>
          <p:nvPr/>
        </p:nvSpPr>
        <p:spPr bwMode="auto">
          <a:xfrm>
            <a:off x="938213" y="4156075"/>
            <a:ext cx="55800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2. Chatting to people in America</a:t>
            </a:r>
            <a:r>
              <a:rPr lang="en-US"/>
              <a:t> </a:t>
            </a:r>
          </a:p>
        </p:txBody>
      </p:sp>
      <p:sp>
        <p:nvSpPr>
          <p:cNvPr id="16398" name="Rectangle 18"/>
          <p:cNvSpPr>
            <a:spLocks noChangeArrowheads="1"/>
          </p:cNvSpPr>
          <p:nvPr/>
        </p:nvSpPr>
        <p:spPr bwMode="auto">
          <a:xfrm>
            <a:off x="342900" y="4695825"/>
            <a:ext cx="10734675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itchFamily="34" charset="0"/>
              </a:rPr>
              <a:t>…I got a British pen pal, Tom – it was fun to write to someone and read about his daily life….</a:t>
            </a:r>
            <a:endParaRPr lang="en-US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V="1">
            <a:off x="1344613" y="4068763"/>
            <a:ext cx="2230437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>
            <a:off x="1552575" y="5140325"/>
            <a:ext cx="2619375" cy="2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Rectangle 23"/>
          <p:cNvSpPr>
            <a:spLocks noChangeArrowheads="1"/>
          </p:cNvSpPr>
          <p:nvPr/>
        </p:nvSpPr>
        <p:spPr bwMode="auto">
          <a:xfrm>
            <a:off x="906463" y="5729288"/>
            <a:ext cx="59007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3. Writing to his American pen pal 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0642189-277D-4028-9500-F4CA2DE556B3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4" name="SB-TRACK 22a">
            <a:hlinkClick r:id="" action="ppaction://media"/>
            <a:extLst>
              <a:ext uri="{FF2B5EF4-FFF2-40B4-BE49-F238E27FC236}">
                <a16:creationId xmlns:a16="http://schemas.microsoft.com/office/drawing/2014/main" id="{39F0A424-1F4F-4322-A9A7-7F1672FA6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291" y="1162016"/>
            <a:ext cx="476273" cy="476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8141" grpId="0" animBg="1"/>
      <p:bldP spid="48142" grpId="0" animBg="1"/>
      <p:bldP spid="48143" grpId="0"/>
      <p:bldP spid="48147" grpId="0" animBg="1"/>
      <p:bldP spid="481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013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33425" y="98266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Listen and check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397750" y="1027113"/>
            <a:ext cx="303371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 second time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668338" y="1752600"/>
            <a:ext cx="10834687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itchFamily="34" charset="0"/>
              </a:rPr>
              <a:t>…Later, I did a homestay in Australia and made some foreign friends…</a:t>
            </a:r>
            <a:endParaRPr lang="en-US"/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1068388" y="2784475"/>
            <a:ext cx="8543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4. Making friends during his homestay in Australia</a:t>
            </a:r>
            <a:r>
              <a:rPr lang="en-US" sz="3200" i="1">
                <a:latin typeface="Calibri" pitchFamily="34" charset="0"/>
              </a:rPr>
              <a:t> </a:t>
            </a:r>
            <a:br>
              <a:rPr lang="en-US" sz="3200" i="1">
                <a:latin typeface="Calibri" pitchFamily="34" charset="0"/>
              </a:rPr>
            </a:br>
            <a:endParaRPr lang="en-US" sz="3200" i="1">
              <a:latin typeface="Calibri" pitchFamily="34" charset="0"/>
            </a:endParaRPr>
          </a:p>
        </p:txBody>
      </p:sp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9638" y="2876550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2382838" y="2214563"/>
            <a:ext cx="4308475" cy="28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7604125" y="2214563"/>
            <a:ext cx="3284538" cy="28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857250" y="2725738"/>
            <a:ext cx="941388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Rectangle 13"/>
          <p:cNvSpPr>
            <a:spLocks noChangeArrowheads="1"/>
          </p:cNvSpPr>
          <p:nvPr/>
        </p:nvSpPr>
        <p:spPr bwMode="auto">
          <a:xfrm>
            <a:off x="617538" y="3375025"/>
            <a:ext cx="10983912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itchFamily="34" charset="0"/>
              </a:rPr>
              <a:t>…Then, I got into a good university to study business – I think my English score helped a lot…</a:t>
            </a:r>
            <a:endParaRPr lang="en-US" sz="3200">
              <a:latin typeface="Calibri" pitchFamily="34" charset="0"/>
            </a:endParaRPr>
          </a:p>
        </p:txBody>
      </p:sp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579438" y="4849813"/>
            <a:ext cx="11036300" cy="1066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itchFamily="34" charset="0"/>
              </a:rPr>
              <a:t>…Finally, of course, I got a job in banking and had the chance to work in London…</a:t>
            </a:r>
            <a:endParaRPr lang="en-US"/>
          </a:p>
        </p:txBody>
      </p:sp>
      <p:sp>
        <p:nvSpPr>
          <p:cNvPr id="17420" name="Rectangle 15"/>
          <p:cNvSpPr>
            <a:spLocks noChangeArrowheads="1"/>
          </p:cNvSpPr>
          <p:nvPr/>
        </p:nvSpPr>
        <p:spPr bwMode="auto">
          <a:xfrm>
            <a:off x="1066800" y="4381500"/>
            <a:ext cx="5481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5. Studying English at university</a:t>
            </a:r>
            <a:r>
              <a:rPr lang="en-US"/>
              <a:t> </a:t>
            </a:r>
          </a:p>
        </p:txBody>
      </p:sp>
      <p:sp>
        <p:nvSpPr>
          <p:cNvPr id="17421" name="Rectangle 16"/>
          <p:cNvSpPr>
            <a:spLocks noChangeArrowheads="1"/>
          </p:cNvSpPr>
          <p:nvPr/>
        </p:nvSpPr>
        <p:spPr bwMode="auto">
          <a:xfrm>
            <a:off x="1052513" y="5853113"/>
            <a:ext cx="3317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6. Working abroad</a:t>
            </a:r>
            <a:r>
              <a:rPr lang="en-US"/>
              <a:t> </a:t>
            </a:r>
          </a:p>
        </p:txBody>
      </p:sp>
      <p:pic>
        <p:nvPicPr>
          <p:cNvPr id="17422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7350" y="4443413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8488" y="5972175"/>
            <a:ext cx="428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2006600" y="3810000"/>
            <a:ext cx="7351713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 flipV="1">
            <a:off x="3806825" y="5324475"/>
            <a:ext cx="36226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 flipV="1">
            <a:off x="735013" y="5795963"/>
            <a:ext cx="2422525" cy="42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4403725" y="5943600"/>
            <a:ext cx="3762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9779000" y="2854325"/>
            <a:ext cx="3762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541BDCE3-1215-4667-891E-4F8731FB6796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3" name="SB-TRACK 22b">
            <a:hlinkClick r:id="" action="ppaction://media"/>
            <a:extLst>
              <a:ext uri="{FF2B5EF4-FFF2-40B4-BE49-F238E27FC236}">
                <a16:creationId xmlns:a16="http://schemas.microsoft.com/office/drawing/2014/main" id="{17464E1D-A5CA-45BC-B861-D01D61D10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7075" y="1149876"/>
            <a:ext cx="450851" cy="45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10" grpId="0" animBg="1"/>
      <p:bldP spid="51211" grpId="0" animBg="1"/>
      <p:bldP spid="51212" grpId="0" animBg="1"/>
      <p:bldP spid="51219" grpId="0" animBg="1"/>
      <p:bldP spid="51220" grpId="0" animBg="1"/>
      <p:bldP spid="51221" grpId="0" animBg="1"/>
      <p:bldP spid="51222" grpId="0"/>
      <p:bldP spid="512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57275" y="1277938"/>
            <a:ext cx="39893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43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925" y="469900"/>
            <a:ext cx="398462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54038" y="2902845"/>
            <a:ext cx="9942244" cy="1952625"/>
          </a:xfrm>
          <a:prstGeom prst="wedgeRoundRectCallout">
            <a:avLst>
              <a:gd name="adj1" fmla="val 47162"/>
              <a:gd name="adj2" fmla="val 2488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i="1" dirty="0">
                <a:solidFill>
                  <a:srgbClr val="0070C0"/>
                </a:solidFill>
                <a:latin typeface="Calibri" pitchFamily="34" charset="0"/>
              </a:rPr>
              <a:t>Do you think English is important to you? How can it help you in the future?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4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Post - listening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58BCFC4-9E4B-4506-98AF-11285F6B05A5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96000" y="854838"/>
            <a:ext cx="11729837" cy="55953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i="1" dirty="0">
                <a:solidFill>
                  <a:srgbClr val="0000CC"/>
                </a:solidFill>
                <a:latin typeface="Calibri" pitchFamily="34" charset="0"/>
              </a:rPr>
              <a:t>M</a:t>
            </a:r>
            <a:r>
              <a:rPr lang="en-US" sz="3000" i="1" dirty="0">
                <a:solidFill>
                  <a:srgbClr val="0000CC"/>
                </a:solidFill>
                <a:latin typeface="Calibri" pitchFamily="34" charset="0"/>
              </a:rPr>
              <a:t>: Hi, I'm Minh. I work for an international bank. I'd like to talk about how English changed my life. When I was your age, I didn't think English was so important. When my parents took me to America for the first time, I could buy things in English, but I couldn't talk to people at all. It was a big shock! So, I decided to study harder. I got a British pen pal, Tom – it was fun to write to someone and read about his daily life. Later, I did a homestay in Australia and made some foreign friends. Then, I got into a good university to study business – I think my English score helped a lot. Finally, of course, I got a job in banking and had the chance to work in London. I'm so glad I decided to study English.</a:t>
            </a:r>
            <a:endParaRPr lang="en-US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" y="371475"/>
            <a:ext cx="1939925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Audio Scripts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76A2CCD-FB05-4D6A-90AF-4669796F5E70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2" name="SB-TRACK 22">
            <a:hlinkClick r:id="" action="ppaction://media"/>
            <a:extLst>
              <a:ext uri="{FF2B5EF4-FFF2-40B4-BE49-F238E27FC236}">
                <a16:creationId xmlns:a16="http://schemas.microsoft.com/office/drawing/2014/main" id="{A1508216-258B-4421-BBB3-786E5AC70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147" y="407784"/>
            <a:ext cx="369332" cy="369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54D60D-B327-41AF-ABB1-6917AEA9E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5759" y="-1655"/>
            <a:ext cx="6284676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5328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F74761B7-44EC-406F-A2DF-789674EFEC8C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E3D50-E7F2-4D61-8C89-A0E057186265}"/>
              </a:ext>
            </a:extLst>
          </p:cNvPr>
          <p:cNvSpPr txBox="1"/>
          <p:nvPr/>
        </p:nvSpPr>
        <p:spPr>
          <a:xfrm>
            <a:off x="10161431" y="407749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B8C113-DB09-4CBD-945C-571B0AAE8F81}"/>
              </a:ext>
            </a:extLst>
          </p:cNvPr>
          <p:cNvSpPr/>
          <p:nvPr/>
        </p:nvSpPr>
        <p:spPr>
          <a:xfrm>
            <a:off x="1506835" y="2678582"/>
            <a:ext cx="9839455" cy="356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1. Ms. </a:t>
            </a:r>
            <a:r>
              <a:rPr lang="en-US" sz="2800" dirty="0" err="1">
                <a:solidFill>
                  <a:srgbClr val="000000"/>
                </a:solidFill>
                <a:latin typeface="+mn-lt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wants to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use English at work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work in another country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2. The interviewer asked about her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school life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work experience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3. She is working in a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restaurant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café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now.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4. The customer complained about his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food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drink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5. The interviewer thinks she 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did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2800" i="1" dirty="0">
                <a:solidFill>
                  <a:srgbClr val="0000CC"/>
                </a:solidFill>
                <a:latin typeface="+mn-lt"/>
              </a:rPr>
              <a:t>didn't</a:t>
            </a:r>
            <a:r>
              <a:rPr lang="en-US" sz="2800" i="1" dirty="0">
                <a:solidFill>
                  <a:srgbClr val="000000"/>
                </a:solidFill>
                <a:latin typeface="+mn-lt"/>
              </a:rPr>
              <a:t> do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the right thing.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E9558-6116-4DB8-A052-2C36E8B572B0}"/>
              </a:ext>
            </a:extLst>
          </p:cNvPr>
          <p:cNvSpPr/>
          <p:nvPr/>
        </p:nvSpPr>
        <p:spPr>
          <a:xfrm>
            <a:off x="1506835" y="781581"/>
            <a:ext cx="869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a. Listen to a job interview. What job is </a:t>
            </a:r>
            <a:r>
              <a:rPr lang="en-US" sz="2800" b="1" dirty="0" err="1">
                <a:latin typeface="+mn-lt"/>
              </a:rPr>
              <a:t>Hà</a:t>
            </a:r>
            <a:r>
              <a:rPr lang="en-US" sz="2800" b="1" dirty="0">
                <a:latin typeface="+mn-lt"/>
              </a:rPr>
              <a:t> applying for?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1E6A4A-4E4C-489F-8679-F231D93B6CCE}"/>
              </a:ext>
            </a:extLst>
          </p:cNvPr>
          <p:cNvSpPr/>
          <p:nvPr/>
        </p:nvSpPr>
        <p:spPr>
          <a:xfrm>
            <a:off x="1506835" y="2288509"/>
            <a:ext cx="6748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+mn-lt"/>
              </a:rPr>
              <a:t>b. Now, listen and circle the correct word(s).</a:t>
            </a:r>
            <a:endParaRPr lang="en-US" sz="2800" b="1" dirty="0">
              <a:solidFill>
                <a:srgbClr val="2680FF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039CD3-2D3C-42C9-A716-D50FCB0CC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519" y="309456"/>
            <a:ext cx="2949354" cy="5232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3070A-C5A6-45EE-B36D-3A9C693AD0D9}"/>
              </a:ext>
            </a:extLst>
          </p:cNvPr>
          <p:cNvSpPr/>
          <p:nvPr/>
        </p:nvSpPr>
        <p:spPr>
          <a:xfrm>
            <a:off x="1506835" y="1431075"/>
            <a:ext cx="2758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1. English teacher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6DD62B-CF09-4D2C-87AC-9856C3CFD28C}"/>
              </a:ext>
            </a:extLst>
          </p:cNvPr>
          <p:cNvSpPr/>
          <p:nvPr/>
        </p:nvSpPr>
        <p:spPr>
          <a:xfrm>
            <a:off x="4879954" y="1417023"/>
            <a:ext cx="2398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2. hotel worker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5D6A39-5734-4351-B9AA-75EDC095DB66}"/>
              </a:ext>
            </a:extLst>
          </p:cNvPr>
          <p:cNvSpPr/>
          <p:nvPr/>
        </p:nvSpPr>
        <p:spPr>
          <a:xfrm>
            <a:off x="7906194" y="1431075"/>
            <a:ext cx="1746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3. waitress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6A12D7-46E2-46D1-AD6F-8BD534600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52" y="810737"/>
            <a:ext cx="474583" cy="463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F592BE-AC1C-4939-9CD8-58A90C78E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19" y="2288509"/>
            <a:ext cx="474583" cy="463546"/>
          </a:xfrm>
          <a:prstGeom prst="rect">
            <a:avLst/>
          </a:prstGeom>
        </p:spPr>
      </p:pic>
      <p:pic>
        <p:nvPicPr>
          <p:cNvPr id="14" name="TRACK 18">
            <a:hlinkClick r:id="" action="ppaction://media"/>
            <a:extLst>
              <a:ext uri="{FF2B5EF4-FFF2-40B4-BE49-F238E27FC236}">
                <a16:creationId xmlns:a16="http://schemas.microsoft.com/office/drawing/2014/main" id="{2B5EF8A3-CB04-4796-8310-FEC381D02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149" y="807423"/>
            <a:ext cx="609600" cy="609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04AA98-FA43-40C6-A004-DB6BBB8D74CA}"/>
              </a:ext>
            </a:extLst>
          </p:cNvPr>
          <p:cNvCxnSpPr/>
          <p:nvPr/>
        </p:nvCxnSpPr>
        <p:spPr>
          <a:xfrm>
            <a:off x="4378817" y="3287331"/>
            <a:ext cx="264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F9F432-A730-42F0-B9CF-971B6D642380}"/>
              </a:ext>
            </a:extLst>
          </p:cNvPr>
          <p:cNvCxnSpPr/>
          <p:nvPr/>
        </p:nvCxnSpPr>
        <p:spPr>
          <a:xfrm>
            <a:off x="8150180" y="4006402"/>
            <a:ext cx="264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42CAF8-04EC-4C9D-A1D6-9D3AA75B9183}"/>
              </a:ext>
            </a:extLst>
          </p:cNvPr>
          <p:cNvCxnSpPr>
            <a:cxnSpLocks/>
          </p:cNvCxnSpPr>
          <p:nvPr/>
        </p:nvCxnSpPr>
        <p:spPr>
          <a:xfrm>
            <a:off x="6269866" y="4688981"/>
            <a:ext cx="826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08EE1D-E2C7-4114-8D50-4D598FB0098E}"/>
              </a:ext>
            </a:extLst>
          </p:cNvPr>
          <p:cNvCxnSpPr>
            <a:cxnSpLocks/>
          </p:cNvCxnSpPr>
          <p:nvPr/>
        </p:nvCxnSpPr>
        <p:spPr>
          <a:xfrm>
            <a:off x="7953212" y="5420930"/>
            <a:ext cx="826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BC9FBD-7448-4A3D-8E2A-03246354242C}"/>
              </a:ext>
            </a:extLst>
          </p:cNvPr>
          <p:cNvCxnSpPr>
            <a:cxnSpLocks/>
          </p:cNvCxnSpPr>
          <p:nvPr/>
        </p:nvCxnSpPr>
        <p:spPr>
          <a:xfrm>
            <a:off x="5795010" y="6139426"/>
            <a:ext cx="429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7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4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4550" y="392113"/>
            <a:ext cx="8767763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>
          <a:xfrm>
            <a:off x="4494213" y="474663"/>
            <a:ext cx="3113087" cy="1296987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850" y="1460500"/>
            <a:ext cx="4086225" cy="835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D67F015-6D5E-4BEC-92B1-D2E8496D208D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reading</a:t>
            </a:r>
          </a:p>
        </p:txBody>
      </p:sp>
      <p:sp>
        <p:nvSpPr>
          <p:cNvPr id="3" name="Rectangle 1"/>
          <p:cNvSpPr/>
          <p:nvPr/>
        </p:nvSpPr>
        <p:spPr>
          <a:xfrm>
            <a:off x="733425" y="98266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Read the instruction, underline the key </a:t>
            </a:r>
            <a:r>
              <a:rPr lang="en-US" sz="3600" i="1" dirty="0" smtClean="0">
                <a:solidFill>
                  <a:srgbClr val="0070C0"/>
                </a:solidFill>
                <a:latin typeface="Calibri" pitchFamily="34" charset="0"/>
              </a:rPr>
              <a:t>words.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1507" name="Rectangle 15"/>
          <p:cNvSpPr>
            <a:spLocks noChangeArrowheads="1"/>
          </p:cNvSpPr>
          <p:nvPr/>
        </p:nvSpPr>
        <p:spPr bwMode="auto">
          <a:xfrm>
            <a:off x="673100" y="2133600"/>
            <a:ext cx="86344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itchFamily="34" charset="0"/>
              </a:rPr>
              <a:t>a. Read the postcard. Which country is An visiting? 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204913" y="2632075"/>
            <a:ext cx="7064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2840038" y="2617788"/>
            <a:ext cx="1204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460875" y="2617788"/>
            <a:ext cx="2203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7231063" y="2632075"/>
            <a:ext cx="347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7785100" y="2633663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A5B5A6C-9469-4D7E-9405-4066848E7C8D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 animBg="1"/>
      <p:bldP spid="26641" grpId="0" animBg="1"/>
      <p:bldP spid="26642" grpId="0" animBg="1"/>
      <p:bldP spid="26643" grpId="0" animBg="1"/>
      <p:bldP spid="266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/>
          </p:cNvPr>
          <p:cNvSpPr txBox="1"/>
          <p:nvPr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3.1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2863850" y="5543550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89200" y="2754313"/>
            <a:ext cx="3975100" cy="809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50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9038" y="3887788"/>
            <a:ext cx="405288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745A0CE-303A-44F5-843D-F87CDDA1D88B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331" y="481487"/>
            <a:ext cx="4201181" cy="587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988554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rgbClr val="0000CC"/>
                </a:solidFill>
                <a:latin typeface="Calibri" pitchFamily="34" charset="0"/>
              </a:rPr>
              <a:t>Skim the email to find out the </a:t>
            </a:r>
            <a:r>
              <a:rPr lang="en-US" sz="3200" i="1" dirty="0" smtClean="0">
                <a:solidFill>
                  <a:srgbClr val="0000CC"/>
                </a:solidFill>
                <a:latin typeface="Calibri" pitchFamily="34" charset="0"/>
              </a:rPr>
              <a:t>answer.</a:t>
            </a:r>
            <a:endParaRPr lang="en-US" sz="3200" i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531" name="Rectangle 16"/>
          <p:cNvSpPr>
            <a:spLocks noChangeArrowheads="1"/>
          </p:cNvSpPr>
          <p:nvPr/>
        </p:nvSpPr>
        <p:spPr bwMode="auto">
          <a:xfrm>
            <a:off x="441325" y="869415"/>
            <a:ext cx="11476038" cy="575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latin typeface="Calibri" pitchFamily="34" charset="0"/>
              </a:rPr>
              <a:t>Hi Kim,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Love,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An </a:t>
            </a:r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568325" y="1821197"/>
            <a:ext cx="54578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636588" y="3694829"/>
            <a:ext cx="48069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5641617" y="3706299"/>
            <a:ext cx="54578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8604312" y="500704"/>
            <a:ext cx="202124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Canada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45D233D-782F-4B54-B8AA-18F7980181D1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278ACE-2B33-4465-A36C-426E615E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80" y="486700"/>
            <a:ext cx="474583" cy="46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7665" grpId="0" animBg="1"/>
      <p:bldP spid="27666" grpId="0" animBg="1"/>
      <p:bldP spid="27667" grpId="0" animBg="1"/>
      <p:bldP spid="276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reading</a:t>
            </a:r>
          </a:p>
        </p:txBody>
      </p:sp>
      <p:sp>
        <p:nvSpPr>
          <p:cNvPr id="3" name="Rectangle 1"/>
          <p:cNvSpPr/>
          <p:nvPr/>
        </p:nvSpPr>
        <p:spPr>
          <a:xfrm>
            <a:off x="733425" y="98266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Read the task, underline the key </a:t>
            </a:r>
            <a:r>
              <a:rPr lang="en-US" sz="3600" i="1" dirty="0" smtClean="0">
                <a:solidFill>
                  <a:srgbClr val="0070C0"/>
                </a:solidFill>
                <a:latin typeface="Calibri" pitchFamily="34" charset="0"/>
              </a:rPr>
              <a:t>words.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355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1811338"/>
            <a:ext cx="10466388" cy="41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2424113" y="2380200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4240213" y="2351625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5181600" y="2351625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6481763" y="2365912"/>
            <a:ext cx="831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1800225" y="3014149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2686050" y="3028437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4267200" y="3001449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>
            <a:off x="2549346" y="3756765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4405134" y="3728190"/>
            <a:ext cx="14684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6567309" y="3742477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1730375" y="4420519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2465388" y="4406231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>
            <a:off x="3686175" y="4420519"/>
            <a:ext cx="50006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681538" y="4434806"/>
            <a:ext cx="21066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2520950" y="5121501"/>
            <a:ext cx="500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>
            <a:off x="3657600" y="5135789"/>
            <a:ext cx="14827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5387975" y="5121501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6386513" y="5135789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1758950" y="5902575"/>
            <a:ext cx="4714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>
            <a:off x="3089275" y="5888287"/>
            <a:ext cx="55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 flipV="1">
            <a:off x="3836988" y="5888287"/>
            <a:ext cx="88741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 flipV="1">
            <a:off x="5445125" y="5874000"/>
            <a:ext cx="1566863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33"/>
          <p:cNvSpPr>
            <a:spLocks noChangeShapeType="1"/>
          </p:cNvSpPr>
          <p:nvPr/>
        </p:nvSpPr>
        <p:spPr bwMode="auto">
          <a:xfrm>
            <a:off x="7661275" y="5916862"/>
            <a:ext cx="1163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34"/>
          <p:cNvSpPr>
            <a:spLocks noChangeShapeType="1"/>
          </p:cNvSpPr>
          <p:nvPr/>
        </p:nvSpPr>
        <p:spPr bwMode="auto">
          <a:xfrm>
            <a:off x="9628188" y="5889875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E84EBA72-BB39-4F8A-926B-722597DBD750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/>
      <p:bldP spid="33804" grpId="0" animBg="1"/>
      <p:bldP spid="33805" grpId="0" animBg="1"/>
      <p:bldP spid="33806" grpId="0" animBg="1"/>
      <p:bldP spid="33807" grpId="0" animBg="1"/>
      <p:bldP spid="33808" grpId="0" animBg="1"/>
      <p:bldP spid="33809" grpId="0" animBg="1"/>
      <p:bldP spid="33810" grpId="0" animBg="1"/>
      <p:bldP spid="33811" grpId="0" animBg="1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  <p:bldP spid="33821" grpId="0" animBg="1"/>
      <p:bldP spid="33822" grpId="0" animBg="1"/>
      <p:bldP spid="33823" grpId="0" animBg="1"/>
      <p:bldP spid="33824" grpId="0" animBg="1"/>
      <p:bldP spid="33825" grpId="0" animBg="1"/>
      <p:bldP spid="338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6472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Scan the email to find out the answer.</a:t>
            </a:r>
          </a:p>
        </p:txBody>
      </p:sp>
      <p:sp>
        <p:nvSpPr>
          <p:cNvPr id="24579" name="Rectangle 16"/>
          <p:cNvSpPr>
            <a:spLocks noChangeArrowheads="1"/>
          </p:cNvSpPr>
          <p:nvPr/>
        </p:nvSpPr>
        <p:spPr bwMode="auto">
          <a:xfrm>
            <a:off x="274638" y="1301750"/>
            <a:ext cx="1191736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Hi Kim,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Love,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An 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219450" y="966788"/>
            <a:ext cx="4949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1. An's English is improving.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6192838" y="2178050"/>
            <a:ext cx="57213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V="1">
            <a:off x="387350" y="2578100"/>
            <a:ext cx="25765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062913" y="955675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True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E5ADD39-8EED-4964-9107-F345D4E79F3F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0C490-2F03-4F34-9EBB-C5D66390F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469" y="492129"/>
            <a:ext cx="474583" cy="46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 animBg="1"/>
      <p:bldP spid="368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itchFamily="34" charset="0"/>
              </a:rPr>
              <a:t>Scan the email to find out the answer</a:t>
            </a:r>
          </a:p>
        </p:txBody>
      </p:sp>
      <p:sp>
        <p:nvSpPr>
          <p:cNvPr id="25603" name="Rectangle 16"/>
          <p:cNvSpPr>
            <a:spLocks noChangeArrowheads="1"/>
          </p:cNvSpPr>
          <p:nvPr/>
        </p:nvSpPr>
        <p:spPr bwMode="auto">
          <a:xfrm>
            <a:off x="188913" y="1295400"/>
            <a:ext cx="1191736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Hi Kim,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Love,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An </a:t>
            </a: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2754313" y="1004888"/>
            <a:ext cx="6384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2. She went to the aquarium by taxi.</a:t>
            </a:r>
            <a:r>
              <a:rPr lang="en-US"/>
              <a:t> </a:t>
            </a: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4697413" y="2590800"/>
            <a:ext cx="6248400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9029700" y="998538"/>
            <a:ext cx="1412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False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6E28BF4-742E-4384-BB12-133C989896BC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5A6846-814B-4FBC-BD3F-D95B9AB0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469" y="492129"/>
            <a:ext cx="474583" cy="46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48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itchFamily="34" charset="0"/>
              </a:rPr>
              <a:t>Scan the email to find out the answer</a:t>
            </a:r>
          </a:p>
        </p:txBody>
      </p:sp>
      <p:sp>
        <p:nvSpPr>
          <p:cNvPr id="26627" name="Rectangle 16"/>
          <p:cNvSpPr>
            <a:spLocks noChangeArrowheads="1"/>
          </p:cNvSpPr>
          <p:nvPr/>
        </p:nvSpPr>
        <p:spPr bwMode="auto">
          <a:xfrm>
            <a:off x="188913" y="1295400"/>
            <a:ext cx="1191736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>
                <a:latin typeface="Calibri" pitchFamily="34" charset="0"/>
              </a:rPr>
              <a:t>Hi Kim,</a:t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Love,</a:t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An 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2768600" y="963613"/>
            <a:ext cx="5930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3. An went to see a hockey game. 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8596313" y="955675"/>
            <a:ext cx="17446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True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87638" y="3436938"/>
            <a:ext cx="5527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0C696AA-730C-49D8-835E-0CD0E2989BB7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AA3F9-B4C4-45A4-93C1-79120D6A7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074" y="517887"/>
            <a:ext cx="474583" cy="46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895" grpId="0"/>
      <p:bldP spid="378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itchFamily="34" charset="0"/>
              </a:rPr>
              <a:t>Scan the email to find out the answer</a:t>
            </a:r>
          </a:p>
        </p:txBody>
      </p:sp>
      <p:sp>
        <p:nvSpPr>
          <p:cNvPr id="27651" name="Rectangle 16"/>
          <p:cNvSpPr>
            <a:spLocks noChangeArrowheads="1"/>
          </p:cNvSpPr>
          <p:nvPr/>
        </p:nvSpPr>
        <p:spPr bwMode="auto">
          <a:xfrm>
            <a:off x="188913" y="1281113"/>
            <a:ext cx="1191736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Hi Kim,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Love,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An 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2932113" y="946150"/>
            <a:ext cx="6059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4. She met a Canadian called Troy. </a:t>
            </a: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2535238" y="3822700"/>
            <a:ext cx="5430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988425" y="931863"/>
            <a:ext cx="1038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True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911D94D-B83E-409F-9CB7-BE55C46C3AD7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8AA4E2-5547-4E00-88AE-19F0C967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469" y="492129"/>
            <a:ext cx="474583" cy="46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89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5" y="512763"/>
            <a:ext cx="1941513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reading</a:t>
            </a:r>
          </a:p>
        </p:txBody>
      </p:sp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2259013" y="457200"/>
            <a:ext cx="8589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" pitchFamily="34" charset="0"/>
              </a:rPr>
              <a:t>Scan the email to find out the answer</a:t>
            </a:r>
          </a:p>
        </p:txBody>
      </p:sp>
      <p:sp>
        <p:nvSpPr>
          <p:cNvPr id="28675" name="Rectangle 16"/>
          <p:cNvSpPr>
            <a:spLocks noChangeArrowheads="1"/>
          </p:cNvSpPr>
          <p:nvPr/>
        </p:nvSpPr>
        <p:spPr bwMode="auto">
          <a:xfrm>
            <a:off x="188913" y="1281113"/>
            <a:ext cx="1191736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>
                <a:latin typeface="Calibri" pitchFamily="34" charset="0"/>
              </a:rPr>
              <a:t>Hi Kim,</a:t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I'm really enjoying myself in Vancouver. I'm practicing my English a lot and I think I'm getting better. Last week, I went to the aquarium. I took the bus there. At first, I was nervous speaking English, but now it's fun to use English to buy tickets and order food. On Saturday, I watched a hockey game. Canadians are crazy about hockey. I talked to a Canadian guy named Troy. He explained the rules of ice hockey to me. I enjoyed the game a lot more once I understood it better. He gave me his email address, so I'll write to him soon. I'm coming back to Vietnam next week – I wish I could stay longer so I could practice my English more. See you soon.</a:t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Love,</a:t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An 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068388" y="935038"/>
            <a:ext cx="1001553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5. An will stay longer in Vancouver to practice her English.</a:t>
            </a:r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V="1">
            <a:off x="7867650" y="4683125"/>
            <a:ext cx="38814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V="1">
            <a:off x="288925" y="5140325"/>
            <a:ext cx="10518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0888663" y="901700"/>
            <a:ext cx="1246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False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6DE0D14-E222-4810-B734-DBEDA759272A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5E6EF-5099-444A-9889-AFDBB5E3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469" y="492129"/>
            <a:ext cx="474583" cy="46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9943" grpId="0" animBg="1"/>
      <p:bldP spid="399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1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Post - reading</a:t>
            </a:r>
          </a:p>
        </p:txBody>
      </p:sp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195388" y="1185863"/>
            <a:ext cx="39893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969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0263" y="579438"/>
            <a:ext cx="33496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210355" y="2593573"/>
            <a:ext cx="11771290" cy="249713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i="1" dirty="0">
                <a:solidFill>
                  <a:srgbClr val="0000CC"/>
                </a:solidFill>
                <a:cs typeface="Arial" charset="0"/>
              </a:rPr>
              <a:t>Would you like to visit an English-speaking country? Which one?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i="1" dirty="0">
                <a:solidFill>
                  <a:srgbClr val="0000CC"/>
                </a:solidFill>
                <a:cs typeface="Arial" charset="0"/>
              </a:rPr>
              <a:t>What problems do you think you would have? </a:t>
            </a:r>
            <a:br>
              <a:rPr lang="en-US" sz="3200" i="1" dirty="0">
                <a:solidFill>
                  <a:srgbClr val="0000CC"/>
                </a:solidFill>
                <a:cs typeface="Arial" charset="0"/>
              </a:rPr>
            </a:br>
            <a:endParaRPr lang="en-US" sz="3200" i="1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29368DB-426C-430F-AD96-E04392BB72F7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3E0DA-8164-4D27-9735-37290EAB661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54D60D-B327-41AF-ABB1-6917AEA9E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5759" y="-1655"/>
            <a:ext cx="6284676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21652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87AF4-2D1A-44F8-8F40-7518264F8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10"/>
            <a:ext cx="3550683" cy="629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9DB9A-5D80-47DF-BDCF-F2E4EF4E75DD}"/>
              </a:ext>
            </a:extLst>
          </p:cNvPr>
          <p:cNvSpPr txBox="1"/>
          <p:nvPr/>
        </p:nvSpPr>
        <p:spPr>
          <a:xfrm>
            <a:off x="10161431" y="407749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144D3-34C5-4396-93FD-A903268185E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D26B0-EF61-41AB-8B5F-C0F8ED410A87}"/>
              </a:ext>
            </a:extLst>
          </p:cNvPr>
          <p:cNvSpPr/>
          <p:nvPr/>
        </p:nvSpPr>
        <p:spPr>
          <a:xfrm>
            <a:off x="1204917" y="951048"/>
            <a:ext cx="8886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+mn-lt"/>
              </a:rPr>
              <a:t>a. Read </a:t>
            </a:r>
            <a:r>
              <a:rPr lang="en-US" sz="3200" b="1" dirty="0" err="1">
                <a:latin typeface="+mn-lt"/>
              </a:rPr>
              <a:t>Hảo's</a:t>
            </a:r>
            <a:r>
              <a:rPr lang="en-US" sz="3200" b="1" dirty="0">
                <a:latin typeface="+mn-lt"/>
              </a:rPr>
              <a:t> postcard. Is he enjoying his vacation?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DA432F-DE56-40BF-A6E1-479F3C38DD2A}"/>
              </a:ext>
            </a:extLst>
          </p:cNvPr>
          <p:cNvSpPr/>
          <p:nvPr/>
        </p:nvSpPr>
        <p:spPr>
          <a:xfrm>
            <a:off x="1840182" y="1535823"/>
            <a:ext cx="4892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+mn-lt"/>
              </a:rPr>
              <a:t>1. Yes                                      2. No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EBCEE-2E37-4696-8875-AEBFA4F7CA14}"/>
              </a:ext>
            </a:extLst>
          </p:cNvPr>
          <p:cNvSpPr/>
          <p:nvPr/>
        </p:nvSpPr>
        <p:spPr>
          <a:xfrm>
            <a:off x="748419" y="2040265"/>
            <a:ext cx="11113023" cy="4134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Hey Phương,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I'm having a really nice vacation in Cambridge. I'm staying at a hotel near King's College. I was worried about speaking English when I arrived here. But when I checked in to the hotel, I answered all their questions OK. Later, I went out for dinner. I asked the waiter to explain the menu. He spoke slowly so I understood everything! Cambridge is so beautiful. I did have one big problem, though. Yesterday, I left my bag on the bus! I went to the bus station to ask for help. It was difficult to explain, but… I got my bag back! I was so happy. It's fun to use English with native speakers. I'm taking a ride on a punt tomorrow. It's a special boat that people ride on the river here.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5D21FD-B0FE-49AA-9F12-F023791B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34" y="1083627"/>
            <a:ext cx="474583" cy="46354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62D912-07BF-476C-A4FA-15329531CE5E}"/>
              </a:ext>
            </a:extLst>
          </p:cNvPr>
          <p:cNvCxnSpPr/>
          <p:nvPr/>
        </p:nvCxnSpPr>
        <p:spPr>
          <a:xfrm>
            <a:off x="862885" y="2846231"/>
            <a:ext cx="3992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7B61724-2849-45EB-8759-8EDB2B873370}"/>
              </a:ext>
            </a:extLst>
          </p:cNvPr>
          <p:cNvSpPr/>
          <p:nvPr/>
        </p:nvSpPr>
        <p:spPr>
          <a:xfrm>
            <a:off x="1840182" y="1535823"/>
            <a:ext cx="1070443" cy="5608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3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070600" y="1073150"/>
            <a:ext cx="59817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practice listening and reading for specific </a:t>
            </a:r>
            <a:r>
              <a:rPr lang="en-US" sz="3600" i="1" dirty="0" smtClean="0">
                <a:solidFill>
                  <a:srgbClr val="0070C0"/>
                </a:solidFill>
                <a:latin typeface="Calibri" pitchFamily="34" charset="0"/>
              </a:rPr>
              <a:t>information.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talk about benefits of speaking </a:t>
            </a:r>
            <a:r>
              <a:rPr lang="en-US" sz="3600" i="1" dirty="0" smtClean="0">
                <a:solidFill>
                  <a:srgbClr val="0070C0"/>
                </a:solidFill>
                <a:latin typeface="Calibri" pitchFamily="34" charset="0"/>
              </a:rPr>
              <a:t>English. 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1517925-57CD-4FA0-BADE-0BCABC2076C2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87AF4-2D1A-44F8-8F40-7518264F8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97" y="237534"/>
            <a:ext cx="3550683" cy="629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9DB9A-5D80-47DF-BDCF-F2E4EF4E75DD}"/>
              </a:ext>
            </a:extLst>
          </p:cNvPr>
          <p:cNvSpPr txBox="1"/>
          <p:nvPr/>
        </p:nvSpPr>
        <p:spPr>
          <a:xfrm>
            <a:off x="10259002" y="368973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144D3-34C5-4396-93FD-A903268185E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D26B0-EF61-41AB-8B5F-C0F8ED410A87}"/>
              </a:ext>
            </a:extLst>
          </p:cNvPr>
          <p:cNvSpPr/>
          <p:nvPr/>
        </p:nvSpPr>
        <p:spPr>
          <a:xfrm>
            <a:off x="2479400" y="370573"/>
            <a:ext cx="5264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n-lt"/>
              </a:rPr>
              <a:t>b. Now, read and fill in the blanks.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EBCEE-2E37-4696-8875-AEBFA4F7CA14}"/>
              </a:ext>
            </a:extLst>
          </p:cNvPr>
          <p:cNvSpPr/>
          <p:nvPr/>
        </p:nvSpPr>
        <p:spPr>
          <a:xfrm>
            <a:off x="270091" y="2865098"/>
            <a:ext cx="11651817" cy="291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Hey Phương,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I'm having a really nice vacation in Cambridge. I'm staying at a hotel near King's College. I was worried about speaking English when I arrived here. But when I checked in to the hotel, I answered all their questions OK. Later, I went out for dinner. I asked the waiter to explain the menu. He spoke slowly so I understood everything! Cambridge is so beautiful. I did have one big problem, though.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5D21FD-B0FE-49AA-9F12-F023791B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37" y="1080438"/>
            <a:ext cx="474583" cy="4635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A96362-6B81-45BE-9A8A-54DE6753A5B4}"/>
              </a:ext>
            </a:extLst>
          </p:cNvPr>
          <p:cNvSpPr/>
          <p:nvPr/>
        </p:nvSpPr>
        <p:spPr>
          <a:xfrm>
            <a:off x="1681852" y="1221328"/>
            <a:ext cx="8403441" cy="1647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00CC"/>
                </a:solidFill>
                <a:latin typeface="+mn-lt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+mn-lt"/>
              </a:rPr>
              <a:t>Hảo</a:t>
            </a:r>
            <a:r>
              <a:rPr lang="en-US" sz="2400" dirty="0">
                <a:solidFill>
                  <a:srgbClr val="0000CC"/>
                </a:solidFill>
                <a:latin typeface="+mn-lt"/>
              </a:rPr>
              <a:t> is staying in ______________.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00CC"/>
                </a:solidFill>
                <a:latin typeface="+mn-lt"/>
              </a:rPr>
              <a:t>2. He answered some questions at the _______________.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00CC"/>
                </a:solidFill>
                <a:latin typeface="+mn-lt"/>
              </a:rPr>
              <a:t>3. He asked a ______________ to help him understand the menu.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8DA893-BF88-4BC5-ADF9-B0CE561270C6}"/>
              </a:ext>
            </a:extLst>
          </p:cNvPr>
          <p:cNvCxnSpPr>
            <a:cxnSpLocks/>
          </p:cNvCxnSpPr>
          <p:nvPr/>
        </p:nvCxnSpPr>
        <p:spPr>
          <a:xfrm>
            <a:off x="5460643" y="3825026"/>
            <a:ext cx="1519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7AAE91B-832A-4C2F-8AE2-C635336089DC}"/>
              </a:ext>
            </a:extLst>
          </p:cNvPr>
          <p:cNvSpPr/>
          <p:nvPr/>
        </p:nvSpPr>
        <p:spPr>
          <a:xfrm>
            <a:off x="4345331" y="1251986"/>
            <a:ext cx="1538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Cambridge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1DDEE9-DBAB-4377-9652-99F3706A9631}"/>
              </a:ext>
            </a:extLst>
          </p:cNvPr>
          <p:cNvCxnSpPr/>
          <p:nvPr/>
        </p:nvCxnSpPr>
        <p:spPr>
          <a:xfrm>
            <a:off x="2910625" y="4713667"/>
            <a:ext cx="862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8F1C5-C6B6-4B81-A48E-4518078BB89E}"/>
              </a:ext>
            </a:extLst>
          </p:cNvPr>
          <p:cNvSpPr/>
          <p:nvPr/>
        </p:nvSpPr>
        <p:spPr>
          <a:xfrm>
            <a:off x="7215772" y="1835209"/>
            <a:ext cx="832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841A3C-1287-451F-A5DC-68BDA65D62E0}"/>
              </a:ext>
            </a:extLst>
          </p:cNvPr>
          <p:cNvCxnSpPr/>
          <p:nvPr/>
        </p:nvCxnSpPr>
        <p:spPr>
          <a:xfrm>
            <a:off x="3150923" y="5213796"/>
            <a:ext cx="862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BD211FE-4733-4B80-AD73-565A52CECD5C}"/>
              </a:ext>
            </a:extLst>
          </p:cNvPr>
          <p:cNvSpPr/>
          <p:nvPr/>
        </p:nvSpPr>
        <p:spPr>
          <a:xfrm>
            <a:off x="4132160" y="2361013"/>
            <a:ext cx="979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87AF4-2D1A-44F8-8F40-7518264F8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97" y="237534"/>
            <a:ext cx="3550683" cy="629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9DB9A-5D80-47DF-BDCF-F2E4EF4E75DD}"/>
              </a:ext>
            </a:extLst>
          </p:cNvPr>
          <p:cNvSpPr txBox="1"/>
          <p:nvPr/>
        </p:nvSpPr>
        <p:spPr>
          <a:xfrm>
            <a:off x="10259002" y="5736458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144D3-34C5-4396-93FD-A903268185E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D26B0-EF61-41AB-8B5F-C0F8ED410A87}"/>
              </a:ext>
            </a:extLst>
          </p:cNvPr>
          <p:cNvSpPr/>
          <p:nvPr/>
        </p:nvSpPr>
        <p:spPr>
          <a:xfrm>
            <a:off x="2479400" y="370573"/>
            <a:ext cx="5264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n-lt"/>
              </a:rPr>
              <a:t>b. Now, read and fill in the blanks.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EBCEE-2E37-4696-8875-AEBFA4F7CA14}"/>
              </a:ext>
            </a:extLst>
          </p:cNvPr>
          <p:cNvSpPr/>
          <p:nvPr/>
        </p:nvSpPr>
        <p:spPr>
          <a:xfrm>
            <a:off x="761298" y="2823994"/>
            <a:ext cx="11113023" cy="291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Cambridge is so beautiful. I did have one big problem, though. Yesterday, I left my bag on the bus! I went to the bus station to ask for help. It was difficult to explain, but… I got my bag back! I was so happy. It's fun to use English with native speakers. I'm taking a ride on a punt tomorrow. It's a special boat that people ride on the river here.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5D21FD-B0FE-49AA-9F12-F023791B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230" y="478484"/>
            <a:ext cx="474583" cy="4635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A96362-6B81-45BE-9A8A-54DE6753A5B4}"/>
              </a:ext>
            </a:extLst>
          </p:cNvPr>
          <p:cNvSpPr/>
          <p:nvPr/>
        </p:nvSpPr>
        <p:spPr>
          <a:xfrm>
            <a:off x="1285944" y="1297189"/>
            <a:ext cx="7293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4. He left his bag ______________.</a:t>
            </a:r>
          </a:p>
          <a:p>
            <a:r>
              <a:rPr lang="en-US" sz="2800" dirty="0">
                <a:latin typeface="+mn-lt"/>
              </a:rPr>
              <a:t>5. He's going on a boat trip ______________.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0D83A9-BE53-40C1-935C-9CECF5F02C6A}"/>
              </a:ext>
            </a:extLst>
          </p:cNvPr>
          <p:cNvCxnSpPr/>
          <p:nvPr/>
        </p:nvCxnSpPr>
        <p:spPr>
          <a:xfrm>
            <a:off x="2730321" y="3747752"/>
            <a:ext cx="1571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95318A-D5A4-43E4-A353-7BBDFDA02D56}"/>
              </a:ext>
            </a:extLst>
          </p:cNvPr>
          <p:cNvCxnSpPr/>
          <p:nvPr/>
        </p:nvCxnSpPr>
        <p:spPr>
          <a:xfrm>
            <a:off x="9347915" y="4698642"/>
            <a:ext cx="1571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1283401-8616-4E65-8ABC-7F53A2E0816A}"/>
              </a:ext>
            </a:extLst>
          </p:cNvPr>
          <p:cNvSpPr/>
          <p:nvPr/>
        </p:nvSpPr>
        <p:spPr>
          <a:xfrm>
            <a:off x="4244947" y="1245979"/>
            <a:ext cx="1733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bus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3703E6-5379-479B-85F9-8A7830A2ACD7}"/>
              </a:ext>
            </a:extLst>
          </p:cNvPr>
          <p:cNvSpPr/>
          <p:nvPr/>
        </p:nvSpPr>
        <p:spPr>
          <a:xfrm>
            <a:off x="5752814" y="1717683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E784560-C228-490D-AA01-C41ABA06A404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hlinkClick r:id="rId2"/>
            <a:extLst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006" y="1886712"/>
            <a:ext cx="8847031" cy="389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0413" y="1843088"/>
            <a:ext cx="105997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Write a paragraph about what you would like to do in an English-speaking country. (60-80 words)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3F208C4-2DC5-4AD8-BDCA-DDF5693B11CA}"/>
              </a:ext>
            </a:extLst>
          </p:cNvPr>
          <p:cNvSpPr txBox="1"/>
          <p:nvPr/>
        </p:nvSpPr>
        <p:spPr>
          <a:xfrm>
            <a:off x="0" y="-400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375" y="2231667"/>
            <a:ext cx="11037194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00CC"/>
                </a:solidFill>
                <a:latin typeface="Calibri" pitchFamily="34" charset="0"/>
              </a:rPr>
              <a:t>Listening: </a:t>
            </a:r>
          </a:p>
          <a:p>
            <a:pPr>
              <a:defRPr/>
            </a:pPr>
            <a:r>
              <a:rPr lang="en-US" sz="3200" i="1" dirty="0">
                <a:solidFill>
                  <a:srgbClr val="0000CC"/>
                </a:solidFill>
                <a:latin typeface="Calibri" pitchFamily="34" charset="0"/>
              </a:rPr>
              <a:t>- Listen for gist and recognize the correct/ incorrect information</a:t>
            </a:r>
          </a:p>
          <a:p>
            <a:pPr>
              <a:defRPr/>
            </a:pPr>
            <a:r>
              <a:rPr lang="en-US" sz="3200" i="1" dirty="0">
                <a:solidFill>
                  <a:srgbClr val="0000CC"/>
                </a:solidFill>
                <a:latin typeface="Calibri" pitchFamily="34" charset="0"/>
              </a:rPr>
              <a:t>Reading: </a:t>
            </a:r>
          </a:p>
          <a:p>
            <a:pPr>
              <a:defRPr/>
            </a:pPr>
            <a:r>
              <a:rPr lang="en-US" sz="3200" i="1" dirty="0">
                <a:solidFill>
                  <a:srgbClr val="0000CC"/>
                </a:solidFill>
                <a:latin typeface="Calibri" pitchFamily="34" charset="0"/>
              </a:rPr>
              <a:t>- Skim and scan for general and specific information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0" y="164623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Reading exercise on page 54 WB (Reading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Do the exercise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in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-Learn Smart </a:t>
            </a:r>
            <a:r>
              <a:rPr lang="en-US" sz="3600" b="1" i="1" dirty="0" smtClean="0">
                <a:solidFill>
                  <a:srgbClr val="0000CC"/>
                </a:solidFill>
                <a:latin typeface="Calibri" pitchFamily="34" charset="0"/>
              </a:rPr>
              <a:t>World Notebook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(page 58)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75 SB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).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>
                <a:solidFill>
                  <a:srgbClr val="0000CC"/>
                </a:solidFill>
                <a:latin typeface="Calibri" pitchFamily="34" charset="0"/>
              </a:rPr>
              <a:t>Play </a:t>
            </a:r>
            <a:r>
              <a:rPr lang="en-US" sz="3600" i="1" smtClean="0">
                <a:solidFill>
                  <a:srgbClr val="0000CC"/>
                </a:solidFill>
                <a:latin typeface="Calibri" pitchFamily="34" charset="0"/>
              </a:rPr>
              <a:t>the consolidation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games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in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-Learn Smart World DHA App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on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/>
          </p:cNvPr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/>
          </p:cNvPr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D19DC06-C41D-46BE-B102-A437A67DE955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79375" y="666750"/>
            <a:ext cx="41742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96081" y="1834356"/>
            <a:ext cx="5817394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  <a:latin typeface="Calibri" pitchFamily="34" charset="0"/>
              </a:rPr>
              <a:t>Look at the pictures and discuss:</a:t>
            </a:r>
          </a:p>
          <a:p>
            <a:r>
              <a:rPr lang="en-US" sz="3000" i="1" dirty="0">
                <a:solidFill>
                  <a:srgbClr val="0070C0"/>
                </a:solidFill>
                <a:latin typeface="Calibri" pitchFamily="34" charset="0"/>
              </a:rPr>
              <a:t>1 What are they doing?</a:t>
            </a:r>
            <a:br>
              <a:rPr lang="en-US" sz="3000" i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3000" i="1" dirty="0">
                <a:solidFill>
                  <a:srgbClr val="0070C0"/>
                </a:solidFill>
                <a:latin typeface="Calibri" pitchFamily="34" charset="0"/>
              </a:rPr>
              <a:t>2 What are some ways speaking English can help you? </a:t>
            </a:r>
          </a:p>
        </p:txBody>
      </p:sp>
      <p:pic>
        <p:nvPicPr>
          <p:cNvPr id="921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275" y="552450"/>
            <a:ext cx="20716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204788" y="4046538"/>
            <a:ext cx="760888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Suggested answers: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1 They are making friends, reading books, working with foreigners, asking for direction, ordering foods and drinks.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2. Buying things, working abroad, …..</a:t>
            </a:r>
          </a:p>
        </p:txBody>
      </p:sp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7463" y="576263"/>
            <a:ext cx="3170237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2886075"/>
            <a:ext cx="3203575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69475" y="2089150"/>
            <a:ext cx="21590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7988" y="4751388"/>
            <a:ext cx="28733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1688" y="561975"/>
            <a:ext cx="2112962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67E48FDA-22E2-4335-B909-7C0B2B80259D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5"/>
          <p:cNvPicPr>
            <a:picLocks noChangeAspect="1"/>
          </p:cNvPicPr>
          <p:nvPr/>
        </p:nvPicPr>
        <p:blipFill>
          <a:blip r:embed="rId2"/>
          <a:srcRect l="2771"/>
          <a:stretch>
            <a:fillRect/>
          </a:stretch>
        </p:blipFill>
        <p:spPr bwMode="auto">
          <a:xfrm>
            <a:off x="3314700" y="323850"/>
            <a:ext cx="8837613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>
          <a:xfrm>
            <a:off x="4494213" y="474663"/>
            <a:ext cx="3113087" cy="1296987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23850" y="1462088"/>
            <a:ext cx="4086225" cy="833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13C9D28-C628-49D5-ADCB-B98A99D7AA84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103981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Read the task, underline the keys words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17827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– listening </a:t>
            </a:r>
          </a:p>
        </p:txBody>
      </p:sp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298450" y="1849438"/>
            <a:ext cx="115062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600" dirty="0">
                <a:latin typeface="Calibri" pitchFamily="34" charset="0"/>
              </a:rPr>
              <a:t>a. Listen to Minh talking at a school career day. Choose the correct statement.</a:t>
            </a:r>
            <a:r>
              <a:rPr lang="en-US" sz="3200" dirty="0">
                <a:latin typeface="Calibri" pitchFamily="34" charset="0"/>
              </a:rPr>
              <a:t>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	</a:t>
            </a:r>
            <a:r>
              <a:rPr lang="en-US" sz="3600" dirty="0">
                <a:latin typeface="Calibri" pitchFamily="34" charset="0"/>
              </a:rPr>
              <a:t>He is… </a:t>
            </a:r>
            <a:br>
              <a:rPr lang="en-US" sz="3600" dirty="0">
                <a:latin typeface="Calibri" pitchFamily="34" charset="0"/>
              </a:rPr>
            </a:br>
            <a:r>
              <a:rPr lang="en-US" sz="3600" dirty="0">
                <a:latin typeface="Calibri" pitchFamily="34" charset="0"/>
              </a:rPr>
              <a:t>	1. planning to study English.</a:t>
            </a:r>
            <a:br>
              <a:rPr lang="en-US" sz="3600" dirty="0">
                <a:latin typeface="Calibri" pitchFamily="34" charset="0"/>
              </a:rPr>
            </a:br>
            <a:r>
              <a:rPr lang="en-US" sz="3600" dirty="0">
                <a:latin typeface="Calibri" pitchFamily="34" charset="0"/>
              </a:rPr>
              <a:t>	2. happy he learned English. </a:t>
            </a:r>
            <a:br>
              <a:rPr lang="en-US" sz="3600" dirty="0">
                <a:latin typeface="Calibri" pitchFamily="34" charset="0"/>
              </a:rPr>
            </a:br>
            <a:endParaRPr lang="en-US" sz="3600" dirty="0">
              <a:latin typeface="Calibri" pitchFamily="34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900113" y="2371725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V="1">
            <a:off x="2484438" y="2395538"/>
            <a:ext cx="828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3694113" y="2381250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V="1">
            <a:off x="5853113" y="2393950"/>
            <a:ext cx="30146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9353550" y="2366963"/>
            <a:ext cx="12001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>
            <a:off x="566738" y="2924175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1952625" y="2924175"/>
            <a:ext cx="1628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1824038" y="4024313"/>
            <a:ext cx="1357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4067175" y="3995738"/>
            <a:ext cx="942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5210175" y="4010025"/>
            <a:ext cx="1085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>
            <a:off x="1809750" y="4581525"/>
            <a:ext cx="957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3667125" y="4567238"/>
            <a:ext cx="12287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 flipV="1">
            <a:off x="5167313" y="4567238"/>
            <a:ext cx="12573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6AADB3C1-A24B-4752-99F0-0FB9D79F76A3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 animBg="1"/>
      <p:bldP spid="12301" grpId="0" animBg="1"/>
      <p:bldP spid="12302" grpId="0" animBg="1"/>
      <p:bldP spid="12303" grpId="0" animBg="1"/>
      <p:bldP spid="12304" grpId="0" animBg="1"/>
      <p:bldP spid="12305" grpId="0" animBg="1"/>
      <p:bldP spid="12306" grpId="0" animBg="1"/>
      <p:bldP spid="12307" grpId="0" animBg="1"/>
      <p:bldP spid="12308" grpId="0" animBg="1"/>
      <p:bldP spid="12309" grpId="0" animBg="1"/>
      <p:bldP spid="12310" grpId="0" animBg="1"/>
      <p:bldP spid="12311" grpId="0" animBg="1"/>
      <p:bldP spid="123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7984" y="936781"/>
            <a:ext cx="10454016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Listen and choose the correct answer. </a:t>
            </a:r>
          </a:p>
        </p:txBody>
      </p:sp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298450" y="1849438"/>
            <a:ext cx="115062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600" dirty="0">
                <a:latin typeface="Calibri" pitchFamily="34" charset="0"/>
              </a:rPr>
              <a:t>a. Listen to Minh talking at a school career day. Choose the correct statement.</a:t>
            </a:r>
            <a:r>
              <a:rPr lang="en-US" sz="3200" dirty="0">
                <a:latin typeface="Calibri" pitchFamily="34" charset="0"/>
              </a:rPr>
              <a:t>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	</a:t>
            </a:r>
            <a:r>
              <a:rPr lang="en-US" sz="3600" dirty="0">
                <a:latin typeface="Calibri" pitchFamily="34" charset="0"/>
              </a:rPr>
              <a:t>He is… </a:t>
            </a:r>
            <a:br>
              <a:rPr lang="en-US" sz="3600" dirty="0">
                <a:latin typeface="Calibri" pitchFamily="34" charset="0"/>
              </a:rPr>
            </a:br>
            <a:r>
              <a:rPr lang="en-US" sz="3600" dirty="0">
                <a:latin typeface="Calibri" pitchFamily="34" charset="0"/>
              </a:rPr>
              <a:t>	1. planning to study English.</a:t>
            </a:r>
            <a:br>
              <a:rPr lang="en-US" sz="3600" dirty="0">
                <a:latin typeface="Calibri" pitchFamily="34" charset="0"/>
              </a:rPr>
            </a:br>
            <a:r>
              <a:rPr lang="en-US" sz="3600" dirty="0">
                <a:latin typeface="Calibri" pitchFamily="34" charset="0"/>
              </a:rPr>
              <a:t>	2. happy he learned English. </a:t>
            </a:r>
            <a:br>
              <a:rPr lang="en-US" sz="3600" dirty="0">
                <a:latin typeface="Calibri" pitchFamily="34" charset="0"/>
              </a:rPr>
            </a:br>
            <a:endParaRPr lang="en-US" sz="3600" dirty="0">
              <a:latin typeface="Calibri" pitchFamily="34" charset="0"/>
            </a:endParaRPr>
          </a:p>
        </p:txBody>
      </p:sp>
      <p:sp>
        <p:nvSpPr>
          <p:cNvPr id="12291" name="Line 5"/>
          <p:cNvSpPr>
            <a:spLocks noChangeShapeType="1"/>
          </p:cNvSpPr>
          <p:nvPr/>
        </p:nvSpPr>
        <p:spPr bwMode="auto">
          <a:xfrm>
            <a:off x="900113" y="2371725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 flipV="1">
            <a:off x="2484438" y="2395538"/>
            <a:ext cx="828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3694113" y="2381250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 flipV="1">
            <a:off x="5853113" y="2393950"/>
            <a:ext cx="30146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Line 9"/>
          <p:cNvSpPr>
            <a:spLocks noChangeShapeType="1"/>
          </p:cNvSpPr>
          <p:nvPr/>
        </p:nvSpPr>
        <p:spPr bwMode="auto">
          <a:xfrm>
            <a:off x="9353550" y="2366963"/>
            <a:ext cx="12001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>
            <a:off x="566738" y="2924175"/>
            <a:ext cx="95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Line 11"/>
          <p:cNvSpPr>
            <a:spLocks noChangeShapeType="1"/>
          </p:cNvSpPr>
          <p:nvPr/>
        </p:nvSpPr>
        <p:spPr bwMode="auto">
          <a:xfrm>
            <a:off x="1952625" y="2924175"/>
            <a:ext cx="1628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1824038" y="4024313"/>
            <a:ext cx="1357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>
            <a:off x="4067175" y="3995738"/>
            <a:ext cx="942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>
            <a:off x="5210175" y="4010025"/>
            <a:ext cx="1085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15"/>
          <p:cNvSpPr>
            <a:spLocks noChangeShapeType="1"/>
          </p:cNvSpPr>
          <p:nvPr/>
        </p:nvSpPr>
        <p:spPr bwMode="auto">
          <a:xfrm>
            <a:off x="1809750" y="4581525"/>
            <a:ext cx="957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6"/>
          <p:cNvSpPr>
            <a:spLocks noChangeShapeType="1"/>
          </p:cNvSpPr>
          <p:nvPr/>
        </p:nvSpPr>
        <p:spPr bwMode="auto">
          <a:xfrm>
            <a:off x="3667125" y="4567238"/>
            <a:ext cx="12287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17"/>
          <p:cNvSpPr>
            <a:spLocks noChangeShapeType="1"/>
          </p:cNvSpPr>
          <p:nvPr/>
        </p:nvSpPr>
        <p:spPr bwMode="auto">
          <a:xfrm flipV="1">
            <a:off x="5167313" y="4567238"/>
            <a:ext cx="12573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2305" name="Text Box 19"/>
          <p:cNvSpPr txBox="1">
            <a:spLocks noChangeArrowheads="1"/>
          </p:cNvSpPr>
          <p:nvPr/>
        </p:nvSpPr>
        <p:spPr bwMode="auto">
          <a:xfrm>
            <a:off x="8804928" y="924081"/>
            <a:ext cx="25495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The first time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4002088" y="5405438"/>
            <a:ext cx="3824287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What is your answer?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57092941-232E-4E63-8020-D8C3719B4EE2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3" name="CD2-TRACK 22">
            <a:hlinkClick r:id="" action="ppaction://media"/>
            <a:extLst>
              <a:ext uri="{FF2B5EF4-FFF2-40B4-BE49-F238E27FC236}">
                <a16:creationId xmlns:a16="http://schemas.microsoft.com/office/drawing/2014/main" id="{06CD1339-6713-46F2-8FE4-58E5D72AF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142" y="991035"/>
            <a:ext cx="532842" cy="532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9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25" y="1039813"/>
            <a:ext cx="11458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Listen and check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38" y="457200"/>
            <a:ext cx="1941512" cy="3968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3315" name="Text Box 18"/>
          <p:cNvSpPr txBox="1">
            <a:spLocks noChangeArrowheads="1"/>
          </p:cNvSpPr>
          <p:nvPr/>
        </p:nvSpPr>
        <p:spPr bwMode="auto">
          <a:xfrm>
            <a:off x="8186738" y="1027113"/>
            <a:ext cx="30067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 second time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1450975" y="4586288"/>
            <a:ext cx="2909888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 answer is…</a:t>
            </a:r>
          </a:p>
        </p:txBody>
      </p:sp>
      <p:sp>
        <p:nvSpPr>
          <p:cNvPr id="13317" name="Rectangle 20"/>
          <p:cNvSpPr>
            <a:spLocks noChangeArrowheads="1"/>
          </p:cNvSpPr>
          <p:nvPr/>
        </p:nvSpPr>
        <p:spPr bwMode="auto">
          <a:xfrm>
            <a:off x="1022350" y="2452688"/>
            <a:ext cx="1082198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>
                <a:latin typeface="Calibri" pitchFamily="34" charset="0"/>
              </a:rPr>
              <a:t>I think my English score helped a lot. Finally, of course, I got a job in banking and had the chance to work in London. I'm so glad I decided to study English. 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4448175" y="4613275"/>
            <a:ext cx="512603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100" b="1">
                <a:solidFill>
                  <a:srgbClr val="FF0000"/>
                </a:solidFill>
                <a:latin typeface="Calibri" pitchFamily="34" charset="0"/>
              </a:rPr>
              <a:t>2. happy he learned English.</a:t>
            </a:r>
            <a:r>
              <a:rPr lang="en-US"/>
              <a:t> </a:t>
            </a:r>
          </a:p>
        </p:txBody>
      </p:sp>
      <p:sp>
        <p:nvSpPr>
          <p:cNvPr id="13319" name="Line 22"/>
          <p:cNvSpPr>
            <a:spLocks noChangeShapeType="1"/>
          </p:cNvSpPr>
          <p:nvPr/>
        </p:nvSpPr>
        <p:spPr bwMode="auto">
          <a:xfrm>
            <a:off x="10044113" y="342265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23"/>
          <p:cNvSpPr>
            <a:spLocks noChangeShapeType="1"/>
          </p:cNvSpPr>
          <p:nvPr/>
        </p:nvSpPr>
        <p:spPr bwMode="auto">
          <a:xfrm>
            <a:off x="1108075" y="3935413"/>
            <a:ext cx="5014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2827C86-64B5-40A8-96E1-C40FD498445C}"/>
              </a:ext>
            </a:extLst>
          </p:cNvPr>
          <p:cNvSpPr txBox="1"/>
          <p:nvPr/>
        </p:nvSpPr>
        <p:spPr>
          <a:xfrm>
            <a:off x="0" y="887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3.1</a:t>
            </a:r>
          </a:p>
        </p:txBody>
      </p:sp>
      <p:pic>
        <p:nvPicPr>
          <p:cNvPr id="3" name="CD2-TRACK 22">
            <a:hlinkClick r:id="" action="ppaction://media"/>
            <a:extLst>
              <a:ext uri="{FF2B5EF4-FFF2-40B4-BE49-F238E27FC236}">
                <a16:creationId xmlns:a16="http://schemas.microsoft.com/office/drawing/2014/main" id="{9452790B-F41C-4CE6-BCE5-8A3C4E705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8254" y="1214358"/>
            <a:ext cx="465217" cy="465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79" grpId="0" animBg="1"/>
      <p:bldP spid="409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5287</TotalTime>
  <Words>1711</Words>
  <Application>Microsoft Office PowerPoint</Application>
  <PresentationFormat>Widescreen</PresentationFormat>
  <Paragraphs>200</Paragraphs>
  <Slides>38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220</cp:revision>
  <dcterms:created xsi:type="dcterms:W3CDTF">2020-12-08T03:17:05Z</dcterms:created>
  <dcterms:modified xsi:type="dcterms:W3CDTF">2022-06-23T15:59:37Z</dcterms:modified>
</cp:coreProperties>
</file>