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18"/>
  </p:notesMasterIdLst>
  <p:sldIdLst>
    <p:sldId id="310" r:id="rId3"/>
    <p:sldId id="334" r:id="rId4"/>
    <p:sldId id="324" r:id="rId5"/>
    <p:sldId id="280" r:id="rId6"/>
    <p:sldId id="391" r:id="rId7"/>
    <p:sldId id="408" r:id="rId8"/>
    <p:sldId id="409" r:id="rId9"/>
    <p:sldId id="410" r:id="rId10"/>
    <p:sldId id="392" r:id="rId11"/>
    <p:sldId id="411" r:id="rId12"/>
    <p:sldId id="412" r:id="rId13"/>
    <p:sldId id="413" r:id="rId14"/>
    <p:sldId id="414" r:id="rId15"/>
    <p:sldId id="415" r:id="rId16"/>
    <p:sldId id="261" r:id="rId17"/>
  </p:sldIdLst>
  <p:sldSz cx="9144000" cy="5143500" type="screen16x9"/>
  <p:notesSz cx="6858000" cy="9144000"/>
  <p:embeddedFontLst>
    <p:embeddedFont>
      <p:font typeface="Lato" charset="0"/>
      <p:regular r:id="rId19"/>
      <p:bold r:id="rId20"/>
      <p:italic r:id="rId21"/>
      <p:boldItalic r:id="rId22"/>
    </p:embeddedFont>
    <p:embeddedFont>
      <p:font typeface="Calibri Light" charset="0"/>
      <p:regular r:id="rId23"/>
      <p:italic r:id="rId24"/>
    </p:embeddedFont>
    <p:embeddedFont>
      <p:font typeface="Arial-Rounded" charset="0"/>
      <p:regular r:id="rId25"/>
      <p:bold r:id="rId26"/>
    </p:embeddedFont>
    <p:embeddedFont>
      <p:font typeface="Quicksand Medium" charset="0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8AC"/>
    <a:srgbClr val="CD7115"/>
    <a:srgbClr val="CFB913"/>
    <a:srgbClr val="D50D8E"/>
    <a:srgbClr val="8D3A96"/>
    <a:srgbClr val="FEE7EF"/>
    <a:srgbClr val="3FAF5A"/>
    <a:srgbClr val="009242"/>
    <a:srgbClr val="FFD1FF"/>
    <a:srgbClr val="C86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5501" autoAdjust="0"/>
  </p:normalViewPr>
  <p:slideViewPr>
    <p:cSldViewPr snapToGrid="0">
      <p:cViewPr>
        <p:scale>
          <a:sx n="95" d="100"/>
          <a:sy n="95" d="100"/>
        </p:scale>
        <p:origin x="-52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134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5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400" y="670560"/>
            <a:ext cx="63601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2524" y="1434812"/>
            <a:ext cx="2258952" cy="584775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199" y="2368550"/>
            <a:ext cx="5341527" cy="707886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Đồng Thị Ái Quỳnh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015" y="78441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  Trả lời câu hỏi                                       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9521" y="3931195"/>
            <a:ext cx="753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a. </a:t>
            </a:r>
            <a:r>
              <a:rPr lang="en-US" sz="2400" smtClean="0">
                <a:solidFill>
                  <a:schemeClr val="tx1"/>
                </a:solidFill>
              </a:rPr>
              <a:t>Những trò chơi nào được nói tới trong bài ?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7135" y="4426682"/>
            <a:ext cx="5656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418AC"/>
                </a:solidFill>
              </a:rPr>
              <a:t>Trò chơi nhảy dây và trò chơi </a:t>
            </a:r>
            <a:r>
              <a:rPr lang="vi-VN" sz="2400">
                <a:solidFill>
                  <a:srgbClr val="0418AC"/>
                </a:solidFill>
              </a:rPr>
              <a:t>đá </a:t>
            </a:r>
            <a:r>
              <a:rPr lang="vi-VN" sz="2400" smtClean="0">
                <a:solidFill>
                  <a:srgbClr val="0418AC"/>
                </a:solidFill>
              </a:rPr>
              <a:t>c</a:t>
            </a:r>
            <a:r>
              <a:rPr lang="en-US" sz="2400" smtClean="0">
                <a:solidFill>
                  <a:srgbClr val="0418AC"/>
                </a:solidFill>
              </a:rPr>
              <a:t>ầu.</a:t>
            </a:r>
            <a:endParaRPr lang="en-US" sz="2400">
              <a:solidFill>
                <a:srgbClr val="0418AC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38745" y="0"/>
            <a:ext cx="480776" cy="520995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4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863" y="585603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Đọc khổ </a:t>
            </a:r>
            <a:r>
              <a:rPr lang="en-US" sz="1800" smtClean="0"/>
              <a:t>2 + 3</a:t>
            </a:r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2289120" y="585603"/>
            <a:ext cx="3918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Chỗ </a:t>
            </a:r>
            <a:r>
              <a:rPr lang="en-US" sz="2400" smtClean="0"/>
              <a:t>này đây, bạn gái</a:t>
            </a:r>
          </a:p>
          <a:p>
            <a:pPr algn="just"/>
            <a:r>
              <a:rPr lang="en-US" sz="2400" smtClean="0"/>
              <a:t>Vui nhảy dây nhịp nhàng</a:t>
            </a:r>
          </a:p>
          <a:p>
            <a:pPr algn="just"/>
            <a:r>
              <a:rPr lang="en-US" sz="2400" smtClean="0"/>
              <a:t>Vòng quay đều êm ái</a:t>
            </a:r>
          </a:p>
          <a:p>
            <a:pPr algn="just"/>
            <a:r>
              <a:rPr lang="en-US" sz="2400" smtClean="0"/>
              <a:t>Rộn tiếng cười hoà vang.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9120" y="2344065"/>
            <a:ext cx="3846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Đằng kia, ấy bạn trai</a:t>
            </a:r>
            <a:endParaRPr lang="en-US" sz="2000"/>
          </a:p>
          <a:p>
            <a:pPr algn="just"/>
            <a:r>
              <a:rPr lang="en-US" sz="2400" smtClean="0"/>
              <a:t>Đá cầu bay vun vút</a:t>
            </a:r>
          </a:p>
          <a:p>
            <a:pPr algn="just"/>
            <a:r>
              <a:rPr lang="en-US" sz="2400" smtClean="0"/>
              <a:t>Đôi chân móc rất tài</a:t>
            </a:r>
          </a:p>
          <a:p>
            <a:pPr algn="just"/>
            <a:r>
              <a:rPr lang="en-US" sz="2400" smtClean="0"/>
              <a:t>Tung nắng hồng lên ngực. </a:t>
            </a:r>
          </a:p>
        </p:txBody>
      </p:sp>
    </p:spTree>
    <p:extLst>
      <p:ext uri="{BB962C8B-B14F-4D97-AF65-F5344CB8AC3E}">
        <p14:creationId xmlns:p14="http://schemas.microsoft.com/office/powerpoint/2010/main" val="169356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015" y="78441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  Trả lời câu hỏi                                       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133" y="4162027"/>
            <a:ext cx="8514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b. Những từ ngữ nào cho biết các bạn chơi trò chơi rất giỏi ?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38745" y="0"/>
            <a:ext cx="480776" cy="520995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4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863" y="585603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Đọc khổ </a:t>
            </a:r>
            <a:r>
              <a:rPr lang="en-US" sz="1800" smtClean="0"/>
              <a:t>2 + 3</a:t>
            </a:r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2289120" y="585603"/>
            <a:ext cx="3918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Chỗ </a:t>
            </a:r>
            <a:r>
              <a:rPr lang="en-US" sz="2400" smtClean="0"/>
              <a:t>này đây, bạn gái</a:t>
            </a:r>
          </a:p>
          <a:p>
            <a:pPr algn="just"/>
            <a:r>
              <a:rPr lang="en-US" sz="2400" smtClean="0"/>
              <a:t>Vui nhảy dây nhịp nhàng</a:t>
            </a:r>
          </a:p>
          <a:p>
            <a:pPr algn="just"/>
            <a:r>
              <a:rPr lang="en-US" sz="2400" smtClean="0"/>
              <a:t>Vòng quay đều êm ái</a:t>
            </a:r>
          </a:p>
          <a:p>
            <a:pPr algn="just"/>
            <a:r>
              <a:rPr lang="en-US" sz="2400" smtClean="0"/>
              <a:t>Rộn tiếng cười hoà vang.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9120" y="2344065"/>
            <a:ext cx="3846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Đằng kia, ấy bạn trai</a:t>
            </a:r>
            <a:endParaRPr lang="en-US" sz="2000"/>
          </a:p>
          <a:p>
            <a:pPr algn="just"/>
            <a:r>
              <a:rPr lang="en-US" sz="2400" smtClean="0"/>
              <a:t>Đá cầu bay vun vút</a:t>
            </a:r>
          </a:p>
          <a:p>
            <a:pPr algn="just"/>
            <a:r>
              <a:rPr lang="en-US" sz="2400" smtClean="0"/>
              <a:t>Đôi chân móc rất tài</a:t>
            </a:r>
          </a:p>
          <a:p>
            <a:pPr algn="just"/>
            <a:r>
              <a:rPr lang="en-US" sz="2400" smtClean="0"/>
              <a:t>Tung nắng hồng lên ngực.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248393" y="1370433"/>
            <a:ext cx="14289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59541" y="1742222"/>
            <a:ext cx="19014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10263" y="3128895"/>
            <a:ext cx="15525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81568" y="3500684"/>
            <a:ext cx="15525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69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015" y="78441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  Trả lời câu hỏi                                       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015" y="3931194"/>
            <a:ext cx="8514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c. Giờ ra chơi của các bạn như thế nào ?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38745" y="0"/>
            <a:ext cx="480776" cy="520995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4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863" y="585603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Đọc khổ </a:t>
            </a:r>
            <a:r>
              <a:rPr lang="en-US" sz="1800" smtClean="0"/>
              <a:t>2 + 3</a:t>
            </a:r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2289120" y="585603"/>
            <a:ext cx="3918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Chỗ </a:t>
            </a:r>
            <a:r>
              <a:rPr lang="en-US" sz="2400" smtClean="0"/>
              <a:t>này đây, bạn gái</a:t>
            </a:r>
          </a:p>
          <a:p>
            <a:pPr algn="just"/>
            <a:r>
              <a:rPr lang="en-US" sz="2400" smtClean="0"/>
              <a:t>Vui nhảy dây nhịp nhàng</a:t>
            </a:r>
          </a:p>
          <a:p>
            <a:pPr algn="just"/>
            <a:r>
              <a:rPr lang="en-US" sz="2400" smtClean="0"/>
              <a:t>Vòng quay đều êm ái</a:t>
            </a:r>
          </a:p>
          <a:p>
            <a:pPr algn="just"/>
            <a:r>
              <a:rPr lang="en-US" sz="2400" smtClean="0"/>
              <a:t>Rộn tiếng cười hoà vang.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9120" y="2344065"/>
            <a:ext cx="3846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Đằng kia, ấy bạn trai</a:t>
            </a:r>
            <a:endParaRPr lang="en-US" sz="2000"/>
          </a:p>
          <a:p>
            <a:pPr algn="just"/>
            <a:r>
              <a:rPr lang="en-US" sz="2400" smtClean="0"/>
              <a:t>Đá cầu bay vun vút</a:t>
            </a:r>
          </a:p>
          <a:p>
            <a:pPr algn="just"/>
            <a:r>
              <a:rPr lang="en-US" sz="2400" smtClean="0"/>
              <a:t>Đôi chân móc rất tài</a:t>
            </a:r>
          </a:p>
          <a:p>
            <a:pPr algn="just"/>
            <a:r>
              <a:rPr lang="en-US" sz="2400" smtClean="0"/>
              <a:t>Tung nắng hồng lên ngực.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9133" y="4426681"/>
            <a:ext cx="792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418AC"/>
                </a:solidFill>
              </a:rPr>
              <a:t>Giờ ra chơi của các bạn vui , rộn tiếng cười </a:t>
            </a:r>
            <a:r>
              <a:rPr lang="vi-VN" sz="2400">
                <a:solidFill>
                  <a:srgbClr val="0418AC"/>
                </a:solidFill>
              </a:rPr>
              <a:t>hoà </a:t>
            </a:r>
            <a:r>
              <a:rPr lang="en-US" sz="2400" smtClean="0">
                <a:solidFill>
                  <a:srgbClr val="0418AC"/>
                </a:solidFill>
              </a:rPr>
              <a:t>v</a:t>
            </a:r>
            <a:r>
              <a:rPr lang="vi-VN" sz="2400" smtClean="0">
                <a:solidFill>
                  <a:srgbClr val="0418AC"/>
                </a:solidFill>
              </a:rPr>
              <a:t>ang</a:t>
            </a:r>
            <a:r>
              <a:rPr lang="en-US" sz="2400" smtClean="0">
                <a:solidFill>
                  <a:srgbClr val="0418AC"/>
                </a:solidFill>
              </a:rPr>
              <a:t>.</a:t>
            </a:r>
            <a:r>
              <a:rPr lang="vi-VN" sz="2400" smtClean="0">
                <a:solidFill>
                  <a:srgbClr val="0418AC"/>
                </a:solidFill>
              </a:rPr>
              <a:t> </a:t>
            </a:r>
            <a:endParaRPr lang="en-US" sz="2400">
              <a:solidFill>
                <a:srgbClr val="0418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3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015" y="78441"/>
            <a:ext cx="63823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  Học thuộc lòng </a:t>
            </a:r>
            <a:r>
              <a:rPr lang="en-US" sz="2400" smtClean="0">
                <a:solidFill>
                  <a:schemeClr val="tx1"/>
                </a:solidFill>
              </a:rPr>
              <a:t>khổ thơ thứ hai và thứ ba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38745" y="0"/>
            <a:ext cx="480776" cy="520995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5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9120" y="706183"/>
            <a:ext cx="3918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Chỗ </a:t>
            </a:r>
            <a:r>
              <a:rPr lang="en-US" sz="2400" smtClean="0"/>
              <a:t>này đây, bạn gái</a:t>
            </a:r>
          </a:p>
          <a:p>
            <a:pPr algn="just"/>
            <a:r>
              <a:rPr lang="en-US" sz="2400" smtClean="0"/>
              <a:t>Vui nhảy dây nhịp nhàng</a:t>
            </a:r>
          </a:p>
          <a:p>
            <a:pPr algn="just"/>
            <a:r>
              <a:rPr lang="en-US" sz="2400" smtClean="0"/>
              <a:t>Vòng quay đều êm ái</a:t>
            </a:r>
          </a:p>
          <a:p>
            <a:pPr algn="just"/>
            <a:r>
              <a:rPr lang="en-US" sz="2400" smtClean="0"/>
              <a:t>Rộn tiếng cười hoà vang.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9120" y="2464645"/>
            <a:ext cx="3846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Đằng kia, ấy bạn trai</a:t>
            </a:r>
            <a:endParaRPr lang="en-US" sz="2000"/>
          </a:p>
          <a:p>
            <a:pPr algn="just"/>
            <a:r>
              <a:rPr lang="en-US" sz="2400" smtClean="0"/>
              <a:t>Đá cầu bay vun vút</a:t>
            </a:r>
          </a:p>
          <a:p>
            <a:pPr algn="just"/>
            <a:r>
              <a:rPr lang="en-US" sz="2400" smtClean="0"/>
              <a:t>Đôi chân móc rất tài</a:t>
            </a:r>
          </a:p>
          <a:p>
            <a:pPr algn="just"/>
            <a:r>
              <a:rPr lang="en-US" sz="2400" smtClean="0"/>
              <a:t>Tung nắng hồng lên ngực.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9120" y="678836"/>
            <a:ext cx="391854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Chỗ </a:t>
            </a:r>
            <a:r>
              <a:rPr lang="en-US" sz="2400" smtClean="0"/>
              <a:t>này đây, </a:t>
            </a:r>
            <a:endParaRPr lang="en-US" sz="2400" smtClean="0"/>
          </a:p>
          <a:p>
            <a:pPr algn="just"/>
            <a:r>
              <a:rPr lang="en-US" sz="2400" smtClean="0"/>
              <a:t>Vui </a:t>
            </a:r>
            <a:r>
              <a:rPr lang="en-US" sz="2400" smtClean="0"/>
              <a:t>nhảy dây </a:t>
            </a:r>
            <a:endParaRPr lang="en-US" sz="2400" smtClean="0"/>
          </a:p>
          <a:p>
            <a:pPr algn="just"/>
            <a:r>
              <a:rPr lang="en-US" sz="2400" smtClean="0"/>
              <a:t>Vòng </a:t>
            </a:r>
            <a:r>
              <a:rPr lang="en-US" sz="2400" smtClean="0"/>
              <a:t>quay đều </a:t>
            </a:r>
            <a:endParaRPr lang="en-US" sz="2400" smtClean="0"/>
          </a:p>
          <a:p>
            <a:pPr algn="just"/>
            <a:r>
              <a:rPr lang="en-US" sz="2400" smtClean="0"/>
              <a:t>Rộn </a:t>
            </a:r>
            <a:r>
              <a:rPr lang="en-US" sz="2400" smtClean="0"/>
              <a:t>tiếng </a:t>
            </a:r>
            <a:r>
              <a:rPr lang="en-US" sz="2400" smtClean="0"/>
              <a:t>cười                  .</a:t>
            </a:r>
            <a:endParaRPr lang="en-US" sz="2400" smtClean="0"/>
          </a:p>
        </p:txBody>
      </p:sp>
      <p:sp>
        <p:nvSpPr>
          <p:cNvPr id="8" name="TextBox 7"/>
          <p:cNvSpPr txBox="1"/>
          <p:nvPr/>
        </p:nvSpPr>
        <p:spPr>
          <a:xfrm>
            <a:off x="2289120" y="2437298"/>
            <a:ext cx="384678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Đằng kia, </a:t>
            </a:r>
            <a:endParaRPr lang="en-US" sz="2400" smtClean="0"/>
          </a:p>
          <a:p>
            <a:pPr algn="just"/>
            <a:r>
              <a:rPr lang="en-US" sz="2400" smtClean="0"/>
              <a:t>Đá </a:t>
            </a:r>
            <a:r>
              <a:rPr lang="en-US" sz="2400" smtClean="0"/>
              <a:t>cầu </a:t>
            </a:r>
            <a:endParaRPr lang="en-US" sz="2400" smtClean="0"/>
          </a:p>
          <a:p>
            <a:pPr algn="just"/>
            <a:r>
              <a:rPr lang="en-US" sz="2400" smtClean="0"/>
              <a:t>Đôi </a:t>
            </a:r>
            <a:r>
              <a:rPr lang="en-US" sz="2400" smtClean="0"/>
              <a:t>chân </a:t>
            </a:r>
            <a:endParaRPr lang="en-US" sz="2400" smtClean="0"/>
          </a:p>
          <a:p>
            <a:pPr algn="just"/>
            <a:r>
              <a:rPr lang="en-US" sz="2400" smtClean="0"/>
              <a:t>Tung </a:t>
            </a:r>
            <a:r>
              <a:rPr lang="en-US" sz="2400" smtClean="0"/>
              <a:t>nắng </a:t>
            </a:r>
            <a:r>
              <a:rPr lang="en-US" sz="2400" smtClean="0"/>
              <a:t>hồng                . </a:t>
            </a:r>
            <a:endParaRPr lang="en-US" sz="2400" smtClean="0"/>
          </a:p>
        </p:txBody>
      </p:sp>
      <p:sp>
        <p:nvSpPr>
          <p:cNvPr id="9" name="TextBox 8"/>
          <p:cNvSpPr txBox="1"/>
          <p:nvPr/>
        </p:nvSpPr>
        <p:spPr>
          <a:xfrm>
            <a:off x="2253239" y="678836"/>
            <a:ext cx="391854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Chỗ </a:t>
            </a:r>
          </a:p>
          <a:p>
            <a:pPr algn="just"/>
            <a:r>
              <a:rPr lang="en-US" sz="2400" smtClean="0"/>
              <a:t>Vui </a:t>
            </a:r>
          </a:p>
          <a:p>
            <a:pPr algn="just"/>
            <a:r>
              <a:rPr lang="en-US" sz="2400" smtClean="0"/>
              <a:t>Vòng </a:t>
            </a:r>
          </a:p>
          <a:p>
            <a:pPr algn="just"/>
            <a:r>
              <a:rPr lang="en-US" sz="2400" smtClean="0"/>
              <a:t>Rộn                                .</a:t>
            </a:r>
            <a:endParaRPr lang="en-US" sz="2400" smtClean="0"/>
          </a:p>
        </p:txBody>
      </p:sp>
      <p:sp>
        <p:nvSpPr>
          <p:cNvPr id="10" name="TextBox 9"/>
          <p:cNvSpPr txBox="1"/>
          <p:nvPr/>
        </p:nvSpPr>
        <p:spPr>
          <a:xfrm>
            <a:off x="2253239" y="2437298"/>
            <a:ext cx="384678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Đằng </a:t>
            </a:r>
            <a:endParaRPr lang="en-US" sz="2400" smtClean="0"/>
          </a:p>
          <a:p>
            <a:pPr algn="just"/>
            <a:r>
              <a:rPr lang="en-US" sz="2400" smtClean="0"/>
              <a:t>Đá </a:t>
            </a:r>
          </a:p>
          <a:p>
            <a:pPr algn="just"/>
            <a:r>
              <a:rPr lang="en-US" sz="2400" smtClean="0"/>
              <a:t>Đôi </a:t>
            </a:r>
          </a:p>
          <a:p>
            <a:pPr algn="just"/>
            <a:r>
              <a:rPr lang="en-US" sz="2400" smtClean="0"/>
              <a:t>Tung			      . </a:t>
            </a:r>
            <a:endParaRPr lang="en-US" sz="240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253239" y="678836"/>
            <a:ext cx="391854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C</a:t>
            </a:r>
          </a:p>
          <a:p>
            <a:pPr algn="just"/>
            <a:r>
              <a:rPr lang="en-US" sz="2400" smtClean="0"/>
              <a:t>V</a:t>
            </a:r>
          </a:p>
          <a:p>
            <a:pPr algn="just"/>
            <a:r>
              <a:rPr lang="en-US" sz="2400" smtClean="0"/>
              <a:t>V</a:t>
            </a:r>
          </a:p>
          <a:p>
            <a:pPr algn="just"/>
            <a:r>
              <a:rPr lang="en-US" sz="2400" smtClean="0"/>
              <a:t>R                                .</a:t>
            </a:r>
            <a:endParaRPr lang="en-US" sz="240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253239" y="2437298"/>
            <a:ext cx="384678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Đ</a:t>
            </a:r>
          </a:p>
          <a:p>
            <a:pPr algn="just"/>
            <a:r>
              <a:rPr lang="en-US" sz="2400" smtClean="0"/>
              <a:t>Đ</a:t>
            </a:r>
          </a:p>
          <a:p>
            <a:pPr algn="just"/>
            <a:r>
              <a:rPr lang="en-US" sz="2400" smtClean="0"/>
              <a:t>Đ</a:t>
            </a:r>
          </a:p>
          <a:p>
            <a:pPr algn="just"/>
            <a:r>
              <a:rPr lang="en-US" sz="2400" smtClean="0"/>
              <a:t>T			      . </a:t>
            </a: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48002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776" y="51779"/>
            <a:ext cx="83689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T</a:t>
            </a:r>
            <a:r>
              <a:rPr lang="en-US" sz="2400" b="1" smtClean="0">
                <a:solidFill>
                  <a:srgbClr val="0070C0"/>
                </a:solidFill>
              </a:rPr>
              <a:t>R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Ò</a:t>
            </a:r>
            <a:r>
              <a:rPr lang="en-US" sz="2400" b="1" smtClean="0">
                <a:solidFill>
                  <a:schemeClr val="tx1"/>
                </a:solidFill>
              </a:rPr>
              <a:t> </a:t>
            </a:r>
            <a:r>
              <a:rPr lang="en-US" sz="2400" b="1" smtClean="0">
                <a:solidFill>
                  <a:srgbClr val="0418AC"/>
                </a:solidFill>
              </a:rPr>
              <a:t>C</a:t>
            </a:r>
            <a:r>
              <a:rPr lang="en-US" sz="2400" b="1" smtClean="0">
                <a:solidFill>
                  <a:srgbClr val="FF0000"/>
                </a:solidFill>
              </a:rPr>
              <a:t>H</a:t>
            </a:r>
            <a:r>
              <a:rPr lang="en-US" sz="2400" b="1" smtClean="0">
                <a:solidFill>
                  <a:srgbClr val="3FAF5A"/>
                </a:solidFill>
              </a:rPr>
              <a:t>Ơ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I  </a:t>
            </a:r>
            <a:r>
              <a:rPr lang="en-US" sz="2200" b="1" smtClean="0">
                <a:solidFill>
                  <a:schemeClr val="tx1"/>
                </a:solidFill>
              </a:rPr>
              <a:t>Nhìn hình đoán tên trò chơi</a:t>
            </a:r>
            <a:endParaRPr lang="en-US" sz="2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0"/>
            <a:ext cx="480776" cy="520995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6</a:t>
            </a:r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2" y="520995"/>
            <a:ext cx="528637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5640" y="4430955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Bịt mắt bắt dê</a:t>
            </a:r>
            <a:endParaRPr lang="en-US" sz="280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55" y="513444"/>
            <a:ext cx="6750210" cy="38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97737" y="4410490"/>
            <a:ext cx="22974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smtClean="0"/>
              <a:t> Kéo co         </a:t>
            </a:r>
            <a:endParaRPr lang="en-US" sz="2800"/>
          </a:p>
        </p:txBody>
      </p:sp>
      <p:grpSp>
        <p:nvGrpSpPr>
          <p:cNvPr id="6" name="Group 5"/>
          <p:cNvGrpSpPr/>
          <p:nvPr/>
        </p:nvGrpSpPr>
        <p:grpSpPr>
          <a:xfrm>
            <a:off x="941555" y="513444"/>
            <a:ext cx="6750210" cy="3956058"/>
            <a:chOff x="941555" y="513444"/>
            <a:chExt cx="6750210" cy="3956058"/>
          </a:xfrm>
        </p:grpSpPr>
        <p:sp>
          <p:nvSpPr>
            <p:cNvPr id="5" name="Rectangle 4"/>
            <p:cNvSpPr/>
            <p:nvPr/>
          </p:nvSpPr>
          <p:spPr>
            <a:xfrm>
              <a:off x="941555" y="513444"/>
              <a:ext cx="6750210" cy="3827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812" y="520995"/>
              <a:ext cx="5157794" cy="3948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2945640" y="4469502"/>
            <a:ext cx="222528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smtClean="0"/>
              <a:t>Nhảy bao bố</a:t>
            </a:r>
            <a:endParaRPr lang="en-US" sz="280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762" y="513444"/>
            <a:ext cx="5630425" cy="397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97737" y="4454995"/>
            <a:ext cx="213231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smtClean="0"/>
              <a:t>Cướp cờ    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40069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8D3A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 động</a:t>
            </a:r>
            <a:endParaRPr lang="en-US" sz="5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FFD1F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9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297" y="303672"/>
            <a:ext cx="2905125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1" y="0"/>
            <a:ext cx="480776" cy="520995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1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15943" y="87116"/>
            <a:ext cx="18517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</a:rPr>
              <a:t>Thảo luận nhóm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547" y="4291611"/>
            <a:ext cx="6210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a. </a:t>
            </a:r>
            <a:r>
              <a:rPr lang="vi-VN" sz="2000" smtClean="0"/>
              <a:t>Trong </a:t>
            </a:r>
            <a:r>
              <a:rPr lang="vi-VN" sz="2000"/>
              <a:t>giờ ra chơi , em và các bạn thường làm gì ?</a:t>
            </a:r>
            <a:endParaRPr lang="en-US" sz="2000"/>
          </a:p>
          <a:p>
            <a:r>
              <a:rPr lang="en-US" sz="2000" smtClean="0"/>
              <a:t>b. </a:t>
            </a:r>
            <a:r>
              <a:rPr lang="vi-VN" sz="2000"/>
              <a:t>Em cảm thấy thế nào khi ra chơi </a:t>
            </a:r>
            <a:r>
              <a:rPr lang="en-US" sz="2000" smtClean="0"/>
              <a:t>?</a:t>
            </a:r>
            <a:endParaRPr lang="en-US" sz="2000"/>
          </a:p>
        </p:txBody>
      </p:sp>
      <p:sp>
        <p:nvSpPr>
          <p:cNvPr id="13" name="TextBox 12"/>
          <p:cNvSpPr txBox="1"/>
          <p:nvPr/>
        </p:nvSpPr>
        <p:spPr>
          <a:xfrm>
            <a:off x="480777" y="56338"/>
            <a:ext cx="55515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smtClean="0"/>
              <a:t>Quan sát cảnh ra chơi của các bạn học sinh</a:t>
            </a:r>
            <a:endParaRPr lang="en-US" sz="2000" b="1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0233"/>
            <a:ext cx="2914021" cy="178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39"/>
          <a:stretch/>
        </p:blipFill>
        <p:spPr bwMode="auto">
          <a:xfrm>
            <a:off x="2914022" y="600232"/>
            <a:ext cx="2802511" cy="178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4633"/>
            <a:ext cx="3244796" cy="190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796" y="2384634"/>
            <a:ext cx="2471737" cy="20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12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26" y="1747468"/>
            <a:ext cx="1401031" cy="33832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-2" y="0"/>
            <a:ext cx="9144001" cy="1448656"/>
          </a:xfrm>
          <a:prstGeom prst="roundRect">
            <a:avLst/>
          </a:prstGeom>
          <a:solidFill>
            <a:srgbClr val="8D3A96"/>
          </a:solidFill>
          <a:ln w="76200">
            <a:solidFill>
              <a:srgbClr val="C86AC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b="1" smtClean="0"/>
              <a:t>MÁI TRƯỜNG MẾN YÊU</a:t>
            </a:r>
            <a:endParaRPr lang="en-US" sz="4800" b="1"/>
          </a:p>
        </p:txBody>
      </p:sp>
      <p:sp>
        <p:nvSpPr>
          <p:cNvPr id="5" name="Oval 4"/>
          <p:cNvSpPr/>
          <p:nvPr/>
        </p:nvSpPr>
        <p:spPr>
          <a:xfrm>
            <a:off x="-225781" y="-180975"/>
            <a:ext cx="1575559" cy="129058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7030A0"/>
                </a:solidFill>
              </a:rPr>
              <a:t>3</a:t>
            </a:r>
            <a:endParaRPr lang="en-US" sz="6000" b="1">
              <a:solidFill>
                <a:srgbClr val="7030A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86AC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8907" y="1762833"/>
            <a:ext cx="5058317" cy="109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C86AC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5557" y="1699341"/>
            <a:ext cx="1078229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09971" y="1915752"/>
            <a:ext cx="3971700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 RA CHƠI</a:t>
            </a:r>
            <a:endParaRPr lang="en-US" sz="3600" b="1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371" y="1747468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8D3A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</a:t>
            </a:r>
            <a:endParaRPr lang="en-US" sz="5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FFD1F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27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959" y="5851"/>
            <a:ext cx="1887930" cy="476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007" y="709296"/>
            <a:ext cx="39185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Trống báo giờ ra chơi</a:t>
            </a:r>
          </a:p>
          <a:p>
            <a:pPr algn="just"/>
            <a:r>
              <a:rPr lang="en-US" sz="2400" smtClean="0"/>
              <a:t>Từng đàn chim áo trắng</a:t>
            </a:r>
          </a:p>
          <a:p>
            <a:pPr algn="just"/>
            <a:r>
              <a:rPr lang="en-US" sz="2400" smtClean="0"/>
              <a:t>Xếp sách vở mau thôi</a:t>
            </a:r>
          </a:p>
          <a:p>
            <a:pPr algn="just"/>
            <a:r>
              <a:rPr lang="en-US" sz="2400" smtClean="0"/>
              <a:t>Ùa ra ngoài sân nắng.</a:t>
            </a:r>
          </a:p>
          <a:p>
            <a:pPr algn="just"/>
            <a:endParaRPr lang="en-US" sz="2400"/>
          </a:p>
          <a:p>
            <a:pPr algn="just"/>
            <a:r>
              <a:rPr lang="en-US" sz="2400" smtClean="0"/>
              <a:t>Chỗ này đây, bạn gái</a:t>
            </a:r>
          </a:p>
          <a:p>
            <a:pPr algn="just"/>
            <a:r>
              <a:rPr lang="en-US" sz="2400" smtClean="0"/>
              <a:t>Vui nhảy dây nhịp nhàng</a:t>
            </a:r>
          </a:p>
          <a:p>
            <a:pPr algn="just"/>
            <a:r>
              <a:rPr lang="en-US" sz="2400" smtClean="0"/>
              <a:t>Vòng quay đều êm ái</a:t>
            </a:r>
          </a:p>
          <a:p>
            <a:pPr algn="just"/>
            <a:r>
              <a:rPr lang="en-US" sz="2400" smtClean="0"/>
              <a:t>Rộn tiếng cười hoà vang.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85619" y="0"/>
            <a:ext cx="224933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smtClean="0"/>
              <a:t>Giờ ra chơi</a:t>
            </a:r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130761" y="4572894"/>
            <a:ext cx="12105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tx1"/>
                </a:solidFill>
              </a:rPr>
              <a:t>Đọc mẫu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761" y="4573788"/>
            <a:ext cx="680186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tx1"/>
                </a:solidFill>
              </a:rPr>
              <a:t>Đọc nối tiếp từng dòng thơ. Từ khó</a:t>
            </a:r>
            <a:r>
              <a:rPr lang="en-US" sz="2000"/>
              <a:t> </a:t>
            </a:r>
            <a:r>
              <a:rPr lang="vi-VN" sz="2000" smtClean="0"/>
              <a:t> </a:t>
            </a:r>
            <a:r>
              <a:rPr lang="en-US" sz="2000" smtClean="0">
                <a:solidFill>
                  <a:srgbClr val="FF0000"/>
                </a:solidFill>
              </a:rPr>
              <a:t>xếp, nhịp nhàng, rộn.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9565" y="709296"/>
            <a:ext cx="38467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Đằng kia, ấy bạn trai</a:t>
            </a:r>
            <a:endParaRPr lang="en-US" sz="2000"/>
          </a:p>
          <a:p>
            <a:pPr algn="just"/>
            <a:r>
              <a:rPr lang="en-US" sz="2400" smtClean="0"/>
              <a:t>Đá cầu bay vun vút</a:t>
            </a:r>
          </a:p>
          <a:p>
            <a:pPr algn="just"/>
            <a:r>
              <a:rPr lang="en-US" sz="2400" smtClean="0"/>
              <a:t>Đôi chân móc rất tài</a:t>
            </a:r>
          </a:p>
          <a:p>
            <a:pPr algn="just"/>
            <a:r>
              <a:rPr lang="en-US" sz="2400" smtClean="0"/>
              <a:t>Tung nắng hồng lên ngực. </a:t>
            </a:r>
          </a:p>
          <a:p>
            <a:pPr algn="just"/>
            <a:endParaRPr lang="en-US" sz="2400"/>
          </a:p>
          <a:p>
            <a:pPr algn="just"/>
            <a:r>
              <a:rPr lang="en-US" sz="2400" smtClean="0"/>
              <a:t>Giờ chơi vừa chấm dứt</a:t>
            </a:r>
          </a:p>
          <a:p>
            <a:pPr algn="just"/>
            <a:r>
              <a:rPr lang="en-US" sz="2400" smtClean="0"/>
              <a:t>Đàn chim non vội vàng</a:t>
            </a:r>
          </a:p>
          <a:p>
            <a:pPr algn="just"/>
            <a:r>
              <a:rPr lang="en-US" sz="2400" smtClean="0"/>
              <a:t>Xếp hàng nhanh vào lớp</a:t>
            </a:r>
          </a:p>
          <a:p>
            <a:pPr algn="just"/>
            <a:r>
              <a:rPr lang="en-US" sz="2400" smtClean="0"/>
              <a:t>Bài học mới sang trang.</a:t>
            </a:r>
          </a:p>
          <a:p>
            <a:pPr algn="r"/>
            <a:r>
              <a:rPr lang="en-US" sz="2000" smtClean="0"/>
              <a:t>(Nguyễn Lãm Thắng)</a:t>
            </a:r>
          </a:p>
        </p:txBody>
      </p:sp>
    </p:spTree>
    <p:extLst>
      <p:ext uri="{BB962C8B-B14F-4D97-AF65-F5344CB8AC3E}">
        <p14:creationId xmlns:p14="http://schemas.microsoft.com/office/powerpoint/2010/main" val="146035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959" y="5851"/>
            <a:ext cx="1887930" cy="476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007" y="709296"/>
            <a:ext cx="39185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Trống báo giờ ra chơi</a:t>
            </a:r>
          </a:p>
          <a:p>
            <a:pPr algn="just"/>
            <a:r>
              <a:rPr lang="en-US" sz="2400" smtClean="0"/>
              <a:t>Từng đàn chim áo trắng</a:t>
            </a:r>
          </a:p>
          <a:p>
            <a:pPr algn="just"/>
            <a:r>
              <a:rPr lang="en-US" sz="2400" smtClean="0"/>
              <a:t>Xếp sách vở mau thôi</a:t>
            </a:r>
          </a:p>
          <a:p>
            <a:pPr algn="just"/>
            <a:r>
              <a:rPr lang="en-US" sz="2400" smtClean="0"/>
              <a:t>Ùa ra ngoài sân nắng.</a:t>
            </a:r>
          </a:p>
          <a:p>
            <a:pPr algn="just"/>
            <a:endParaRPr lang="en-US" sz="2400"/>
          </a:p>
          <a:p>
            <a:pPr algn="just"/>
            <a:r>
              <a:rPr lang="en-US" sz="2400" smtClean="0"/>
              <a:t>Chỗ này đây, bạn gái</a:t>
            </a:r>
          </a:p>
          <a:p>
            <a:pPr algn="just"/>
            <a:r>
              <a:rPr lang="en-US" sz="2400" smtClean="0"/>
              <a:t>Vui nhảy dây nhịp nhàng</a:t>
            </a:r>
          </a:p>
          <a:p>
            <a:pPr algn="just"/>
            <a:r>
              <a:rPr lang="en-US" sz="2400" smtClean="0"/>
              <a:t>Vòng quay đều êm ái</a:t>
            </a:r>
          </a:p>
          <a:p>
            <a:pPr algn="just"/>
            <a:r>
              <a:rPr lang="en-US" sz="2400" smtClean="0"/>
              <a:t>Rộn tiếng cười hoà vang.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85619" y="0"/>
            <a:ext cx="224933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smtClean="0"/>
              <a:t>Giờ ra chơi</a:t>
            </a:r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130761" y="4572894"/>
            <a:ext cx="221727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tx1"/>
                </a:solidFill>
              </a:rPr>
              <a:t>Có mấy khổ thơ ?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3112" y="709296"/>
            <a:ext cx="38467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Đằng kia, ấy bạn trai</a:t>
            </a:r>
            <a:endParaRPr lang="en-US" sz="2000"/>
          </a:p>
          <a:p>
            <a:pPr algn="just"/>
            <a:r>
              <a:rPr lang="en-US" sz="2400" smtClean="0"/>
              <a:t>Đá cầu bay vun vút</a:t>
            </a:r>
          </a:p>
          <a:p>
            <a:pPr algn="just"/>
            <a:r>
              <a:rPr lang="en-US" sz="2400" smtClean="0"/>
              <a:t>Đôi chân móc rất tài</a:t>
            </a:r>
          </a:p>
          <a:p>
            <a:pPr algn="just"/>
            <a:r>
              <a:rPr lang="en-US" sz="2400" smtClean="0"/>
              <a:t>Tung nắng hồng lên ngực. </a:t>
            </a:r>
          </a:p>
          <a:p>
            <a:pPr algn="just"/>
            <a:endParaRPr lang="en-US" sz="2400"/>
          </a:p>
          <a:p>
            <a:pPr algn="just"/>
            <a:r>
              <a:rPr lang="en-US" sz="2400" smtClean="0"/>
              <a:t>Giờ chơi vừa chấm dứt</a:t>
            </a:r>
          </a:p>
          <a:p>
            <a:pPr algn="just"/>
            <a:r>
              <a:rPr lang="en-US" sz="2400" smtClean="0"/>
              <a:t>Đàn chim non vội vàng</a:t>
            </a:r>
          </a:p>
          <a:p>
            <a:pPr algn="just"/>
            <a:r>
              <a:rPr lang="en-US" sz="2400" smtClean="0"/>
              <a:t>Xếp hàng nhanh vào lớp</a:t>
            </a:r>
          </a:p>
          <a:p>
            <a:pPr algn="just"/>
            <a:r>
              <a:rPr lang="en-US" sz="2400" smtClean="0"/>
              <a:t>Bài học mới sang trang.</a:t>
            </a:r>
          </a:p>
          <a:p>
            <a:pPr algn="r"/>
            <a:r>
              <a:rPr lang="en-US" sz="2000" smtClean="0"/>
              <a:t>(Nguyễn Lãm Thắng)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68522" y="1799033"/>
            <a:ext cx="289311" cy="338554"/>
            <a:chOff x="4395278" y="4165439"/>
            <a:chExt cx="438551" cy="404025"/>
          </a:xfrm>
        </p:grpSpPr>
        <p:grpSp>
          <p:nvGrpSpPr>
            <p:cNvPr id="12" name="Group 11"/>
            <p:cNvGrpSpPr/>
            <p:nvPr/>
          </p:nvGrpSpPr>
          <p:grpSpPr>
            <a:xfrm>
              <a:off x="4395278" y="4189694"/>
              <a:ext cx="214708" cy="379770"/>
              <a:chOff x="4036634" y="3613350"/>
              <a:chExt cx="189104" cy="29649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H="1">
                <a:off x="4036634" y="3613351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4094266" y="3613350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4535349" y="416543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FF0000"/>
                  </a:solidFill>
                </a:rPr>
                <a:t>1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02152" y="3648853"/>
            <a:ext cx="390884" cy="338554"/>
            <a:chOff x="4395278" y="4165439"/>
            <a:chExt cx="592520" cy="404025"/>
          </a:xfrm>
        </p:grpSpPr>
        <p:grpSp>
          <p:nvGrpSpPr>
            <p:cNvPr id="17" name="Group 16"/>
            <p:cNvGrpSpPr/>
            <p:nvPr/>
          </p:nvGrpSpPr>
          <p:grpSpPr>
            <a:xfrm>
              <a:off x="4395278" y="4189694"/>
              <a:ext cx="214708" cy="379770"/>
              <a:chOff x="4036634" y="3613350"/>
              <a:chExt cx="189104" cy="296494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H="1">
                <a:off x="4036634" y="3613351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4094266" y="3613350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4535348" y="4165439"/>
              <a:ext cx="452450" cy="404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FF0000"/>
                  </a:solidFill>
                </a:rPr>
                <a:t>2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454457" y="1829521"/>
            <a:ext cx="390884" cy="338554"/>
            <a:chOff x="4395278" y="4165439"/>
            <a:chExt cx="592520" cy="404025"/>
          </a:xfrm>
          <a:solidFill>
            <a:schemeClr val="bg1"/>
          </a:solidFill>
        </p:grpSpPr>
        <p:grpSp>
          <p:nvGrpSpPr>
            <p:cNvPr id="22" name="Group 21"/>
            <p:cNvGrpSpPr/>
            <p:nvPr/>
          </p:nvGrpSpPr>
          <p:grpSpPr>
            <a:xfrm>
              <a:off x="4395278" y="4189694"/>
              <a:ext cx="214708" cy="379770"/>
              <a:chOff x="4036634" y="3613350"/>
              <a:chExt cx="189104" cy="296494"/>
            </a:xfrm>
            <a:grpFill/>
          </p:grpSpPr>
          <p:cxnSp>
            <p:nvCxnSpPr>
              <p:cNvPr id="24" name="Straight Connector 23"/>
              <p:cNvCxnSpPr/>
              <p:nvPr/>
            </p:nvCxnSpPr>
            <p:spPr>
              <a:xfrm flipH="1">
                <a:off x="4036634" y="3613351"/>
                <a:ext cx="131472" cy="296493"/>
              </a:xfrm>
              <a:prstGeom prst="lin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4094266" y="3613350"/>
                <a:ext cx="131472" cy="296493"/>
              </a:xfrm>
              <a:prstGeom prst="lin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4535348" y="4165439"/>
              <a:ext cx="452450" cy="40402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FF0000"/>
                  </a:solidFill>
                </a:rPr>
                <a:t>3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155977" y="3669179"/>
            <a:ext cx="390884" cy="338554"/>
            <a:chOff x="4395278" y="4165439"/>
            <a:chExt cx="592520" cy="404025"/>
          </a:xfrm>
          <a:noFill/>
        </p:grpSpPr>
        <p:grpSp>
          <p:nvGrpSpPr>
            <p:cNvPr id="27" name="Group 26"/>
            <p:cNvGrpSpPr/>
            <p:nvPr/>
          </p:nvGrpSpPr>
          <p:grpSpPr>
            <a:xfrm>
              <a:off x="4395278" y="4189694"/>
              <a:ext cx="214708" cy="379770"/>
              <a:chOff x="4036634" y="3613350"/>
              <a:chExt cx="189104" cy="296494"/>
            </a:xfrm>
            <a:grpFill/>
          </p:grpSpPr>
          <p:cxnSp>
            <p:nvCxnSpPr>
              <p:cNvPr id="29" name="Straight Connector 28"/>
              <p:cNvCxnSpPr/>
              <p:nvPr/>
            </p:nvCxnSpPr>
            <p:spPr>
              <a:xfrm flipH="1">
                <a:off x="4036634" y="3613351"/>
                <a:ext cx="131472" cy="296493"/>
              </a:xfrm>
              <a:prstGeom prst="lin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4094266" y="3613350"/>
                <a:ext cx="131472" cy="296493"/>
              </a:xfrm>
              <a:prstGeom prst="lin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4535348" y="4165439"/>
              <a:ext cx="452450" cy="40402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FF0000"/>
                  </a:solidFill>
                </a:rPr>
                <a:t>4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0007" y="4572893"/>
            <a:ext cx="674575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tx1"/>
                </a:solidFill>
              </a:rPr>
              <a:t>Đọc nối tiếp từng khổ thơ. Giải nghĩa: </a:t>
            </a:r>
            <a:r>
              <a:rPr lang="en-US" sz="2000" smtClean="0">
                <a:solidFill>
                  <a:srgbClr val="FF0000"/>
                </a:solidFill>
              </a:rPr>
              <a:t>nhịp nhàng, vui vút.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4954" y="4585510"/>
            <a:ext cx="650210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tx1"/>
                </a:solidFill>
              </a:rPr>
              <a:t>Đọc theo nhóm. Thi đọc                                                   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6782" y="4585510"/>
            <a:ext cx="28328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tx1"/>
                </a:solidFill>
              </a:rPr>
              <a:t>Đọc toàn bài CN/ĐT     </a:t>
            </a: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8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015" y="78441"/>
            <a:ext cx="772917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chemeClr val="tx1"/>
                </a:solidFill>
              </a:rPr>
              <a:t>   Tìm ở cuối các dòng thơ những tiếng cùng vần với nhau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8D3A96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3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393" y="675014"/>
            <a:ext cx="39185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Trống báo giờ ra chơi</a:t>
            </a:r>
          </a:p>
          <a:p>
            <a:pPr algn="just"/>
            <a:r>
              <a:rPr lang="en-US" sz="2400" smtClean="0"/>
              <a:t>Từng đàn chim áo trắng</a:t>
            </a:r>
          </a:p>
          <a:p>
            <a:pPr algn="just"/>
            <a:r>
              <a:rPr lang="en-US" sz="2400" smtClean="0"/>
              <a:t>Xếp sách vở mau thôi</a:t>
            </a:r>
          </a:p>
          <a:p>
            <a:pPr algn="just"/>
            <a:r>
              <a:rPr lang="en-US" sz="2400" smtClean="0"/>
              <a:t>Ùa ra ngoài sân nắng.</a:t>
            </a:r>
          </a:p>
          <a:p>
            <a:pPr algn="just"/>
            <a:endParaRPr lang="en-US" sz="2400"/>
          </a:p>
          <a:p>
            <a:pPr algn="just"/>
            <a:r>
              <a:rPr lang="en-US" sz="2400" smtClean="0"/>
              <a:t>Chỗ này đây, bạn gái</a:t>
            </a:r>
          </a:p>
          <a:p>
            <a:pPr algn="just"/>
            <a:r>
              <a:rPr lang="en-US" sz="2400" smtClean="0"/>
              <a:t>Vui nhảy dây nhịp nhàng</a:t>
            </a:r>
          </a:p>
          <a:p>
            <a:pPr algn="just"/>
            <a:r>
              <a:rPr lang="en-US" sz="2400" smtClean="0"/>
              <a:t>Vòng quay đều êm ái</a:t>
            </a:r>
          </a:p>
          <a:p>
            <a:pPr algn="just"/>
            <a:r>
              <a:rPr lang="en-US" sz="2400" smtClean="0"/>
              <a:t>Rộn tiếng cười hoà vang.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68751" y="675014"/>
            <a:ext cx="38467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Đằng kia, ấy bạn trai</a:t>
            </a:r>
            <a:endParaRPr lang="en-US" sz="2000"/>
          </a:p>
          <a:p>
            <a:pPr algn="just"/>
            <a:r>
              <a:rPr lang="en-US" sz="2400" smtClean="0"/>
              <a:t>Đá cầu bay vun vút</a:t>
            </a:r>
          </a:p>
          <a:p>
            <a:pPr algn="just"/>
            <a:r>
              <a:rPr lang="en-US" sz="2400" smtClean="0"/>
              <a:t>Đôi chân móc rất tài</a:t>
            </a:r>
          </a:p>
          <a:p>
            <a:pPr algn="just"/>
            <a:r>
              <a:rPr lang="en-US" sz="2400" smtClean="0"/>
              <a:t>Tung nắng hồng lên ngực. </a:t>
            </a:r>
          </a:p>
          <a:p>
            <a:pPr algn="just"/>
            <a:endParaRPr lang="en-US" sz="2400"/>
          </a:p>
          <a:p>
            <a:pPr algn="just"/>
            <a:r>
              <a:rPr lang="en-US" sz="2400" smtClean="0"/>
              <a:t>Giờ chơi vừa chấm dứt</a:t>
            </a:r>
          </a:p>
          <a:p>
            <a:pPr algn="just"/>
            <a:r>
              <a:rPr lang="en-US" sz="2400" smtClean="0"/>
              <a:t>Đàn chim non vội vàng</a:t>
            </a:r>
          </a:p>
          <a:p>
            <a:pPr algn="just"/>
            <a:r>
              <a:rPr lang="en-US" sz="2400" smtClean="0"/>
              <a:t>Xếp hàng nhanh vào lớp</a:t>
            </a:r>
          </a:p>
          <a:p>
            <a:pPr algn="just"/>
            <a:r>
              <a:rPr lang="en-US" sz="2400" smtClean="0"/>
              <a:t>Bài học mới sang trang.</a:t>
            </a:r>
          </a:p>
          <a:p>
            <a:pPr algn="r"/>
            <a:r>
              <a:rPr lang="en-US" sz="2000" smtClean="0"/>
              <a:t>(Nguyễn Lãm Thắng)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375" y="1044507"/>
            <a:ext cx="917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FF0000"/>
                </a:solidFill>
              </a:rPr>
              <a:t>trắng</a:t>
            </a:r>
            <a:endParaRPr lang="en-US" sz="240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9833" y="1778037"/>
            <a:ext cx="917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FF0000"/>
                </a:solidFill>
              </a:rPr>
              <a:t>nắng</a:t>
            </a:r>
            <a:endParaRPr lang="en-US" sz="240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0896" y="2508185"/>
            <a:ext cx="917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0418AC"/>
                </a:solidFill>
              </a:rPr>
              <a:t>gái</a:t>
            </a:r>
            <a:endParaRPr lang="en-US" sz="2400" smtClean="0">
              <a:solidFill>
                <a:srgbClr val="0418A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9990" y="3237811"/>
            <a:ext cx="458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0418AC"/>
                </a:solidFill>
              </a:rPr>
              <a:t>ái</a:t>
            </a:r>
            <a:endParaRPr lang="en-US" sz="2400" smtClean="0">
              <a:solidFill>
                <a:srgbClr val="0418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0481" y="674770"/>
            <a:ext cx="917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0418AC"/>
                </a:solidFill>
              </a:rPr>
              <a:t>trai</a:t>
            </a:r>
            <a:endParaRPr lang="en-US" sz="2400" smtClean="0">
              <a:solidFill>
                <a:srgbClr val="0418A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0580" y="1408299"/>
            <a:ext cx="917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0418AC"/>
                </a:solidFill>
              </a:rPr>
              <a:t>tà</a:t>
            </a:r>
            <a:r>
              <a:rPr lang="en-US" sz="2400" smtClean="0">
                <a:solidFill>
                  <a:srgbClr val="0418AC"/>
                </a:solidFill>
              </a:rPr>
              <a:t>i</a:t>
            </a:r>
            <a:endParaRPr lang="en-US" sz="2400" smtClean="0">
              <a:solidFill>
                <a:srgbClr val="0418A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823" y="2875358"/>
            <a:ext cx="917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00B050"/>
                </a:solidFill>
              </a:rPr>
              <a:t>vàng</a:t>
            </a:r>
            <a:endParaRPr lang="en-US" sz="2400" smtClean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20875" y="3609573"/>
            <a:ext cx="917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00B050"/>
                </a:solidFill>
              </a:rPr>
              <a:t>trang</a:t>
            </a:r>
            <a:endParaRPr lang="en-US" sz="2400" smtClean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1135" y="2876887"/>
            <a:ext cx="113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00B050"/>
                </a:solidFill>
              </a:rPr>
              <a:t>nhàng</a:t>
            </a:r>
            <a:endParaRPr lang="en-US" sz="2400" smtClean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08502" y="3611254"/>
            <a:ext cx="113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00B050"/>
                </a:solidFill>
              </a:rPr>
              <a:t>vang</a:t>
            </a:r>
            <a:endParaRPr lang="en-US" sz="240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6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8D3A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2</a:t>
            </a:r>
            <a:endParaRPr lang="en-US" sz="5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FFD1F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8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4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4212</TotalTime>
  <Words>785</Words>
  <PresentationFormat>On-screen Show (16:9)</PresentationFormat>
  <Paragraphs>180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Rounded MT Bold</vt:lpstr>
      <vt:lpstr>Times New Roman</vt:lpstr>
      <vt:lpstr>Lato</vt:lpstr>
      <vt:lpstr>Calibri Light</vt:lpstr>
      <vt:lpstr>Arial-Rounded</vt:lpstr>
      <vt:lpstr>Quicksand Medium</vt:lpstr>
      <vt:lpstr>Calibri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2021-03-01T14:26:54Z</dcterms:modified>
</cp:coreProperties>
</file>