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5" r:id="rId4"/>
    <p:sldId id="296" r:id="rId5"/>
    <p:sldId id="297" r:id="rId6"/>
    <p:sldId id="298" r:id="rId7"/>
    <p:sldId id="291" r:id="rId8"/>
    <p:sldId id="299" r:id="rId9"/>
    <p:sldId id="266" r:id="rId10"/>
    <p:sldId id="301" r:id="rId11"/>
    <p:sldId id="302" r:id="rId12"/>
    <p:sldId id="303" r:id="rId13"/>
    <p:sldId id="284" r:id="rId14"/>
    <p:sldId id="263" r:id="rId15"/>
    <p:sldId id="292" r:id="rId16"/>
    <p:sldId id="278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3896" autoAdjust="0"/>
  </p:normalViewPr>
  <p:slideViewPr>
    <p:cSldViewPr>
      <p:cViewPr>
        <p:scale>
          <a:sx n="120" d="100"/>
          <a:sy n="120" d="100"/>
        </p:scale>
        <p:origin x="-355" y="-2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477D-C477-40F0-AEE8-5B2FF2D1EBF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6E66-550D-4317-BA18-942680F1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0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6922-342B-48CC-B6A6-DA89AB51E4C5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74AE-04CF-4BA6-9B7B-9370A2514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14350"/>
            <a:ext cx="6705600" cy="4616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45762"/>
            <a:ext cx="2286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HP-222" pitchFamily="34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HP-222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-222" pitchFamily="34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HP-22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8827" y="133350"/>
            <a:ext cx="6678745" cy="628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Luyện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câu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endParaRPr lang="en-US" sz="4000" dirty="0">
              <a:solidFill>
                <a:schemeClr val="tx1"/>
              </a:solidFill>
              <a:latin typeface="HP-222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561"/>
            <a:ext cx="9144000" cy="3733800"/>
          </a:xfrm>
          <a:prstGeom prst="rect">
            <a:avLst/>
          </a:prstGeom>
          <a:ln>
            <a:noFill/>
          </a:ln>
        </p:spPr>
      </p:pic>
      <p:sp>
        <p:nvSpPr>
          <p:cNvPr id="19" name="Oval 18"/>
          <p:cNvSpPr/>
          <p:nvPr/>
        </p:nvSpPr>
        <p:spPr>
          <a:xfrm>
            <a:off x="927827" y="1809750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7800" y="1809750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79764" y="3333750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4585426" y="3241963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6324600" y="3241963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828800" y="4019550"/>
            <a:ext cx="381000" cy="228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11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1" y="133350"/>
            <a:ext cx="6678745" cy="550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Luyện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đoạn</a:t>
            </a:r>
            <a:endParaRPr lang="en-US" sz="4000" dirty="0">
              <a:solidFill>
                <a:schemeClr val="tx1"/>
              </a:solidFill>
              <a:latin typeface="HP-222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377839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83017" y="188595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7979" y="340995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809750"/>
            <a:ext cx="8839200" cy="1371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152400" y="3344171"/>
            <a:ext cx="8839200" cy="1371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3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8827" y="57150"/>
            <a:ext cx="6678745" cy="628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Luyện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cả</a:t>
            </a:r>
            <a:r>
              <a:rPr lang="en-US" sz="4000" dirty="0" smtClean="0">
                <a:solidFill>
                  <a:schemeClr val="tx1"/>
                </a:solidFill>
                <a:latin typeface="HP-222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HP-222" pitchFamily="34" charset="0"/>
              </a:rPr>
              <a:t>bài</a:t>
            </a:r>
            <a:endParaRPr lang="en-US" sz="4000" dirty="0">
              <a:solidFill>
                <a:schemeClr val="tx1"/>
              </a:solidFill>
              <a:latin typeface="HP-22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86106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7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9144000" cy="3451819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>
            <a:off x="2057400" y="1657350"/>
            <a:ext cx="1752600" cy="304800"/>
          </a:xfrm>
          <a:prstGeom prst="curvedConnector3">
            <a:avLst>
              <a:gd name="adj1" fmla="val 9861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3834246" y="3600757"/>
            <a:ext cx="2718955" cy="365413"/>
          </a:xfrm>
          <a:prstGeom prst="curvedConnector3">
            <a:avLst>
              <a:gd name="adj1" fmla="val 10159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0" y="800101"/>
            <a:ext cx="6045200" cy="1323439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0"/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984375" y="901304"/>
            <a:ext cx="5086350" cy="707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VIẾT BẢNG CON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609850" y="2102644"/>
            <a:ext cx="3898900" cy="2295525"/>
            <a:chOff x="1624" y="1384"/>
            <a:chExt cx="2456" cy="1928"/>
          </a:xfrm>
        </p:grpSpPr>
        <p:sp>
          <p:nvSpPr>
            <p:cNvPr id="1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600">
                <a:latin typeface="VNI-Times" pitchFamily="2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1550"/>
            <a:ext cx="9067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ae71b1a-0504-44dd-b410-bb22f5cbf33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55882"/>
            <a:ext cx="89535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935412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1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3525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9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1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8" y="1993584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8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46900" y="1043850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58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-4 - Sao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50" y="1500991"/>
            <a:ext cx="4533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" y="342900"/>
            <a:ext cx="2514600" cy="914400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143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Bài 29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500991"/>
            <a:ext cx="495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Century Gothic" pitchFamily="34" charset="0"/>
              </a:rPr>
              <a:t>ch</a:t>
            </a:r>
            <a:endParaRPr lang="en-US" sz="1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00025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-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3693346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P-222" pitchFamily="34" charset="0"/>
              </a:rPr>
              <a:t>tr</a:t>
            </a:r>
            <a:r>
              <a:rPr lang="en-US" sz="8000" dirty="0" smtClean="0">
                <a:latin typeface="HP-222" pitchFamily="34" charset="0"/>
              </a:rPr>
              <a:t>e</a:t>
            </a:r>
            <a:endParaRPr lang="en-US" sz="8000" dirty="0">
              <a:solidFill>
                <a:srgbClr val="FF0000"/>
              </a:solidFill>
              <a:latin typeface="HP-222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526" y="3811124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P-222" pitchFamily="34" charset="0"/>
              </a:rPr>
              <a:t>ch</a:t>
            </a:r>
            <a:r>
              <a:rPr lang="en-US" sz="8000" dirty="0" smtClean="0">
                <a:latin typeface="HP-222" pitchFamily="34" charset="0"/>
                <a:cs typeface="Times New Roman" panose="02020603050405020304" pitchFamily="18" charset="0"/>
              </a:rPr>
              <a:t>ó</a:t>
            </a:r>
            <a:endParaRPr lang="en-US" sz="8000" dirty="0">
              <a:latin typeface="HP-222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1121"/>
            <a:ext cx="1981200" cy="46165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-222" pitchFamily="34" charset="0"/>
              </a:rPr>
              <a:t>. Làm quen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P-222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0651"/>
            <a:ext cx="3810000" cy="321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115549"/>
            <a:ext cx="44767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300" y="3520845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</a:t>
            </a:r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P-222" pitchFamily="34" charset="0"/>
              </a:rPr>
              <a:t>r</a:t>
            </a:r>
            <a:r>
              <a:rPr lang="en-US" sz="8000" dirty="0" smtClean="0">
                <a:latin typeface="HP-222" pitchFamily="34" charset="0"/>
              </a:rPr>
              <a:t>e</a:t>
            </a:r>
            <a:endParaRPr lang="en-US" sz="8000" dirty="0">
              <a:solidFill>
                <a:srgbClr val="FF0000"/>
              </a:solidFill>
              <a:latin typeface="HP-222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8150"/>
            <a:ext cx="3810000" cy="32194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62348" y="597623"/>
            <a:ext cx="3176252" cy="2231398"/>
            <a:chOff x="838200" y="-76200"/>
            <a:chExt cx="2971800" cy="2585323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152400"/>
              <a:ext cx="2971800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P-222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-76200"/>
              <a:ext cx="19050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0" dirty="0">
                <a:latin typeface="HP-222" pitchFamily="34" charset="0"/>
              </a:endParaRPr>
            </a:p>
          </p:txBody>
        </p:sp>
      </p:grp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324" y="1987856"/>
            <a:ext cx="3124200" cy="112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348" y="1907855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tr</a:t>
            </a:r>
            <a:endParaRPr lang="en-US" sz="8000" dirty="0">
              <a:latin typeface="HP-22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524" y="1886442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HP-222" pitchFamily="34" charset="0"/>
              </a:rPr>
              <a:t>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240743"/>
            <a:ext cx="3962400" cy="1016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5643" y="3272040"/>
            <a:ext cx="2997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latin typeface="HP-222" pitchFamily="34" charset="0"/>
              </a:rPr>
              <a:t>trờ-e-tre</a:t>
            </a:r>
            <a:endParaRPr lang="en-US" sz="6000" dirty="0">
              <a:latin typeface="HP-22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3676" y="769673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8000" dirty="0" smtClean="0">
                <a:latin typeface="Vntime"/>
              </a:rPr>
              <a:t>e</a:t>
            </a:r>
            <a:endParaRPr lang="en-US" sz="8000" dirty="0">
              <a:latin typeface="Vntime"/>
            </a:endParaRPr>
          </a:p>
        </p:txBody>
      </p:sp>
      <p:pic>
        <p:nvPicPr>
          <p:cNvPr id="13" name="8b1fe9f6-fd7e-47bf-92ed-87bd46ee2c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395" y="145800"/>
            <a:ext cx="7980211" cy="48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8" grpId="0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999102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c</a:t>
            </a:r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rial" panose="020B7200000000000000" pitchFamily="34" charset="0"/>
              </a:rPr>
              <a:t>h</a:t>
            </a:r>
            <a:r>
              <a:rPr lang="en-US" sz="8000" dirty="0" smtClean="0">
                <a:latin typeface="Vntime"/>
                <a:cs typeface="Times New Roman" panose="02020603050405020304" pitchFamily="18" charset="0"/>
              </a:rPr>
              <a:t>ó</a:t>
            </a:r>
            <a:endParaRPr lang="en-US" sz="8000" dirty="0">
              <a:latin typeface="Vntime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29" y="443371"/>
            <a:ext cx="3757771" cy="26955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62348" y="597623"/>
            <a:ext cx="3176252" cy="2231398"/>
            <a:chOff x="838200" y="-76200"/>
            <a:chExt cx="2971800" cy="2585323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152400"/>
              <a:ext cx="2971800" cy="1295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0"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HP-222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-76200"/>
              <a:ext cx="19050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0" dirty="0">
                <a:latin typeface="HP-222" pitchFamily="34" charset="0"/>
              </a:endParaRPr>
            </a:p>
          </p:txBody>
        </p:sp>
      </p:grp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324" y="1987856"/>
            <a:ext cx="3124200" cy="112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348" y="1907855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c</a:t>
            </a:r>
            <a:r>
              <a:rPr lang="en-US" sz="8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.VnArial" panose="020B7200000000000000" pitchFamily="34" charset="0"/>
              </a:rPr>
              <a:t>h</a:t>
            </a:r>
            <a:endParaRPr lang="en-US" sz="8000" dirty="0">
              <a:latin typeface=".VnArial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2451" y="1887516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HP-222" pitchFamily="34" charset="0"/>
              </a:rPr>
              <a:t>ó</a:t>
            </a:r>
            <a:endParaRPr lang="en-US" sz="8000" dirty="0">
              <a:latin typeface="HP-222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476" y="3240742"/>
            <a:ext cx="5230914" cy="10160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273676" y="76895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c</a:t>
            </a:r>
            <a:r>
              <a:rPr lang="en-U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time"/>
                <a:cs typeface="Times New Roman" panose="02020603050405020304" pitchFamily="18" charset="0"/>
              </a:rPr>
              <a:t>h</a:t>
            </a:r>
            <a:r>
              <a:rPr lang="en-US" sz="8000" dirty="0" smtClean="0">
                <a:latin typeface="Vntime"/>
              </a:rPr>
              <a:t>ó</a:t>
            </a:r>
            <a:endParaRPr lang="en-US" sz="8000" dirty="0">
              <a:latin typeface="Vntim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62" y="3333292"/>
            <a:ext cx="5349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HP-222" pitchFamily="34" charset="0"/>
              </a:rPr>
              <a:t>chờ-o-cho-sắc-chó</a:t>
            </a:r>
            <a:endParaRPr lang="en-US" sz="4800" dirty="0">
              <a:latin typeface="HP-222" pitchFamily="34" charset="0"/>
            </a:endParaRPr>
          </a:p>
        </p:txBody>
      </p:sp>
      <p:pic>
        <p:nvPicPr>
          <p:cNvPr id="13" name="076df335-f0db-4910-baaa-fe30e9ebfc7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981" y="278078"/>
            <a:ext cx="8649638" cy="48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8" grpId="0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33350"/>
            <a:ext cx="6678745" cy="550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P-222" pitchFamily="34" charset="0"/>
              </a:rPr>
              <a:t>2. Tiếng nào có âm </a:t>
            </a:r>
            <a:r>
              <a:rPr lang="en-US" sz="2200" dirty="0" err="1" smtClean="0">
                <a:solidFill>
                  <a:srgbClr val="FF0000"/>
                </a:solidFill>
                <a:latin typeface="HP-222" pitchFamily="34" charset="0"/>
              </a:rPr>
              <a:t>tr</a:t>
            </a:r>
            <a:r>
              <a:rPr lang="en-US" sz="2200" dirty="0" smtClean="0">
                <a:solidFill>
                  <a:schemeClr val="tx1"/>
                </a:solidFill>
                <a:latin typeface="HP-222" pitchFamily="34" charset="0"/>
              </a:rPr>
              <a:t>? Tiếng nào có âm </a:t>
            </a:r>
            <a:r>
              <a:rPr lang="en-US" sz="2200" dirty="0" err="1" smtClean="0">
                <a:solidFill>
                  <a:srgbClr val="FF0000"/>
                </a:solidFill>
                <a:latin typeface="HP-222" pitchFamily="34" charset="0"/>
              </a:rPr>
              <a:t>ch</a:t>
            </a:r>
            <a:r>
              <a:rPr lang="en-US" sz="2200" dirty="0" smtClean="0">
                <a:solidFill>
                  <a:schemeClr val="tx1"/>
                </a:solidFill>
                <a:latin typeface="HP-222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HP-222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9" y="713179"/>
            <a:ext cx="23622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45" y="848853"/>
            <a:ext cx="2648300" cy="1875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32" y="3050993"/>
            <a:ext cx="2506959" cy="1845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02" y="779837"/>
            <a:ext cx="2275317" cy="1771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5" y="2889416"/>
            <a:ext cx="2675204" cy="2007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9215"/>
            <a:ext cx="2460191" cy="19923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23702" y="2201713"/>
            <a:ext cx="914400" cy="72462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HP-222" pitchFamily="34" charset="0"/>
              </a:rPr>
              <a:t>tr</a:t>
            </a:r>
            <a:endParaRPr lang="vi-VN" sz="4000" dirty="0"/>
          </a:p>
        </p:txBody>
      </p:sp>
      <p:sp>
        <p:nvSpPr>
          <p:cNvPr id="10" name="Oval 9"/>
          <p:cNvSpPr/>
          <p:nvPr/>
        </p:nvSpPr>
        <p:spPr>
          <a:xfrm>
            <a:off x="5231873" y="2419350"/>
            <a:ext cx="940328" cy="7033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HP-222" pitchFamily="34" charset="0"/>
              </a:rPr>
              <a:t>ch</a:t>
            </a:r>
            <a:endParaRPr lang="vi-V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598" y="2350976"/>
            <a:ext cx="8018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-222" pitchFamily="34" charset="0"/>
              </a:rPr>
              <a:t>tr</a:t>
            </a:r>
            <a:r>
              <a:rPr lang="en-US" sz="3600" dirty="0" smtClean="0">
                <a:latin typeface="HP-222" pitchFamily="34" charset="0"/>
              </a:rPr>
              <a:t>à</a:t>
            </a:r>
            <a:endParaRPr lang="vi-VN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5460" y="4374852"/>
            <a:ext cx="6303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-222" pitchFamily="34" charset="0"/>
              </a:rPr>
              <a:t>tr</a:t>
            </a:r>
            <a:r>
              <a:rPr lang="en-US" sz="3600" dirty="0" smtClean="0">
                <a:latin typeface="HP-222" pitchFamily="34" charset="0"/>
                <a:cs typeface="Times New Roman" panose="02020603050405020304" pitchFamily="18" charset="0"/>
              </a:rPr>
              <a:t>ĩ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8554" y="4458384"/>
            <a:ext cx="7841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-222" pitchFamily="34" charset="0"/>
              </a:rPr>
              <a:t>tr</a:t>
            </a:r>
            <a:r>
              <a:rPr lang="en-US" sz="3600" dirty="0" smtClean="0">
                <a:latin typeface="HP-222" pitchFamily="34" charset="0"/>
              </a:rPr>
              <a:t>ê</a:t>
            </a:r>
            <a:endParaRPr lang="vi-VN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06376" y="2210988"/>
            <a:ext cx="9284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-222" pitchFamily="34" charset="0"/>
              </a:rPr>
              <a:t>ch</a:t>
            </a:r>
            <a:r>
              <a:rPr lang="en-US" sz="3200" dirty="0" smtClean="0">
                <a:latin typeface="HP-222" pitchFamily="34" charset="0"/>
              </a:rPr>
              <a:t>õ</a:t>
            </a:r>
            <a:endParaRPr lang="vi-VN" sz="3200" dirty="0">
              <a:latin typeface="Vntim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9869" y="2271637"/>
            <a:ext cx="7505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-222" pitchFamily="34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HP-222" pitchFamily="34" charset="0"/>
              </a:rPr>
              <a:t>h</a:t>
            </a:r>
            <a:r>
              <a:rPr lang="en-US" sz="3200" dirty="0" smtClean="0">
                <a:latin typeface="HP-222" pitchFamily="34" charset="0"/>
              </a:rPr>
              <a:t>ị</a:t>
            </a:r>
            <a:endParaRPr lang="vi-VN" sz="3200" dirty="0">
              <a:latin typeface="Vntim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6192" y="4436408"/>
            <a:ext cx="7505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P-222" pitchFamily="34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HP-222" pitchFamily="34" charset="0"/>
              </a:rPr>
              <a:t>h</a:t>
            </a:r>
            <a:r>
              <a:rPr lang="en-US" sz="3200" dirty="0" smtClean="0">
                <a:latin typeface="HP-222" pitchFamily="34" charset="0"/>
              </a:rPr>
              <a:t>ỉ</a:t>
            </a:r>
            <a:endParaRPr lang="vi-VN" sz="3200" dirty="0">
              <a:latin typeface="Vntime"/>
            </a:endParaRPr>
          </a:p>
        </p:txBody>
      </p:sp>
    </p:spTree>
    <p:extLst>
      <p:ext uri="{BB962C8B-B14F-4D97-AF65-F5344CB8AC3E}">
        <p14:creationId xmlns:p14="http://schemas.microsoft.com/office/powerpoint/2010/main" val="40305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8077200" cy="478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33350"/>
            <a:ext cx="1828800" cy="46165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4350"/>
            <a:ext cx="8610600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47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204199"/>
            <a:ext cx="6678745" cy="550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HP-222" pitchFamily="34" charset="0"/>
              </a:rPr>
              <a:t>Luyện đọc từ </a:t>
            </a:r>
            <a:endParaRPr lang="en-US" sz="400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1239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2" pitchFamily="34" charset="0"/>
              </a:rPr>
              <a:t>n</a:t>
            </a:r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hà trẻ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0383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2" pitchFamily="34" charset="0"/>
              </a:rPr>
              <a:t>c</a:t>
            </a:r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hị Trà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17693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bé Chi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92430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qua chợ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11239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2" pitchFamily="34" charset="0"/>
              </a:rPr>
              <a:t>c</a:t>
            </a:r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á trê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03835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2" pitchFamily="34" charset="0"/>
              </a:rPr>
              <a:t>c</a:t>
            </a:r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á mè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00990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2" pitchFamily="34" charset="0"/>
              </a:rPr>
              <a:t>n</a:t>
            </a:r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hớ mẹ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771900"/>
            <a:ext cx="3352800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HP-222" pitchFamily="34" charset="0"/>
              </a:rPr>
              <a:t>b</a:t>
            </a:r>
            <a:r>
              <a:rPr lang="en-US" sz="4400" dirty="0" smtClean="0">
                <a:solidFill>
                  <a:schemeClr val="tx1"/>
                </a:solidFill>
                <a:latin typeface="HP-222" pitchFamily="34" charset="0"/>
              </a:rPr>
              <a:t>é nhè</a:t>
            </a:r>
            <a:endParaRPr lang="en-US" sz="4400" dirty="0">
              <a:solidFill>
                <a:schemeClr val="tx1"/>
              </a:solidFill>
              <a:latin typeface="HP-22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104</Words>
  <Application>Microsoft Office PowerPoint</Application>
  <PresentationFormat>On-screen Show (16:9)</PresentationFormat>
  <Paragraphs>56</Paragraphs>
  <Slides>19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Đặng Thu Hằng</dc:creator>
  <cp:lastModifiedBy>Administrator</cp:lastModifiedBy>
  <cp:revision>60</cp:revision>
  <dcterms:created xsi:type="dcterms:W3CDTF">2016-09-28T01:28:39Z</dcterms:created>
  <dcterms:modified xsi:type="dcterms:W3CDTF">2020-08-21T13:13:51Z</dcterms:modified>
</cp:coreProperties>
</file>